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9144000" cy="6858000" type="screen4x3"/>
  <p:notesSz cx="6799263" cy="99298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1" autoAdjust="0"/>
  </p:normalViewPr>
  <p:slideViewPr>
    <p:cSldViewPr>
      <p:cViewPr varScale="1">
        <p:scale>
          <a:sx n="59" d="100"/>
          <a:sy n="59" d="100"/>
        </p:scale>
        <p:origin x="17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58" y="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44571" y="272380"/>
            <a:ext cx="3640439" cy="52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9" tIns="45725" rIns="91449" bIns="4572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/>
              <a:t>Integrating Social &amp; Ethical concerns into Systems Development</a:t>
            </a:r>
          </a:p>
        </p:txBody>
      </p:sp>
      <p:pic>
        <p:nvPicPr>
          <p:cNvPr id="34820" name="Picture 8" descr="sha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2768" y="0"/>
            <a:ext cx="1586495" cy="663712"/>
          </a:xfrm>
          <a:prstGeom prst="rect">
            <a:avLst/>
          </a:prstGeom>
          <a:solidFill>
            <a:srgbClr val="84CFDE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347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43" y="1"/>
            <a:ext cx="2946347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6662"/>
            <a:ext cx="5439410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600"/>
            <a:ext cx="2946347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43" y="9431600"/>
            <a:ext cx="2946347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C4DD3DD-4DEC-4FD6-9541-C865C18C6F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67486-7E6A-4AB5-AE01-FAAFF8D7C41E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9F22F-551D-4EE8-A114-FB496C2E7E8D}" type="slidenum">
              <a:rPr lang="en-GB"/>
              <a:pPr/>
              <a:t>11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FE03A-CDB1-4C11-8A33-019C9C915B17}" type="slidenum">
              <a:rPr lang="en-GB"/>
              <a:pPr/>
              <a:t>12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542A1-284A-4912-8EAC-DCB31959608B}" type="slidenum">
              <a:rPr lang="en-GB"/>
              <a:pPr/>
              <a:t>13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9847E-BCAB-4939-BF3A-CF4B42586747}" type="slidenum">
              <a:rPr lang="en-GB"/>
              <a:pPr/>
              <a:t>15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91E7F-A3EB-4290-8018-0E473C811319}" type="slidenum">
              <a:rPr lang="en-GB"/>
              <a:pPr/>
              <a:t>16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0EBBB-7A85-4377-B53D-66C70402E3EF}" type="slidenum">
              <a:rPr lang="en-GB"/>
              <a:pPr/>
              <a:t>2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1B37B-28B9-4E8E-A120-D0E910796868}" type="slidenum">
              <a:rPr lang="en-GB"/>
              <a:pPr/>
              <a:t>4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19E50-9D80-4688-875F-562AA097C6CC}" type="slidenum">
              <a:rPr lang="en-GB"/>
              <a:pPr/>
              <a:t>5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569" y="4718387"/>
            <a:ext cx="4986127" cy="4189140"/>
          </a:xfrm>
          <a:noFill/>
          <a:ln/>
        </p:spPr>
        <p:txBody>
          <a:bodyPr lIns="90176" tIns="44297" rIns="90176" bIns="44297"/>
          <a:lstStyle/>
          <a:p>
            <a:pPr eaLnBrk="1" hangingPunct="1"/>
            <a:endParaRPr lang="en-US" smtClean="0"/>
          </a:p>
        </p:txBody>
      </p:sp>
      <p:sp>
        <p:nvSpPr>
          <p:cNvPr id="235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860425"/>
            <a:ext cx="4657725" cy="34940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D05F9-AA8E-4165-940B-C7C2AA413209}" type="slidenum">
              <a:rPr lang="en-GB"/>
              <a:pPr/>
              <a:t>6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34" y="4654601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8F80A-A3EC-4B85-9827-56C922687A66}" type="slidenum">
              <a:rPr lang="en-GB"/>
              <a:pPr/>
              <a:t>7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4B2EE-8747-4AF0-BC60-CE0792FEA230}" type="slidenum">
              <a:rPr lang="en-GB"/>
              <a:pPr/>
              <a:t>8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9C7E7-D36D-44C5-8A6E-7788C2B8A50B}" type="slidenum">
              <a:rPr lang="en-GB"/>
              <a:pPr/>
              <a:t>9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2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7D8E6-C069-481D-A14F-727FDA1C048B}" type="slidenum">
              <a:rPr lang="en-GB"/>
              <a:pPr/>
              <a:t>10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34" y="4732177"/>
            <a:ext cx="4986127" cy="446841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D194D8-0712-4921-853D-F346A9F243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5E17-93A0-463E-99D3-A03030F5EA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BB08-A510-4D7C-9CCD-A10AB91F16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DBA5D-4403-4CD5-B3E9-EB590E8592F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454-C0BA-4B2D-8F46-EF1E777AAB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FB677-D4C6-400D-8C46-1DAB8D7C78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A6074-10FE-4EB4-A8A7-044A1683282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0885C-1670-4EC3-AADE-4415E36269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B049D3-6D1A-450C-B7D3-5959A886F7C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CF49E-E450-4044-B80B-B6FD22008C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80E6862-5F72-4836-971E-3A4D4FCC45C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0F3CD-EB0D-47FC-A6FD-508E6C910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35C1A-DCD8-4AAE-83EB-F5A961EF02E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D6610-D1C4-4693-91C8-2BECF868B65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8E629-61A7-43F7-9902-3764AEE3E65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12FA-1623-4F04-AF6D-6E4667C9EF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E12CD-5C3F-4723-BB3E-05BD10A431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888A4-0607-4373-BE45-7723CBBB21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80CCD-AFFC-4F9A-BCF9-3D74F8E659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1330F-B472-4425-89F6-F35FD96724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75D5E-44B5-496A-A643-AB2CF09625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FB4F-4B78-4C15-A5EA-4913A10ACC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29389-9587-4275-A6EE-4CB6A3CD22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8BEADED4-822C-4A09-92DD-808DE022E8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8BEADED4-822C-4A09-92DD-808DE022E8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87563" y="1844675"/>
            <a:ext cx="7056437" cy="890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Integrating social and ethical concerns into systems development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500438"/>
            <a:ext cx="5191125" cy="2065337"/>
          </a:xfrm>
        </p:spPr>
        <p:txBody>
          <a:bodyPr/>
          <a:lstStyle/>
          <a:p>
            <a:pPr eaLnBrk="1" hangingPunct="1"/>
            <a:r>
              <a:rPr lang="en-GB" smtClean="0"/>
              <a:t>Where to raise issues in the development process</a:t>
            </a:r>
          </a:p>
          <a:p>
            <a:pPr eaLnBrk="1" hangingPunct="1"/>
            <a:r>
              <a:rPr lang="en-GB" smtClean="0"/>
              <a:t>What to do about the issues raised?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GB" smtClean="0"/>
              <a:t>Design Phase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7750" y="19113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636963" y="2105025"/>
            <a:ext cx="20796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User Requirements</a:t>
            </a:r>
          </a:p>
          <a:p>
            <a:pPr eaLnBrk="0" hangingPunct="0"/>
            <a:r>
              <a:rPr lang="en-GB" b="1">
                <a:latin typeface="Times New Roman" charset="0"/>
              </a:rPr>
              <a:t>Specification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30350" y="48831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55763" y="4924425"/>
            <a:ext cx="1565275" cy="925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Functional</a:t>
            </a:r>
          </a:p>
          <a:p>
            <a:pPr eaLnBrk="0" hangingPunct="0"/>
            <a:r>
              <a:rPr lang="en-GB" b="1">
                <a:latin typeface="Times New Roman" charset="0"/>
              </a:rPr>
              <a:t>Requirements</a:t>
            </a:r>
          </a:p>
          <a:p>
            <a:pPr eaLnBrk="0" hangingPunct="0"/>
            <a:r>
              <a:rPr lang="en-GB" b="1">
                <a:latin typeface="Times New Roman" charset="0"/>
              </a:rPr>
              <a:t>Specification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425950" y="488315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578350" y="503555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730750" y="518795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883150" y="534035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856163" y="5381625"/>
            <a:ext cx="10699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Program</a:t>
            </a:r>
          </a:p>
          <a:p>
            <a:pPr eaLnBrk="0" hangingPunct="0"/>
            <a:r>
              <a:rPr lang="en-GB" b="1">
                <a:latin typeface="Times New Roman" charset="0"/>
              </a:rPr>
              <a:t>Specs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407150" y="488315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56363" y="5000625"/>
            <a:ext cx="8540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Data</a:t>
            </a:r>
          </a:p>
          <a:p>
            <a:pPr eaLnBrk="0" hangingPunct="0"/>
            <a:r>
              <a:rPr lang="en-GB" b="1">
                <a:latin typeface="Times New Roman" charset="0"/>
              </a:rPr>
              <a:t>Design</a:t>
            </a:r>
          </a:p>
        </p:txBody>
      </p:sp>
      <p:sp>
        <p:nvSpPr>
          <p:cNvPr id="13326" name="AutoShape 14"/>
          <p:cNvSpPr>
            <a:spLocks noChangeArrowheads="1"/>
          </p:cNvSpPr>
          <p:nvPr/>
        </p:nvSpPr>
        <p:spPr bwMode="auto">
          <a:xfrm rot="16200000" flipH="1">
            <a:off x="4273550" y="3359150"/>
            <a:ext cx="749300" cy="1206500"/>
          </a:xfrm>
          <a:prstGeom prst="rightArrow">
            <a:avLst>
              <a:gd name="adj1" fmla="val 75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09600" y="2743200"/>
            <a:ext cx="2057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2000" b="1">
                <a:latin typeface="Times New Roman" charset="0"/>
              </a:rPr>
              <a:t>Ethical / Social </a:t>
            </a:r>
          </a:p>
          <a:p>
            <a:pPr algn="ctr" eaLnBrk="0" hangingPunct="0"/>
            <a:r>
              <a:rPr lang="en-GB" sz="2000" b="1">
                <a:latin typeface="Times New Roman" charset="0"/>
              </a:rPr>
              <a:t>Requirements</a:t>
            </a:r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 rot="16200000" flipH="1">
            <a:off x="1447800" y="3670300"/>
            <a:ext cx="749300" cy="1206500"/>
          </a:xfrm>
          <a:prstGeom prst="rightArrow">
            <a:avLst>
              <a:gd name="adj1" fmla="val 75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GB" smtClean="0"/>
              <a:t>Coding and Testing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160020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6413" y="1641475"/>
            <a:ext cx="15525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Functional</a:t>
            </a:r>
          </a:p>
          <a:p>
            <a:pPr eaLnBrk="0" hangingPunct="0"/>
            <a:r>
              <a:rPr lang="en-GB" b="1">
                <a:latin typeface="Times New Roman" charset="0"/>
              </a:rPr>
              <a:t>Requirements</a:t>
            </a:r>
          </a:p>
          <a:p>
            <a:pPr eaLnBrk="0" hangingPunct="0"/>
            <a:r>
              <a:rPr lang="en-GB" b="1">
                <a:latin typeface="Times New Roman" charset="0"/>
              </a:rPr>
              <a:t>Specification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33600" y="220980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06613" y="2251075"/>
            <a:ext cx="10572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Program</a:t>
            </a:r>
          </a:p>
          <a:p>
            <a:pPr eaLnBrk="0" hangingPunct="0"/>
            <a:r>
              <a:rPr lang="en-GB" b="1">
                <a:latin typeface="Times New Roman" charset="0"/>
              </a:rPr>
              <a:t>Specs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819400" y="2667000"/>
            <a:ext cx="12065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868613" y="2784475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Data</a:t>
            </a:r>
          </a:p>
          <a:p>
            <a:pPr eaLnBrk="0" hangingPunct="0"/>
            <a:r>
              <a:rPr lang="en-GB" b="1">
                <a:latin typeface="Times New Roman" charset="0"/>
              </a:rPr>
              <a:t>Design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019800" y="1524000"/>
            <a:ext cx="2806700" cy="143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065963" y="1828800"/>
            <a:ext cx="9048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Coding</a:t>
            </a:r>
          </a:p>
          <a:p>
            <a:pPr eaLnBrk="0" hangingPunct="0"/>
            <a:r>
              <a:rPr lang="en-GB" b="1">
                <a:latin typeface="Times New Roman" charset="0"/>
              </a:rPr>
              <a:t>Review</a:t>
            </a:r>
          </a:p>
          <a:p>
            <a:pPr eaLnBrk="0" hangingPunct="0"/>
            <a:r>
              <a:rPr lang="en-GB" b="1">
                <a:latin typeface="Times New Roman" charset="0"/>
              </a:rPr>
              <a:t>Testing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13300" y="403860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486400" y="4191000"/>
            <a:ext cx="879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Coded</a:t>
            </a:r>
          </a:p>
          <a:p>
            <a:pPr eaLnBrk="0" hangingPunct="0"/>
            <a:r>
              <a:rPr lang="en-GB" b="1">
                <a:latin typeface="Times New Roman" charset="0"/>
              </a:rPr>
              <a:t>System</a:t>
            </a:r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 rot="12525230" flipH="1">
            <a:off x="3657600" y="381000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 rot="17431849" flipH="1">
            <a:off x="6515100" y="308610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85800" y="5715000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2000" b="1">
                <a:latin typeface="Times New Roman" charset="0"/>
              </a:rPr>
              <a:t>Social Ethical </a:t>
            </a:r>
          </a:p>
          <a:p>
            <a:pPr algn="ctr" eaLnBrk="0" hangingPunct="0"/>
            <a:r>
              <a:rPr lang="en-GB" sz="2000" b="1">
                <a:latin typeface="Times New Roman" charset="0"/>
              </a:rPr>
              <a:t>Acceptability</a:t>
            </a:r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 rot="21594470" flipH="1">
            <a:off x="3213100" y="580390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889500" y="580390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 rot="16248274" flipH="1">
            <a:off x="5562600" y="5105400"/>
            <a:ext cx="609600" cy="609600"/>
          </a:xfrm>
          <a:prstGeom prst="rightArrow">
            <a:avLst>
              <a:gd name="adj1" fmla="val 75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486400" y="5943600"/>
            <a:ext cx="879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Tested</a:t>
            </a:r>
          </a:p>
          <a:p>
            <a:pPr eaLnBrk="0" hangingPunct="0"/>
            <a:r>
              <a:rPr lang="en-GB" b="1">
                <a:latin typeface="Times New Roman" charset="0"/>
              </a:rPr>
              <a:t>System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Testing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05000"/>
            <a:ext cx="7850187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Aim is to fully test the </a:t>
            </a:r>
            <a:r>
              <a:rPr lang="en-GB" b="1" u="sng" dirty="0" smtClean="0"/>
              <a:t>whole</a:t>
            </a:r>
            <a:r>
              <a:rPr lang="en-GB" dirty="0" smtClean="0"/>
              <a:t> system</a:t>
            </a:r>
          </a:p>
          <a:p>
            <a:pPr eaLnBrk="1" hangingPunct="1"/>
            <a:r>
              <a:rPr lang="en-GB" dirty="0" smtClean="0"/>
              <a:t>Recovery testing</a:t>
            </a:r>
          </a:p>
          <a:p>
            <a:pPr eaLnBrk="1" hangingPunct="1"/>
            <a:r>
              <a:rPr lang="en-GB" dirty="0" smtClean="0"/>
              <a:t>Security testing</a:t>
            </a:r>
          </a:p>
          <a:p>
            <a:pPr eaLnBrk="1" hangingPunct="1"/>
            <a:r>
              <a:rPr lang="en-GB" dirty="0" smtClean="0"/>
              <a:t>Stress testing</a:t>
            </a:r>
          </a:p>
          <a:p>
            <a:pPr lvl="1" eaLnBrk="1" hangingPunct="1"/>
            <a:r>
              <a:rPr lang="en-GB" dirty="0" smtClean="0"/>
              <a:t>quantity, frequency, volume</a:t>
            </a:r>
          </a:p>
          <a:p>
            <a:pPr eaLnBrk="1" hangingPunct="1"/>
            <a:r>
              <a:rPr lang="en-GB" dirty="0" smtClean="0"/>
              <a:t>Performance testing</a:t>
            </a:r>
          </a:p>
          <a:p>
            <a:pPr lvl="1" eaLnBrk="1" hangingPunct="1"/>
            <a:r>
              <a:rPr lang="en-GB" dirty="0" smtClean="0"/>
              <a:t>run time of software</a:t>
            </a:r>
          </a:p>
          <a:p>
            <a:pPr eaLnBrk="1" hangingPunct="1"/>
            <a:r>
              <a:rPr lang="en-GB" dirty="0" smtClean="0"/>
              <a:t>Test for Acceptability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GB" smtClean="0"/>
              <a:t>Implementation and Acceptance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8350" y="18351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93763" y="1952625"/>
            <a:ext cx="19589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Coded and Tested</a:t>
            </a:r>
          </a:p>
          <a:p>
            <a:pPr eaLnBrk="0" hangingPunct="0"/>
            <a:r>
              <a:rPr lang="en-GB" b="1">
                <a:latin typeface="Times New Roman" charset="0"/>
              </a:rPr>
              <a:t>System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06750" y="50355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121150" y="54927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332163" y="5153025"/>
            <a:ext cx="13811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Live System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246563" y="5686425"/>
            <a:ext cx="15525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Service Level </a:t>
            </a:r>
          </a:p>
          <a:p>
            <a:pPr eaLnBrk="0" hangingPunct="0"/>
            <a:r>
              <a:rPr lang="en-GB" b="1">
                <a:latin typeface="Times New Roman" charset="0"/>
              </a:rPr>
              <a:t>Agreement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6102350" y="1987550"/>
            <a:ext cx="2806700" cy="143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 rot="13800000" flipH="1">
            <a:off x="2330450" y="347345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 rot="19200000" flipH="1">
            <a:off x="6292850" y="385445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684963" y="2257425"/>
            <a:ext cx="1311275" cy="925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Installation</a:t>
            </a:r>
          </a:p>
          <a:p>
            <a:pPr eaLnBrk="0" hangingPunct="0"/>
            <a:r>
              <a:rPr lang="en-GB" b="1">
                <a:latin typeface="Times New Roman" charset="0"/>
              </a:rPr>
              <a:t>Training</a:t>
            </a:r>
          </a:p>
          <a:p>
            <a:pPr eaLnBrk="0" hangingPunct="0"/>
            <a:r>
              <a:rPr lang="en-GB" b="1">
                <a:latin typeface="Times New Roman" charset="0"/>
              </a:rPr>
              <a:t>Review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914400" y="4876800"/>
            <a:ext cx="7848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2000" b="1">
                <a:latin typeface="Times New Roman" charset="0"/>
              </a:rPr>
              <a:t>Social and Ethical </a:t>
            </a:r>
          </a:p>
          <a:p>
            <a:pPr eaLnBrk="0" hangingPunct="0"/>
            <a:r>
              <a:rPr lang="en-GB" sz="2000" b="1">
                <a:latin typeface="Times New Roman" charset="0"/>
              </a:rPr>
              <a:t>Use of Systems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Users...a weak link?????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Use/Abuse</a:t>
            </a:r>
          </a:p>
          <a:p>
            <a:pPr lvl="1"/>
            <a:r>
              <a:rPr lang="en-GB" dirty="0" smtClean="0"/>
              <a:t>Security</a:t>
            </a:r>
          </a:p>
          <a:p>
            <a:pPr lvl="2"/>
            <a:r>
              <a:rPr lang="en-GB" dirty="0" smtClean="0"/>
              <a:t>Data</a:t>
            </a:r>
          </a:p>
          <a:p>
            <a:pPr lvl="2"/>
            <a:r>
              <a:rPr lang="en-GB" dirty="0" smtClean="0"/>
              <a:t>People</a:t>
            </a:r>
          </a:p>
          <a:p>
            <a:pPr lvl="1"/>
            <a:r>
              <a:rPr lang="en-GB" dirty="0" smtClean="0"/>
              <a:t>Stated practices</a:t>
            </a:r>
          </a:p>
          <a:p>
            <a:pPr lvl="2"/>
            <a:r>
              <a:rPr lang="en-GB" dirty="0" smtClean="0"/>
              <a:t>Enforceable?</a:t>
            </a:r>
          </a:p>
          <a:p>
            <a:pPr lvl="2"/>
            <a:r>
              <a:rPr lang="en-GB" dirty="0" smtClean="0"/>
              <a:t>Monitored?</a:t>
            </a:r>
          </a:p>
          <a:p>
            <a:pPr lvl="3"/>
            <a:r>
              <a:rPr lang="en-GB" dirty="0" smtClean="0"/>
              <a:t>Common practices?</a:t>
            </a:r>
          </a:p>
          <a:p>
            <a:pPr lvl="1"/>
            <a:r>
              <a:rPr lang="en-GB" dirty="0" smtClean="0"/>
              <a:t>What next?</a:t>
            </a:r>
          </a:p>
          <a:p>
            <a:pPr lvl="1"/>
            <a:r>
              <a:rPr lang="en-GB" dirty="0" smtClean="0"/>
              <a:t>Monitoring?</a:t>
            </a:r>
          </a:p>
          <a:p>
            <a:pPr lvl="2"/>
            <a:r>
              <a:rPr lang="en-GB" dirty="0" smtClean="0"/>
              <a:t>Electronic, CCTV, keystrokes, </a:t>
            </a:r>
          </a:p>
          <a:p>
            <a:r>
              <a:rPr lang="en-GB" dirty="0" smtClean="0"/>
              <a:t>What can be done about users?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Reporting Mechanisms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05000"/>
            <a:ext cx="777875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What if there is a concern or issue?</a:t>
            </a:r>
          </a:p>
          <a:p>
            <a:pPr lvl="1" eaLnBrk="1" hangingPunct="1"/>
            <a:r>
              <a:rPr lang="en-GB" dirty="0" smtClean="0"/>
              <a:t>Sort it out?</a:t>
            </a:r>
          </a:p>
          <a:p>
            <a:pPr lvl="2" eaLnBrk="1" hangingPunct="1"/>
            <a:r>
              <a:rPr lang="en-GB" dirty="0" smtClean="0"/>
              <a:t>Cost? Time? Expertise?</a:t>
            </a:r>
          </a:p>
          <a:p>
            <a:pPr lvl="1" eaLnBrk="1" hangingPunct="1"/>
            <a:r>
              <a:rPr lang="en-GB" dirty="0" smtClean="0"/>
              <a:t>Do nothing?</a:t>
            </a:r>
          </a:p>
          <a:p>
            <a:pPr lvl="2"/>
            <a:r>
              <a:rPr lang="en-GB" dirty="0" smtClean="0"/>
              <a:t>Reputation,? Cost? (personal/financial)</a:t>
            </a:r>
          </a:p>
          <a:p>
            <a:pPr lvl="1" eaLnBrk="1" hangingPunct="1"/>
            <a:r>
              <a:rPr lang="en-GB" dirty="0" smtClean="0"/>
              <a:t>Report issue?</a:t>
            </a:r>
          </a:p>
          <a:p>
            <a:pPr lvl="2"/>
            <a:r>
              <a:rPr lang="en-GB" dirty="0" smtClean="0"/>
              <a:t>To whom? </a:t>
            </a:r>
          </a:p>
          <a:p>
            <a:pPr lvl="2" eaLnBrk="1" hangingPunct="1"/>
            <a:r>
              <a:rPr lang="en-GB" dirty="0" smtClean="0"/>
              <a:t>professional responsibility versus team coherence?</a:t>
            </a:r>
          </a:p>
          <a:p>
            <a:pPr lvl="1" eaLnBrk="1" hangingPunct="1"/>
            <a:r>
              <a:rPr lang="en-GB" dirty="0" err="1" smtClean="0"/>
              <a:t>Whistleblow</a:t>
            </a:r>
            <a:r>
              <a:rPr lang="en-GB" dirty="0" smtClean="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Conclusions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648200"/>
          </a:xfrm>
        </p:spPr>
        <p:txBody>
          <a:bodyPr/>
          <a:lstStyle/>
          <a:p>
            <a:pPr eaLnBrk="1" hangingPunct="1"/>
            <a:r>
              <a:rPr lang="en-GB" dirty="0" smtClean="0"/>
              <a:t>Systems developments are fraught with difficulty.</a:t>
            </a:r>
          </a:p>
          <a:p>
            <a:pPr eaLnBrk="1" hangingPunct="1"/>
            <a:r>
              <a:rPr lang="en-GB" dirty="0" smtClean="0"/>
              <a:t>When things go wrong they can go VERY wrong.</a:t>
            </a:r>
          </a:p>
          <a:p>
            <a:pPr eaLnBrk="1" hangingPunct="1"/>
            <a:r>
              <a:rPr lang="en-GB" dirty="0" smtClean="0"/>
              <a:t>It should be part of a computer professional’s duty to consider the social implications of systems development.</a:t>
            </a:r>
          </a:p>
          <a:p>
            <a:pPr eaLnBrk="1" hangingPunct="1"/>
            <a:r>
              <a:rPr lang="en-GB" dirty="0" smtClean="0"/>
              <a:t>And use!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Objectives of session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7772400" cy="5157787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To consider aspects of the systems development life cycle and where social issues could and should be taken into account</a:t>
            </a:r>
          </a:p>
          <a:p>
            <a:pPr eaLnBrk="1" hangingPunct="1"/>
            <a:r>
              <a:rPr lang="en-GB" dirty="0" smtClean="0"/>
              <a:t>To look at ways of avoiding making systems developments into current issues in computing</a:t>
            </a:r>
          </a:p>
          <a:p>
            <a:r>
              <a:rPr lang="en-GB" smtClean="0"/>
              <a:t>Ideals</a:t>
            </a:r>
            <a:r>
              <a:rPr lang="en-GB" smtClean="0"/>
              <a:t>....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real world...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It’s a hard world out there</a:t>
            </a:r>
          </a:p>
          <a:p>
            <a:pPr lvl="1"/>
            <a:r>
              <a:rPr lang="en-GB" dirty="0" smtClean="0"/>
              <a:t>Pressures</a:t>
            </a:r>
          </a:p>
          <a:p>
            <a:pPr lvl="2"/>
            <a:r>
              <a:rPr lang="en-GB" dirty="0" smtClean="0"/>
              <a:t>Technical </a:t>
            </a:r>
          </a:p>
          <a:p>
            <a:pPr lvl="2"/>
            <a:r>
              <a:rPr lang="en-GB" dirty="0" smtClean="0"/>
              <a:t>Functional</a:t>
            </a:r>
          </a:p>
          <a:p>
            <a:pPr lvl="2"/>
            <a:r>
              <a:rPr lang="en-GB" dirty="0" smtClean="0"/>
              <a:t>Economic</a:t>
            </a:r>
          </a:p>
          <a:p>
            <a:pPr lvl="2"/>
            <a:r>
              <a:rPr lang="en-GB" dirty="0" smtClean="0"/>
              <a:t>Time</a:t>
            </a:r>
          </a:p>
          <a:p>
            <a:r>
              <a:rPr lang="en-GB" dirty="0" smtClean="0"/>
              <a:t>Means things may be overlooked </a:t>
            </a:r>
          </a:p>
          <a:p>
            <a:pPr lvl="1"/>
            <a:r>
              <a:rPr lang="en-GB" dirty="0" smtClean="0"/>
              <a:t>It doesn’t matter if it’s SSADM or UML</a:t>
            </a:r>
          </a:p>
          <a:p>
            <a:pPr lvl="2"/>
            <a:r>
              <a:rPr lang="en-GB" dirty="0" smtClean="0"/>
              <a:t>Lifecycle view</a:t>
            </a:r>
          </a:p>
          <a:p>
            <a:r>
              <a:rPr lang="en-GB" dirty="0" smtClean="0"/>
              <a:t>Obligation?</a:t>
            </a:r>
          </a:p>
          <a:p>
            <a:pPr lvl="1"/>
            <a:r>
              <a:rPr lang="en-GB" dirty="0" smtClean="0"/>
              <a:t>Do we have one?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85728"/>
            <a:ext cx="7772400" cy="1143000"/>
          </a:xfrm>
        </p:spPr>
        <p:txBody>
          <a:bodyPr lIns="90488" tIns="44450" rIns="90488" bIns="44450"/>
          <a:lstStyle/>
          <a:p>
            <a:pPr defTabSz="762000" eaLnBrk="1" hangingPunct="1">
              <a:defRPr/>
            </a:pPr>
            <a:r>
              <a:rPr lang="en-GB" sz="2900" dirty="0" smtClean="0"/>
              <a:t>Behavioural model used to distinguish between acceptable and unacceptable behaviour</a:t>
            </a:r>
            <a:endParaRPr lang="en-GB" sz="2900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82950" y="3054350"/>
            <a:ext cx="2501900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32163" y="3095625"/>
            <a:ext cx="2409825" cy="1474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Information Acquisition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Information Processing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Cognitive Process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Perceived Rewards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Perceived Losses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016750" y="3206750"/>
            <a:ext cx="1816100" cy="257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065963" y="3248025"/>
            <a:ext cx="1749425" cy="229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Moral Levels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Personal Goals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Motivation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Position / Status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Self Concept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Life Experiences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Personality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Demographics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330950" y="1530350"/>
            <a:ext cx="19685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303963" y="1495425"/>
            <a:ext cx="1939925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Religious Values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Humanistic Values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Cultural Values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Societal Values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206750" y="1689100"/>
            <a:ext cx="2425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179763" y="1754188"/>
            <a:ext cx="2460625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Legislation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Administrative Agencies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Judicial Systems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8313" y="1700213"/>
            <a:ext cx="20447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39750" y="1700213"/>
            <a:ext cx="1838325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Corporate Goals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Stated Policy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Corporate Culture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23850" y="3068638"/>
            <a:ext cx="1816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60363" y="3095625"/>
            <a:ext cx="12414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Peer Group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Family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58750" y="4349750"/>
            <a:ext cx="23495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31763" y="4314825"/>
            <a:ext cx="2409825" cy="9128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charset="0"/>
              </a:rPr>
              <a:t>Codes of Conduct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Licensing Requirements</a:t>
            </a:r>
          </a:p>
          <a:p>
            <a:pPr defTabSz="762000" eaLnBrk="0" hangingPunct="0"/>
            <a:r>
              <a:rPr lang="en-GB">
                <a:latin typeface="Times New Roman" charset="0"/>
              </a:rPr>
              <a:t>Professional Meetings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835150" y="6102350"/>
            <a:ext cx="2425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808163" y="6151563"/>
            <a:ext cx="24431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sz="2000">
                <a:latin typeface="Times New Roman" charset="0"/>
              </a:rPr>
              <a:t>Acceptable Behaviour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883150" y="6102350"/>
            <a:ext cx="2806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932363" y="6151563"/>
            <a:ext cx="26828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sz="2000">
                <a:latin typeface="Times New Roman" charset="0"/>
              </a:rPr>
              <a:t>Unacceptable Behaviour</a:t>
            </a:r>
          </a:p>
        </p:txBody>
      </p:sp>
      <p:sp>
        <p:nvSpPr>
          <p:cNvPr id="13333" name="AutoShape 21"/>
          <p:cNvSpPr>
            <a:spLocks noChangeArrowheads="1"/>
          </p:cNvSpPr>
          <p:nvPr/>
        </p:nvSpPr>
        <p:spPr bwMode="auto">
          <a:xfrm rot="16200000" flipH="1">
            <a:off x="4083050" y="4997450"/>
            <a:ext cx="825500" cy="9017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2597150" y="2520950"/>
            <a:ext cx="596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216150" y="3435350"/>
            <a:ext cx="9017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V="1">
            <a:off x="2597150" y="4489450"/>
            <a:ext cx="596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495800" y="2667000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H="1">
            <a:off x="5861050" y="2825750"/>
            <a:ext cx="3937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5861050" y="39624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3352800" y="1371600"/>
            <a:ext cx="213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>
                <a:latin typeface="Times New Roman" charset="0"/>
              </a:rPr>
              <a:t>Government / Legal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11188" y="1341438"/>
            <a:ext cx="752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>
                <a:latin typeface="Times New Roman" charset="0"/>
              </a:rPr>
              <a:t>Work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512763" y="2714625"/>
            <a:ext cx="10445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>
                <a:latin typeface="Times New Roman" charset="0"/>
              </a:rPr>
              <a:t>Personal</a:t>
            </a: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512763" y="4010025"/>
            <a:ext cx="13874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>
                <a:latin typeface="Times New Roman" charset="0"/>
              </a:rPr>
              <a:t>Professional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837363" y="1190625"/>
            <a:ext cx="7778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>
                <a:latin typeface="Times New Roman" charset="0"/>
              </a:rPr>
              <a:t>Social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913563" y="2867025"/>
            <a:ext cx="22701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>
                <a:latin typeface="Times New Roman" charset="0"/>
              </a:rPr>
              <a:t>Individual Attributes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158750" y="57912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139700" y="5791200"/>
            <a:ext cx="13843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sz="1600">
                <a:latin typeface="Times New Roman" charset="0"/>
              </a:rPr>
              <a:t>Perception</a:t>
            </a:r>
          </a:p>
          <a:p>
            <a:pPr defTabSz="762000" eaLnBrk="0" hangingPunct="0"/>
            <a:r>
              <a:rPr lang="en-GB" sz="1600">
                <a:latin typeface="Times New Roman" charset="0"/>
              </a:rPr>
              <a:t>and Degree of </a:t>
            </a:r>
          </a:p>
          <a:p>
            <a:pPr defTabSz="762000" eaLnBrk="0" hangingPunct="0"/>
            <a:r>
              <a:rPr lang="en-GB" sz="1600">
                <a:latin typeface="Times New Roman" charset="0"/>
              </a:rPr>
              <a:t>Influence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3627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</a:rPr>
              <a:t>Model of User Behaviour and Information Systems</a:t>
            </a:r>
            <a:endParaRPr lang="en-US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9600" y="17589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31305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5800" y="45783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00400" y="46545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257800" y="46545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29000" y="31305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429000" y="1530350"/>
            <a:ext cx="15113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239000" y="1758950"/>
            <a:ext cx="1365250" cy="1957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365250" y="2597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365250" y="39687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133600" y="3581400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133600" y="2292350"/>
            <a:ext cx="50927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953000" y="1987550"/>
            <a:ext cx="2273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953000" y="35814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6781800" y="3714750"/>
            <a:ext cx="790575" cy="139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V="1">
            <a:off x="4343400" y="3714750"/>
            <a:ext cx="2871788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1828800" y="3956050"/>
            <a:ext cx="21209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92100" y="220980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292100" y="51054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98450" y="221615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588963" y="1800225"/>
            <a:ext cx="909637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Attitude to </a:t>
            </a:r>
          </a:p>
          <a:p>
            <a:pPr eaLnBrk="0" hangingPunct="0"/>
            <a:r>
              <a:rPr lang="en-US" sz="1200"/>
              <a:t>individual </a:t>
            </a:r>
          </a:p>
          <a:p>
            <a:pPr eaLnBrk="0" hangingPunct="0"/>
            <a:r>
              <a:rPr lang="en-US" sz="1200"/>
              <a:t>behaviour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665163" y="3171825"/>
            <a:ext cx="889000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Social and</a:t>
            </a:r>
          </a:p>
          <a:p>
            <a:pPr eaLnBrk="0" hangingPunct="0"/>
            <a:r>
              <a:rPr lang="en-US" sz="1200"/>
              <a:t>personal </a:t>
            </a:r>
          </a:p>
          <a:p>
            <a:pPr eaLnBrk="0" hangingPunct="0"/>
            <a:r>
              <a:rPr lang="en-US" sz="1200"/>
              <a:t>norms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65163" y="4619625"/>
            <a:ext cx="1538287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Prior behaviour:</a:t>
            </a:r>
          </a:p>
          <a:p>
            <a:pPr eaLnBrk="0" hangingPunct="0"/>
            <a:r>
              <a:rPr lang="en-US" sz="1200"/>
              <a:t>previous experience</a:t>
            </a:r>
          </a:p>
          <a:p>
            <a:pPr eaLnBrk="0" hangingPunct="0"/>
            <a:r>
              <a:rPr lang="en-US" sz="1200"/>
              <a:t>and reactions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3408363" y="3171825"/>
            <a:ext cx="1416050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Predispositional </a:t>
            </a:r>
          </a:p>
          <a:p>
            <a:pPr eaLnBrk="0" hangingPunct="0"/>
            <a:r>
              <a:rPr lang="en-US" sz="1200"/>
              <a:t>attitude to </a:t>
            </a:r>
          </a:p>
          <a:p>
            <a:pPr eaLnBrk="0" hangingPunct="0"/>
            <a:r>
              <a:rPr lang="en-US" sz="1200"/>
              <a:t>computer systems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3408363" y="1647825"/>
            <a:ext cx="76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Systems</a:t>
            </a:r>
          </a:p>
          <a:p>
            <a:pPr eaLnBrk="0" hangingPunct="0"/>
            <a:r>
              <a:rPr lang="en-US" sz="1200"/>
              <a:t>Issues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179763" y="4695825"/>
            <a:ext cx="10747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Development</a:t>
            </a:r>
          </a:p>
          <a:p>
            <a:pPr eaLnBrk="0" hangingPunct="0"/>
            <a:r>
              <a:rPr lang="en-US" sz="1200"/>
              <a:t>Issues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237163" y="4772025"/>
            <a:ext cx="1066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Training and </a:t>
            </a:r>
          </a:p>
          <a:p>
            <a:pPr eaLnBrk="0" hangingPunct="0"/>
            <a:r>
              <a:rPr lang="en-US" sz="1200"/>
              <a:t>user support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7235825" y="1557338"/>
            <a:ext cx="1312863" cy="2097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Behaviour</a:t>
            </a:r>
          </a:p>
          <a:p>
            <a:pPr eaLnBrk="0" hangingPunct="0"/>
            <a:r>
              <a:rPr lang="en-US" sz="1200"/>
              <a:t>acceptance </a:t>
            </a:r>
          </a:p>
          <a:p>
            <a:pPr eaLnBrk="0" hangingPunct="0"/>
            <a:r>
              <a:rPr lang="en-US" sz="1200"/>
              <a:t>or rejection?</a:t>
            </a:r>
          </a:p>
          <a:p>
            <a:pPr eaLnBrk="0" hangingPunct="0"/>
            <a:endParaRPr lang="en-US" sz="1200"/>
          </a:p>
          <a:p>
            <a:pPr eaLnBrk="0" hangingPunct="0"/>
            <a:r>
              <a:rPr lang="en-US" sz="1200"/>
              <a:t>Value image</a:t>
            </a:r>
          </a:p>
          <a:p>
            <a:pPr eaLnBrk="0" hangingPunct="0"/>
            <a:r>
              <a:rPr lang="en-US" sz="1200"/>
              <a:t>Trajectory image</a:t>
            </a:r>
          </a:p>
          <a:p>
            <a:pPr eaLnBrk="0" hangingPunct="0"/>
            <a:r>
              <a:rPr lang="en-US" sz="1200"/>
              <a:t>Strategic image</a:t>
            </a:r>
          </a:p>
          <a:p>
            <a:pPr eaLnBrk="0" hangingPunct="0"/>
            <a:endParaRPr lang="en-US" sz="1200"/>
          </a:p>
          <a:p>
            <a:pPr eaLnBrk="0" hangingPunct="0"/>
            <a:r>
              <a:rPr lang="en-US" sz="1200"/>
              <a:t>inform and </a:t>
            </a:r>
          </a:p>
          <a:p>
            <a:pPr eaLnBrk="0" hangingPunct="0"/>
            <a:r>
              <a:rPr lang="en-US" sz="1200"/>
              <a:t>adoption </a:t>
            </a:r>
          </a:p>
          <a:p>
            <a:pPr eaLnBrk="0" hangingPunct="0"/>
            <a:r>
              <a:rPr lang="en-US" sz="1200"/>
              <a:t>decision</a:t>
            </a:r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609600" y="6019800"/>
            <a:ext cx="692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3719513" y="6448425"/>
            <a:ext cx="51911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/>
              <a:t>Time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086600" y="6096000"/>
            <a:ext cx="1543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Smith (1997)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76250"/>
            <a:ext cx="7086600" cy="731838"/>
          </a:xfrm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GB" sz="3200" smtClean="0"/>
              <a:t>Computer Systems Development and Social Consideration</a:t>
            </a: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4000500" y="2744788"/>
          <a:ext cx="4538663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ClipArt Gallery" r:id="rId4" imgW="8099280" imgH="5506920" progId="">
                  <p:embed/>
                </p:oleObj>
              </mc:Choice>
              <mc:Fallback>
                <p:oleObj name="Microsoft ClipArt Gallery" r:id="rId4" imgW="8099280" imgH="550692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744788"/>
                        <a:ext cx="4538663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5"/>
          <p:cNvSpPr txBox="1">
            <a:spLocks noChangeArrowheads="1"/>
          </p:cNvSpPr>
          <p:nvPr/>
        </p:nvSpPr>
        <p:spPr bwMode="auto">
          <a:xfrm>
            <a:off x="571500" y="2214563"/>
            <a:ext cx="3419475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2400"/>
              <a:t>Not an easy task</a:t>
            </a:r>
          </a:p>
          <a:p>
            <a:pPr lvl="1">
              <a:buFont typeface="Arial" charset="0"/>
              <a:buChar char="•"/>
            </a:pPr>
            <a:r>
              <a:rPr lang="en-GB"/>
              <a:t>Time</a:t>
            </a:r>
          </a:p>
          <a:p>
            <a:pPr lvl="1">
              <a:buFont typeface="Arial" charset="0"/>
              <a:buChar char="•"/>
            </a:pPr>
            <a:r>
              <a:rPr lang="en-GB"/>
              <a:t>Money</a:t>
            </a:r>
          </a:p>
          <a:p>
            <a:pPr lvl="1">
              <a:buFont typeface="Arial" charset="0"/>
              <a:buChar char="•"/>
            </a:pPr>
            <a:r>
              <a:rPr lang="en-GB"/>
              <a:t>Users</a:t>
            </a:r>
          </a:p>
          <a:p>
            <a:pPr lvl="1">
              <a:buFont typeface="Arial" charset="0"/>
              <a:buChar char="•"/>
            </a:pPr>
            <a:r>
              <a:rPr lang="en-GB"/>
              <a:t>Management pressures</a:t>
            </a:r>
          </a:p>
          <a:p>
            <a:pPr lvl="1">
              <a:buFont typeface="Arial" charset="0"/>
              <a:buChar char="•"/>
            </a:pPr>
            <a:r>
              <a:rPr lang="en-GB"/>
              <a:t>Documentation</a:t>
            </a:r>
          </a:p>
          <a:p>
            <a:pPr lvl="1">
              <a:buFont typeface="Arial" charset="0"/>
              <a:buChar char="•"/>
            </a:pPr>
            <a:r>
              <a:rPr lang="en-GB"/>
              <a:t>Functionality</a:t>
            </a:r>
          </a:p>
          <a:p>
            <a:pPr lvl="1">
              <a:buFont typeface="Arial" charset="0"/>
              <a:buChar char="•"/>
            </a:pPr>
            <a:r>
              <a:rPr lang="en-GB"/>
              <a:t>Technical problems/issues</a:t>
            </a:r>
          </a:p>
          <a:p>
            <a:pPr lvl="1">
              <a:buFont typeface="Arial" charset="0"/>
              <a:buChar char="•"/>
            </a:pPr>
            <a:r>
              <a:rPr lang="en-GB"/>
              <a:t>Suppliers</a:t>
            </a:r>
          </a:p>
          <a:p>
            <a:pPr lvl="1">
              <a:buFont typeface="Arial" charset="0"/>
              <a:buChar char="•"/>
            </a:pPr>
            <a:r>
              <a:rPr lang="en-GB"/>
              <a:t>etc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GB" smtClean="0"/>
              <a:t>Initiation Phase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149350" y="1911350"/>
            <a:ext cx="2806700" cy="143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31963" y="2028825"/>
            <a:ext cx="158432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Client’s Needs</a:t>
            </a:r>
          </a:p>
          <a:p>
            <a:pPr eaLnBrk="0" hangingPunct="0"/>
            <a:r>
              <a:rPr lang="en-GB" b="1">
                <a:latin typeface="Times New Roman" charset="0"/>
              </a:rPr>
              <a:t>IT Resources</a:t>
            </a:r>
          </a:p>
          <a:p>
            <a:pPr eaLnBrk="0" hangingPunct="0"/>
            <a:r>
              <a:rPr lang="en-GB" b="1">
                <a:latin typeface="Times New Roman" charset="0"/>
              </a:rPr>
              <a:t>Client’s Ideas</a:t>
            </a:r>
          </a:p>
          <a:p>
            <a:pPr eaLnBrk="0" hangingPunct="0"/>
            <a:r>
              <a:rPr lang="en-GB" b="1">
                <a:latin typeface="Times New Roman" charset="0"/>
              </a:rPr>
              <a:t>Analyst Ideas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11750" y="41973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92750" y="46545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949950" y="51117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160963" y="4314825"/>
            <a:ext cx="14319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Quality Plan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618163" y="4695825"/>
            <a:ext cx="21113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Terms of Reference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075363" y="5229225"/>
            <a:ext cx="19589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Project Overview </a:t>
            </a:r>
          </a:p>
          <a:p>
            <a:pPr eaLnBrk="0" hangingPunct="0"/>
            <a:r>
              <a:rPr lang="en-GB" b="1">
                <a:latin typeface="Times New Roman" charset="0"/>
              </a:rPr>
              <a:t>Plan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 rot="13800000" flipH="1">
            <a:off x="3473450" y="370205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6858000" y="1143000"/>
            <a:ext cx="20574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b="1">
                <a:latin typeface="Times New Roman" charset="0"/>
              </a:rPr>
              <a:t>Social </a:t>
            </a:r>
          </a:p>
          <a:p>
            <a:pPr algn="ctr" eaLnBrk="0" hangingPunct="0"/>
            <a:r>
              <a:rPr lang="en-GB" b="1">
                <a:latin typeface="Times New Roman" charset="0"/>
              </a:rPr>
              <a:t>and/or</a:t>
            </a:r>
          </a:p>
          <a:p>
            <a:pPr algn="ctr" eaLnBrk="0" hangingPunct="0"/>
            <a:r>
              <a:rPr lang="en-GB" b="1">
                <a:latin typeface="Times New Roman" charset="0"/>
              </a:rPr>
              <a:t>Ethical  </a:t>
            </a:r>
          </a:p>
          <a:p>
            <a:pPr algn="ctr" eaLnBrk="0" hangingPunct="0"/>
            <a:r>
              <a:rPr lang="en-GB" b="1">
                <a:latin typeface="Times New Roman" charset="0"/>
              </a:rPr>
              <a:t>Considerations</a:t>
            </a:r>
            <a:endParaRPr lang="en-GB" sz="2400">
              <a:latin typeface="Times New Roman" charset="0"/>
            </a:endParaRP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rot="21351540" flipH="1">
            <a:off x="4965700" y="198120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 rot="18222755" flipH="1">
            <a:off x="6375400" y="308610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GB" smtClean="0"/>
              <a:t>Feasibility Phase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3550" y="16065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44550" y="20637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301750" y="25209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12763" y="1724025"/>
            <a:ext cx="14319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Quality Plan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969963" y="2105025"/>
            <a:ext cx="21113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Terms of Reference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427163" y="2638425"/>
            <a:ext cx="19589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Project Overview </a:t>
            </a:r>
          </a:p>
          <a:p>
            <a:pPr eaLnBrk="0" hangingPunct="0"/>
            <a:r>
              <a:rPr lang="en-GB" b="1">
                <a:latin typeface="Times New Roman" charset="0"/>
              </a:rPr>
              <a:t>Plan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5797550" y="1758950"/>
            <a:ext cx="2806700" cy="143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 rot="13800000" flipH="1">
            <a:off x="2482850" y="393065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121150" y="44259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578350" y="48831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187950" y="52641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170363" y="4543425"/>
            <a:ext cx="19526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Feasibility Report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627563" y="4924425"/>
            <a:ext cx="21558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Acceptance Criteria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5313363" y="5381625"/>
            <a:ext cx="1939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Project Definition</a:t>
            </a:r>
          </a:p>
          <a:p>
            <a:pPr eaLnBrk="0" hangingPunct="0"/>
            <a:r>
              <a:rPr lang="en-GB" b="1">
                <a:latin typeface="Times New Roman" charset="0"/>
              </a:rPr>
              <a:t>Document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151563" y="1952625"/>
            <a:ext cx="22891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Hardware?</a:t>
            </a:r>
          </a:p>
          <a:p>
            <a:pPr eaLnBrk="0" hangingPunct="0"/>
            <a:r>
              <a:rPr lang="en-GB" b="1">
                <a:latin typeface="Times New Roman" charset="0"/>
              </a:rPr>
              <a:t>Software?</a:t>
            </a:r>
          </a:p>
          <a:p>
            <a:pPr eaLnBrk="0" hangingPunct="0"/>
            <a:r>
              <a:rPr lang="en-GB" b="1">
                <a:latin typeface="Times New Roman" charset="0"/>
              </a:rPr>
              <a:t>In-house or Package?</a:t>
            </a: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 rot="19200000" flipH="1">
            <a:off x="6292850" y="354965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524000" y="5486400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2000" b="1">
                <a:latin typeface="Times New Roman" charset="0"/>
              </a:rPr>
              <a:t>Ethical / Social </a:t>
            </a:r>
          </a:p>
          <a:p>
            <a:pPr algn="ctr" eaLnBrk="0" hangingPunct="0"/>
            <a:r>
              <a:rPr lang="en-GB" sz="2000" b="1">
                <a:latin typeface="Times New Roman" charset="0"/>
              </a:rPr>
              <a:t>Feasibility?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009900"/>
            </a:prst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GB" smtClean="0"/>
              <a:t>Analysis Phase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2550" y="22161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9750" y="26733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149350" y="30543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31763" y="2333625"/>
            <a:ext cx="19526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Feasibility Report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88963" y="2714625"/>
            <a:ext cx="21558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Acceptance Criteria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274763" y="3171825"/>
            <a:ext cx="1939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Project Definition</a:t>
            </a:r>
          </a:p>
          <a:p>
            <a:pPr eaLnBrk="0" hangingPunct="0"/>
            <a:r>
              <a:rPr lang="en-GB" b="1">
                <a:latin typeface="Times New Roman" charset="0"/>
              </a:rPr>
              <a:t>Document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788150" y="28257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407150" y="335915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837363" y="2943225"/>
            <a:ext cx="14319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Quality Plan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532563" y="3476625"/>
            <a:ext cx="19589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Project Overview </a:t>
            </a:r>
          </a:p>
          <a:p>
            <a:pPr eaLnBrk="0" hangingPunct="0"/>
            <a:r>
              <a:rPr lang="en-GB" b="1">
                <a:latin typeface="Times New Roman" charset="0"/>
              </a:rPr>
              <a:t>Plan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663950" y="1606550"/>
            <a:ext cx="2806700" cy="1435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941763" y="1952625"/>
            <a:ext cx="1978025" cy="925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user requirements</a:t>
            </a:r>
          </a:p>
          <a:p>
            <a:pPr eaLnBrk="0" hangingPunct="0"/>
            <a:r>
              <a:rPr lang="en-GB" b="1">
                <a:latin typeface="Times New Roman" charset="0"/>
              </a:rPr>
              <a:t>time and money</a:t>
            </a:r>
          </a:p>
          <a:p>
            <a:pPr eaLnBrk="0" hangingPunct="0"/>
            <a:r>
              <a:rPr lang="en-GB" b="1">
                <a:latin typeface="Times New Roman" charset="0"/>
              </a:rPr>
              <a:t>compromises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 rot="16200000" flipH="1">
            <a:off x="4578350" y="3968750"/>
            <a:ext cx="749300" cy="1206500"/>
          </a:xfrm>
          <a:prstGeom prst="rightArrow">
            <a:avLst>
              <a:gd name="adj1" fmla="val 75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880100" y="5715000"/>
            <a:ext cx="2197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929313" y="5908675"/>
            <a:ext cx="20669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Times New Roman" charset="0"/>
              </a:rPr>
              <a:t>User Requirements</a:t>
            </a:r>
          </a:p>
          <a:p>
            <a:pPr eaLnBrk="0" hangingPunct="0"/>
            <a:r>
              <a:rPr lang="en-GB" b="1">
                <a:latin typeface="Times New Roman" charset="0"/>
              </a:rPr>
              <a:t>Specification</a:t>
            </a:r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 rot="13800000" flipH="1">
            <a:off x="2019300" y="430530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 rot="19200000" flipH="1">
            <a:off x="6673850" y="4616450"/>
            <a:ext cx="977900" cy="901700"/>
          </a:xfrm>
          <a:prstGeom prst="rightArrow">
            <a:avLst>
              <a:gd name="adj1" fmla="val 75000"/>
              <a:gd name="adj2" fmla="val 5423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124200" y="5791200"/>
            <a:ext cx="2057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b="1">
                <a:latin typeface="Times New Roman" charset="0"/>
              </a:rPr>
              <a:t>Ethical / Social </a:t>
            </a:r>
          </a:p>
          <a:p>
            <a:pPr algn="ctr" eaLnBrk="0" hangingPunct="0"/>
            <a:r>
              <a:rPr lang="en-GB" b="1">
                <a:latin typeface="Times New Roman" charset="0"/>
              </a:rPr>
              <a:t>Requirements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tack of books design template [3]">
  <a:themeElements>
    <a:clrScheme name="Stack of books design template [3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3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3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3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3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3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3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3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3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3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3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3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3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3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[3]</Template>
  <TotalTime>1259</TotalTime>
  <Words>558</Words>
  <Application>Microsoft Office PowerPoint</Application>
  <PresentationFormat>On-screen Show (4:3)</PresentationFormat>
  <Paragraphs>236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Franklin Gothic Book</vt:lpstr>
      <vt:lpstr>Times New Roman</vt:lpstr>
      <vt:lpstr>Wingdings 2</vt:lpstr>
      <vt:lpstr>Stack of books design template [3]</vt:lpstr>
      <vt:lpstr>Technic</vt:lpstr>
      <vt:lpstr>Microsoft ClipArt Gallery</vt:lpstr>
      <vt:lpstr>Integrating social and ethical concerns into systems development </vt:lpstr>
      <vt:lpstr>Objectives of session</vt:lpstr>
      <vt:lpstr>The real world...</vt:lpstr>
      <vt:lpstr>Behavioural model used to distinguish between acceptable and unacceptable behaviour</vt:lpstr>
      <vt:lpstr>Model of User Behaviour and Information Systems</vt:lpstr>
      <vt:lpstr>Computer Systems Development and Social Consideration</vt:lpstr>
      <vt:lpstr>Initiation Phase</vt:lpstr>
      <vt:lpstr>Feasibility Phase</vt:lpstr>
      <vt:lpstr>Analysis Phase</vt:lpstr>
      <vt:lpstr>Design Phase</vt:lpstr>
      <vt:lpstr>Coding and Testing</vt:lpstr>
      <vt:lpstr>System Testing</vt:lpstr>
      <vt:lpstr>Implementation and Acceptance</vt:lpstr>
      <vt:lpstr>Users...a weak link????? </vt:lpstr>
      <vt:lpstr>Reporting Mechanisms</vt:lpstr>
      <vt:lpstr>Conclusions</vt:lpstr>
    </vt:vector>
  </TitlesOfParts>
  <Manager/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Template User</dc:creator>
  <cp:keywords/>
  <dc:description/>
  <cp:lastModifiedBy>Ng Fong Chiu</cp:lastModifiedBy>
  <cp:revision>15</cp:revision>
  <cp:lastPrinted>2018-03-14T05:38:04Z</cp:lastPrinted>
  <dcterms:created xsi:type="dcterms:W3CDTF">2006-01-17T15:33:16Z</dcterms:created>
  <dcterms:modified xsi:type="dcterms:W3CDTF">2018-03-14T05:40:27Z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