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17"/>
  </p:notesMasterIdLst>
  <p:handoutMasterIdLst>
    <p:handoutMasterId r:id="rId18"/>
  </p:handoutMasterIdLst>
  <p:sldIdLst>
    <p:sldId id="257" r:id="rId3"/>
    <p:sldId id="258" r:id="rId4"/>
    <p:sldId id="269" r:id="rId5"/>
    <p:sldId id="270" r:id="rId6"/>
    <p:sldId id="259" r:id="rId7"/>
    <p:sldId id="260" r:id="rId8"/>
    <p:sldId id="261" r:id="rId9"/>
    <p:sldId id="262" r:id="rId10"/>
    <p:sldId id="263" r:id="rId11"/>
    <p:sldId id="264" r:id="rId12"/>
    <p:sldId id="265" r:id="rId13"/>
    <p:sldId id="266" r:id="rId14"/>
    <p:sldId id="267" r:id="rId15"/>
    <p:sldId id="268" r:id="rId16"/>
  </p:sldIdLst>
  <p:sldSz cx="9144000" cy="6858000" type="screen4x3"/>
  <p:notesSz cx="6797675" cy="9928225"/>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21" autoAdjust="0"/>
    <p:restoredTop sz="94660"/>
  </p:normalViewPr>
  <p:slideViewPr>
    <p:cSldViewPr>
      <p:cViewPr varScale="1">
        <p:scale>
          <a:sx n="81" d="100"/>
          <a:sy n="81" d="100"/>
        </p:scale>
        <p:origin x="1502" y="72"/>
      </p:cViewPr>
      <p:guideLst>
        <p:guide orient="horz" pos="2160"/>
        <p:guide pos="2880"/>
      </p:guideLst>
    </p:cSldViewPr>
  </p:slideViewPr>
  <p:notesTextViewPr>
    <p:cViewPr>
      <p:scale>
        <a:sx n="100" d="100"/>
        <a:sy n="100" d="100"/>
      </p:scale>
      <p:origin x="0" y="0"/>
    </p:cViewPr>
  </p:notesTextViewPr>
  <p:notesViewPr>
    <p:cSldViewPr>
      <p:cViewPr varScale="1">
        <p:scale>
          <a:sx n="53" d="100"/>
          <a:sy n="53" d="100"/>
        </p:scale>
        <p:origin x="-1842"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5" name="Text Box 7"/>
          <p:cNvSpPr txBox="1">
            <a:spLocks noChangeArrowheads="1"/>
          </p:cNvSpPr>
          <p:nvPr/>
        </p:nvSpPr>
        <p:spPr bwMode="auto">
          <a:xfrm>
            <a:off x="544444" y="272337"/>
            <a:ext cx="3139205" cy="630942"/>
          </a:xfrm>
          <a:prstGeom prst="rect">
            <a:avLst/>
          </a:prstGeom>
          <a:noFill/>
          <a:ln w="9525">
            <a:noFill/>
            <a:miter lim="800000"/>
            <a:headEnd/>
            <a:tailEnd/>
          </a:ln>
          <a:effectLst/>
        </p:spPr>
        <p:txBody>
          <a:bodyPr>
            <a:spAutoFit/>
          </a:bodyPr>
          <a:lstStyle/>
          <a:p>
            <a:pPr>
              <a:spcBef>
                <a:spcPct val="50000"/>
              </a:spcBef>
            </a:pPr>
            <a:r>
              <a:rPr lang="en-GB" sz="1400"/>
              <a:t>Social &amp; Current Issues in Computing</a:t>
            </a:r>
          </a:p>
          <a:p>
            <a:pPr>
              <a:spcBef>
                <a:spcPct val="50000"/>
              </a:spcBef>
            </a:pPr>
            <a:r>
              <a:rPr lang="en-GB" sz="1400"/>
              <a:t>Week 4 – Post Modernism</a:t>
            </a:r>
          </a:p>
        </p:txBody>
      </p:sp>
      <p:pic>
        <p:nvPicPr>
          <p:cNvPr id="32776" name="Picture 8" descr="shadlogo"/>
          <p:cNvPicPr>
            <a:picLocks noChangeAspect="1" noChangeArrowheads="1"/>
          </p:cNvPicPr>
          <p:nvPr/>
        </p:nvPicPr>
        <p:blipFill>
          <a:blip r:embed="rId2" cstate="print"/>
          <a:srcRect/>
          <a:stretch>
            <a:fillRect/>
          </a:stretch>
        </p:blipFill>
        <p:spPr bwMode="auto">
          <a:xfrm>
            <a:off x="4706447" y="0"/>
            <a:ext cx="2091229" cy="663606"/>
          </a:xfrm>
          <a:prstGeom prst="rect">
            <a:avLst/>
          </a:prstGeom>
          <a:solidFill>
            <a:srgbClr val="84CFDE"/>
          </a:solidFill>
        </p:spPr>
      </p:pic>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45659" cy="4964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6147" name="Rectangle 3"/>
          <p:cNvSpPr>
            <a:spLocks noGrp="1" noChangeArrowheads="1"/>
          </p:cNvSpPr>
          <p:nvPr>
            <p:ph type="dt" idx="1"/>
          </p:nvPr>
        </p:nvSpPr>
        <p:spPr bwMode="auto">
          <a:xfrm>
            <a:off x="3850443" y="0"/>
            <a:ext cx="2945659" cy="4964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6148"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679768" y="4715907"/>
            <a:ext cx="5438140" cy="446770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150" name="Rectangle 6"/>
          <p:cNvSpPr>
            <a:spLocks noGrp="1" noChangeArrowheads="1"/>
          </p:cNvSpPr>
          <p:nvPr>
            <p:ph type="ftr" sz="quarter" idx="4"/>
          </p:nvPr>
        </p:nvSpPr>
        <p:spPr bwMode="auto">
          <a:xfrm>
            <a:off x="0" y="9430091"/>
            <a:ext cx="2945659" cy="49641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6151" name="Rectangle 7"/>
          <p:cNvSpPr>
            <a:spLocks noGrp="1" noChangeArrowheads="1"/>
          </p:cNvSpPr>
          <p:nvPr>
            <p:ph type="sldNum" sz="quarter" idx="5"/>
          </p:nvPr>
        </p:nvSpPr>
        <p:spPr bwMode="auto">
          <a:xfrm>
            <a:off x="3850443" y="9430091"/>
            <a:ext cx="2945659" cy="49641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920A838-C19C-4D49-B5E0-ABB2CCEC82ED}" type="slidenum">
              <a:rPr lang="en-GB"/>
              <a:pPr/>
              <a:t>‹#›</a:t>
            </a:fld>
            <a:endParaRPr lang="en-GB"/>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48B6E2-F8DB-4861-86D5-A0E49AA88B2D}" type="slidenum">
              <a:rPr lang="en-GB"/>
              <a:pPr/>
              <a:t>1</a:t>
            </a:fld>
            <a:endParaRPr lang="en-GB"/>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xfrm>
            <a:off x="906357" y="4715907"/>
            <a:ext cx="4984962" cy="4467701"/>
          </a:xfrm>
        </p:spPr>
        <p:txBody>
          <a:bodyPr/>
          <a:lstStyle/>
          <a:p>
            <a:r>
              <a:rPr lang="en-GB" dirty="0"/>
              <a:t>Post modernism goes hand in hand with late capitalism. If it is accepted that technology is a variable in capitalist society, then there is a need to consider  the notions of how the values of society have changed before it is possible to fully appreciate the role that technology and computing have in society.</a:t>
            </a:r>
          </a:p>
          <a:p>
            <a:endParaRPr lang="en-GB" dirty="0"/>
          </a:p>
          <a:p>
            <a:r>
              <a:rPr lang="en-GB" dirty="0"/>
              <a:t>As with much of this module the relationship is not one way, although changes in society and the demands of capitalism have acted as drivers for many technological changes, it is also the case that technological innovations have changed society.</a:t>
            </a:r>
          </a:p>
          <a:p>
            <a:endParaRPr lang="en-GB" dirty="0"/>
          </a:p>
          <a:p>
            <a:r>
              <a:rPr lang="en-GB" dirty="0"/>
              <a:t>Whether technology is an instrument that supports capitalism or whether technology can act as an agent for a different form of society is a question that students should examine and formulate their own views on.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5CF1CA-BE04-42A0-A2B3-27B79F142993}" type="slidenum">
              <a:rPr lang="en-GB"/>
              <a:pPr/>
              <a:t>12</a:t>
            </a:fld>
            <a:endParaRPr lang="en-GB"/>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xfrm>
            <a:off x="906357" y="4715907"/>
            <a:ext cx="4984962" cy="4467701"/>
          </a:xfrm>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B2CCB7-7CC7-46A2-81E0-6C380F2ABD08}" type="slidenum">
              <a:rPr lang="en-GB"/>
              <a:pPr/>
              <a:t>13</a:t>
            </a:fld>
            <a:endParaRPr lang="en-GB"/>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xfrm>
            <a:off x="906357" y="4715907"/>
            <a:ext cx="4984962" cy="4467701"/>
          </a:xfrm>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3BA8D9-C972-4148-B0ED-624F1A400020}" type="slidenum">
              <a:rPr lang="en-GB"/>
              <a:pPr/>
              <a:t>14</a:t>
            </a:fld>
            <a:endParaRPr lang="en-GB"/>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xfrm>
            <a:off x="906357" y="4715907"/>
            <a:ext cx="4984962" cy="4467701"/>
          </a:xfrm>
        </p:spPr>
        <p:txBody>
          <a:bodyPr/>
          <a:lstStyle/>
          <a:p>
            <a:r>
              <a:rPr lang="en-GB" b="1"/>
              <a:t>References</a:t>
            </a:r>
            <a:r>
              <a:rPr lang="en-GB"/>
              <a:t> </a:t>
            </a:r>
          </a:p>
          <a:p>
            <a:r>
              <a:rPr lang="en-GB"/>
              <a:t>Alvesson, M and  Deetz, S (1996) ‘Critical theory and post modern approaches to organisational studies’, in Clegg, S.R., Hardy, C., and Nord, W. R., (eds) </a:t>
            </a:r>
            <a:r>
              <a:rPr lang="en-GB" i="1"/>
              <a:t>Handbook of Organisational Studies</a:t>
            </a:r>
            <a:r>
              <a:rPr lang="en-GB"/>
              <a:t>, Sage: London  </a:t>
            </a:r>
          </a:p>
          <a:p>
            <a:r>
              <a:rPr lang="en-GB"/>
              <a:t>Laudon K., and Starbuck, W.H., (1997) Organisation Information and Knowledge in Sorge, A, and Warner, M., (eds) </a:t>
            </a:r>
            <a:r>
              <a:rPr lang="en-GB" i="1"/>
              <a:t>The IEBM Handbook of Organisational Behaviour</a:t>
            </a:r>
            <a:r>
              <a:rPr lang="en-GB"/>
              <a:t>, International Thompson Press: London</a:t>
            </a:r>
          </a:p>
          <a:p>
            <a:r>
              <a:rPr lang="en-GB"/>
              <a:t>Piore, M., and Sabel, C., (1984) </a:t>
            </a:r>
            <a:r>
              <a:rPr lang="en-GB" i="1"/>
              <a:t>The Second Industrial Divide</a:t>
            </a:r>
            <a:r>
              <a:rPr lang="en-GB"/>
              <a:t>, Basic Books, New York </a:t>
            </a:r>
          </a:p>
          <a:p>
            <a:r>
              <a:rPr lang="en-GB"/>
              <a:t>Tuckman, B.W., (1965) ‘Development sequence in small groups’, in </a:t>
            </a:r>
            <a:r>
              <a:rPr lang="en-GB" i="1"/>
              <a:t>Psychological Bulletin</a:t>
            </a:r>
            <a:r>
              <a:rPr lang="en-GB"/>
              <a:t>, Vol 63</a:t>
            </a:r>
          </a:p>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599A73-C54A-4206-B190-3C60A5E503C4}" type="slidenum">
              <a:rPr lang="en-GB"/>
              <a:pPr/>
              <a:t>2</a:t>
            </a:fld>
            <a:endParaRPr lang="en-GB"/>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xfrm>
            <a:off x="906357" y="4715907"/>
            <a:ext cx="4984962" cy="4467701"/>
          </a:xfrm>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15C521-71EB-4D3C-AD5B-BE9646670A72}" type="slidenum">
              <a:rPr lang="en-GB"/>
              <a:pPr/>
              <a:t>5</a:t>
            </a:fld>
            <a:endParaRPr lang="en-GB"/>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xfrm>
            <a:off x="906357" y="4715907"/>
            <a:ext cx="4984962" cy="4467701"/>
          </a:xfrm>
        </p:spPr>
        <p:txBody>
          <a:bodyPr/>
          <a:lstStyle/>
          <a:p>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631E5A-F076-4DC2-84D8-C27A2D2E7DDA}" type="slidenum">
              <a:rPr lang="en-GB"/>
              <a:pPr/>
              <a:t>6</a:t>
            </a:fld>
            <a:endParaRPr lang="en-GB"/>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xfrm>
            <a:off x="906357" y="4715907"/>
            <a:ext cx="4984962" cy="4467701"/>
          </a:xfrm>
        </p:spPr>
        <p:txBody>
          <a:bodyPr/>
          <a:lstStyle/>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DD6F06-5DDB-49E9-B83A-E50AF7CB1E42}" type="slidenum">
              <a:rPr lang="en-GB"/>
              <a:pPr/>
              <a:t>7</a:t>
            </a:fld>
            <a:endParaRPr lang="en-GB"/>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xfrm>
            <a:off x="906357" y="4715907"/>
            <a:ext cx="4984962" cy="4467701"/>
          </a:xfrm>
        </p:spPr>
        <p:txBody>
          <a:bodyPr/>
          <a:lstStyle/>
          <a:p>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5431B6-5694-4109-8B3B-EDB8A0AD8367}" type="slidenum">
              <a:rPr lang="en-GB"/>
              <a:pPr/>
              <a:t>8</a:t>
            </a:fld>
            <a:endParaRPr lang="en-GB"/>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xfrm>
            <a:off x="906357" y="4715907"/>
            <a:ext cx="4984962" cy="4467701"/>
          </a:xfrm>
        </p:spPr>
        <p:txBody>
          <a:bodyPr/>
          <a:lstStyle/>
          <a:p>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97111B-251A-4832-9B2C-5FA802702882}" type="slidenum">
              <a:rPr lang="en-GB"/>
              <a:pPr/>
              <a:t>9</a:t>
            </a:fld>
            <a:endParaRPr lang="en-GB"/>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xfrm>
            <a:off x="906357" y="4715907"/>
            <a:ext cx="4984962" cy="4467701"/>
          </a:xfrm>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F2564C-2B8D-4B29-A48F-61BD44F4BFB1}" type="slidenum">
              <a:rPr lang="en-GB"/>
              <a:pPr/>
              <a:t>10</a:t>
            </a:fld>
            <a:endParaRPr lang="en-GB"/>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xfrm>
            <a:off x="906357" y="4715907"/>
            <a:ext cx="4984962" cy="4467701"/>
          </a:xfrm>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715A94-10EB-427F-B2A0-BE72E6B5C815}" type="slidenum">
              <a:rPr lang="en-GB"/>
              <a:pPr/>
              <a:t>11</a:t>
            </a:fld>
            <a:endParaRPr lang="en-GB"/>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xfrm>
            <a:off x="906357" y="4715907"/>
            <a:ext cx="4984962" cy="4467701"/>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279525" y="1600200"/>
            <a:ext cx="7085013" cy="1066800"/>
          </a:xfrm>
        </p:spPr>
        <p:txBody>
          <a:bodyPr/>
          <a:lstStyle>
            <a:lvl1pPr>
              <a:defRPr/>
            </a:lvl1pPr>
          </a:lstStyle>
          <a:p>
            <a:r>
              <a:rPr lang="en-GB"/>
              <a:t>Click to edit Master title style</a:t>
            </a:r>
          </a:p>
        </p:txBody>
      </p:sp>
      <p:sp>
        <p:nvSpPr>
          <p:cNvPr id="3075" name="Rectangle 3"/>
          <p:cNvSpPr>
            <a:spLocks noGrp="1" noChangeArrowheads="1"/>
          </p:cNvSpPr>
          <p:nvPr>
            <p:ph type="subTitle" idx="1"/>
          </p:nvPr>
        </p:nvSpPr>
        <p:spPr>
          <a:xfrm>
            <a:off x="1279525" y="2819400"/>
            <a:ext cx="5256213" cy="1143000"/>
          </a:xfrm>
        </p:spPr>
        <p:txBody>
          <a:bodyPr/>
          <a:lstStyle>
            <a:lvl1pPr marL="0" indent="0">
              <a:buFontTx/>
              <a:buNone/>
              <a:defRPr/>
            </a:lvl1pPr>
          </a:lstStyle>
          <a:p>
            <a:r>
              <a:rPr lang="en-GB"/>
              <a:t>Click to edit Master subtitle style</a:t>
            </a:r>
          </a:p>
        </p:txBody>
      </p:sp>
      <p:sp>
        <p:nvSpPr>
          <p:cNvPr id="3076" name="Rectangle 4"/>
          <p:cNvSpPr>
            <a:spLocks noGrp="1" noChangeArrowheads="1"/>
          </p:cNvSpPr>
          <p:nvPr>
            <p:ph type="dt" sz="half" idx="2"/>
          </p:nvPr>
        </p:nvSpPr>
        <p:spPr/>
        <p:txBody>
          <a:bodyPr/>
          <a:lstStyle>
            <a:lvl1pPr>
              <a:defRPr/>
            </a:lvl1pPr>
          </a:lstStyle>
          <a:p>
            <a:endParaRPr lang="en-GB"/>
          </a:p>
        </p:txBody>
      </p:sp>
      <p:sp>
        <p:nvSpPr>
          <p:cNvPr id="3077" name="Rectangle 5"/>
          <p:cNvSpPr>
            <a:spLocks noGrp="1" noChangeArrowheads="1"/>
          </p:cNvSpPr>
          <p:nvPr>
            <p:ph type="ftr" sz="quarter" idx="3"/>
          </p:nvPr>
        </p:nvSpPr>
        <p:spPr/>
        <p:txBody>
          <a:bodyPr/>
          <a:lstStyle>
            <a:lvl1pPr>
              <a:defRPr/>
            </a:lvl1pPr>
          </a:lstStyle>
          <a:p>
            <a:endParaRPr lang="en-GB"/>
          </a:p>
        </p:txBody>
      </p:sp>
      <p:sp>
        <p:nvSpPr>
          <p:cNvPr id="3078" name="Rectangle 6"/>
          <p:cNvSpPr>
            <a:spLocks noGrp="1" noChangeArrowheads="1"/>
          </p:cNvSpPr>
          <p:nvPr>
            <p:ph type="sldNum" sz="quarter" idx="4"/>
          </p:nvPr>
        </p:nvSpPr>
        <p:spPr/>
        <p:txBody>
          <a:bodyPr/>
          <a:lstStyle>
            <a:lvl1pPr>
              <a:defRPr/>
            </a:lvl1pPr>
          </a:lstStyle>
          <a:p>
            <a:fld id="{A7EC9DB0-6DB1-4AEC-A7CB-0D35400D03EF}"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C7DE02EC-9587-4038-963B-ED0509A55FA9}"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4475" y="685800"/>
            <a:ext cx="1771650" cy="544036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279525" y="685800"/>
            <a:ext cx="5162550" cy="5440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D155CAD8-A906-4B3E-81A9-4A2E9D70C1BC}"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endParaRPr lang="en-GB"/>
          </a:p>
        </p:txBody>
      </p:sp>
      <p:sp>
        <p:nvSpPr>
          <p:cNvPr id="19" name="Footer Placeholder 18"/>
          <p:cNvSpPr>
            <a:spLocks noGrp="1"/>
          </p:cNvSpPr>
          <p:nvPr>
            <p:ph type="ftr" sz="quarter" idx="11"/>
          </p:nvPr>
        </p:nvSpPr>
        <p:spPr/>
        <p:txBody>
          <a:bodyPr/>
          <a:lstStyle/>
          <a:p>
            <a:endParaRPr lang="en-GB"/>
          </a:p>
        </p:txBody>
      </p:sp>
      <p:sp>
        <p:nvSpPr>
          <p:cNvPr id="27" name="Slide Number Placeholder 26"/>
          <p:cNvSpPr>
            <a:spLocks noGrp="1"/>
          </p:cNvSpPr>
          <p:nvPr>
            <p:ph type="sldNum" sz="quarter" idx="12"/>
          </p:nvPr>
        </p:nvSpPr>
        <p:spPr/>
        <p:txBody>
          <a:bodyPr/>
          <a:lstStyle/>
          <a:p>
            <a:fld id="{5B4E36A4-09B8-434F-AEE2-A5E291AC44C6}"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6E83D1-CE2E-46EC-968D-E23212A46A86}" type="slidenum">
              <a:rPr lang="en-GB" smtClean="0"/>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ABD1053-AD96-4B4F-9E56-473968E4B938}"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F85CC1F-7B9E-4F02-B5C5-03AF1F62AD92}" type="slidenum">
              <a:rPr lang="en-GB" smtClean="0"/>
              <a:pPr/>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951398B-7994-4B12-A760-B45BB03E4BAF}" type="slidenum">
              <a:rPr lang="en-GB" smtClean="0"/>
              <a:pPr/>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a:t>Click to edit Master title style</a:t>
            </a:r>
          </a:p>
        </p:txBody>
      </p:sp>
      <p:sp>
        <p:nvSpPr>
          <p:cNvPr id="7" name="Date Placeholder 6"/>
          <p:cNvSpPr>
            <a:spLocks noGrp="1"/>
          </p:cNvSpPr>
          <p:nvPr>
            <p:ph type="dt" sz="half" idx="10"/>
          </p:nvPr>
        </p:nvSpPr>
        <p:spPr/>
        <p:txBody>
          <a:bodyPr/>
          <a:lstStyle/>
          <a:p>
            <a:endParaRPr lang="en-GB"/>
          </a:p>
        </p:txBody>
      </p:sp>
      <p:sp>
        <p:nvSpPr>
          <p:cNvPr id="8" name="Slide Number Placeholder 7"/>
          <p:cNvSpPr>
            <a:spLocks noGrp="1"/>
          </p:cNvSpPr>
          <p:nvPr>
            <p:ph type="sldNum" sz="quarter" idx="11"/>
          </p:nvPr>
        </p:nvSpPr>
        <p:spPr/>
        <p:txBody>
          <a:bodyPr/>
          <a:lstStyle/>
          <a:p>
            <a:fld id="{6A3692C5-2386-4191-97C2-D21C45F76741}" type="slidenum">
              <a:rPr lang="en-GB" smtClean="0"/>
              <a:pPr/>
              <a:t>‹#›</a:t>
            </a:fld>
            <a:endParaRPr lang="en-GB"/>
          </a:p>
        </p:txBody>
      </p:sp>
      <p:sp>
        <p:nvSpPr>
          <p:cNvPr id="9" name="Footer Placeholder 8"/>
          <p:cNvSpPr>
            <a:spLocks noGrp="1"/>
          </p:cNvSpPr>
          <p:nvPr>
            <p:ph type="ftr" sz="quarter" idx="12"/>
          </p:nvPr>
        </p:nvSpPr>
        <p:spPr/>
        <p:txBody>
          <a:bodyPr/>
          <a:lstStyle/>
          <a:p>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625BB25-90F1-4EAD-9253-13D1E158F465}" type="slidenum">
              <a:rPr lang="en-GB" smtClean="0"/>
              <a:pPr/>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a:t>Click to edit Master title style</a:t>
            </a:r>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8156448" y="6422064"/>
            <a:ext cx="762000" cy="365125"/>
          </a:xfrm>
        </p:spPr>
        <p:txBody>
          <a:bodyPr/>
          <a:lstStyle/>
          <a:p>
            <a:fld id="{EC04CCEE-D1E1-4032-B185-433A6E3D051A}"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FC3317BA-A0C6-4777-BF75-7E026288C430}" type="slidenum">
              <a:rPr lang="en-GB"/>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a:t>Click to edit Master title style</a:t>
            </a:r>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8BE95E-2791-4407-8831-C8A3CF523FDD}" type="slidenum">
              <a:rPr lang="en-GB" smtClean="0"/>
              <a:pPr/>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0A0082-8444-4AC3-AFCF-F2FDA6F8F694}" type="slidenum">
              <a:rPr lang="en-GB" smtClean="0"/>
              <a:pPr/>
              <a:t>‹#›</a:t>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CA9F4F9-B98A-43C4-A512-E3F4EC26BDD8}"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8D72A325-320F-43B6-9C4C-F36A0D77C8F2}"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279525" y="1600200"/>
            <a:ext cx="25527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3984625" y="1600200"/>
            <a:ext cx="25527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874F3D0E-0F13-4AE3-B290-63CBC187D8B7}"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4FD7324B-593D-4E0D-A0FE-F5C61BB813EE}"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90C69D35-F29B-498B-843D-B10CBEFE7465}"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B1B65981-661C-41D2-9854-A81A002984F5}"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4F731E9C-FB1B-468D-B62A-858209B3E197}"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66E4A808-5CA9-48CB-876A-C3C7D956401B}"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79525" y="685800"/>
            <a:ext cx="7086600" cy="7318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1279525" y="1600200"/>
            <a:ext cx="5257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31" name="Rectangle 7"/>
          <p:cNvSpPr>
            <a:spLocks noGrp="1" noChangeArrowheads="1"/>
          </p:cNvSpPr>
          <p:nvPr>
            <p:ph type="dt" sz="half" idx="2"/>
          </p:nvPr>
        </p:nvSpPr>
        <p:spPr bwMode="auto">
          <a:xfrm>
            <a:off x="457200" y="6429375"/>
            <a:ext cx="2133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mn-lt"/>
              </a:defRPr>
            </a:lvl1pPr>
          </a:lstStyle>
          <a:p>
            <a:endParaRPr lang="en-GB"/>
          </a:p>
        </p:txBody>
      </p:sp>
      <p:sp>
        <p:nvSpPr>
          <p:cNvPr id="1032" name="Rectangle 8"/>
          <p:cNvSpPr>
            <a:spLocks noGrp="1" noChangeArrowheads="1"/>
          </p:cNvSpPr>
          <p:nvPr>
            <p:ph type="ftr" sz="quarter" idx="3"/>
          </p:nvPr>
        </p:nvSpPr>
        <p:spPr bwMode="auto">
          <a:xfrm>
            <a:off x="3124200" y="6429375"/>
            <a:ext cx="2895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mn-lt"/>
              </a:defRPr>
            </a:lvl1pPr>
          </a:lstStyle>
          <a:p>
            <a:endParaRPr lang="en-GB"/>
          </a:p>
        </p:txBody>
      </p:sp>
      <p:sp>
        <p:nvSpPr>
          <p:cNvPr id="1033" name="Rectangle 9"/>
          <p:cNvSpPr>
            <a:spLocks noGrp="1" noChangeArrowheads="1"/>
          </p:cNvSpPr>
          <p:nvPr>
            <p:ph type="sldNum" sz="quarter" idx="4"/>
          </p:nvPr>
        </p:nvSpPr>
        <p:spPr bwMode="auto">
          <a:xfrm>
            <a:off x="6553200" y="6429375"/>
            <a:ext cx="2133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mn-lt"/>
              </a:defRPr>
            </a:lvl1pPr>
          </a:lstStyle>
          <a:p>
            <a:fld id="{61B8ECA7-6754-4D29-A90C-88FE61C30406}"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rtl="0" fontAlgn="base">
        <a:spcBef>
          <a:spcPct val="0"/>
        </a:spcBef>
        <a:spcAft>
          <a:spcPct val="0"/>
        </a:spcAft>
        <a:defRPr sz="3600">
          <a:solidFill>
            <a:schemeClr val="tx2"/>
          </a:solidFill>
          <a:latin typeface="+mj-lt"/>
          <a:ea typeface="+mj-ea"/>
          <a:cs typeface="+mj-cs"/>
        </a:defRPr>
      </a:lvl1pPr>
      <a:lvl2pPr algn="l" rtl="0" fontAlgn="base">
        <a:spcBef>
          <a:spcPct val="0"/>
        </a:spcBef>
        <a:spcAft>
          <a:spcPct val="0"/>
        </a:spcAft>
        <a:defRPr sz="3600">
          <a:solidFill>
            <a:schemeClr val="tx2"/>
          </a:solidFill>
          <a:latin typeface="Century Gothic" pitchFamily="34" charset="0"/>
        </a:defRPr>
      </a:lvl2pPr>
      <a:lvl3pPr algn="l" rtl="0" fontAlgn="base">
        <a:spcBef>
          <a:spcPct val="0"/>
        </a:spcBef>
        <a:spcAft>
          <a:spcPct val="0"/>
        </a:spcAft>
        <a:defRPr sz="3600">
          <a:solidFill>
            <a:schemeClr val="tx2"/>
          </a:solidFill>
          <a:latin typeface="Century Gothic" pitchFamily="34" charset="0"/>
        </a:defRPr>
      </a:lvl3pPr>
      <a:lvl4pPr algn="l" rtl="0" fontAlgn="base">
        <a:spcBef>
          <a:spcPct val="0"/>
        </a:spcBef>
        <a:spcAft>
          <a:spcPct val="0"/>
        </a:spcAft>
        <a:defRPr sz="3600">
          <a:solidFill>
            <a:schemeClr val="tx2"/>
          </a:solidFill>
          <a:latin typeface="Century Gothic" pitchFamily="34" charset="0"/>
        </a:defRPr>
      </a:lvl4pPr>
      <a:lvl5pPr algn="l" rtl="0" fontAlgn="base">
        <a:spcBef>
          <a:spcPct val="0"/>
        </a:spcBef>
        <a:spcAft>
          <a:spcPct val="0"/>
        </a:spcAft>
        <a:defRPr sz="3600">
          <a:solidFill>
            <a:schemeClr val="tx2"/>
          </a:solidFill>
          <a:latin typeface="Century Gothic" pitchFamily="34" charset="0"/>
        </a:defRPr>
      </a:lvl5pPr>
      <a:lvl6pPr marL="457200" algn="l" rtl="0" fontAlgn="base">
        <a:spcBef>
          <a:spcPct val="0"/>
        </a:spcBef>
        <a:spcAft>
          <a:spcPct val="0"/>
        </a:spcAft>
        <a:defRPr sz="3600">
          <a:solidFill>
            <a:schemeClr val="tx2"/>
          </a:solidFill>
          <a:latin typeface="Century Gothic" pitchFamily="34" charset="0"/>
        </a:defRPr>
      </a:lvl6pPr>
      <a:lvl7pPr marL="914400" algn="l" rtl="0" fontAlgn="base">
        <a:spcBef>
          <a:spcPct val="0"/>
        </a:spcBef>
        <a:spcAft>
          <a:spcPct val="0"/>
        </a:spcAft>
        <a:defRPr sz="3600">
          <a:solidFill>
            <a:schemeClr val="tx2"/>
          </a:solidFill>
          <a:latin typeface="Century Gothic" pitchFamily="34" charset="0"/>
        </a:defRPr>
      </a:lvl7pPr>
      <a:lvl8pPr marL="1371600" algn="l" rtl="0" fontAlgn="base">
        <a:spcBef>
          <a:spcPct val="0"/>
        </a:spcBef>
        <a:spcAft>
          <a:spcPct val="0"/>
        </a:spcAft>
        <a:defRPr sz="3600">
          <a:solidFill>
            <a:schemeClr val="tx2"/>
          </a:solidFill>
          <a:latin typeface="Century Gothic" pitchFamily="34" charset="0"/>
        </a:defRPr>
      </a:lvl8pPr>
      <a:lvl9pPr marL="1828800" algn="l" rtl="0" fontAlgn="base">
        <a:spcBef>
          <a:spcPct val="0"/>
        </a:spcBef>
        <a:spcAft>
          <a:spcPct val="0"/>
        </a:spcAft>
        <a:defRPr sz="3600">
          <a:solidFill>
            <a:schemeClr val="tx2"/>
          </a:solidFill>
          <a:latin typeface="Century Gothic" pitchFamily="34"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a:solidFill>
            <a:schemeClr val="tx1"/>
          </a:solidFill>
          <a:latin typeface="+mn-lt"/>
        </a:defRPr>
      </a:lvl4pPr>
      <a:lvl5pPr marL="2057400" indent="-228600" algn="l" rtl="0" fontAlgn="base">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a:t>Click to edit Master title style</a:t>
            </a:r>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endParaRPr lang="en-GB"/>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GB"/>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61B8ECA7-6754-4D29-A90C-88FE61C30406}" type="slidenum">
              <a:rPr lang="en-GB" smtClean="0"/>
              <a:pPr/>
              <a:t>‹#›</a:t>
            </a:fld>
            <a:endParaRPr lang="en-GB"/>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1071538" y="1428736"/>
            <a:ext cx="6477000" cy="1363662"/>
          </a:xfrm>
        </p:spPr>
        <p:txBody>
          <a:bodyPr>
            <a:normAutofit fontScale="90000"/>
          </a:bodyPr>
          <a:lstStyle/>
          <a:p>
            <a:pPr algn="ctr"/>
            <a:r>
              <a:rPr lang="en-GB" sz="4400" dirty="0"/>
              <a:t>Computing Issues in an ever changing Post Modern Society</a:t>
            </a:r>
            <a:br>
              <a:rPr lang="en-GB" sz="4400" dirty="0"/>
            </a:br>
            <a:r>
              <a:rPr lang="en-GB" sz="4400" dirty="0"/>
              <a:t>*** EXAM</a:t>
            </a:r>
          </a:p>
        </p:txBody>
      </p:sp>
      <p:sp>
        <p:nvSpPr>
          <p:cNvPr id="8195" name="Rectangle 3"/>
          <p:cNvSpPr>
            <a:spLocks noGrp="1" noChangeArrowheads="1"/>
          </p:cNvSpPr>
          <p:nvPr>
            <p:ph type="subTitle" idx="1"/>
          </p:nvPr>
        </p:nvSpPr>
        <p:spPr>
          <a:xfrm>
            <a:off x="1142976" y="3929066"/>
            <a:ext cx="5905500" cy="638164"/>
          </a:xfrm>
        </p:spPr>
        <p:txBody>
          <a:bodyPr/>
          <a:lstStyle/>
          <a:p>
            <a:pPr algn="ctr">
              <a:lnSpc>
                <a:spcPct val="90000"/>
              </a:lnSpc>
            </a:pPr>
            <a:r>
              <a:rPr lang="en-GB" dirty="0"/>
              <a:t>What does post modern mean for computing?</a:t>
            </a:r>
          </a:p>
          <a:p>
            <a:pPr algn="ctr">
              <a:lnSpc>
                <a:spcPct val="90000"/>
              </a:lnSpc>
            </a:pPr>
            <a:r>
              <a:rPr lang="en-GB" dirty="0"/>
              <a:t>Examine in relation to a series of cases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74638"/>
            <a:ext cx="8115328" cy="1143000"/>
          </a:xfrm>
        </p:spPr>
        <p:txBody>
          <a:bodyPr/>
          <a:lstStyle/>
          <a:p>
            <a:pPr algn="ctr"/>
            <a:r>
              <a:rPr lang="en-GB" dirty="0" err="1"/>
              <a:t>Tuckman’s</a:t>
            </a:r>
            <a:r>
              <a:rPr lang="en-GB" dirty="0"/>
              <a:t> model</a:t>
            </a:r>
          </a:p>
        </p:txBody>
      </p:sp>
      <p:sp>
        <p:nvSpPr>
          <p:cNvPr id="22531" name="Line 3"/>
          <p:cNvSpPr>
            <a:spLocks noChangeShapeType="1"/>
          </p:cNvSpPr>
          <p:nvPr/>
        </p:nvSpPr>
        <p:spPr bwMode="auto">
          <a:xfrm>
            <a:off x="1476375" y="2133600"/>
            <a:ext cx="0" cy="3124200"/>
          </a:xfrm>
          <a:prstGeom prst="line">
            <a:avLst/>
          </a:prstGeom>
          <a:noFill/>
          <a:ln w="9525">
            <a:solidFill>
              <a:schemeClr val="tx1"/>
            </a:solidFill>
            <a:round/>
            <a:headEnd type="triangle" w="med" len="med"/>
            <a:tailEnd/>
          </a:ln>
          <a:effectLst/>
        </p:spPr>
        <p:txBody>
          <a:bodyPr/>
          <a:lstStyle/>
          <a:p>
            <a:endParaRPr lang="en-GB"/>
          </a:p>
        </p:txBody>
      </p:sp>
      <p:sp>
        <p:nvSpPr>
          <p:cNvPr id="22532" name="Line 4"/>
          <p:cNvSpPr>
            <a:spLocks noChangeShapeType="1"/>
          </p:cNvSpPr>
          <p:nvPr/>
        </p:nvSpPr>
        <p:spPr bwMode="auto">
          <a:xfrm>
            <a:off x="1447800" y="5257800"/>
            <a:ext cx="6096000" cy="0"/>
          </a:xfrm>
          <a:prstGeom prst="line">
            <a:avLst/>
          </a:prstGeom>
          <a:noFill/>
          <a:ln w="9525">
            <a:solidFill>
              <a:schemeClr val="tx1"/>
            </a:solidFill>
            <a:round/>
            <a:headEnd/>
            <a:tailEnd type="triangle" w="med" len="med"/>
          </a:ln>
          <a:effectLst/>
        </p:spPr>
        <p:txBody>
          <a:bodyPr/>
          <a:lstStyle/>
          <a:p>
            <a:endParaRPr lang="en-GB"/>
          </a:p>
        </p:txBody>
      </p:sp>
      <p:sp>
        <p:nvSpPr>
          <p:cNvPr id="22533" name="Line 5"/>
          <p:cNvSpPr>
            <a:spLocks noChangeShapeType="1"/>
          </p:cNvSpPr>
          <p:nvPr/>
        </p:nvSpPr>
        <p:spPr bwMode="auto">
          <a:xfrm>
            <a:off x="2819400" y="2362200"/>
            <a:ext cx="0" cy="2895600"/>
          </a:xfrm>
          <a:prstGeom prst="line">
            <a:avLst/>
          </a:prstGeom>
          <a:noFill/>
          <a:ln w="9525">
            <a:solidFill>
              <a:schemeClr val="tx1"/>
            </a:solidFill>
            <a:round/>
            <a:headEnd/>
            <a:tailEnd/>
          </a:ln>
          <a:effectLst/>
        </p:spPr>
        <p:txBody>
          <a:bodyPr/>
          <a:lstStyle/>
          <a:p>
            <a:endParaRPr lang="en-GB"/>
          </a:p>
        </p:txBody>
      </p:sp>
      <p:sp>
        <p:nvSpPr>
          <p:cNvPr id="22534" name="Line 6"/>
          <p:cNvSpPr>
            <a:spLocks noChangeShapeType="1"/>
          </p:cNvSpPr>
          <p:nvPr/>
        </p:nvSpPr>
        <p:spPr bwMode="auto">
          <a:xfrm>
            <a:off x="4267200" y="2362200"/>
            <a:ext cx="0" cy="2895600"/>
          </a:xfrm>
          <a:prstGeom prst="line">
            <a:avLst/>
          </a:prstGeom>
          <a:noFill/>
          <a:ln w="9525">
            <a:solidFill>
              <a:schemeClr val="tx1"/>
            </a:solidFill>
            <a:round/>
            <a:headEnd/>
            <a:tailEnd/>
          </a:ln>
          <a:effectLst/>
        </p:spPr>
        <p:txBody>
          <a:bodyPr/>
          <a:lstStyle/>
          <a:p>
            <a:endParaRPr lang="en-GB"/>
          </a:p>
        </p:txBody>
      </p:sp>
      <p:sp>
        <p:nvSpPr>
          <p:cNvPr id="22535" name="Line 7"/>
          <p:cNvSpPr>
            <a:spLocks noChangeShapeType="1"/>
          </p:cNvSpPr>
          <p:nvPr/>
        </p:nvSpPr>
        <p:spPr bwMode="auto">
          <a:xfrm>
            <a:off x="5791200" y="2362200"/>
            <a:ext cx="0" cy="2895600"/>
          </a:xfrm>
          <a:prstGeom prst="line">
            <a:avLst/>
          </a:prstGeom>
          <a:noFill/>
          <a:ln w="9525">
            <a:solidFill>
              <a:schemeClr val="tx1"/>
            </a:solidFill>
            <a:round/>
            <a:headEnd/>
            <a:tailEnd/>
          </a:ln>
          <a:effectLst/>
        </p:spPr>
        <p:txBody>
          <a:bodyPr/>
          <a:lstStyle/>
          <a:p>
            <a:endParaRPr lang="en-GB"/>
          </a:p>
        </p:txBody>
      </p:sp>
      <p:sp>
        <p:nvSpPr>
          <p:cNvPr id="22536" name="Text Box 8"/>
          <p:cNvSpPr txBox="1">
            <a:spLocks noChangeArrowheads="1"/>
          </p:cNvSpPr>
          <p:nvPr/>
        </p:nvSpPr>
        <p:spPr bwMode="auto">
          <a:xfrm>
            <a:off x="0" y="2997200"/>
            <a:ext cx="1465263" cy="396875"/>
          </a:xfrm>
          <a:prstGeom prst="rect">
            <a:avLst/>
          </a:prstGeom>
          <a:noFill/>
          <a:ln w="9525">
            <a:noFill/>
            <a:miter lim="800000"/>
            <a:headEnd/>
            <a:tailEnd/>
          </a:ln>
          <a:effectLst/>
        </p:spPr>
        <p:txBody>
          <a:bodyPr wrap="none">
            <a:spAutoFit/>
          </a:bodyPr>
          <a:lstStyle/>
          <a:p>
            <a:pPr eaLnBrk="0" hangingPunct="0"/>
            <a:r>
              <a:rPr lang="en-GB" sz="2000">
                <a:latin typeface="Times New Roman" charset="0"/>
              </a:rPr>
              <a:t>performance</a:t>
            </a:r>
          </a:p>
        </p:txBody>
      </p:sp>
      <p:sp>
        <p:nvSpPr>
          <p:cNvPr id="22537" name="Text Box 9"/>
          <p:cNvSpPr txBox="1">
            <a:spLocks noChangeArrowheads="1"/>
          </p:cNvSpPr>
          <p:nvPr/>
        </p:nvSpPr>
        <p:spPr bwMode="auto">
          <a:xfrm>
            <a:off x="3657600" y="5362575"/>
            <a:ext cx="633413" cy="396875"/>
          </a:xfrm>
          <a:prstGeom prst="rect">
            <a:avLst/>
          </a:prstGeom>
          <a:noFill/>
          <a:ln w="9525">
            <a:noFill/>
            <a:miter lim="800000"/>
            <a:headEnd/>
            <a:tailEnd/>
          </a:ln>
          <a:effectLst/>
        </p:spPr>
        <p:txBody>
          <a:bodyPr wrap="none">
            <a:spAutoFit/>
          </a:bodyPr>
          <a:lstStyle/>
          <a:p>
            <a:pPr eaLnBrk="0" hangingPunct="0"/>
            <a:r>
              <a:rPr lang="en-GB" sz="2000">
                <a:latin typeface="Times New Roman" charset="0"/>
              </a:rPr>
              <a:t>time</a:t>
            </a:r>
          </a:p>
        </p:txBody>
      </p:sp>
      <p:sp>
        <p:nvSpPr>
          <p:cNvPr id="22538" name="Text Box 10"/>
          <p:cNvSpPr txBox="1">
            <a:spLocks noChangeArrowheads="1"/>
          </p:cNvSpPr>
          <p:nvPr/>
        </p:nvSpPr>
        <p:spPr bwMode="auto">
          <a:xfrm>
            <a:off x="1692275" y="3284538"/>
            <a:ext cx="760413" cy="396875"/>
          </a:xfrm>
          <a:prstGeom prst="rect">
            <a:avLst/>
          </a:prstGeom>
          <a:noFill/>
          <a:ln w="9525">
            <a:noFill/>
            <a:miter lim="800000"/>
            <a:headEnd/>
            <a:tailEnd/>
          </a:ln>
          <a:effectLst/>
        </p:spPr>
        <p:txBody>
          <a:bodyPr wrap="none">
            <a:spAutoFit/>
          </a:bodyPr>
          <a:lstStyle/>
          <a:p>
            <a:pPr eaLnBrk="0" hangingPunct="0"/>
            <a:r>
              <a:rPr lang="en-GB" sz="2000">
                <a:latin typeface="Times New Roman" charset="0"/>
              </a:rPr>
              <a:t>storm</a:t>
            </a:r>
          </a:p>
        </p:txBody>
      </p:sp>
      <p:sp>
        <p:nvSpPr>
          <p:cNvPr id="22539" name="Text Box 11"/>
          <p:cNvSpPr txBox="1">
            <a:spLocks noChangeArrowheads="1"/>
          </p:cNvSpPr>
          <p:nvPr/>
        </p:nvSpPr>
        <p:spPr bwMode="auto">
          <a:xfrm>
            <a:off x="3203575" y="3284538"/>
            <a:ext cx="873125" cy="396875"/>
          </a:xfrm>
          <a:prstGeom prst="rect">
            <a:avLst/>
          </a:prstGeom>
          <a:noFill/>
          <a:ln w="9525">
            <a:noFill/>
            <a:miter lim="800000"/>
            <a:headEnd/>
            <a:tailEnd/>
          </a:ln>
          <a:effectLst/>
        </p:spPr>
        <p:txBody>
          <a:bodyPr wrap="none">
            <a:spAutoFit/>
          </a:bodyPr>
          <a:lstStyle/>
          <a:p>
            <a:pPr eaLnBrk="0" hangingPunct="0"/>
            <a:r>
              <a:rPr lang="en-GB" sz="2000">
                <a:latin typeface="Times New Roman" charset="0"/>
              </a:rPr>
              <a:t>reform</a:t>
            </a:r>
          </a:p>
        </p:txBody>
      </p:sp>
      <p:sp>
        <p:nvSpPr>
          <p:cNvPr id="22540" name="Text Box 12"/>
          <p:cNvSpPr txBox="1">
            <a:spLocks noChangeArrowheads="1"/>
          </p:cNvSpPr>
          <p:nvPr/>
        </p:nvSpPr>
        <p:spPr bwMode="auto">
          <a:xfrm>
            <a:off x="4500563" y="3284538"/>
            <a:ext cx="1042987" cy="396875"/>
          </a:xfrm>
          <a:prstGeom prst="rect">
            <a:avLst/>
          </a:prstGeom>
          <a:noFill/>
          <a:ln w="9525">
            <a:noFill/>
            <a:miter lim="800000"/>
            <a:headEnd/>
            <a:tailEnd/>
          </a:ln>
          <a:effectLst/>
        </p:spPr>
        <p:txBody>
          <a:bodyPr wrap="none">
            <a:spAutoFit/>
          </a:bodyPr>
          <a:lstStyle/>
          <a:p>
            <a:pPr eaLnBrk="0" hangingPunct="0"/>
            <a:r>
              <a:rPr lang="en-GB" sz="2000">
                <a:latin typeface="Times New Roman" charset="0"/>
              </a:rPr>
              <a:t>conform</a:t>
            </a:r>
          </a:p>
        </p:txBody>
      </p:sp>
      <p:sp>
        <p:nvSpPr>
          <p:cNvPr id="22541" name="Text Box 13"/>
          <p:cNvSpPr txBox="1">
            <a:spLocks noChangeArrowheads="1"/>
          </p:cNvSpPr>
          <p:nvPr/>
        </p:nvSpPr>
        <p:spPr bwMode="auto">
          <a:xfrm>
            <a:off x="6227763" y="3284538"/>
            <a:ext cx="1000125" cy="396875"/>
          </a:xfrm>
          <a:prstGeom prst="rect">
            <a:avLst/>
          </a:prstGeom>
          <a:noFill/>
          <a:ln w="9525">
            <a:noFill/>
            <a:miter lim="800000"/>
            <a:headEnd/>
            <a:tailEnd/>
          </a:ln>
          <a:effectLst/>
        </p:spPr>
        <p:txBody>
          <a:bodyPr wrap="none">
            <a:spAutoFit/>
          </a:bodyPr>
          <a:lstStyle/>
          <a:p>
            <a:pPr eaLnBrk="0" hangingPunct="0"/>
            <a:r>
              <a:rPr lang="en-GB" sz="2000">
                <a:latin typeface="Times New Roman" charset="0"/>
              </a:rPr>
              <a:t>perform</a:t>
            </a:r>
          </a:p>
        </p:txBody>
      </p:sp>
      <p:sp>
        <p:nvSpPr>
          <p:cNvPr id="22542" name="Freeform 14"/>
          <p:cNvSpPr>
            <a:spLocks/>
          </p:cNvSpPr>
          <p:nvPr/>
        </p:nvSpPr>
        <p:spPr bwMode="auto">
          <a:xfrm>
            <a:off x="1447800" y="2247900"/>
            <a:ext cx="6324600" cy="2628900"/>
          </a:xfrm>
          <a:custGeom>
            <a:avLst/>
            <a:gdLst/>
            <a:ahLst/>
            <a:cxnLst>
              <a:cxn ang="0">
                <a:pos x="0" y="648"/>
              </a:cxn>
              <a:cxn ang="0">
                <a:pos x="528" y="696"/>
              </a:cxn>
              <a:cxn ang="0">
                <a:pos x="1248" y="1512"/>
              </a:cxn>
              <a:cxn ang="0">
                <a:pos x="2160" y="1560"/>
              </a:cxn>
              <a:cxn ang="0">
                <a:pos x="2832" y="936"/>
              </a:cxn>
              <a:cxn ang="0">
                <a:pos x="3408" y="168"/>
              </a:cxn>
              <a:cxn ang="0">
                <a:pos x="3888" y="24"/>
              </a:cxn>
              <a:cxn ang="0">
                <a:pos x="3984" y="24"/>
              </a:cxn>
            </a:cxnLst>
            <a:rect l="0" t="0" r="r" b="b"/>
            <a:pathLst>
              <a:path w="3984" h="1656">
                <a:moveTo>
                  <a:pt x="0" y="648"/>
                </a:moveTo>
                <a:cubicBezTo>
                  <a:pt x="160" y="600"/>
                  <a:pt x="320" y="552"/>
                  <a:pt x="528" y="696"/>
                </a:cubicBezTo>
                <a:cubicBezTo>
                  <a:pt x="736" y="840"/>
                  <a:pt x="976" y="1368"/>
                  <a:pt x="1248" y="1512"/>
                </a:cubicBezTo>
                <a:cubicBezTo>
                  <a:pt x="1520" y="1656"/>
                  <a:pt x="1896" y="1656"/>
                  <a:pt x="2160" y="1560"/>
                </a:cubicBezTo>
                <a:cubicBezTo>
                  <a:pt x="2424" y="1464"/>
                  <a:pt x="2624" y="1168"/>
                  <a:pt x="2832" y="936"/>
                </a:cubicBezTo>
                <a:cubicBezTo>
                  <a:pt x="3040" y="704"/>
                  <a:pt x="3232" y="320"/>
                  <a:pt x="3408" y="168"/>
                </a:cubicBezTo>
                <a:cubicBezTo>
                  <a:pt x="3584" y="16"/>
                  <a:pt x="3792" y="48"/>
                  <a:pt x="3888" y="24"/>
                </a:cubicBezTo>
                <a:cubicBezTo>
                  <a:pt x="3984" y="0"/>
                  <a:pt x="3968" y="24"/>
                  <a:pt x="3984" y="24"/>
                </a:cubicBezTo>
              </a:path>
            </a:pathLst>
          </a:custGeom>
          <a:noFill/>
          <a:ln w="9525">
            <a:solidFill>
              <a:schemeClr val="tx1"/>
            </a:solidFill>
            <a:round/>
            <a:headEnd/>
            <a:tailEnd/>
          </a:ln>
          <a:effectLst/>
        </p:spPr>
        <p:txBody>
          <a:bodyPr/>
          <a:lstStyle/>
          <a:p>
            <a:endParaRPr lang="en-GB"/>
          </a:p>
        </p:txBody>
      </p:sp>
      <p:sp>
        <p:nvSpPr>
          <p:cNvPr id="22543" name="Text Box 15"/>
          <p:cNvSpPr txBox="1">
            <a:spLocks noChangeArrowheads="1"/>
          </p:cNvSpPr>
          <p:nvPr/>
        </p:nvSpPr>
        <p:spPr bwMode="auto">
          <a:xfrm>
            <a:off x="282575" y="5715000"/>
            <a:ext cx="7947025" cy="457200"/>
          </a:xfrm>
          <a:prstGeom prst="rect">
            <a:avLst/>
          </a:prstGeom>
          <a:noFill/>
          <a:ln w="9525">
            <a:noFill/>
            <a:miter lim="800000"/>
            <a:headEnd/>
            <a:tailEnd/>
          </a:ln>
          <a:effectLst/>
        </p:spPr>
        <p:txBody>
          <a:bodyPr wrap="none">
            <a:spAutoFit/>
          </a:bodyPr>
          <a:lstStyle/>
          <a:p>
            <a:pPr eaLnBrk="0" hangingPunct="0"/>
            <a:r>
              <a:rPr lang="en-GB" sz="2400">
                <a:latin typeface="Times New Roman" charset="0"/>
              </a:rPr>
              <a:t>How does computer mediated co-operation work in this model?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274638"/>
            <a:ext cx="8115328" cy="1143000"/>
          </a:xfrm>
        </p:spPr>
        <p:txBody>
          <a:bodyPr/>
          <a:lstStyle/>
          <a:p>
            <a:pPr algn="ctr"/>
            <a:r>
              <a:rPr lang="en-GB" dirty="0"/>
              <a:t>Games and Society</a:t>
            </a:r>
          </a:p>
        </p:txBody>
      </p:sp>
      <p:sp>
        <p:nvSpPr>
          <p:cNvPr id="24579" name="Rectangle 3"/>
          <p:cNvSpPr>
            <a:spLocks noGrp="1" noChangeArrowheads="1"/>
          </p:cNvSpPr>
          <p:nvPr>
            <p:ph idx="1"/>
          </p:nvPr>
        </p:nvSpPr>
        <p:spPr>
          <a:xfrm>
            <a:off x="683568" y="2132857"/>
            <a:ext cx="7850832" cy="3886944"/>
          </a:xfrm>
        </p:spPr>
        <p:txBody>
          <a:bodyPr>
            <a:normAutofit fontScale="92500" lnSpcReduction="10000"/>
          </a:bodyPr>
          <a:lstStyle/>
          <a:p>
            <a:r>
              <a:rPr lang="en-GB" dirty="0"/>
              <a:t>New leisure time</a:t>
            </a:r>
          </a:p>
          <a:p>
            <a:r>
              <a:rPr lang="en-GB" dirty="0"/>
              <a:t>Games are a very large online presence</a:t>
            </a:r>
          </a:p>
          <a:p>
            <a:r>
              <a:rPr lang="en-GB" dirty="0"/>
              <a:t>Simulations (war, fighting, flying, driving, racing...etc)</a:t>
            </a:r>
          </a:p>
          <a:p>
            <a:pPr lvl="1"/>
            <a:r>
              <a:rPr lang="en-GB" dirty="0"/>
              <a:t>War simulation not new but goes back centuries!</a:t>
            </a:r>
          </a:p>
          <a:p>
            <a:r>
              <a:rPr lang="en-GB" dirty="0"/>
              <a:t>New social relationships</a:t>
            </a:r>
          </a:p>
          <a:p>
            <a:r>
              <a:rPr lang="en-GB" dirty="0"/>
              <a:t>New injuries / health concerns</a:t>
            </a:r>
          </a:p>
          <a:p>
            <a:r>
              <a:rPr lang="en-GB" dirty="0"/>
              <a:t>New media supporting dysfunction?</a:t>
            </a:r>
          </a:p>
          <a:p>
            <a:pPr>
              <a:buFont typeface="Wingdings" pitchFamily="2" charset="2"/>
              <a:buNone/>
            </a:pP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274638"/>
            <a:ext cx="7901014" cy="1143000"/>
          </a:xfrm>
        </p:spPr>
        <p:txBody>
          <a:bodyPr/>
          <a:lstStyle/>
          <a:p>
            <a:pPr algn="ctr"/>
            <a:r>
              <a:rPr lang="en-GB" dirty="0"/>
              <a:t>Simulations</a:t>
            </a:r>
          </a:p>
        </p:txBody>
      </p:sp>
      <p:sp>
        <p:nvSpPr>
          <p:cNvPr id="26627" name="Rectangle 3"/>
          <p:cNvSpPr>
            <a:spLocks noGrp="1" noChangeArrowheads="1"/>
          </p:cNvSpPr>
          <p:nvPr>
            <p:ph idx="1"/>
          </p:nvPr>
        </p:nvSpPr>
        <p:spPr>
          <a:xfrm>
            <a:off x="539750" y="1905000"/>
            <a:ext cx="7994650" cy="4114800"/>
          </a:xfrm>
        </p:spPr>
        <p:txBody>
          <a:bodyPr>
            <a:normAutofit lnSpcReduction="10000"/>
          </a:bodyPr>
          <a:lstStyle/>
          <a:p>
            <a:r>
              <a:rPr lang="en-GB" sz="2600" dirty="0"/>
              <a:t>Operation Flashpoint</a:t>
            </a:r>
          </a:p>
          <a:p>
            <a:pPr lvl="1"/>
            <a:r>
              <a:rPr lang="en-GB" dirty="0"/>
              <a:t>Game used by US Marines to simulate military situations</a:t>
            </a:r>
          </a:p>
          <a:p>
            <a:pPr lvl="1"/>
            <a:r>
              <a:rPr lang="en-GB" dirty="0"/>
              <a:t>“Hyper-realism” and complex rules</a:t>
            </a:r>
          </a:p>
          <a:p>
            <a:pPr lvl="1"/>
            <a:r>
              <a:rPr lang="en-GB" dirty="0"/>
              <a:t>Missions from individual fire-fight to tank battle, networked systems allow for full war simulation</a:t>
            </a:r>
          </a:p>
          <a:p>
            <a:r>
              <a:rPr lang="en-GB" sz="2600" dirty="0"/>
              <a:t>Developed by </a:t>
            </a:r>
            <a:r>
              <a:rPr lang="en-GB" sz="2600" dirty="0" err="1"/>
              <a:t>Codemasters</a:t>
            </a:r>
            <a:r>
              <a:rPr lang="en-GB" sz="2600" dirty="0"/>
              <a:t>, from a cottage industry (two brothers) to multi million pound company employing 800 people and still appears to be growing!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274638"/>
            <a:ext cx="8043890" cy="1143000"/>
          </a:xfrm>
        </p:spPr>
        <p:txBody>
          <a:bodyPr/>
          <a:lstStyle/>
          <a:p>
            <a:pPr algn="ctr"/>
            <a:r>
              <a:rPr lang="en-GB" dirty="0"/>
              <a:t>Racist Computer Games</a:t>
            </a:r>
          </a:p>
        </p:txBody>
      </p:sp>
      <p:sp>
        <p:nvSpPr>
          <p:cNvPr id="28675" name="Rectangle 3"/>
          <p:cNvSpPr>
            <a:spLocks noGrp="1" noChangeArrowheads="1"/>
          </p:cNvSpPr>
          <p:nvPr>
            <p:ph idx="1"/>
          </p:nvPr>
        </p:nvSpPr>
        <p:spPr>
          <a:xfrm>
            <a:off x="684213" y="1905000"/>
            <a:ext cx="7850187" cy="4620344"/>
          </a:xfrm>
        </p:spPr>
        <p:txBody>
          <a:bodyPr>
            <a:normAutofit fontScale="92500" lnSpcReduction="10000"/>
          </a:bodyPr>
          <a:lstStyle/>
          <a:p>
            <a:r>
              <a:rPr lang="en-GB" sz="2600" dirty="0"/>
              <a:t>Neo-</a:t>
            </a:r>
            <a:r>
              <a:rPr lang="en-GB" sz="2600" dirty="0" err="1"/>
              <a:t>nazi</a:t>
            </a:r>
            <a:r>
              <a:rPr lang="en-GB" sz="2600" dirty="0"/>
              <a:t> games</a:t>
            </a:r>
          </a:p>
          <a:p>
            <a:r>
              <a:rPr lang="en-GB" sz="2600" dirty="0"/>
              <a:t>Break European Law (and UK Public Order Act)</a:t>
            </a:r>
          </a:p>
          <a:p>
            <a:pPr lvl="1"/>
            <a:r>
              <a:rPr lang="en-GB" dirty="0"/>
              <a:t>Glorification of Nazi era</a:t>
            </a:r>
          </a:p>
          <a:p>
            <a:pPr lvl="1"/>
            <a:r>
              <a:rPr lang="en-GB" dirty="0"/>
              <a:t>Ethnic cleansing</a:t>
            </a:r>
          </a:p>
          <a:p>
            <a:pPr lvl="1"/>
            <a:r>
              <a:rPr lang="en-GB" dirty="0"/>
              <a:t>Display of Nazi symbols</a:t>
            </a:r>
          </a:p>
          <a:p>
            <a:pPr lvl="1"/>
            <a:r>
              <a:rPr lang="en-GB" dirty="0"/>
              <a:t>Denies the holocaust</a:t>
            </a:r>
          </a:p>
          <a:p>
            <a:r>
              <a:rPr lang="en-GB" sz="2600" dirty="0"/>
              <a:t>Games to promote racial hatred, racial incitement, and glorification of violence</a:t>
            </a:r>
          </a:p>
          <a:p>
            <a:endParaRPr lang="en-GB" sz="2600" dirty="0"/>
          </a:p>
          <a:p>
            <a:r>
              <a:rPr lang="en-GB" sz="2600" dirty="0"/>
              <a:t>What does this say about computer games programmers and their role in society?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274638"/>
            <a:ext cx="8115328" cy="1143000"/>
          </a:xfrm>
        </p:spPr>
        <p:txBody>
          <a:bodyPr/>
          <a:lstStyle/>
          <a:p>
            <a:pPr algn="ctr"/>
            <a:r>
              <a:rPr lang="en-GB" dirty="0"/>
              <a:t>Conclusions</a:t>
            </a:r>
          </a:p>
        </p:txBody>
      </p:sp>
      <p:sp>
        <p:nvSpPr>
          <p:cNvPr id="30723" name="Rectangle 3"/>
          <p:cNvSpPr>
            <a:spLocks noGrp="1" noChangeArrowheads="1"/>
          </p:cNvSpPr>
          <p:nvPr>
            <p:ph idx="1"/>
          </p:nvPr>
        </p:nvSpPr>
        <p:spPr>
          <a:xfrm>
            <a:off x="900113" y="2060575"/>
            <a:ext cx="7488237" cy="4065588"/>
          </a:xfrm>
        </p:spPr>
        <p:txBody>
          <a:bodyPr/>
          <a:lstStyle/>
          <a:p>
            <a:r>
              <a:rPr lang="en-GB" sz="2600" dirty="0"/>
              <a:t>It is argued that society has moved from a modern society to a post modern society</a:t>
            </a:r>
          </a:p>
          <a:p>
            <a:r>
              <a:rPr lang="en-GB" sz="2600" dirty="0"/>
              <a:t>Computing has changed as a result of the move to post modern society...</a:t>
            </a:r>
          </a:p>
          <a:p>
            <a:r>
              <a:rPr lang="en-GB" sz="2600" dirty="0"/>
              <a:t>...</a:t>
            </a:r>
            <a:r>
              <a:rPr lang="en-GB" sz="2600"/>
              <a:t>but the </a:t>
            </a:r>
            <a:r>
              <a:rPr lang="en-GB" sz="2600" dirty="0"/>
              <a:t>move to post modern society has been encouraged by development in computing, computer technology and the use of computer systems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476375" y="685800"/>
            <a:ext cx="7416800" cy="731838"/>
          </a:xfrm>
        </p:spPr>
        <p:txBody>
          <a:bodyPr/>
          <a:lstStyle/>
          <a:p>
            <a:r>
              <a:rPr lang="en-GB" sz="3800"/>
              <a:t>Computing and Changing Society</a:t>
            </a:r>
          </a:p>
        </p:txBody>
      </p:sp>
      <p:sp>
        <p:nvSpPr>
          <p:cNvPr id="10243" name="Rectangle 3"/>
          <p:cNvSpPr>
            <a:spLocks noGrp="1" noChangeArrowheads="1"/>
          </p:cNvSpPr>
          <p:nvPr>
            <p:ph idx="1"/>
          </p:nvPr>
        </p:nvSpPr>
        <p:spPr>
          <a:xfrm>
            <a:off x="467544" y="1484784"/>
            <a:ext cx="7417569" cy="4785841"/>
          </a:xfrm>
        </p:spPr>
        <p:txBody>
          <a:bodyPr>
            <a:normAutofit fontScale="92500" lnSpcReduction="10000"/>
          </a:bodyPr>
          <a:lstStyle/>
          <a:p>
            <a:r>
              <a:rPr lang="en-GB" dirty="0"/>
              <a:t>Is computing inclusive or exclusive in a post modern society?</a:t>
            </a:r>
          </a:p>
          <a:p>
            <a:r>
              <a:rPr lang="en-GB" dirty="0"/>
              <a:t>Is there a need for society to participate?</a:t>
            </a:r>
          </a:p>
          <a:p>
            <a:r>
              <a:rPr lang="en-GB" dirty="0"/>
              <a:t>Does computing foster equality?</a:t>
            </a:r>
          </a:p>
          <a:p>
            <a:r>
              <a:rPr lang="en-GB" dirty="0"/>
              <a:t>Does computing change society?</a:t>
            </a:r>
          </a:p>
          <a:p>
            <a:r>
              <a:rPr lang="en-GB" dirty="0"/>
              <a:t>Can social and political pressure be applied to the development of computing?</a:t>
            </a:r>
          </a:p>
          <a:p>
            <a:pPr lvl="1"/>
            <a:r>
              <a:rPr lang="en-GB" dirty="0"/>
              <a:t>And, in all cases – Is there? Should it? Should they? </a:t>
            </a:r>
          </a:p>
          <a:p>
            <a:pPr lvl="2"/>
            <a:r>
              <a:rPr lang="en-GB" dirty="0"/>
              <a:t>How much is positive/negative?</a:t>
            </a:r>
          </a:p>
          <a:p>
            <a:pPr lvl="3"/>
            <a:r>
              <a:rPr lang="en-GB" dirty="0"/>
              <a:t>What controls, if any, are needed?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Modernism</a:t>
            </a:r>
          </a:p>
        </p:txBody>
      </p:sp>
      <p:sp>
        <p:nvSpPr>
          <p:cNvPr id="3" name="Content Placeholder 2"/>
          <p:cNvSpPr>
            <a:spLocks noGrp="1"/>
          </p:cNvSpPr>
          <p:nvPr>
            <p:ph idx="1"/>
          </p:nvPr>
        </p:nvSpPr>
        <p:spPr>
          <a:xfrm>
            <a:off x="457200" y="1340768"/>
            <a:ext cx="7467600" cy="5256584"/>
          </a:xfrm>
        </p:spPr>
        <p:txBody>
          <a:bodyPr>
            <a:normAutofit fontScale="70000" lnSpcReduction="20000"/>
          </a:bodyPr>
          <a:lstStyle/>
          <a:p>
            <a:r>
              <a:rPr lang="en-GB" dirty="0"/>
              <a:t>Modernism refers to a certain period of western cultural, artistic and sociological history which covers the later nineteenth and early twentieth centuries. </a:t>
            </a:r>
          </a:p>
          <a:p>
            <a:endParaRPr lang="en-GB" dirty="0"/>
          </a:p>
          <a:p>
            <a:r>
              <a:rPr lang="en-GB" dirty="0"/>
              <a:t>It is a vague and general term referring to a period of great change in the western world. </a:t>
            </a:r>
          </a:p>
          <a:p>
            <a:pPr lvl="1"/>
            <a:r>
              <a:rPr lang="en-GB" dirty="0"/>
              <a:t>This mainly refers to an alteration in thinking and a development of different views of reality. </a:t>
            </a:r>
          </a:p>
          <a:p>
            <a:pPr lvl="1"/>
            <a:endParaRPr lang="en-GB" dirty="0"/>
          </a:p>
          <a:p>
            <a:r>
              <a:rPr lang="en-GB" dirty="0"/>
              <a:t>There are a number of historical factors that are important in understanding of modernism. </a:t>
            </a:r>
          </a:p>
          <a:p>
            <a:pPr lvl="1"/>
            <a:r>
              <a:rPr lang="en-GB" dirty="0"/>
              <a:t>One was the radical change in thinking brought about by the First World War which was so devastating. The  introduction of modern technology, tanks and planes changed the perception of Europeans towards their authorities and led them to question the powers that be and the “establishment</a:t>
            </a:r>
          </a:p>
          <a:p>
            <a:pPr lvl="1"/>
            <a:endParaRPr lang="en-GB" dirty="0"/>
          </a:p>
          <a:p>
            <a:pPr lvl="1" algn="r"/>
            <a:r>
              <a:rPr lang="en-GB" sz="1100" dirty="0"/>
              <a:t>(http://www.essortment.com/all/postmodernphilo_rorp.htm)</a:t>
            </a:r>
            <a:endParaRPr lang="en-GB"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Postmodernism</a:t>
            </a:r>
          </a:p>
        </p:txBody>
      </p:sp>
      <p:sp>
        <p:nvSpPr>
          <p:cNvPr id="3" name="Content Placeholder 2"/>
          <p:cNvSpPr>
            <a:spLocks noGrp="1"/>
          </p:cNvSpPr>
          <p:nvPr>
            <p:ph idx="1"/>
          </p:nvPr>
        </p:nvSpPr>
        <p:spPr>
          <a:xfrm>
            <a:off x="457200" y="1268760"/>
            <a:ext cx="7859216" cy="5256584"/>
          </a:xfrm>
        </p:spPr>
        <p:txBody>
          <a:bodyPr>
            <a:normAutofit fontScale="62500" lnSpcReduction="20000"/>
          </a:bodyPr>
          <a:lstStyle/>
          <a:p>
            <a:r>
              <a:rPr lang="en-GB" dirty="0"/>
              <a:t>Difficult to define covering a wide range of disciplines and general areas of thought. </a:t>
            </a:r>
          </a:p>
          <a:p>
            <a:pPr lvl="1"/>
            <a:r>
              <a:rPr lang="en-GB" dirty="0"/>
              <a:t>Including art, architecture, literature and technology. </a:t>
            </a:r>
          </a:p>
          <a:p>
            <a:pPr lvl="1"/>
            <a:endParaRPr lang="en-GB" dirty="0"/>
          </a:p>
          <a:p>
            <a:r>
              <a:rPr lang="en-GB" dirty="0"/>
              <a:t>Postmodernism rejects all boundaries. This rejection also includes the boundaries between different forms and genres of art. </a:t>
            </a:r>
          </a:p>
          <a:p>
            <a:r>
              <a:rPr lang="en-GB" dirty="0"/>
              <a:t>The postmodern focuses on a de-structured, de-</a:t>
            </a:r>
            <a:r>
              <a:rPr lang="en-GB" dirty="0" err="1"/>
              <a:t>centered</a:t>
            </a:r>
            <a:r>
              <a:rPr lang="en-GB" dirty="0"/>
              <a:t> humanity. </a:t>
            </a:r>
          </a:p>
          <a:p>
            <a:pPr lvl="1"/>
            <a:r>
              <a:rPr lang="en-GB" dirty="0"/>
              <a:t>This means is that the idea of disorder and fragmentation, which were previously seen as negative qualities, are seen as an acceptable representation of reality. </a:t>
            </a:r>
          </a:p>
          <a:p>
            <a:endParaRPr lang="en-GB" dirty="0"/>
          </a:p>
          <a:p>
            <a:r>
              <a:rPr lang="en-GB" dirty="0"/>
              <a:t>Modernism considered the fragmented view of human life as bad or tragic, while postmodernists rather celebrate this seemingly meaningless view of the world. </a:t>
            </a:r>
          </a:p>
          <a:p>
            <a:r>
              <a:rPr lang="en-GB" dirty="0"/>
              <a:t>Postmodernism also accepts the possibility of ambiguity. </a:t>
            </a:r>
          </a:p>
          <a:p>
            <a:pPr lvl="1"/>
            <a:r>
              <a:rPr lang="en-GB" dirty="0"/>
              <a:t>Things and events can have two different meanings at the same time.</a:t>
            </a:r>
          </a:p>
          <a:p>
            <a:pPr lvl="1"/>
            <a:r>
              <a:rPr lang="en-GB" dirty="0"/>
              <a:t> A more rigid rational or linear approach tries to avoid or reduce ambiguity as much as possible. </a:t>
            </a:r>
          </a:p>
          <a:p>
            <a:pPr lvl="1"/>
            <a:r>
              <a:rPr lang="en-GB" dirty="0"/>
              <a:t>Postmodern thought sees simultaneous views not as contradictory but as an integral part of the complex patterning of reality.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39553" y="620713"/>
            <a:ext cx="7634486" cy="731837"/>
          </a:xfrm>
        </p:spPr>
        <p:txBody>
          <a:bodyPr>
            <a:normAutofit/>
          </a:bodyPr>
          <a:lstStyle/>
          <a:p>
            <a:r>
              <a:rPr lang="en-GB" sz="3800" dirty="0"/>
              <a:t>Contemporary Context for Computing</a:t>
            </a:r>
          </a:p>
        </p:txBody>
      </p:sp>
      <p:sp>
        <p:nvSpPr>
          <p:cNvPr id="12291" name="Rectangle 3"/>
          <p:cNvSpPr>
            <a:spLocks noGrp="1" noChangeArrowheads="1"/>
          </p:cNvSpPr>
          <p:nvPr>
            <p:ph idx="1"/>
          </p:nvPr>
        </p:nvSpPr>
        <p:spPr>
          <a:xfrm>
            <a:off x="323850" y="1844675"/>
            <a:ext cx="8569325" cy="4525963"/>
          </a:xfrm>
        </p:spPr>
        <p:txBody>
          <a:bodyPr/>
          <a:lstStyle/>
          <a:p>
            <a:pPr>
              <a:lnSpc>
                <a:spcPct val="90000"/>
              </a:lnSpc>
            </a:pPr>
            <a:r>
              <a:rPr lang="en-GB" sz="2100" dirty="0"/>
              <a:t>Size of organisations – large organisation and growth of SMEs</a:t>
            </a:r>
          </a:p>
          <a:p>
            <a:pPr>
              <a:lnSpc>
                <a:spcPct val="90000"/>
              </a:lnSpc>
            </a:pPr>
            <a:r>
              <a:rPr lang="en-GB" sz="2100" dirty="0"/>
              <a:t>Rapid implementation of communication and information technologies</a:t>
            </a:r>
          </a:p>
          <a:p>
            <a:pPr>
              <a:lnSpc>
                <a:spcPct val="90000"/>
              </a:lnSpc>
            </a:pPr>
            <a:r>
              <a:rPr lang="en-GB" sz="2100" dirty="0"/>
              <a:t>Access to technology – everyone or a select set?</a:t>
            </a:r>
          </a:p>
          <a:p>
            <a:pPr>
              <a:lnSpc>
                <a:spcPct val="90000"/>
              </a:lnSpc>
            </a:pPr>
            <a:r>
              <a:rPr lang="en-GB" sz="2100" dirty="0"/>
              <a:t>Changing nature of work</a:t>
            </a:r>
          </a:p>
          <a:p>
            <a:pPr>
              <a:lnSpc>
                <a:spcPct val="90000"/>
              </a:lnSpc>
            </a:pPr>
            <a:r>
              <a:rPr lang="en-GB" sz="2100" dirty="0"/>
              <a:t>Reduction of the working class – size and power</a:t>
            </a:r>
          </a:p>
          <a:p>
            <a:pPr>
              <a:lnSpc>
                <a:spcPct val="90000"/>
              </a:lnSpc>
            </a:pPr>
            <a:r>
              <a:rPr lang="en-GB" sz="2100" dirty="0"/>
              <a:t>Less salient class conflicts</a:t>
            </a:r>
          </a:p>
          <a:p>
            <a:pPr>
              <a:lnSpc>
                <a:spcPct val="90000"/>
              </a:lnSpc>
            </a:pPr>
            <a:r>
              <a:rPr lang="en-GB" sz="2100" dirty="0"/>
              <a:t>Professionalism of the workforce</a:t>
            </a:r>
          </a:p>
          <a:p>
            <a:pPr>
              <a:lnSpc>
                <a:spcPct val="90000"/>
              </a:lnSpc>
            </a:pPr>
            <a:r>
              <a:rPr lang="en-GB" sz="2100" dirty="0"/>
              <a:t>Stagnant economies</a:t>
            </a:r>
          </a:p>
          <a:p>
            <a:pPr>
              <a:lnSpc>
                <a:spcPct val="90000"/>
              </a:lnSpc>
            </a:pPr>
            <a:r>
              <a:rPr lang="en-GB" sz="2100" dirty="0"/>
              <a:t>Widespread ecological problems</a:t>
            </a:r>
          </a:p>
          <a:p>
            <a:pPr>
              <a:lnSpc>
                <a:spcPct val="90000"/>
              </a:lnSpc>
            </a:pPr>
            <a:r>
              <a:rPr lang="en-GB" sz="2100" dirty="0"/>
              <a:t>Turbulent markets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57225" y="476250"/>
            <a:ext cx="7531126" cy="762000"/>
          </a:xfrm>
        </p:spPr>
        <p:txBody>
          <a:bodyPr>
            <a:normAutofit fontScale="90000"/>
          </a:bodyPr>
          <a:lstStyle/>
          <a:p>
            <a:pPr algn="ctr"/>
            <a:r>
              <a:rPr lang="en-GB" dirty="0"/>
              <a:t>Characteristics of Modernism and Postmodernism</a:t>
            </a:r>
          </a:p>
        </p:txBody>
      </p:sp>
      <p:sp>
        <p:nvSpPr>
          <p:cNvPr id="14339" name="Rectangle 3"/>
          <p:cNvSpPr>
            <a:spLocks noGrp="1" noChangeArrowheads="1"/>
          </p:cNvSpPr>
          <p:nvPr>
            <p:ph idx="1"/>
          </p:nvPr>
        </p:nvSpPr>
        <p:spPr>
          <a:xfrm>
            <a:off x="785786" y="1628800"/>
            <a:ext cx="3429024" cy="4086216"/>
          </a:xfrm>
        </p:spPr>
        <p:txBody>
          <a:bodyPr>
            <a:normAutofit lnSpcReduction="10000"/>
          </a:bodyPr>
          <a:lstStyle/>
          <a:p>
            <a:pPr algn="r">
              <a:buFont typeface="Wingdings" pitchFamily="2" charset="2"/>
              <a:buNone/>
            </a:pPr>
            <a:r>
              <a:rPr lang="en-GB" sz="1300" dirty="0"/>
              <a:t>Large</a:t>
            </a:r>
          </a:p>
          <a:p>
            <a:pPr algn="r">
              <a:buFont typeface="Wingdings" pitchFamily="2" charset="2"/>
              <a:buNone/>
            </a:pPr>
            <a:r>
              <a:rPr lang="en-GB" sz="1300" dirty="0"/>
              <a:t>Hierarchical</a:t>
            </a:r>
          </a:p>
          <a:p>
            <a:pPr algn="r">
              <a:buFont typeface="Wingdings" pitchFamily="2" charset="2"/>
              <a:buNone/>
            </a:pPr>
            <a:r>
              <a:rPr lang="en-GB" sz="1300" dirty="0"/>
              <a:t>Bureaucratic</a:t>
            </a:r>
          </a:p>
          <a:p>
            <a:pPr algn="r">
              <a:buFont typeface="Wingdings" pitchFamily="2" charset="2"/>
              <a:buNone/>
            </a:pPr>
            <a:r>
              <a:rPr lang="en-GB" sz="1300" dirty="0"/>
              <a:t>Departmentalised</a:t>
            </a:r>
          </a:p>
          <a:p>
            <a:pPr algn="r">
              <a:buFont typeface="Wingdings" pitchFamily="2" charset="2"/>
              <a:buNone/>
            </a:pPr>
            <a:r>
              <a:rPr lang="en-GB" sz="1300" dirty="0"/>
              <a:t>Closed</a:t>
            </a:r>
          </a:p>
          <a:p>
            <a:pPr algn="r">
              <a:buFont typeface="Wingdings" pitchFamily="2" charset="2"/>
              <a:buNone/>
            </a:pPr>
            <a:r>
              <a:rPr lang="en-GB" sz="1300" dirty="0"/>
              <a:t>Demarcated</a:t>
            </a:r>
          </a:p>
          <a:p>
            <a:pPr algn="r">
              <a:buFont typeface="Wingdings" pitchFamily="2" charset="2"/>
              <a:buNone/>
            </a:pPr>
            <a:r>
              <a:rPr lang="en-GB" sz="1300" dirty="0"/>
              <a:t>Specialised</a:t>
            </a:r>
          </a:p>
          <a:p>
            <a:pPr algn="r">
              <a:buFont typeface="Wingdings" pitchFamily="2" charset="2"/>
              <a:buNone/>
            </a:pPr>
            <a:r>
              <a:rPr lang="en-GB" sz="1300" dirty="0"/>
              <a:t>Mechanistic</a:t>
            </a:r>
          </a:p>
          <a:p>
            <a:pPr algn="r">
              <a:buFont typeface="Wingdings" pitchFamily="2" charset="2"/>
              <a:buNone/>
            </a:pPr>
            <a:r>
              <a:rPr lang="en-GB" sz="1300" dirty="0"/>
              <a:t>Standardised / inflexible</a:t>
            </a:r>
          </a:p>
          <a:p>
            <a:pPr algn="r">
              <a:buFont typeface="Wingdings" pitchFamily="2" charset="2"/>
              <a:buNone/>
            </a:pPr>
            <a:r>
              <a:rPr lang="en-GB" sz="1300" dirty="0" err="1"/>
              <a:t>Fordist</a:t>
            </a:r>
            <a:endParaRPr lang="en-GB" sz="1300" dirty="0"/>
          </a:p>
          <a:p>
            <a:pPr algn="r">
              <a:buFont typeface="Wingdings" pitchFamily="2" charset="2"/>
              <a:buNone/>
            </a:pPr>
            <a:r>
              <a:rPr lang="en-GB" sz="1300" dirty="0"/>
              <a:t>Technocratic / impersonal</a:t>
            </a:r>
          </a:p>
          <a:p>
            <a:pPr algn="r">
              <a:buFont typeface="Wingdings" pitchFamily="2" charset="2"/>
              <a:buNone/>
            </a:pPr>
            <a:r>
              <a:rPr lang="en-GB" sz="1300" dirty="0"/>
              <a:t>Producer capture</a:t>
            </a:r>
          </a:p>
          <a:p>
            <a:pPr algn="r">
              <a:buFont typeface="Wingdings" pitchFamily="2" charset="2"/>
              <a:buNone/>
            </a:pPr>
            <a:r>
              <a:rPr lang="en-GB" sz="1300" dirty="0"/>
              <a:t>Grand plan</a:t>
            </a:r>
          </a:p>
          <a:p>
            <a:pPr algn="r">
              <a:buFont typeface="Wingdings" pitchFamily="2" charset="2"/>
              <a:buNone/>
            </a:pPr>
            <a:r>
              <a:rPr lang="en-GB" sz="1300" dirty="0"/>
              <a:t>Similarity / continuity</a:t>
            </a:r>
          </a:p>
          <a:p>
            <a:pPr algn="r">
              <a:buFont typeface="Wingdings" pitchFamily="2" charset="2"/>
              <a:buNone/>
            </a:pPr>
            <a:r>
              <a:rPr lang="en-GB" sz="1300" dirty="0"/>
              <a:t>Absolutist values</a:t>
            </a:r>
          </a:p>
          <a:p>
            <a:pPr algn="r">
              <a:buFont typeface="Wingdings" pitchFamily="2" charset="2"/>
              <a:buNone/>
            </a:pPr>
            <a:r>
              <a:rPr lang="en-GB" sz="1300" dirty="0"/>
              <a:t>Controlling</a:t>
            </a:r>
          </a:p>
          <a:p>
            <a:pPr algn="r">
              <a:buFont typeface="Wingdings" pitchFamily="2" charset="2"/>
              <a:buNone/>
            </a:pPr>
            <a:r>
              <a:rPr lang="en-GB" sz="1300" dirty="0"/>
              <a:t>Predictability</a:t>
            </a:r>
          </a:p>
          <a:p>
            <a:pPr algn="r">
              <a:buFont typeface="Wingdings" pitchFamily="2" charset="2"/>
              <a:buNone/>
            </a:pPr>
            <a:r>
              <a:rPr lang="en-GB" sz="1300" dirty="0"/>
              <a:t>Deterministic</a:t>
            </a:r>
          </a:p>
        </p:txBody>
      </p:sp>
      <p:sp>
        <p:nvSpPr>
          <p:cNvPr id="14340" name="Rectangle 4"/>
          <p:cNvSpPr>
            <a:spLocks noChangeArrowheads="1"/>
          </p:cNvSpPr>
          <p:nvPr/>
        </p:nvSpPr>
        <p:spPr bwMode="auto">
          <a:xfrm>
            <a:off x="4286248" y="1628800"/>
            <a:ext cx="3048000" cy="4514844"/>
          </a:xfrm>
          <a:prstGeom prst="rect">
            <a:avLst/>
          </a:prstGeom>
          <a:noFill/>
          <a:ln w="9525">
            <a:noFill/>
            <a:miter lim="800000"/>
            <a:headEnd/>
            <a:tailEnd/>
          </a:ln>
          <a:effectLst/>
        </p:spPr>
        <p:txBody>
          <a:bodyPr/>
          <a:lstStyle/>
          <a:p>
            <a:pPr marL="342900" indent="-342900">
              <a:spcBef>
                <a:spcPct val="20000"/>
              </a:spcBef>
              <a:buClr>
                <a:schemeClr val="tx1"/>
              </a:buClr>
              <a:buSzPct val="70000"/>
              <a:buFont typeface="Wingdings" pitchFamily="2" charset="2"/>
              <a:buNone/>
            </a:pPr>
            <a:r>
              <a:rPr lang="en-GB" sz="1300" dirty="0">
                <a:latin typeface="+mn-lt"/>
              </a:rPr>
              <a:t>Small</a:t>
            </a:r>
          </a:p>
          <a:p>
            <a:pPr marL="342900" indent="-342900">
              <a:spcBef>
                <a:spcPct val="20000"/>
              </a:spcBef>
              <a:buClr>
                <a:schemeClr val="tx1"/>
              </a:buClr>
              <a:buSzPct val="70000"/>
              <a:buFont typeface="Wingdings" pitchFamily="2" charset="2"/>
              <a:buNone/>
            </a:pPr>
            <a:r>
              <a:rPr lang="en-GB" sz="1300" dirty="0">
                <a:latin typeface="+mn-lt"/>
              </a:rPr>
              <a:t>Flatter</a:t>
            </a:r>
            <a:r>
              <a:rPr lang="en-GB" sz="1300" dirty="0">
                <a:solidFill>
                  <a:schemeClr val="tx2"/>
                </a:solidFill>
                <a:latin typeface="+mn-lt"/>
              </a:rPr>
              <a:t> </a:t>
            </a:r>
            <a:r>
              <a:rPr lang="en-GB" sz="1300" dirty="0">
                <a:latin typeface="+mn-lt"/>
              </a:rPr>
              <a:t>management</a:t>
            </a:r>
          </a:p>
          <a:p>
            <a:pPr marL="342900" indent="-342900">
              <a:spcBef>
                <a:spcPct val="20000"/>
              </a:spcBef>
              <a:buClr>
                <a:schemeClr val="tx1"/>
              </a:buClr>
              <a:buSzPct val="70000"/>
              <a:buFont typeface="Wingdings" pitchFamily="2" charset="2"/>
              <a:buNone/>
            </a:pPr>
            <a:r>
              <a:rPr lang="en-GB" sz="1300" dirty="0">
                <a:latin typeface="+mn-lt"/>
              </a:rPr>
              <a:t>Teamwork</a:t>
            </a:r>
          </a:p>
          <a:p>
            <a:pPr marL="342900" indent="-342900">
              <a:spcBef>
                <a:spcPct val="20000"/>
              </a:spcBef>
              <a:buClr>
                <a:schemeClr val="tx1"/>
              </a:buClr>
              <a:buSzPct val="70000"/>
              <a:buFont typeface="Wingdings" pitchFamily="2" charset="2"/>
              <a:buNone/>
            </a:pPr>
            <a:r>
              <a:rPr lang="en-GB" sz="1300" dirty="0">
                <a:latin typeface="+mn-lt"/>
              </a:rPr>
              <a:t>Multi-team</a:t>
            </a:r>
            <a:r>
              <a:rPr lang="en-GB" sz="1300" dirty="0">
                <a:solidFill>
                  <a:schemeClr val="tx2"/>
                </a:solidFill>
                <a:latin typeface="+mn-lt"/>
              </a:rPr>
              <a:t> </a:t>
            </a:r>
            <a:r>
              <a:rPr lang="en-GB" sz="1300" dirty="0">
                <a:latin typeface="+mn-lt"/>
              </a:rPr>
              <a:t>membership</a:t>
            </a:r>
          </a:p>
          <a:p>
            <a:pPr marL="342900" indent="-342900">
              <a:spcBef>
                <a:spcPct val="20000"/>
              </a:spcBef>
              <a:buClr>
                <a:schemeClr val="tx1"/>
              </a:buClr>
              <a:buSzPct val="70000"/>
              <a:buFont typeface="Wingdings" pitchFamily="2" charset="2"/>
              <a:buNone/>
            </a:pPr>
            <a:r>
              <a:rPr lang="en-GB" sz="1300" dirty="0">
                <a:latin typeface="+mn-lt"/>
              </a:rPr>
              <a:t>Open</a:t>
            </a:r>
          </a:p>
          <a:p>
            <a:pPr marL="342900" indent="-342900">
              <a:spcBef>
                <a:spcPct val="20000"/>
              </a:spcBef>
              <a:buClr>
                <a:schemeClr val="tx1"/>
              </a:buClr>
              <a:buSzPct val="70000"/>
              <a:buFont typeface="Wingdings" pitchFamily="2" charset="2"/>
              <a:buNone/>
            </a:pPr>
            <a:r>
              <a:rPr lang="en-GB" sz="1300" dirty="0">
                <a:latin typeface="+mn-lt"/>
              </a:rPr>
              <a:t>Flexible</a:t>
            </a:r>
            <a:r>
              <a:rPr lang="en-GB" sz="1300" dirty="0">
                <a:solidFill>
                  <a:schemeClr val="tx2"/>
                </a:solidFill>
                <a:latin typeface="+mn-lt"/>
              </a:rPr>
              <a:t> </a:t>
            </a:r>
            <a:r>
              <a:rPr lang="en-GB" sz="1300" dirty="0">
                <a:latin typeface="+mn-lt"/>
              </a:rPr>
              <a:t>boundaries</a:t>
            </a:r>
          </a:p>
          <a:p>
            <a:pPr marL="342900" indent="-342900">
              <a:spcBef>
                <a:spcPct val="20000"/>
              </a:spcBef>
              <a:buClr>
                <a:schemeClr val="tx1"/>
              </a:buClr>
              <a:buSzPct val="70000"/>
              <a:buFont typeface="Wingdings" pitchFamily="2" charset="2"/>
              <a:buNone/>
            </a:pPr>
            <a:r>
              <a:rPr lang="en-GB" sz="1300" dirty="0">
                <a:latin typeface="+mn-lt"/>
              </a:rPr>
              <a:t>Multiple</a:t>
            </a:r>
            <a:r>
              <a:rPr lang="en-GB" sz="1300" dirty="0">
                <a:solidFill>
                  <a:schemeClr val="tx2"/>
                </a:solidFill>
                <a:latin typeface="+mn-lt"/>
              </a:rPr>
              <a:t> </a:t>
            </a:r>
            <a:r>
              <a:rPr lang="en-GB" sz="1300" dirty="0">
                <a:latin typeface="+mn-lt"/>
              </a:rPr>
              <a:t>abilities</a:t>
            </a:r>
          </a:p>
          <a:p>
            <a:pPr marL="420624" indent="-384048">
              <a:lnSpc>
                <a:spcPct val="90000"/>
              </a:lnSpc>
              <a:spcBef>
                <a:spcPct val="20000"/>
              </a:spcBef>
              <a:buClr>
                <a:schemeClr val="accent1"/>
              </a:buClr>
              <a:buSzPct val="80000"/>
            </a:pPr>
            <a:r>
              <a:rPr lang="en-GB" sz="1300" dirty="0">
                <a:latin typeface="+mn-lt"/>
              </a:rPr>
              <a:t>Organic / flexible / changing</a:t>
            </a:r>
          </a:p>
          <a:p>
            <a:pPr marL="420624" indent="-384048">
              <a:lnSpc>
                <a:spcPct val="90000"/>
              </a:lnSpc>
              <a:spcBef>
                <a:spcPct val="20000"/>
              </a:spcBef>
              <a:buClr>
                <a:schemeClr val="accent1"/>
              </a:buClr>
              <a:buSzPct val="80000"/>
            </a:pPr>
            <a:r>
              <a:rPr lang="en-GB" sz="1300" dirty="0">
                <a:latin typeface="+mn-lt"/>
              </a:rPr>
              <a:t>Flexible / niche-targeted</a:t>
            </a:r>
          </a:p>
          <a:p>
            <a:pPr marL="420624" indent="-384048">
              <a:lnSpc>
                <a:spcPct val="90000"/>
              </a:lnSpc>
              <a:spcBef>
                <a:spcPct val="20000"/>
              </a:spcBef>
              <a:buClr>
                <a:schemeClr val="accent1"/>
              </a:buClr>
              <a:buSzPct val="80000"/>
            </a:pPr>
            <a:r>
              <a:rPr lang="en-GB" sz="1300" dirty="0">
                <a:latin typeface="+mn-lt"/>
              </a:rPr>
              <a:t>Post-</a:t>
            </a:r>
            <a:r>
              <a:rPr lang="en-GB" sz="1300" dirty="0" err="1">
                <a:latin typeface="+mn-lt"/>
              </a:rPr>
              <a:t>Fordist</a:t>
            </a:r>
            <a:endParaRPr lang="en-GB" sz="1300" dirty="0">
              <a:latin typeface="+mn-lt"/>
            </a:endParaRPr>
          </a:p>
          <a:p>
            <a:pPr marL="420624" indent="-384048">
              <a:lnSpc>
                <a:spcPct val="90000"/>
              </a:lnSpc>
              <a:spcBef>
                <a:spcPct val="20000"/>
              </a:spcBef>
              <a:buClr>
                <a:schemeClr val="accent1"/>
              </a:buClr>
              <a:buSzPct val="80000"/>
            </a:pPr>
            <a:r>
              <a:rPr lang="en-GB" sz="1300" dirty="0">
                <a:latin typeface="+mn-lt"/>
              </a:rPr>
              <a:t>Person-centred</a:t>
            </a:r>
          </a:p>
          <a:p>
            <a:pPr marL="420624" indent="-384048">
              <a:lnSpc>
                <a:spcPct val="90000"/>
              </a:lnSpc>
              <a:spcBef>
                <a:spcPct val="20000"/>
              </a:spcBef>
              <a:buClr>
                <a:schemeClr val="accent1"/>
              </a:buClr>
              <a:buSzPct val="80000"/>
            </a:pPr>
            <a:r>
              <a:rPr lang="en-GB" sz="1300" dirty="0">
                <a:latin typeface="+mn-lt"/>
              </a:rPr>
              <a:t>Consumerist</a:t>
            </a:r>
          </a:p>
          <a:p>
            <a:pPr marL="420624" indent="-384048">
              <a:lnSpc>
                <a:spcPct val="90000"/>
              </a:lnSpc>
              <a:spcBef>
                <a:spcPct val="20000"/>
              </a:spcBef>
              <a:buClr>
                <a:schemeClr val="accent1"/>
              </a:buClr>
              <a:buSzPct val="80000"/>
            </a:pPr>
            <a:r>
              <a:rPr lang="en-GB" sz="1300" dirty="0">
                <a:latin typeface="+mn-lt"/>
              </a:rPr>
              <a:t>No meta-narratives</a:t>
            </a:r>
          </a:p>
          <a:p>
            <a:pPr marL="420624" indent="-384048">
              <a:lnSpc>
                <a:spcPct val="90000"/>
              </a:lnSpc>
              <a:spcBef>
                <a:spcPct val="20000"/>
              </a:spcBef>
              <a:buClr>
                <a:schemeClr val="accent1"/>
              </a:buClr>
              <a:buSzPct val="80000"/>
            </a:pPr>
            <a:r>
              <a:rPr lang="en-GB" sz="1300" dirty="0">
                <a:latin typeface="+mn-lt"/>
              </a:rPr>
              <a:t>Difference / discontinuity</a:t>
            </a:r>
          </a:p>
          <a:p>
            <a:pPr marL="420624" indent="-384048">
              <a:lnSpc>
                <a:spcPct val="90000"/>
              </a:lnSpc>
              <a:spcBef>
                <a:spcPct val="20000"/>
              </a:spcBef>
              <a:buClr>
                <a:schemeClr val="accent1"/>
              </a:buClr>
              <a:buSzPct val="80000"/>
            </a:pPr>
            <a:r>
              <a:rPr lang="en-GB" sz="1300" dirty="0">
                <a:latin typeface="+mn-lt"/>
              </a:rPr>
              <a:t>Relativist values</a:t>
            </a:r>
          </a:p>
          <a:p>
            <a:pPr marL="420624" indent="-384048">
              <a:lnSpc>
                <a:spcPct val="90000"/>
              </a:lnSpc>
              <a:spcBef>
                <a:spcPct val="20000"/>
              </a:spcBef>
              <a:buClr>
                <a:schemeClr val="accent1"/>
              </a:buClr>
              <a:buSzPct val="80000"/>
            </a:pPr>
            <a:r>
              <a:rPr lang="en-GB" sz="1300" dirty="0">
                <a:latin typeface="+mn-lt"/>
              </a:rPr>
              <a:t>Self organising / autonomy</a:t>
            </a:r>
          </a:p>
          <a:p>
            <a:pPr marL="420624" indent="-384048">
              <a:lnSpc>
                <a:spcPct val="90000"/>
              </a:lnSpc>
              <a:spcBef>
                <a:spcPct val="20000"/>
              </a:spcBef>
              <a:buClr>
                <a:schemeClr val="accent1"/>
              </a:buClr>
              <a:buSzPct val="80000"/>
            </a:pPr>
            <a:r>
              <a:rPr lang="en-GB" sz="1300" dirty="0">
                <a:latin typeface="+mn-lt"/>
              </a:rPr>
              <a:t>Unpredictability</a:t>
            </a:r>
          </a:p>
          <a:p>
            <a:pPr marL="420624" indent="-384048">
              <a:lnSpc>
                <a:spcPct val="90000"/>
              </a:lnSpc>
              <a:spcBef>
                <a:spcPct val="20000"/>
              </a:spcBef>
              <a:buClr>
                <a:schemeClr val="accent1"/>
              </a:buClr>
              <a:buSzPct val="80000"/>
            </a:pPr>
            <a:r>
              <a:rPr lang="en-GB" sz="1300" dirty="0">
                <a:latin typeface="+mn-lt"/>
              </a:rPr>
              <a:t>Indeterminate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1000"/>
                                  </p:stCondLst>
                                  <p:childTnLst>
                                    <p:set>
                                      <p:cBhvr>
                                        <p:cTn id="6" dur="1" fill="hold">
                                          <p:stCondLst>
                                            <p:cond delay="0"/>
                                          </p:stCondLst>
                                        </p:cTn>
                                        <p:tgtEl>
                                          <p:spTgt spid="14340"/>
                                        </p:tgtEl>
                                        <p:attrNameLst>
                                          <p:attrName>style.visibility</p:attrName>
                                        </p:attrNameLst>
                                      </p:cBhvr>
                                      <p:to>
                                        <p:strVal val="visible"/>
                                      </p:to>
                                    </p:set>
                                    <p:anim calcmode="lin" valueType="num">
                                      <p:cBhvr additive="base">
                                        <p:cTn id="7" dur="500" fill="hold"/>
                                        <p:tgtEl>
                                          <p:spTgt spid="14340"/>
                                        </p:tgtEl>
                                        <p:attrNameLst>
                                          <p:attrName>ppt_x</p:attrName>
                                        </p:attrNameLst>
                                      </p:cBhvr>
                                      <p:tavLst>
                                        <p:tav tm="0">
                                          <p:val>
                                            <p:strVal val="#ppt_x"/>
                                          </p:val>
                                        </p:tav>
                                        <p:tav tm="100000">
                                          <p:val>
                                            <p:strVal val="#ppt_x"/>
                                          </p:val>
                                        </p:tav>
                                      </p:tavLst>
                                    </p:anim>
                                    <p:anim calcmode="lin" valueType="num">
                                      <p:cBhvr additive="base">
                                        <p:cTn id="8" dur="500" fill="hold"/>
                                        <p:tgtEl>
                                          <p:spTgt spid="143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00034" y="692150"/>
            <a:ext cx="8442354" cy="731838"/>
          </a:xfrm>
        </p:spPr>
        <p:txBody>
          <a:bodyPr>
            <a:normAutofit fontScale="90000"/>
          </a:bodyPr>
          <a:lstStyle/>
          <a:p>
            <a:pPr algn="ctr"/>
            <a:r>
              <a:rPr lang="en-GB" dirty="0"/>
              <a:t>From </a:t>
            </a:r>
            <a:r>
              <a:rPr lang="en-GB" dirty="0" err="1"/>
              <a:t>Fordist</a:t>
            </a:r>
            <a:r>
              <a:rPr lang="en-GB" dirty="0"/>
              <a:t> to post </a:t>
            </a:r>
            <a:r>
              <a:rPr lang="en-GB" dirty="0" err="1"/>
              <a:t>Fordist</a:t>
            </a:r>
            <a:endParaRPr lang="en-GB" dirty="0"/>
          </a:p>
        </p:txBody>
      </p:sp>
      <p:sp>
        <p:nvSpPr>
          <p:cNvPr id="16387" name="Rectangle 3"/>
          <p:cNvSpPr>
            <a:spLocks noGrp="1" noChangeArrowheads="1"/>
          </p:cNvSpPr>
          <p:nvPr>
            <p:ph idx="1"/>
          </p:nvPr>
        </p:nvSpPr>
        <p:spPr>
          <a:xfrm>
            <a:off x="539750" y="1600200"/>
            <a:ext cx="7416800" cy="4525963"/>
          </a:xfrm>
        </p:spPr>
        <p:txBody>
          <a:bodyPr>
            <a:normAutofit/>
          </a:bodyPr>
          <a:lstStyle/>
          <a:p>
            <a:r>
              <a:rPr lang="en-GB" sz="2400" dirty="0"/>
              <a:t>Fordist </a:t>
            </a:r>
            <a:r>
              <a:rPr lang="en-GB" sz="2400"/>
              <a:t>and Taylorism organisation</a:t>
            </a:r>
            <a:endParaRPr lang="en-GB" sz="2400" dirty="0"/>
          </a:p>
          <a:p>
            <a:pPr lvl="1"/>
            <a:r>
              <a:rPr lang="en-GB" sz="2400" dirty="0"/>
              <a:t>Mass production of standardised goods </a:t>
            </a:r>
          </a:p>
          <a:p>
            <a:pPr lvl="1"/>
            <a:r>
              <a:rPr lang="en-GB" sz="2400" dirty="0"/>
              <a:t>Stabilised mass markets</a:t>
            </a:r>
          </a:p>
          <a:p>
            <a:pPr lvl="1"/>
            <a:r>
              <a:rPr lang="en-GB" sz="2000" dirty="0"/>
              <a:t>Intense division and demarcation of labour</a:t>
            </a:r>
          </a:p>
          <a:p>
            <a:pPr lvl="1"/>
            <a:r>
              <a:rPr lang="en-GB" sz="2000" dirty="0"/>
              <a:t>Substitution of skilled labour with unskilled labour</a:t>
            </a:r>
          </a:p>
          <a:p>
            <a:pPr lvl="1"/>
            <a:r>
              <a:rPr lang="en-GB" sz="2000" dirty="0"/>
              <a:t>Separation of conception from execution</a:t>
            </a:r>
          </a:p>
          <a:p>
            <a:r>
              <a:rPr lang="en-GB" sz="2400" dirty="0"/>
              <a:t>Post Fordist organisation and post Taylorism</a:t>
            </a:r>
          </a:p>
          <a:p>
            <a:pPr lvl="1"/>
            <a:r>
              <a:rPr lang="en-GB" sz="2000" dirty="0"/>
              <a:t>Emergence of segmented and highly volatile markets</a:t>
            </a:r>
          </a:p>
          <a:p>
            <a:pPr lvl="1"/>
            <a:r>
              <a:rPr lang="en-GB" sz="2000" dirty="0"/>
              <a:t>Changes in consumer tastes and demands</a:t>
            </a:r>
          </a:p>
          <a:p>
            <a:pPr lvl="1"/>
            <a:r>
              <a:rPr lang="en-GB" sz="2000" dirty="0"/>
              <a:t>Technological innovation (production and distribution)</a:t>
            </a:r>
          </a:p>
          <a:p>
            <a:pPr lvl="1"/>
            <a:r>
              <a:rPr lang="en-GB" sz="2000" dirty="0"/>
              <a:t>Need for organisational flexibility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4638"/>
            <a:ext cx="7901014" cy="1143000"/>
          </a:xfrm>
        </p:spPr>
        <p:txBody>
          <a:bodyPr/>
          <a:lstStyle/>
          <a:p>
            <a:pPr algn="ctr"/>
            <a:r>
              <a:rPr lang="en-GB" sz="3800" dirty="0"/>
              <a:t>Case Material</a:t>
            </a:r>
          </a:p>
        </p:txBody>
      </p:sp>
      <p:sp>
        <p:nvSpPr>
          <p:cNvPr id="18435" name="Rectangle 3"/>
          <p:cNvSpPr>
            <a:spLocks noGrp="1" noChangeArrowheads="1"/>
          </p:cNvSpPr>
          <p:nvPr>
            <p:ph idx="1"/>
          </p:nvPr>
        </p:nvSpPr>
        <p:spPr/>
        <p:txBody>
          <a:bodyPr/>
          <a:lstStyle/>
          <a:p>
            <a:r>
              <a:rPr lang="en-GB"/>
              <a:t>Examine post modernism with relation to</a:t>
            </a:r>
          </a:p>
          <a:p>
            <a:pPr lvl="1"/>
            <a:r>
              <a:rPr lang="en-GB"/>
              <a:t>Group work in IT </a:t>
            </a:r>
          </a:p>
          <a:p>
            <a:pPr lvl="1"/>
            <a:r>
              <a:rPr lang="en-GB"/>
              <a:t>Computer Games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274638"/>
            <a:ext cx="7972452" cy="1143000"/>
          </a:xfrm>
        </p:spPr>
        <p:txBody>
          <a:bodyPr/>
          <a:lstStyle/>
          <a:p>
            <a:pPr algn="ctr"/>
            <a:r>
              <a:rPr lang="en-GB" sz="3800" dirty="0"/>
              <a:t>Group work in IT</a:t>
            </a:r>
          </a:p>
        </p:txBody>
      </p:sp>
      <p:sp>
        <p:nvSpPr>
          <p:cNvPr id="20483" name="Rectangle 3"/>
          <p:cNvSpPr>
            <a:spLocks noGrp="1" noChangeArrowheads="1"/>
          </p:cNvSpPr>
          <p:nvPr>
            <p:ph idx="1"/>
          </p:nvPr>
        </p:nvSpPr>
        <p:spPr>
          <a:xfrm>
            <a:off x="685800" y="1981200"/>
            <a:ext cx="7486650" cy="4114800"/>
          </a:xfrm>
        </p:spPr>
        <p:txBody>
          <a:bodyPr/>
          <a:lstStyle/>
          <a:p>
            <a:pPr>
              <a:lnSpc>
                <a:spcPct val="90000"/>
              </a:lnSpc>
            </a:pPr>
            <a:r>
              <a:rPr lang="en-GB"/>
              <a:t>Neo- fordist? </a:t>
            </a:r>
          </a:p>
          <a:p>
            <a:pPr lvl="1">
              <a:lnSpc>
                <a:spcPct val="90000"/>
              </a:lnSpc>
            </a:pPr>
            <a:r>
              <a:rPr lang="en-GB"/>
              <a:t>Ford assembly line model or Volvo craft model?</a:t>
            </a:r>
          </a:p>
          <a:p>
            <a:pPr>
              <a:lnSpc>
                <a:spcPct val="90000"/>
              </a:lnSpc>
            </a:pPr>
            <a:r>
              <a:rPr lang="en-GB"/>
              <a:t>Neo-taylorism?</a:t>
            </a:r>
          </a:p>
          <a:p>
            <a:pPr lvl="1">
              <a:lnSpc>
                <a:spcPct val="90000"/>
              </a:lnSpc>
            </a:pPr>
            <a:r>
              <a:rPr lang="en-GB"/>
              <a:t>Skilled labour?</a:t>
            </a:r>
          </a:p>
          <a:p>
            <a:pPr lvl="1">
              <a:lnSpc>
                <a:spcPct val="90000"/>
              </a:lnSpc>
            </a:pPr>
            <a:r>
              <a:rPr lang="en-GB"/>
              <a:t>Demarcation of tasks?</a:t>
            </a:r>
          </a:p>
          <a:p>
            <a:pPr lvl="1">
              <a:lnSpc>
                <a:spcPct val="90000"/>
              </a:lnSpc>
            </a:pPr>
            <a:r>
              <a:rPr lang="en-GB"/>
              <a:t>Tight monitoring of tasks to timescales and performance criteria?</a:t>
            </a:r>
          </a:p>
          <a:p>
            <a:pPr>
              <a:lnSpc>
                <a:spcPct val="90000"/>
              </a:lnSpc>
            </a:pPr>
            <a:r>
              <a:rPr lang="en-GB"/>
              <a:t>Geographic freedom?</a:t>
            </a:r>
          </a:p>
          <a:p>
            <a:pPr lvl="1">
              <a:lnSpc>
                <a:spcPct val="90000"/>
              </a:lnSpc>
            </a:pPr>
            <a:endParaRPr lang="en-GB"/>
          </a:p>
        </p:txBody>
      </p:sp>
    </p:spTree>
  </p:cSld>
  <p:clrMapOvr>
    <a:masterClrMapping/>
  </p:clrMapOvr>
</p:sld>
</file>

<file path=ppt/theme/theme1.xml><?xml version="1.0" encoding="utf-8"?>
<a:theme xmlns:a="http://schemas.openxmlformats.org/drawingml/2006/main" name="Stack of books design template [6]">
  <a:themeElements>
    <a:clrScheme name="Stack of books design template [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ack of books design template [6]">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ck of books design template [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ck of books design template [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ck of books design template [6]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ck of books design template [6]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ck of books design template [6]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ck of books design template [6]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ck of books design template [6]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ck of books design template [6]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ck of books design template [6]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ck of books design template [6]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ck of books design template [6]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ck of books design template [6]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Stack of books design template [6]</Template>
  <TotalTime>363</TotalTime>
  <Words>1180</Words>
  <Application>Microsoft Office PowerPoint</Application>
  <PresentationFormat>On-screen Show (4:3)</PresentationFormat>
  <Paragraphs>165</Paragraphs>
  <Slides>14</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Century Gothic</vt:lpstr>
      <vt:lpstr>Franklin Gothic Book</vt:lpstr>
      <vt:lpstr>Times New Roman</vt:lpstr>
      <vt:lpstr>Wingdings</vt:lpstr>
      <vt:lpstr>Wingdings 2</vt:lpstr>
      <vt:lpstr>Stack of books design template [6]</vt:lpstr>
      <vt:lpstr>Technic</vt:lpstr>
      <vt:lpstr>Computing Issues in an ever changing Post Modern Society *** EXAM</vt:lpstr>
      <vt:lpstr>Computing and Changing Society</vt:lpstr>
      <vt:lpstr>Modernism</vt:lpstr>
      <vt:lpstr>Postmodernism</vt:lpstr>
      <vt:lpstr>Contemporary Context for Computing</vt:lpstr>
      <vt:lpstr>Characteristics of Modernism and Postmodernism</vt:lpstr>
      <vt:lpstr>From Fordist to post Fordist</vt:lpstr>
      <vt:lpstr>Case Material</vt:lpstr>
      <vt:lpstr>Group work in IT</vt:lpstr>
      <vt:lpstr>Tuckman’s model</vt:lpstr>
      <vt:lpstr>Games and Society</vt:lpstr>
      <vt:lpstr>Simulations</vt:lpstr>
      <vt:lpstr>Racist Computer Games</vt:lpstr>
      <vt:lpstr>Conclusions</vt:lpstr>
    </vt:vector>
  </TitlesOfParts>
  <Manager/>
  <Company>Northumbria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Template User</dc:creator>
  <cp:keywords/>
  <dc:description/>
  <cp:lastModifiedBy>0204677 LIM ZHE YUAN</cp:lastModifiedBy>
  <cp:revision>27</cp:revision>
  <dcterms:created xsi:type="dcterms:W3CDTF">2006-01-17T15:47:25Z</dcterms:created>
  <dcterms:modified xsi:type="dcterms:W3CDTF">2023-04-05T06:32:19Z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TC011594401033</vt:lpwstr>
  </property>
</Properties>
</file>