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57" r:id="rId4"/>
    <p:sldId id="259" r:id="rId5"/>
    <p:sldId id="260" r:id="rId6"/>
    <p:sldId id="258" r:id="rId7"/>
    <p:sldId id="261" r:id="rId8"/>
    <p:sldId id="262" r:id="rId9"/>
    <p:sldId id="263" r:id="rId10"/>
    <p:sldId id="264" r:id="rId11"/>
    <p:sldId id="265" r:id="rId12"/>
    <p:sldId id="266" r:id="rId13"/>
    <p:sldId id="267" r:id="rId14"/>
    <p:sldId id="268" r:id="rId15"/>
    <p:sldId id="272"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A70173-A76F-40A0-8952-7605E9A8E403}"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410857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A70173-A76F-40A0-8952-7605E9A8E403}"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2754386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A70173-A76F-40A0-8952-7605E9A8E403}"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E5E7C-F794-4847-890E-06037021B6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2657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A70173-A76F-40A0-8952-7605E9A8E403}"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3989423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A70173-A76F-40A0-8952-7605E9A8E403}"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E5E7C-F794-4847-890E-06037021B6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8318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A70173-A76F-40A0-8952-7605E9A8E403}"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145587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A70173-A76F-40A0-8952-7605E9A8E403}"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191377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A70173-A76F-40A0-8952-7605E9A8E403}"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286876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A70173-A76F-40A0-8952-7605E9A8E403}"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146991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A70173-A76F-40A0-8952-7605E9A8E403}"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329298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A70173-A76F-40A0-8952-7605E9A8E403}"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28714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A70173-A76F-40A0-8952-7605E9A8E403}" type="datetimeFigureOut">
              <a:rPr lang="en-US" smtClean="0"/>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331715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A70173-A76F-40A0-8952-7605E9A8E403}" type="datetimeFigureOut">
              <a:rPr lang="en-US" smtClean="0"/>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114849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70173-A76F-40A0-8952-7605E9A8E403}" type="datetimeFigureOut">
              <a:rPr lang="en-US" smtClean="0"/>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418448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A70173-A76F-40A0-8952-7605E9A8E403}"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2291552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7A70173-A76F-40A0-8952-7605E9A8E403}"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E5E7C-F794-4847-890E-06037021B636}" type="slidenum">
              <a:rPr lang="en-US" smtClean="0"/>
              <a:t>‹#›</a:t>
            </a:fld>
            <a:endParaRPr lang="en-US"/>
          </a:p>
        </p:txBody>
      </p:sp>
    </p:spTree>
    <p:extLst>
      <p:ext uri="{BB962C8B-B14F-4D97-AF65-F5344CB8AC3E}">
        <p14:creationId xmlns:p14="http://schemas.microsoft.com/office/powerpoint/2010/main" val="8970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A70173-A76F-40A0-8952-7605E9A8E403}" type="datetimeFigureOut">
              <a:rPr lang="en-US" smtClean="0"/>
              <a:t>3/24/2020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EE5E7C-F794-4847-890E-06037021B636}" type="slidenum">
              <a:rPr lang="en-US" smtClean="0"/>
              <a:t>‹#›</a:t>
            </a:fld>
            <a:endParaRPr lang="en-US"/>
          </a:p>
        </p:txBody>
      </p:sp>
    </p:spTree>
    <p:extLst>
      <p:ext uri="{BB962C8B-B14F-4D97-AF65-F5344CB8AC3E}">
        <p14:creationId xmlns:p14="http://schemas.microsoft.com/office/powerpoint/2010/main" val="33388717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nternetretailer.com/2015/02/03/online-shoppers-hesitate-buy-because-security-concer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money.cnn.com/2014/05/21/technology/security/ebay-passwor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Cyberspace Issues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2012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Many cyber threats are bought and sold on the “dark web,” a disorganized but widespread criminal segment of the Internet. </a:t>
            </a:r>
          </a:p>
          <a:p>
            <a:endParaRPr lang="en-US" dirty="0" smtClean="0"/>
          </a:p>
          <a:p>
            <a:r>
              <a:rPr lang="en-US" dirty="0" smtClean="0"/>
              <a:t>In this online bazaar, aspiring hackers can buy ransomware, malware, credentials for breached systems and more. </a:t>
            </a:r>
          </a:p>
          <a:p>
            <a:endParaRPr lang="en-US" dirty="0" smtClean="0"/>
          </a:p>
          <a:p>
            <a:r>
              <a:rPr lang="en-US" dirty="0" smtClean="0"/>
              <a:t>The dark web serves as a multiplier for threats, with one hacker being able to sell his or her creation over and over.</a:t>
            </a:r>
            <a:br>
              <a:rPr lang="en-US" dirty="0" smtClean="0"/>
            </a:br>
            <a:endParaRPr lang="en-US" dirty="0" smtClean="0"/>
          </a:p>
          <a:p>
            <a:endParaRPr lang="en-US" dirty="0"/>
          </a:p>
        </p:txBody>
      </p:sp>
    </p:spTree>
    <p:extLst>
      <p:ext uri="{BB962C8B-B14F-4D97-AF65-F5344CB8AC3E}">
        <p14:creationId xmlns:p14="http://schemas.microsoft.com/office/powerpoint/2010/main" val="100198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Adolescents are living in an online, connected world. </a:t>
            </a:r>
            <a:endParaRPr lang="en-US" dirty="0" smtClean="0"/>
          </a:p>
          <a:p>
            <a:r>
              <a:rPr lang="en-US" dirty="0" smtClean="0"/>
              <a:t>Increasingly</a:t>
            </a:r>
            <a:r>
              <a:rPr lang="en-US" dirty="0"/>
              <a:t>, young people have online profiles through social networking sites such as Facebook and </a:t>
            </a:r>
            <a:r>
              <a:rPr lang="en-US" dirty="0" err="1"/>
              <a:t>MySpace</a:t>
            </a:r>
            <a:r>
              <a:rPr lang="en-US" dirty="0"/>
              <a:t> on which they share their lives with a wide variety of “friends.” </a:t>
            </a:r>
            <a:endParaRPr lang="en-US" dirty="0" smtClean="0"/>
          </a:p>
          <a:p>
            <a:r>
              <a:rPr lang="en-US" dirty="0" smtClean="0"/>
              <a:t>Moreover</a:t>
            </a:r>
            <a:r>
              <a:rPr lang="en-US" dirty="0"/>
              <a:t>, young people blog, chat, text, play games, post photos, and share files in cyberspace. </a:t>
            </a:r>
            <a:endParaRPr lang="en-US" dirty="0" smtClean="0"/>
          </a:p>
        </p:txBody>
      </p:sp>
    </p:spTree>
    <p:extLst>
      <p:ext uri="{BB962C8B-B14F-4D97-AF65-F5344CB8AC3E}">
        <p14:creationId xmlns:p14="http://schemas.microsoft.com/office/powerpoint/2010/main" val="370069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This is a world that feels mostly safe and familiar as they communicate with others, often from the safety of their homes. </a:t>
            </a:r>
          </a:p>
          <a:p>
            <a:pPr algn="just"/>
            <a:r>
              <a:rPr lang="en-US" dirty="0" smtClean="0"/>
              <a:t>However, cyberspace holds a number of hidden dangers, with young people exposed to aggression, bullying, pornography, gambling, harassment, and predators. </a:t>
            </a:r>
          </a:p>
          <a:p>
            <a:pPr algn="just"/>
            <a:r>
              <a:rPr lang="en-US" dirty="0" smtClean="0"/>
              <a:t>Cyber safety to date considers ways in which young people might be assisted to stay safe in cyberspace.</a:t>
            </a:r>
          </a:p>
          <a:p>
            <a:endParaRPr lang="en-US" dirty="0"/>
          </a:p>
        </p:txBody>
      </p:sp>
    </p:spTree>
    <p:extLst>
      <p:ext uri="{BB962C8B-B14F-4D97-AF65-F5344CB8AC3E}">
        <p14:creationId xmlns:p14="http://schemas.microsoft.com/office/powerpoint/2010/main" val="395987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Online commerce is a massive business and </a:t>
            </a:r>
            <a:r>
              <a:rPr lang="en-US" dirty="0" smtClean="0"/>
              <a:t>growing </a:t>
            </a:r>
            <a:r>
              <a:rPr lang="en-US" dirty="0"/>
              <a:t>larger. </a:t>
            </a:r>
            <a:endParaRPr lang="en-US" dirty="0" smtClean="0"/>
          </a:p>
          <a:p>
            <a:r>
              <a:rPr lang="en-US" dirty="0" smtClean="0"/>
              <a:t>With </a:t>
            </a:r>
            <a:r>
              <a:rPr lang="en-US" dirty="0"/>
              <a:t>more than half of American consumers now regularly shopping online, Forrester Research expects that online sales in the U.S. will top $355 billion in 2016. </a:t>
            </a:r>
            <a:endParaRPr lang="en-US" dirty="0" smtClean="0"/>
          </a:p>
          <a:p>
            <a:r>
              <a:rPr lang="en-US" dirty="0" smtClean="0"/>
              <a:t>Even </a:t>
            </a:r>
            <a:r>
              <a:rPr lang="en-US" dirty="0"/>
              <a:t>so, that number represents only around 7 percent of all retail sales, leaving huge room for growth in the industry. </a:t>
            </a:r>
            <a:endParaRPr lang="en-US" dirty="0" smtClean="0"/>
          </a:p>
          <a:p>
            <a:r>
              <a:rPr lang="en-US" dirty="0" smtClean="0"/>
              <a:t>Something </a:t>
            </a:r>
            <a:r>
              <a:rPr lang="en-US" dirty="0"/>
              <a:t>online retailers are keenly aware of.</a:t>
            </a:r>
          </a:p>
          <a:p>
            <a:endParaRPr lang="en-US" dirty="0"/>
          </a:p>
        </p:txBody>
      </p:sp>
    </p:spTree>
    <p:extLst>
      <p:ext uri="{BB962C8B-B14F-4D97-AF65-F5344CB8AC3E}">
        <p14:creationId xmlns:p14="http://schemas.microsoft.com/office/powerpoint/2010/main" val="4254506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Many still have serious questions about the security of their data when ordering online.</a:t>
            </a:r>
          </a:p>
          <a:p>
            <a:r>
              <a:rPr lang="en-US" dirty="0" smtClean="0"/>
              <a:t>60% admit to having concerns about online commerce security, and </a:t>
            </a:r>
            <a:r>
              <a:rPr lang="en-US" dirty="0" smtClean="0">
                <a:hlinkClick r:id="rId2"/>
              </a:rPr>
              <a:t>almost one third of those say they hesitate to shop online because of that concern</a:t>
            </a:r>
            <a:r>
              <a:rPr lang="en-US" dirty="0" smtClean="0"/>
              <a:t>. </a:t>
            </a:r>
          </a:p>
          <a:p>
            <a:r>
              <a:rPr lang="en-US" dirty="0" smtClean="0"/>
              <a:t>This lack of consumer confidence is a growing concern for online merchants.</a:t>
            </a:r>
          </a:p>
        </p:txBody>
      </p:sp>
    </p:spTree>
    <p:extLst>
      <p:ext uri="{BB962C8B-B14F-4D97-AF65-F5344CB8AC3E}">
        <p14:creationId xmlns:p14="http://schemas.microsoft.com/office/powerpoint/2010/main" val="41930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2014, eBay, the online auction giant and, increasingly, the storefront for direct-to-consumer small businesses, was hacked and</a:t>
            </a:r>
            <a:r>
              <a:rPr lang="en-US" u="sng" dirty="0" smtClean="0">
                <a:hlinkClick r:id="rId2"/>
              </a:rPr>
              <a:t> lost personal information and passwords on every single registered user of the service</a:t>
            </a:r>
            <a:r>
              <a:rPr lang="en-US" dirty="0" smtClean="0"/>
              <a:t>. </a:t>
            </a:r>
          </a:p>
          <a:p>
            <a:endParaRPr lang="en-US" dirty="0" smtClean="0"/>
          </a:p>
          <a:p>
            <a:r>
              <a:rPr lang="en-US" dirty="0" smtClean="0"/>
              <a:t>Even though no financial information was stolen, users were exposed to brute force hacking attacks on other accounts and became susceptible to a greater level of vulnerability as far as identity theft was concerned.</a:t>
            </a:r>
          </a:p>
          <a:p>
            <a:endParaRPr lang="en-US" dirty="0"/>
          </a:p>
        </p:txBody>
      </p:sp>
    </p:spTree>
    <p:extLst>
      <p:ext uri="{BB962C8B-B14F-4D97-AF65-F5344CB8AC3E}">
        <p14:creationId xmlns:p14="http://schemas.microsoft.com/office/powerpoint/2010/main" val="3125823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As Internet use increases worldwide, the debate as to its effects becomes increasingly relevant in discourses of globalization and cultural imperialism. </a:t>
            </a:r>
            <a:endParaRPr lang="en-US" dirty="0" smtClean="0"/>
          </a:p>
          <a:p>
            <a:endParaRPr lang="en-US" dirty="0" smtClean="0"/>
          </a:p>
          <a:p>
            <a:r>
              <a:rPr lang="en-US" dirty="0" smtClean="0"/>
              <a:t>Just </a:t>
            </a:r>
            <a:r>
              <a:rPr lang="en-US" dirty="0"/>
              <a:t>as globalization is debated for its positive and negative effects, so is computer-mediated communication. </a:t>
            </a:r>
            <a:endParaRPr lang="en-US" dirty="0" smtClean="0"/>
          </a:p>
        </p:txBody>
      </p:sp>
    </p:spTree>
    <p:extLst>
      <p:ext uri="{BB962C8B-B14F-4D97-AF65-F5344CB8AC3E}">
        <p14:creationId xmlns:p14="http://schemas.microsoft.com/office/powerpoint/2010/main" val="323544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Cyber-imperialism</a:t>
            </a:r>
            <a:endParaRPr lang="en-US" dirty="0"/>
          </a:p>
        </p:txBody>
      </p:sp>
      <p:sp>
        <p:nvSpPr>
          <p:cNvPr id="3" name="Content Placeholder 2"/>
          <p:cNvSpPr>
            <a:spLocks noGrp="1"/>
          </p:cNvSpPr>
          <p:nvPr>
            <p:ph idx="1"/>
          </p:nvPr>
        </p:nvSpPr>
        <p:spPr/>
        <p:txBody>
          <a:bodyPr>
            <a:normAutofit/>
          </a:bodyPr>
          <a:lstStyle/>
          <a:p>
            <a:pPr algn="just"/>
            <a:r>
              <a:rPr lang="en-US" dirty="0" smtClean="0"/>
              <a:t>The idea of ‘cyber-imperialism’ has been raised by a handful of authors, who are attempting to investigate the process of cultural imperialism via the Internet, address issues of the ‘digital divide’ between those who have access to the Web versus those who do not, and assess the effects of a very Americanized vehicle of communication on non-Western societies.</a:t>
            </a:r>
          </a:p>
          <a:p>
            <a:endParaRPr lang="en-US" dirty="0"/>
          </a:p>
        </p:txBody>
      </p:sp>
    </p:spTree>
    <p:extLst>
      <p:ext uri="{BB962C8B-B14F-4D97-AF65-F5344CB8AC3E}">
        <p14:creationId xmlns:p14="http://schemas.microsoft.com/office/powerpoint/2010/main" val="159775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Cyberspace issues</a:t>
            </a:r>
          </a:p>
          <a:p>
            <a:r>
              <a:rPr lang="en-US" dirty="0" smtClean="0"/>
              <a:t>Cyber attack</a:t>
            </a:r>
          </a:p>
          <a:p>
            <a:r>
              <a:rPr lang="en-US" dirty="0" smtClean="0"/>
              <a:t>Cyber Threat</a:t>
            </a:r>
          </a:p>
          <a:p>
            <a:r>
              <a:rPr lang="en-US" cap="all" dirty="0" smtClean="0"/>
              <a:t>WHY IS IT NECESSARY TO PROTECT FROM CYBER THREATS?</a:t>
            </a:r>
          </a:p>
          <a:p>
            <a:r>
              <a:rPr lang="en-US" cap="all" dirty="0" smtClean="0"/>
              <a:t>SOURCES OF CYBERSECURITY THREATS</a:t>
            </a:r>
          </a:p>
          <a:p>
            <a:pPr marL="0" indent="0">
              <a:buNone/>
            </a:pPr>
            <a:endParaRPr lang="en-US" cap="all" dirty="0" smtClean="0"/>
          </a:p>
          <a:p>
            <a:pPr marL="0" indent="0">
              <a:buNone/>
            </a:pPr>
            <a:endParaRPr lang="en-US" dirty="0" smtClean="0"/>
          </a:p>
          <a:p>
            <a:endParaRPr lang="en-US" dirty="0"/>
          </a:p>
        </p:txBody>
      </p:sp>
    </p:spTree>
    <p:extLst>
      <p:ext uri="{BB962C8B-B14F-4D97-AF65-F5344CB8AC3E}">
        <p14:creationId xmlns:p14="http://schemas.microsoft.com/office/powerpoint/2010/main" val="88894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Cyber</a:t>
            </a:r>
            <a:r>
              <a:rPr lang="en-US" dirty="0"/>
              <a:t> attacks include threats like computer viruses, data breaches, and Denial of Service (</a:t>
            </a:r>
            <a:r>
              <a:rPr lang="en-US" dirty="0" err="1"/>
              <a:t>DoS</a:t>
            </a:r>
            <a:r>
              <a:rPr lang="en-US" dirty="0"/>
              <a:t>) attacks.</a:t>
            </a:r>
          </a:p>
        </p:txBody>
      </p:sp>
    </p:spTree>
    <p:extLst>
      <p:ext uri="{BB962C8B-B14F-4D97-AF65-F5344CB8AC3E}">
        <p14:creationId xmlns:p14="http://schemas.microsoft.com/office/powerpoint/2010/main" val="254751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t>WHAT IS A CYBER THREAT?</a:t>
            </a:r>
            <a:r>
              <a:rPr lang="en-US" cap="all" dirty="0" smtClean="0"/>
              <a:t/>
            </a:r>
            <a:br>
              <a:rPr lang="en-US" cap="all" dirty="0" smtClean="0"/>
            </a:br>
            <a:endParaRPr lang="en-US" dirty="0"/>
          </a:p>
        </p:txBody>
      </p:sp>
      <p:sp>
        <p:nvSpPr>
          <p:cNvPr id="3" name="Content Placeholder 2"/>
          <p:cNvSpPr>
            <a:spLocks noGrp="1"/>
          </p:cNvSpPr>
          <p:nvPr>
            <p:ph idx="1"/>
          </p:nvPr>
        </p:nvSpPr>
        <p:spPr/>
        <p:txBody>
          <a:bodyPr>
            <a:normAutofit/>
          </a:bodyPr>
          <a:lstStyle/>
          <a:p>
            <a:r>
              <a:rPr lang="en-US" dirty="0" smtClean="0"/>
              <a:t>Cyber </a:t>
            </a:r>
            <a:r>
              <a:rPr lang="en-US" dirty="0"/>
              <a:t>threats, sadly, are becoming more and more of a threat in today’s smart world. </a:t>
            </a:r>
            <a:endParaRPr lang="en-US" dirty="0" smtClean="0"/>
          </a:p>
          <a:p>
            <a:r>
              <a:rPr lang="en-US" dirty="0" smtClean="0"/>
              <a:t>But </a:t>
            </a:r>
            <a:r>
              <a:rPr lang="en-US" dirty="0"/>
              <a:t>what exactly is a cyber threat?</a:t>
            </a:r>
          </a:p>
          <a:p>
            <a:r>
              <a:rPr lang="en-US" dirty="0"/>
              <a:t>A cyber threat is an act or possible act which intends to steal data (personal or otherwise), harm data, or cause some sort of digital harm. </a:t>
            </a:r>
          </a:p>
          <a:p>
            <a:r>
              <a:rPr lang="en-US" dirty="0"/>
              <a:t>Today, the term is almost exclusively used to describe information security matters. </a:t>
            </a:r>
            <a:endParaRPr lang="en-US" dirty="0" smtClean="0"/>
          </a:p>
          <a:p>
            <a:r>
              <a:rPr lang="en-US" dirty="0" smtClean="0"/>
              <a:t>Because </a:t>
            </a:r>
            <a:r>
              <a:rPr lang="en-US" dirty="0"/>
              <a:t>it’s hard to visualize how digital signals traveling across a wire can represent an attack, we’ve taken to visualizing the digital phenomenon as a physical one.</a:t>
            </a:r>
          </a:p>
          <a:p>
            <a:endParaRPr lang="en-US" dirty="0"/>
          </a:p>
        </p:txBody>
      </p:sp>
    </p:spTree>
    <p:extLst>
      <p:ext uri="{BB962C8B-B14F-4D97-AF65-F5344CB8AC3E}">
        <p14:creationId xmlns:p14="http://schemas.microsoft.com/office/powerpoint/2010/main" val="190036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Attack</a:t>
            </a:r>
            <a:endParaRPr lang="en-US" dirty="0"/>
          </a:p>
        </p:txBody>
      </p:sp>
      <p:sp>
        <p:nvSpPr>
          <p:cNvPr id="3" name="Content Placeholder 2"/>
          <p:cNvSpPr>
            <a:spLocks noGrp="1"/>
          </p:cNvSpPr>
          <p:nvPr>
            <p:ph idx="1"/>
          </p:nvPr>
        </p:nvSpPr>
        <p:spPr/>
        <p:txBody>
          <a:bodyPr/>
          <a:lstStyle/>
          <a:p>
            <a:r>
              <a:rPr lang="en-US" dirty="0" smtClean="0"/>
              <a:t>A cyber attack is an attack that is mounted against us (meaning our digital devices) by means of cyberspace. </a:t>
            </a:r>
          </a:p>
          <a:p>
            <a:r>
              <a:rPr lang="en-US" dirty="0" smtClean="0"/>
              <a:t>Cyberspace, a virtual space that doesn’t exist, has become the metaphor to help us understand digital weaponry that intends to harm us.</a:t>
            </a:r>
          </a:p>
          <a:p>
            <a:r>
              <a:rPr lang="en-US" dirty="0" smtClean="0"/>
              <a:t>What is real, however, is the intent of the attacker as well as the potential impact. </a:t>
            </a:r>
          </a:p>
          <a:p>
            <a:r>
              <a:rPr lang="en-US" dirty="0" smtClean="0"/>
              <a:t>While many cyber attacks are merely nuisances, some are quite serious, even potentially threatening human lives.</a:t>
            </a:r>
          </a:p>
          <a:p>
            <a:endParaRPr lang="en-US" dirty="0"/>
          </a:p>
        </p:txBody>
      </p:sp>
    </p:spTree>
    <p:extLst>
      <p:ext uri="{BB962C8B-B14F-4D97-AF65-F5344CB8AC3E}">
        <p14:creationId xmlns:p14="http://schemas.microsoft.com/office/powerpoint/2010/main" val="115100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 Common Cyber Threats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Malware</a:t>
            </a:r>
            <a:r>
              <a:rPr lang="en-US" dirty="0"/>
              <a:t>. ...</a:t>
            </a:r>
          </a:p>
          <a:p>
            <a:r>
              <a:rPr lang="en-US" dirty="0"/>
              <a:t>Phishing. ...</a:t>
            </a:r>
          </a:p>
          <a:p>
            <a:r>
              <a:rPr lang="en-US" dirty="0"/>
              <a:t>Spear Phishing. ...</a:t>
            </a:r>
          </a:p>
          <a:p>
            <a:r>
              <a:rPr lang="en-US" dirty="0"/>
              <a:t>“Man in the Middle” (</a:t>
            </a:r>
            <a:r>
              <a:rPr lang="en-US" dirty="0" err="1"/>
              <a:t>MitM</a:t>
            </a:r>
            <a:r>
              <a:rPr lang="en-US" dirty="0"/>
              <a:t>) attack. ...</a:t>
            </a:r>
          </a:p>
          <a:p>
            <a:r>
              <a:rPr lang="en-US" dirty="0"/>
              <a:t>Trojans. ...</a:t>
            </a:r>
          </a:p>
          <a:p>
            <a:r>
              <a:rPr lang="en-US" dirty="0"/>
              <a:t>Ransomware. ...</a:t>
            </a:r>
          </a:p>
          <a:p>
            <a:r>
              <a:rPr lang="en-US" dirty="0"/>
              <a:t>Denial of Service attack or Distributed Denial of Service Attack (</a:t>
            </a:r>
            <a:r>
              <a:rPr lang="en-US" dirty="0" err="1"/>
              <a:t>DDoS</a:t>
            </a:r>
            <a:r>
              <a:rPr lang="en-US" dirty="0"/>
              <a:t>). ...</a:t>
            </a:r>
          </a:p>
          <a:p>
            <a:r>
              <a:rPr lang="en-US" dirty="0"/>
              <a:t>Attacks on </a:t>
            </a:r>
            <a:r>
              <a:rPr lang="en-US" dirty="0" err="1"/>
              <a:t>IoT</a:t>
            </a:r>
            <a:r>
              <a:rPr lang="en-US" dirty="0"/>
              <a:t> Devices.</a:t>
            </a:r>
          </a:p>
          <a:p>
            <a:endParaRPr lang="en-US" dirty="0"/>
          </a:p>
        </p:txBody>
      </p:sp>
    </p:spTree>
    <p:extLst>
      <p:ext uri="{BB962C8B-B14F-4D97-AF65-F5344CB8AC3E}">
        <p14:creationId xmlns:p14="http://schemas.microsoft.com/office/powerpoint/2010/main" val="230754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965"/>
            <a:ext cx="10515600" cy="1496724"/>
          </a:xfrm>
        </p:spPr>
        <p:txBody>
          <a:bodyPr>
            <a:normAutofit fontScale="90000"/>
          </a:bodyPr>
          <a:lstStyle/>
          <a:p>
            <a:r>
              <a:rPr lang="en-US" cap="all" dirty="0" smtClean="0"/>
              <a:t>WHY IS IT NECESSARY TO PROTECT FROM CYBER THREATS?</a:t>
            </a:r>
            <a:br>
              <a:rPr lang="en-US" cap="all" dirty="0" smtClean="0"/>
            </a:br>
            <a:endParaRPr lang="en-US" dirty="0"/>
          </a:p>
        </p:txBody>
      </p:sp>
      <p:sp>
        <p:nvSpPr>
          <p:cNvPr id="3" name="Content Placeholder 2"/>
          <p:cNvSpPr>
            <a:spLocks noGrp="1"/>
          </p:cNvSpPr>
          <p:nvPr>
            <p:ph idx="1"/>
          </p:nvPr>
        </p:nvSpPr>
        <p:spPr/>
        <p:txBody>
          <a:bodyPr>
            <a:normAutofit/>
          </a:bodyPr>
          <a:lstStyle/>
          <a:p>
            <a:r>
              <a:rPr lang="en-US" dirty="0" smtClean="0"/>
              <a:t>Cyber </a:t>
            </a:r>
            <a:r>
              <a:rPr lang="en-US" dirty="0"/>
              <a:t>threats are a big deal. </a:t>
            </a:r>
            <a:endParaRPr lang="en-US" dirty="0" smtClean="0"/>
          </a:p>
          <a:p>
            <a:r>
              <a:rPr lang="en-US" dirty="0" smtClean="0"/>
              <a:t>Cyber </a:t>
            </a:r>
            <a:r>
              <a:rPr lang="en-US" dirty="0"/>
              <a:t>attacks can cause electrical blackouts, failure of military equipment and breaches of national security secrets. </a:t>
            </a:r>
            <a:endParaRPr lang="en-US" dirty="0" smtClean="0"/>
          </a:p>
          <a:p>
            <a:r>
              <a:rPr lang="en-US" dirty="0" smtClean="0"/>
              <a:t>They </a:t>
            </a:r>
            <a:r>
              <a:rPr lang="en-US" dirty="0"/>
              <a:t>can result in the theft of valuable, sensitive data like medical records. They can disrupt phone and computer networks or paralyze systems, making data unavailable</a:t>
            </a:r>
            <a:r>
              <a:rPr lang="en-US" dirty="0" smtClean="0"/>
              <a:t>.</a:t>
            </a:r>
          </a:p>
          <a:p>
            <a:r>
              <a:rPr lang="en-US" dirty="0" smtClean="0"/>
              <a:t>It’s </a:t>
            </a:r>
            <a:r>
              <a:rPr lang="en-US" dirty="0"/>
              <a:t>not an exaggeration to say that cyber threats may affect the functioning of life as we know it.</a:t>
            </a:r>
          </a:p>
          <a:p>
            <a:endParaRPr lang="en-US" dirty="0"/>
          </a:p>
        </p:txBody>
      </p:sp>
    </p:spTree>
    <p:extLst>
      <p:ext uri="{BB962C8B-B14F-4D97-AF65-F5344CB8AC3E}">
        <p14:creationId xmlns:p14="http://schemas.microsoft.com/office/powerpoint/2010/main" val="351205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smtClean="0"/>
              <a:t>SOURCES OF CYBERSECURITY THREATS</a:t>
            </a:r>
            <a:br>
              <a:rPr lang="en-US" cap="all"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Cyber </a:t>
            </a:r>
            <a:r>
              <a:rPr lang="en-US" dirty="0"/>
              <a:t>threats come from a variety of places, people and contexts. </a:t>
            </a:r>
            <a:endParaRPr lang="en-US" dirty="0" smtClean="0"/>
          </a:p>
          <a:p>
            <a:r>
              <a:rPr lang="en-US" dirty="0" smtClean="0"/>
              <a:t>Malicious </a:t>
            </a:r>
            <a:r>
              <a:rPr lang="en-US" dirty="0"/>
              <a:t>actors include:</a:t>
            </a:r>
          </a:p>
          <a:p>
            <a:r>
              <a:rPr lang="en-US" dirty="0"/>
              <a:t>Individuals that create attack vectors using their own software tools</a:t>
            </a:r>
          </a:p>
          <a:p>
            <a:r>
              <a:rPr lang="en-US" dirty="0"/>
              <a:t>Criminal organizations that are run like corporations, with large numbers of employees developing attack vectors and executing attacks</a:t>
            </a:r>
          </a:p>
          <a:p>
            <a:r>
              <a:rPr lang="en-US" dirty="0"/>
              <a:t>Nation states</a:t>
            </a:r>
          </a:p>
          <a:p>
            <a:r>
              <a:rPr lang="en-US" dirty="0"/>
              <a:t>Terrorists</a:t>
            </a:r>
          </a:p>
          <a:p>
            <a:r>
              <a:rPr lang="en-US" dirty="0"/>
              <a:t>Industrial spies</a:t>
            </a:r>
          </a:p>
          <a:p>
            <a:r>
              <a:rPr lang="en-US" dirty="0"/>
              <a:t>Organized crime groups</a:t>
            </a:r>
          </a:p>
          <a:p>
            <a:r>
              <a:rPr lang="en-US" dirty="0"/>
              <a:t>Unhappy insiders</a:t>
            </a:r>
          </a:p>
          <a:p>
            <a:r>
              <a:rPr lang="en-US" dirty="0"/>
              <a:t>Hackers</a:t>
            </a:r>
          </a:p>
          <a:p>
            <a:r>
              <a:rPr lang="en-US" dirty="0"/>
              <a:t>Business competitors</a:t>
            </a:r>
          </a:p>
          <a:p>
            <a:endParaRPr lang="en-US" dirty="0"/>
          </a:p>
        </p:txBody>
      </p:sp>
    </p:spTree>
    <p:extLst>
      <p:ext uri="{BB962C8B-B14F-4D97-AF65-F5344CB8AC3E}">
        <p14:creationId xmlns:p14="http://schemas.microsoft.com/office/powerpoint/2010/main" val="2498428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These are the so-called “cyber weapons” that might be used to shut off electricity in enemy territory during a war. </a:t>
            </a:r>
            <a:endParaRPr lang="en-US" dirty="0" smtClean="0"/>
          </a:p>
          <a:p>
            <a:endParaRPr lang="en-US" dirty="0" smtClean="0"/>
          </a:p>
          <a:p>
            <a:r>
              <a:rPr lang="en-US" dirty="0" smtClean="0"/>
              <a:t>In </a:t>
            </a:r>
            <a:r>
              <a:rPr lang="en-US" dirty="0"/>
              <a:t>some countries, the boundaries between criminal organizations and national intelligence are blurred, with the criminals doing the actual work of cyber espionage.</a:t>
            </a:r>
          </a:p>
          <a:p>
            <a:pPr marL="0" indent="0">
              <a:buNone/>
            </a:pPr>
            <a:r>
              <a:rPr lang="en-US" cap="all" dirty="0"/>
              <a:t/>
            </a:r>
            <a:br>
              <a:rPr lang="en-US" cap="all" dirty="0"/>
            </a:br>
            <a:endParaRPr lang="en-US" dirty="0"/>
          </a:p>
        </p:txBody>
      </p:sp>
    </p:spTree>
    <p:extLst>
      <p:ext uri="{BB962C8B-B14F-4D97-AF65-F5344CB8AC3E}">
        <p14:creationId xmlns:p14="http://schemas.microsoft.com/office/powerpoint/2010/main" val="2133112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1004</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Cyberspace Issues</vt:lpstr>
      <vt:lpstr>Objectives</vt:lpstr>
      <vt:lpstr>PowerPoint Presentation</vt:lpstr>
      <vt:lpstr>WHAT IS A CYBER THREAT? </vt:lpstr>
      <vt:lpstr>Cyber Attack</vt:lpstr>
      <vt:lpstr>8 Common Cyber Threats </vt:lpstr>
      <vt:lpstr>WHY IS IT NECESSARY TO PROTECT FROM CYBER THREATS? </vt:lpstr>
      <vt:lpstr>SOURCES OF CYBERSECURITY THREATS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Cyber-imperialism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Cyberspace Issues</dc:title>
  <dc:creator>Ng Fong Chiu</dc:creator>
  <cp:lastModifiedBy>Ng Fong Chiu</cp:lastModifiedBy>
  <cp:revision>27</cp:revision>
  <dcterms:created xsi:type="dcterms:W3CDTF">2020-03-24T15:35:39Z</dcterms:created>
  <dcterms:modified xsi:type="dcterms:W3CDTF">2020-03-24T16:44:42Z</dcterms:modified>
</cp:coreProperties>
</file>