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5"/>
  </p:notesMasterIdLst>
  <p:sldIdLst>
    <p:sldId id="257" r:id="rId3"/>
    <p:sldId id="258" r:id="rId4"/>
    <p:sldId id="305" r:id="rId5"/>
    <p:sldId id="306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307" r:id="rId15"/>
    <p:sldId id="272" r:id="rId16"/>
    <p:sldId id="275" r:id="rId17"/>
    <p:sldId id="277" r:id="rId18"/>
    <p:sldId id="278" r:id="rId19"/>
    <p:sldId id="280" r:id="rId20"/>
    <p:sldId id="282" r:id="rId21"/>
    <p:sldId id="283" r:id="rId22"/>
    <p:sldId id="284" r:id="rId23"/>
    <p:sldId id="286" r:id="rId24"/>
    <p:sldId id="308" r:id="rId25"/>
    <p:sldId id="289" r:id="rId26"/>
    <p:sldId id="291" r:id="rId27"/>
    <p:sldId id="292" r:id="rId28"/>
    <p:sldId id="294" r:id="rId29"/>
    <p:sldId id="296" r:id="rId30"/>
    <p:sldId id="297" r:id="rId31"/>
    <p:sldId id="300" r:id="rId32"/>
    <p:sldId id="302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AE0C-3AE6-4748-885F-62ECB797CE1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D8A33-4D43-46B8-9122-44F8C9DC38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DA4F87-D5C2-4945-AFCA-8B793D2588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27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" y="368596"/>
            <a:ext cx="121788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59" y="3274273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59" y="5653142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2133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28FE-9E2F-4F0A-8960-2CDCC008F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3950" y="5362135"/>
            <a:ext cx="2158764" cy="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4563" y="2537638"/>
            <a:ext cx="5347368" cy="3900593"/>
          </a:xfrm>
        </p:spPr>
        <p:txBody>
          <a:bodyPr>
            <a:normAutofit/>
          </a:bodyPr>
          <a:lstStyle>
            <a:lvl1pPr>
              <a:defRPr sz="2133">
                <a:solidFill>
                  <a:schemeClr val="accent3"/>
                </a:solidFill>
              </a:defRPr>
            </a:lvl1pPr>
            <a:lvl2pPr>
              <a:defRPr sz="2133">
                <a:solidFill>
                  <a:schemeClr val="accent3"/>
                </a:solidFill>
              </a:defRPr>
            </a:lvl2pPr>
            <a:lvl3pPr>
              <a:defRPr sz="2133">
                <a:solidFill>
                  <a:schemeClr val="accent3"/>
                </a:solidFill>
              </a:defRPr>
            </a:lvl3pPr>
            <a:lvl4pPr>
              <a:defRPr sz="2133">
                <a:solidFill>
                  <a:schemeClr val="accent3"/>
                </a:solidFill>
              </a:defRPr>
            </a:lvl4pPr>
            <a:lvl5pPr>
              <a:defRPr sz="2133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4559" y="457200"/>
            <a:ext cx="10880828" cy="783389"/>
          </a:xfrm>
        </p:spPr>
        <p:txBody>
          <a:bodyPr anchor="b">
            <a:normAutofit/>
          </a:bodyPr>
          <a:lstStyle>
            <a:lvl1pPr>
              <a:defRPr sz="37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4560" y="1262145"/>
            <a:ext cx="10880827" cy="781552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3CF52C2-7AD7-47EF-9976-327A4EDC3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19082" y="5401328"/>
            <a:ext cx="1598359" cy="11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3" y="3274274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6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63" y="5653147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0DA1006-27F2-43B9-A1FE-542C51345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62300" y="6417653"/>
            <a:ext cx="3396697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3" y="6417653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8" y="2375397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6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8" y="4642880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1600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51A6086-7A7F-46A6-A8C4-90A88AECFE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480832"/>
            <a:ext cx="9706633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6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9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4" y="411001"/>
            <a:ext cx="9706633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1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417652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7" y="2375396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8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7" y="4642879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2133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5D7D-A59F-4DF4-99DD-FE90D226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7117" y="5347471"/>
            <a:ext cx="2114927" cy="8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2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2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414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5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1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4720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9706632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7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0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7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3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2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1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3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17617-072F-4DE5-823A-6979A2B0395A}" type="datetime1">
              <a:rPr kumimoji="0" lang="en-MY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MY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Department of Information Technology -SEST</a:t>
            </a:r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2BD31-3087-45E4-9F9A-182A04434B6B}" type="slidenum">
              <a:rPr kumimoji="0" lang="en-MY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64873"/>
            <a:ext cx="9706632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6421235"/>
            <a:ext cx="1004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7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1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41CFA-972A-4900-93DE-94A50FBB3D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65352" y="6240071"/>
            <a:ext cx="924211" cy="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rgbClr val="0C23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411001"/>
            <a:ext cx="9515959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464875"/>
            <a:ext cx="9515959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9603" y="6421235"/>
            <a:ext cx="9515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5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2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35028F0-886D-444E-B0E3-E1E94C5775C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34626" y="5580329"/>
            <a:ext cx="1532313" cy="10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C2340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40" y="2263906"/>
            <a:ext cx="11769719" cy="3157840"/>
          </a:xfrm>
        </p:spPr>
        <p:txBody>
          <a:bodyPr vert="horz" lIns="0" tIns="0" rIns="91440" bIns="45720" rtlCol="0" anchor="b">
            <a:noAutofit/>
          </a:bodyPr>
          <a:lstStyle/>
          <a:p>
            <a:pPr algn="ctr"/>
            <a:r>
              <a:rPr lang="en-US" sz="44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CSE3033N</a:t>
            </a: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b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Golden Rules of UI Design</a:t>
            </a:r>
            <a:b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spc="-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00004" y="4908329"/>
            <a:ext cx="2291914" cy="186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7" y="5039646"/>
            <a:ext cx="2448932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42106" y="5233493"/>
            <a:ext cx="595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user should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be able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and exit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dirty="0">
              <a:latin typeface="Arial"/>
              <a:cs typeface="Arial"/>
            </a:endParaRPr>
          </a:p>
          <a:p>
            <a:pPr marL="17145">
              <a:spcBef>
                <a:spcPts val="5"/>
              </a:spcBef>
            </a:pP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little or no</a:t>
            </a:r>
            <a:r>
              <a:rPr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effort.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7727" y="5262371"/>
            <a:ext cx="344424" cy="412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667001" y="867155"/>
            <a:ext cx="6877811" cy="4238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7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6068" y="855570"/>
            <a:ext cx="7393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2: </a:t>
            </a:r>
            <a:r>
              <a:rPr sz="2400" spc="-5" dirty="0" smtClean="0">
                <a:latin typeface="Arial"/>
                <a:cs typeface="Arial"/>
              </a:rPr>
              <a:t>Provide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flexible interaction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522940" y="199640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dirty="0" smtClean="0"/>
              <a:t>1. Place the </a:t>
            </a:r>
            <a:r>
              <a:rPr lang="en-US" sz="3000" spc="-5" dirty="0" smtClean="0"/>
              <a:t>User </a:t>
            </a:r>
            <a:r>
              <a:rPr lang="en-US" sz="3000" dirty="0" smtClean="0"/>
              <a:t>in</a:t>
            </a:r>
            <a:r>
              <a:rPr lang="en-US" sz="3000" spc="-100" dirty="0" smtClean="0"/>
              <a:t> </a:t>
            </a:r>
            <a:r>
              <a:rPr lang="en-US" sz="3000" spc="-5" dirty="0" smtClean="0"/>
              <a:t>Control</a:t>
            </a:r>
            <a:endParaRPr lang="en-US" sz="3000" dirty="0"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6978073" y="2884749"/>
            <a:ext cx="2392622" cy="1122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z="1800" spc="-10" dirty="0">
                <a:solidFill>
                  <a:schemeClr val="tx1"/>
                </a:solidFill>
              </a:rPr>
              <a:t>Different </a:t>
            </a:r>
            <a:r>
              <a:rPr sz="1800" spc="-5" dirty="0">
                <a:solidFill>
                  <a:schemeClr val="tx1"/>
                </a:solidFill>
              </a:rPr>
              <a:t>users have  </a:t>
            </a:r>
            <a:r>
              <a:rPr sz="1800" spc="-10" dirty="0">
                <a:solidFill>
                  <a:schemeClr val="tx1"/>
                </a:solidFill>
              </a:rPr>
              <a:t>different </a:t>
            </a:r>
            <a:r>
              <a:rPr sz="1800" spc="-5" dirty="0">
                <a:solidFill>
                  <a:schemeClr val="tx1"/>
                </a:solidFill>
              </a:rPr>
              <a:t>interaction  preferences,</a:t>
            </a:r>
            <a:r>
              <a:rPr sz="1800" spc="-5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choices  should be</a:t>
            </a:r>
            <a:r>
              <a:rPr sz="1800" spc="-35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provided.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978073" y="4619903"/>
            <a:ext cx="2701636" cy="167481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373380" algn="ctr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Drawing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complex </a:t>
            </a:r>
            <a:r>
              <a:rPr spc="-5" dirty="0" smtClean="0">
                <a:latin typeface="Arial"/>
                <a:cs typeface="Arial"/>
              </a:rPr>
              <a:t>shapes via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0" dirty="0" smtClean="0">
                <a:latin typeface="Arial"/>
                <a:cs typeface="Arial"/>
              </a:rPr>
              <a:t>keyboard </a:t>
            </a:r>
            <a:r>
              <a:rPr spc="-5" dirty="0">
                <a:latin typeface="Arial"/>
                <a:cs typeface="Arial"/>
              </a:rPr>
              <a:t>commands </a:t>
            </a:r>
            <a:r>
              <a:rPr dirty="0" smtClean="0">
                <a:latin typeface="Arial"/>
                <a:cs typeface="Arial"/>
              </a:rPr>
              <a:t>frustrates </a:t>
            </a:r>
            <a:r>
              <a:rPr spc="-5" dirty="0">
                <a:latin typeface="Arial"/>
                <a:cs typeface="Arial"/>
              </a:rPr>
              <a:t>users but </a:t>
            </a:r>
            <a:r>
              <a:rPr spc="-5" dirty="0" smtClean="0">
                <a:latin typeface="Arial"/>
                <a:cs typeface="Arial"/>
              </a:rPr>
              <a:t>doing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same </a:t>
            </a:r>
            <a:r>
              <a:rPr spc="-5" dirty="0" smtClean="0">
                <a:latin typeface="Arial"/>
                <a:cs typeface="Arial"/>
              </a:rPr>
              <a:t>via </a:t>
            </a:r>
            <a:r>
              <a:rPr spc="-5" dirty="0">
                <a:latin typeface="Arial"/>
                <a:cs typeface="Arial"/>
              </a:rPr>
              <a:t>mouse is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simple.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6557449" y="2884750"/>
            <a:ext cx="344424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6"/>
          <p:cNvSpPr/>
          <p:nvPr/>
        </p:nvSpPr>
        <p:spPr>
          <a:xfrm>
            <a:off x="6633649" y="4865949"/>
            <a:ext cx="344424" cy="41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"/>
          <p:cNvSpPr/>
          <p:nvPr/>
        </p:nvSpPr>
        <p:spPr>
          <a:xfrm>
            <a:off x="1948873" y="4875093"/>
            <a:ext cx="4572000" cy="1591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8"/>
          <p:cNvSpPr/>
          <p:nvPr/>
        </p:nvSpPr>
        <p:spPr>
          <a:xfrm>
            <a:off x="7130473" y="1513149"/>
            <a:ext cx="123444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9"/>
          <p:cNvSpPr/>
          <p:nvPr/>
        </p:nvSpPr>
        <p:spPr>
          <a:xfrm>
            <a:off x="1796473" y="1360749"/>
            <a:ext cx="4876800" cy="3406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6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Programming – draw with coding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7" y="1492105"/>
            <a:ext cx="9306289" cy="32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Drawing with Paint and Photoshop Sketch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47" y="2268545"/>
            <a:ext cx="5298786" cy="2967320"/>
          </a:xfrm>
          <a:prstGeom prst="rect">
            <a:avLst/>
          </a:prstGeom>
        </p:spPr>
      </p:pic>
      <p:pic>
        <p:nvPicPr>
          <p:cNvPr id="2052" name="Picture 4" descr="MS Paint | How to make easy drawing in MS Paint? | Microsoft Paint Drawing  | Dheenu DX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1257794"/>
            <a:ext cx="5976954" cy="33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300" y="288089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543300" y="1006765"/>
            <a:ext cx="104278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3: </a:t>
            </a:r>
            <a:r>
              <a:rPr sz="2400" spc="-5" dirty="0" smtClean="0">
                <a:latin typeface="Arial"/>
                <a:cs typeface="Arial"/>
              </a:rPr>
              <a:t>Allow </a:t>
            </a:r>
            <a:r>
              <a:rPr sz="2400" spc="-5" dirty="0">
                <a:latin typeface="Arial"/>
                <a:cs typeface="Arial"/>
              </a:rPr>
              <a:t>user interaction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interruptible  and undoable.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293090" y="5094192"/>
            <a:ext cx="8654473" cy="11208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User should be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interrupt even </a:t>
            </a:r>
            <a:r>
              <a:rPr sz="2400" spc="-15" dirty="0">
                <a:latin typeface="Arial"/>
                <a:cs typeface="Arial"/>
              </a:rPr>
              <a:t>when </a:t>
            </a:r>
            <a:r>
              <a:rPr sz="2400" spc="-5" dirty="0">
                <a:latin typeface="Arial"/>
                <a:cs typeface="Arial"/>
              </a:rPr>
              <a:t>in a sequence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actions but </a:t>
            </a:r>
            <a:r>
              <a:rPr sz="2400" spc="-10" dirty="0">
                <a:latin typeface="Arial"/>
                <a:cs typeface="Arial"/>
              </a:rPr>
              <a:t>without </a:t>
            </a:r>
            <a:r>
              <a:rPr sz="2400" spc="-5" dirty="0">
                <a:latin typeface="Arial"/>
                <a:cs typeface="Arial"/>
              </a:rPr>
              <a:t>losing any progress. Also, any user  action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undoable.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117599" y="1396908"/>
            <a:ext cx="4341091" cy="3526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6"/>
          <p:cNvSpPr/>
          <p:nvPr/>
        </p:nvSpPr>
        <p:spPr>
          <a:xfrm>
            <a:off x="5707079" y="1693569"/>
            <a:ext cx="4368800" cy="309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827" y="400939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701964" y="1117601"/>
            <a:ext cx="1052021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4: </a:t>
            </a:r>
          </a:p>
          <a:p>
            <a:pPr marL="12700" marR="5080" algn="just">
              <a:spcBef>
                <a:spcPts val="100"/>
              </a:spcBef>
            </a:pPr>
            <a:r>
              <a:rPr sz="2400" spc="-5" dirty="0" smtClean="0">
                <a:latin typeface="Arial"/>
                <a:cs typeface="Arial"/>
              </a:rPr>
              <a:t>Streamline </a:t>
            </a:r>
            <a:r>
              <a:rPr sz="2400" spc="-5" dirty="0">
                <a:latin typeface="Arial"/>
                <a:cs typeface="Arial"/>
              </a:rPr>
              <a:t>interaction as skill levels </a:t>
            </a:r>
            <a:r>
              <a:rPr sz="2400" spc="-5" dirty="0" smtClean="0">
                <a:latin typeface="Arial"/>
                <a:cs typeface="Arial"/>
              </a:rPr>
              <a:t>advance </a:t>
            </a:r>
            <a:r>
              <a:rPr sz="2400" spc="-5" dirty="0">
                <a:latin typeface="Arial"/>
                <a:cs typeface="Arial"/>
              </a:rPr>
              <a:t>and allow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interaction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customized.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8174181" y="2739967"/>
            <a:ext cx="3312566" cy="219290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Users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be normal people or computer experts.  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sz="2000" spc="-5" dirty="0" smtClean="0">
                <a:latin typeface="Arial"/>
                <a:cs typeface="Arial"/>
              </a:rPr>
              <a:t>Users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spc="-5" dirty="0">
                <a:latin typeface="Arial"/>
                <a:cs typeface="Arial"/>
              </a:rPr>
              <a:t>skill levels should be able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interact 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 program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different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2794000" y="2129157"/>
            <a:ext cx="5181600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6837" y="5537870"/>
            <a:ext cx="90054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Users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be normal people or computer experts.  Users </a:t>
            </a:r>
            <a:r>
              <a:rPr dirty="0">
                <a:latin typeface="Arial"/>
                <a:cs typeface="Arial"/>
              </a:rPr>
              <a:t>of </a:t>
            </a:r>
            <a:r>
              <a:rPr spc="-10" dirty="0">
                <a:latin typeface="Arial"/>
                <a:cs typeface="Arial"/>
              </a:rPr>
              <a:t>different </a:t>
            </a:r>
            <a:r>
              <a:rPr spc="-5" dirty="0">
                <a:latin typeface="Arial"/>
                <a:cs typeface="Arial"/>
              </a:rPr>
              <a:t>skill levels should be able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interact 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spc="-5" dirty="0">
                <a:latin typeface="Arial"/>
                <a:cs typeface="Arial"/>
              </a:rPr>
              <a:t>a program </a:t>
            </a:r>
            <a:r>
              <a:rPr dirty="0">
                <a:latin typeface="Arial"/>
                <a:cs typeface="Arial"/>
              </a:rPr>
              <a:t>at </a:t>
            </a:r>
            <a:r>
              <a:rPr spc="-10" dirty="0">
                <a:latin typeface="Arial"/>
                <a:cs typeface="Arial"/>
              </a:rPr>
              <a:t>different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levels.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4575" y="4800600"/>
            <a:ext cx="344424" cy="41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623128" y="1974271"/>
            <a:ext cx="8497454" cy="3472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506354" y="297174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dirty="0" smtClean="0"/>
              <a:t>1. Place the </a:t>
            </a:r>
            <a:r>
              <a:rPr lang="en-US" sz="3000" spc="-5" dirty="0" smtClean="0"/>
              <a:t>User </a:t>
            </a:r>
            <a:r>
              <a:rPr lang="en-US" sz="3000" dirty="0" smtClean="0"/>
              <a:t>in</a:t>
            </a:r>
            <a:r>
              <a:rPr lang="en-US" sz="3000" spc="-100" dirty="0" smtClean="0"/>
              <a:t> </a:t>
            </a:r>
            <a:r>
              <a:rPr lang="en-US" sz="3000" spc="-5" dirty="0" smtClean="0"/>
              <a:t>Control</a:t>
            </a:r>
            <a:endParaRPr lang="en-US" sz="3000" dirty="0"/>
          </a:p>
        </p:txBody>
      </p:sp>
      <p:sp>
        <p:nvSpPr>
          <p:cNvPr id="7" name="object 5"/>
          <p:cNvSpPr txBox="1"/>
          <p:nvPr/>
        </p:nvSpPr>
        <p:spPr>
          <a:xfrm>
            <a:off x="683491" y="1013836"/>
            <a:ext cx="1052021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4: </a:t>
            </a:r>
          </a:p>
          <a:p>
            <a:pPr marL="12700" marR="5080" algn="just">
              <a:spcBef>
                <a:spcPts val="100"/>
              </a:spcBef>
            </a:pPr>
            <a:r>
              <a:rPr sz="2400" spc="-5" dirty="0" smtClean="0">
                <a:latin typeface="Arial"/>
                <a:cs typeface="Arial"/>
              </a:rPr>
              <a:t>Streamline </a:t>
            </a:r>
            <a:r>
              <a:rPr sz="2400" spc="-5" dirty="0">
                <a:latin typeface="Arial"/>
                <a:cs typeface="Arial"/>
              </a:rPr>
              <a:t>interaction as skill levels </a:t>
            </a:r>
            <a:r>
              <a:rPr sz="2400" spc="-5" dirty="0" smtClean="0">
                <a:latin typeface="Arial"/>
                <a:cs typeface="Arial"/>
              </a:rPr>
              <a:t>advance </a:t>
            </a:r>
            <a:r>
              <a:rPr sz="2400" spc="-5" dirty="0">
                <a:latin typeface="Arial"/>
                <a:cs typeface="Arial"/>
              </a:rPr>
              <a:t>and allow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interaction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customized.</a:t>
            </a:r>
          </a:p>
        </p:txBody>
      </p:sp>
    </p:spTree>
    <p:extLst>
      <p:ext uri="{BB962C8B-B14F-4D97-AF65-F5344CB8AC3E}">
        <p14:creationId xmlns:p14="http://schemas.microsoft.com/office/powerpoint/2010/main" val="27958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377" y="294278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735377" y="1154085"/>
            <a:ext cx="91382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5: </a:t>
            </a:r>
            <a:r>
              <a:rPr sz="2400" spc="-5" dirty="0" smtClean="0">
                <a:latin typeface="Arial"/>
                <a:cs typeface="Arial"/>
              </a:rPr>
              <a:t>Hide </a:t>
            </a:r>
            <a:r>
              <a:rPr sz="2400" spc="-5" dirty="0">
                <a:latin typeface="Arial"/>
                <a:cs typeface="Arial"/>
              </a:rPr>
              <a:t>technical internals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casual </a:t>
            </a:r>
            <a:r>
              <a:rPr sz="2400" spc="-30" dirty="0" smtClean="0">
                <a:latin typeface="Arial"/>
                <a:cs typeface="Arial"/>
              </a:rPr>
              <a:t>user</a:t>
            </a:r>
            <a:r>
              <a:rPr sz="2400" spc="-3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394827" y="2876391"/>
            <a:ext cx="2642627" cy="139781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242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user should not </a:t>
            </a:r>
            <a:r>
              <a:rPr spc="-10" dirty="0">
                <a:latin typeface="Arial"/>
                <a:cs typeface="Arial"/>
              </a:rPr>
              <a:t>be </a:t>
            </a:r>
            <a:r>
              <a:rPr spc="-15" dirty="0">
                <a:latin typeface="Arial"/>
                <a:cs typeface="Arial"/>
              </a:rPr>
              <a:t>aware </a:t>
            </a:r>
            <a:r>
              <a:rPr dirty="0">
                <a:latin typeface="Arial"/>
                <a:cs typeface="Arial"/>
              </a:rPr>
              <a:t>of the </a:t>
            </a:r>
            <a:r>
              <a:rPr spc="-5" dirty="0">
                <a:latin typeface="Arial"/>
                <a:cs typeface="Arial"/>
              </a:rPr>
              <a:t>operating system, file </a:t>
            </a:r>
            <a:r>
              <a:rPr spc="-5" dirty="0" smtClean="0">
                <a:latin typeface="Arial"/>
                <a:cs typeface="Arial"/>
              </a:rPr>
              <a:t>management </a:t>
            </a:r>
            <a:r>
              <a:rPr spc="-5" dirty="0">
                <a:latin typeface="Arial"/>
                <a:cs typeface="Arial"/>
              </a:rPr>
              <a:t>functions, </a:t>
            </a:r>
            <a:r>
              <a:rPr spc="-10" dirty="0">
                <a:latin typeface="Arial"/>
                <a:cs typeface="Arial"/>
              </a:rPr>
              <a:t>or </a:t>
            </a:r>
            <a:r>
              <a:rPr spc="-5" dirty="0">
                <a:latin typeface="Arial"/>
                <a:cs typeface="Arial"/>
              </a:rPr>
              <a:t>other arcane computing</a:t>
            </a:r>
            <a:r>
              <a:rPr spc="8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technology.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932872" y="1806153"/>
            <a:ext cx="7315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067" y="297777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606067" y="1070958"/>
            <a:ext cx="107916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6: </a:t>
            </a:r>
            <a:r>
              <a:rPr sz="2400" spc="-5" dirty="0" smtClean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direct interaction with objects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appear </a:t>
            </a:r>
            <a:r>
              <a:rPr sz="2400" dirty="0">
                <a:latin typeface="Arial"/>
                <a:cs typeface="Arial"/>
              </a:rPr>
              <a:t>on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screen.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2636982" y="1748159"/>
            <a:ext cx="2499810" cy="441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9" name="Rectangle 8"/>
          <p:cNvSpPr/>
          <p:nvPr/>
        </p:nvSpPr>
        <p:spPr>
          <a:xfrm>
            <a:off x="5338619" y="3530800"/>
            <a:ext cx="3916218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user feels a sense 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5" dirty="0">
                <a:latin typeface="Arial"/>
                <a:cs typeface="Arial"/>
              </a:rPr>
              <a:t>control </a:t>
            </a:r>
            <a:r>
              <a:rPr lang="en-US" sz="2000" spc="-15" dirty="0">
                <a:latin typeface="Arial"/>
                <a:cs typeface="Arial"/>
              </a:rPr>
              <a:t>when </a:t>
            </a:r>
            <a:r>
              <a:rPr lang="en-US" sz="2000" spc="-5" dirty="0">
                <a:latin typeface="Arial"/>
                <a:cs typeface="Arial"/>
              </a:rPr>
              <a:t>able </a:t>
            </a:r>
            <a:r>
              <a:rPr lang="en-US" sz="2000" dirty="0">
                <a:latin typeface="Arial"/>
                <a:cs typeface="Arial"/>
              </a:rPr>
              <a:t>to  </a:t>
            </a:r>
            <a:r>
              <a:rPr lang="en-US" sz="2000" spc="-5" dirty="0">
                <a:latin typeface="Arial"/>
                <a:cs typeface="Arial"/>
              </a:rPr>
              <a:t>manipulate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objects that  are necessary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5" dirty="0">
                <a:latin typeface="Arial"/>
                <a:cs typeface="Arial"/>
              </a:rPr>
              <a:t>perform a  </a:t>
            </a:r>
            <a:r>
              <a:rPr lang="en-US" sz="2000" dirty="0">
                <a:latin typeface="Arial"/>
                <a:cs typeface="Arial"/>
              </a:rPr>
              <a:t>task </a:t>
            </a:r>
            <a:r>
              <a:rPr lang="en-US" sz="2000" spc="-5" dirty="0">
                <a:latin typeface="Arial"/>
                <a:cs typeface="Arial"/>
              </a:rPr>
              <a:t>in a manner similar </a:t>
            </a:r>
            <a:r>
              <a:rPr lang="en-US" sz="2000" dirty="0">
                <a:latin typeface="Arial"/>
                <a:cs typeface="Arial"/>
              </a:rPr>
              <a:t>to  </a:t>
            </a:r>
            <a:r>
              <a:rPr lang="en-US" sz="2000" spc="-15" dirty="0">
                <a:latin typeface="Arial"/>
                <a:cs typeface="Arial"/>
              </a:rPr>
              <a:t>what would </a:t>
            </a:r>
            <a:r>
              <a:rPr lang="en-US" sz="2000" spc="-5" dirty="0">
                <a:latin typeface="Arial"/>
                <a:cs typeface="Arial"/>
              </a:rPr>
              <a:t>occur </a:t>
            </a:r>
            <a:r>
              <a:rPr lang="en-US" sz="2000" dirty="0">
                <a:latin typeface="Arial"/>
                <a:cs typeface="Arial"/>
              </a:rPr>
              <a:t>if </a:t>
            </a:r>
            <a:r>
              <a:rPr lang="en-US" sz="2000" spc="-5" dirty="0">
                <a:latin typeface="Arial"/>
                <a:cs typeface="Arial"/>
              </a:rPr>
              <a:t>the  object </a:t>
            </a:r>
            <a:r>
              <a:rPr lang="en-US" sz="2000" spc="-15" dirty="0">
                <a:latin typeface="Arial"/>
                <a:cs typeface="Arial"/>
              </a:rPr>
              <a:t>were </a:t>
            </a:r>
            <a:r>
              <a:rPr lang="en-US" sz="2000" spc="-5" dirty="0">
                <a:latin typeface="Arial"/>
                <a:cs typeface="Arial"/>
              </a:rPr>
              <a:t>a </a:t>
            </a:r>
            <a:r>
              <a:rPr lang="en-US" sz="2000" spc="-10" dirty="0">
                <a:latin typeface="Arial"/>
                <a:cs typeface="Arial"/>
              </a:rPr>
              <a:t>physical</a:t>
            </a:r>
            <a:r>
              <a:rPr lang="en-US" sz="2000" spc="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95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41309" y="3363684"/>
            <a:ext cx="3201498" cy="195181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user feels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sense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control </a:t>
            </a:r>
            <a:r>
              <a:rPr spc="-15" dirty="0">
                <a:latin typeface="Arial"/>
                <a:cs typeface="Arial"/>
              </a:rPr>
              <a:t>when </a:t>
            </a:r>
            <a:r>
              <a:rPr spc="-5" dirty="0">
                <a:latin typeface="Arial"/>
                <a:cs typeface="Arial"/>
              </a:rPr>
              <a:t>able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manipulate  the objects that are necessary to perform a </a:t>
            </a:r>
            <a:r>
              <a:rPr dirty="0">
                <a:latin typeface="Arial"/>
                <a:cs typeface="Arial"/>
              </a:rPr>
              <a:t>task </a:t>
            </a:r>
            <a:r>
              <a:rPr spc="-5" dirty="0">
                <a:latin typeface="Arial"/>
                <a:cs typeface="Arial"/>
              </a:rPr>
              <a:t>in a  manner similar </a:t>
            </a:r>
            <a:r>
              <a:rPr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what would </a:t>
            </a:r>
            <a:r>
              <a:rPr spc="-5" dirty="0">
                <a:latin typeface="Arial"/>
                <a:cs typeface="Arial"/>
              </a:rPr>
              <a:t>occur </a:t>
            </a:r>
            <a:r>
              <a:rPr dirty="0">
                <a:latin typeface="Arial"/>
                <a:cs typeface="Arial"/>
              </a:rPr>
              <a:t>if the </a:t>
            </a:r>
            <a:r>
              <a:rPr spc="-5" dirty="0">
                <a:latin typeface="Arial"/>
                <a:cs typeface="Arial"/>
              </a:rPr>
              <a:t>object </a:t>
            </a:r>
            <a:r>
              <a:rPr spc="-15" dirty="0">
                <a:latin typeface="Arial"/>
                <a:cs typeface="Arial"/>
              </a:rPr>
              <a:t>were </a:t>
            </a:r>
            <a:r>
              <a:rPr spc="-5" dirty="0">
                <a:latin typeface="Arial"/>
                <a:cs typeface="Arial"/>
              </a:rPr>
              <a:t>a  </a:t>
            </a:r>
            <a:r>
              <a:rPr spc="-10" dirty="0">
                <a:latin typeface="Arial"/>
                <a:cs typeface="Arial"/>
              </a:rPr>
              <a:t>physical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thing.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2175" y="4997196"/>
            <a:ext cx="344424" cy="41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8109" y="1743061"/>
            <a:ext cx="64008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606067" y="297777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dirty="0" smtClean="0"/>
              <a:t>1. Place the </a:t>
            </a:r>
            <a:r>
              <a:rPr lang="en-US" sz="3000" spc="-5" dirty="0" smtClean="0"/>
              <a:t>User </a:t>
            </a:r>
            <a:r>
              <a:rPr lang="en-US" sz="3000" dirty="0" smtClean="0"/>
              <a:t>in</a:t>
            </a:r>
            <a:r>
              <a:rPr lang="en-US" sz="3000" spc="-100" dirty="0" smtClean="0"/>
              <a:t> </a:t>
            </a:r>
            <a:r>
              <a:rPr lang="en-US" sz="3000" spc="-5" dirty="0" smtClean="0"/>
              <a:t>Control</a:t>
            </a:r>
            <a:endParaRPr lang="en-US" sz="3000" dirty="0"/>
          </a:p>
        </p:txBody>
      </p:sp>
      <p:sp>
        <p:nvSpPr>
          <p:cNvPr id="7" name="object 5"/>
          <p:cNvSpPr txBox="1"/>
          <p:nvPr/>
        </p:nvSpPr>
        <p:spPr>
          <a:xfrm>
            <a:off x="606067" y="1070958"/>
            <a:ext cx="107916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6: </a:t>
            </a:r>
            <a:r>
              <a:rPr sz="2400" spc="-5" dirty="0" smtClean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direct interaction with objects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appear </a:t>
            </a:r>
            <a:r>
              <a:rPr sz="2400" dirty="0">
                <a:latin typeface="Arial"/>
                <a:cs typeface="Arial"/>
              </a:rPr>
              <a:t>on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screen.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6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3" y="207801"/>
            <a:ext cx="9515959" cy="846793"/>
          </a:xfrm>
        </p:spPr>
        <p:txBody>
          <a:bodyPr>
            <a:normAutofit/>
          </a:bodyPr>
          <a:lstStyle/>
          <a:p>
            <a:r>
              <a:rPr lang="en-GB" dirty="0" smtClean="0"/>
              <a:t>Topic </a:t>
            </a:r>
            <a:r>
              <a:rPr lang="en-GB" dirty="0"/>
              <a:t>Learning Objectives 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4948" y="1146957"/>
            <a:ext cx="10612578" cy="4912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By </a:t>
            </a:r>
            <a:r>
              <a:rPr lang="en-GB" sz="2400" dirty="0"/>
              <a:t>the end of the lecture, you should be able </a:t>
            </a:r>
            <a:r>
              <a:rPr lang="en-GB" sz="2400" dirty="0" smtClean="0"/>
              <a:t>to understand: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 smtClean="0"/>
              <a:t>3 areas of golden rules:</a:t>
            </a:r>
          </a:p>
          <a:p>
            <a:pPr marL="521334">
              <a:spcBef>
                <a:spcPts val="2810"/>
              </a:spcBef>
            </a:pPr>
            <a:r>
              <a:rPr lang="en-US" sz="2400" spc="-5" dirty="0">
                <a:solidFill>
                  <a:schemeClr val="tx1"/>
                </a:solidFill>
              </a:rPr>
              <a:t>Place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spc="-5" dirty="0">
                <a:solidFill>
                  <a:schemeClr val="tx1"/>
                </a:solidFill>
              </a:rPr>
              <a:t>user </a:t>
            </a:r>
            <a:r>
              <a:rPr lang="en-US" sz="2400" spc="-10" dirty="0">
                <a:solidFill>
                  <a:schemeClr val="tx1"/>
                </a:solidFill>
              </a:rPr>
              <a:t>in </a:t>
            </a:r>
            <a:r>
              <a:rPr lang="en-US" sz="2400" spc="-5" dirty="0">
                <a:solidFill>
                  <a:schemeClr val="tx1"/>
                </a:solidFill>
              </a:rPr>
              <a:t>control</a:t>
            </a:r>
            <a:endParaRPr lang="en-US" sz="2400" dirty="0">
              <a:solidFill>
                <a:schemeClr val="tx1"/>
              </a:solidFill>
              <a:latin typeface="MS Gothic"/>
              <a:cs typeface="MS Gothic"/>
            </a:endParaRPr>
          </a:p>
          <a:p>
            <a:pPr marL="521334"/>
            <a:r>
              <a:rPr lang="en-US" sz="2400" spc="-5" dirty="0">
                <a:solidFill>
                  <a:schemeClr val="tx1"/>
                </a:solidFill>
              </a:rPr>
              <a:t>Reduce </a:t>
            </a:r>
            <a:r>
              <a:rPr lang="en-US" sz="2400" dirty="0">
                <a:solidFill>
                  <a:schemeClr val="tx1"/>
                </a:solidFill>
              </a:rPr>
              <a:t>the user’s </a:t>
            </a:r>
            <a:r>
              <a:rPr lang="en-US" sz="2400" spc="-5" dirty="0">
                <a:solidFill>
                  <a:schemeClr val="tx1"/>
                </a:solidFill>
              </a:rPr>
              <a:t>memory </a:t>
            </a:r>
            <a:r>
              <a:rPr lang="en-US" sz="2400" spc="-10" dirty="0">
                <a:solidFill>
                  <a:schemeClr val="tx1"/>
                </a:solidFill>
              </a:rPr>
              <a:t>load</a:t>
            </a:r>
            <a:endParaRPr lang="en-US" sz="2400" dirty="0">
              <a:solidFill>
                <a:schemeClr val="tx1"/>
              </a:solidFill>
              <a:latin typeface="MS Gothic"/>
              <a:cs typeface="MS Gothic"/>
            </a:endParaRPr>
          </a:p>
          <a:p>
            <a:pPr marL="521334"/>
            <a:r>
              <a:rPr lang="en-US" sz="2400" dirty="0">
                <a:solidFill>
                  <a:schemeClr val="tx1"/>
                </a:solidFill>
              </a:rPr>
              <a:t>Make the interface </a:t>
            </a:r>
            <a:r>
              <a:rPr lang="en-US" sz="2400" spc="-5" dirty="0">
                <a:solidFill>
                  <a:schemeClr val="tx1"/>
                </a:solidFill>
              </a:rPr>
              <a:t>consistent</a:t>
            </a:r>
            <a:endParaRPr lang="en-US" sz="2400" dirty="0">
              <a:solidFill>
                <a:schemeClr val="tx1"/>
              </a:solidFill>
              <a:latin typeface="MS Gothic"/>
              <a:cs typeface="MS Gothic"/>
            </a:endParaRP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MY" sz="2400" dirty="0"/>
          </a:p>
          <a:p>
            <a:pPr lvl="0"/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3049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8933" y="408362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15805" y="1076904"/>
            <a:ext cx="10558595" cy="2419124"/>
          </a:xfrm>
          <a:prstGeom prst="rect">
            <a:avLst/>
          </a:prstGeom>
        </p:spPr>
        <p:txBody>
          <a:bodyPr vert="horz" wrap="square" lIns="0" tIns="907288" rIns="0" bIns="0" rtlCol="0">
            <a:spAutoFit/>
          </a:bodyPr>
          <a:lstStyle/>
          <a:p>
            <a:pPr marL="506730" marR="5080" indent="0">
              <a:spcBef>
                <a:spcPts val="100"/>
              </a:spcBef>
              <a:buNone/>
            </a:pPr>
            <a:r>
              <a:rPr sz="2400" dirty="0">
                <a:solidFill>
                  <a:schemeClr val="tx1"/>
                </a:solidFill>
              </a:rPr>
              <a:t>A </a:t>
            </a:r>
            <a:r>
              <a:rPr sz="2400" spc="-5" dirty="0">
                <a:solidFill>
                  <a:schemeClr val="tx1"/>
                </a:solidFill>
              </a:rPr>
              <a:t>software </a:t>
            </a:r>
            <a:r>
              <a:rPr sz="2400" dirty="0">
                <a:solidFill>
                  <a:schemeClr val="tx1"/>
                </a:solidFill>
              </a:rPr>
              <a:t>must not </a:t>
            </a:r>
            <a:r>
              <a:rPr sz="2400" spc="-5" dirty="0">
                <a:solidFill>
                  <a:schemeClr val="tx1"/>
                </a:solidFill>
              </a:rPr>
              <a:t>force a user </a:t>
            </a:r>
            <a:r>
              <a:rPr sz="2400" dirty="0">
                <a:solidFill>
                  <a:schemeClr val="tx1"/>
                </a:solidFill>
              </a:rPr>
              <a:t>to </a:t>
            </a:r>
            <a:r>
              <a:rPr sz="2400" spc="-5" dirty="0">
                <a:solidFill>
                  <a:schemeClr val="tx1"/>
                </a:solidFill>
              </a:rPr>
              <a:t>memorize </a:t>
            </a:r>
            <a:r>
              <a:rPr sz="2400" spc="-5" dirty="0" smtClean="0">
                <a:solidFill>
                  <a:schemeClr val="tx1"/>
                </a:solidFill>
              </a:rPr>
              <a:t>anything</a:t>
            </a:r>
            <a:r>
              <a:rPr sz="2400" spc="-5" dirty="0">
                <a:solidFill>
                  <a:schemeClr val="tx1"/>
                </a:solidFill>
              </a:rPr>
              <a:t>. </a:t>
            </a:r>
            <a:endParaRPr lang="en-US" sz="2400" spc="-5" dirty="0" smtClean="0">
              <a:solidFill>
                <a:schemeClr val="tx1"/>
              </a:solidFill>
            </a:endParaRPr>
          </a:p>
          <a:p>
            <a:pPr marL="506730" marR="5080" indent="0">
              <a:spcBef>
                <a:spcPts val="100"/>
              </a:spcBef>
              <a:buNone/>
            </a:pPr>
            <a:endParaRPr lang="en-US" sz="2400" spc="-5" dirty="0">
              <a:solidFill>
                <a:schemeClr val="tx1"/>
              </a:solidFill>
            </a:endParaRPr>
          </a:p>
          <a:p>
            <a:pPr marL="506730" marR="5080" indent="0">
              <a:spcBef>
                <a:spcPts val="100"/>
              </a:spcBef>
              <a:buNone/>
            </a:pPr>
            <a:r>
              <a:rPr sz="2400" dirty="0" smtClean="0">
                <a:solidFill>
                  <a:schemeClr val="tx1"/>
                </a:solidFill>
              </a:rPr>
              <a:t>On </a:t>
            </a:r>
            <a:r>
              <a:rPr sz="2400" dirty="0">
                <a:solidFill>
                  <a:schemeClr val="tx1"/>
                </a:solidFill>
              </a:rPr>
              <a:t>the other </a:t>
            </a:r>
            <a:r>
              <a:rPr sz="2400" spc="-5" dirty="0">
                <a:solidFill>
                  <a:schemeClr val="tx1"/>
                </a:solidFill>
              </a:rPr>
              <a:t>hand, </a:t>
            </a:r>
            <a:r>
              <a:rPr sz="2400" dirty="0">
                <a:solidFill>
                  <a:schemeClr val="tx1"/>
                </a:solidFill>
              </a:rPr>
              <a:t>it </a:t>
            </a:r>
            <a:r>
              <a:rPr sz="2400" spc="-5" dirty="0">
                <a:solidFill>
                  <a:schemeClr val="tx1"/>
                </a:solidFill>
              </a:rPr>
              <a:t>should provide </a:t>
            </a:r>
            <a:r>
              <a:rPr sz="2400" spc="-5" dirty="0" smtClean="0">
                <a:solidFill>
                  <a:schemeClr val="tx1"/>
                </a:solidFill>
              </a:rPr>
              <a:t>recall </a:t>
            </a:r>
            <a:r>
              <a:rPr sz="2400" spc="-5" dirty="0">
                <a:solidFill>
                  <a:schemeClr val="tx1"/>
                </a:solidFill>
              </a:rPr>
              <a:t>feature </a:t>
            </a:r>
            <a:r>
              <a:rPr sz="2400" dirty="0">
                <a:solidFill>
                  <a:schemeClr val="tx1"/>
                </a:solidFill>
              </a:rPr>
              <a:t>to </a:t>
            </a:r>
            <a:r>
              <a:rPr sz="2400" spc="-5" dirty="0">
                <a:solidFill>
                  <a:schemeClr val="tx1"/>
                </a:solidFill>
              </a:rPr>
              <a:t>provide data when </a:t>
            </a:r>
            <a:r>
              <a:rPr sz="2400" dirty="0">
                <a:solidFill>
                  <a:schemeClr val="tx1"/>
                </a:solidFill>
              </a:rPr>
              <a:t>it </a:t>
            </a:r>
            <a:r>
              <a:rPr sz="2400" spc="-5" dirty="0">
                <a:solidFill>
                  <a:schemeClr val="tx1"/>
                </a:solidFill>
              </a:rPr>
              <a:t>is needed by </a:t>
            </a:r>
            <a:r>
              <a:rPr sz="2400" spc="-5" dirty="0" smtClean="0">
                <a:solidFill>
                  <a:schemeClr val="tx1"/>
                </a:solidFill>
              </a:rPr>
              <a:t>storing </a:t>
            </a:r>
            <a:r>
              <a:rPr sz="2400" dirty="0">
                <a:solidFill>
                  <a:schemeClr val="tx1"/>
                </a:solidFill>
              </a:rPr>
              <a:t>it </a:t>
            </a:r>
            <a:r>
              <a:rPr sz="2400" spc="-10" dirty="0">
                <a:solidFill>
                  <a:schemeClr val="tx1"/>
                </a:solidFill>
              </a:rPr>
              <a:t>in </a:t>
            </a:r>
            <a:r>
              <a:rPr sz="2400" dirty="0">
                <a:solidFill>
                  <a:schemeClr val="tx1"/>
                </a:solidFill>
              </a:rPr>
              <a:t>its</a:t>
            </a:r>
            <a:r>
              <a:rPr sz="2400" spc="10" dirty="0">
                <a:solidFill>
                  <a:schemeClr val="tx1"/>
                </a:solidFill>
              </a:rPr>
              <a:t> </a:t>
            </a:r>
            <a:r>
              <a:rPr sz="2400" spc="-30" dirty="0">
                <a:solidFill>
                  <a:schemeClr val="tx1"/>
                </a:solidFill>
              </a:rPr>
              <a:t>memory.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171" y="218437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191171" y="871330"/>
            <a:ext cx="10137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1: </a:t>
            </a:r>
            <a:r>
              <a:rPr sz="2400" spc="-5" dirty="0" smtClean="0">
                <a:latin typeface="Arial"/>
                <a:cs typeface="Arial"/>
              </a:rPr>
              <a:t>Reduce demand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short-term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memory</a:t>
            </a:r>
            <a:r>
              <a:rPr sz="2400" spc="-2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1" y="1356930"/>
            <a:ext cx="7884977" cy="4277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57" y="5619137"/>
            <a:ext cx="1902691" cy="1238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063" y="1423145"/>
            <a:ext cx="3434565" cy="3139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ight Arrow 9"/>
          <p:cNvSpPr/>
          <p:nvPr/>
        </p:nvSpPr>
        <p:spPr>
          <a:xfrm rot="18623103">
            <a:off x="7602015" y="4851795"/>
            <a:ext cx="2987818" cy="2665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0461" y="279398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580461" y="1126374"/>
            <a:ext cx="69598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2: </a:t>
            </a:r>
            <a:r>
              <a:rPr sz="2400" spc="-5" dirty="0" smtClean="0">
                <a:latin typeface="Arial"/>
                <a:cs typeface="Arial"/>
              </a:rPr>
              <a:t>Establish </a:t>
            </a:r>
            <a:r>
              <a:rPr sz="2400" spc="-5" dirty="0">
                <a:latin typeface="Arial"/>
                <a:cs typeface="Arial"/>
              </a:rPr>
              <a:t>meaningful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defaults.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845580" y="1990437"/>
            <a:ext cx="5413548" cy="333681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default values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such properties must 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meaningful</a:t>
            </a:r>
            <a:endParaRPr sz="2400" dirty="0">
              <a:latin typeface="Arial"/>
              <a:cs typeface="Arial"/>
            </a:endParaRPr>
          </a:p>
          <a:p>
            <a:pPr marL="12700"/>
            <a:r>
              <a:rPr sz="2400" dirty="0">
                <a:latin typeface="Arial"/>
                <a:cs typeface="Arial"/>
              </a:rPr>
              <a:t>i.e. </a:t>
            </a:r>
            <a:r>
              <a:rPr sz="2400" spc="-5" dirty="0">
                <a:latin typeface="Arial"/>
                <a:cs typeface="Arial"/>
              </a:rPr>
              <a:t>generally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12700"/>
            <a:endParaRPr sz="2400" dirty="0">
              <a:latin typeface="Arial"/>
              <a:cs typeface="Arial"/>
            </a:endParaRPr>
          </a:p>
          <a:p>
            <a:pPr marL="12700" marR="5080"/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user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change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properties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he/she  </a:t>
            </a:r>
            <a:r>
              <a:rPr sz="2400" spc="-15" dirty="0">
                <a:latin typeface="Arial"/>
                <a:cs typeface="Arial"/>
              </a:rPr>
              <a:t>wants </a:t>
            </a:r>
            <a:r>
              <a:rPr sz="2400" dirty="0">
                <a:latin typeface="Arial"/>
                <a:cs typeface="Arial"/>
              </a:rPr>
              <a:t>to. </a:t>
            </a:r>
            <a:endParaRPr lang="en-US" sz="2400" dirty="0" smtClean="0">
              <a:latin typeface="Arial"/>
              <a:cs typeface="Arial"/>
            </a:endParaRPr>
          </a:p>
          <a:p>
            <a:pPr marL="12700" marR="5080"/>
            <a:endParaRPr lang="en-US" sz="2400" spc="-5" dirty="0">
              <a:latin typeface="Arial"/>
              <a:cs typeface="Arial"/>
            </a:endParaRPr>
          </a:p>
          <a:p>
            <a:pPr marL="12700" marR="5080"/>
            <a:r>
              <a:rPr sz="2400" spc="-5" dirty="0" smtClean="0">
                <a:latin typeface="Arial"/>
                <a:cs typeface="Arial"/>
              </a:rPr>
              <a:t>Also</a:t>
            </a:r>
            <a:r>
              <a:rPr sz="2400" spc="-5" dirty="0">
                <a:latin typeface="Arial"/>
                <a:cs typeface="Arial"/>
              </a:rPr>
              <a:t>, user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reset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properties to  their default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817418" y="1990437"/>
            <a:ext cx="4572000" cy="33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0461" y="279398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580461" y="1126374"/>
            <a:ext cx="69598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2: </a:t>
            </a:r>
            <a:r>
              <a:rPr sz="2400" spc="-5" dirty="0" smtClean="0">
                <a:latin typeface="Arial"/>
                <a:cs typeface="Arial"/>
              </a:rPr>
              <a:t>Establish </a:t>
            </a:r>
            <a:r>
              <a:rPr sz="2400" spc="-5" dirty="0">
                <a:latin typeface="Arial"/>
                <a:cs typeface="Arial"/>
              </a:rPr>
              <a:t>meaningful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defaults.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1" y="1790299"/>
            <a:ext cx="10453382" cy="4205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5735785" y="944119"/>
            <a:ext cx="2521524" cy="1106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57309" y="482454"/>
            <a:ext cx="373149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Default address based on GPS</a:t>
            </a:r>
          </a:p>
          <a:p>
            <a:r>
              <a:rPr lang="en-US" dirty="0" smtClean="0"/>
              <a:t>Or Google location, user can give </a:t>
            </a:r>
          </a:p>
          <a:p>
            <a:r>
              <a:rPr lang="en-US" dirty="0" smtClean="0"/>
              <a:t>alternative address too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115" y="445135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645114" y="1283392"/>
            <a:ext cx="80463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3: </a:t>
            </a:r>
            <a:r>
              <a:rPr sz="2400" spc="-5" dirty="0" smtClean="0">
                <a:latin typeface="Arial"/>
                <a:cs typeface="Arial"/>
              </a:rPr>
              <a:t>Define </a:t>
            </a:r>
            <a:r>
              <a:rPr sz="2400" dirty="0">
                <a:latin typeface="Arial"/>
                <a:cs typeface="Arial"/>
              </a:rPr>
              <a:t>shortcuts that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intuitive.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815109" y="2025304"/>
            <a:ext cx="5943600" cy="440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/>
          <p:cNvSpPr txBox="1"/>
          <p:nvPr/>
        </p:nvSpPr>
        <p:spPr>
          <a:xfrm>
            <a:off x="7084291" y="2517162"/>
            <a:ext cx="3855255" cy="11208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shortcuts </a:t>
            </a:r>
            <a:r>
              <a:rPr dirty="0">
                <a:latin typeface="Arial"/>
                <a:cs typeface="Arial"/>
              </a:rPr>
              <a:t>must </a:t>
            </a:r>
            <a:r>
              <a:rPr spc="-5" dirty="0">
                <a:latin typeface="Arial"/>
                <a:cs typeface="Arial"/>
              </a:rPr>
              <a:t>be designed such that </a:t>
            </a:r>
            <a:r>
              <a:rPr spc="-5" dirty="0" smtClean="0">
                <a:latin typeface="Arial"/>
                <a:cs typeface="Arial"/>
              </a:rPr>
              <a:t>they are easy  </a:t>
            </a:r>
            <a:r>
              <a:rPr dirty="0" smtClean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remember </a:t>
            </a:r>
            <a:r>
              <a:rPr dirty="0">
                <a:latin typeface="Arial"/>
                <a:cs typeface="Arial"/>
              </a:rPr>
              <a:t>i.e. Ctrl + </a:t>
            </a:r>
            <a:r>
              <a:rPr spc="-5" dirty="0">
                <a:latin typeface="Arial"/>
                <a:cs typeface="Arial"/>
              </a:rPr>
              <a:t>C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copy is easy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remember as </a:t>
            </a:r>
            <a:r>
              <a:rPr spc="-5" dirty="0" smtClean="0">
                <a:latin typeface="Arial"/>
                <a:cs typeface="Arial"/>
              </a:rPr>
              <a:t>C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for </a:t>
            </a:r>
            <a:r>
              <a:rPr spc="-5" dirty="0">
                <a:latin typeface="Arial"/>
                <a:cs typeface="Arial"/>
              </a:rPr>
              <a:t>Copy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403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110" y="45163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11622" y="5499303"/>
            <a:ext cx="243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match the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column.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6573" y="5486400"/>
            <a:ext cx="493775" cy="437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623817" y="838200"/>
            <a:ext cx="1091183" cy="441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12304" y="3474162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lou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305" y="4493132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Battery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2304" y="2331465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8505" y="1215897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2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312" y="291830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446312" y="1024775"/>
            <a:ext cx="108682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4: </a:t>
            </a:r>
            <a:r>
              <a:rPr sz="2400" spc="-5" dirty="0" smtClean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visual layout of the interface should 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on a </a:t>
            </a:r>
            <a:r>
              <a:rPr sz="2400" spc="-5" dirty="0">
                <a:latin typeface="Arial"/>
                <a:cs typeface="Arial"/>
              </a:rPr>
              <a:t>real-world</a:t>
            </a:r>
            <a:r>
              <a:rPr sz="2400" spc="-15" dirty="0">
                <a:latin typeface="Arial"/>
                <a:cs typeface="Arial"/>
              </a:rPr>
              <a:t> metaphor.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10" y="1604383"/>
            <a:ext cx="5057992" cy="49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096" y="216212"/>
            <a:ext cx="591121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2.Reduce </a:t>
            </a:r>
            <a:r>
              <a:rPr sz="3000" dirty="0"/>
              <a:t>the </a:t>
            </a:r>
            <a:r>
              <a:rPr sz="3000" spc="5" dirty="0"/>
              <a:t>User’s </a:t>
            </a:r>
            <a:r>
              <a:rPr sz="3000" spc="-5" dirty="0"/>
              <a:t>Memory</a:t>
            </a:r>
            <a:r>
              <a:rPr sz="3000" spc="-135" dirty="0"/>
              <a:t> </a:t>
            </a:r>
            <a:r>
              <a:rPr sz="3000" spc="-5" dirty="0"/>
              <a:t>Load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561987" y="954474"/>
            <a:ext cx="96996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smtClean="0">
                <a:latin typeface="Arial"/>
                <a:cs typeface="Arial"/>
              </a:rPr>
              <a:t>Method 5: </a:t>
            </a:r>
            <a:r>
              <a:rPr sz="2400" spc="-5" dirty="0" smtClean="0">
                <a:latin typeface="Arial"/>
                <a:cs typeface="Arial"/>
              </a:rPr>
              <a:t>Disclose </a:t>
            </a:r>
            <a:r>
              <a:rPr sz="2400" spc="-5" dirty="0">
                <a:latin typeface="Arial"/>
                <a:cs typeface="Arial"/>
              </a:rPr>
              <a:t>information in a progressive </a:t>
            </a:r>
            <a:r>
              <a:rPr sz="2400" spc="-5" dirty="0" smtClean="0">
                <a:latin typeface="Arial"/>
                <a:cs typeface="Arial"/>
              </a:rPr>
              <a:t>fashion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6" y="1591658"/>
            <a:ext cx="8378413" cy="5040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39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4354" y="288089"/>
            <a:ext cx="540067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3</a:t>
            </a:r>
            <a:r>
              <a:rPr sz="3000" spc="-5" dirty="0" smtClean="0"/>
              <a:t>.</a:t>
            </a:r>
            <a:r>
              <a:rPr lang="en-US" sz="3000" spc="-5" dirty="0" smtClean="0"/>
              <a:t> </a:t>
            </a:r>
            <a:r>
              <a:rPr sz="3000" spc="-5" dirty="0" smtClean="0"/>
              <a:t>Make </a:t>
            </a:r>
            <a:r>
              <a:rPr sz="3000" dirty="0"/>
              <a:t>the </a:t>
            </a:r>
            <a:r>
              <a:rPr sz="3000" spc="-5" dirty="0"/>
              <a:t>Interface</a:t>
            </a:r>
            <a:r>
              <a:rPr sz="3000" spc="-65" dirty="0"/>
              <a:t> </a:t>
            </a:r>
            <a:r>
              <a:rPr sz="3000" dirty="0"/>
              <a:t>Consistent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04354" y="1437123"/>
            <a:ext cx="9706633" cy="2639697"/>
          </a:xfrm>
          <a:prstGeom prst="rect">
            <a:avLst/>
          </a:prstGeom>
        </p:spPr>
        <p:txBody>
          <a:bodyPr vert="horz" wrap="square" lIns="0" tIns="907288" rIns="0" bIns="0" rtlCol="0">
            <a:spAutoFit/>
          </a:bodyPr>
          <a:lstStyle/>
          <a:p>
            <a:pPr marL="506730" marR="5080" indent="0">
              <a:spcBef>
                <a:spcPts val="100"/>
              </a:spcBef>
              <a:buNone/>
            </a:pPr>
            <a:r>
              <a:rPr sz="2800" spc="-5" dirty="0">
                <a:solidFill>
                  <a:schemeClr val="tx1"/>
                </a:solidFill>
              </a:rPr>
              <a:t>This includes organization </a:t>
            </a:r>
            <a:r>
              <a:rPr sz="2800" dirty="0">
                <a:solidFill>
                  <a:schemeClr val="tx1"/>
                </a:solidFill>
              </a:rPr>
              <a:t>of </a:t>
            </a:r>
            <a:r>
              <a:rPr sz="2800" spc="-5" dirty="0">
                <a:solidFill>
                  <a:schemeClr val="tx1"/>
                </a:solidFill>
              </a:rPr>
              <a:t>visual information </a:t>
            </a:r>
            <a:r>
              <a:rPr sz="2800" spc="-5" dirty="0" smtClean="0">
                <a:solidFill>
                  <a:schemeClr val="tx1"/>
                </a:solidFill>
              </a:rPr>
              <a:t>according </a:t>
            </a:r>
            <a:r>
              <a:rPr sz="2800" dirty="0">
                <a:solidFill>
                  <a:schemeClr val="tx1"/>
                </a:solidFill>
              </a:rPr>
              <a:t>to </a:t>
            </a:r>
            <a:r>
              <a:rPr sz="2800" spc="-5" dirty="0">
                <a:solidFill>
                  <a:schemeClr val="tx1"/>
                </a:solidFill>
              </a:rPr>
              <a:t>design rules </a:t>
            </a:r>
            <a:r>
              <a:rPr sz="2800" dirty="0">
                <a:solidFill>
                  <a:schemeClr val="tx1"/>
                </a:solidFill>
              </a:rPr>
              <a:t>common to </a:t>
            </a:r>
            <a:r>
              <a:rPr sz="2800" spc="-5" dirty="0">
                <a:solidFill>
                  <a:schemeClr val="tx1"/>
                </a:solidFill>
              </a:rPr>
              <a:t>all </a:t>
            </a:r>
            <a:r>
              <a:rPr sz="2800" dirty="0">
                <a:solidFill>
                  <a:schemeClr val="tx1"/>
                </a:solidFill>
              </a:rPr>
              <a:t>types of  </a:t>
            </a:r>
            <a:r>
              <a:rPr sz="2800" spc="-5" dirty="0">
                <a:solidFill>
                  <a:schemeClr val="tx1"/>
                </a:solidFill>
              </a:rPr>
              <a:t>screens, defining and implementing mechanisms  </a:t>
            </a:r>
            <a:r>
              <a:rPr sz="2800" dirty="0">
                <a:solidFill>
                  <a:schemeClr val="tx1"/>
                </a:solidFill>
              </a:rPr>
              <a:t>for </a:t>
            </a:r>
            <a:r>
              <a:rPr sz="2800" spc="-5" dirty="0">
                <a:solidFill>
                  <a:schemeClr val="tx1"/>
                </a:solidFill>
              </a:rPr>
              <a:t>navigation </a:t>
            </a:r>
            <a:r>
              <a:rPr sz="2800" dirty="0">
                <a:solidFill>
                  <a:schemeClr val="tx1"/>
                </a:solidFill>
              </a:rPr>
              <a:t>from task to task </a:t>
            </a:r>
            <a:r>
              <a:rPr sz="2800" spc="-5" dirty="0">
                <a:solidFill>
                  <a:schemeClr val="tx1"/>
                </a:solidFill>
              </a:rPr>
              <a:t>consistently</a:t>
            </a:r>
            <a:r>
              <a:rPr sz="2800" spc="-75" dirty="0">
                <a:solidFill>
                  <a:schemeClr val="tx1"/>
                </a:solidFill>
              </a:rPr>
              <a:t> </a:t>
            </a:r>
            <a:r>
              <a:rPr sz="2800" dirty="0" smtClean="0">
                <a:solidFill>
                  <a:schemeClr val="tx1"/>
                </a:solidFill>
              </a:rPr>
              <a:t>etc.</a:t>
            </a:r>
            <a:endParaRPr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054" y="232697"/>
            <a:ext cx="540067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/>
              <a:t>3.Make </a:t>
            </a:r>
            <a:r>
              <a:rPr sz="3200" dirty="0"/>
              <a:t>the </a:t>
            </a:r>
            <a:r>
              <a:rPr sz="3200" spc="-5" dirty="0"/>
              <a:t>Interface</a:t>
            </a:r>
            <a:r>
              <a:rPr sz="3200" spc="-65" dirty="0"/>
              <a:t> </a:t>
            </a:r>
            <a:r>
              <a:rPr sz="3200" dirty="0"/>
              <a:t>Consistent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8054" y="1111181"/>
            <a:ext cx="110319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1: </a:t>
            </a:r>
            <a:r>
              <a:rPr sz="2400" spc="-5" dirty="0" smtClean="0">
                <a:latin typeface="Arial"/>
                <a:cs typeface="Arial"/>
              </a:rPr>
              <a:t>Allow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user </a:t>
            </a:r>
            <a:r>
              <a:rPr sz="2400" dirty="0">
                <a:latin typeface="Arial"/>
                <a:cs typeface="Arial"/>
              </a:rPr>
              <a:t>to put the </a:t>
            </a:r>
            <a:r>
              <a:rPr sz="2400" spc="-5" dirty="0">
                <a:latin typeface="Arial"/>
                <a:cs typeface="Arial"/>
              </a:rPr>
              <a:t>current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meaningful context.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431636" y="1741054"/>
            <a:ext cx="7391400" cy="423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/>
          <p:cNvSpPr txBox="1"/>
          <p:nvPr/>
        </p:nvSpPr>
        <p:spPr>
          <a:xfrm>
            <a:off x="8940799" y="2541647"/>
            <a:ext cx="3011056" cy="22288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interface must be </a:t>
            </a:r>
            <a:r>
              <a:rPr dirty="0">
                <a:latin typeface="Arial"/>
                <a:cs typeface="Arial"/>
              </a:rPr>
              <a:t>in a </a:t>
            </a:r>
            <a:r>
              <a:rPr spc="-15" dirty="0">
                <a:latin typeface="Arial"/>
                <a:cs typeface="Arial"/>
              </a:rPr>
              <a:t>way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spc="-10" dirty="0">
                <a:latin typeface="Arial"/>
                <a:cs typeface="Arial"/>
              </a:rPr>
              <a:t>enables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users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know  the context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the current </a:t>
            </a:r>
            <a:r>
              <a:rPr dirty="0">
                <a:latin typeface="Arial"/>
                <a:cs typeface="Arial"/>
              </a:rPr>
              <a:t>task. </a:t>
            </a:r>
            <a:r>
              <a:rPr spc="-5" dirty="0">
                <a:latin typeface="Arial"/>
                <a:cs typeface="Arial"/>
              </a:rPr>
              <a:t>So, there should be some </a:t>
            </a:r>
            <a:r>
              <a:rPr spc="-5" dirty="0" smtClean="0">
                <a:latin typeface="Arial"/>
                <a:cs typeface="Arial"/>
              </a:rPr>
              <a:t>indicators </a:t>
            </a:r>
            <a:r>
              <a:rPr spc="-15" dirty="0">
                <a:latin typeface="Arial"/>
                <a:cs typeface="Arial"/>
              </a:rPr>
              <a:t>which </a:t>
            </a:r>
            <a:r>
              <a:rPr dirty="0">
                <a:latin typeface="Arial"/>
                <a:cs typeface="Arial"/>
              </a:rPr>
              <a:t>say from </a:t>
            </a:r>
            <a:r>
              <a:rPr spc="-15" dirty="0">
                <a:latin typeface="Arial"/>
                <a:cs typeface="Arial"/>
              </a:rPr>
              <a:t>which </a:t>
            </a:r>
            <a:r>
              <a:rPr dirty="0">
                <a:latin typeface="Arial"/>
                <a:cs typeface="Arial"/>
              </a:rPr>
              <a:t>task </a:t>
            </a:r>
            <a:r>
              <a:rPr spc="-5" dirty="0">
                <a:latin typeface="Arial"/>
                <a:cs typeface="Arial"/>
              </a:rPr>
              <a:t>did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user come </a:t>
            </a:r>
            <a:r>
              <a:rPr spc="-5" dirty="0" smtClean="0">
                <a:latin typeface="Arial"/>
                <a:cs typeface="Arial"/>
              </a:rPr>
              <a:t>here </a:t>
            </a:r>
            <a:r>
              <a:rPr spc="-5" dirty="0">
                <a:latin typeface="Arial"/>
                <a:cs typeface="Arial"/>
              </a:rPr>
              <a:t>and </a:t>
            </a:r>
            <a:r>
              <a:rPr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which </a:t>
            </a:r>
            <a:r>
              <a:rPr dirty="0">
                <a:latin typeface="Arial"/>
                <a:cs typeface="Arial"/>
              </a:rPr>
              <a:t>task </a:t>
            </a:r>
            <a:r>
              <a:rPr spc="-5" dirty="0">
                <a:latin typeface="Arial"/>
                <a:cs typeface="Arial"/>
              </a:rPr>
              <a:t>he/she can go </a:t>
            </a:r>
            <a:r>
              <a:rPr dirty="0">
                <a:latin typeface="Arial"/>
                <a:cs typeface="Arial"/>
              </a:rPr>
              <a:t>from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here</a:t>
            </a:r>
            <a:r>
              <a:rPr lang="en-US" spc="-5" dirty="0" smtClean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9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514764"/>
            <a:ext cx="9947560" cy="3334327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en-US" sz="2800" spc="-5" dirty="0" smtClean="0">
                <a:solidFill>
                  <a:schemeClr val="tx1"/>
                </a:solidFill>
                <a:latin typeface="Arial"/>
                <a:cs typeface="Arial"/>
              </a:rPr>
              <a:t>make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the user's 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interaction as simple and </a:t>
            </a: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efficient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as 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possible, in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terms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accomplishing  user</a:t>
            </a:r>
            <a:r>
              <a:rPr lang="en-US" sz="28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goals.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7127" y="3522491"/>
            <a:ext cx="841432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0556F"/>
                </a:solidFill>
                <a:latin typeface="Arial"/>
                <a:cs typeface="Arial"/>
              </a:rPr>
              <a:t>A </a:t>
            </a:r>
            <a:r>
              <a:rPr lang="en-US" sz="3200" spc="-5" dirty="0">
                <a:solidFill>
                  <a:srgbClr val="50556F"/>
                </a:solidFill>
                <a:latin typeface="Arial"/>
                <a:cs typeface="Arial"/>
              </a:rPr>
              <a:t>user interface is </a:t>
            </a:r>
            <a:r>
              <a:rPr lang="en-US" sz="3200" dirty="0">
                <a:solidFill>
                  <a:srgbClr val="50556F"/>
                </a:solidFill>
                <a:latin typeface="Arial"/>
                <a:cs typeface="Arial"/>
              </a:rPr>
              <a:t>like </a:t>
            </a:r>
            <a:r>
              <a:rPr lang="en-US" sz="3200" spc="-5" dirty="0">
                <a:solidFill>
                  <a:srgbClr val="50556F"/>
                </a:solidFill>
                <a:latin typeface="Arial"/>
                <a:cs typeface="Arial"/>
              </a:rPr>
              <a:t>a joke. </a:t>
            </a:r>
            <a:endParaRPr lang="en-US" sz="3200" spc="-5" dirty="0" smtClean="0">
              <a:solidFill>
                <a:srgbClr val="50556F"/>
              </a:solidFill>
              <a:latin typeface="Arial"/>
              <a:cs typeface="Arial"/>
            </a:endParaRPr>
          </a:p>
          <a:p>
            <a:pPr algn="ctr"/>
            <a:r>
              <a:rPr lang="en-US" sz="3200" dirty="0" smtClean="0">
                <a:solidFill>
                  <a:srgbClr val="50556F"/>
                </a:solidFill>
                <a:latin typeface="Arial"/>
                <a:cs typeface="Arial"/>
              </a:rPr>
              <a:t>If</a:t>
            </a:r>
            <a:r>
              <a:rPr lang="en-US" sz="3200" spc="-220" dirty="0" smtClean="0">
                <a:solidFill>
                  <a:srgbClr val="50556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50556F"/>
                </a:solidFill>
                <a:latin typeface="Arial"/>
                <a:cs typeface="Arial"/>
              </a:rPr>
              <a:t>you </a:t>
            </a:r>
            <a:r>
              <a:rPr lang="en-US" sz="3200" spc="-5" dirty="0">
                <a:solidFill>
                  <a:srgbClr val="50556F"/>
                </a:solidFill>
                <a:latin typeface="Arial"/>
                <a:cs typeface="Arial"/>
              </a:rPr>
              <a:t>have </a:t>
            </a:r>
            <a:r>
              <a:rPr lang="en-US" sz="3200" dirty="0">
                <a:solidFill>
                  <a:srgbClr val="50556F"/>
                </a:solidFill>
                <a:latin typeface="Arial"/>
                <a:cs typeface="Arial"/>
              </a:rPr>
              <a:t>to </a:t>
            </a:r>
            <a:r>
              <a:rPr lang="en-US" sz="3200" spc="-5" dirty="0">
                <a:solidFill>
                  <a:srgbClr val="50556F"/>
                </a:solidFill>
                <a:latin typeface="Arial"/>
                <a:cs typeface="Arial"/>
              </a:rPr>
              <a:t>explain it, </a:t>
            </a:r>
            <a:r>
              <a:rPr lang="en-US" sz="3200" spc="-15" dirty="0">
                <a:solidFill>
                  <a:srgbClr val="50556F"/>
                </a:solidFill>
                <a:latin typeface="Arial"/>
                <a:cs typeface="Arial"/>
              </a:rPr>
              <a:t>it’s </a:t>
            </a:r>
            <a:r>
              <a:rPr lang="en-US" sz="3200" spc="-5" dirty="0">
                <a:solidFill>
                  <a:srgbClr val="50556F"/>
                </a:solidFill>
                <a:latin typeface="Arial"/>
                <a:cs typeface="Arial"/>
              </a:rPr>
              <a:t>not </a:t>
            </a:r>
            <a:r>
              <a:rPr lang="en-US" sz="3200" dirty="0">
                <a:solidFill>
                  <a:srgbClr val="50556F"/>
                </a:solidFill>
                <a:latin typeface="Arial"/>
                <a:cs typeface="Arial"/>
              </a:rPr>
              <a:t>that</a:t>
            </a:r>
            <a:r>
              <a:rPr lang="en-US" sz="3200" spc="-150" dirty="0">
                <a:solidFill>
                  <a:srgbClr val="50556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50556F"/>
                </a:solidFill>
                <a:latin typeface="Arial"/>
                <a:cs typeface="Arial"/>
              </a:rPr>
              <a:t>good</a:t>
            </a:r>
            <a:r>
              <a:rPr lang="en-US" sz="3200" spc="-5" dirty="0" smtClean="0">
                <a:solidFill>
                  <a:srgbClr val="50556F"/>
                </a:solidFill>
                <a:latin typeface="Arial"/>
                <a:cs typeface="Arial"/>
              </a:rPr>
              <a:t>.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9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660" y="306589"/>
            <a:ext cx="540067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/>
              <a:t>3</a:t>
            </a:r>
            <a:r>
              <a:rPr sz="3200" spc="-5" dirty="0" smtClean="0"/>
              <a:t>.</a:t>
            </a:r>
            <a:r>
              <a:rPr lang="en-US" sz="3200" spc="-5" dirty="0" smtClean="0"/>
              <a:t> </a:t>
            </a:r>
            <a:r>
              <a:rPr sz="3200" spc="-5" dirty="0" smtClean="0"/>
              <a:t>Make </a:t>
            </a:r>
            <a:r>
              <a:rPr sz="3200" dirty="0"/>
              <a:t>the </a:t>
            </a:r>
            <a:r>
              <a:rPr sz="3200" spc="-5" dirty="0"/>
              <a:t>Interface</a:t>
            </a:r>
            <a:r>
              <a:rPr sz="3200" spc="-65" dirty="0"/>
              <a:t> </a:t>
            </a:r>
            <a:r>
              <a:rPr sz="3200" dirty="0"/>
              <a:t>Consistent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660" y="988972"/>
            <a:ext cx="108021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2: </a:t>
            </a:r>
            <a:r>
              <a:rPr sz="2400" spc="-5" dirty="0" smtClean="0">
                <a:latin typeface="Arial"/>
                <a:cs typeface="Arial"/>
              </a:rPr>
              <a:t>Maintain </a:t>
            </a:r>
            <a:r>
              <a:rPr sz="2400" spc="-5" dirty="0">
                <a:latin typeface="Arial"/>
                <a:cs typeface="Arial"/>
              </a:rPr>
              <a:t>consistency across a complete </a:t>
            </a:r>
            <a:r>
              <a:rPr sz="2400" spc="-5" dirty="0" smtClean="0">
                <a:latin typeface="Arial"/>
                <a:cs typeface="Arial"/>
              </a:rPr>
              <a:t>product </a:t>
            </a:r>
            <a:r>
              <a:rPr sz="2400" spc="-5" dirty="0">
                <a:latin typeface="Arial"/>
                <a:cs typeface="Arial"/>
              </a:rPr>
              <a:t>line.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36" y="1662547"/>
            <a:ext cx="6541681" cy="44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45" y="278853"/>
            <a:ext cx="540067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3</a:t>
            </a:r>
            <a:r>
              <a:rPr sz="3000" spc="-5" dirty="0" smtClean="0"/>
              <a:t>.</a:t>
            </a:r>
            <a:r>
              <a:rPr lang="en-US" sz="3000" spc="-5" dirty="0" smtClean="0"/>
              <a:t> </a:t>
            </a:r>
            <a:r>
              <a:rPr sz="3000" spc="-5" dirty="0" smtClean="0"/>
              <a:t>Make </a:t>
            </a:r>
            <a:r>
              <a:rPr sz="3000" dirty="0"/>
              <a:t>the </a:t>
            </a:r>
            <a:r>
              <a:rPr sz="3000" spc="-5" dirty="0"/>
              <a:t>Interface</a:t>
            </a:r>
            <a:r>
              <a:rPr sz="3000" spc="-65" dirty="0"/>
              <a:t> </a:t>
            </a:r>
            <a:r>
              <a:rPr sz="3000" dirty="0"/>
              <a:t>Consistent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345" y="969358"/>
            <a:ext cx="11059692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Method 3: </a:t>
            </a:r>
          </a:p>
          <a:p>
            <a:pPr marL="12700" marR="5080">
              <a:spcBef>
                <a:spcPts val="100"/>
              </a:spcBef>
            </a:pPr>
            <a:r>
              <a:rPr sz="2400" dirty="0" smtClean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past </a:t>
            </a:r>
            <a:r>
              <a:rPr sz="2400" spc="-5" dirty="0">
                <a:latin typeface="Arial"/>
                <a:cs typeface="Arial"/>
              </a:rPr>
              <a:t>interactive models have created </a:t>
            </a:r>
            <a:r>
              <a:rPr sz="2400" spc="-5" dirty="0" smtClean="0">
                <a:latin typeface="Arial"/>
                <a:cs typeface="Arial"/>
              </a:rPr>
              <a:t>user </a:t>
            </a:r>
            <a:r>
              <a:rPr sz="2400" spc="-5" dirty="0">
                <a:latin typeface="Arial"/>
                <a:cs typeface="Arial"/>
              </a:rPr>
              <a:t>expectations,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make </a:t>
            </a:r>
            <a:r>
              <a:rPr sz="2400" spc="-5" dirty="0">
                <a:latin typeface="Arial"/>
                <a:cs typeface="Arial"/>
              </a:rPr>
              <a:t>changes  unless there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compelling reason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spc="-5" dirty="0" smtClean="0">
                <a:latin typeface="Arial"/>
                <a:cs typeface="Arial"/>
              </a:rPr>
              <a:t>so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155710" y="3173499"/>
            <a:ext cx="3490202" cy="167481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Suppose a special feature or an </a:t>
            </a:r>
            <a:r>
              <a:rPr dirty="0">
                <a:latin typeface="Arial"/>
                <a:cs typeface="Arial"/>
              </a:rPr>
              <a:t>UI </a:t>
            </a:r>
            <a:r>
              <a:rPr spc="-5" dirty="0">
                <a:latin typeface="Arial"/>
                <a:cs typeface="Arial"/>
              </a:rPr>
              <a:t>is provided in a previous  version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software </a:t>
            </a:r>
            <a:r>
              <a:rPr spc="-5" dirty="0">
                <a:latin typeface="Arial"/>
                <a:cs typeface="Arial"/>
              </a:rPr>
              <a:t>application and </a:t>
            </a:r>
            <a:r>
              <a:rPr dirty="0">
                <a:latin typeface="Arial"/>
                <a:cs typeface="Arial"/>
              </a:rPr>
              <a:t>its </a:t>
            </a:r>
            <a:r>
              <a:rPr spc="-5" dirty="0">
                <a:latin typeface="Arial"/>
                <a:cs typeface="Arial"/>
              </a:rPr>
              <a:t>popular among </a:t>
            </a:r>
            <a:r>
              <a:rPr dirty="0">
                <a:latin typeface="Arial"/>
                <a:cs typeface="Arial"/>
              </a:rPr>
              <a:t>its  </a:t>
            </a:r>
            <a:r>
              <a:rPr spc="-5" dirty="0">
                <a:latin typeface="Arial"/>
                <a:cs typeface="Arial"/>
              </a:rPr>
              <a:t>users, </a:t>
            </a:r>
            <a:r>
              <a:rPr dirty="0">
                <a:latin typeface="Arial"/>
                <a:cs typeface="Arial"/>
              </a:rPr>
              <a:t>do </a:t>
            </a:r>
            <a:r>
              <a:rPr spc="-5" dirty="0">
                <a:latin typeface="Arial"/>
                <a:cs typeface="Arial"/>
              </a:rPr>
              <a:t>not </a:t>
            </a:r>
            <a:r>
              <a:rPr dirty="0">
                <a:latin typeface="Arial"/>
                <a:cs typeface="Arial"/>
              </a:rPr>
              <a:t>try to </a:t>
            </a:r>
            <a:r>
              <a:rPr spc="-5" dirty="0">
                <a:latin typeface="Arial"/>
                <a:cs typeface="Arial"/>
              </a:rPr>
              <a:t>remove </a:t>
            </a:r>
            <a:r>
              <a:rPr dirty="0">
                <a:latin typeface="Arial"/>
                <a:cs typeface="Arial"/>
              </a:rPr>
              <a:t>it or </a:t>
            </a:r>
            <a:r>
              <a:rPr spc="-10" dirty="0">
                <a:latin typeface="Arial"/>
                <a:cs typeface="Arial"/>
              </a:rPr>
              <a:t>change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it.</a:t>
            </a:r>
          </a:p>
        </p:txBody>
      </p:sp>
      <p:sp>
        <p:nvSpPr>
          <p:cNvPr id="8" name="object 4"/>
          <p:cNvSpPr/>
          <p:nvPr/>
        </p:nvSpPr>
        <p:spPr>
          <a:xfrm>
            <a:off x="430345" y="2552234"/>
            <a:ext cx="7435596" cy="306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1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402" y="565180"/>
            <a:ext cx="1656080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Summary</a:t>
            </a:r>
            <a:endParaRPr sz="30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89891" y="1579418"/>
            <a:ext cx="10750347" cy="278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9" indent="0">
              <a:spcBef>
                <a:spcPts val="100"/>
              </a:spcBef>
              <a:buNone/>
            </a:pPr>
            <a:r>
              <a:rPr sz="2800" spc="-5" dirty="0" smtClean="0">
                <a:solidFill>
                  <a:schemeClr val="tx1"/>
                </a:solidFill>
              </a:rPr>
              <a:t>Golden</a:t>
            </a:r>
            <a:r>
              <a:rPr sz="2800" spc="-80" dirty="0" smtClean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Rules:</a:t>
            </a:r>
          </a:p>
          <a:p>
            <a:pPr marL="469900"/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1334">
              <a:spcBef>
                <a:spcPts val="2810"/>
              </a:spcBef>
            </a:pPr>
            <a:r>
              <a:rPr sz="2800" spc="-5" dirty="0" smtClean="0">
                <a:solidFill>
                  <a:schemeClr val="tx1"/>
                </a:solidFill>
              </a:rPr>
              <a:t>Place </a:t>
            </a:r>
            <a:r>
              <a:rPr sz="2800" dirty="0">
                <a:solidFill>
                  <a:schemeClr val="tx1"/>
                </a:solidFill>
              </a:rPr>
              <a:t>the </a:t>
            </a:r>
            <a:r>
              <a:rPr sz="2800" spc="-5" dirty="0">
                <a:solidFill>
                  <a:schemeClr val="tx1"/>
                </a:solidFill>
              </a:rPr>
              <a:t>user </a:t>
            </a:r>
            <a:r>
              <a:rPr sz="2800" spc="-10" dirty="0">
                <a:solidFill>
                  <a:schemeClr val="tx1"/>
                </a:solidFill>
              </a:rPr>
              <a:t>in </a:t>
            </a:r>
            <a:r>
              <a:rPr sz="2800" spc="-5" dirty="0">
                <a:solidFill>
                  <a:schemeClr val="tx1"/>
                </a:solidFill>
              </a:rPr>
              <a:t>control</a:t>
            </a:r>
            <a:endParaRPr sz="2800" dirty="0">
              <a:solidFill>
                <a:schemeClr val="tx1"/>
              </a:solidFill>
              <a:latin typeface="MS Gothic"/>
              <a:cs typeface="MS Gothic"/>
            </a:endParaRPr>
          </a:p>
          <a:p>
            <a:pPr marL="521334"/>
            <a:r>
              <a:rPr sz="2800" spc="-5" dirty="0" smtClean="0">
                <a:solidFill>
                  <a:schemeClr val="tx1"/>
                </a:solidFill>
              </a:rPr>
              <a:t>Reduce </a:t>
            </a:r>
            <a:r>
              <a:rPr sz="2800" dirty="0">
                <a:solidFill>
                  <a:schemeClr val="tx1"/>
                </a:solidFill>
              </a:rPr>
              <a:t>the user’s </a:t>
            </a:r>
            <a:r>
              <a:rPr sz="2800" spc="-5" dirty="0">
                <a:solidFill>
                  <a:schemeClr val="tx1"/>
                </a:solidFill>
              </a:rPr>
              <a:t>memory </a:t>
            </a:r>
            <a:r>
              <a:rPr sz="2800" spc="-10" dirty="0">
                <a:solidFill>
                  <a:schemeClr val="tx1"/>
                </a:solidFill>
              </a:rPr>
              <a:t>load</a:t>
            </a:r>
            <a:endParaRPr sz="2800" dirty="0">
              <a:solidFill>
                <a:schemeClr val="tx1"/>
              </a:solidFill>
              <a:latin typeface="MS Gothic"/>
              <a:cs typeface="MS Gothic"/>
            </a:endParaRPr>
          </a:p>
          <a:p>
            <a:pPr marL="521334"/>
            <a:r>
              <a:rPr sz="2800" dirty="0" smtClean="0">
                <a:solidFill>
                  <a:schemeClr val="tx1"/>
                </a:solidFill>
              </a:rPr>
              <a:t>Make </a:t>
            </a:r>
            <a:r>
              <a:rPr sz="2800" dirty="0">
                <a:solidFill>
                  <a:schemeClr val="tx1"/>
                </a:solidFill>
              </a:rPr>
              <a:t>the interface </a:t>
            </a:r>
            <a:r>
              <a:rPr sz="2800" spc="-5" dirty="0">
                <a:solidFill>
                  <a:schemeClr val="tx1"/>
                </a:solidFill>
              </a:rPr>
              <a:t>consistent</a:t>
            </a:r>
            <a:endParaRPr sz="2800" dirty="0">
              <a:solidFill>
                <a:schemeClr val="tx1"/>
              </a:solidFill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27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7" y="143146"/>
            <a:ext cx="9515959" cy="846793"/>
          </a:xfrm>
        </p:spPr>
        <p:txBody>
          <a:bodyPr/>
          <a:lstStyle/>
          <a:p>
            <a:r>
              <a:rPr lang="en-US" dirty="0" smtClean="0"/>
              <a:t>Example of Failure Bad UI Design – Google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5418" y="2329678"/>
            <a:ext cx="2409910" cy="34306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2009 - 2012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32513" y="1443184"/>
            <a:ext cx="7088909" cy="5160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40148" y="954764"/>
            <a:ext cx="11453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https://techcrunch.com/2009/05/28/google-wave-drips-with-ambition-can-it-fulfill-googles-grand-web-vision/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62958" y="1408010"/>
            <a:ext cx="451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https://en.wikipedia.org/wiki/Google_Wave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3" y="411001"/>
            <a:ext cx="9515959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What </a:t>
            </a:r>
            <a:r>
              <a:rPr lang="en-US" sz="3000" dirty="0" smtClean="0"/>
              <a:t>S</a:t>
            </a:r>
            <a:r>
              <a:rPr sz="3000" dirty="0" smtClean="0"/>
              <a:t>hould </a:t>
            </a:r>
            <a:r>
              <a:rPr lang="en-US" sz="3000" dirty="0" smtClean="0"/>
              <a:t>We</a:t>
            </a:r>
            <a:r>
              <a:rPr sz="3000" dirty="0" smtClean="0"/>
              <a:t> </a:t>
            </a:r>
            <a:r>
              <a:rPr sz="3000" dirty="0"/>
              <a:t>do to </a:t>
            </a:r>
            <a:r>
              <a:rPr lang="en-US" sz="3000" spc="-5" dirty="0" smtClean="0"/>
              <a:t>M</a:t>
            </a:r>
            <a:r>
              <a:rPr sz="3000" spc="-5" dirty="0" smtClean="0"/>
              <a:t>ake </a:t>
            </a:r>
            <a:r>
              <a:rPr sz="3000" dirty="0"/>
              <a:t>a </a:t>
            </a:r>
            <a:r>
              <a:rPr lang="en-US" sz="3000" spc="-5" dirty="0" smtClean="0"/>
              <a:t>G</a:t>
            </a:r>
            <a:r>
              <a:rPr sz="3000" spc="-5" dirty="0" smtClean="0"/>
              <a:t>ood</a:t>
            </a:r>
            <a:r>
              <a:rPr sz="3000" spc="-160" dirty="0" smtClean="0"/>
              <a:t> </a:t>
            </a:r>
            <a:r>
              <a:rPr sz="3000" dirty="0"/>
              <a:t>UI?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435931" y="1771650"/>
            <a:ext cx="7204359" cy="3085523"/>
          </a:xfrm>
        </p:spPr>
        <p:txBody>
          <a:bodyPr/>
          <a:lstStyle/>
          <a:p>
            <a:pPr marR="354330">
              <a:spcBef>
                <a:spcPts val="105"/>
              </a:spcBef>
            </a:pPr>
            <a:r>
              <a:rPr lang="en-US" sz="2400" spc="-15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should follow</a:t>
            </a:r>
            <a:r>
              <a:rPr lang="en-US" sz="2400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the  Three Golden Rules  coined by </a:t>
            </a:r>
            <a:r>
              <a:rPr lang="en-US" sz="2400" spc="-35" dirty="0">
                <a:solidFill>
                  <a:schemeClr val="tx1"/>
                </a:solidFill>
                <a:latin typeface="Arial"/>
                <a:cs typeface="Arial"/>
              </a:rPr>
              <a:t>Mr. 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Theo  Mandel,</a:t>
            </a:r>
            <a:r>
              <a:rPr lang="en-US" sz="24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Ph.D.</a:t>
            </a:r>
          </a:p>
          <a:p>
            <a:pPr>
              <a:spcBef>
                <a:spcPts val="40"/>
              </a:spcBef>
            </a:pP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5080"/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The basis for a set of</a:t>
            </a:r>
            <a:r>
              <a:rPr lang="en-US" sz="2400" spc="-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UI  design principles that  guide this important  aspect of software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design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891540" y="1771650"/>
            <a:ext cx="2237232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0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6559" y="417398"/>
            <a:ext cx="501075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Golden</a:t>
            </a:r>
            <a:r>
              <a:rPr spc="-100" dirty="0"/>
              <a:t> </a:t>
            </a:r>
            <a:r>
              <a:rPr dirty="0"/>
              <a:t>Rules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745" y="1440873"/>
            <a:ext cx="6612013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MS Gothic"/>
                <a:cs typeface="MS Gothic"/>
              </a:rPr>
              <a:t>▧</a:t>
            </a:r>
            <a:r>
              <a:rPr sz="2800" spc="-590" dirty="0">
                <a:latin typeface="MS Gothic"/>
                <a:cs typeface="MS Gothic"/>
              </a:rPr>
              <a:t> </a:t>
            </a:r>
            <a:r>
              <a:rPr sz="2800" spc="-5" dirty="0">
                <a:latin typeface="Arial"/>
                <a:cs typeface="Arial"/>
              </a:rPr>
              <a:t>Place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user </a:t>
            </a:r>
            <a:r>
              <a:rPr sz="2800" spc="-10" dirty="0">
                <a:latin typeface="Arial"/>
                <a:cs typeface="Arial"/>
              </a:rPr>
              <a:t>in </a:t>
            </a:r>
            <a:r>
              <a:rPr sz="2800" spc="-5" dirty="0" smtClean="0">
                <a:latin typeface="Arial"/>
                <a:cs typeface="Arial"/>
              </a:rPr>
              <a:t>control</a:t>
            </a:r>
            <a:endParaRPr lang="en-US" sz="2800" spc="-5" dirty="0" smtClean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  <a:p>
            <a:pPr marL="12700"/>
            <a:r>
              <a:rPr sz="2800" dirty="0">
                <a:latin typeface="MS Gothic"/>
                <a:cs typeface="MS Gothic"/>
              </a:rPr>
              <a:t>▧</a:t>
            </a:r>
            <a:r>
              <a:rPr sz="2800" spc="-640" dirty="0">
                <a:latin typeface="MS Gothic"/>
                <a:cs typeface="MS Gothic"/>
              </a:rPr>
              <a:t> </a:t>
            </a:r>
            <a:r>
              <a:rPr sz="2800" spc="-5" dirty="0">
                <a:latin typeface="Arial"/>
                <a:cs typeface="Arial"/>
              </a:rPr>
              <a:t>Reduce </a:t>
            </a:r>
            <a:r>
              <a:rPr sz="2800" dirty="0">
                <a:latin typeface="Arial"/>
                <a:cs typeface="Arial"/>
              </a:rPr>
              <a:t>the user’s </a:t>
            </a:r>
            <a:r>
              <a:rPr sz="2800" spc="-5" dirty="0">
                <a:latin typeface="Arial"/>
                <a:cs typeface="Arial"/>
              </a:rPr>
              <a:t>memory </a:t>
            </a:r>
            <a:r>
              <a:rPr sz="2800" spc="-10" dirty="0" smtClean="0">
                <a:latin typeface="Arial"/>
                <a:cs typeface="Arial"/>
              </a:rPr>
              <a:t>load</a:t>
            </a:r>
            <a:endParaRPr lang="en-US" sz="2800" spc="-10" dirty="0" smtClean="0">
              <a:latin typeface="Arial"/>
              <a:cs typeface="Arial"/>
            </a:endParaRPr>
          </a:p>
          <a:p>
            <a:pPr marL="12700"/>
            <a:endParaRPr sz="2800" dirty="0">
              <a:latin typeface="Arial"/>
              <a:cs typeface="Arial"/>
            </a:endParaRPr>
          </a:p>
          <a:p>
            <a:pPr marL="12700"/>
            <a:r>
              <a:rPr sz="2800" dirty="0">
                <a:latin typeface="MS Gothic"/>
                <a:cs typeface="MS Gothic"/>
              </a:rPr>
              <a:t>▧</a:t>
            </a:r>
            <a:r>
              <a:rPr sz="2800" spc="-620" dirty="0">
                <a:latin typeface="MS Gothic"/>
                <a:cs typeface="MS Gothic"/>
              </a:rPr>
              <a:t> </a:t>
            </a:r>
            <a:r>
              <a:rPr sz="2800" spc="-5" dirty="0">
                <a:latin typeface="Arial"/>
                <a:cs typeface="Arial"/>
              </a:rPr>
              <a:t>Make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interface </a:t>
            </a:r>
            <a:r>
              <a:rPr sz="2800" spc="-5" dirty="0" smtClean="0">
                <a:latin typeface="Arial"/>
                <a:cs typeface="Arial"/>
              </a:rPr>
              <a:t>consistent</a:t>
            </a:r>
            <a:endParaRPr lang="en-US" sz="2800" spc="-5" dirty="0" smtClean="0">
              <a:latin typeface="Arial"/>
              <a:cs typeface="Arial"/>
            </a:endParaRPr>
          </a:p>
          <a:p>
            <a:pPr marL="12700"/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522" y="5641315"/>
            <a:ext cx="367156" cy="454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10111" y="5740121"/>
            <a:ext cx="374836" cy="331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387841" y="4277359"/>
            <a:ext cx="413003" cy="386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9361932" y="5598159"/>
            <a:ext cx="374903" cy="345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288780" y="4800600"/>
            <a:ext cx="556260" cy="516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248460" y="5182324"/>
            <a:ext cx="641455" cy="895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10459" y="4632401"/>
            <a:ext cx="548581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696327" y="4298822"/>
            <a:ext cx="1461262" cy="1179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264652" y="5645150"/>
            <a:ext cx="391668" cy="3898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839319" y="5543550"/>
            <a:ext cx="385452" cy="400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3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3" y="411001"/>
            <a:ext cx="9515959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3" y="1320800"/>
            <a:ext cx="10400142" cy="3939515"/>
          </a:xfrm>
        </p:spPr>
        <p:txBody>
          <a:bodyPr/>
          <a:lstStyle/>
          <a:p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"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What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I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really would like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,” said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user </a:t>
            </a:r>
            <a:r>
              <a:rPr lang="en-US" sz="2800" spc="-25" dirty="0">
                <a:solidFill>
                  <a:schemeClr val="tx1"/>
                </a:solidFill>
                <a:latin typeface="Arial"/>
                <a:cs typeface="Arial"/>
              </a:rPr>
              <a:t>solemnly, 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is a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system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that reads my mind. It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knows what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I 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want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do before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I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need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do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it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and makes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it very 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easy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for me to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get it done. </a:t>
            </a:r>
            <a:r>
              <a:rPr lang="en-US" sz="2800" i="1" spc="-10" dirty="0">
                <a:solidFill>
                  <a:schemeClr val="tx1"/>
                </a:solidFill>
                <a:latin typeface="Arial"/>
                <a:cs typeface="Arial"/>
              </a:rPr>
              <a:t>That’s </a:t>
            </a:r>
            <a:r>
              <a:rPr lang="en-US" sz="2800" i="1" spc="-5" dirty="0">
                <a:solidFill>
                  <a:schemeClr val="tx1"/>
                </a:solidFill>
                <a:latin typeface="Arial"/>
                <a:cs typeface="Arial"/>
              </a:rPr>
              <a:t>all, just</a:t>
            </a:r>
            <a:r>
              <a:rPr lang="en-US" sz="2800" i="1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.”</a:t>
            </a:r>
          </a:p>
          <a:p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During a requirements-gathering session, a  key user was asked about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attributes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of the </a:t>
            </a:r>
            <a:r>
              <a:rPr lang="en-US" sz="2800" spc="-5" dirty="0" smtClean="0">
                <a:solidFill>
                  <a:schemeClr val="tx1"/>
                </a:solidFill>
                <a:latin typeface="Arial"/>
                <a:cs typeface="Arial"/>
              </a:rPr>
              <a:t>window-oriented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graphical</a:t>
            </a:r>
            <a:r>
              <a:rPr lang="en-US" sz="28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interface.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8853043" y="5260315"/>
            <a:ext cx="367156" cy="454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296400" y="5124413"/>
            <a:ext cx="388620" cy="895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382121" y="5179060"/>
            <a:ext cx="338087" cy="894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1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0795" y="426634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683490" y="1708729"/>
            <a:ext cx="10196946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Users 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control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computer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not  </a:t>
            </a:r>
            <a:r>
              <a:rPr sz="2400" spc="-5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controlled by the </a:t>
            </a:r>
            <a:r>
              <a:rPr sz="2400" spc="-15" dirty="0">
                <a:latin typeface="Arial"/>
                <a:cs typeface="Arial"/>
              </a:rPr>
              <a:t>computer. </a:t>
            </a:r>
            <a:endParaRPr lang="en-US" sz="2400" spc="-15" dirty="0" smtClean="0">
              <a:latin typeface="Arial"/>
              <a:cs typeface="Arial"/>
            </a:endParaRP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15" dirty="0">
              <a:latin typeface="Arial"/>
              <a:cs typeface="Arial"/>
            </a:endParaRP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 smtClean="0">
                <a:latin typeface="Arial"/>
                <a:cs typeface="Arial"/>
              </a:rPr>
              <a:t>So</a:t>
            </a:r>
            <a:r>
              <a:rPr sz="2400" spc="-5" dirty="0">
                <a:latin typeface="Arial"/>
                <a:cs typeface="Arial"/>
              </a:rPr>
              <a:t>, user  </a:t>
            </a:r>
            <a:r>
              <a:rPr sz="2400" dirty="0">
                <a:latin typeface="Arial"/>
                <a:cs typeface="Arial"/>
              </a:rPr>
              <a:t>interface constraints </a:t>
            </a:r>
            <a:r>
              <a:rPr sz="2400" spc="-5" dirty="0">
                <a:latin typeface="Arial"/>
                <a:cs typeface="Arial"/>
              </a:rPr>
              <a:t>specified </a:t>
            </a:r>
            <a:r>
              <a:rPr sz="2400" dirty="0">
                <a:latin typeface="Arial"/>
                <a:cs typeface="Arial"/>
              </a:rPr>
              <a:t>by the </a:t>
            </a:r>
            <a:r>
              <a:rPr sz="2400" spc="-5" dirty="0">
                <a:latin typeface="Arial"/>
                <a:cs typeface="Arial"/>
              </a:rPr>
              <a:t>designer 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simplify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mode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user's interaction with  the </a:t>
            </a:r>
            <a:r>
              <a:rPr sz="2400" spc="-20" dirty="0">
                <a:latin typeface="Arial"/>
                <a:cs typeface="Arial"/>
              </a:rPr>
              <a:t>computer. </a:t>
            </a:r>
            <a:r>
              <a:rPr sz="2400" spc="-5" dirty="0">
                <a:latin typeface="Arial"/>
                <a:cs typeface="Arial"/>
              </a:rPr>
              <a:t>User interface </a:t>
            </a:r>
            <a:r>
              <a:rPr sz="2400" dirty="0">
                <a:latin typeface="Arial"/>
                <a:cs typeface="Arial"/>
              </a:rPr>
              <a:t>must not frustrate the  </a:t>
            </a:r>
            <a:r>
              <a:rPr sz="2400" spc="-30" dirty="0">
                <a:latin typeface="Arial"/>
                <a:cs typeface="Arial"/>
              </a:rPr>
              <a:t>user.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 descr="Using mental models for better UX design - Justin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27" y="3963192"/>
            <a:ext cx="3543819" cy="23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826" y="236338"/>
            <a:ext cx="4530725" cy="4832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1. Place the </a:t>
            </a:r>
            <a:r>
              <a:rPr lang="en-US" sz="3000" spc="-5" dirty="0" smtClean="0"/>
              <a:t>U</a:t>
            </a:r>
            <a:r>
              <a:rPr sz="3000" spc="-5" dirty="0" smtClean="0"/>
              <a:t>ser </a:t>
            </a:r>
            <a:r>
              <a:rPr sz="3000" dirty="0"/>
              <a:t>in</a:t>
            </a:r>
            <a:r>
              <a:rPr sz="3000" spc="-100" dirty="0"/>
              <a:t> </a:t>
            </a:r>
            <a:r>
              <a:rPr lang="en-US" sz="3000" spc="-5" dirty="0" smtClean="0"/>
              <a:t>C</a:t>
            </a:r>
            <a:r>
              <a:rPr sz="3000" spc="-5" dirty="0" smtClean="0"/>
              <a:t>ontrol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524826" y="783343"/>
            <a:ext cx="10955973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Method 1:</a:t>
            </a:r>
          </a:p>
          <a:p>
            <a:pPr marL="12700" marR="5080" algn="just">
              <a:spcBef>
                <a:spcPts val="100"/>
              </a:spcBef>
            </a:pPr>
            <a:r>
              <a:rPr sz="2400" spc="-5" dirty="0" smtClean="0">
                <a:latin typeface="Arial"/>
                <a:cs typeface="Arial"/>
              </a:rPr>
              <a:t>Define </a:t>
            </a:r>
            <a:r>
              <a:rPr sz="2400" spc="-5" dirty="0">
                <a:latin typeface="Arial"/>
                <a:cs typeface="Arial"/>
              </a:rPr>
              <a:t>interaction modes in a way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does not </a:t>
            </a:r>
            <a:r>
              <a:rPr sz="2400" dirty="0">
                <a:latin typeface="Arial"/>
                <a:cs typeface="Arial"/>
              </a:rPr>
              <a:t>force a </a:t>
            </a:r>
            <a:r>
              <a:rPr sz="2400" spc="-5" dirty="0">
                <a:latin typeface="Arial"/>
                <a:cs typeface="Arial"/>
              </a:rPr>
              <a:t>user into unnecessary  or undesired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actions.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1333015" y="6025922"/>
            <a:ext cx="91040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user should </a:t>
            </a:r>
            <a:r>
              <a:rPr spc="-15" dirty="0">
                <a:latin typeface="Arial"/>
                <a:cs typeface="Arial"/>
              </a:rPr>
              <a:t>always </a:t>
            </a:r>
            <a:r>
              <a:rPr spc="-5" dirty="0">
                <a:latin typeface="Arial"/>
                <a:cs typeface="Arial"/>
              </a:rPr>
              <a:t>be able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enter </a:t>
            </a:r>
            <a:r>
              <a:rPr spc="-10" dirty="0">
                <a:latin typeface="Arial"/>
                <a:cs typeface="Arial"/>
              </a:rPr>
              <a:t>and exit </a:t>
            </a:r>
            <a:r>
              <a:rPr dirty="0">
                <a:latin typeface="Arial"/>
                <a:cs typeface="Arial"/>
              </a:rPr>
              <a:t>the</a:t>
            </a:r>
            <a:r>
              <a:rPr spc="114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mode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5" dirty="0" smtClean="0">
                <a:latin typeface="Arial"/>
                <a:cs typeface="Arial"/>
              </a:rPr>
              <a:t>with </a:t>
            </a:r>
            <a:r>
              <a:rPr spc="-5" dirty="0">
                <a:latin typeface="Arial"/>
                <a:cs typeface="Arial"/>
              </a:rPr>
              <a:t>little or no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effort.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643596" y="1676842"/>
            <a:ext cx="6877811" cy="423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4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1164</Words>
  <Application>Microsoft Office PowerPoint</Application>
  <PresentationFormat>Widescreen</PresentationFormat>
  <Paragraphs>118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Gothic</vt:lpstr>
      <vt:lpstr>Arial</vt:lpstr>
      <vt:lpstr>Calibri</vt:lpstr>
      <vt:lpstr>Montserrat</vt:lpstr>
      <vt:lpstr>Times New Roman</vt:lpstr>
      <vt:lpstr>UOW_PPT_2016_16x9_March2016</vt:lpstr>
      <vt:lpstr>1_UOW_PPT_2016_16x9_March2016</vt:lpstr>
      <vt:lpstr>  CSE3033N Software Engineering   Topic:  The Golden Rules of UI Design </vt:lpstr>
      <vt:lpstr>Topic Learning Objectives </vt:lpstr>
      <vt:lpstr>Goal of User Interface Design</vt:lpstr>
      <vt:lpstr>Example of Failure Bad UI Design – Google Wave</vt:lpstr>
      <vt:lpstr>What Should We do to Make a Good UI?</vt:lpstr>
      <vt:lpstr>The Golden Rules</vt:lpstr>
      <vt:lpstr>1. Place the User in Control</vt:lpstr>
      <vt:lpstr>1. Place the User in Control</vt:lpstr>
      <vt:lpstr>1. Place the User in Control</vt:lpstr>
      <vt:lpstr>PowerPoint Presentation</vt:lpstr>
      <vt:lpstr>Different users have  different interaction  preferences, choices  should be provided.</vt:lpstr>
      <vt:lpstr>Logo Programming – draw with coding</vt:lpstr>
      <vt:lpstr>Easy Drawing with Paint and Photoshop Sketch</vt:lpstr>
      <vt:lpstr>1. Place the User in Control</vt:lpstr>
      <vt:lpstr>1. Place the User in Control</vt:lpstr>
      <vt:lpstr>PowerPoint Presentation</vt:lpstr>
      <vt:lpstr>1. Place the User in Control</vt:lpstr>
      <vt:lpstr>1. Place the User in Control</vt:lpstr>
      <vt:lpstr>PowerPoint Presentation</vt:lpstr>
      <vt:lpstr>2.Reduce the User’s Memory Load</vt:lpstr>
      <vt:lpstr>2.Reduce the User’s Memory Load</vt:lpstr>
      <vt:lpstr>2.Reduce the User’s Memory Load</vt:lpstr>
      <vt:lpstr>2.Reduce the User’s Memory Load</vt:lpstr>
      <vt:lpstr>2.Reduce the User’s Memory Load</vt:lpstr>
      <vt:lpstr>PowerPoint Presentation</vt:lpstr>
      <vt:lpstr>2.Reduce the User’s Memory Load</vt:lpstr>
      <vt:lpstr>2.Reduce the User’s Memory Load</vt:lpstr>
      <vt:lpstr>3. Make the Interface Consistent</vt:lpstr>
      <vt:lpstr>3.Make the Interface Consistent</vt:lpstr>
      <vt:lpstr>3. Make the Interface Consistent</vt:lpstr>
      <vt:lpstr>3. Make the Interface Consistent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CSE3033 Software Engineering   Topic:  The Golden Rules of UI Design </dc:title>
  <dc:creator>Dr. Lim Chia Yean</dc:creator>
  <cp:lastModifiedBy>Tan Phit Huan</cp:lastModifiedBy>
  <cp:revision>32</cp:revision>
  <dcterms:created xsi:type="dcterms:W3CDTF">2021-06-12T05:50:32Z</dcterms:created>
  <dcterms:modified xsi:type="dcterms:W3CDTF">2022-05-17T03:13:51Z</dcterms:modified>
</cp:coreProperties>
</file>