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9"/>
  </p:notesMasterIdLst>
  <p:sldIdLst>
    <p:sldId id="257" r:id="rId3"/>
    <p:sldId id="258" r:id="rId4"/>
    <p:sldId id="260" r:id="rId5"/>
    <p:sldId id="261" r:id="rId6"/>
    <p:sldId id="262" r:id="rId7"/>
    <p:sldId id="263" r:id="rId8"/>
    <p:sldId id="276" r:id="rId9"/>
    <p:sldId id="264" r:id="rId10"/>
    <p:sldId id="277" r:id="rId11"/>
    <p:sldId id="278" r:id="rId12"/>
    <p:sldId id="265" r:id="rId13"/>
    <p:sldId id="281" r:id="rId14"/>
    <p:sldId id="266" r:id="rId15"/>
    <p:sldId id="279" r:id="rId16"/>
    <p:sldId id="280" r:id="rId17"/>
    <p:sldId id="267" r:id="rId18"/>
    <p:sldId id="268" r:id="rId19"/>
    <p:sldId id="269" r:id="rId20"/>
    <p:sldId id="271" r:id="rId21"/>
    <p:sldId id="272" r:id="rId22"/>
    <p:sldId id="283" r:id="rId23"/>
    <p:sldId id="273" r:id="rId24"/>
    <p:sldId id="274" r:id="rId25"/>
    <p:sldId id="275" r:id="rId26"/>
    <p:sldId id="27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F2941-44CB-44B6-A264-8505819EB6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BD8FF62-A227-4C59-B1B1-21186A8A25AF}">
      <dgm:prSet phldrT="[Text]"/>
      <dgm:spPr/>
      <dgm:t>
        <a:bodyPr/>
        <a:lstStyle/>
        <a:p>
          <a:r>
            <a:rPr lang="en-MY" b="1" dirty="0">
              <a:solidFill>
                <a:schemeClr val="bg1">
                  <a:lumMod val="95000"/>
                </a:schemeClr>
              </a:solidFill>
            </a:rPr>
            <a:t>Product Metrics</a:t>
          </a:r>
          <a:endParaRPr lang="en-US" dirty="0">
            <a:solidFill>
              <a:schemeClr val="bg1">
                <a:lumMod val="95000"/>
              </a:schemeClr>
            </a:solidFill>
          </a:endParaRPr>
        </a:p>
      </dgm:t>
    </dgm:pt>
    <dgm:pt modelId="{E4AA7FEC-D2CE-44D4-A9A0-D2B69BC99E1E}" type="parTrans" cxnId="{3721595E-AD4A-4751-A1F6-E5090A395883}">
      <dgm:prSet/>
      <dgm:spPr/>
      <dgm:t>
        <a:bodyPr/>
        <a:lstStyle/>
        <a:p>
          <a:endParaRPr lang="en-US"/>
        </a:p>
      </dgm:t>
    </dgm:pt>
    <dgm:pt modelId="{29B7BBD1-E521-4C56-9A49-828871C6A570}" type="sibTrans" cxnId="{3721595E-AD4A-4751-A1F6-E5090A395883}">
      <dgm:prSet/>
      <dgm:spPr/>
      <dgm:t>
        <a:bodyPr/>
        <a:lstStyle/>
        <a:p>
          <a:endParaRPr lang="en-US"/>
        </a:p>
      </dgm:t>
    </dgm:pt>
    <dgm:pt modelId="{313BA216-1B01-48CE-8104-D21AAA2F1D52}">
      <dgm:prSet/>
      <dgm:spPr/>
      <dgm:t>
        <a:bodyPr/>
        <a:lstStyle/>
        <a:p>
          <a:r>
            <a:rPr lang="en-MY" b="1" dirty="0">
              <a:solidFill>
                <a:schemeClr val="bg1">
                  <a:lumMod val="95000"/>
                </a:schemeClr>
              </a:solidFill>
            </a:rPr>
            <a:t>Process Metrics</a:t>
          </a:r>
          <a:endParaRPr lang="en-MY" dirty="0">
            <a:solidFill>
              <a:schemeClr val="bg1">
                <a:lumMod val="95000"/>
              </a:schemeClr>
            </a:solidFill>
          </a:endParaRPr>
        </a:p>
      </dgm:t>
    </dgm:pt>
    <dgm:pt modelId="{45350EC7-29EA-4C9E-BFFA-C81D4FF624D9}" type="parTrans" cxnId="{0EB1F3AA-722C-49BD-81C5-78765BB2ACF1}">
      <dgm:prSet/>
      <dgm:spPr/>
      <dgm:t>
        <a:bodyPr/>
        <a:lstStyle/>
        <a:p>
          <a:endParaRPr lang="en-US"/>
        </a:p>
      </dgm:t>
    </dgm:pt>
    <dgm:pt modelId="{3E236637-1A99-4995-9E6D-7AF6E1B9725D}" type="sibTrans" cxnId="{0EB1F3AA-722C-49BD-81C5-78765BB2ACF1}">
      <dgm:prSet/>
      <dgm:spPr/>
      <dgm:t>
        <a:bodyPr/>
        <a:lstStyle/>
        <a:p>
          <a:endParaRPr lang="en-US"/>
        </a:p>
      </dgm:t>
    </dgm:pt>
    <dgm:pt modelId="{9BD058B9-FC1C-4347-B4A6-2FEE042043AB}">
      <dgm:prSet/>
      <dgm:spPr/>
      <dgm:t>
        <a:bodyPr/>
        <a:lstStyle/>
        <a:p>
          <a:r>
            <a:rPr lang="en-MY" b="1" dirty="0">
              <a:solidFill>
                <a:schemeClr val="bg1">
                  <a:lumMod val="95000"/>
                </a:schemeClr>
              </a:solidFill>
            </a:rPr>
            <a:t>Resources Metrics</a:t>
          </a:r>
          <a:endParaRPr lang="en-MY" dirty="0">
            <a:solidFill>
              <a:schemeClr val="bg1">
                <a:lumMod val="95000"/>
              </a:schemeClr>
            </a:solidFill>
          </a:endParaRPr>
        </a:p>
      </dgm:t>
    </dgm:pt>
    <dgm:pt modelId="{D35C2690-52E5-48CC-B226-BE012A98554C}" type="parTrans" cxnId="{216FD960-462C-4788-BCCF-FB5E6DB038B8}">
      <dgm:prSet/>
      <dgm:spPr/>
      <dgm:t>
        <a:bodyPr/>
        <a:lstStyle/>
        <a:p>
          <a:endParaRPr lang="en-US"/>
        </a:p>
      </dgm:t>
    </dgm:pt>
    <dgm:pt modelId="{6CFC5349-2BDE-4D15-AA66-1CBBF3F43140}" type="sibTrans" cxnId="{216FD960-462C-4788-BCCF-FB5E6DB038B8}">
      <dgm:prSet/>
      <dgm:spPr/>
      <dgm:t>
        <a:bodyPr/>
        <a:lstStyle/>
        <a:p>
          <a:endParaRPr lang="en-US"/>
        </a:p>
      </dgm:t>
    </dgm:pt>
    <dgm:pt modelId="{EBD1E0BC-30FD-495B-AC84-11A6D80CC825}">
      <dgm:prSet/>
      <dgm:spPr/>
      <dgm:t>
        <a:bodyPr/>
        <a:lstStyle/>
        <a:p>
          <a:r>
            <a:rPr lang="en-MY" b="1" dirty="0">
              <a:solidFill>
                <a:schemeClr val="bg1">
                  <a:lumMod val="95000"/>
                </a:schemeClr>
              </a:solidFill>
            </a:rPr>
            <a:t>External Metrics</a:t>
          </a:r>
          <a:endParaRPr lang="en-MY" dirty="0">
            <a:solidFill>
              <a:schemeClr val="bg1">
                <a:lumMod val="95000"/>
              </a:schemeClr>
            </a:solidFill>
          </a:endParaRPr>
        </a:p>
      </dgm:t>
    </dgm:pt>
    <dgm:pt modelId="{D163134B-05CD-43D6-A112-13119220D2F3}" type="parTrans" cxnId="{B64C1AF2-10EB-4525-ADC2-3780A488053A}">
      <dgm:prSet/>
      <dgm:spPr/>
      <dgm:t>
        <a:bodyPr/>
        <a:lstStyle/>
        <a:p>
          <a:endParaRPr lang="en-US"/>
        </a:p>
      </dgm:t>
    </dgm:pt>
    <dgm:pt modelId="{5A46C7E2-27B9-4A53-B86C-90CB4386826F}" type="sibTrans" cxnId="{B64C1AF2-10EB-4525-ADC2-3780A488053A}">
      <dgm:prSet/>
      <dgm:spPr/>
      <dgm:t>
        <a:bodyPr/>
        <a:lstStyle/>
        <a:p>
          <a:endParaRPr lang="en-US"/>
        </a:p>
      </dgm:t>
    </dgm:pt>
    <dgm:pt modelId="{A701595B-CF7E-4A4D-9877-C76447E6BA7B}">
      <dgm:prSet/>
      <dgm:spPr/>
      <dgm:t>
        <a:bodyPr/>
        <a:lstStyle/>
        <a:p>
          <a:r>
            <a:rPr lang="en-MY" b="1" dirty="0">
              <a:solidFill>
                <a:schemeClr val="bg1">
                  <a:lumMod val="95000"/>
                </a:schemeClr>
              </a:solidFill>
            </a:rPr>
            <a:t>Internal Metrics</a:t>
          </a:r>
          <a:endParaRPr lang="en-MY" dirty="0">
            <a:solidFill>
              <a:schemeClr val="bg1">
                <a:lumMod val="95000"/>
              </a:schemeClr>
            </a:solidFill>
          </a:endParaRPr>
        </a:p>
      </dgm:t>
    </dgm:pt>
    <dgm:pt modelId="{5CCA30C4-DD17-4721-B1E0-5C8D3C676309}" type="parTrans" cxnId="{0C0D2CB4-7B89-4309-BE62-D5AA866D8D6C}">
      <dgm:prSet/>
      <dgm:spPr/>
      <dgm:t>
        <a:bodyPr/>
        <a:lstStyle/>
        <a:p>
          <a:endParaRPr lang="en-US"/>
        </a:p>
      </dgm:t>
    </dgm:pt>
    <dgm:pt modelId="{6F7D1355-FADF-4412-9DAB-3AF3B2A40368}" type="sibTrans" cxnId="{0C0D2CB4-7B89-4309-BE62-D5AA866D8D6C}">
      <dgm:prSet/>
      <dgm:spPr/>
      <dgm:t>
        <a:bodyPr/>
        <a:lstStyle/>
        <a:p>
          <a:endParaRPr lang="en-US"/>
        </a:p>
      </dgm:t>
    </dgm:pt>
    <dgm:pt modelId="{9D301A51-26F8-469F-831C-9DD5954B53FA}">
      <dgm:prSet/>
      <dgm:spPr/>
      <dgm:t>
        <a:bodyPr/>
        <a:lstStyle/>
        <a:p>
          <a:r>
            <a:rPr lang="en-MY" b="1" dirty="0">
              <a:solidFill>
                <a:schemeClr val="bg1">
                  <a:lumMod val="95000"/>
                </a:schemeClr>
              </a:solidFill>
            </a:rPr>
            <a:t>Direct Metrics</a:t>
          </a:r>
          <a:endParaRPr lang="en-MY" dirty="0">
            <a:solidFill>
              <a:schemeClr val="bg1">
                <a:lumMod val="95000"/>
              </a:schemeClr>
            </a:solidFill>
          </a:endParaRPr>
        </a:p>
      </dgm:t>
    </dgm:pt>
    <dgm:pt modelId="{F8DFC5EA-EF4B-4DC6-B6B6-17A0DD17011B}" type="parTrans" cxnId="{2E573BA5-9E17-49C3-B07B-92F7A04B440E}">
      <dgm:prSet/>
      <dgm:spPr/>
      <dgm:t>
        <a:bodyPr/>
        <a:lstStyle/>
        <a:p>
          <a:endParaRPr lang="en-US"/>
        </a:p>
      </dgm:t>
    </dgm:pt>
    <dgm:pt modelId="{570FC4E4-2F11-4973-A627-A1B0E4A0E136}" type="sibTrans" cxnId="{2E573BA5-9E17-49C3-B07B-92F7A04B440E}">
      <dgm:prSet/>
      <dgm:spPr/>
      <dgm:t>
        <a:bodyPr/>
        <a:lstStyle/>
        <a:p>
          <a:endParaRPr lang="en-US"/>
        </a:p>
      </dgm:t>
    </dgm:pt>
    <dgm:pt modelId="{D1842A6F-D266-4760-AD08-39B175FF1D62}">
      <dgm:prSet/>
      <dgm:spPr/>
      <dgm:t>
        <a:bodyPr/>
        <a:lstStyle/>
        <a:p>
          <a:r>
            <a:rPr lang="en-MY" b="1" dirty="0">
              <a:solidFill>
                <a:schemeClr val="bg1">
                  <a:lumMod val="95000"/>
                </a:schemeClr>
              </a:solidFill>
            </a:rPr>
            <a:t>Indirect Metrics</a:t>
          </a:r>
          <a:endParaRPr lang="en-MY" dirty="0">
            <a:solidFill>
              <a:schemeClr val="bg1">
                <a:lumMod val="95000"/>
              </a:schemeClr>
            </a:solidFill>
          </a:endParaRPr>
        </a:p>
      </dgm:t>
    </dgm:pt>
    <dgm:pt modelId="{7E72490F-93C6-4E56-A0B0-D4F76734440A}" type="parTrans" cxnId="{61B2A542-E1CB-4984-AC79-D2D2E567B291}">
      <dgm:prSet/>
      <dgm:spPr/>
      <dgm:t>
        <a:bodyPr/>
        <a:lstStyle/>
        <a:p>
          <a:endParaRPr lang="en-US"/>
        </a:p>
      </dgm:t>
    </dgm:pt>
    <dgm:pt modelId="{D427336C-F5E7-453E-8EB7-BB4BE039D3DD}" type="sibTrans" cxnId="{61B2A542-E1CB-4984-AC79-D2D2E567B291}">
      <dgm:prSet/>
      <dgm:spPr/>
      <dgm:t>
        <a:bodyPr/>
        <a:lstStyle/>
        <a:p>
          <a:endParaRPr lang="en-US"/>
        </a:p>
      </dgm:t>
    </dgm:pt>
    <dgm:pt modelId="{A1B45A5B-C440-4912-A999-E87DF8C14E8E}">
      <dgm:prSet phldrT="[Text]"/>
      <dgm:spPr/>
      <dgm:t>
        <a:bodyPr/>
        <a:lstStyle/>
        <a:p>
          <a:r>
            <a:rPr lang="en-MY" dirty="0"/>
            <a:t>Metrics that are related to the product (LOC).</a:t>
          </a:r>
          <a:endParaRPr lang="en-US" dirty="0"/>
        </a:p>
      </dgm:t>
    </dgm:pt>
    <dgm:pt modelId="{D6FB42FD-0AE7-4FF7-8F5A-60A2FA3BBE5C}" type="parTrans" cxnId="{C6F3582A-BE2B-449B-8EED-705868233928}">
      <dgm:prSet/>
      <dgm:spPr/>
      <dgm:t>
        <a:bodyPr/>
        <a:lstStyle/>
        <a:p>
          <a:endParaRPr lang="en-US"/>
        </a:p>
      </dgm:t>
    </dgm:pt>
    <dgm:pt modelId="{A8305DD5-0EE7-4D30-8D5F-D7283AF71F47}" type="sibTrans" cxnId="{C6F3582A-BE2B-449B-8EED-705868233928}">
      <dgm:prSet/>
      <dgm:spPr/>
      <dgm:t>
        <a:bodyPr/>
        <a:lstStyle/>
        <a:p>
          <a:endParaRPr lang="en-US"/>
        </a:p>
      </dgm:t>
    </dgm:pt>
    <dgm:pt modelId="{AE5555CB-868B-4089-93A8-5A9F9ECC65CB}">
      <dgm:prSet/>
      <dgm:spPr/>
      <dgm:t>
        <a:bodyPr/>
        <a:lstStyle/>
        <a:p>
          <a:r>
            <a:rPr lang="en-MY" dirty="0"/>
            <a:t>Metrics that are related to the process of development (length of the iteration).</a:t>
          </a:r>
        </a:p>
      </dgm:t>
    </dgm:pt>
    <dgm:pt modelId="{622FE24E-D282-47AB-9F80-B9A1D6675E6F}" type="parTrans" cxnId="{DE963C4E-C6ED-4F99-B6F1-12636BCE807B}">
      <dgm:prSet/>
      <dgm:spPr/>
      <dgm:t>
        <a:bodyPr/>
        <a:lstStyle/>
        <a:p>
          <a:endParaRPr lang="en-US"/>
        </a:p>
      </dgm:t>
    </dgm:pt>
    <dgm:pt modelId="{ABF16FC6-9EFC-4D45-BFD1-D5B5FBBB9AC2}" type="sibTrans" cxnId="{DE963C4E-C6ED-4F99-B6F1-12636BCE807B}">
      <dgm:prSet/>
      <dgm:spPr/>
      <dgm:t>
        <a:bodyPr/>
        <a:lstStyle/>
        <a:p>
          <a:endParaRPr lang="en-US"/>
        </a:p>
      </dgm:t>
    </dgm:pt>
    <dgm:pt modelId="{2C6F1AA2-DB8B-41C6-9A28-FEEB644BDA67}">
      <dgm:prSet/>
      <dgm:spPr/>
      <dgm:t>
        <a:bodyPr/>
        <a:lstStyle/>
        <a:p>
          <a:r>
            <a:rPr lang="en-MY" dirty="0"/>
            <a:t>Metrics that are related to the usage of personnel and resources and their properties (developer productivity).</a:t>
          </a:r>
        </a:p>
      </dgm:t>
    </dgm:pt>
    <dgm:pt modelId="{C2860867-D4B1-4EC7-89BF-2684BAFCE040}" type="parTrans" cxnId="{95898FCF-1B8A-4726-A47C-5BEF16E42F0E}">
      <dgm:prSet/>
      <dgm:spPr/>
      <dgm:t>
        <a:bodyPr/>
        <a:lstStyle/>
        <a:p>
          <a:endParaRPr lang="en-US"/>
        </a:p>
      </dgm:t>
    </dgm:pt>
    <dgm:pt modelId="{5F903DC9-6C34-4CCF-AEC3-A7EEF8122E5D}" type="sibTrans" cxnId="{95898FCF-1B8A-4726-A47C-5BEF16E42F0E}">
      <dgm:prSet/>
      <dgm:spPr/>
      <dgm:t>
        <a:bodyPr/>
        <a:lstStyle/>
        <a:p>
          <a:endParaRPr lang="en-US"/>
        </a:p>
      </dgm:t>
    </dgm:pt>
    <dgm:pt modelId="{951B7302-98EA-472A-9443-9B0508B28EF9}">
      <dgm:prSet/>
      <dgm:spPr/>
      <dgm:t>
        <a:bodyPr/>
        <a:lstStyle/>
        <a:p>
          <a:r>
            <a:rPr lang="en-MY" dirty="0"/>
            <a:t>Measured with respect to environment/context (productivity, usability).</a:t>
          </a:r>
        </a:p>
      </dgm:t>
    </dgm:pt>
    <dgm:pt modelId="{7E1B85E9-6D57-4D7F-A25C-182E3A26061A}" type="parTrans" cxnId="{AB54A156-D677-441E-B5DA-263F27C85F16}">
      <dgm:prSet/>
      <dgm:spPr/>
      <dgm:t>
        <a:bodyPr/>
        <a:lstStyle/>
        <a:p>
          <a:endParaRPr lang="en-US"/>
        </a:p>
      </dgm:t>
    </dgm:pt>
    <dgm:pt modelId="{40B425B1-647D-4A7D-A0FE-D1B6575440F1}" type="sibTrans" cxnId="{AB54A156-D677-441E-B5DA-263F27C85F16}">
      <dgm:prSet/>
      <dgm:spPr/>
      <dgm:t>
        <a:bodyPr/>
        <a:lstStyle/>
        <a:p>
          <a:endParaRPr lang="en-US"/>
        </a:p>
      </dgm:t>
    </dgm:pt>
    <dgm:pt modelId="{3A84951D-7AFE-4868-9054-1DAF6FA9493E}">
      <dgm:prSet/>
      <dgm:spPr/>
      <dgm:t>
        <a:bodyPr/>
        <a:lstStyle/>
        <a:p>
          <a:r>
            <a:rPr lang="en-MY" dirty="0"/>
            <a:t>Not dependent on the environment/context (LOC).</a:t>
          </a:r>
        </a:p>
      </dgm:t>
    </dgm:pt>
    <dgm:pt modelId="{90B15DD9-7CDB-499B-9542-BD53E22C717B}" type="parTrans" cxnId="{20787BEA-67E9-4079-9EFF-D5A4AAC09AB4}">
      <dgm:prSet/>
      <dgm:spPr/>
      <dgm:t>
        <a:bodyPr/>
        <a:lstStyle/>
        <a:p>
          <a:endParaRPr lang="en-US"/>
        </a:p>
      </dgm:t>
    </dgm:pt>
    <dgm:pt modelId="{38FDA9E7-415D-4A62-9D26-880CB366B4B8}" type="sibTrans" cxnId="{20787BEA-67E9-4079-9EFF-D5A4AAC09AB4}">
      <dgm:prSet/>
      <dgm:spPr/>
      <dgm:t>
        <a:bodyPr/>
        <a:lstStyle/>
        <a:p>
          <a:endParaRPr lang="en-US"/>
        </a:p>
      </dgm:t>
    </dgm:pt>
    <dgm:pt modelId="{B98A6B12-BC8F-4C44-BC3A-A8AACD5BD771}">
      <dgm:prSet/>
      <dgm:spPr/>
      <dgm:t>
        <a:bodyPr/>
        <a:lstStyle/>
        <a:p>
          <a:r>
            <a:rPr lang="en-MY" dirty="0"/>
            <a:t>Directly measurable (LOC, FP – function points).</a:t>
          </a:r>
        </a:p>
      </dgm:t>
    </dgm:pt>
    <dgm:pt modelId="{044DC1B3-CFDD-41BE-883B-96543B8B603B}" type="parTrans" cxnId="{AD121392-CF8E-47CD-AEAF-0756DA441672}">
      <dgm:prSet/>
      <dgm:spPr/>
      <dgm:t>
        <a:bodyPr/>
        <a:lstStyle/>
        <a:p>
          <a:endParaRPr lang="en-US"/>
        </a:p>
      </dgm:t>
    </dgm:pt>
    <dgm:pt modelId="{461773BC-5394-493A-A478-B9B18AD770B7}" type="sibTrans" cxnId="{AD121392-CF8E-47CD-AEAF-0756DA441672}">
      <dgm:prSet/>
      <dgm:spPr/>
      <dgm:t>
        <a:bodyPr/>
        <a:lstStyle/>
        <a:p>
          <a:endParaRPr lang="en-US"/>
        </a:p>
      </dgm:t>
    </dgm:pt>
    <dgm:pt modelId="{882A704D-BA27-4EC3-9080-D6A266B280D3}">
      <dgm:prSet/>
      <dgm:spPr/>
      <dgm:t>
        <a:bodyPr/>
        <a:lstStyle/>
        <a:p>
          <a:r>
            <a:rPr lang="en-MY" dirty="0"/>
            <a:t>Not measurable directly (code quality, defect density, temperature).</a:t>
          </a:r>
        </a:p>
      </dgm:t>
    </dgm:pt>
    <dgm:pt modelId="{451646D7-3271-44E7-9842-809B7DD3A982}" type="parTrans" cxnId="{B23D5763-07AF-4DC7-9BC1-9513B6E35844}">
      <dgm:prSet/>
      <dgm:spPr/>
      <dgm:t>
        <a:bodyPr/>
        <a:lstStyle/>
        <a:p>
          <a:endParaRPr lang="en-US"/>
        </a:p>
      </dgm:t>
    </dgm:pt>
    <dgm:pt modelId="{3BE5E9F8-2990-4B12-A53D-6DA1577AFCB8}" type="sibTrans" cxnId="{B23D5763-07AF-4DC7-9BC1-9513B6E35844}">
      <dgm:prSet/>
      <dgm:spPr/>
      <dgm:t>
        <a:bodyPr/>
        <a:lstStyle/>
        <a:p>
          <a:endParaRPr lang="en-US"/>
        </a:p>
      </dgm:t>
    </dgm:pt>
    <dgm:pt modelId="{51B06926-1009-4123-93C7-57FD7FC8F2E0}" type="pres">
      <dgm:prSet presAssocID="{362F2941-44CB-44B6-A264-8505819EB6B1}" presName="Name0" presStyleCnt="0">
        <dgm:presLayoutVars>
          <dgm:dir/>
          <dgm:animLvl val="lvl"/>
          <dgm:resizeHandles val="exact"/>
        </dgm:presLayoutVars>
      </dgm:prSet>
      <dgm:spPr/>
    </dgm:pt>
    <dgm:pt modelId="{3812DB92-8632-4D1F-8492-91642A0DA8E4}" type="pres">
      <dgm:prSet presAssocID="{0BD8FF62-A227-4C59-B1B1-21186A8A25AF}" presName="linNode" presStyleCnt="0"/>
      <dgm:spPr/>
    </dgm:pt>
    <dgm:pt modelId="{2B456A5A-574A-4B47-A288-5AD6283387F1}" type="pres">
      <dgm:prSet presAssocID="{0BD8FF62-A227-4C59-B1B1-21186A8A25AF}" presName="parentText" presStyleLbl="node1" presStyleIdx="0" presStyleCnt="7">
        <dgm:presLayoutVars>
          <dgm:chMax val="1"/>
          <dgm:bulletEnabled val="1"/>
        </dgm:presLayoutVars>
      </dgm:prSet>
      <dgm:spPr/>
    </dgm:pt>
    <dgm:pt modelId="{BB9B1D8F-B98E-4228-A3C0-E1CD3CA9D2A5}" type="pres">
      <dgm:prSet presAssocID="{0BD8FF62-A227-4C59-B1B1-21186A8A25AF}" presName="descendantText" presStyleLbl="alignAccFollowNode1" presStyleIdx="0" presStyleCnt="7">
        <dgm:presLayoutVars>
          <dgm:bulletEnabled val="1"/>
        </dgm:presLayoutVars>
      </dgm:prSet>
      <dgm:spPr/>
    </dgm:pt>
    <dgm:pt modelId="{E2CEBB04-03D4-43F6-A21C-16DE05D47473}" type="pres">
      <dgm:prSet presAssocID="{29B7BBD1-E521-4C56-9A49-828871C6A570}" presName="sp" presStyleCnt="0"/>
      <dgm:spPr/>
    </dgm:pt>
    <dgm:pt modelId="{FCF1EAA4-F318-4943-B73D-B91D100B8F23}" type="pres">
      <dgm:prSet presAssocID="{313BA216-1B01-48CE-8104-D21AAA2F1D52}" presName="linNode" presStyleCnt="0"/>
      <dgm:spPr/>
    </dgm:pt>
    <dgm:pt modelId="{B8469950-BFA5-4A44-98EA-0CC19D052A13}" type="pres">
      <dgm:prSet presAssocID="{313BA216-1B01-48CE-8104-D21AAA2F1D52}" presName="parentText" presStyleLbl="node1" presStyleIdx="1" presStyleCnt="7">
        <dgm:presLayoutVars>
          <dgm:chMax val="1"/>
          <dgm:bulletEnabled val="1"/>
        </dgm:presLayoutVars>
      </dgm:prSet>
      <dgm:spPr/>
    </dgm:pt>
    <dgm:pt modelId="{531719BF-6503-4BFD-BE96-54D2C698B144}" type="pres">
      <dgm:prSet presAssocID="{313BA216-1B01-48CE-8104-D21AAA2F1D52}" presName="descendantText" presStyleLbl="alignAccFollowNode1" presStyleIdx="1" presStyleCnt="7">
        <dgm:presLayoutVars>
          <dgm:bulletEnabled val="1"/>
        </dgm:presLayoutVars>
      </dgm:prSet>
      <dgm:spPr/>
    </dgm:pt>
    <dgm:pt modelId="{AD3633F7-D544-4184-B56C-9F30DD4913E4}" type="pres">
      <dgm:prSet presAssocID="{3E236637-1A99-4995-9E6D-7AF6E1B9725D}" presName="sp" presStyleCnt="0"/>
      <dgm:spPr/>
    </dgm:pt>
    <dgm:pt modelId="{3FA5F8C9-C9BF-448B-A20A-D8DFF1CC33A8}" type="pres">
      <dgm:prSet presAssocID="{9BD058B9-FC1C-4347-B4A6-2FEE042043AB}" presName="linNode" presStyleCnt="0"/>
      <dgm:spPr/>
    </dgm:pt>
    <dgm:pt modelId="{7CFF6F69-6245-4C91-A922-5672AD3C1CC5}" type="pres">
      <dgm:prSet presAssocID="{9BD058B9-FC1C-4347-B4A6-2FEE042043AB}" presName="parentText" presStyleLbl="node1" presStyleIdx="2" presStyleCnt="7">
        <dgm:presLayoutVars>
          <dgm:chMax val="1"/>
          <dgm:bulletEnabled val="1"/>
        </dgm:presLayoutVars>
      </dgm:prSet>
      <dgm:spPr/>
    </dgm:pt>
    <dgm:pt modelId="{F14A8D15-D3F7-43A4-B753-D558354CAEAB}" type="pres">
      <dgm:prSet presAssocID="{9BD058B9-FC1C-4347-B4A6-2FEE042043AB}" presName="descendantText" presStyleLbl="alignAccFollowNode1" presStyleIdx="2" presStyleCnt="7">
        <dgm:presLayoutVars>
          <dgm:bulletEnabled val="1"/>
        </dgm:presLayoutVars>
      </dgm:prSet>
      <dgm:spPr/>
    </dgm:pt>
    <dgm:pt modelId="{8EB6AEE8-A73E-4A41-8249-41230B275609}" type="pres">
      <dgm:prSet presAssocID="{6CFC5349-2BDE-4D15-AA66-1CBBF3F43140}" presName="sp" presStyleCnt="0"/>
      <dgm:spPr/>
    </dgm:pt>
    <dgm:pt modelId="{866DDB4D-ABE4-4136-A327-7720B99D49EE}" type="pres">
      <dgm:prSet presAssocID="{EBD1E0BC-30FD-495B-AC84-11A6D80CC825}" presName="linNode" presStyleCnt="0"/>
      <dgm:spPr/>
    </dgm:pt>
    <dgm:pt modelId="{346BB11D-7575-4CBF-B22D-D749BC13305C}" type="pres">
      <dgm:prSet presAssocID="{EBD1E0BC-30FD-495B-AC84-11A6D80CC825}" presName="parentText" presStyleLbl="node1" presStyleIdx="3" presStyleCnt="7">
        <dgm:presLayoutVars>
          <dgm:chMax val="1"/>
          <dgm:bulletEnabled val="1"/>
        </dgm:presLayoutVars>
      </dgm:prSet>
      <dgm:spPr/>
    </dgm:pt>
    <dgm:pt modelId="{D98402EA-2E98-4878-8573-F235B9FC6E7F}" type="pres">
      <dgm:prSet presAssocID="{EBD1E0BC-30FD-495B-AC84-11A6D80CC825}" presName="descendantText" presStyleLbl="alignAccFollowNode1" presStyleIdx="3" presStyleCnt="7">
        <dgm:presLayoutVars>
          <dgm:bulletEnabled val="1"/>
        </dgm:presLayoutVars>
      </dgm:prSet>
      <dgm:spPr/>
    </dgm:pt>
    <dgm:pt modelId="{D2708124-14D0-4B30-84C5-1FA97EEDF679}" type="pres">
      <dgm:prSet presAssocID="{5A46C7E2-27B9-4A53-B86C-90CB4386826F}" presName="sp" presStyleCnt="0"/>
      <dgm:spPr/>
    </dgm:pt>
    <dgm:pt modelId="{9F7C77BC-21DD-4F24-8994-55BFF03A3461}" type="pres">
      <dgm:prSet presAssocID="{A701595B-CF7E-4A4D-9877-C76447E6BA7B}" presName="linNode" presStyleCnt="0"/>
      <dgm:spPr/>
    </dgm:pt>
    <dgm:pt modelId="{59B5C24B-4F12-441E-944F-29321CA51A80}" type="pres">
      <dgm:prSet presAssocID="{A701595B-CF7E-4A4D-9877-C76447E6BA7B}" presName="parentText" presStyleLbl="node1" presStyleIdx="4" presStyleCnt="7">
        <dgm:presLayoutVars>
          <dgm:chMax val="1"/>
          <dgm:bulletEnabled val="1"/>
        </dgm:presLayoutVars>
      </dgm:prSet>
      <dgm:spPr/>
    </dgm:pt>
    <dgm:pt modelId="{6446403F-3460-44DF-95FB-FA1917A857BD}" type="pres">
      <dgm:prSet presAssocID="{A701595B-CF7E-4A4D-9877-C76447E6BA7B}" presName="descendantText" presStyleLbl="alignAccFollowNode1" presStyleIdx="4" presStyleCnt="7">
        <dgm:presLayoutVars>
          <dgm:bulletEnabled val="1"/>
        </dgm:presLayoutVars>
      </dgm:prSet>
      <dgm:spPr/>
    </dgm:pt>
    <dgm:pt modelId="{1DE6D130-F57D-47ED-A82F-3F9F0B390123}" type="pres">
      <dgm:prSet presAssocID="{6F7D1355-FADF-4412-9DAB-3AF3B2A40368}" presName="sp" presStyleCnt="0"/>
      <dgm:spPr/>
    </dgm:pt>
    <dgm:pt modelId="{BCCE7B54-6C2A-46FE-9A80-A780EE553D08}" type="pres">
      <dgm:prSet presAssocID="{9D301A51-26F8-469F-831C-9DD5954B53FA}" presName="linNode" presStyleCnt="0"/>
      <dgm:spPr/>
    </dgm:pt>
    <dgm:pt modelId="{8EC27CD6-6162-429A-A041-C645B7FCBB63}" type="pres">
      <dgm:prSet presAssocID="{9D301A51-26F8-469F-831C-9DD5954B53FA}" presName="parentText" presStyleLbl="node1" presStyleIdx="5" presStyleCnt="7">
        <dgm:presLayoutVars>
          <dgm:chMax val="1"/>
          <dgm:bulletEnabled val="1"/>
        </dgm:presLayoutVars>
      </dgm:prSet>
      <dgm:spPr/>
    </dgm:pt>
    <dgm:pt modelId="{00471A38-1F28-48CB-B525-8898ABC0E4C1}" type="pres">
      <dgm:prSet presAssocID="{9D301A51-26F8-469F-831C-9DD5954B53FA}" presName="descendantText" presStyleLbl="alignAccFollowNode1" presStyleIdx="5" presStyleCnt="7">
        <dgm:presLayoutVars>
          <dgm:bulletEnabled val="1"/>
        </dgm:presLayoutVars>
      </dgm:prSet>
      <dgm:spPr/>
    </dgm:pt>
    <dgm:pt modelId="{0510FD83-0529-4734-95E8-4CA03F836881}" type="pres">
      <dgm:prSet presAssocID="{570FC4E4-2F11-4973-A627-A1B0E4A0E136}" presName="sp" presStyleCnt="0"/>
      <dgm:spPr/>
    </dgm:pt>
    <dgm:pt modelId="{CE5B7A22-FBF5-4839-AA3B-475E73D84843}" type="pres">
      <dgm:prSet presAssocID="{D1842A6F-D266-4760-AD08-39B175FF1D62}" presName="linNode" presStyleCnt="0"/>
      <dgm:spPr/>
    </dgm:pt>
    <dgm:pt modelId="{9BCB0210-3A99-4EBB-B6EA-47DC2E32FD2D}" type="pres">
      <dgm:prSet presAssocID="{D1842A6F-D266-4760-AD08-39B175FF1D62}" presName="parentText" presStyleLbl="node1" presStyleIdx="6" presStyleCnt="7">
        <dgm:presLayoutVars>
          <dgm:chMax val="1"/>
          <dgm:bulletEnabled val="1"/>
        </dgm:presLayoutVars>
      </dgm:prSet>
      <dgm:spPr/>
    </dgm:pt>
    <dgm:pt modelId="{1DCA9BEA-3E36-4EC8-AED1-4B80EF09AC8E}" type="pres">
      <dgm:prSet presAssocID="{D1842A6F-D266-4760-AD08-39B175FF1D62}" presName="descendantText" presStyleLbl="alignAccFollowNode1" presStyleIdx="6" presStyleCnt="7">
        <dgm:presLayoutVars>
          <dgm:bulletEnabled val="1"/>
        </dgm:presLayoutVars>
      </dgm:prSet>
      <dgm:spPr/>
    </dgm:pt>
  </dgm:ptLst>
  <dgm:cxnLst>
    <dgm:cxn modelId="{CD356007-8339-4E0F-8F19-C9696D920AB6}" type="presOf" srcId="{EBD1E0BC-30FD-495B-AC84-11A6D80CC825}" destId="{346BB11D-7575-4CBF-B22D-D749BC13305C}" srcOrd="0" destOrd="0" presId="urn:microsoft.com/office/officeart/2005/8/layout/vList5"/>
    <dgm:cxn modelId="{3792F413-DAA0-48F5-A410-C689C7393D4A}" type="presOf" srcId="{AE5555CB-868B-4089-93A8-5A9F9ECC65CB}" destId="{531719BF-6503-4BFD-BE96-54D2C698B144}" srcOrd="0" destOrd="0" presId="urn:microsoft.com/office/officeart/2005/8/layout/vList5"/>
    <dgm:cxn modelId="{C6F3582A-BE2B-449B-8EED-705868233928}" srcId="{0BD8FF62-A227-4C59-B1B1-21186A8A25AF}" destId="{A1B45A5B-C440-4912-A999-E87DF8C14E8E}" srcOrd="0" destOrd="0" parTransId="{D6FB42FD-0AE7-4FF7-8F5A-60A2FA3BBE5C}" sibTransId="{A8305DD5-0EE7-4D30-8D5F-D7283AF71F47}"/>
    <dgm:cxn modelId="{3721595E-AD4A-4751-A1F6-E5090A395883}" srcId="{362F2941-44CB-44B6-A264-8505819EB6B1}" destId="{0BD8FF62-A227-4C59-B1B1-21186A8A25AF}" srcOrd="0" destOrd="0" parTransId="{E4AA7FEC-D2CE-44D4-A9A0-D2B69BC99E1E}" sibTransId="{29B7BBD1-E521-4C56-9A49-828871C6A570}"/>
    <dgm:cxn modelId="{216FD960-462C-4788-BCCF-FB5E6DB038B8}" srcId="{362F2941-44CB-44B6-A264-8505819EB6B1}" destId="{9BD058B9-FC1C-4347-B4A6-2FEE042043AB}" srcOrd="2" destOrd="0" parTransId="{D35C2690-52E5-48CC-B226-BE012A98554C}" sibTransId="{6CFC5349-2BDE-4D15-AA66-1CBBF3F43140}"/>
    <dgm:cxn modelId="{61B2A542-E1CB-4984-AC79-D2D2E567B291}" srcId="{362F2941-44CB-44B6-A264-8505819EB6B1}" destId="{D1842A6F-D266-4760-AD08-39B175FF1D62}" srcOrd="6" destOrd="0" parTransId="{7E72490F-93C6-4E56-A0B0-D4F76734440A}" sibTransId="{D427336C-F5E7-453E-8EB7-BB4BE039D3DD}"/>
    <dgm:cxn modelId="{B23D5763-07AF-4DC7-9BC1-9513B6E35844}" srcId="{D1842A6F-D266-4760-AD08-39B175FF1D62}" destId="{882A704D-BA27-4EC3-9080-D6A266B280D3}" srcOrd="0" destOrd="0" parTransId="{451646D7-3271-44E7-9842-809B7DD3A982}" sibTransId="{3BE5E9F8-2990-4B12-A53D-6DA1577AFCB8}"/>
    <dgm:cxn modelId="{A3EC266E-A9A7-4AF7-BE76-4A2D14B45D29}" type="presOf" srcId="{B98A6B12-BC8F-4C44-BC3A-A8AACD5BD771}" destId="{00471A38-1F28-48CB-B525-8898ABC0E4C1}" srcOrd="0" destOrd="0" presId="urn:microsoft.com/office/officeart/2005/8/layout/vList5"/>
    <dgm:cxn modelId="{DE963C4E-C6ED-4F99-B6F1-12636BCE807B}" srcId="{313BA216-1B01-48CE-8104-D21AAA2F1D52}" destId="{AE5555CB-868B-4089-93A8-5A9F9ECC65CB}" srcOrd="0" destOrd="0" parTransId="{622FE24E-D282-47AB-9F80-B9A1D6675E6F}" sibTransId="{ABF16FC6-9EFC-4D45-BFD1-D5B5FBBB9AC2}"/>
    <dgm:cxn modelId="{38036F4F-E8CC-4467-B0FB-777E85FF1F23}" type="presOf" srcId="{0BD8FF62-A227-4C59-B1B1-21186A8A25AF}" destId="{2B456A5A-574A-4B47-A288-5AD6283387F1}" srcOrd="0" destOrd="0" presId="urn:microsoft.com/office/officeart/2005/8/layout/vList5"/>
    <dgm:cxn modelId="{859FDF51-95AE-439F-80D5-17490849E456}" type="presOf" srcId="{951B7302-98EA-472A-9443-9B0508B28EF9}" destId="{D98402EA-2E98-4878-8573-F235B9FC6E7F}" srcOrd="0" destOrd="0" presId="urn:microsoft.com/office/officeart/2005/8/layout/vList5"/>
    <dgm:cxn modelId="{AB54A156-D677-441E-B5DA-263F27C85F16}" srcId="{EBD1E0BC-30FD-495B-AC84-11A6D80CC825}" destId="{951B7302-98EA-472A-9443-9B0508B28EF9}" srcOrd="0" destOrd="0" parTransId="{7E1B85E9-6D57-4D7F-A25C-182E3A26061A}" sibTransId="{40B425B1-647D-4A7D-A0FE-D1B6575440F1}"/>
    <dgm:cxn modelId="{AD121392-CF8E-47CD-AEAF-0756DA441672}" srcId="{9D301A51-26F8-469F-831C-9DD5954B53FA}" destId="{B98A6B12-BC8F-4C44-BC3A-A8AACD5BD771}" srcOrd="0" destOrd="0" parTransId="{044DC1B3-CFDD-41BE-883B-96543B8B603B}" sibTransId="{461773BC-5394-493A-A478-B9B18AD770B7}"/>
    <dgm:cxn modelId="{8E213D97-D45C-4B1E-AB88-150180295AFE}" type="presOf" srcId="{882A704D-BA27-4EC3-9080-D6A266B280D3}" destId="{1DCA9BEA-3E36-4EC8-AED1-4B80EF09AC8E}" srcOrd="0" destOrd="0" presId="urn:microsoft.com/office/officeart/2005/8/layout/vList5"/>
    <dgm:cxn modelId="{465515A3-FBF6-4C54-A2D4-B245BE594A06}" type="presOf" srcId="{A701595B-CF7E-4A4D-9877-C76447E6BA7B}" destId="{59B5C24B-4F12-441E-944F-29321CA51A80}" srcOrd="0" destOrd="0" presId="urn:microsoft.com/office/officeart/2005/8/layout/vList5"/>
    <dgm:cxn modelId="{2E573BA5-9E17-49C3-B07B-92F7A04B440E}" srcId="{362F2941-44CB-44B6-A264-8505819EB6B1}" destId="{9D301A51-26F8-469F-831C-9DD5954B53FA}" srcOrd="5" destOrd="0" parTransId="{F8DFC5EA-EF4B-4DC6-B6B6-17A0DD17011B}" sibTransId="{570FC4E4-2F11-4973-A627-A1B0E4A0E136}"/>
    <dgm:cxn modelId="{0EB1F3AA-722C-49BD-81C5-78765BB2ACF1}" srcId="{362F2941-44CB-44B6-A264-8505819EB6B1}" destId="{313BA216-1B01-48CE-8104-D21AAA2F1D52}" srcOrd="1" destOrd="0" parTransId="{45350EC7-29EA-4C9E-BFFA-C81D4FF624D9}" sibTransId="{3E236637-1A99-4995-9E6D-7AF6E1B9725D}"/>
    <dgm:cxn modelId="{BABC06AF-2E20-4F9A-963D-0A78E0894F52}" type="presOf" srcId="{9D301A51-26F8-469F-831C-9DD5954B53FA}" destId="{8EC27CD6-6162-429A-A041-C645B7FCBB63}" srcOrd="0" destOrd="0" presId="urn:microsoft.com/office/officeart/2005/8/layout/vList5"/>
    <dgm:cxn modelId="{0C0D2CB4-7B89-4309-BE62-D5AA866D8D6C}" srcId="{362F2941-44CB-44B6-A264-8505819EB6B1}" destId="{A701595B-CF7E-4A4D-9877-C76447E6BA7B}" srcOrd="4" destOrd="0" parTransId="{5CCA30C4-DD17-4721-B1E0-5C8D3C676309}" sibTransId="{6F7D1355-FADF-4412-9DAB-3AF3B2A40368}"/>
    <dgm:cxn modelId="{403B14C3-8B87-4F20-B6F1-92026EC00F7B}" type="presOf" srcId="{A1B45A5B-C440-4912-A999-E87DF8C14E8E}" destId="{BB9B1D8F-B98E-4228-A3C0-E1CD3CA9D2A5}" srcOrd="0" destOrd="0" presId="urn:microsoft.com/office/officeart/2005/8/layout/vList5"/>
    <dgm:cxn modelId="{950D91CA-9746-4E1E-91D5-1F3C5A82CCB8}" type="presOf" srcId="{D1842A6F-D266-4760-AD08-39B175FF1D62}" destId="{9BCB0210-3A99-4EBB-B6EA-47DC2E32FD2D}" srcOrd="0" destOrd="0" presId="urn:microsoft.com/office/officeart/2005/8/layout/vList5"/>
    <dgm:cxn modelId="{95898FCF-1B8A-4726-A47C-5BEF16E42F0E}" srcId="{9BD058B9-FC1C-4347-B4A6-2FEE042043AB}" destId="{2C6F1AA2-DB8B-41C6-9A28-FEEB644BDA67}" srcOrd="0" destOrd="0" parTransId="{C2860867-D4B1-4EC7-89BF-2684BAFCE040}" sibTransId="{5F903DC9-6C34-4CCF-AEC3-A7EEF8122E5D}"/>
    <dgm:cxn modelId="{A46415D9-512A-4886-8B26-D6F53EBBCF1E}" type="presOf" srcId="{9BD058B9-FC1C-4347-B4A6-2FEE042043AB}" destId="{7CFF6F69-6245-4C91-A922-5672AD3C1CC5}" srcOrd="0" destOrd="0" presId="urn:microsoft.com/office/officeart/2005/8/layout/vList5"/>
    <dgm:cxn modelId="{20787BEA-67E9-4079-9EFF-D5A4AAC09AB4}" srcId="{A701595B-CF7E-4A4D-9877-C76447E6BA7B}" destId="{3A84951D-7AFE-4868-9054-1DAF6FA9493E}" srcOrd="0" destOrd="0" parTransId="{90B15DD9-7CDB-499B-9542-BD53E22C717B}" sibTransId="{38FDA9E7-415D-4A62-9D26-880CB366B4B8}"/>
    <dgm:cxn modelId="{2003B5EE-07C9-4B38-9338-6195ABF45096}" type="presOf" srcId="{3A84951D-7AFE-4868-9054-1DAF6FA9493E}" destId="{6446403F-3460-44DF-95FB-FA1917A857BD}" srcOrd="0" destOrd="0" presId="urn:microsoft.com/office/officeart/2005/8/layout/vList5"/>
    <dgm:cxn modelId="{B64C1AF2-10EB-4525-ADC2-3780A488053A}" srcId="{362F2941-44CB-44B6-A264-8505819EB6B1}" destId="{EBD1E0BC-30FD-495B-AC84-11A6D80CC825}" srcOrd="3" destOrd="0" parTransId="{D163134B-05CD-43D6-A112-13119220D2F3}" sibTransId="{5A46C7E2-27B9-4A53-B86C-90CB4386826F}"/>
    <dgm:cxn modelId="{8215CBF7-47CD-490F-B6FE-8A4719A389A6}" type="presOf" srcId="{313BA216-1B01-48CE-8104-D21AAA2F1D52}" destId="{B8469950-BFA5-4A44-98EA-0CC19D052A13}" srcOrd="0" destOrd="0" presId="urn:microsoft.com/office/officeart/2005/8/layout/vList5"/>
    <dgm:cxn modelId="{0796CBF8-AC95-44D5-9579-6D7B22B5890A}" type="presOf" srcId="{2C6F1AA2-DB8B-41C6-9A28-FEEB644BDA67}" destId="{F14A8D15-D3F7-43A4-B753-D558354CAEAB}" srcOrd="0" destOrd="0" presId="urn:microsoft.com/office/officeart/2005/8/layout/vList5"/>
    <dgm:cxn modelId="{6DB596FE-7EF5-4925-A16C-39115D36279E}" type="presOf" srcId="{362F2941-44CB-44B6-A264-8505819EB6B1}" destId="{51B06926-1009-4123-93C7-57FD7FC8F2E0}" srcOrd="0" destOrd="0" presId="urn:microsoft.com/office/officeart/2005/8/layout/vList5"/>
    <dgm:cxn modelId="{C96D6EBD-D372-4DCE-BEA6-2913F7B10295}" type="presParOf" srcId="{51B06926-1009-4123-93C7-57FD7FC8F2E0}" destId="{3812DB92-8632-4D1F-8492-91642A0DA8E4}" srcOrd="0" destOrd="0" presId="urn:microsoft.com/office/officeart/2005/8/layout/vList5"/>
    <dgm:cxn modelId="{99B4AFF6-C7B0-479E-9AF3-95D56F4CF432}" type="presParOf" srcId="{3812DB92-8632-4D1F-8492-91642A0DA8E4}" destId="{2B456A5A-574A-4B47-A288-5AD6283387F1}" srcOrd="0" destOrd="0" presId="urn:microsoft.com/office/officeart/2005/8/layout/vList5"/>
    <dgm:cxn modelId="{F8D16D61-F52D-4A7E-884D-B54741F36A1B}" type="presParOf" srcId="{3812DB92-8632-4D1F-8492-91642A0DA8E4}" destId="{BB9B1D8F-B98E-4228-A3C0-E1CD3CA9D2A5}" srcOrd="1" destOrd="0" presId="urn:microsoft.com/office/officeart/2005/8/layout/vList5"/>
    <dgm:cxn modelId="{62B270B1-57EF-434F-902D-96D48602D059}" type="presParOf" srcId="{51B06926-1009-4123-93C7-57FD7FC8F2E0}" destId="{E2CEBB04-03D4-43F6-A21C-16DE05D47473}" srcOrd="1" destOrd="0" presId="urn:microsoft.com/office/officeart/2005/8/layout/vList5"/>
    <dgm:cxn modelId="{EA93EDB0-138B-40E6-B8CD-F8D3ABCDFD8F}" type="presParOf" srcId="{51B06926-1009-4123-93C7-57FD7FC8F2E0}" destId="{FCF1EAA4-F318-4943-B73D-B91D100B8F23}" srcOrd="2" destOrd="0" presId="urn:microsoft.com/office/officeart/2005/8/layout/vList5"/>
    <dgm:cxn modelId="{9EABAEBE-3967-4662-AF09-CE3D56CAEC9A}" type="presParOf" srcId="{FCF1EAA4-F318-4943-B73D-B91D100B8F23}" destId="{B8469950-BFA5-4A44-98EA-0CC19D052A13}" srcOrd="0" destOrd="0" presId="urn:microsoft.com/office/officeart/2005/8/layout/vList5"/>
    <dgm:cxn modelId="{9F450983-E711-49A7-BA36-50183091743F}" type="presParOf" srcId="{FCF1EAA4-F318-4943-B73D-B91D100B8F23}" destId="{531719BF-6503-4BFD-BE96-54D2C698B144}" srcOrd="1" destOrd="0" presId="urn:microsoft.com/office/officeart/2005/8/layout/vList5"/>
    <dgm:cxn modelId="{FB33FC44-9433-402B-BC24-950E285399F0}" type="presParOf" srcId="{51B06926-1009-4123-93C7-57FD7FC8F2E0}" destId="{AD3633F7-D544-4184-B56C-9F30DD4913E4}" srcOrd="3" destOrd="0" presId="urn:microsoft.com/office/officeart/2005/8/layout/vList5"/>
    <dgm:cxn modelId="{9B855A8D-2CCE-4601-BDDB-44EF20890941}" type="presParOf" srcId="{51B06926-1009-4123-93C7-57FD7FC8F2E0}" destId="{3FA5F8C9-C9BF-448B-A20A-D8DFF1CC33A8}" srcOrd="4" destOrd="0" presId="urn:microsoft.com/office/officeart/2005/8/layout/vList5"/>
    <dgm:cxn modelId="{D802EB0F-EAE5-4BB9-B776-B8FBA3BB17DF}" type="presParOf" srcId="{3FA5F8C9-C9BF-448B-A20A-D8DFF1CC33A8}" destId="{7CFF6F69-6245-4C91-A922-5672AD3C1CC5}" srcOrd="0" destOrd="0" presId="urn:microsoft.com/office/officeart/2005/8/layout/vList5"/>
    <dgm:cxn modelId="{03982605-F102-4073-A3C6-4886A705183D}" type="presParOf" srcId="{3FA5F8C9-C9BF-448B-A20A-D8DFF1CC33A8}" destId="{F14A8D15-D3F7-43A4-B753-D558354CAEAB}" srcOrd="1" destOrd="0" presId="urn:microsoft.com/office/officeart/2005/8/layout/vList5"/>
    <dgm:cxn modelId="{4074B738-2B52-42ED-B3B3-9790022C9242}" type="presParOf" srcId="{51B06926-1009-4123-93C7-57FD7FC8F2E0}" destId="{8EB6AEE8-A73E-4A41-8249-41230B275609}" srcOrd="5" destOrd="0" presId="urn:microsoft.com/office/officeart/2005/8/layout/vList5"/>
    <dgm:cxn modelId="{8AFC41CD-4652-472A-9ADE-22EADC248C85}" type="presParOf" srcId="{51B06926-1009-4123-93C7-57FD7FC8F2E0}" destId="{866DDB4D-ABE4-4136-A327-7720B99D49EE}" srcOrd="6" destOrd="0" presId="urn:microsoft.com/office/officeart/2005/8/layout/vList5"/>
    <dgm:cxn modelId="{D4DDB6DF-A235-42B4-9DC7-25093789F62C}" type="presParOf" srcId="{866DDB4D-ABE4-4136-A327-7720B99D49EE}" destId="{346BB11D-7575-4CBF-B22D-D749BC13305C}" srcOrd="0" destOrd="0" presId="urn:microsoft.com/office/officeart/2005/8/layout/vList5"/>
    <dgm:cxn modelId="{C7F1B750-CF65-44C5-94FF-3F3E2F7ADFBF}" type="presParOf" srcId="{866DDB4D-ABE4-4136-A327-7720B99D49EE}" destId="{D98402EA-2E98-4878-8573-F235B9FC6E7F}" srcOrd="1" destOrd="0" presId="urn:microsoft.com/office/officeart/2005/8/layout/vList5"/>
    <dgm:cxn modelId="{76C4002D-42B4-49A7-8F99-C8F163B73971}" type="presParOf" srcId="{51B06926-1009-4123-93C7-57FD7FC8F2E0}" destId="{D2708124-14D0-4B30-84C5-1FA97EEDF679}" srcOrd="7" destOrd="0" presId="urn:microsoft.com/office/officeart/2005/8/layout/vList5"/>
    <dgm:cxn modelId="{31C2C6F9-60CB-4CCA-A0CC-0B58B4A88F7B}" type="presParOf" srcId="{51B06926-1009-4123-93C7-57FD7FC8F2E0}" destId="{9F7C77BC-21DD-4F24-8994-55BFF03A3461}" srcOrd="8" destOrd="0" presId="urn:microsoft.com/office/officeart/2005/8/layout/vList5"/>
    <dgm:cxn modelId="{DBB303D4-9C35-4DA6-8A63-D56ABAB37C0A}" type="presParOf" srcId="{9F7C77BC-21DD-4F24-8994-55BFF03A3461}" destId="{59B5C24B-4F12-441E-944F-29321CA51A80}" srcOrd="0" destOrd="0" presId="urn:microsoft.com/office/officeart/2005/8/layout/vList5"/>
    <dgm:cxn modelId="{1570DD16-8F52-44DA-8B2A-6A7F797FC6FB}" type="presParOf" srcId="{9F7C77BC-21DD-4F24-8994-55BFF03A3461}" destId="{6446403F-3460-44DF-95FB-FA1917A857BD}" srcOrd="1" destOrd="0" presId="urn:microsoft.com/office/officeart/2005/8/layout/vList5"/>
    <dgm:cxn modelId="{E7580E36-D9A4-4722-9C3A-4A74EBB1A39E}" type="presParOf" srcId="{51B06926-1009-4123-93C7-57FD7FC8F2E0}" destId="{1DE6D130-F57D-47ED-A82F-3F9F0B390123}" srcOrd="9" destOrd="0" presId="urn:microsoft.com/office/officeart/2005/8/layout/vList5"/>
    <dgm:cxn modelId="{6CB19196-8D31-4B1B-A1DA-00D2FA0A02D2}" type="presParOf" srcId="{51B06926-1009-4123-93C7-57FD7FC8F2E0}" destId="{BCCE7B54-6C2A-46FE-9A80-A780EE553D08}" srcOrd="10" destOrd="0" presId="urn:microsoft.com/office/officeart/2005/8/layout/vList5"/>
    <dgm:cxn modelId="{D8ECB3FC-5612-4123-8580-504C4CD68899}" type="presParOf" srcId="{BCCE7B54-6C2A-46FE-9A80-A780EE553D08}" destId="{8EC27CD6-6162-429A-A041-C645B7FCBB63}" srcOrd="0" destOrd="0" presId="urn:microsoft.com/office/officeart/2005/8/layout/vList5"/>
    <dgm:cxn modelId="{0ABB4922-2F0A-485C-8F58-AA85ABA82D10}" type="presParOf" srcId="{BCCE7B54-6C2A-46FE-9A80-A780EE553D08}" destId="{00471A38-1F28-48CB-B525-8898ABC0E4C1}" srcOrd="1" destOrd="0" presId="urn:microsoft.com/office/officeart/2005/8/layout/vList5"/>
    <dgm:cxn modelId="{1FAD3E15-8187-4DAE-B83D-B51D8AE98A82}" type="presParOf" srcId="{51B06926-1009-4123-93C7-57FD7FC8F2E0}" destId="{0510FD83-0529-4734-95E8-4CA03F836881}" srcOrd="11" destOrd="0" presId="urn:microsoft.com/office/officeart/2005/8/layout/vList5"/>
    <dgm:cxn modelId="{FB858EF1-8365-4BA2-B3E4-6F3761F1FFC4}" type="presParOf" srcId="{51B06926-1009-4123-93C7-57FD7FC8F2E0}" destId="{CE5B7A22-FBF5-4839-AA3B-475E73D84843}" srcOrd="12" destOrd="0" presId="urn:microsoft.com/office/officeart/2005/8/layout/vList5"/>
    <dgm:cxn modelId="{D535B5DF-DBF6-4C51-8A66-A17B624B85B7}" type="presParOf" srcId="{CE5B7A22-FBF5-4839-AA3B-475E73D84843}" destId="{9BCB0210-3A99-4EBB-B6EA-47DC2E32FD2D}" srcOrd="0" destOrd="0" presId="urn:microsoft.com/office/officeart/2005/8/layout/vList5"/>
    <dgm:cxn modelId="{AA570CBB-0A1D-4B9F-A3A5-7DA189FE3177}" type="presParOf" srcId="{CE5B7A22-FBF5-4839-AA3B-475E73D84843}" destId="{1DCA9BEA-3E36-4EC8-AED1-4B80EF09AC8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B1D8F-B98E-4228-A3C0-E1CD3CA9D2A5}">
      <dsp:nvSpPr>
        <dsp:cNvPr id="0" name=""/>
        <dsp:cNvSpPr/>
      </dsp:nvSpPr>
      <dsp:spPr>
        <a:xfrm rot="5400000">
          <a:off x="6038883" y="-2618619"/>
          <a:ext cx="571617" cy="595265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MY" sz="1700" kern="1200" dirty="0"/>
            <a:t>Metrics that are related to the product (LOC).</a:t>
          </a:r>
          <a:endParaRPr lang="en-US" sz="1700" kern="1200" dirty="0"/>
        </a:p>
      </dsp:txBody>
      <dsp:txXfrm rot="-5400000">
        <a:off x="3348366" y="99802"/>
        <a:ext cx="5924747" cy="515809"/>
      </dsp:txXfrm>
    </dsp:sp>
    <dsp:sp modelId="{2B456A5A-574A-4B47-A288-5AD6283387F1}">
      <dsp:nvSpPr>
        <dsp:cNvPr id="0" name=""/>
        <dsp:cNvSpPr/>
      </dsp:nvSpPr>
      <dsp:spPr>
        <a:xfrm>
          <a:off x="0" y="445"/>
          <a:ext cx="3348366" cy="7145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MY" sz="2700" b="1" kern="1200" dirty="0">
              <a:solidFill>
                <a:schemeClr val="bg1">
                  <a:lumMod val="95000"/>
                </a:schemeClr>
              </a:solidFill>
            </a:rPr>
            <a:t>Product Metrics</a:t>
          </a:r>
          <a:endParaRPr lang="en-US" sz="2700" kern="1200" dirty="0">
            <a:solidFill>
              <a:schemeClr val="bg1">
                <a:lumMod val="95000"/>
              </a:schemeClr>
            </a:solidFill>
          </a:endParaRPr>
        </a:p>
      </dsp:txBody>
      <dsp:txXfrm>
        <a:off x="34880" y="35325"/>
        <a:ext cx="3278606" cy="644761"/>
      </dsp:txXfrm>
    </dsp:sp>
    <dsp:sp modelId="{531719BF-6503-4BFD-BE96-54D2C698B144}">
      <dsp:nvSpPr>
        <dsp:cNvPr id="0" name=""/>
        <dsp:cNvSpPr/>
      </dsp:nvSpPr>
      <dsp:spPr>
        <a:xfrm rot="5400000">
          <a:off x="6038883" y="-1868371"/>
          <a:ext cx="571617" cy="595265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MY" sz="1700" kern="1200" dirty="0"/>
            <a:t>Metrics that are related to the process of development (length of the iteration).</a:t>
          </a:r>
        </a:p>
      </dsp:txBody>
      <dsp:txXfrm rot="-5400000">
        <a:off x="3348366" y="850050"/>
        <a:ext cx="5924747" cy="515809"/>
      </dsp:txXfrm>
    </dsp:sp>
    <dsp:sp modelId="{B8469950-BFA5-4A44-98EA-0CC19D052A13}">
      <dsp:nvSpPr>
        <dsp:cNvPr id="0" name=""/>
        <dsp:cNvSpPr/>
      </dsp:nvSpPr>
      <dsp:spPr>
        <a:xfrm>
          <a:off x="0" y="750693"/>
          <a:ext cx="3348366" cy="7145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MY" sz="2700" b="1" kern="1200" dirty="0">
              <a:solidFill>
                <a:schemeClr val="bg1">
                  <a:lumMod val="95000"/>
                </a:schemeClr>
              </a:solidFill>
            </a:rPr>
            <a:t>Process Metrics</a:t>
          </a:r>
          <a:endParaRPr lang="en-MY" sz="2700" kern="1200" dirty="0">
            <a:solidFill>
              <a:schemeClr val="bg1">
                <a:lumMod val="95000"/>
              </a:schemeClr>
            </a:solidFill>
          </a:endParaRPr>
        </a:p>
      </dsp:txBody>
      <dsp:txXfrm>
        <a:off x="34880" y="785573"/>
        <a:ext cx="3278606" cy="644761"/>
      </dsp:txXfrm>
    </dsp:sp>
    <dsp:sp modelId="{F14A8D15-D3F7-43A4-B753-D558354CAEAB}">
      <dsp:nvSpPr>
        <dsp:cNvPr id="0" name=""/>
        <dsp:cNvSpPr/>
      </dsp:nvSpPr>
      <dsp:spPr>
        <a:xfrm rot="5400000">
          <a:off x="6038883" y="-1118124"/>
          <a:ext cx="571617" cy="595265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MY" sz="1700" kern="1200" dirty="0"/>
            <a:t>Metrics that are related to the usage of personnel and resources and their properties (developer productivity).</a:t>
          </a:r>
        </a:p>
      </dsp:txBody>
      <dsp:txXfrm rot="-5400000">
        <a:off x="3348366" y="1600297"/>
        <a:ext cx="5924747" cy="515809"/>
      </dsp:txXfrm>
    </dsp:sp>
    <dsp:sp modelId="{7CFF6F69-6245-4C91-A922-5672AD3C1CC5}">
      <dsp:nvSpPr>
        <dsp:cNvPr id="0" name=""/>
        <dsp:cNvSpPr/>
      </dsp:nvSpPr>
      <dsp:spPr>
        <a:xfrm>
          <a:off x="0" y="1500940"/>
          <a:ext cx="3348366" cy="7145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MY" sz="2700" b="1" kern="1200" dirty="0">
              <a:solidFill>
                <a:schemeClr val="bg1">
                  <a:lumMod val="95000"/>
                </a:schemeClr>
              </a:solidFill>
            </a:rPr>
            <a:t>Resources Metrics</a:t>
          </a:r>
          <a:endParaRPr lang="en-MY" sz="2700" kern="1200" dirty="0">
            <a:solidFill>
              <a:schemeClr val="bg1">
                <a:lumMod val="95000"/>
              </a:schemeClr>
            </a:solidFill>
          </a:endParaRPr>
        </a:p>
      </dsp:txBody>
      <dsp:txXfrm>
        <a:off x="34880" y="1535820"/>
        <a:ext cx="3278606" cy="644761"/>
      </dsp:txXfrm>
    </dsp:sp>
    <dsp:sp modelId="{D98402EA-2E98-4878-8573-F235B9FC6E7F}">
      <dsp:nvSpPr>
        <dsp:cNvPr id="0" name=""/>
        <dsp:cNvSpPr/>
      </dsp:nvSpPr>
      <dsp:spPr>
        <a:xfrm rot="5400000">
          <a:off x="6038883" y="-367877"/>
          <a:ext cx="571617" cy="595265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MY" sz="1700" kern="1200" dirty="0"/>
            <a:t>Measured with respect to environment/context (productivity, usability).</a:t>
          </a:r>
        </a:p>
      </dsp:txBody>
      <dsp:txXfrm rot="-5400000">
        <a:off x="3348366" y="2350544"/>
        <a:ext cx="5924747" cy="515809"/>
      </dsp:txXfrm>
    </dsp:sp>
    <dsp:sp modelId="{346BB11D-7575-4CBF-B22D-D749BC13305C}">
      <dsp:nvSpPr>
        <dsp:cNvPr id="0" name=""/>
        <dsp:cNvSpPr/>
      </dsp:nvSpPr>
      <dsp:spPr>
        <a:xfrm>
          <a:off x="0" y="2251187"/>
          <a:ext cx="3348366" cy="7145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MY" sz="2700" b="1" kern="1200" dirty="0">
              <a:solidFill>
                <a:schemeClr val="bg1">
                  <a:lumMod val="95000"/>
                </a:schemeClr>
              </a:solidFill>
            </a:rPr>
            <a:t>External Metrics</a:t>
          </a:r>
          <a:endParaRPr lang="en-MY" sz="2700" kern="1200" dirty="0">
            <a:solidFill>
              <a:schemeClr val="bg1">
                <a:lumMod val="95000"/>
              </a:schemeClr>
            </a:solidFill>
          </a:endParaRPr>
        </a:p>
      </dsp:txBody>
      <dsp:txXfrm>
        <a:off x="34880" y="2286067"/>
        <a:ext cx="3278606" cy="644761"/>
      </dsp:txXfrm>
    </dsp:sp>
    <dsp:sp modelId="{6446403F-3460-44DF-95FB-FA1917A857BD}">
      <dsp:nvSpPr>
        <dsp:cNvPr id="0" name=""/>
        <dsp:cNvSpPr/>
      </dsp:nvSpPr>
      <dsp:spPr>
        <a:xfrm rot="5400000">
          <a:off x="6038883" y="382370"/>
          <a:ext cx="571617" cy="595265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MY" sz="1700" kern="1200" dirty="0"/>
            <a:t>Not dependent on the environment/context (LOC).</a:t>
          </a:r>
        </a:p>
      </dsp:txBody>
      <dsp:txXfrm rot="-5400000">
        <a:off x="3348366" y="3100791"/>
        <a:ext cx="5924747" cy="515809"/>
      </dsp:txXfrm>
    </dsp:sp>
    <dsp:sp modelId="{59B5C24B-4F12-441E-944F-29321CA51A80}">
      <dsp:nvSpPr>
        <dsp:cNvPr id="0" name=""/>
        <dsp:cNvSpPr/>
      </dsp:nvSpPr>
      <dsp:spPr>
        <a:xfrm>
          <a:off x="0" y="3001435"/>
          <a:ext cx="3348366" cy="7145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MY" sz="2700" b="1" kern="1200" dirty="0">
              <a:solidFill>
                <a:schemeClr val="bg1">
                  <a:lumMod val="95000"/>
                </a:schemeClr>
              </a:solidFill>
            </a:rPr>
            <a:t>Internal Metrics</a:t>
          </a:r>
          <a:endParaRPr lang="en-MY" sz="2700" kern="1200" dirty="0">
            <a:solidFill>
              <a:schemeClr val="bg1">
                <a:lumMod val="95000"/>
              </a:schemeClr>
            </a:solidFill>
          </a:endParaRPr>
        </a:p>
      </dsp:txBody>
      <dsp:txXfrm>
        <a:off x="34880" y="3036315"/>
        <a:ext cx="3278606" cy="644761"/>
      </dsp:txXfrm>
    </dsp:sp>
    <dsp:sp modelId="{00471A38-1F28-48CB-B525-8898ABC0E4C1}">
      <dsp:nvSpPr>
        <dsp:cNvPr id="0" name=""/>
        <dsp:cNvSpPr/>
      </dsp:nvSpPr>
      <dsp:spPr>
        <a:xfrm rot="5400000">
          <a:off x="6038883" y="1132617"/>
          <a:ext cx="571617" cy="595265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MY" sz="1700" kern="1200" dirty="0"/>
            <a:t>Directly measurable (LOC, FP – function points).</a:t>
          </a:r>
        </a:p>
      </dsp:txBody>
      <dsp:txXfrm rot="-5400000">
        <a:off x="3348366" y="3851038"/>
        <a:ext cx="5924747" cy="515809"/>
      </dsp:txXfrm>
    </dsp:sp>
    <dsp:sp modelId="{8EC27CD6-6162-429A-A041-C645B7FCBB63}">
      <dsp:nvSpPr>
        <dsp:cNvPr id="0" name=""/>
        <dsp:cNvSpPr/>
      </dsp:nvSpPr>
      <dsp:spPr>
        <a:xfrm>
          <a:off x="0" y="3751682"/>
          <a:ext cx="3348366" cy="7145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MY" sz="2700" b="1" kern="1200" dirty="0">
              <a:solidFill>
                <a:schemeClr val="bg1">
                  <a:lumMod val="95000"/>
                </a:schemeClr>
              </a:solidFill>
            </a:rPr>
            <a:t>Direct Metrics</a:t>
          </a:r>
          <a:endParaRPr lang="en-MY" sz="2700" kern="1200" dirty="0">
            <a:solidFill>
              <a:schemeClr val="bg1">
                <a:lumMod val="95000"/>
              </a:schemeClr>
            </a:solidFill>
          </a:endParaRPr>
        </a:p>
      </dsp:txBody>
      <dsp:txXfrm>
        <a:off x="34880" y="3786562"/>
        <a:ext cx="3278606" cy="644761"/>
      </dsp:txXfrm>
    </dsp:sp>
    <dsp:sp modelId="{1DCA9BEA-3E36-4EC8-AED1-4B80EF09AC8E}">
      <dsp:nvSpPr>
        <dsp:cNvPr id="0" name=""/>
        <dsp:cNvSpPr/>
      </dsp:nvSpPr>
      <dsp:spPr>
        <a:xfrm rot="5400000">
          <a:off x="6038883" y="1882864"/>
          <a:ext cx="571617" cy="595265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MY" sz="1700" kern="1200" dirty="0"/>
            <a:t>Not measurable directly (code quality, defect density, temperature).</a:t>
          </a:r>
        </a:p>
      </dsp:txBody>
      <dsp:txXfrm rot="-5400000">
        <a:off x="3348366" y="4601285"/>
        <a:ext cx="5924747" cy="515809"/>
      </dsp:txXfrm>
    </dsp:sp>
    <dsp:sp modelId="{9BCB0210-3A99-4EBB-B6EA-47DC2E32FD2D}">
      <dsp:nvSpPr>
        <dsp:cNvPr id="0" name=""/>
        <dsp:cNvSpPr/>
      </dsp:nvSpPr>
      <dsp:spPr>
        <a:xfrm>
          <a:off x="0" y="4501929"/>
          <a:ext cx="3348366" cy="7145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MY" sz="2700" b="1" kern="1200" dirty="0">
              <a:solidFill>
                <a:schemeClr val="bg1">
                  <a:lumMod val="95000"/>
                </a:schemeClr>
              </a:solidFill>
            </a:rPr>
            <a:t>Indirect Metrics</a:t>
          </a:r>
          <a:endParaRPr lang="en-MY" sz="2700" kern="1200" dirty="0">
            <a:solidFill>
              <a:schemeClr val="bg1">
                <a:lumMod val="95000"/>
              </a:schemeClr>
            </a:solidFill>
          </a:endParaRPr>
        </a:p>
      </dsp:txBody>
      <dsp:txXfrm>
        <a:off x="34880" y="4536809"/>
        <a:ext cx="3278606" cy="6447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66B3F-0D2D-4927-B6BF-BA73BA204CC1}"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E3A3D-CA15-4AD4-ACE9-3515063F0F6C}" type="slidenum">
              <a:rPr lang="en-US" smtClean="0"/>
              <a:t>‹#›</a:t>
            </a:fld>
            <a:endParaRPr lang="en-US"/>
          </a:p>
        </p:txBody>
      </p:sp>
    </p:spTree>
    <p:extLst>
      <p:ext uri="{BB962C8B-B14F-4D97-AF65-F5344CB8AC3E}">
        <p14:creationId xmlns:p14="http://schemas.microsoft.com/office/powerpoint/2010/main" val="375146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DA4F87-D5C2-4945-AFCA-8B793D2588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726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https://www.keycdn.com/blog/website-performance-metrics </a:t>
            </a:r>
          </a:p>
          <a:p>
            <a:r>
              <a:rPr lang="en-US" dirty="0"/>
              <a:t>https://www.userzoom.com/ux-library/what-metrics-and-kpis-do-the-experts-use-to-measure/ </a:t>
            </a:r>
          </a:p>
        </p:txBody>
      </p:sp>
      <p:sp>
        <p:nvSpPr>
          <p:cNvPr id="4" name="Slide Number Placeholder 3"/>
          <p:cNvSpPr>
            <a:spLocks noGrp="1"/>
          </p:cNvSpPr>
          <p:nvPr>
            <p:ph type="sldNum" sz="quarter" idx="10"/>
          </p:nvPr>
        </p:nvSpPr>
        <p:spPr/>
        <p:txBody>
          <a:bodyPr/>
          <a:lstStyle/>
          <a:p>
            <a:fld id="{560CF8BB-EBC7-4B8F-9632-A5A136FBB880}" type="slidenum">
              <a:rPr lang="en-US" smtClean="0"/>
              <a:t>20</a:t>
            </a:fld>
            <a:endParaRPr lang="en-US" dirty="0"/>
          </a:p>
        </p:txBody>
      </p:sp>
    </p:spTree>
    <p:extLst>
      <p:ext uri="{BB962C8B-B14F-4D97-AF65-F5344CB8AC3E}">
        <p14:creationId xmlns:p14="http://schemas.microsoft.com/office/powerpoint/2010/main" val="1186745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7" name="Picture 6">
            <a:extLst>
              <a:ext uri="{FF2B5EF4-FFF2-40B4-BE49-F238E27FC236}">
                <a16:creationId xmlns:a16="http://schemas.microsoft.com/office/drawing/2014/main" id="{D10F28FE-9E2F-4F0A-8960-2CDCC008F35A}"/>
              </a:ext>
            </a:extLst>
          </p:cNvPr>
          <p:cNvPicPr>
            <a:picLocks noChangeAspect="1"/>
          </p:cNvPicPr>
          <p:nvPr userDrawn="1"/>
        </p:nvPicPr>
        <p:blipFill>
          <a:blip r:embed="rId3"/>
          <a:stretch>
            <a:fillRect/>
          </a:stretch>
        </p:blipFill>
        <p:spPr>
          <a:xfrm>
            <a:off x="9843950" y="5362135"/>
            <a:ext cx="2158764" cy="856933"/>
          </a:xfrm>
          <a:prstGeom prst="rect">
            <a:avLst/>
          </a:prstGeom>
        </p:spPr>
      </p:pic>
    </p:spTree>
    <p:extLst>
      <p:ext uri="{BB962C8B-B14F-4D97-AF65-F5344CB8AC3E}">
        <p14:creationId xmlns:p14="http://schemas.microsoft.com/office/powerpoint/2010/main" val="192096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049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917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04/05/2023</a:t>
            </a:fld>
            <a:endParaRPr kumimoji="0" lang="en-US" sz="24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35246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amp; image slide (1)">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563" y="2537638"/>
            <a:ext cx="5347368" cy="3900593"/>
          </a:xfrm>
        </p:spPr>
        <p:txBody>
          <a:bodyPr>
            <a:normAutofit/>
          </a:bodyPr>
          <a:lstStyle>
            <a:lvl1pPr>
              <a:defRPr sz="2133">
                <a:solidFill>
                  <a:schemeClr val="accent3"/>
                </a:solidFill>
              </a:defRPr>
            </a:lvl1pPr>
            <a:lvl2pPr>
              <a:defRPr sz="2133">
                <a:solidFill>
                  <a:schemeClr val="accent3"/>
                </a:solidFill>
              </a:defRPr>
            </a:lvl2pPr>
            <a:lvl3pPr>
              <a:defRPr sz="2133">
                <a:solidFill>
                  <a:schemeClr val="accent3"/>
                </a:solidFill>
              </a:defRPr>
            </a:lvl3pPr>
            <a:lvl4pPr>
              <a:defRPr sz="2133">
                <a:solidFill>
                  <a:schemeClr val="accent3"/>
                </a:solidFill>
              </a:defRPr>
            </a:lvl4pPr>
            <a:lvl5pPr>
              <a:defRPr sz="2133">
                <a:solidFill>
                  <a:schemeClr val="accent3"/>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itle 1"/>
          <p:cNvSpPr>
            <a:spLocks noGrp="1"/>
          </p:cNvSpPr>
          <p:nvPr>
            <p:ph type="title"/>
          </p:nvPr>
        </p:nvSpPr>
        <p:spPr>
          <a:xfrm>
            <a:off x="474559" y="457200"/>
            <a:ext cx="10880828" cy="783389"/>
          </a:xfrm>
        </p:spPr>
        <p:txBody>
          <a:bodyPr anchor="b">
            <a:normAutofit/>
          </a:bodyPr>
          <a:lstStyle>
            <a:lvl1pPr>
              <a:defRPr sz="3733">
                <a:solidFill>
                  <a:schemeClr val="accent3"/>
                </a:solidFill>
              </a:defRPr>
            </a:lvl1pPr>
          </a:lstStyle>
          <a:p>
            <a:r>
              <a:rPr lang="en-US" dirty="0"/>
              <a:t>Click to edit Master title style</a:t>
            </a:r>
            <a:endParaRPr lang="en-AU" dirty="0"/>
          </a:p>
        </p:txBody>
      </p:sp>
      <p:sp>
        <p:nvSpPr>
          <p:cNvPr id="13" name="Text Placeholder 3"/>
          <p:cNvSpPr>
            <a:spLocks noGrp="1"/>
          </p:cNvSpPr>
          <p:nvPr>
            <p:ph type="body" sz="half" idx="2" hasCustomPrompt="1"/>
          </p:nvPr>
        </p:nvSpPr>
        <p:spPr>
          <a:xfrm>
            <a:off x="474560" y="1262145"/>
            <a:ext cx="10880827" cy="781552"/>
          </a:xfrm>
        </p:spPr>
        <p:txBody>
          <a:bodyPr>
            <a:normAutofit/>
          </a:bodyPr>
          <a:lstStyle>
            <a:lvl1pPr marL="0" indent="0">
              <a:buNone/>
              <a:defRPr sz="1867" b="1">
                <a:solidFill>
                  <a:schemeClr val="accent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pic>
        <p:nvPicPr>
          <p:cNvPr id="8" name="Picture 7" descr="A picture containing food&#10;&#10;Description automatically generated">
            <a:extLst>
              <a:ext uri="{FF2B5EF4-FFF2-40B4-BE49-F238E27FC236}">
                <a16:creationId xmlns:a16="http://schemas.microsoft.com/office/drawing/2014/main" id="{13CF52C2-7AD7-47EF-9976-327A4EDC3D62}"/>
              </a:ext>
            </a:extLst>
          </p:cNvPr>
          <p:cNvPicPr>
            <a:picLocks noChangeAspect="1"/>
          </p:cNvPicPr>
          <p:nvPr userDrawn="1"/>
        </p:nvPicPr>
        <p:blipFill>
          <a:blip r:embed="rId2"/>
          <a:stretch>
            <a:fillRect/>
          </a:stretch>
        </p:blipFill>
        <p:spPr>
          <a:xfrm>
            <a:off x="10119082" y="5401328"/>
            <a:ext cx="1598359" cy="1131417"/>
          </a:xfrm>
          <a:prstGeom prst="rect">
            <a:avLst/>
          </a:prstGeom>
        </p:spPr>
      </p:pic>
    </p:spTree>
    <p:extLst>
      <p:ext uri="{BB962C8B-B14F-4D97-AF65-F5344CB8AC3E}">
        <p14:creationId xmlns:p14="http://schemas.microsoft.com/office/powerpoint/2010/main" val="69650975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127344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570736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4" y="2480832"/>
            <a:ext cx="9706633"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2233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189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3386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598040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8728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66095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36878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1800" b="0" i="0" u="none" strike="noStrike" kern="1200" cap="none" spc="0" normalizeH="0" baseline="0" noProof="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04/05/2023</a:t>
            </a:fld>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5358677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629556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79420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12934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07223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2406402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94958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0077122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81361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4550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7922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32408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86651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09869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4/5/2023</a:t>
            </a:fld>
            <a:endParaRPr kumimoji="0" lang="en-MY" sz="2400" b="0" i="0" u="none" strike="noStrike" kern="1200" cap="none" spc="0" normalizeH="0" baseline="0" noProof="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961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5.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6"/>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3505797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2464875"/>
            <a:ext cx="9515959"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18"/>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300023564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9540" y="2263906"/>
            <a:ext cx="11769719" cy="3157840"/>
          </a:xfrm>
        </p:spPr>
        <p:txBody>
          <a:bodyPr vert="horz" lIns="0" tIns="0" rIns="91440" bIns="45720" rtlCol="0" anchor="b">
            <a:noAutofit/>
          </a:bodyPr>
          <a:lstStyle/>
          <a:p>
            <a:pPr algn="ctr"/>
            <a:br>
              <a:rPr lang="en-US" sz="44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600" spc="-200">
                <a:solidFill>
                  <a:schemeClr val="bg1"/>
                </a:solidFill>
                <a:latin typeface="Arial" panose="020B0604020202020204" pitchFamily="34" charset="0"/>
                <a:cs typeface="Arial" panose="020B0604020202020204" pitchFamily="34" charset="0"/>
              </a:rPr>
              <a:t>CSE3033N</a:t>
            </a:r>
            <a:br>
              <a:rPr lang="en-US" sz="3600" spc="-200" dirty="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Software Engineering</a:t>
            </a: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Topic: </a:t>
            </a:r>
            <a:br>
              <a:rPr lang="en-US" sz="32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Software Measurements and Metrics</a:t>
            </a:r>
            <a:br>
              <a:rPr lang="en-US" sz="3600" spc="-200" dirty="0">
                <a:solidFill>
                  <a:schemeClr val="bg1"/>
                </a:solidFill>
                <a:latin typeface="Arial" panose="020B0604020202020204" pitchFamily="34" charset="0"/>
                <a:cs typeface="Arial" panose="020B0604020202020204" pitchFamily="34" charset="0"/>
              </a:rPr>
            </a:br>
            <a:endParaRPr lang="en-US" sz="3600" spc="-2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9800004" y="4908329"/>
            <a:ext cx="2291914" cy="1863097"/>
          </a:xfrm>
          <a:prstGeom prst="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927" y="5039646"/>
            <a:ext cx="2448932" cy="1731779"/>
          </a:xfrm>
          <a:prstGeom prst="rect">
            <a:avLst/>
          </a:prstGeom>
        </p:spPr>
      </p:pic>
    </p:spTree>
    <p:extLst>
      <p:ext uri="{BB962C8B-B14F-4D97-AF65-F5344CB8AC3E}">
        <p14:creationId xmlns:p14="http://schemas.microsoft.com/office/powerpoint/2010/main" val="1389483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4" y="205508"/>
            <a:ext cx="9372600" cy="624016"/>
          </a:xfrm>
        </p:spPr>
        <p:txBody>
          <a:bodyPr>
            <a:normAutofit/>
          </a:bodyPr>
          <a:lstStyle/>
          <a:p>
            <a:r>
              <a:rPr lang="en-MY" dirty="0"/>
              <a:t>Types of Measurements</a:t>
            </a:r>
            <a:endParaRPr lang="en-GB" dirty="0"/>
          </a:p>
        </p:txBody>
      </p:sp>
      <p:sp>
        <p:nvSpPr>
          <p:cNvPr id="6" name="Content Placeholder 5"/>
          <p:cNvSpPr>
            <a:spLocks noGrp="1"/>
          </p:cNvSpPr>
          <p:nvPr>
            <p:ph idx="1"/>
          </p:nvPr>
        </p:nvSpPr>
        <p:spPr>
          <a:xfrm>
            <a:off x="600364" y="1173018"/>
            <a:ext cx="10834255" cy="4932218"/>
          </a:xfrm>
        </p:spPr>
        <p:txBody>
          <a:bodyPr>
            <a:normAutofit/>
          </a:bodyPr>
          <a:lstStyle/>
          <a:p>
            <a:r>
              <a:rPr lang="en-MY" sz="2400" b="1" dirty="0">
                <a:solidFill>
                  <a:srgbClr val="FF0000"/>
                </a:solidFill>
              </a:rPr>
              <a:t>True Performance Measures</a:t>
            </a:r>
            <a:r>
              <a:rPr lang="en-MY" sz="2400" b="1" dirty="0"/>
              <a:t>:</a:t>
            </a:r>
            <a:r>
              <a:rPr lang="en-MY" sz="2400" dirty="0"/>
              <a:t> </a:t>
            </a:r>
          </a:p>
          <a:p>
            <a:r>
              <a:rPr lang="en-MY" sz="2400" dirty="0"/>
              <a:t>Customers – use “true” performance measures. True performance measures are used by the customer to measure the performance of the product they use, in their own language as per their own view.</a:t>
            </a:r>
          </a:p>
          <a:p>
            <a:endParaRPr lang="en-MY" sz="2400" dirty="0"/>
          </a:p>
          <a:p>
            <a:pPr marL="411480" lvl="1" indent="0">
              <a:buNone/>
            </a:pPr>
            <a:r>
              <a:rPr lang="en-MY" sz="2400" dirty="0"/>
              <a:t>Example 1: A true measure of a book may be “easy to read.”</a:t>
            </a:r>
          </a:p>
          <a:p>
            <a:pPr marL="411480" lvl="1" indent="0">
              <a:buNone/>
            </a:pPr>
            <a:endParaRPr lang="en-MY" sz="2400" dirty="0"/>
          </a:p>
          <a:p>
            <a:pPr marL="411480" lvl="1" indent="0">
              <a:buNone/>
            </a:pPr>
            <a:r>
              <a:rPr lang="en-MY" sz="2400" dirty="0"/>
              <a:t>Example 2: A true measure of software may be “fast response.”</a:t>
            </a:r>
          </a:p>
          <a:p>
            <a:pPr marL="411480" lvl="1" indent="0">
              <a:buNone/>
            </a:pPr>
            <a:r>
              <a:rPr lang="en-MY" sz="2400" dirty="0"/>
              <a:t>True performance measures typically vary from customer to customer. The parameter and the calculation logic also changes form the customer to customer.</a:t>
            </a:r>
          </a:p>
          <a:p>
            <a:endParaRPr lang="en-GB" dirty="0"/>
          </a:p>
        </p:txBody>
      </p:sp>
    </p:spTree>
    <p:extLst>
      <p:ext uri="{BB962C8B-B14F-4D97-AF65-F5344CB8AC3E}">
        <p14:creationId xmlns:p14="http://schemas.microsoft.com/office/powerpoint/2010/main" val="193931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728" y="233218"/>
            <a:ext cx="9372600" cy="624016"/>
          </a:xfrm>
        </p:spPr>
        <p:txBody>
          <a:bodyPr>
            <a:normAutofit/>
          </a:bodyPr>
          <a:lstStyle/>
          <a:p>
            <a:r>
              <a:rPr lang="en-MY" dirty="0"/>
              <a:t>Types of Measurements</a:t>
            </a:r>
            <a:endParaRPr lang="en-GB" dirty="0"/>
          </a:p>
        </p:txBody>
      </p:sp>
      <p:sp>
        <p:nvSpPr>
          <p:cNvPr id="6" name="Content Placeholder 5"/>
          <p:cNvSpPr>
            <a:spLocks noGrp="1"/>
          </p:cNvSpPr>
          <p:nvPr>
            <p:ph idx="1"/>
          </p:nvPr>
        </p:nvSpPr>
        <p:spPr>
          <a:xfrm>
            <a:off x="609600" y="1209965"/>
            <a:ext cx="10744200" cy="4572000"/>
          </a:xfrm>
        </p:spPr>
        <p:txBody>
          <a:bodyPr>
            <a:normAutofit/>
          </a:bodyPr>
          <a:lstStyle/>
          <a:p>
            <a:r>
              <a:rPr lang="en-MY" sz="2400" b="1" dirty="0">
                <a:solidFill>
                  <a:srgbClr val="FF0000"/>
                </a:solidFill>
              </a:rPr>
              <a:t>Substitute Performance Measures:</a:t>
            </a:r>
            <a:r>
              <a:rPr lang="en-MY" sz="2400" dirty="0">
                <a:solidFill>
                  <a:srgbClr val="FF0000"/>
                </a:solidFill>
              </a:rPr>
              <a:t> </a:t>
            </a:r>
          </a:p>
          <a:p>
            <a:endParaRPr lang="en-MY" sz="2400" dirty="0">
              <a:solidFill>
                <a:srgbClr val="FF0000"/>
              </a:solidFill>
            </a:endParaRPr>
          </a:p>
          <a:p>
            <a:r>
              <a:rPr lang="en-MY" sz="2400" dirty="0"/>
              <a:t>Producers – use “substitute” performance measures. Substitute measures are quantifiable units.</a:t>
            </a:r>
          </a:p>
          <a:p>
            <a:pPr marL="411480" lvl="1" indent="0">
              <a:buNone/>
            </a:pPr>
            <a:endParaRPr lang="en-MY" sz="2400" dirty="0"/>
          </a:p>
          <a:p>
            <a:pPr marL="411480" lvl="1" indent="0">
              <a:buNone/>
            </a:pPr>
            <a:r>
              <a:rPr lang="en-MY" sz="2400" dirty="0"/>
              <a:t>Example: A substitute measure of a book may have “less grammatical mistakes,” “less number of pages,” and “covering full syllabus.”</a:t>
            </a:r>
          </a:p>
          <a:p>
            <a:pPr marL="411480" lvl="1" indent="0">
              <a:buNone/>
            </a:pPr>
            <a:endParaRPr lang="en-MY" sz="2400" dirty="0"/>
          </a:p>
          <a:p>
            <a:pPr marL="411480" lvl="1" indent="0">
              <a:buNone/>
            </a:pPr>
            <a:r>
              <a:rPr lang="en-MY" sz="2400" dirty="0"/>
              <a:t>A true measure of software may be “average response time.”</a:t>
            </a:r>
          </a:p>
          <a:p>
            <a:endParaRPr lang="en-GB" dirty="0"/>
          </a:p>
        </p:txBody>
      </p:sp>
    </p:spTree>
    <p:extLst>
      <p:ext uri="{BB962C8B-B14F-4D97-AF65-F5344CB8AC3E}">
        <p14:creationId xmlns:p14="http://schemas.microsoft.com/office/powerpoint/2010/main" val="2503927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216" y="339089"/>
            <a:ext cx="9372600" cy="442784"/>
          </a:xfrm>
        </p:spPr>
        <p:txBody>
          <a:bodyPr>
            <a:normAutofit fontScale="90000"/>
          </a:bodyPr>
          <a:lstStyle/>
          <a:p>
            <a:r>
              <a:rPr lang="en-MY" dirty="0"/>
              <a:t> Activities of a Measurement Process</a:t>
            </a:r>
            <a:br>
              <a:rPr lang="en-MY" dirty="0"/>
            </a:br>
            <a:br>
              <a:rPr lang="en-MY" dirty="0"/>
            </a:br>
            <a:br>
              <a:rPr lang="en-MY" dirty="0"/>
            </a:br>
            <a:endParaRPr lang="en-GB" dirty="0"/>
          </a:p>
        </p:txBody>
      </p:sp>
      <p:pic>
        <p:nvPicPr>
          <p:cNvPr id="6" name="Content Placeholder 5"/>
          <p:cNvPicPr>
            <a:picLocks noGrp="1" noChangeAspect="1"/>
          </p:cNvPicPr>
          <p:nvPr>
            <p:ph sz="half" idx="4294967295"/>
          </p:nvPr>
        </p:nvPicPr>
        <p:blipFill>
          <a:blip r:embed="rId2"/>
          <a:stretch>
            <a:fillRect/>
          </a:stretch>
        </p:blipFill>
        <p:spPr>
          <a:xfrm>
            <a:off x="2013526" y="1003826"/>
            <a:ext cx="5698837" cy="5155940"/>
          </a:xfrm>
          <a:prstGeom prst="rect">
            <a:avLst/>
          </a:prstGeom>
        </p:spPr>
      </p:pic>
    </p:spTree>
    <p:extLst>
      <p:ext uri="{BB962C8B-B14F-4D97-AF65-F5344CB8AC3E}">
        <p14:creationId xmlns:p14="http://schemas.microsoft.com/office/powerpoint/2010/main" val="169422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216" y="339089"/>
            <a:ext cx="9372600" cy="442784"/>
          </a:xfrm>
        </p:spPr>
        <p:txBody>
          <a:bodyPr>
            <a:normAutofit fontScale="90000"/>
          </a:bodyPr>
          <a:lstStyle/>
          <a:p>
            <a:r>
              <a:rPr lang="en-MY" dirty="0"/>
              <a:t> Activities of a Measurement Process</a:t>
            </a:r>
            <a:br>
              <a:rPr lang="en-MY" dirty="0"/>
            </a:br>
            <a:br>
              <a:rPr lang="en-MY" dirty="0"/>
            </a:br>
            <a:br>
              <a:rPr lang="en-MY" dirty="0"/>
            </a:br>
            <a:endParaRPr lang="en-GB" dirty="0"/>
          </a:p>
        </p:txBody>
      </p:sp>
      <p:sp>
        <p:nvSpPr>
          <p:cNvPr id="3" name="Content Placeholder 2"/>
          <p:cNvSpPr>
            <a:spLocks noGrp="1"/>
          </p:cNvSpPr>
          <p:nvPr>
            <p:ph sz="half" idx="1"/>
          </p:nvPr>
        </p:nvSpPr>
        <p:spPr>
          <a:xfrm>
            <a:off x="541825" y="1263384"/>
            <a:ext cx="7715484" cy="4943452"/>
          </a:xfrm>
        </p:spPr>
        <p:txBody>
          <a:bodyPr>
            <a:normAutofit lnSpcReduction="10000"/>
          </a:bodyPr>
          <a:lstStyle/>
          <a:p>
            <a:r>
              <a:rPr lang="en-MY" sz="2200" b="1" dirty="0">
                <a:solidFill>
                  <a:schemeClr val="accent1">
                    <a:lumMod val="60000"/>
                    <a:lumOff val="40000"/>
                  </a:schemeClr>
                </a:solidFill>
              </a:rPr>
              <a:t>Plan:</a:t>
            </a:r>
            <a:r>
              <a:rPr lang="en-MY" sz="2200" b="1" dirty="0"/>
              <a:t> </a:t>
            </a:r>
            <a:r>
              <a:rPr lang="en-MY" sz="2200" dirty="0"/>
              <a:t>First decide </a:t>
            </a:r>
            <a:r>
              <a:rPr lang="en-MY" sz="2200" dirty="0">
                <a:solidFill>
                  <a:schemeClr val="accent1">
                    <a:lumMod val="60000"/>
                    <a:lumOff val="40000"/>
                  </a:schemeClr>
                </a:solidFill>
              </a:rPr>
              <a:t>what needs to be measured </a:t>
            </a:r>
            <a:r>
              <a:rPr lang="en-MY" sz="2200" dirty="0"/>
              <a:t>and the unit of measurement. Identify the mechanism to collect the data. Identify tools if any to collect the metrics and </a:t>
            </a:r>
            <a:r>
              <a:rPr lang="en-MY" sz="2200" dirty="0" err="1"/>
              <a:t>analyze</a:t>
            </a:r>
            <a:r>
              <a:rPr lang="en-MY" sz="2200" dirty="0"/>
              <a:t> the metrics.</a:t>
            </a:r>
          </a:p>
          <a:p>
            <a:endParaRPr lang="en-MY" sz="2200" b="1" dirty="0"/>
          </a:p>
          <a:p>
            <a:r>
              <a:rPr lang="en-MY" sz="2200" b="1" dirty="0">
                <a:solidFill>
                  <a:schemeClr val="accent1">
                    <a:lumMod val="60000"/>
                    <a:lumOff val="40000"/>
                  </a:schemeClr>
                </a:solidFill>
              </a:rPr>
              <a:t>Collect: </a:t>
            </a:r>
            <a:r>
              <a:rPr lang="en-MY" sz="2200" dirty="0">
                <a:solidFill>
                  <a:schemeClr val="accent1">
                    <a:lumMod val="60000"/>
                    <a:lumOff val="40000"/>
                  </a:schemeClr>
                </a:solidFill>
              </a:rPr>
              <a:t>Accumulate the data </a:t>
            </a:r>
            <a:r>
              <a:rPr lang="en-MY" sz="2200" dirty="0"/>
              <a:t>required to derive the formulated metrics using the tool if any.</a:t>
            </a:r>
          </a:p>
          <a:p>
            <a:endParaRPr lang="en-MY" sz="2200" b="1" dirty="0"/>
          </a:p>
          <a:p>
            <a:r>
              <a:rPr lang="en-MY" sz="2200" b="1" dirty="0" err="1">
                <a:solidFill>
                  <a:schemeClr val="accent1">
                    <a:lumMod val="60000"/>
                    <a:lumOff val="40000"/>
                  </a:schemeClr>
                </a:solidFill>
              </a:rPr>
              <a:t>Analyze</a:t>
            </a:r>
            <a:r>
              <a:rPr lang="en-MY" sz="2200" b="1" dirty="0">
                <a:solidFill>
                  <a:schemeClr val="accent1">
                    <a:lumMod val="60000"/>
                    <a:lumOff val="40000"/>
                  </a:schemeClr>
                </a:solidFill>
              </a:rPr>
              <a:t>:</a:t>
            </a:r>
            <a:r>
              <a:rPr lang="en-MY" sz="2200" b="1" dirty="0"/>
              <a:t> </a:t>
            </a:r>
            <a:r>
              <a:rPr lang="en-MY" sz="2200" dirty="0"/>
              <a:t>The </a:t>
            </a:r>
            <a:r>
              <a:rPr lang="en-MY" sz="2200" dirty="0">
                <a:solidFill>
                  <a:schemeClr val="accent1">
                    <a:lumMod val="60000"/>
                    <a:lumOff val="40000"/>
                  </a:schemeClr>
                </a:solidFill>
              </a:rPr>
              <a:t>computation of the metrics </a:t>
            </a:r>
            <a:r>
              <a:rPr lang="en-MY" sz="2200" dirty="0"/>
              <a:t>and also the application of tools to </a:t>
            </a:r>
            <a:r>
              <a:rPr lang="en-MY" sz="2200" dirty="0" err="1"/>
              <a:t>analyze</a:t>
            </a:r>
            <a:r>
              <a:rPr lang="en-MY" sz="2200" dirty="0"/>
              <a:t> the metrics happen here. This step combines various metrics data and also use the filtration of metrics based on the plan. It is better to automate the data collection and </a:t>
            </a:r>
            <a:r>
              <a:rPr lang="en-MY" sz="2200" dirty="0" err="1"/>
              <a:t>analyze</a:t>
            </a:r>
            <a:r>
              <a:rPr lang="en-MY" sz="2200" dirty="0"/>
              <a:t> process.</a:t>
            </a:r>
          </a:p>
        </p:txBody>
      </p:sp>
      <p:pic>
        <p:nvPicPr>
          <p:cNvPr id="6" name="Content Placeholder 5"/>
          <p:cNvPicPr>
            <a:picLocks noGrp="1" noChangeAspect="1"/>
          </p:cNvPicPr>
          <p:nvPr>
            <p:ph sz="half" idx="4294967295"/>
          </p:nvPr>
        </p:nvPicPr>
        <p:blipFill>
          <a:blip r:embed="rId2"/>
          <a:stretch>
            <a:fillRect/>
          </a:stretch>
        </p:blipFill>
        <p:spPr>
          <a:xfrm>
            <a:off x="8617527" y="560482"/>
            <a:ext cx="3204546" cy="2899266"/>
          </a:xfrm>
          <a:prstGeom prst="rect">
            <a:avLst/>
          </a:prstGeom>
        </p:spPr>
      </p:pic>
    </p:spTree>
    <p:extLst>
      <p:ext uri="{BB962C8B-B14F-4D97-AF65-F5344CB8AC3E}">
        <p14:creationId xmlns:p14="http://schemas.microsoft.com/office/powerpoint/2010/main" val="265802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216" y="339089"/>
            <a:ext cx="9372600" cy="442784"/>
          </a:xfrm>
        </p:spPr>
        <p:txBody>
          <a:bodyPr>
            <a:normAutofit fontScale="90000"/>
          </a:bodyPr>
          <a:lstStyle/>
          <a:p>
            <a:r>
              <a:rPr lang="en-MY" dirty="0"/>
              <a:t> Activities of a Measurement Process</a:t>
            </a:r>
            <a:br>
              <a:rPr lang="en-MY" dirty="0"/>
            </a:br>
            <a:br>
              <a:rPr lang="en-MY" dirty="0"/>
            </a:br>
            <a:br>
              <a:rPr lang="en-MY" dirty="0"/>
            </a:br>
            <a:endParaRPr lang="en-GB" dirty="0"/>
          </a:p>
        </p:txBody>
      </p:sp>
      <p:sp>
        <p:nvSpPr>
          <p:cNvPr id="3" name="Content Placeholder 2"/>
          <p:cNvSpPr>
            <a:spLocks noGrp="1"/>
          </p:cNvSpPr>
          <p:nvPr>
            <p:ph sz="half" idx="1"/>
          </p:nvPr>
        </p:nvSpPr>
        <p:spPr>
          <a:xfrm>
            <a:off x="541825" y="1263384"/>
            <a:ext cx="7430529" cy="4906507"/>
          </a:xfrm>
        </p:spPr>
        <p:txBody>
          <a:bodyPr>
            <a:noAutofit/>
          </a:bodyPr>
          <a:lstStyle/>
          <a:p>
            <a:r>
              <a:rPr lang="en-MY" sz="2200" b="1" dirty="0">
                <a:solidFill>
                  <a:schemeClr val="accent1">
                    <a:lumMod val="60000"/>
                    <a:lumOff val="40000"/>
                  </a:schemeClr>
                </a:solidFill>
              </a:rPr>
              <a:t>Interpret</a:t>
            </a:r>
            <a:r>
              <a:rPr lang="en-MY" sz="2200" b="1" dirty="0"/>
              <a:t>: </a:t>
            </a:r>
            <a:r>
              <a:rPr lang="en-MY" sz="2200" dirty="0">
                <a:solidFill>
                  <a:schemeClr val="accent1">
                    <a:lumMod val="60000"/>
                    <a:lumOff val="40000"/>
                  </a:schemeClr>
                </a:solidFill>
              </a:rPr>
              <a:t>Actual interpretation of the metrics </a:t>
            </a:r>
            <a:r>
              <a:rPr lang="en-MY" sz="2200" dirty="0"/>
              <a:t>to give a meaningful thought and also steps/actions to be taken based on the </a:t>
            </a:r>
            <a:r>
              <a:rPr lang="en-MY" sz="2200" dirty="0" err="1"/>
              <a:t>analyzed</a:t>
            </a:r>
            <a:r>
              <a:rPr lang="en-MY" sz="2200" dirty="0"/>
              <a:t> metrics happen here. Interpretative guidelines and recommendations should be established well before for each metrics so that interpretation happens in a methodological way. Target dates should be defined against each action points.</a:t>
            </a:r>
          </a:p>
          <a:p>
            <a:endParaRPr lang="en-MY" sz="2200" b="1" dirty="0"/>
          </a:p>
          <a:p>
            <a:r>
              <a:rPr lang="en-MY" sz="2200" b="1" dirty="0">
                <a:solidFill>
                  <a:schemeClr val="accent1">
                    <a:lumMod val="60000"/>
                    <a:lumOff val="40000"/>
                  </a:schemeClr>
                </a:solidFill>
              </a:rPr>
              <a:t>Circulate</a:t>
            </a:r>
            <a:r>
              <a:rPr lang="en-MY" sz="2200" b="1" dirty="0"/>
              <a:t>:</a:t>
            </a:r>
            <a:r>
              <a:rPr lang="en-MY" sz="2200" dirty="0"/>
              <a:t> </a:t>
            </a:r>
            <a:r>
              <a:rPr lang="en-MY" sz="2200" dirty="0">
                <a:solidFill>
                  <a:schemeClr val="accent1">
                    <a:lumMod val="60000"/>
                    <a:lumOff val="40000"/>
                  </a:schemeClr>
                </a:solidFill>
              </a:rPr>
              <a:t>Interpretation</a:t>
            </a:r>
            <a:r>
              <a:rPr lang="en-MY" sz="2200" dirty="0"/>
              <a:t> along with the steps/actions is </a:t>
            </a:r>
            <a:r>
              <a:rPr lang="en-MY" sz="2200" dirty="0">
                <a:solidFill>
                  <a:schemeClr val="accent1">
                    <a:lumMod val="60000"/>
                    <a:lumOff val="40000"/>
                  </a:schemeClr>
                </a:solidFill>
              </a:rPr>
              <a:t>passed on </a:t>
            </a:r>
            <a:r>
              <a:rPr lang="en-MY" sz="2200" dirty="0"/>
              <a:t>to the software development team for taking necessary actions as defined.</a:t>
            </a:r>
          </a:p>
        </p:txBody>
      </p:sp>
      <p:pic>
        <p:nvPicPr>
          <p:cNvPr id="6" name="Content Placeholder 5"/>
          <p:cNvPicPr>
            <a:picLocks noGrp="1" noChangeAspect="1"/>
          </p:cNvPicPr>
          <p:nvPr>
            <p:ph sz="half" idx="4294967295"/>
          </p:nvPr>
        </p:nvPicPr>
        <p:blipFill>
          <a:blip r:embed="rId2"/>
          <a:stretch>
            <a:fillRect/>
          </a:stretch>
        </p:blipFill>
        <p:spPr>
          <a:xfrm>
            <a:off x="8664271" y="560482"/>
            <a:ext cx="3157801" cy="2856974"/>
          </a:xfrm>
          <a:prstGeom prst="rect">
            <a:avLst/>
          </a:prstGeom>
        </p:spPr>
      </p:pic>
    </p:spTree>
    <p:extLst>
      <p:ext uri="{BB962C8B-B14F-4D97-AF65-F5344CB8AC3E}">
        <p14:creationId xmlns:p14="http://schemas.microsoft.com/office/powerpoint/2010/main" val="332631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216" y="339089"/>
            <a:ext cx="9372600" cy="442784"/>
          </a:xfrm>
        </p:spPr>
        <p:txBody>
          <a:bodyPr>
            <a:normAutofit fontScale="90000"/>
          </a:bodyPr>
          <a:lstStyle/>
          <a:p>
            <a:r>
              <a:rPr lang="en-MY" dirty="0"/>
              <a:t> Activities of a Measurement Process</a:t>
            </a:r>
            <a:br>
              <a:rPr lang="en-MY" dirty="0"/>
            </a:br>
            <a:br>
              <a:rPr lang="en-MY" dirty="0"/>
            </a:br>
            <a:br>
              <a:rPr lang="en-MY" dirty="0"/>
            </a:br>
            <a:endParaRPr lang="en-GB" dirty="0"/>
          </a:p>
        </p:txBody>
      </p:sp>
      <p:sp>
        <p:nvSpPr>
          <p:cNvPr id="3" name="Content Placeholder 2"/>
          <p:cNvSpPr>
            <a:spLocks noGrp="1"/>
          </p:cNvSpPr>
          <p:nvPr>
            <p:ph sz="half" idx="1"/>
          </p:nvPr>
        </p:nvSpPr>
        <p:spPr>
          <a:xfrm>
            <a:off x="541826" y="1263384"/>
            <a:ext cx="7272138" cy="4444689"/>
          </a:xfrm>
        </p:spPr>
        <p:txBody>
          <a:bodyPr>
            <a:normAutofit/>
          </a:bodyPr>
          <a:lstStyle/>
          <a:p>
            <a:r>
              <a:rPr lang="en-MY" sz="2400" b="1" dirty="0">
                <a:solidFill>
                  <a:schemeClr val="accent1">
                    <a:lumMod val="60000"/>
                    <a:lumOff val="40000"/>
                  </a:schemeClr>
                </a:solidFill>
              </a:rPr>
              <a:t>Feedback: </a:t>
            </a:r>
            <a:r>
              <a:rPr lang="en-MY" sz="2400" dirty="0">
                <a:solidFill>
                  <a:schemeClr val="accent1">
                    <a:lumMod val="60000"/>
                    <a:lumOff val="40000"/>
                  </a:schemeClr>
                </a:solidFill>
              </a:rPr>
              <a:t>Get feedback from the team </a:t>
            </a:r>
            <a:r>
              <a:rPr lang="en-MY" sz="2400" dirty="0"/>
              <a:t>to gain insight into the effectiveness of the measurement/ metrics along with the effectiveness of the action taken to produce the desired results.</a:t>
            </a:r>
          </a:p>
          <a:p>
            <a:endParaRPr lang="en-MY" sz="2400" b="1" dirty="0"/>
          </a:p>
          <a:p>
            <a:r>
              <a:rPr lang="en-MY" sz="2400" b="1" dirty="0">
                <a:solidFill>
                  <a:schemeClr val="accent1">
                    <a:lumMod val="60000"/>
                    <a:lumOff val="40000"/>
                  </a:schemeClr>
                </a:solidFill>
              </a:rPr>
              <a:t>Improvement</a:t>
            </a:r>
            <a:r>
              <a:rPr lang="en-MY" sz="2400" b="1" dirty="0"/>
              <a:t>: </a:t>
            </a:r>
            <a:r>
              <a:rPr lang="en-MY" sz="2400" dirty="0">
                <a:solidFill>
                  <a:schemeClr val="accent1">
                    <a:lumMod val="60000"/>
                    <a:lumOff val="40000"/>
                  </a:schemeClr>
                </a:solidFill>
              </a:rPr>
              <a:t>Continuous improvement </a:t>
            </a:r>
            <a:r>
              <a:rPr lang="en-MY" sz="2400" dirty="0"/>
              <a:t>of the measurement process based on the feedback received incorporating changes in the process and the metrics if required.</a:t>
            </a:r>
          </a:p>
        </p:txBody>
      </p:sp>
      <p:pic>
        <p:nvPicPr>
          <p:cNvPr id="6" name="Content Placeholder 5"/>
          <p:cNvPicPr>
            <a:picLocks noGrp="1" noChangeAspect="1"/>
          </p:cNvPicPr>
          <p:nvPr>
            <p:ph sz="half" idx="4294967295"/>
          </p:nvPr>
        </p:nvPicPr>
        <p:blipFill>
          <a:blip r:embed="rId2"/>
          <a:stretch>
            <a:fillRect/>
          </a:stretch>
        </p:blipFill>
        <p:spPr>
          <a:xfrm>
            <a:off x="8635999" y="560481"/>
            <a:ext cx="3186073" cy="2882553"/>
          </a:xfrm>
          <a:prstGeom prst="rect">
            <a:avLst/>
          </a:prstGeom>
        </p:spPr>
      </p:pic>
    </p:spTree>
    <p:extLst>
      <p:ext uri="{BB962C8B-B14F-4D97-AF65-F5344CB8AC3E}">
        <p14:creationId xmlns:p14="http://schemas.microsoft.com/office/powerpoint/2010/main" val="41460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70855"/>
            <a:ext cx="9515959" cy="846793"/>
          </a:xfrm>
        </p:spPr>
        <p:txBody>
          <a:bodyPr/>
          <a:lstStyle/>
          <a:p>
            <a:r>
              <a:rPr lang="en-MY" dirty="0"/>
              <a:t>Types of Metrics </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239206397"/>
              </p:ext>
            </p:extLst>
          </p:nvPr>
        </p:nvGraphicFramePr>
        <p:xfrm>
          <a:off x="609600" y="1017648"/>
          <a:ext cx="9301018" cy="521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4919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39" y="189328"/>
            <a:ext cx="9515959" cy="846793"/>
          </a:xfrm>
        </p:spPr>
        <p:txBody>
          <a:bodyPr/>
          <a:lstStyle/>
          <a:p>
            <a:r>
              <a:rPr lang="en-MY" dirty="0"/>
              <a:t>Classification of Metrics </a:t>
            </a:r>
            <a:endParaRPr lang="en-GB" dirty="0"/>
          </a:p>
        </p:txBody>
      </p:sp>
      <p:pic>
        <p:nvPicPr>
          <p:cNvPr id="4" name="Content Placeholder 3"/>
          <p:cNvPicPr>
            <a:picLocks noGrp="1" noChangeAspect="1"/>
          </p:cNvPicPr>
          <p:nvPr>
            <p:ph idx="1"/>
          </p:nvPr>
        </p:nvPicPr>
        <p:blipFill>
          <a:blip r:embed="rId2"/>
          <a:stretch>
            <a:fillRect/>
          </a:stretch>
        </p:blipFill>
        <p:spPr>
          <a:xfrm>
            <a:off x="1636556" y="1265299"/>
            <a:ext cx="7806253" cy="4316399"/>
          </a:xfrm>
          <a:prstGeom prst="rect">
            <a:avLst/>
          </a:prstGeom>
        </p:spPr>
      </p:pic>
    </p:spTree>
    <p:extLst>
      <p:ext uri="{BB962C8B-B14F-4D97-AF65-F5344CB8AC3E}">
        <p14:creationId xmlns:p14="http://schemas.microsoft.com/office/powerpoint/2010/main" val="209960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Process Metrics </a:t>
            </a:r>
            <a:endParaRPr lang="en-GB" dirty="0"/>
          </a:p>
        </p:txBody>
      </p:sp>
      <p:sp>
        <p:nvSpPr>
          <p:cNvPr id="3" name="Content Placeholder 2"/>
          <p:cNvSpPr>
            <a:spLocks noGrp="1"/>
          </p:cNvSpPr>
          <p:nvPr>
            <p:ph idx="1"/>
          </p:nvPr>
        </p:nvSpPr>
        <p:spPr>
          <a:xfrm>
            <a:off x="609604" y="1496292"/>
            <a:ext cx="9910614" cy="4070064"/>
          </a:xfrm>
        </p:spPr>
        <p:txBody>
          <a:bodyPr>
            <a:normAutofit/>
          </a:bodyPr>
          <a:lstStyle/>
          <a:p>
            <a:r>
              <a:rPr lang="en-MY" sz="2400" dirty="0"/>
              <a:t>Metrics that are related to the software development process is called Process Metrics. Set of process creates a product. </a:t>
            </a:r>
          </a:p>
          <a:p>
            <a:endParaRPr lang="en-MY" sz="2400" dirty="0"/>
          </a:p>
          <a:p>
            <a:r>
              <a:rPr lang="en-MY" sz="2400" dirty="0"/>
              <a:t>Flaw in the process will affect the product, and hence it is required to watch the process metrics continuously and take appropriate action at appropriate time.</a:t>
            </a:r>
            <a:endParaRPr lang="en-GB" sz="2400" dirty="0"/>
          </a:p>
        </p:txBody>
      </p:sp>
    </p:spTree>
    <p:extLst>
      <p:ext uri="{BB962C8B-B14F-4D97-AF65-F5344CB8AC3E}">
        <p14:creationId xmlns:p14="http://schemas.microsoft.com/office/powerpoint/2010/main" val="1246867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620" y="436418"/>
            <a:ext cx="9372600" cy="1250092"/>
          </a:xfrm>
        </p:spPr>
        <p:txBody>
          <a:bodyPr/>
          <a:lstStyle/>
          <a:p>
            <a:r>
              <a:rPr lang="en-MY" dirty="0"/>
              <a:t>Metrics for the Analysis Model</a:t>
            </a:r>
            <a:br>
              <a:rPr lang="en-MY" dirty="0"/>
            </a:br>
            <a:endParaRPr lang="en-GB" dirty="0"/>
          </a:p>
        </p:txBody>
      </p:sp>
      <p:sp>
        <p:nvSpPr>
          <p:cNvPr id="3" name="Content Placeholder 2"/>
          <p:cNvSpPr>
            <a:spLocks noGrp="1"/>
          </p:cNvSpPr>
          <p:nvPr>
            <p:ph idx="1"/>
          </p:nvPr>
        </p:nvSpPr>
        <p:spPr>
          <a:xfrm>
            <a:off x="609604" y="1686510"/>
            <a:ext cx="10215414" cy="3879845"/>
          </a:xfrm>
        </p:spPr>
        <p:txBody>
          <a:bodyPr>
            <a:normAutofit/>
          </a:bodyPr>
          <a:lstStyle/>
          <a:p>
            <a:r>
              <a:rPr lang="en-MY" sz="2400" dirty="0"/>
              <a:t>How many functionalities the system will deliver? – Functionality delivered.</a:t>
            </a:r>
          </a:p>
          <a:p>
            <a:endParaRPr lang="en-MY" sz="2400" dirty="0"/>
          </a:p>
          <a:p>
            <a:r>
              <a:rPr lang="en-MY" sz="2400" dirty="0"/>
              <a:t>What is the size of the system to be developed? – Size of the system to be developed.</a:t>
            </a:r>
          </a:p>
          <a:p>
            <a:endParaRPr lang="en-MY" sz="2400" dirty="0"/>
          </a:p>
          <a:p>
            <a:r>
              <a:rPr lang="en-MY" sz="2400" dirty="0"/>
              <a:t>What is the quality level of the requirement? – Quality of the requirement (level of completeness).</a:t>
            </a:r>
          </a:p>
          <a:p>
            <a:endParaRPr lang="en-GB" dirty="0"/>
          </a:p>
        </p:txBody>
      </p:sp>
    </p:spTree>
    <p:extLst>
      <p:ext uri="{BB962C8B-B14F-4D97-AF65-F5344CB8AC3E}">
        <p14:creationId xmlns:p14="http://schemas.microsoft.com/office/powerpoint/2010/main" val="35670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3" y="207801"/>
            <a:ext cx="9515959" cy="846793"/>
          </a:xfrm>
        </p:spPr>
        <p:txBody>
          <a:bodyPr>
            <a:normAutofit/>
          </a:bodyPr>
          <a:lstStyle/>
          <a:p>
            <a:r>
              <a:rPr lang="en-GB" dirty="0"/>
              <a:t>Topic Learning Objectives </a:t>
            </a:r>
            <a:endParaRPr lang="en-MY" dirty="0"/>
          </a:p>
        </p:txBody>
      </p:sp>
      <p:sp>
        <p:nvSpPr>
          <p:cNvPr id="2" name="Content Placeholder 1"/>
          <p:cNvSpPr>
            <a:spLocks noGrp="1"/>
          </p:cNvSpPr>
          <p:nvPr>
            <p:ph sz="half" idx="1"/>
          </p:nvPr>
        </p:nvSpPr>
        <p:spPr>
          <a:xfrm>
            <a:off x="544948" y="1146957"/>
            <a:ext cx="10612578" cy="4912097"/>
          </a:xfrm>
        </p:spPr>
        <p:txBody>
          <a:bodyPr>
            <a:normAutofit/>
          </a:bodyPr>
          <a:lstStyle/>
          <a:p>
            <a:pPr>
              <a:buNone/>
            </a:pPr>
            <a:r>
              <a:rPr lang="en-GB" sz="2400" dirty="0"/>
              <a:t>By the end of the lecture, you should be able to understand:</a:t>
            </a:r>
          </a:p>
          <a:p>
            <a:pPr>
              <a:buNone/>
            </a:pPr>
            <a:endParaRPr lang="en-MY" sz="2400" dirty="0"/>
          </a:p>
          <a:p>
            <a:r>
              <a:rPr lang="en-GB" sz="2400" dirty="0"/>
              <a:t>Software Measurements </a:t>
            </a:r>
          </a:p>
          <a:p>
            <a:endParaRPr lang="en-GB" sz="2400" dirty="0"/>
          </a:p>
          <a:p>
            <a:r>
              <a:rPr lang="en-GB" sz="2400" dirty="0"/>
              <a:t>Software Metrics </a:t>
            </a:r>
          </a:p>
          <a:p>
            <a:pPr lvl="0"/>
            <a:endParaRPr lang="en-MY" sz="2400" dirty="0"/>
          </a:p>
        </p:txBody>
      </p:sp>
    </p:spTree>
    <p:extLst>
      <p:ext uri="{BB962C8B-B14F-4D97-AF65-F5344CB8AC3E}">
        <p14:creationId xmlns:p14="http://schemas.microsoft.com/office/powerpoint/2010/main" val="220509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7930" y="207801"/>
            <a:ext cx="9515959" cy="846793"/>
          </a:xfrm>
        </p:spPr>
        <p:txBody>
          <a:bodyPr>
            <a:normAutofit fontScale="90000"/>
          </a:bodyPr>
          <a:lstStyle/>
          <a:p>
            <a:r>
              <a:rPr lang="en-MY" dirty="0"/>
              <a:t>Metrics for the Design Model</a:t>
            </a:r>
            <a:br>
              <a:rPr lang="en-MY" dirty="0"/>
            </a:br>
            <a:endParaRPr lang="en-GB" dirty="0"/>
          </a:p>
        </p:txBody>
      </p:sp>
      <p:sp>
        <p:nvSpPr>
          <p:cNvPr id="5" name="Content Placeholder 4"/>
          <p:cNvSpPr>
            <a:spLocks noGrp="1"/>
          </p:cNvSpPr>
          <p:nvPr>
            <p:ph sz="half" idx="1"/>
          </p:nvPr>
        </p:nvSpPr>
        <p:spPr>
          <a:xfrm>
            <a:off x="295566" y="1156194"/>
            <a:ext cx="5920509" cy="4939806"/>
          </a:xfrm>
        </p:spPr>
        <p:txBody>
          <a:bodyPr>
            <a:noAutofit/>
          </a:bodyPr>
          <a:lstStyle/>
          <a:p>
            <a:r>
              <a:rPr lang="en-MY" sz="2200" dirty="0">
                <a:solidFill>
                  <a:schemeClr val="accent1">
                    <a:lumMod val="60000"/>
                    <a:lumOff val="40000"/>
                  </a:schemeClr>
                </a:solidFill>
              </a:rPr>
              <a:t>Architectural metrics: </a:t>
            </a:r>
            <a:r>
              <a:rPr lang="en-MY" sz="2200" dirty="0"/>
              <a:t>Provide an indication of the quality of the architectural design.</a:t>
            </a:r>
          </a:p>
          <a:p>
            <a:endParaRPr lang="en-MY" sz="1400" dirty="0"/>
          </a:p>
          <a:p>
            <a:r>
              <a:rPr lang="en-MY" sz="2200" dirty="0">
                <a:solidFill>
                  <a:schemeClr val="accent1">
                    <a:lumMod val="60000"/>
                    <a:lumOff val="40000"/>
                  </a:schemeClr>
                </a:solidFill>
              </a:rPr>
              <a:t>Component-level metrics: </a:t>
            </a:r>
            <a:r>
              <a:rPr lang="en-MY" sz="2200" dirty="0"/>
              <a:t>Measure the complexity of software components and other characteristics that have a bearing on quality.</a:t>
            </a:r>
          </a:p>
          <a:p>
            <a:endParaRPr lang="en-MY" sz="1400" dirty="0"/>
          </a:p>
          <a:p>
            <a:r>
              <a:rPr lang="en-MY" sz="2200" dirty="0">
                <a:solidFill>
                  <a:schemeClr val="accent1">
                    <a:lumMod val="60000"/>
                    <a:lumOff val="40000"/>
                  </a:schemeClr>
                </a:solidFill>
              </a:rPr>
              <a:t>Interface design metrics: </a:t>
            </a:r>
            <a:r>
              <a:rPr lang="en-MY" sz="2200" dirty="0"/>
              <a:t>Focus primarily on usability.</a:t>
            </a:r>
          </a:p>
          <a:p>
            <a:endParaRPr lang="en-MY" sz="1600" dirty="0"/>
          </a:p>
          <a:p>
            <a:r>
              <a:rPr lang="en-MY" sz="2200" dirty="0">
                <a:solidFill>
                  <a:schemeClr val="accent1">
                    <a:lumMod val="60000"/>
                    <a:lumOff val="40000"/>
                  </a:schemeClr>
                </a:solidFill>
              </a:rPr>
              <a:t>Specialized object-oriented design metrics</a:t>
            </a:r>
            <a:r>
              <a:rPr lang="en-MY" sz="2200" dirty="0"/>
              <a:t>: Measure characteristics of classes and their communication and collaboration characteristics</a:t>
            </a:r>
            <a:endParaRPr lang="en-GB" sz="2200" dirty="0"/>
          </a:p>
        </p:txBody>
      </p:sp>
      <p:pic>
        <p:nvPicPr>
          <p:cNvPr id="7" name="Content Placeholder 6"/>
          <p:cNvPicPr>
            <a:picLocks noGrp="1" noChangeAspect="1"/>
          </p:cNvPicPr>
          <p:nvPr>
            <p:ph sz="half" idx="4294967295"/>
          </p:nvPr>
        </p:nvPicPr>
        <p:blipFill>
          <a:blip r:embed="rId3"/>
          <a:stretch>
            <a:fillRect/>
          </a:stretch>
        </p:blipFill>
        <p:spPr>
          <a:xfrm>
            <a:off x="6032647" y="479653"/>
            <a:ext cx="5897670" cy="4253470"/>
          </a:xfrm>
          <a:prstGeom prst="rect">
            <a:avLst/>
          </a:prstGeom>
        </p:spPr>
      </p:pic>
    </p:spTree>
    <p:extLst>
      <p:ext uri="{BB962C8B-B14F-4D97-AF65-F5344CB8AC3E}">
        <p14:creationId xmlns:p14="http://schemas.microsoft.com/office/powerpoint/2010/main" val="2836929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Interface Design Metrics - Usability</a:t>
            </a:r>
          </a:p>
        </p:txBody>
      </p:sp>
      <p:sp>
        <p:nvSpPr>
          <p:cNvPr id="8" name="Content Placeholder 7"/>
          <p:cNvSpPr>
            <a:spLocks noGrp="1"/>
          </p:cNvSpPr>
          <p:nvPr>
            <p:ph sz="half" idx="1"/>
          </p:nvPr>
        </p:nvSpPr>
        <p:spPr>
          <a:xfrm>
            <a:off x="609604" y="1588656"/>
            <a:ext cx="9706633" cy="3977700"/>
          </a:xfrm>
        </p:spPr>
        <p:txBody>
          <a:bodyPr/>
          <a:lstStyle/>
          <a:p>
            <a:r>
              <a:rPr lang="en-US" sz="2400" dirty="0"/>
              <a:t>Success rate (whether users can perform the task at all)</a:t>
            </a:r>
          </a:p>
          <a:p>
            <a:endParaRPr lang="en-US" sz="2400" dirty="0"/>
          </a:p>
          <a:p>
            <a:r>
              <a:rPr lang="en-US" sz="2400" dirty="0"/>
              <a:t>The time a task requires,</a:t>
            </a:r>
          </a:p>
          <a:p>
            <a:endParaRPr lang="en-US" sz="2400" dirty="0"/>
          </a:p>
          <a:p>
            <a:r>
              <a:rPr lang="en-US" sz="2400" dirty="0"/>
              <a:t>The error rate, and</a:t>
            </a:r>
          </a:p>
          <a:p>
            <a:endParaRPr lang="en-US" sz="2400" dirty="0"/>
          </a:p>
          <a:p>
            <a:r>
              <a:rPr lang="en-US" sz="2400" dirty="0"/>
              <a:t>Users‘ subjective satisfaction.</a:t>
            </a:r>
          </a:p>
          <a:p>
            <a:endParaRPr lang="en-US" b="1" dirty="0"/>
          </a:p>
        </p:txBody>
      </p:sp>
      <p:sp>
        <p:nvSpPr>
          <p:cNvPr id="5" name="Footer Placeholder 4"/>
          <p:cNvSpPr>
            <a:spLocks noGrp="1"/>
          </p:cNvSpPr>
          <p:nvPr>
            <p:ph type="ftr" sz="quarter" idx="4294967295"/>
          </p:nvPr>
        </p:nvSpPr>
        <p:spPr>
          <a:xfrm>
            <a:off x="0" y="6459538"/>
            <a:ext cx="3860800" cy="190500"/>
          </a:xfr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4294967295"/>
          </p:nvPr>
        </p:nvSpPr>
        <p:spPr>
          <a:xfrm>
            <a:off x="0" y="6459538"/>
            <a:ext cx="485775" cy="190500"/>
          </a:xfr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037316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Metrics for Testing</a:t>
            </a:r>
            <a:endParaRPr lang="en-GB" dirty="0"/>
          </a:p>
        </p:txBody>
      </p:sp>
      <p:sp>
        <p:nvSpPr>
          <p:cNvPr id="3" name="Content Placeholder 2"/>
          <p:cNvSpPr>
            <a:spLocks noGrp="1"/>
          </p:cNvSpPr>
          <p:nvPr>
            <p:ph sz="half" idx="1"/>
          </p:nvPr>
        </p:nvSpPr>
        <p:spPr>
          <a:xfrm>
            <a:off x="452583" y="1465257"/>
            <a:ext cx="8986982" cy="4308562"/>
          </a:xfrm>
        </p:spPr>
        <p:txBody>
          <a:bodyPr>
            <a:normAutofit fontScale="92500"/>
          </a:bodyPr>
          <a:lstStyle/>
          <a:p>
            <a:r>
              <a:rPr lang="en-MY" sz="2400" dirty="0">
                <a:solidFill>
                  <a:schemeClr val="accent1">
                    <a:lumMod val="60000"/>
                    <a:lumOff val="40000"/>
                  </a:schemeClr>
                </a:solidFill>
              </a:rPr>
              <a:t>Defect-related metrics: </a:t>
            </a:r>
            <a:r>
              <a:rPr lang="en-MY" sz="2400" dirty="0"/>
              <a:t>focus on defects (i.e., bugs) found rather than on the tests themselves.</a:t>
            </a:r>
          </a:p>
          <a:p>
            <a:endParaRPr lang="en-MY" sz="2400" dirty="0"/>
          </a:p>
          <a:p>
            <a:r>
              <a:rPr lang="en-MY" sz="2400" dirty="0">
                <a:solidFill>
                  <a:schemeClr val="accent1">
                    <a:lumMod val="60000"/>
                    <a:lumOff val="40000"/>
                  </a:schemeClr>
                </a:solidFill>
              </a:rPr>
              <a:t>Testing effectiveness metrics: </a:t>
            </a:r>
            <a:r>
              <a:rPr lang="en-MY" sz="2400" dirty="0"/>
              <a:t>provide a real-time indication of the effectiveness of tests that have been conducted.</a:t>
            </a:r>
          </a:p>
          <a:p>
            <a:endParaRPr lang="en-MY" sz="2400" dirty="0"/>
          </a:p>
          <a:p>
            <a:r>
              <a:rPr lang="en-MY" sz="2400" dirty="0">
                <a:solidFill>
                  <a:schemeClr val="accent1">
                    <a:lumMod val="60000"/>
                    <a:lumOff val="40000"/>
                  </a:schemeClr>
                </a:solidFill>
              </a:rPr>
              <a:t>In-process metrics: </a:t>
            </a:r>
            <a:r>
              <a:rPr lang="en-MY" sz="2400" dirty="0"/>
              <a:t>process-related metrics that can be determined as testing is conducted.</a:t>
            </a:r>
          </a:p>
          <a:p>
            <a:endParaRPr lang="en-MY" sz="2400" dirty="0"/>
          </a:p>
          <a:p>
            <a:r>
              <a:rPr lang="en-MY" sz="2400" dirty="0">
                <a:solidFill>
                  <a:schemeClr val="accent1">
                    <a:lumMod val="60000"/>
                    <a:lumOff val="40000"/>
                  </a:schemeClr>
                </a:solidFill>
              </a:rPr>
              <a:t>Statement and branch coverage metrics: </a:t>
            </a:r>
            <a:r>
              <a:rPr lang="en-MY" sz="2400" dirty="0"/>
              <a:t>lead to the design of test cases that provide program coverage.</a:t>
            </a:r>
          </a:p>
          <a:p>
            <a:endParaRPr lang="en-GB" dirty="0"/>
          </a:p>
        </p:txBody>
      </p:sp>
      <p:sp>
        <p:nvSpPr>
          <p:cNvPr id="5" name="Rectangle 4"/>
          <p:cNvSpPr/>
          <p:nvPr/>
        </p:nvSpPr>
        <p:spPr>
          <a:xfrm>
            <a:off x="9291782" y="242131"/>
            <a:ext cx="2733964" cy="2031325"/>
          </a:xfrm>
          <a:prstGeom prst="rect">
            <a:avLst/>
          </a:prstGeom>
          <a:solidFill>
            <a:schemeClr val="tx2">
              <a:lumMod val="25000"/>
              <a:lumOff val="75000"/>
            </a:schemeClr>
          </a:solidFill>
        </p:spPr>
        <p:txBody>
          <a:bodyPr wrap="square">
            <a:spAutoFit/>
          </a:bodyPr>
          <a:lstStyle/>
          <a:p>
            <a:r>
              <a:rPr lang="en-US" dirty="0"/>
              <a:t>Examples of testing-related metrics are:</a:t>
            </a:r>
          </a:p>
          <a:p>
            <a:pPr marL="285750" indent="-285750">
              <a:buFont typeface="Arial" panose="020B0604020202020204" pitchFamily="34" charset="0"/>
              <a:buChar char="•"/>
            </a:pPr>
            <a:r>
              <a:rPr lang="en-US" dirty="0"/>
              <a:t>Defect removal effectiveness</a:t>
            </a:r>
          </a:p>
          <a:p>
            <a:pPr marL="285750" indent="-285750">
              <a:buFont typeface="Arial" panose="020B0604020202020204" pitchFamily="34" charset="0"/>
              <a:buChar char="•"/>
            </a:pPr>
            <a:r>
              <a:rPr lang="en-US" dirty="0"/>
              <a:t>Response time for fixing</a:t>
            </a:r>
          </a:p>
          <a:p>
            <a:pPr marL="285750" indent="-285750">
              <a:buFont typeface="Arial" panose="020B0604020202020204" pitchFamily="34" charset="0"/>
              <a:buChar char="•"/>
            </a:pPr>
            <a:r>
              <a:rPr lang="en-US" dirty="0"/>
              <a:t>Productivity metrics</a:t>
            </a:r>
          </a:p>
        </p:txBody>
      </p:sp>
    </p:spTree>
    <p:extLst>
      <p:ext uri="{BB962C8B-B14F-4D97-AF65-F5344CB8AC3E}">
        <p14:creationId xmlns:p14="http://schemas.microsoft.com/office/powerpoint/2010/main" val="2952880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189328"/>
            <a:ext cx="9515959" cy="846793"/>
          </a:xfrm>
        </p:spPr>
        <p:txBody>
          <a:bodyPr/>
          <a:lstStyle/>
          <a:p>
            <a:r>
              <a:rPr lang="en-MY" dirty="0"/>
              <a:t>Metrics for Maintenance </a:t>
            </a:r>
            <a:endParaRPr lang="en-GB" dirty="0"/>
          </a:p>
        </p:txBody>
      </p:sp>
      <p:sp>
        <p:nvSpPr>
          <p:cNvPr id="5" name="Content Placeholder 4"/>
          <p:cNvSpPr>
            <a:spLocks noGrp="1"/>
          </p:cNvSpPr>
          <p:nvPr>
            <p:ph idx="1"/>
          </p:nvPr>
        </p:nvSpPr>
        <p:spPr>
          <a:xfrm>
            <a:off x="609604" y="1036120"/>
            <a:ext cx="10002978" cy="5614061"/>
          </a:xfrm>
        </p:spPr>
        <p:txBody>
          <a:bodyPr>
            <a:normAutofit/>
          </a:bodyPr>
          <a:lstStyle/>
          <a:p>
            <a:r>
              <a:rPr lang="en-MY" sz="2200" dirty="0">
                <a:solidFill>
                  <a:schemeClr val="accent1">
                    <a:lumMod val="60000"/>
                    <a:lumOff val="40000"/>
                  </a:schemeClr>
                </a:solidFill>
              </a:rPr>
              <a:t>Software maturity index (SMI): </a:t>
            </a:r>
            <a:r>
              <a:rPr lang="en-MY" sz="2200" dirty="0"/>
              <a:t>It provides an indication of the stability of a software product based on changes that occur for each release.</a:t>
            </a:r>
          </a:p>
          <a:p>
            <a:endParaRPr lang="en-MY" sz="2200" dirty="0"/>
          </a:p>
          <a:p>
            <a:r>
              <a:rPr lang="en-MY" sz="2200" dirty="0"/>
              <a:t>SMI = (Total Modules – Changed Modules)/Total Modules</a:t>
            </a:r>
          </a:p>
          <a:p>
            <a:endParaRPr lang="en-MY" sz="2200" dirty="0"/>
          </a:p>
          <a:p>
            <a:r>
              <a:rPr lang="en-MY" sz="2200" dirty="0"/>
              <a:t>SMI will go down if the changes occur in higher number of modules.</a:t>
            </a:r>
          </a:p>
          <a:p>
            <a:endParaRPr lang="en-MY" sz="2200" dirty="0"/>
          </a:p>
          <a:p>
            <a:r>
              <a:rPr lang="en-MY" sz="2200" dirty="0"/>
              <a:t>Changed modules include number of added module + number of changed module + number of deleted modules.</a:t>
            </a:r>
          </a:p>
          <a:p>
            <a:endParaRPr lang="en-MY" sz="2200" dirty="0"/>
          </a:p>
          <a:p>
            <a:r>
              <a:rPr lang="en-MY" sz="2200" dirty="0"/>
              <a:t>Product is stable when SMI is nearby 1. The average time to produce a release can be proportional to SMI. When SMI is near 0, it will take more time to deliver the changes.</a:t>
            </a:r>
          </a:p>
          <a:p>
            <a:endParaRPr lang="en-GB" dirty="0"/>
          </a:p>
        </p:txBody>
      </p:sp>
    </p:spTree>
    <p:extLst>
      <p:ext uri="{BB962C8B-B14F-4D97-AF65-F5344CB8AC3E}">
        <p14:creationId xmlns:p14="http://schemas.microsoft.com/office/powerpoint/2010/main" val="1167657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Productivity Metrics </a:t>
            </a:r>
            <a:endParaRPr lang="en-GB" dirty="0"/>
          </a:p>
        </p:txBody>
      </p:sp>
      <p:sp>
        <p:nvSpPr>
          <p:cNvPr id="3" name="Content Placeholder 2"/>
          <p:cNvSpPr>
            <a:spLocks noGrp="1"/>
          </p:cNvSpPr>
          <p:nvPr>
            <p:ph idx="1"/>
          </p:nvPr>
        </p:nvSpPr>
        <p:spPr>
          <a:xfrm>
            <a:off x="609603" y="1717964"/>
            <a:ext cx="9706633" cy="3903810"/>
          </a:xfrm>
        </p:spPr>
        <p:txBody>
          <a:bodyPr/>
          <a:lstStyle/>
          <a:p>
            <a:r>
              <a:rPr lang="en-MY" sz="2400" dirty="0"/>
              <a:t>Line of Code (LOC)/hours used to write the Code</a:t>
            </a:r>
          </a:p>
          <a:p>
            <a:endParaRPr lang="en-MY" sz="2400" dirty="0"/>
          </a:p>
          <a:p>
            <a:r>
              <a:rPr lang="en-MY" sz="2400" dirty="0"/>
              <a:t>Function Point (FP)/person-month used to write the Code</a:t>
            </a:r>
          </a:p>
          <a:p>
            <a:endParaRPr lang="en-MY" sz="2400" dirty="0"/>
          </a:p>
          <a:p>
            <a:r>
              <a:rPr lang="en-MY" sz="2400" dirty="0"/>
              <a:t>Average Person- days/Number of Classes (in object metrics)</a:t>
            </a:r>
          </a:p>
          <a:p>
            <a:pPr marL="0" indent="0">
              <a:buNone/>
            </a:pPr>
            <a:endParaRPr lang="en-GB" dirty="0"/>
          </a:p>
        </p:txBody>
      </p:sp>
    </p:spTree>
    <p:extLst>
      <p:ext uri="{BB962C8B-B14F-4D97-AF65-F5344CB8AC3E}">
        <p14:creationId xmlns:p14="http://schemas.microsoft.com/office/powerpoint/2010/main" val="1078709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Resource Metrics </a:t>
            </a:r>
            <a:endParaRPr lang="en-GB" dirty="0"/>
          </a:p>
        </p:txBody>
      </p:sp>
      <p:sp>
        <p:nvSpPr>
          <p:cNvPr id="3" name="Content Placeholder 2"/>
          <p:cNvSpPr>
            <a:spLocks noGrp="1"/>
          </p:cNvSpPr>
          <p:nvPr>
            <p:ph idx="1"/>
          </p:nvPr>
        </p:nvSpPr>
        <p:spPr>
          <a:xfrm>
            <a:off x="609604" y="1514764"/>
            <a:ext cx="9845960" cy="4051591"/>
          </a:xfrm>
        </p:spPr>
        <p:txBody>
          <a:bodyPr/>
          <a:lstStyle/>
          <a:p>
            <a:r>
              <a:rPr lang="en-MY" sz="2400" dirty="0"/>
              <a:t>Metrics that are related to the resources (including human resources) are called as Resource Metrics.</a:t>
            </a:r>
          </a:p>
          <a:p>
            <a:endParaRPr lang="en-MY" sz="2400" dirty="0"/>
          </a:p>
          <a:p>
            <a:r>
              <a:rPr lang="en-MY" sz="2400" b="1" dirty="0"/>
              <a:t>Example:</a:t>
            </a:r>
            <a:endParaRPr lang="en-MY" sz="2400" dirty="0"/>
          </a:p>
          <a:p>
            <a:pPr lvl="1"/>
            <a:r>
              <a:rPr lang="en-MY" sz="2400" dirty="0"/>
              <a:t>Effort per FP per resource</a:t>
            </a:r>
          </a:p>
          <a:p>
            <a:pPr lvl="1"/>
            <a:r>
              <a:rPr lang="en-MY" sz="2400" dirty="0"/>
              <a:t>Cost per FP per resource</a:t>
            </a:r>
          </a:p>
          <a:p>
            <a:pPr lvl="1"/>
            <a:r>
              <a:rPr lang="en-MY" sz="2400" dirty="0"/>
              <a:t>Defects per FP per resource</a:t>
            </a:r>
          </a:p>
          <a:p>
            <a:pPr lvl="1"/>
            <a:endParaRPr lang="en-MY" sz="2400" dirty="0"/>
          </a:p>
          <a:p>
            <a:pPr marL="457188" lvl="1" indent="0">
              <a:buNone/>
            </a:pPr>
            <a:r>
              <a:rPr lang="en-MY" sz="2400" dirty="0"/>
              <a:t>* FP = function points</a:t>
            </a:r>
          </a:p>
          <a:p>
            <a:endParaRPr lang="en-GB" dirty="0"/>
          </a:p>
        </p:txBody>
      </p:sp>
    </p:spTree>
    <p:extLst>
      <p:ext uri="{BB962C8B-B14F-4D97-AF65-F5344CB8AC3E}">
        <p14:creationId xmlns:p14="http://schemas.microsoft.com/office/powerpoint/2010/main" val="3277188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 Discussion Board in </a:t>
            </a:r>
            <a:r>
              <a:rPr lang="en-US"/>
              <a:t>Open Learning</a:t>
            </a:r>
            <a:endParaRPr lang="en-US" dirty="0"/>
          </a:p>
        </p:txBody>
      </p:sp>
      <p:sp>
        <p:nvSpPr>
          <p:cNvPr id="3" name="Content Placeholder 2"/>
          <p:cNvSpPr>
            <a:spLocks noGrp="1"/>
          </p:cNvSpPr>
          <p:nvPr>
            <p:ph sz="half" idx="1"/>
          </p:nvPr>
        </p:nvSpPr>
        <p:spPr>
          <a:xfrm>
            <a:off x="609604" y="1468582"/>
            <a:ext cx="9706633" cy="4097773"/>
          </a:xfrm>
        </p:spPr>
        <p:txBody>
          <a:bodyPr>
            <a:normAutofit/>
          </a:bodyPr>
          <a:lstStyle/>
          <a:p>
            <a:r>
              <a:rPr lang="en-US" dirty="0"/>
              <a:t>Task 1: </a:t>
            </a:r>
          </a:p>
          <a:p>
            <a:r>
              <a:rPr lang="en-US" dirty="0"/>
              <a:t>Find an apps in your smart phone which you think that it has good UI design. Provide the screenshots and justify with at least 3 points. Can apply any golden rules of UI or design metrics.</a:t>
            </a:r>
          </a:p>
          <a:p>
            <a:endParaRPr lang="en-US" dirty="0"/>
          </a:p>
          <a:p>
            <a:r>
              <a:rPr lang="en-US" dirty="0"/>
              <a:t>Task 2: </a:t>
            </a:r>
          </a:p>
          <a:p>
            <a:r>
              <a:rPr lang="en-US" dirty="0"/>
              <a:t>Find a website which you think it has bad UI design and poor user experience. Provide the screenshots and justify with at least 3 points. Can apply any golden rules of UI or design metrics.</a:t>
            </a:r>
          </a:p>
          <a:p>
            <a:endParaRPr lang="en-US" dirty="0"/>
          </a:p>
          <a:p>
            <a:r>
              <a:rPr lang="en-US" dirty="0"/>
              <a:t>Submit your work as new post reply.  </a:t>
            </a:r>
          </a:p>
        </p:txBody>
      </p:sp>
    </p:spTree>
    <p:extLst>
      <p:ext uri="{BB962C8B-B14F-4D97-AF65-F5344CB8AC3E}">
        <p14:creationId xmlns:p14="http://schemas.microsoft.com/office/powerpoint/2010/main" val="385626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4" y="1375576"/>
            <a:ext cx="9706633" cy="4190779"/>
          </a:xfrm>
        </p:spPr>
        <p:txBody>
          <a:bodyPr>
            <a:normAutofit/>
          </a:bodyPr>
          <a:lstStyle/>
          <a:p>
            <a:pPr marL="0" indent="0" algn="ctr">
              <a:buNone/>
            </a:pPr>
            <a:r>
              <a:rPr lang="en-MY" sz="3600" i="1" dirty="0"/>
              <a:t>Nothing can be more true than the saying </a:t>
            </a:r>
            <a:r>
              <a:rPr lang="en-MY" sz="3600" i="1" dirty="0">
                <a:solidFill>
                  <a:srgbClr val="FF0000"/>
                </a:solidFill>
              </a:rPr>
              <a:t>“which can’t be measured can’t be controlled.” </a:t>
            </a:r>
            <a:r>
              <a:rPr lang="en-MY" sz="3600" i="1" dirty="0"/>
              <a:t>Metrics and measurement are crucial part for executing the software projects successfully.</a:t>
            </a:r>
            <a:endParaRPr lang="en-US" sz="3600" i="1" dirty="0"/>
          </a:p>
        </p:txBody>
      </p:sp>
    </p:spTree>
    <p:extLst>
      <p:ext uri="{BB962C8B-B14F-4D97-AF65-F5344CB8AC3E}">
        <p14:creationId xmlns:p14="http://schemas.microsoft.com/office/powerpoint/2010/main" val="58512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217037"/>
            <a:ext cx="9515959" cy="846793"/>
          </a:xfrm>
        </p:spPr>
        <p:txBody>
          <a:bodyPr/>
          <a:lstStyle/>
          <a:p>
            <a:r>
              <a:rPr lang="en-MY" dirty="0"/>
              <a:t>Measurement</a:t>
            </a:r>
            <a:endParaRPr lang="en-GB" dirty="0"/>
          </a:p>
        </p:txBody>
      </p:sp>
      <p:sp>
        <p:nvSpPr>
          <p:cNvPr id="3" name="Content Placeholder 2"/>
          <p:cNvSpPr>
            <a:spLocks noGrp="1"/>
          </p:cNvSpPr>
          <p:nvPr>
            <p:ph idx="1"/>
          </p:nvPr>
        </p:nvSpPr>
        <p:spPr>
          <a:xfrm>
            <a:off x="609604" y="1063830"/>
            <a:ext cx="10547923" cy="4902861"/>
          </a:xfrm>
        </p:spPr>
        <p:txBody>
          <a:bodyPr>
            <a:noAutofit/>
          </a:bodyPr>
          <a:lstStyle/>
          <a:p>
            <a:r>
              <a:rPr lang="en-MY" sz="2800" i="1" dirty="0"/>
              <a:t>Measurement</a:t>
            </a:r>
            <a:r>
              <a:rPr lang="en-MY" sz="2800" dirty="0"/>
              <a:t> is a process or the result by which numbers or symbols are assigned to attributes of entities in the real world in such a way as to describe them in order to clearly defined rules.</a:t>
            </a:r>
          </a:p>
          <a:p>
            <a:endParaRPr lang="en-MY" sz="2800" dirty="0"/>
          </a:p>
          <a:p>
            <a:r>
              <a:rPr lang="en-MY" sz="2800" dirty="0"/>
              <a:t>What do we usually measure?</a:t>
            </a:r>
          </a:p>
          <a:p>
            <a:pPr lvl="1"/>
            <a:r>
              <a:rPr lang="en-MY" sz="2800" dirty="0"/>
              <a:t>Length</a:t>
            </a:r>
          </a:p>
          <a:p>
            <a:pPr lvl="1"/>
            <a:r>
              <a:rPr lang="en-MY" sz="2800" dirty="0"/>
              <a:t>Weight </a:t>
            </a:r>
          </a:p>
          <a:p>
            <a:pPr lvl="1"/>
            <a:r>
              <a:rPr lang="en-MY" sz="2800" dirty="0"/>
              <a:t>Distance </a:t>
            </a:r>
          </a:p>
          <a:p>
            <a:pPr lvl="1"/>
            <a:r>
              <a:rPr lang="en-MY" sz="2800" dirty="0"/>
              <a:t>Temperature </a:t>
            </a:r>
          </a:p>
        </p:txBody>
      </p:sp>
    </p:spTree>
    <p:extLst>
      <p:ext uri="{BB962C8B-B14F-4D97-AF65-F5344CB8AC3E}">
        <p14:creationId xmlns:p14="http://schemas.microsoft.com/office/powerpoint/2010/main" val="355203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Software Measurement</a:t>
            </a:r>
            <a:endParaRPr lang="en-GB" dirty="0"/>
          </a:p>
        </p:txBody>
      </p:sp>
      <p:sp>
        <p:nvSpPr>
          <p:cNvPr id="3" name="Content Placeholder 2"/>
          <p:cNvSpPr>
            <a:spLocks noGrp="1"/>
          </p:cNvSpPr>
          <p:nvPr>
            <p:ph idx="1"/>
          </p:nvPr>
        </p:nvSpPr>
        <p:spPr>
          <a:xfrm>
            <a:off x="480292" y="1403928"/>
            <a:ext cx="10954326" cy="4162428"/>
          </a:xfrm>
        </p:spPr>
        <p:txBody>
          <a:bodyPr>
            <a:normAutofit fontScale="92500"/>
          </a:bodyPr>
          <a:lstStyle/>
          <a:p>
            <a:r>
              <a:rPr lang="en-MY" sz="2800" i="1" dirty="0"/>
              <a:t>Software measurement</a:t>
            </a:r>
            <a:r>
              <a:rPr lang="en-MY" sz="2800" dirty="0"/>
              <a:t> is a quantified attribute of a characteristic of a software product or the software process. </a:t>
            </a:r>
          </a:p>
          <a:p>
            <a:r>
              <a:rPr lang="en-MY" sz="2800" dirty="0"/>
              <a:t>The content of software measurement is defined and governed by ISO Standard ISO 15939 (software measurement process).</a:t>
            </a:r>
          </a:p>
          <a:p>
            <a:endParaRPr lang="en-MY" sz="2800" dirty="0"/>
          </a:p>
          <a:p>
            <a:pPr lvl="1"/>
            <a:r>
              <a:rPr lang="en-MY" sz="2800" dirty="0"/>
              <a:t>Number of code (LOC)</a:t>
            </a:r>
          </a:p>
          <a:p>
            <a:pPr lvl="1"/>
            <a:r>
              <a:rPr lang="en-MY" sz="2800" dirty="0"/>
              <a:t>Number of classes and interfaces </a:t>
            </a:r>
          </a:p>
          <a:p>
            <a:pPr lvl="1"/>
            <a:r>
              <a:rPr lang="en-MY" sz="2800" dirty="0"/>
              <a:t>Complexity of the program</a:t>
            </a:r>
            <a:endParaRPr lang="en-GB" sz="2800" dirty="0"/>
          </a:p>
        </p:txBody>
      </p:sp>
    </p:spTree>
    <p:extLst>
      <p:ext uri="{BB962C8B-B14F-4D97-AF65-F5344CB8AC3E}">
        <p14:creationId xmlns:p14="http://schemas.microsoft.com/office/powerpoint/2010/main" val="216775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Importance of Software Measurement </a:t>
            </a:r>
            <a:r>
              <a:rPr lang="en-MY" dirty="0">
                <a:solidFill>
                  <a:srgbClr val="FF0000"/>
                </a:solidFill>
              </a:rPr>
              <a:t>(EXAM***)</a:t>
            </a:r>
            <a:endParaRPr lang="en-GB" dirty="0">
              <a:solidFill>
                <a:srgbClr val="FF0000"/>
              </a:solidFill>
            </a:endParaRPr>
          </a:p>
        </p:txBody>
      </p:sp>
      <p:sp>
        <p:nvSpPr>
          <p:cNvPr id="3" name="Content Placeholder 2"/>
          <p:cNvSpPr>
            <a:spLocks noGrp="1"/>
          </p:cNvSpPr>
          <p:nvPr>
            <p:ph idx="1"/>
          </p:nvPr>
        </p:nvSpPr>
        <p:spPr>
          <a:xfrm>
            <a:off x="609603" y="1424049"/>
            <a:ext cx="10298541" cy="4308561"/>
          </a:xfrm>
        </p:spPr>
        <p:txBody>
          <a:bodyPr>
            <a:normAutofit fontScale="92500" lnSpcReduction="10000"/>
          </a:bodyPr>
          <a:lstStyle/>
          <a:p>
            <a:r>
              <a:rPr lang="en-MY" sz="2400" b="1" dirty="0">
                <a:solidFill>
                  <a:srgbClr val="FF0000"/>
                </a:solidFill>
              </a:rPr>
              <a:t>To Understand What We Do, </a:t>
            </a:r>
            <a:r>
              <a:rPr lang="en-MY" sz="2400" b="1">
                <a:solidFill>
                  <a:srgbClr val="FF0000"/>
                </a:solidFill>
              </a:rPr>
              <a:t>Audit performance</a:t>
            </a:r>
            <a:r>
              <a:rPr lang="en-MY" sz="2400" b="1"/>
              <a:t>:</a:t>
            </a:r>
            <a:r>
              <a:rPr lang="en-MY" sz="2400"/>
              <a:t> </a:t>
            </a:r>
            <a:endParaRPr lang="en-MY" sz="2400" dirty="0"/>
          </a:p>
          <a:p>
            <a:pPr marL="0" indent="0">
              <a:buNone/>
            </a:pPr>
            <a:r>
              <a:rPr lang="en-MY" sz="2400" dirty="0"/>
              <a:t>It helps to understand the past by measuring the product and the process already executed and thereby helps to compare different process and product. It also helps to understand the process and the product on hand.</a:t>
            </a:r>
          </a:p>
          <a:p>
            <a:endParaRPr lang="en-MY" sz="2400" b="1" dirty="0">
              <a:solidFill>
                <a:srgbClr val="FF0000"/>
              </a:solidFill>
            </a:endParaRPr>
          </a:p>
          <a:p>
            <a:r>
              <a:rPr lang="en-MY" sz="2400" b="1" dirty="0">
                <a:solidFill>
                  <a:srgbClr val="FF0000"/>
                </a:solidFill>
              </a:rPr>
              <a:t>For Realistic Planning (Future Prediction):</a:t>
            </a:r>
            <a:r>
              <a:rPr lang="en-MY" sz="2400" b="1" dirty="0"/>
              <a:t> </a:t>
            </a:r>
          </a:p>
          <a:p>
            <a:pPr marL="0" indent="0">
              <a:buNone/>
            </a:pPr>
            <a:r>
              <a:rPr lang="en-MY" sz="2400" dirty="0"/>
              <a:t>To plan and predict the future based on the past measurements.</a:t>
            </a:r>
          </a:p>
          <a:p>
            <a:endParaRPr lang="en-MY" sz="2400" b="1" dirty="0">
              <a:solidFill>
                <a:srgbClr val="FF0000"/>
              </a:solidFill>
            </a:endParaRPr>
          </a:p>
          <a:p>
            <a:r>
              <a:rPr lang="en-MY" sz="2400" b="1" dirty="0">
                <a:solidFill>
                  <a:srgbClr val="FF0000"/>
                </a:solidFill>
              </a:rPr>
              <a:t>For Increased Control Over Projects</a:t>
            </a:r>
            <a:r>
              <a:rPr lang="en-MY" sz="2400" b="1" dirty="0"/>
              <a:t>: </a:t>
            </a:r>
          </a:p>
          <a:p>
            <a:pPr marL="0" indent="0">
              <a:buNone/>
            </a:pPr>
            <a:r>
              <a:rPr lang="en-MY" sz="2400" dirty="0"/>
              <a:t>To compare the actual parameter values against the planned values and take necessary actions if there is deviation.</a:t>
            </a:r>
          </a:p>
          <a:p>
            <a:endParaRPr lang="en-GB" dirty="0"/>
          </a:p>
        </p:txBody>
      </p:sp>
    </p:spTree>
    <p:extLst>
      <p:ext uri="{BB962C8B-B14F-4D97-AF65-F5344CB8AC3E}">
        <p14:creationId xmlns:p14="http://schemas.microsoft.com/office/powerpoint/2010/main" val="296950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170855"/>
            <a:ext cx="9515959" cy="846793"/>
          </a:xfrm>
        </p:spPr>
        <p:txBody>
          <a:bodyPr/>
          <a:lstStyle/>
          <a:p>
            <a:r>
              <a:rPr lang="en-MY" dirty="0"/>
              <a:t>Importance of Software Measurement</a:t>
            </a:r>
            <a:endParaRPr lang="en-GB" dirty="0"/>
          </a:p>
        </p:txBody>
      </p:sp>
      <p:sp>
        <p:nvSpPr>
          <p:cNvPr id="3" name="Content Placeholder 2"/>
          <p:cNvSpPr>
            <a:spLocks noGrp="1"/>
          </p:cNvSpPr>
          <p:nvPr>
            <p:ph idx="1"/>
          </p:nvPr>
        </p:nvSpPr>
        <p:spPr>
          <a:xfrm>
            <a:off x="609604" y="1257794"/>
            <a:ext cx="10233887" cy="4838206"/>
          </a:xfrm>
        </p:spPr>
        <p:txBody>
          <a:bodyPr>
            <a:normAutofit fontScale="92500" lnSpcReduction="20000"/>
          </a:bodyPr>
          <a:lstStyle/>
          <a:p>
            <a:r>
              <a:rPr lang="en-MY" sz="2400" b="1" dirty="0">
                <a:solidFill>
                  <a:srgbClr val="FF0000"/>
                </a:solidFill>
              </a:rPr>
              <a:t>To Improve the Process and Product</a:t>
            </a:r>
            <a:r>
              <a:rPr lang="en-MY" sz="2400" b="1" dirty="0"/>
              <a:t>:</a:t>
            </a:r>
            <a:r>
              <a:rPr lang="en-MY" sz="2400" dirty="0"/>
              <a:t> </a:t>
            </a:r>
          </a:p>
          <a:p>
            <a:pPr marL="0" indent="0">
              <a:buNone/>
            </a:pPr>
            <a:r>
              <a:rPr lang="en-MY" sz="2400" dirty="0"/>
              <a:t>Measurement provides baseline measures for making improvements in the process and the product.</a:t>
            </a:r>
          </a:p>
          <a:p>
            <a:pPr marL="0" indent="0">
              <a:buNone/>
            </a:pPr>
            <a:endParaRPr lang="en-MY" sz="2400" b="1" dirty="0">
              <a:solidFill>
                <a:srgbClr val="FF0000"/>
              </a:solidFill>
            </a:endParaRPr>
          </a:p>
          <a:p>
            <a:r>
              <a:rPr lang="en-MY" sz="2400" b="1" dirty="0">
                <a:solidFill>
                  <a:srgbClr val="FF0000"/>
                </a:solidFill>
              </a:rPr>
              <a:t>Benchmarking</a:t>
            </a:r>
            <a:r>
              <a:rPr lang="en-MY" sz="2400" b="1" dirty="0"/>
              <a:t>:</a:t>
            </a:r>
            <a:r>
              <a:rPr lang="en-MY" sz="2400" dirty="0"/>
              <a:t> </a:t>
            </a:r>
          </a:p>
          <a:p>
            <a:pPr marL="0" indent="0">
              <a:buNone/>
            </a:pPr>
            <a:r>
              <a:rPr lang="en-MY" sz="2400" dirty="0"/>
              <a:t>Software metrics help to create benchmarks with similar kind of organizations.</a:t>
            </a:r>
          </a:p>
          <a:p>
            <a:endParaRPr lang="en-MY" sz="2400" b="1" dirty="0">
              <a:solidFill>
                <a:srgbClr val="FF0000"/>
              </a:solidFill>
            </a:endParaRPr>
          </a:p>
          <a:p>
            <a:r>
              <a:rPr lang="en-MY" sz="2400" b="1" dirty="0">
                <a:solidFill>
                  <a:srgbClr val="FF0000"/>
                </a:solidFill>
              </a:rPr>
              <a:t>Cost Reduction:</a:t>
            </a:r>
            <a:r>
              <a:rPr lang="en-MY" sz="2400" dirty="0">
                <a:solidFill>
                  <a:srgbClr val="FF0000"/>
                </a:solidFill>
              </a:rPr>
              <a:t> </a:t>
            </a:r>
          </a:p>
          <a:p>
            <a:pPr marL="0" indent="0">
              <a:buNone/>
            </a:pPr>
            <a:r>
              <a:rPr lang="en-MY" sz="2400" dirty="0"/>
              <a:t>Cost reduction is possible only after measurement of the current cost.</a:t>
            </a:r>
          </a:p>
          <a:p>
            <a:endParaRPr lang="en-MY" sz="2400" b="1" dirty="0">
              <a:solidFill>
                <a:srgbClr val="FF0000"/>
              </a:solidFill>
            </a:endParaRPr>
          </a:p>
          <a:p>
            <a:r>
              <a:rPr lang="en-MY" sz="2400" b="1" dirty="0">
                <a:solidFill>
                  <a:srgbClr val="FF0000"/>
                </a:solidFill>
              </a:rPr>
              <a:t>To Define Quality Level: </a:t>
            </a:r>
          </a:p>
          <a:p>
            <a:pPr marL="0" indent="0">
              <a:buNone/>
            </a:pPr>
            <a:r>
              <a:rPr lang="en-MY" sz="2400" dirty="0"/>
              <a:t>We need measurement on software so that we can understand and agree on product quality.</a:t>
            </a:r>
          </a:p>
          <a:p>
            <a:endParaRPr lang="en-GB" dirty="0"/>
          </a:p>
        </p:txBody>
      </p:sp>
    </p:spTree>
    <p:extLst>
      <p:ext uri="{BB962C8B-B14F-4D97-AF65-F5344CB8AC3E}">
        <p14:creationId xmlns:p14="http://schemas.microsoft.com/office/powerpoint/2010/main" val="13794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20" y="237770"/>
            <a:ext cx="9515959" cy="846793"/>
          </a:xfrm>
        </p:spPr>
        <p:txBody>
          <a:bodyPr>
            <a:normAutofit/>
          </a:bodyPr>
          <a:lstStyle/>
          <a:p>
            <a:r>
              <a:rPr lang="en-MY" dirty="0"/>
              <a:t>Characteristics of Effective Measurement Program</a:t>
            </a:r>
            <a:endParaRPr lang="en-GB" dirty="0"/>
          </a:p>
        </p:txBody>
      </p:sp>
      <p:sp>
        <p:nvSpPr>
          <p:cNvPr id="5" name="Content Placeholder 4"/>
          <p:cNvSpPr>
            <a:spLocks noGrp="1"/>
          </p:cNvSpPr>
          <p:nvPr>
            <p:ph sz="half" idx="1"/>
          </p:nvPr>
        </p:nvSpPr>
        <p:spPr>
          <a:xfrm>
            <a:off x="544946" y="1450110"/>
            <a:ext cx="4738254" cy="4655126"/>
          </a:xfrm>
        </p:spPr>
        <p:txBody>
          <a:bodyPr>
            <a:normAutofit fontScale="92500"/>
          </a:bodyPr>
          <a:lstStyle/>
          <a:p>
            <a:r>
              <a:rPr lang="en-MY" sz="2400" dirty="0"/>
              <a:t>Aligned with the organization business objectives,</a:t>
            </a:r>
          </a:p>
          <a:p>
            <a:endParaRPr lang="en-MY" sz="2400" dirty="0"/>
          </a:p>
          <a:p>
            <a:r>
              <a:rPr lang="en-MY" sz="2400" dirty="0"/>
              <a:t>Tied to decision making at lowest level possible,</a:t>
            </a:r>
          </a:p>
          <a:p>
            <a:endParaRPr lang="en-MY" sz="2400" dirty="0"/>
          </a:p>
          <a:p>
            <a:r>
              <a:rPr lang="en-MY" sz="2400" dirty="0"/>
              <a:t>Balanced metrics at all levels,</a:t>
            </a:r>
          </a:p>
          <a:p>
            <a:endParaRPr lang="en-MY" sz="2400" dirty="0"/>
          </a:p>
          <a:p>
            <a:r>
              <a:rPr lang="en-MY" sz="2400" dirty="0"/>
              <a:t>Focused on measuring processes, </a:t>
            </a:r>
          </a:p>
          <a:p>
            <a:endParaRPr lang="en-MY" sz="2400" dirty="0"/>
          </a:p>
          <a:p>
            <a:r>
              <a:rPr lang="en-MY" sz="2400" dirty="0"/>
              <a:t>Viewed as mission critical.</a:t>
            </a:r>
          </a:p>
          <a:p>
            <a:endParaRPr lang="en-GB" sz="2400" dirty="0"/>
          </a:p>
        </p:txBody>
      </p:sp>
      <p:pic>
        <p:nvPicPr>
          <p:cNvPr id="7" name="Content Placeholder 6"/>
          <p:cNvPicPr>
            <a:picLocks noGrp="1" noChangeAspect="1"/>
          </p:cNvPicPr>
          <p:nvPr>
            <p:ph sz="half" idx="4294967295"/>
          </p:nvPr>
        </p:nvPicPr>
        <p:blipFill>
          <a:blip r:embed="rId2"/>
          <a:stretch>
            <a:fillRect/>
          </a:stretch>
        </p:blipFill>
        <p:spPr>
          <a:xfrm>
            <a:off x="5283200" y="1450110"/>
            <a:ext cx="6402399" cy="3866183"/>
          </a:xfrm>
          <a:prstGeom prst="rect">
            <a:avLst/>
          </a:prstGeom>
          <a:ln>
            <a:solidFill>
              <a:schemeClr val="accent1"/>
            </a:solidFill>
          </a:ln>
        </p:spPr>
      </p:pic>
    </p:spTree>
    <p:extLst>
      <p:ext uri="{BB962C8B-B14F-4D97-AF65-F5344CB8AC3E}">
        <p14:creationId xmlns:p14="http://schemas.microsoft.com/office/powerpoint/2010/main" val="251338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56" y="242454"/>
            <a:ext cx="9372600" cy="624016"/>
          </a:xfrm>
        </p:spPr>
        <p:txBody>
          <a:bodyPr>
            <a:normAutofit/>
          </a:bodyPr>
          <a:lstStyle/>
          <a:p>
            <a:r>
              <a:rPr lang="en-MY" dirty="0"/>
              <a:t>Types of Measurements</a:t>
            </a:r>
            <a:endParaRPr lang="en-GB" dirty="0"/>
          </a:p>
        </p:txBody>
      </p:sp>
      <p:sp>
        <p:nvSpPr>
          <p:cNvPr id="6" name="Content Placeholder 5"/>
          <p:cNvSpPr>
            <a:spLocks noGrp="1"/>
          </p:cNvSpPr>
          <p:nvPr>
            <p:ph idx="1"/>
          </p:nvPr>
        </p:nvSpPr>
        <p:spPr>
          <a:xfrm>
            <a:off x="637310" y="1114230"/>
            <a:ext cx="10261600" cy="4972534"/>
          </a:xfrm>
        </p:spPr>
        <p:txBody>
          <a:bodyPr>
            <a:normAutofit lnSpcReduction="10000"/>
          </a:bodyPr>
          <a:lstStyle/>
          <a:p>
            <a:r>
              <a:rPr lang="en-MY" sz="2400" b="1" dirty="0">
                <a:solidFill>
                  <a:srgbClr val="FF0000"/>
                </a:solidFill>
              </a:rPr>
              <a:t>Direct Measures:</a:t>
            </a:r>
            <a:r>
              <a:rPr lang="en-MY" sz="2400" dirty="0"/>
              <a:t> </a:t>
            </a:r>
          </a:p>
          <a:p>
            <a:r>
              <a:rPr lang="en-MY" sz="2400" dirty="0"/>
              <a:t>It is measured directly in terms of the observed attribute (usually by counting). Examples: length of source-code written, time taken for a process execution, and number of defects discovered in a particular phase of the project.</a:t>
            </a:r>
          </a:p>
          <a:p>
            <a:endParaRPr lang="en-MY" sz="2400" b="1" dirty="0">
              <a:solidFill>
                <a:srgbClr val="FF0000"/>
              </a:solidFill>
            </a:endParaRPr>
          </a:p>
          <a:p>
            <a:r>
              <a:rPr lang="en-MY" sz="2400" b="1" dirty="0">
                <a:solidFill>
                  <a:srgbClr val="FF0000"/>
                </a:solidFill>
              </a:rPr>
              <a:t>Indirect Measures:</a:t>
            </a:r>
            <a:r>
              <a:rPr lang="en-MY" sz="2400" dirty="0"/>
              <a:t> </a:t>
            </a:r>
          </a:p>
          <a:p>
            <a:r>
              <a:rPr lang="en-MY" sz="2400" dirty="0"/>
              <a:t>It is calculated from other direct and indirect measures.</a:t>
            </a:r>
          </a:p>
          <a:p>
            <a:pPr marL="411480" lvl="1" indent="0">
              <a:buNone/>
            </a:pPr>
            <a:r>
              <a:rPr lang="en-MY" sz="2400" dirty="0"/>
              <a:t>Example 1: Module defect density = Number of defects discovered/  </a:t>
            </a:r>
          </a:p>
          <a:p>
            <a:pPr marL="411480" lvl="1" indent="0">
              <a:buNone/>
            </a:pPr>
            <a:r>
              <a:rPr lang="en-MY" sz="2400" dirty="0"/>
              <a:t>                                                           length of source.</a:t>
            </a:r>
          </a:p>
          <a:p>
            <a:pPr marL="411480" lvl="1" indent="0">
              <a:buNone/>
            </a:pPr>
            <a:r>
              <a:rPr lang="en-MY" sz="2400" dirty="0"/>
              <a:t>Example 2: Temperature (usually derived from the length of a liquid column).</a:t>
            </a:r>
          </a:p>
          <a:p>
            <a:endParaRPr lang="en-GB" dirty="0"/>
          </a:p>
        </p:txBody>
      </p:sp>
    </p:spTree>
    <p:extLst>
      <p:ext uri="{BB962C8B-B14F-4D97-AF65-F5344CB8AC3E}">
        <p14:creationId xmlns:p14="http://schemas.microsoft.com/office/powerpoint/2010/main" val="3353641486"/>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1625</Words>
  <Application>Microsoft Office PowerPoint</Application>
  <PresentationFormat>Widescreen</PresentationFormat>
  <Paragraphs>187</Paragraphs>
  <Slides>26</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Montserrat</vt:lpstr>
      <vt:lpstr>Times New Roman</vt:lpstr>
      <vt:lpstr>UOW_PPT_2016_16x9_March2016</vt:lpstr>
      <vt:lpstr>1_UOW_PPT_2016_16x9_March2016</vt:lpstr>
      <vt:lpstr>  CSE3033N Software Engineering   Topic:  Software Measurements and Metrics </vt:lpstr>
      <vt:lpstr>Topic Learning Objectives </vt:lpstr>
      <vt:lpstr>PowerPoint Presentation</vt:lpstr>
      <vt:lpstr>Measurement</vt:lpstr>
      <vt:lpstr>Software Measurement</vt:lpstr>
      <vt:lpstr>Importance of Software Measurement (EXAM***)</vt:lpstr>
      <vt:lpstr>Importance of Software Measurement</vt:lpstr>
      <vt:lpstr>Characteristics of Effective Measurement Program</vt:lpstr>
      <vt:lpstr>Types of Measurements</vt:lpstr>
      <vt:lpstr>Types of Measurements</vt:lpstr>
      <vt:lpstr>Types of Measurements</vt:lpstr>
      <vt:lpstr> Activities of a Measurement Process   </vt:lpstr>
      <vt:lpstr> Activities of a Measurement Process   </vt:lpstr>
      <vt:lpstr> Activities of a Measurement Process   </vt:lpstr>
      <vt:lpstr> Activities of a Measurement Process   </vt:lpstr>
      <vt:lpstr>Types of Metrics </vt:lpstr>
      <vt:lpstr>Classification of Metrics </vt:lpstr>
      <vt:lpstr>Process Metrics </vt:lpstr>
      <vt:lpstr>Metrics for the Analysis Model </vt:lpstr>
      <vt:lpstr>Metrics for the Design Model </vt:lpstr>
      <vt:lpstr>Interface Design Metrics - Usability</vt:lpstr>
      <vt:lpstr>Metrics for Testing</vt:lpstr>
      <vt:lpstr>Metrics for Maintenance </vt:lpstr>
      <vt:lpstr>Productivity Metrics </vt:lpstr>
      <vt:lpstr>Resource Metrics </vt:lpstr>
      <vt:lpstr>Activity – Discussion Board in Open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CSE3033 Software Engineering   Topic:  Software Processes </dc:title>
  <dc:creator>Dr. Lim Chia Yean</dc:creator>
  <cp:lastModifiedBy>0204677 LIM ZHE YUAN</cp:lastModifiedBy>
  <cp:revision>29</cp:revision>
  <dcterms:created xsi:type="dcterms:W3CDTF">2021-06-12T01:33:08Z</dcterms:created>
  <dcterms:modified xsi:type="dcterms:W3CDTF">2023-05-04T09:36:13Z</dcterms:modified>
</cp:coreProperties>
</file>