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44"/>
  </p:notesMasterIdLst>
  <p:handoutMasterIdLst>
    <p:handoutMasterId r:id="rId45"/>
  </p:handoutMasterIdLst>
  <p:sldIdLst>
    <p:sldId id="257" r:id="rId3"/>
    <p:sldId id="258" r:id="rId4"/>
    <p:sldId id="284" r:id="rId5"/>
    <p:sldId id="285" r:id="rId6"/>
    <p:sldId id="286" r:id="rId7"/>
    <p:sldId id="287" r:id="rId8"/>
    <p:sldId id="288" r:id="rId9"/>
    <p:sldId id="289" r:id="rId10"/>
    <p:sldId id="290" r:id="rId11"/>
    <p:sldId id="291" r:id="rId12"/>
    <p:sldId id="292" r:id="rId13"/>
    <p:sldId id="267" r:id="rId14"/>
    <p:sldId id="268" r:id="rId15"/>
    <p:sldId id="269" r:id="rId16"/>
    <p:sldId id="294" r:id="rId17"/>
    <p:sldId id="295" r:id="rId18"/>
    <p:sldId id="296" r:id="rId19"/>
    <p:sldId id="297" r:id="rId20"/>
    <p:sldId id="298" r:id="rId21"/>
    <p:sldId id="299" r:id="rId22"/>
    <p:sldId id="300" r:id="rId23"/>
    <p:sldId id="301" r:id="rId24"/>
    <p:sldId id="306" r:id="rId25"/>
    <p:sldId id="293"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302" r:id="rId40"/>
    <p:sldId id="303" r:id="rId41"/>
    <p:sldId id="304" r:id="rId42"/>
    <p:sldId id="305" r:id="rId43"/>
  </p:sldIdLst>
  <p:sldSz cx="12192000" cy="6858000"/>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26" autoAdjust="0"/>
  </p:normalViewPr>
  <p:slideViewPr>
    <p:cSldViewPr snapToGrid="0">
      <p:cViewPr varScale="1">
        <p:scale>
          <a:sx n="88" d="100"/>
          <a:sy n="88" d="100"/>
        </p:scale>
        <p:origin x="4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7F5ED-1270-4179-AF22-6F729962098F}"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358EBDB8-44CB-41D2-90C3-6EAA7369D410}">
      <dgm:prSet phldrT="[Text]" custT="1"/>
      <dgm:spPr/>
      <dgm:t>
        <a:bodyPr/>
        <a:lstStyle/>
        <a:p>
          <a:r>
            <a:rPr lang="en-US" sz="2400" dirty="0" smtClean="0"/>
            <a:t>Delay estimation</a:t>
          </a:r>
          <a:endParaRPr lang="en-US" sz="2400" dirty="0"/>
        </a:p>
      </dgm:t>
    </dgm:pt>
    <dgm:pt modelId="{618F35C3-69E6-4173-A035-9BB02DB69B41}" type="parTrans" cxnId="{682C8CAC-37DC-48FC-AEEC-AE4459649FC6}">
      <dgm:prSet/>
      <dgm:spPr/>
      <dgm:t>
        <a:bodyPr/>
        <a:lstStyle/>
        <a:p>
          <a:endParaRPr lang="en-US"/>
        </a:p>
      </dgm:t>
    </dgm:pt>
    <dgm:pt modelId="{EF9380C1-9767-440C-941B-0F2A99E05FD9}" type="sibTrans" cxnId="{682C8CAC-37DC-48FC-AEEC-AE4459649FC6}">
      <dgm:prSet/>
      <dgm:spPr/>
      <dgm:t>
        <a:bodyPr/>
        <a:lstStyle/>
        <a:p>
          <a:endParaRPr lang="en-US"/>
        </a:p>
      </dgm:t>
    </dgm:pt>
    <dgm:pt modelId="{B7330D3B-A798-48C6-B930-18D4BA621B3A}">
      <dgm:prSet/>
      <dgm:spPr/>
      <dgm:t>
        <a:bodyPr/>
        <a:lstStyle/>
        <a:p>
          <a:r>
            <a:rPr lang="en-US" dirty="0" smtClean="0"/>
            <a:t>Delay estimation until late in the project (it is obvious that we can gain 100% accurate estimation after the project is complete).</a:t>
          </a:r>
          <a:endParaRPr lang="en-US" dirty="0"/>
        </a:p>
      </dgm:t>
    </dgm:pt>
    <dgm:pt modelId="{D7ADA85E-7CAA-48F3-AD94-C3DEEA068B66}" type="parTrans" cxnId="{6DC92BFA-13FC-4332-8976-47FCCE133934}">
      <dgm:prSet/>
      <dgm:spPr/>
      <dgm:t>
        <a:bodyPr/>
        <a:lstStyle/>
        <a:p>
          <a:endParaRPr lang="en-US"/>
        </a:p>
      </dgm:t>
    </dgm:pt>
    <dgm:pt modelId="{1C18F92C-2AFB-4080-AA5A-98062A37C9C3}" type="sibTrans" cxnId="{6DC92BFA-13FC-4332-8976-47FCCE133934}">
      <dgm:prSet/>
      <dgm:spPr/>
      <dgm:t>
        <a:bodyPr/>
        <a:lstStyle/>
        <a:p>
          <a:endParaRPr lang="en-US"/>
        </a:p>
      </dgm:t>
    </dgm:pt>
    <dgm:pt modelId="{275A943F-243A-491B-8856-D401BCB4837C}">
      <dgm:prSet custT="1"/>
      <dgm:spPr/>
      <dgm:t>
        <a:bodyPr/>
        <a:lstStyle/>
        <a:p>
          <a:r>
            <a:rPr lang="en-US" sz="2400" dirty="0" smtClean="0"/>
            <a:t>Follow previous or similar project </a:t>
          </a:r>
          <a:endParaRPr lang="en-US" sz="2400" dirty="0"/>
        </a:p>
      </dgm:t>
    </dgm:pt>
    <dgm:pt modelId="{422B3AEF-2F5B-461C-A1EC-6E12482750ED}" type="parTrans" cxnId="{BDAA6688-BBDF-4F65-9F63-F5EFAE77C89C}">
      <dgm:prSet/>
      <dgm:spPr/>
      <dgm:t>
        <a:bodyPr/>
        <a:lstStyle/>
        <a:p>
          <a:endParaRPr lang="en-US"/>
        </a:p>
      </dgm:t>
    </dgm:pt>
    <dgm:pt modelId="{4BC577E3-9894-45A8-8935-F47D747C55D0}" type="sibTrans" cxnId="{BDAA6688-BBDF-4F65-9F63-F5EFAE77C89C}">
      <dgm:prSet/>
      <dgm:spPr/>
      <dgm:t>
        <a:bodyPr/>
        <a:lstStyle/>
        <a:p>
          <a:endParaRPr lang="en-US"/>
        </a:p>
      </dgm:t>
    </dgm:pt>
    <dgm:pt modelId="{D17D8B92-649A-4AA2-9921-FC2124424203}">
      <dgm:prSet/>
      <dgm:spPr/>
      <dgm:t>
        <a:bodyPr/>
        <a:lstStyle/>
        <a:p>
          <a:r>
            <a:rPr lang="en-US" dirty="0" smtClean="0"/>
            <a:t>Doing software project estimation based on similar projects that have already been completed.</a:t>
          </a:r>
          <a:endParaRPr lang="en-US" dirty="0"/>
        </a:p>
      </dgm:t>
    </dgm:pt>
    <dgm:pt modelId="{4763185D-FE27-4636-B602-472A18BA0674}" type="parTrans" cxnId="{B52F15A6-0E43-4CA4-8562-5CCB076D1A35}">
      <dgm:prSet/>
      <dgm:spPr/>
      <dgm:t>
        <a:bodyPr/>
        <a:lstStyle/>
        <a:p>
          <a:endParaRPr lang="en-US"/>
        </a:p>
      </dgm:t>
    </dgm:pt>
    <dgm:pt modelId="{DCFCA74A-D065-4075-9053-33223AB2C700}" type="sibTrans" cxnId="{B52F15A6-0E43-4CA4-8562-5CCB076D1A35}">
      <dgm:prSet/>
      <dgm:spPr/>
      <dgm:t>
        <a:bodyPr/>
        <a:lstStyle/>
        <a:p>
          <a:endParaRPr lang="en-US"/>
        </a:p>
      </dgm:t>
    </dgm:pt>
    <dgm:pt modelId="{072A1516-CDB7-42B2-AC3E-996EE5AC6C39}">
      <dgm:prSet custT="1"/>
      <dgm:spPr/>
      <dgm:t>
        <a:bodyPr/>
        <a:lstStyle/>
        <a:p>
          <a:r>
            <a:rPr lang="en-US" sz="2400" dirty="0" smtClean="0"/>
            <a:t>Decomposition technique</a:t>
          </a:r>
          <a:endParaRPr lang="en-US" sz="2400" dirty="0"/>
        </a:p>
      </dgm:t>
    </dgm:pt>
    <dgm:pt modelId="{A05499FE-0C6B-47AD-ACFC-8F5337C627B4}" type="parTrans" cxnId="{D9D0D163-994B-48A1-9EE4-64CA15CEA344}">
      <dgm:prSet/>
      <dgm:spPr/>
      <dgm:t>
        <a:bodyPr/>
        <a:lstStyle/>
        <a:p>
          <a:endParaRPr lang="en-US"/>
        </a:p>
      </dgm:t>
    </dgm:pt>
    <dgm:pt modelId="{A6E0A193-BD82-4FE4-AEC3-C16BA5E7104A}" type="sibTrans" cxnId="{D9D0D163-994B-48A1-9EE4-64CA15CEA344}">
      <dgm:prSet/>
      <dgm:spPr/>
      <dgm:t>
        <a:bodyPr/>
        <a:lstStyle/>
        <a:p>
          <a:endParaRPr lang="en-US"/>
        </a:p>
      </dgm:t>
    </dgm:pt>
    <dgm:pt modelId="{0DC40C53-4413-4210-8D49-17F8BB5C2885}">
      <dgm:prSet/>
      <dgm:spPr/>
      <dgm:t>
        <a:bodyPr/>
        <a:lstStyle/>
        <a:p>
          <a:r>
            <a:rPr lang="en-US" dirty="0" smtClean="0"/>
            <a:t>Use relatively simple decomposition technique to generate project cost and effort estimates.</a:t>
          </a:r>
          <a:endParaRPr lang="en-US" dirty="0"/>
        </a:p>
      </dgm:t>
    </dgm:pt>
    <dgm:pt modelId="{8335138E-F488-4FDE-B9FF-D2697507BE98}" type="parTrans" cxnId="{B7644AC0-862F-41B6-81CD-DA70485276EE}">
      <dgm:prSet/>
      <dgm:spPr/>
      <dgm:t>
        <a:bodyPr/>
        <a:lstStyle/>
        <a:p>
          <a:endParaRPr lang="en-US"/>
        </a:p>
      </dgm:t>
    </dgm:pt>
    <dgm:pt modelId="{9C0E5586-7041-4C35-B149-00C5A4BE680A}" type="sibTrans" cxnId="{B7644AC0-862F-41B6-81CD-DA70485276EE}">
      <dgm:prSet/>
      <dgm:spPr/>
      <dgm:t>
        <a:bodyPr/>
        <a:lstStyle/>
        <a:p>
          <a:endParaRPr lang="en-US"/>
        </a:p>
      </dgm:t>
    </dgm:pt>
    <dgm:pt modelId="{C119DA74-80F9-4035-B105-CC2A0DDD5451}" type="pres">
      <dgm:prSet presAssocID="{D6A7F5ED-1270-4179-AF22-6F729962098F}" presName="diagram" presStyleCnt="0">
        <dgm:presLayoutVars>
          <dgm:chPref val="1"/>
          <dgm:dir/>
          <dgm:animOne val="branch"/>
          <dgm:animLvl val="lvl"/>
          <dgm:resizeHandles/>
        </dgm:presLayoutVars>
      </dgm:prSet>
      <dgm:spPr/>
      <dgm:t>
        <a:bodyPr/>
        <a:lstStyle/>
        <a:p>
          <a:endParaRPr lang="en-US"/>
        </a:p>
      </dgm:t>
    </dgm:pt>
    <dgm:pt modelId="{C972EC5F-67E3-4DFB-B85C-C9D38D62D578}" type="pres">
      <dgm:prSet presAssocID="{358EBDB8-44CB-41D2-90C3-6EAA7369D410}" presName="root" presStyleCnt="0"/>
      <dgm:spPr/>
    </dgm:pt>
    <dgm:pt modelId="{D754FDBC-85D5-4E05-A514-DC58BBFDE581}" type="pres">
      <dgm:prSet presAssocID="{358EBDB8-44CB-41D2-90C3-6EAA7369D410}" presName="rootComposite" presStyleCnt="0"/>
      <dgm:spPr/>
    </dgm:pt>
    <dgm:pt modelId="{BFD6506A-6368-4DA7-9803-127401E44282}" type="pres">
      <dgm:prSet presAssocID="{358EBDB8-44CB-41D2-90C3-6EAA7369D410}" presName="rootText" presStyleLbl="node1" presStyleIdx="0" presStyleCnt="3" custScaleY="76407"/>
      <dgm:spPr/>
      <dgm:t>
        <a:bodyPr/>
        <a:lstStyle/>
        <a:p>
          <a:endParaRPr lang="en-US"/>
        </a:p>
      </dgm:t>
    </dgm:pt>
    <dgm:pt modelId="{5587A46D-F379-44BF-9E00-B3018AEEA80E}" type="pres">
      <dgm:prSet presAssocID="{358EBDB8-44CB-41D2-90C3-6EAA7369D410}" presName="rootConnector" presStyleLbl="node1" presStyleIdx="0" presStyleCnt="3"/>
      <dgm:spPr/>
      <dgm:t>
        <a:bodyPr/>
        <a:lstStyle/>
        <a:p>
          <a:endParaRPr lang="en-US"/>
        </a:p>
      </dgm:t>
    </dgm:pt>
    <dgm:pt modelId="{82122FCA-8171-492A-ABB7-62F38C2A4B51}" type="pres">
      <dgm:prSet presAssocID="{358EBDB8-44CB-41D2-90C3-6EAA7369D410}" presName="childShape" presStyleCnt="0"/>
      <dgm:spPr/>
    </dgm:pt>
    <dgm:pt modelId="{C47B2DC2-7CD3-4DDE-9B33-2389A2545133}" type="pres">
      <dgm:prSet presAssocID="{D7ADA85E-7CAA-48F3-AD94-C3DEEA068B66}" presName="Name13" presStyleLbl="parChTrans1D2" presStyleIdx="0" presStyleCnt="3"/>
      <dgm:spPr/>
      <dgm:t>
        <a:bodyPr/>
        <a:lstStyle/>
        <a:p>
          <a:endParaRPr lang="en-US"/>
        </a:p>
      </dgm:t>
    </dgm:pt>
    <dgm:pt modelId="{04D94FBE-F06B-469F-80B7-51723E065CD5}" type="pres">
      <dgm:prSet presAssocID="{B7330D3B-A798-48C6-B930-18D4BA621B3A}" presName="childText" presStyleLbl="bgAcc1" presStyleIdx="0" presStyleCnt="3" custScaleX="127457" custScaleY="132048">
        <dgm:presLayoutVars>
          <dgm:bulletEnabled val="1"/>
        </dgm:presLayoutVars>
      </dgm:prSet>
      <dgm:spPr/>
      <dgm:t>
        <a:bodyPr/>
        <a:lstStyle/>
        <a:p>
          <a:endParaRPr lang="en-US"/>
        </a:p>
      </dgm:t>
    </dgm:pt>
    <dgm:pt modelId="{7B4A2074-E27B-403B-9164-F7915FEF7911}" type="pres">
      <dgm:prSet presAssocID="{275A943F-243A-491B-8856-D401BCB4837C}" presName="root" presStyleCnt="0"/>
      <dgm:spPr/>
    </dgm:pt>
    <dgm:pt modelId="{3C413FA2-D13A-4068-B1A9-8BA243FD036F}" type="pres">
      <dgm:prSet presAssocID="{275A943F-243A-491B-8856-D401BCB4837C}" presName="rootComposite" presStyleCnt="0"/>
      <dgm:spPr/>
    </dgm:pt>
    <dgm:pt modelId="{B1836E5B-4013-4C3A-9D18-BEF03E2E6A4F}" type="pres">
      <dgm:prSet presAssocID="{275A943F-243A-491B-8856-D401BCB4837C}" presName="rootText" presStyleLbl="node1" presStyleIdx="1" presStyleCnt="3" custScaleY="76407"/>
      <dgm:spPr/>
      <dgm:t>
        <a:bodyPr/>
        <a:lstStyle/>
        <a:p>
          <a:endParaRPr lang="en-US"/>
        </a:p>
      </dgm:t>
    </dgm:pt>
    <dgm:pt modelId="{2C67775B-A0CB-4AA0-BDC2-3D38BEE2C78E}" type="pres">
      <dgm:prSet presAssocID="{275A943F-243A-491B-8856-D401BCB4837C}" presName="rootConnector" presStyleLbl="node1" presStyleIdx="1" presStyleCnt="3"/>
      <dgm:spPr/>
      <dgm:t>
        <a:bodyPr/>
        <a:lstStyle/>
        <a:p>
          <a:endParaRPr lang="en-US"/>
        </a:p>
      </dgm:t>
    </dgm:pt>
    <dgm:pt modelId="{775ADE00-00DF-4AC2-A520-5D46D6681A5D}" type="pres">
      <dgm:prSet presAssocID="{275A943F-243A-491B-8856-D401BCB4837C}" presName="childShape" presStyleCnt="0"/>
      <dgm:spPr/>
    </dgm:pt>
    <dgm:pt modelId="{71EFDE32-7207-4F05-AA28-6522449C0180}" type="pres">
      <dgm:prSet presAssocID="{4763185D-FE27-4636-B602-472A18BA0674}" presName="Name13" presStyleLbl="parChTrans1D2" presStyleIdx="1" presStyleCnt="3"/>
      <dgm:spPr/>
      <dgm:t>
        <a:bodyPr/>
        <a:lstStyle/>
        <a:p>
          <a:endParaRPr lang="en-US"/>
        </a:p>
      </dgm:t>
    </dgm:pt>
    <dgm:pt modelId="{42146F0E-8DB1-4F04-874B-78D910603F5F}" type="pres">
      <dgm:prSet presAssocID="{D17D8B92-649A-4AA2-9921-FC2124424203}" presName="childText" presStyleLbl="bgAcc1" presStyleIdx="1" presStyleCnt="3" custScaleX="127457" custScaleY="132048">
        <dgm:presLayoutVars>
          <dgm:bulletEnabled val="1"/>
        </dgm:presLayoutVars>
      </dgm:prSet>
      <dgm:spPr/>
      <dgm:t>
        <a:bodyPr/>
        <a:lstStyle/>
        <a:p>
          <a:endParaRPr lang="en-US"/>
        </a:p>
      </dgm:t>
    </dgm:pt>
    <dgm:pt modelId="{283E60C0-2403-4FBE-9D1C-81AEB6ACF223}" type="pres">
      <dgm:prSet presAssocID="{072A1516-CDB7-42B2-AC3E-996EE5AC6C39}" presName="root" presStyleCnt="0"/>
      <dgm:spPr/>
    </dgm:pt>
    <dgm:pt modelId="{CEBA1F0F-5F7B-4C4D-B797-706CE579EEE9}" type="pres">
      <dgm:prSet presAssocID="{072A1516-CDB7-42B2-AC3E-996EE5AC6C39}" presName="rootComposite" presStyleCnt="0"/>
      <dgm:spPr/>
    </dgm:pt>
    <dgm:pt modelId="{0C001632-14C3-4880-9912-1697F283B51A}" type="pres">
      <dgm:prSet presAssocID="{072A1516-CDB7-42B2-AC3E-996EE5AC6C39}" presName="rootText" presStyleLbl="node1" presStyleIdx="2" presStyleCnt="3" custScaleY="76407"/>
      <dgm:spPr/>
      <dgm:t>
        <a:bodyPr/>
        <a:lstStyle/>
        <a:p>
          <a:endParaRPr lang="en-US"/>
        </a:p>
      </dgm:t>
    </dgm:pt>
    <dgm:pt modelId="{63AA6B4A-79BD-4FA6-B06D-1993B65D02F6}" type="pres">
      <dgm:prSet presAssocID="{072A1516-CDB7-42B2-AC3E-996EE5AC6C39}" presName="rootConnector" presStyleLbl="node1" presStyleIdx="2" presStyleCnt="3"/>
      <dgm:spPr/>
      <dgm:t>
        <a:bodyPr/>
        <a:lstStyle/>
        <a:p>
          <a:endParaRPr lang="en-US"/>
        </a:p>
      </dgm:t>
    </dgm:pt>
    <dgm:pt modelId="{71F2BFBF-56FD-492D-B27D-A680CBE460A4}" type="pres">
      <dgm:prSet presAssocID="{072A1516-CDB7-42B2-AC3E-996EE5AC6C39}" presName="childShape" presStyleCnt="0"/>
      <dgm:spPr/>
    </dgm:pt>
    <dgm:pt modelId="{6BE17E84-6A99-4CB4-940A-B48E2CE247CA}" type="pres">
      <dgm:prSet presAssocID="{8335138E-F488-4FDE-B9FF-D2697507BE98}" presName="Name13" presStyleLbl="parChTrans1D2" presStyleIdx="2" presStyleCnt="3"/>
      <dgm:spPr/>
      <dgm:t>
        <a:bodyPr/>
        <a:lstStyle/>
        <a:p>
          <a:endParaRPr lang="en-US"/>
        </a:p>
      </dgm:t>
    </dgm:pt>
    <dgm:pt modelId="{93214754-E43E-47D0-8571-EEB1FAE9A637}" type="pres">
      <dgm:prSet presAssocID="{0DC40C53-4413-4210-8D49-17F8BB5C2885}" presName="childText" presStyleLbl="bgAcc1" presStyleIdx="2" presStyleCnt="3" custScaleX="127457" custScaleY="132048">
        <dgm:presLayoutVars>
          <dgm:bulletEnabled val="1"/>
        </dgm:presLayoutVars>
      </dgm:prSet>
      <dgm:spPr/>
      <dgm:t>
        <a:bodyPr/>
        <a:lstStyle/>
        <a:p>
          <a:endParaRPr lang="en-US"/>
        </a:p>
      </dgm:t>
    </dgm:pt>
  </dgm:ptLst>
  <dgm:cxnLst>
    <dgm:cxn modelId="{682C8CAC-37DC-48FC-AEEC-AE4459649FC6}" srcId="{D6A7F5ED-1270-4179-AF22-6F729962098F}" destId="{358EBDB8-44CB-41D2-90C3-6EAA7369D410}" srcOrd="0" destOrd="0" parTransId="{618F35C3-69E6-4173-A035-9BB02DB69B41}" sibTransId="{EF9380C1-9767-440C-941B-0F2A99E05FD9}"/>
    <dgm:cxn modelId="{C7B4810D-B886-49BB-9CCD-36AB6350B131}" type="presOf" srcId="{B7330D3B-A798-48C6-B930-18D4BA621B3A}" destId="{04D94FBE-F06B-469F-80B7-51723E065CD5}" srcOrd="0" destOrd="0" presId="urn:microsoft.com/office/officeart/2005/8/layout/hierarchy3"/>
    <dgm:cxn modelId="{581CD075-EEBE-41BC-A68F-D0C14C152CE6}" type="presOf" srcId="{275A943F-243A-491B-8856-D401BCB4837C}" destId="{B1836E5B-4013-4C3A-9D18-BEF03E2E6A4F}" srcOrd="0" destOrd="0" presId="urn:microsoft.com/office/officeart/2005/8/layout/hierarchy3"/>
    <dgm:cxn modelId="{83B56558-EE61-4EA6-A4D1-59B622F42A9F}" type="presOf" srcId="{072A1516-CDB7-42B2-AC3E-996EE5AC6C39}" destId="{63AA6B4A-79BD-4FA6-B06D-1993B65D02F6}" srcOrd="1" destOrd="0" presId="urn:microsoft.com/office/officeart/2005/8/layout/hierarchy3"/>
    <dgm:cxn modelId="{1C98B5CC-140C-4258-BE46-19DC546E6CE0}" type="presOf" srcId="{275A943F-243A-491B-8856-D401BCB4837C}" destId="{2C67775B-A0CB-4AA0-BDC2-3D38BEE2C78E}" srcOrd="1" destOrd="0" presId="urn:microsoft.com/office/officeart/2005/8/layout/hierarchy3"/>
    <dgm:cxn modelId="{42048F7A-38FF-4E65-ABB6-BF5616C68716}" type="presOf" srcId="{072A1516-CDB7-42B2-AC3E-996EE5AC6C39}" destId="{0C001632-14C3-4880-9912-1697F283B51A}" srcOrd="0" destOrd="0" presId="urn:microsoft.com/office/officeart/2005/8/layout/hierarchy3"/>
    <dgm:cxn modelId="{5AFF2E7D-C79C-4B9B-902F-27526B7CF0C6}" type="presOf" srcId="{4763185D-FE27-4636-B602-472A18BA0674}" destId="{71EFDE32-7207-4F05-AA28-6522449C0180}" srcOrd="0" destOrd="0" presId="urn:microsoft.com/office/officeart/2005/8/layout/hierarchy3"/>
    <dgm:cxn modelId="{6DC92BFA-13FC-4332-8976-47FCCE133934}" srcId="{358EBDB8-44CB-41D2-90C3-6EAA7369D410}" destId="{B7330D3B-A798-48C6-B930-18D4BA621B3A}" srcOrd="0" destOrd="0" parTransId="{D7ADA85E-7CAA-48F3-AD94-C3DEEA068B66}" sibTransId="{1C18F92C-2AFB-4080-AA5A-98062A37C9C3}"/>
    <dgm:cxn modelId="{1D9CF339-0D37-4CAE-8582-653A83290604}" type="presOf" srcId="{D7ADA85E-7CAA-48F3-AD94-C3DEEA068B66}" destId="{C47B2DC2-7CD3-4DDE-9B33-2389A2545133}" srcOrd="0" destOrd="0" presId="urn:microsoft.com/office/officeart/2005/8/layout/hierarchy3"/>
    <dgm:cxn modelId="{FC048390-CD60-455E-822B-1F8846ACAD86}" type="presOf" srcId="{D6A7F5ED-1270-4179-AF22-6F729962098F}" destId="{C119DA74-80F9-4035-B105-CC2A0DDD5451}" srcOrd="0" destOrd="0" presId="urn:microsoft.com/office/officeart/2005/8/layout/hierarchy3"/>
    <dgm:cxn modelId="{BDAA6688-BBDF-4F65-9F63-F5EFAE77C89C}" srcId="{D6A7F5ED-1270-4179-AF22-6F729962098F}" destId="{275A943F-243A-491B-8856-D401BCB4837C}" srcOrd="1" destOrd="0" parTransId="{422B3AEF-2F5B-461C-A1EC-6E12482750ED}" sibTransId="{4BC577E3-9894-45A8-8935-F47D747C55D0}"/>
    <dgm:cxn modelId="{16FAFAB5-EC69-42B6-A5C0-7404B7082ED1}" type="presOf" srcId="{8335138E-F488-4FDE-B9FF-D2697507BE98}" destId="{6BE17E84-6A99-4CB4-940A-B48E2CE247CA}" srcOrd="0" destOrd="0" presId="urn:microsoft.com/office/officeart/2005/8/layout/hierarchy3"/>
    <dgm:cxn modelId="{D9D0D163-994B-48A1-9EE4-64CA15CEA344}" srcId="{D6A7F5ED-1270-4179-AF22-6F729962098F}" destId="{072A1516-CDB7-42B2-AC3E-996EE5AC6C39}" srcOrd="2" destOrd="0" parTransId="{A05499FE-0C6B-47AD-ACFC-8F5337C627B4}" sibTransId="{A6E0A193-BD82-4FE4-AEC3-C16BA5E7104A}"/>
    <dgm:cxn modelId="{435AD3B1-5731-4E17-A6A9-9297430D1DA0}" type="presOf" srcId="{358EBDB8-44CB-41D2-90C3-6EAA7369D410}" destId="{BFD6506A-6368-4DA7-9803-127401E44282}" srcOrd="0" destOrd="0" presId="urn:microsoft.com/office/officeart/2005/8/layout/hierarchy3"/>
    <dgm:cxn modelId="{23DA0EA9-6102-4444-9150-F58692DBA283}" type="presOf" srcId="{358EBDB8-44CB-41D2-90C3-6EAA7369D410}" destId="{5587A46D-F379-44BF-9E00-B3018AEEA80E}" srcOrd="1" destOrd="0" presId="urn:microsoft.com/office/officeart/2005/8/layout/hierarchy3"/>
    <dgm:cxn modelId="{6B2F0087-2BCC-4010-8FCA-A6E40D3AC7A4}" type="presOf" srcId="{D17D8B92-649A-4AA2-9921-FC2124424203}" destId="{42146F0E-8DB1-4F04-874B-78D910603F5F}" srcOrd="0" destOrd="0" presId="urn:microsoft.com/office/officeart/2005/8/layout/hierarchy3"/>
    <dgm:cxn modelId="{B7644AC0-862F-41B6-81CD-DA70485276EE}" srcId="{072A1516-CDB7-42B2-AC3E-996EE5AC6C39}" destId="{0DC40C53-4413-4210-8D49-17F8BB5C2885}" srcOrd="0" destOrd="0" parTransId="{8335138E-F488-4FDE-B9FF-D2697507BE98}" sibTransId="{9C0E5586-7041-4C35-B149-00C5A4BE680A}"/>
    <dgm:cxn modelId="{3D34B642-4BD3-4370-A94A-7A5FBEF3CF83}" type="presOf" srcId="{0DC40C53-4413-4210-8D49-17F8BB5C2885}" destId="{93214754-E43E-47D0-8571-EEB1FAE9A637}" srcOrd="0" destOrd="0" presId="urn:microsoft.com/office/officeart/2005/8/layout/hierarchy3"/>
    <dgm:cxn modelId="{B52F15A6-0E43-4CA4-8562-5CCB076D1A35}" srcId="{275A943F-243A-491B-8856-D401BCB4837C}" destId="{D17D8B92-649A-4AA2-9921-FC2124424203}" srcOrd="0" destOrd="0" parTransId="{4763185D-FE27-4636-B602-472A18BA0674}" sibTransId="{DCFCA74A-D065-4075-9053-33223AB2C700}"/>
    <dgm:cxn modelId="{8D9B4C88-524D-4025-A4C1-5937890A4B51}" type="presParOf" srcId="{C119DA74-80F9-4035-B105-CC2A0DDD5451}" destId="{C972EC5F-67E3-4DFB-B85C-C9D38D62D578}" srcOrd="0" destOrd="0" presId="urn:microsoft.com/office/officeart/2005/8/layout/hierarchy3"/>
    <dgm:cxn modelId="{43109AE1-CAD3-4A8C-A469-F458081E51C3}" type="presParOf" srcId="{C972EC5F-67E3-4DFB-B85C-C9D38D62D578}" destId="{D754FDBC-85D5-4E05-A514-DC58BBFDE581}" srcOrd="0" destOrd="0" presId="urn:microsoft.com/office/officeart/2005/8/layout/hierarchy3"/>
    <dgm:cxn modelId="{EE691A17-BB00-41ED-B1BE-990759307A8B}" type="presParOf" srcId="{D754FDBC-85D5-4E05-A514-DC58BBFDE581}" destId="{BFD6506A-6368-4DA7-9803-127401E44282}" srcOrd="0" destOrd="0" presId="urn:microsoft.com/office/officeart/2005/8/layout/hierarchy3"/>
    <dgm:cxn modelId="{FBFD798C-8C4C-4F7A-B220-D75CEB498348}" type="presParOf" srcId="{D754FDBC-85D5-4E05-A514-DC58BBFDE581}" destId="{5587A46D-F379-44BF-9E00-B3018AEEA80E}" srcOrd="1" destOrd="0" presId="urn:microsoft.com/office/officeart/2005/8/layout/hierarchy3"/>
    <dgm:cxn modelId="{E4D67DBF-5236-4161-A6A7-668F7FBA5896}" type="presParOf" srcId="{C972EC5F-67E3-4DFB-B85C-C9D38D62D578}" destId="{82122FCA-8171-492A-ABB7-62F38C2A4B51}" srcOrd="1" destOrd="0" presId="urn:microsoft.com/office/officeart/2005/8/layout/hierarchy3"/>
    <dgm:cxn modelId="{2A01CCC1-935F-4F73-972C-F0E81C8A5BC5}" type="presParOf" srcId="{82122FCA-8171-492A-ABB7-62F38C2A4B51}" destId="{C47B2DC2-7CD3-4DDE-9B33-2389A2545133}" srcOrd="0" destOrd="0" presId="urn:microsoft.com/office/officeart/2005/8/layout/hierarchy3"/>
    <dgm:cxn modelId="{9F565EA2-2724-4D0E-836A-24BD8215B00C}" type="presParOf" srcId="{82122FCA-8171-492A-ABB7-62F38C2A4B51}" destId="{04D94FBE-F06B-469F-80B7-51723E065CD5}" srcOrd="1" destOrd="0" presId="urn:microsoft.com/office/officeart/2005/8/layout/hierarchy3"/>
    <dgm:cxn modelId="{0D88F653-419A-4F58-8545-44C90144D880}" type="presParOf" srcId="{C119DA74-80F9-4035-B105-CC2A0DDD5451}" destId="{7B4A2074-E27B-403B-9164-F7915FEF7911}" srcOrd="1" destOrd="0" presId="urn:microsoft.com/office/officeart/2005/8/layout/hierarchy3"/>
    <dgm:cxn modelId="{662A37A4-2970-49DD-8B0F-30D5AEE01A22}" type="presParOf" srcId="{7B4A2074-E27B-403B-9164-F7915FEF7911}" destId="{3C413FA2-D13A-4068-B1A9-8BA243FD036F}" srcOrd="0" destOrd="0" presId="urn:microsoft.com/office/officeart/2005/8/layout/hierarchy3"/>
    <dgm:cxn modelId="{CC0F31FB-2039-4D2E-9C3D-218F3ED31C48}" type="presParOf" srcId="{3C413FA2-D13A-4068-B1A9-8BA243FD036F}" destId="{B1836E5B-4013-4C3A-9D18-BEF03E2E6A4F}" srcOrd="0" destOrd="0" presId="urn:microsoft.com/office/officeart/2005/8/layout/hierarchy3"/>
    <dgm:cxn modelId="{74CE7517-C86B-4758-9F71-64B667A429D6}" type="presParOf" srcId="{3C413FA2-D13A-4068-B1A9-8BA243FD036F}" destId="{2C67775B-A0CB-4AA0-BDC2-3D38BEE2C78E}" srcOrd="1" destOrd="0" presId="urn:microsoft.com/office/officeart/2005/8/layout/hierarchy3"/>
    <dgm:cxn modelId="{14581B5F-CFF0-4D28-A0EA-DCB4F84085C4}" type="presParOf" srcId="{7B4A2074-E27B-403B-9164-F7915FEF7911}" destId="{775ADE00-00DF-4AC2-A520-5D46D6681A5D}" srcOrd="1" destOrd="0" presId="urn:microsoft.com/office/officeart/2005/8/layout/hierarchy3"/>
    <dgm:cxn modelId="{32BF4F5C-D9D6-4CDE-B424-BF093EEDDFFE}" type="presParOf" srcId="{775ADE00-00DF-4AC2-A520-5D46D6681A5D}" destId="{71EFDE32-7207-4F05-AA28-6522449C0180}" srcOrd="0" destOrd="0" presId="urn:microsoft.com/office/officeart/2005/8/layout/hierarchy3"/>
    <dgm:cxn modelId="{F2820F23-F7FD-4AA6-A538-97BBFC6E3C04}" type="presParOf" srcId="{775ADE00-00DF-4AC2-A520-5D46D6681A5D}" destId="{42146F0E-8DB1-4F04-874B-78D910603F5F}" srcOrd="1" destOrd="0" presId="urn:microsoft.com/office/officeart/2005/8/layout/hierarchy3"/>
    <dgm:cxn modelId="{823B2019-08C2-469F-B9CF-F257A9861AA8}" type="presParOf" srcId="{C119DA74-80F9-4035-B105-CC2A0DDD5451}" destId="{283E60C0-2403-4FBE-9D1C-81AEB6ACF223}" srcOrd="2" destOrd="0" presId="urn:microsoft.com/office/officeart/2005/8/layout/hierarchy3"/>
    <dgm:cxn modelId="{028FDC71-9EA9-40A5-98FE-D427D78DA7D2}" type="presParOf" srcId="{283E60C0-2403-4FBE-9D1C-81AEB6ACF223}" destId="{CEBA1F0F-5F7B-4C4D-B797-706CE579EEE9}" srcOrd="0" destOrd="0" presId="urn:microsoft.com/office/officeart/2005/8/layout/hierarchy3"/>
    <dgm:cxn modelId="{DC5EF7FD-6171-4400-89F6-432A36BFCC15}" type="presParOf" srcId="{CEBA1F0F-5F7B-4C4D-B797-706CE579EEE9}" destId="{0C001632-14C3-4880-9912-1697F283B51A}" srcOrd="0" destOrd="0" presId="urn:microsoft.com/office/officeart/2005/8/layout/hierarchy3"/>
    <dgm:cxn modelId="{41DADBD6-05F7-4048-BADA-0D71137D4280}" type="presParOf" srcId="{CEBA1F0F-5F7B-4C4D-B797-706CE579EEE9}" destId="{63AA6B4A-79BD-4FA6-B06D-1993B65D02F6}" srcOrd="1" destOrd="0" presId="urn:microsoft.com/office/officeart/2005/8/layout/hierarchy3"/>
    <dgm:cxn modelId="{DE363A88-E3C1-49AA-8E58-D7746A61046D}" type="presParOf" srcId="{283E60C0-2403-4FBE-9D1C-81AEB6ACF223}" destId="{71F2BFBF-56FD-492D-B27D-A680CBE460A4}" srcOrd="1" destOrd="0" presId="urn:microsoft.com/office/officeart/2005/8/layout/hierarchy3"/>
    <dgm:cxn modelId="{44DB8A8B-D86D-4ACE-898C-36913F337605}" type="presParOf" srcId="{71F2BFBF-56FD-492D-B27D-A680CBE460A4}" destId="{6BE17E84-6A99-4CB4-940A-B48E2CE247CA}" srcOrd="0" destOrd="0" presId="urn:microsoft.com/office/officeart/2005/8/layout/hierarchy3"/>
    <dgm:cxn modelId="{E3B65166-A9B4-4346-A5CB-93115D9900CE}" type="presParOf" srcId="{71F2BFBF-56FD-492D-B27D-A680CBE460A4}" destId="{93214754-E43E-47D0-8571-EEB1FAE9A63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D505C-ADD3-4527-900B-4202C27F553A}"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9BFFFAD9-8FE2-432B-A80E-EBBF8090E905}">
      <dgm:prSet phldrT="[Text]"/>
      <dgm:spPr/>
      <dgm:t>
        <a:bodyPr/>
        <a:lstStyle/>
        <a:p>
          <a:r>
            <a:rPr lang="en-US" dirty="0" smtClean="0"/>
            <a:t>Estimation Techniques</a:t>
          </a:r>
          <a:endParaRPr lang="en-US" dirty="0"/>
        </a:p>
      </dgm:t>
    </dgm:pt>
    <dgm:pt modelId="{9FBD203B-7C7A-42EC-9070-B87ADD0959AF}" type="parTrans" cxnId="{58073594-2248-4847-8730-C34960F148B2}">
      <dgm:prSet/>
      <dgm:spPr/>
      <dgm:t>
        <a:bodyPr/>
        <a:lstStyle/>
        <a:p>
          <a:endParaRPr lang="en-US"/>
        </a:p>
      </dgm:t>
    </dgm:pt>
    <dgm:pt modelId="{9F8CBE1F-B237-421C-8B90-5612E1027445}" type="sibTrans" cxnId="{58073594-2248-4847-8730-C34960F148B2}">
      <dgm:prSet/>
      <dgm:spPr/>
      <dgm:t>
        <a:bodyPr/>
        <a:lstStyle/>
        <a:p>
          <a:endParaRPr lang="en-US"/>
        </a:p>
      </dgm:t>
    </dgm:pt>
    <dgm:pt modelId="{ABE9E3AB-3E74-4465-BB59-BB8D644F44C6}">
      <dgm:prSet phldrT="[Text]"/>
      <dgm:spPr/>
      <dgm:t>
        <a:bodyPr/>
        <a:lstStyle/>
        <a:p>
          <a:r>
            <a:rPr lang="en-US" dirty="0" smtClean="0"/>
            <a:t>Algorithmic Model</a:t>
          </a:r>
          <a:endParaRPr lang="en-US" dirty="0"/>
        </a:p>
      </dgm:t>
    </dgm:pt>
    <dgm:pt modelId="{3ECAAD43-46B0-40AD-8B61-F9C7CB91849A}" type="parTrans" cxnId="{BFD0AAB3-CD1F-4FDF-A8CF-D1D3219AC8D9}">
      <dgm:prSet/>
      <dgm:spPr/>
      <dgm:t>
        <a:bodyPr/>
        <a:lstStyle/>
        <a:p>
          <a:endParaRPr lang="en-US"/>
        </a:p>
      </dgm:t>
    </dgm:pt>
    <dgm:pt modelId="{8AE08047-5353-4F42-BE41-1034E087D5C9}" type="sibTrans" cxnId="{BFD0AAB3-CD1F-4FDF-A8CF-D1D3219AC8D9}">
      <dgm:prSet/>
      <dgm:spPr/>
      <dgm:t>
        <a:bodyPr/>
        <a:lstStyle/>
        <a:p>
          <a:endParaRPr lang="en-US"/>
        </a:p>
      </dgm:t>
    </dgm:pt>
    <dgm:pt modelId="{95D11D61-4F05-49C2-AB96-32C25F9496EF}">
      <dgm:prSet phldrT="[Text]" custT="1"/>
      <dgm:spPr/>
      <dgm:t>
        <a:bodyPr/>
        <a:lstStyle/>
        <a:p>
          <a:r>
            <a:rPr lang="en-US" sz="2000" dirty="0" smtClean="0"/>
            <a:t>based on size of project, type of software, software team, software attributes and process being used.</a:t>
          </a:r>
          <a:endParaRPr lang="en-US" sz="2000" dirty="0"/>
        </a:p>
      </dgm:t>
    </dgm:pt>
    <dgm:pt modelId="{E358F142-8AD0-426E-8E7D-61C6A1C57048}" type="parTrans" cxnId="{E38C8CF3-51D6-48B0-B7F9-A2FC83022D04}">
      <dgm:prSet/>
      <dgm:spPr/>
      <dgm:t>
        <a:bodyPr/>
        <a:lstStyle/>
        <a:p>
          <a:endParaRPr lang="en-US"/>
        </a:p>
      </dgm:t>
    </dgm:pt>
    <dgm:pt modelId="{F959290A-CF26-40B7-86E0-2111B154CF3E}" type="sibTrans" cxnId="{E38C8CF3-51D6-48B0-B7F9-A2FC83022D04}">
      <dgm:prSet/>
      <dgm:spPr/>
      <dgm:t>
        <a:bodyPr/>
        <a:lstStyle/>
        <a:p>
          <a:endParaRPr lang="en-US"/>
        </a:p>
      </dgm:t>
    </dgm:pt>
    <dgm:pt modelId="{350C7250-156F-4523-8EB2-C0973F0C8417}">
      <dgm:prSet phldrT="[Text]" custT="1"/>
      <dgm:spPr/>
      <dgm:t>
        <a:bodyPr/>
        <a:lstStyle/>
        <a:p>
          <a:r>
            <a:rPr lang="en-US" sz="2000" dirty="0" smtClean="0"/>
            <a:t>Examples: COCOMO Model, Putnam Model and Function points based model.</a:t>
          </a:r>
          <a:endParaRPr lang="en-US" sz="2000" dirty="0"/>
        </a:p>
      </dgm:t>
    </dgm:pt>
    <dgm:pt modelId="{6802418D-D86F-4AB6-966E-73F6CEEB14B2}" type="parTrans" cxnId="{57B303E6-865E-4AED-A974-0E1288019C7D}">
      <dgm:prSet/>
      <dgm:spPr/>
      <dgm:t>
        <a:bodyPr/>
        <a:lstStyle/>
        <a:p>
          <a:endParaRPr lang="en-US"/>
        </a:p>
      </dgm:t>
    </dgm:pt>
    <dgm:pt modelId="{8C1A8FE5-1493-42AF-A58E-9C29CA122F68}" type="sibTrans" cxnId="{57B303E6-865E-4AED-A974-0E1288019C7D}">
      <dgm:prSet/>
      <dgm:spPr/>
      <dgm:t>
        <a:bodyPr/>
        <a:lstStyle/>
        <a:p>
          <a:endParaRPr lang="en-US"/>
        </a:p>
      </dgm:t>
    </dgm:pt>
    <dgm:pt modelId="{CD45CB04-B23C-4440-8222-1D57F1D10F8A}">
      <dgm:prSet phldrT="[Text]"/>
      <dgm:spPr/>
      <dgm:t>
        <a:bodyPr/>
        <a:lstStyle/>
        <a:p>
          <a:r>
            <a:rPr lang="en-US" dirty="0" smtClean="0"/>
            <a:t>Non-Algorithmic Model</a:t>
          </a:r>
          <a:endParaRPr lang="en-US" dirty="0"/>
        </a:p>
      </dgm:t>
    </dgm:pt>
    <dgm:pt modelId="{F32B6ACF-E569-4650-BF6A-0724D0DB7C93}" type="parTrans" cxnId="{2C342326-4320-4872-92BA-2FCBE1277130}">
      <dgm:prSet/>
      <dgm:spPr/>
      <dgm:t>
        <a:bodyPr/>
        <a:lstStyle/>
        <a:p>
          <a:endParaRPr lang="en-US"/>
        </a:p>
      </dgm:t>
    </dgm:pt>
    <dgm:pt modelId="{B60FAD53-1D60-4EC9-8682-6F492A50F4BA}" type="sibTrans" cxnId="{2C342326-4320-4872-92BA-2FCBE1277130}">
      <dgm:prSet/>
      <dgm:spPr/>
      <dgm:t>
        <a:bodyPr/>
        <a:lstStyle/>
        <a:p>
          <a:endParaRPr lang="en-US"/>
        </a:p>
      </dgm:t>
    </dgm:pt>
    <dgm:pt modelId="{93DCD276-C9CA-413C-B994-D273C871D3DF}">
      <dgm:prSet phldrT="[Text]" custT="1"/>
      <dgm:spPr/>
      <dgm:t>
        <a:bodyPr/>
        <a:lstStyle/>
        <a:p>
          <a:r>
            <a:rPr lang="en-US" sz="1800" dirty="0" smtClean="0"/>
            <a:t>by using the previous projects previous experiences which is similar to the under estimate project</a:t>
          </a:r>
          <a:endParaRPr lang="en-US" sz="1800" dirty="0"/>
        </a:p>
      </dgm:t>
    </dgm:pt>
    <dgm:pt modelId="{487AD6E9-E832-4238-9939-322A9C8C2DCF}" type="parTrans" cxnId="{99CEFA34-2EA9-4FAC-BF2B-76928C8A5883}">
      <dgm:prSet/>
      <dgm:spPr/>
      <dgm:t>
        <a:bodyPr/>
        <a:lstStyle/>
        <a:p>
          <a:endParaRPr lang="en-US"/>
        </a:p>
      </dgm:t>
    </dgm:pt>
    <dgm:pt modelId="{98B68FB3-DEF3-49EA-BB8B-8A05E9A3382C}" type="sibTrans" cxnId="{99CEFA34-2EA9-4FAC-BF2B-76928C8A5883}">
      <dgm:prSet/>
      <dgm:spPr/>
      <dgm:t>
        <a:bodyPr/>
        <a:lstStyle/>
        <a:p>
          <a:endParaRPr lang="en-US"/>
        </a:p>
      </dgm:t>
    </dgm:pt>
    <dgm:pt modelId="{F2CA873E-D8FD-4792-900B-02DDA66F4038}">
      <dgm:prSet phldrT="[Text]" custT="1"/>
      <dgm:spPr/>
      <dgm:t>
        <a:bodyPr/>
        <a:lstStyle/>
        <a:p>
          <a:r>
            <a:rPr lang="en-US" sz="1800" dirty="0" smtClean="0"/>
            <a:t>Examples: Analogy Technique, Expert Judgment, Parkinson’s Law, Pricing to Win</a:t>
          </a:r>
          <a:endParaRPr lang="en-US" sz="1800" dirty="0"/>
        </a:p>
      </dgm:t>
    </dgm:pt>
    <dgm:pt modelId="{6B15BCD0-472C-4567-B3C5-8A3A5B742FC5}" type="parTrans" cxnId="{D1F9F732-6A16-4078-B592-F76911E82897}">
      <dgm:prSet/>
      <dgm:spPr/>
      <dgm:t>
        <a:bodyPr/>
        <a:lstStyle/>
        <a:p>
          <a:endParaRPr lang="en-US"/>
        </a:p>
      </dgm:t>
    </dgm:pt>
    <dgm:pt modelId="{58D31005-9ED5-4EC7-AB10-285CC973B4A5}" type="sibTrans" cxnId="{D1F9F732-6A16-4078-B592-F76911E82897}">
      <dgm:prSet/>
      <dgm:spPr/>
      <dgm:t>
        <a:bodyPr/>
        <a:lstStyle/>
        <a:p>
          <a:endParaRPr lang="en-US"/>
        </a:p>
      </dgm:t>
    </dgm:pt>
    <dgm:pt modelId="{475E8C09-DB64-40AC-850B-F52293211345}" type="pres">
      <dgm:prSet presAssocID="{6FAD505C-ADD3-4527-900B-4202C27F553A}" presName="diagram" presStyleCnt="0">
        <dgm:presLayoutVars>
          <dgm:chPref val="1"/>
          <dgm:dir/>
          <dgm:animOne val="branch"/>
          <dgm:animLvl val="lvl"/>
          <dgm:resizeHandles val="exact"/>
        </dgm:presLayoutVars>
      </dgm:prSet>
      <dgm:spPr/>
      <dgm:t>
        <a:bodyPr/>
        <a:lstStyle/>
        <a:p>
          <a:endParaRPr lang="en-US"/>
        </a:p>
      </dgm:t>
    </dgm:pt>
    <dgm:pt modelId="{8CD5D4D2-A41A-42AA-BE93-5FE290DCDBB5}" type="pres">
      <dgm:prSet presAssocID="{9BFFFAD9-8FE2-432B-A80E-EBBF8090E905}" presName="root1" presStyleCnt="0"/>
      <dgm:spPr/>
    </dgm:pt>
    <dgm:pt modelId="{AAC2285E-ED38-424D-A6BF-8946B74B836B}" type="pres">
      <dgm:prSet presAssocID="{9BFFFAD9-8FE2-432B-A80E-EBBF8090E905}" presName="LevelOneTextNode" presStyleLbl="node0" presStyleIdx="0" presStyleCnt="1" custScaleX="75773" custScaleY="73050">
        <dgm:presLayoutVars>
          <dgm:chPref val="3"/>
        </dgm:presLayoutVars>
      </dgm:prSet>
      <dgm:spPr/>
      <dgm:t>
        <a:bodyPr/>
        <a:lstStyle/>
        <a:p>
          <a:endParaRPr lang="en-US"/>
        </a:p>
      </dgm:t>
    </dgm:pt>
    <dgm:pt modelId="{1E790DE7-1435-4630-8F2D-63A320749F2B}" type="pres">
      <dgm:prSet presAssocID="{9BFFFAD9-8FE2-432B-A80E-EBBF8090E905}" presName="level2hierChild" presStyleCnt="0"/>
      <dgm:spPr/>
    </dgm:pt>
    <dgm:pt modelId="{EFCCD4A5-EA94-4154-8699-30AC8705A5DE}" type="pres">
      <dgm:prSet presAssocID="{3ECAAD43-46B0-40AD-8B61-F9C7CB91849A}" presName="conn2-1" presStyleLbl="parChTrans1D2" presStyleIdx="0" presStyleCnt="2"/>
      <dgm:spPr/>
      <dgm:t>
        <a:bodyPr/>
        <a:lstStyle/>
        <a:p>
          <a:endParaRPr lang="en-US"/>
        </a:p>
      </dgm:t>
    </dgm:pt>
    <dgm:pt modelId="{5EBED0D8-265C-4E0F-9432-7AE96F2A0232}" type="pres">
      <dgm:prSet presAssocID="{3ECAAD43-46B0-40AD-8B61-F9C7CB91849A}" presName="connTx" presStyleLbl="parChTrans1D2" presStyleIdx="0" presStyleCnt="2"/>
      <dgm:spPr/>
      <dgm:t>
        <a:bodyPr/>
        <a:lstStyle/>
        <a:p>
          <a:endParaRPr lang="en-US"/>
        </a:p>
      </dgm:t>
    </dgm:pt>
    <dgm:pt modelId="{004ACA61-D0FA-4978-9114-86970EAF1A2D}" type="pres">
      <dgm:prSet presAssocID="{ABE9E3AB-3E74-4465-BB59-BB8D644F44C6}" presName="root2" presStyleCnt="0"/>
      <dgm:spPr/>
    </dgm:pt>
    <dgm:pt modelId="{F86BDFCB-9FFC-46FD-B0C8-212826B2000E}" type="pres">
      <dgm:prSet presAssocID="{ABE9E3AB-3E74-4465-BB59-BB8D644F44C6}" presName="LevelTwoTextNode" presStyleLbl="node2" presStyleIdx="0" presStyleCnt="2" custScaleX="75773" custScaleY="73050">
        <dgm:presLayoutVars>
          <dgm:chPref val="3"/>
        </dgm:presLayoutVars>
      </dgm:prSet>
      <dgm:spPr/>
      <dgm:t>
        <a:bodyPr/>
        <a:lstStyle/>
        <a:p>
          <a:endParaRPr lang="en-US"/>
        </a:p>
      </dgm:t>
    </dgm:pt>
    <dgm:pt modelId="{80B345B5-7888-491E-902D-8526B4233C03}" type="pres">
      <dgm:prSet presAssocID="{ABE9E3AB-3E74-4465-BB59-BB8D644F44C6}" presName="level3hierChild" presStyleCnt="0"/>
      <dgm:spPr/>
    </dgm:pt>
    <dgm:pt modelId="{0DB534E2-F8C1-44B9-87D2-14DAE46C568A}" type="pres">
      <dgm:prSet presAssocID="{E358F142-8AD0-426E-8E7D-61C6A1C57048}" presName="conn2-1" presStyleLbl="parChTrans1D3" presStyleIdx="0" presStyleCnt="4"/>
      <dgm:spPr/>
      <dgm:t>
        <a:bodyPr/>
        <a:lstStyle/>
        <a:p>
          <a:endParaRPr lang="en-US"/>
        </a:p>
      </dgm:t>
    </dgm:pt>
    <dgm:pt modelId="{67D81C42-B9EB-46AC-981F-5AFBE0285C4A}" type="pres">
      <dgm:prSet presAssocID="{E358F142-8AD0-426E-8E7D-61C6A1C57048}" presName="connTx" presStyleLbl="parChTrans1D3" presStyleIdx="0" presStyleCnt="4"/>
      <dgm:spPr/>
      <dgm:t>
        <a:bodyPr/>
        <a:lstStyle/>
        <a:p>
          <a:endParaRPr lang="en-US"/>
        </a:p>
      </dgm:t>
    </dgm:pt>
    <dgm:pt modelId="{CEF84433-F8D2-40A0-8DE3-2A6D1439B143}" type="pres">
      <dgm:prSet presAssocID="{95D11D61-4F05-49C2-AB96-32C25F9496EF}" presName="root2" presStyleCnt="0"/>
      <dgm:spPr/>
    </dgm:pt>
    <dgm:pt modelId="{FE8C9AC1-DB9E-4D20-B682-945C0A607BA1}" type="pres">
      <dgm:prSet presAssocID="{95D11D61-4F05-49C2-AB96-32C25F9496EF}" presName="LevelTwoTextNode" presStyleLbl="node3" presStyleIdx="0" presStyleCnt="4" custScaleX="166943">
        <dgm:presLayoutVars>
          <dgm:chPref val="3"/>
        </dgm:presLayoutVars>
      </dgm:prSet>
      <dgm:spPr/>
      <dgm:t>
        <a:bodyPr/>
        <a:lstStyle/>
        <a:p>
          <a:endParaRPr lang="en-US"/>
        </a:p>
      </dgm:t>
    </dgm:pt>
    <dgm:pt modelId="{0046D859-8C6D-44B1-96E7-DD023D933F80}" type="pres">
      <dgm:prSet presAssocID="{95D11D61-4F05-49C2-AB96-32C25F9496EF}" presName="level3hierChild" presStyleCnt="0"/>
      <dgm:spPr/>
    </dgm:pt>
    <dgm:pt modelId="{3C49C302-8989-45A7-83A3-BFDBBFF27463}" type="pres">
      <dgm:prSet presAssocID="{6802418D-D86F-4AB6-966E-73F6CEEB14B2}" presName="conn2-1" presStyleLbl="parChTrans1D3" presStyleIdx="1" presStyleCnt="4"/>
      <dgm:spPr/>
      <dgm:t>
        <a:bodyPr/>
        <a:lstStyle/>
        <a:p>
          <a:endParaRPr lang="en-US"/>
        </a:p>
      </dgm:t>
    </dgm:pt>
    <dgm:pt modelId="{D59CF163-B305-49A8-954A-3940C3A620CF}" type="pres">
      <dgm:prSet presAssocID="{6802418D-D86F-4AB6-966E-73F6CEEB14B2}" presName="connTx" presStyleLbl="parChTrans1D3" presStyleIdx="1" presStyleCnt="4"/>
      <dgm:spPr/>
      <dgm:t>
        <a:bodyPr/>
        <a:lstStyle/>
        <a:p>
          <a:endParaRPr lang="en-US"/>
        </a:p>
      </dgm:t>
    </dgm:pt>
    <dgm:pt modelId="{FA2A0190-0C34-44E2-A08A-428DDE410FD6}" type="pres">
      <dgm:prSet presAssocID="{350C7250-156F-4523-8EB2-C0973F0C8417}" presName="root2" presStyleCnt="0"/>
      <dgm:spPr/>
    </dgm:pt>
    <dgm:pt modelId="{1C34916D-04DF-4DC6-8073-9ADF2A30D0CC}" type="pres">
      <dgm:prSet presAssocID="{350C7250-156F-4523-8EB2-C0973F0C8417}" presName="LevelTwoTextNode" presStyleLbl="node3" presStyleIdx="1" presStyleCnt="4" custScaleX="166943">
        <dgm:presLayoutVars>
          <dgm:chPref val="3"/>
        </dgm:presLayoutVars>
      </dgm:prSet>
      <dgm:spPr/>
      <dgm:t>
        <a:bodyPr/>
        <a:lstStyle/>
        <a:p>
          <a:endParaRPr lang="en-US"/>
        </a:p>
      </dgm:t>
    </dgm:pt>
    <dgm:pt modelId="{EC1D4372-C105-411B-9360-D20394586719}" type="pres">
      <dgm:prSet presAssocID="{350C7250-156F-4523-8EB2-C0973F0C8417}" presName="level3hierChild" presStyleCnt="0"/>
      <dgm:spPr/>
    </dgm:pt>
    <dgm:pt modelId="{09A4C09C-15C4-44D0-AD17-AC1D9C552852}" type="pres">
      <dgm:prSet presAssocID="{F32B6ACF-E569-4650-BF6A-0724D0DB7C93}" presName="conn2-1" presStyleLbl="parChTrans1D2" presStyleIdx="1" presStyleCnt="2"/>
      <dgm:spPr/>
      <dgm:t>
        <a:bodyPr/>
        <a:lstStyle/>
        <a:p>
          <a:endParaRPr lang="en-US"/>
        </a:p>
      </dgm:t>
    </dgm:pt>
    <dgm:pt modelId="{BD0D7ADF-B9A5-45AC-B39B-2D1AB7E8E541}" type="pres">
      <dgm:prSet presAssocID="{F32B6ACF-E569-4650-BF6A-0724D0DB7C93}" presName="connTx" presStyleLbl="parChTrans1D2" presStyleIdx="1" presStyleCnt="2"/>
      <dgm:spPr/>
      <dgm:t>
        <a:bodyPr/>
        <a:lstStyle/>
        <a:p>
          <a:endParaRPr lang="en-US"/>
        </a:p>
      </dgm:t>
    </dgm:pt>
    <dgm:pt modelId="{AAC1F6D7-1A16-4CD3-8D95-E10E5A1987A2}" type="pres">
      <dgm:prSet presAssocID="{CD45CB04-B23C-4440-8222-1D57F1D10F8A}" presName="root2" presStyleCnt="0"/>
      <dgm:spPr/>
    </dgm:pt>
    <dgm:pt modelId="{5D38A4C0-EBDB-4EC6-BE4B-D4A50C4F4123}" type="pres">
      <dgm:prSet presAssocID="{CD45CB04-B23C-4440-8222-1D57F1D10F8A}" presName="LevelTwoTextNode" presStyleLbl="node2" presStyleIdx="1" presStyleCnt="2" custScaleX="75773" custScaleY="73050">
        <dgm:presLayoutVars>
          <dgm:chPref val="3"/>
        </dgm:presLayoutVars>
      </dgm:prSet>
      <dgm:spPr/>
      <dgm:t>
        <a:bodyPr/>
        <a:lstStyle/>
        <a:p>
          <a:endParaRPr lang="en-US"/>
        </a:p>
      </dgm:t>
    </dgm:pt>
    <dgm:pt modelId="{CB519D11-F75C-41D4-A4AA-39B40ABC1155}" type="pres">
      <dgm:prSet presAssocID="{CD45CB04-B23C-4440-8222-1D57F1D10F8A}" presName="level3hierChild" presStyleCnt="0"/>
      <dgm:spPr/>
    </dgm:pt>
    <dgm:pt modelId="{7F3BD37B-954C-4161-B791-BB9B06C30D63}" type="pres">
      <dgm:prSet presAssocID="{487AD6E9-E832-4238-9939-322A9C8C2DCF}" presName="conn2-1" presStyleLbl="parChTrans1D3" presStyleIdx="2" presStyleCnt="4"/>
      <dgm:spPr/>
      <dgm:t>
        <a:bodyPr/>
        <a:lstStyle/>
        <a:p>
          <a:endParaRPr lang="en-US"/>
        </a:p>
      </dgm:t>
    </dgm:pt>
    <dgm:pt modelId="{F02F31E2-473A-4DB0-94D4-B82F0E479573}" type="pres">
      <dgm:prSet presAssocID="{487AD6E9-E832-4238-9939-322A9C8C2DCF}" presName="connTx" presStyleLbl="parChTrans1D3" presStyleIdx="2" presStyleCnt="4"/>
      <dgm:spPr/>
      <dgm:t>
        <a:bodyPr/>
        <a:lstStyle/>
        <a:p>
          <a:endParaRPr lang="en-US"/>
        </a:p>
      </dgm:t>
    </dgm:pt>
    <dgm:pt modelId="{C7DD465E-41C7-40E2-87CB-006B89AFC60E}" type="pres">
      <dgm:prSet presAssocID="{93DCD276-C9CA-413C-B994-D273C871D3DF}" presName="root2" presStyleCnt="0"/>
      <dgm:spPr/>
    </dgm:pt>
    <dgm:pt modelId="{18B4CF21-F4D9-401A-B825-2367809006C3}" type="pres">
      <dgm:prSet presAssocID="{93DCD276-C9CA-413C-B994-D273C871D3DF}" presName="LevelTwoTextNode" presStyleLbl="node3" presStyleIdx="2" presStyleCnt="4" custScaleX="166943">
        <dgm:presLayoutVars>
          <dgm:chPref val="3"/>
        </dgm:presLayoutVars>
      </dgm:prSet>
      <dgm:spPr/>
      <dgm:t>
        <a:bodyPr/>
        <a:lstStyle/>
        <a:p>
          <a:endParaRPr lang="en-US"/>
        </a:p>
      </dgm:t>
    </dgm:pt>
    <dgm:pt modelId="{24DD2AF5-1B6A-4A0A-ACD4-F855D69B3C8C}" type="pres">
      <dgm:prSet presAssocID="{93DCD276-C9CA-413C-B994-D273C871D3DF}" presName="level3hierChild" presStyleCnt="0"/>
      <dgm:spPr/>
    </dgm:pt>
    <dgm:pt modelId="{3B82444D-51F9-4269-A61A-7217FCCB74F3}" type="pres">
      <dgm:prSet presAssocID="{6B15BCD0-472C-4567-B3C5-8A3A5B742FC5}" presName="conn2-1" presStyleLbl="parChTrans1D3" presStyleIdx="3" presStyleCnt="4"/>
      <dgm:spPr/>
      <dgm:t>
        <a:bodyPr/>
        <a:lstStyle/>
        <a:p>
          <a:endParaRPr lang="en-US"/>
        </a:p>
      </dgm:t>
    </dgm:pt>
    <dgm:pt modelId="{414EDE4D-B479-48C2-AA35-80FCD58817AF}" type="pres">
      <dgm:prSet presAssocID="{6B15BCD0-472C-4567-B3C5-8A3A5B742FC5}" presName="connTx" presStyleLbl="parChTrans1D3" presStyleIdx="3" presStyleCnt="4"/>
      <dgm:spPr/>
      <dgm:t>
        <a:bodyPr/>
        <a:lstStyle/>
        <a:p>
          <a:endParaRPr lang="en-US"/>
        </a:p>
      </dgm:t>
    </dgm:pt>
    <dgm:pt modelId="{F77A4DB7-31ED-4F38-AAF4-18E7091F1165}" type="pres">
      <dgm:prSet presAssocID="{F2CA873E-D8FD-4792-900B-02DDA66F4038}" presName="root2" presStyleCnt="0"/>
      <dgm:spPr/>
    </dgm:pt>
    <dgm:pt modelId="{C96EFD16-89DA-4808-85E3-45346E0CA1CF}" type="pres">
      <dgm:prSet presAssocID="{F2CA873E-D8FD-4792-900B-02DDA66F4038}" presName="LevelTwoTextNode" presStyleLbl="node3" presStyleIdx="3" presStyleCnt="4" custScaleX="166943">
        <dgm:presLayoutVars>
          <dgm:chPref val="3"/>
        </dgm:presLayoutVars>
      </dgm:prSet>
      <dgm:spPr/>
      <dgm:t>
        <a:bodyPr/>
        <a:lstStyle/>
        <a:p>
          <a:endParaRPr lang="en-US"/>
        </a:p>
      </dgm:t>
    </dgm:pt>
    <dgm:pt modelId="{5AE7E206-E0E6-461A-B8B7-6A45B33A1BEE}" type="pres">
      <dgm:prSet presAssocID="{F2CA873E-D8FD-4792-900B-02DDA66F4038}" presName="level3hierChild" presStyleCnt="0"/>
      <dgm:spPr/>
    </dgm:pt>
  </dgm:ptLst>
  <dgm:cxnLst>
    <dgm:cxn modelId="{BFD0AAB3-CD1F-4FDF-A8CF-D1D3219AC8D9}" srcId="{9BFFFAD9-8FE2-432B-A80E-EBBF8090E905}" destId="{ABE9E3AB-3E74-4465-BB59-BB8D644F44C6}" srcOrd="0" destOrd="0" parTransId="{3ECAAD43-46B0-40AD-8B61-F9C7CB91849A}" sibTransId="{8AE08047-5353-4F42-BE41-1034E087D5C9}"/>
    <dgm:cxn modelId="{8A1A3205-5717-4D12-AD51-1178870745D7}" type="presOf" srcId="{95D11D61-4F05-49C2-AB96-32C25F9496EF}" destId="{FE8C9AC1-DB9E-4D20-B682-945C0A607BA1}" srcOrd="0" destOrd="0" presId="urn:microsoft.com/office/officeart/2005/8/layout/hierarchy2"/>
    <dgm:cxn modelId="{57B303E6-865E-4AED-A974-0E1288019C7D}" srcId="{ABE9E3AB-3E74-4465-BB59-BB8D644F44C6}" destId="{350C7250-156F-4523-8EB2-C0973F0C8417}" srcOrd="1" destOrd="0" parTransId="{6802418D-D86F-4AB6-966E-73F6CEEB14B2}" sibTransId="{8C1A8FE5-1493-42AF-A58E-9C29CA122F68}"/>
    <dgm:cxn modelId="{8969D291-2735-46FF-AAA2-650E8C025AE2}" type="presOf" srcId="{9BFFFAD9-8FE2-432B-A80E-EBBF8090E905}" destId="{AAC2285E-ED38-424D-A6BF-8946B74B836B}" srcOrd="0" destOrd="0" presId="urn:microsoft.com/office/officeart/2005/8/layout/hierarchy2"/>
    <dgm:cxn modelId="{65800FAA-781E-453D-B78A-E4DCD4FE84EC}" type="presOf" srcId="{E358F142-8AD0-426E-8E7D-61C6A1C57048}" destId="{67D81C42-B9EB-46AC-981F-5AFBE0285C4A}" srcOrd="1" destOrd="0" presId="urn:microsoft.com/office/officeart/2005/8/layout/hierarchy2"/>
    <dgm:cxn modelId="{A75C8760-E83B-4060-AB43-99B0794702F9}" type="presOf" srcId="{6802418D-D86F-4AB6-966E-73F6CEEB14B2}" destId="{3C49C302-8989-45A7-83A3-BFDBBFF27463}" srcOrd="0" destOrd="0" presId="urn:microsoft.com/office/officeart/2005/8/layout/hierarchy2"/>
    <dgm:cxn modelId="{951B96D7-35AB-44B1-83FF-8B2DB4311EDF}" type="presOf" srcId="{6FAD505C-ADD3-4527-900B-4202C27F553A}" destId="{475E8C09-DB64-40AC-850B-F52293211345}" srcOrd="0" destOrd="0" presId="urn:microsoft.com/office/officeart/2005/8/layout/hierarchy2"/>
    <dgm:cxn modelId="{6F5A4A5D-7F09-42C0-BC6A-D28527E305A2}" type="presOf" srcId="{F2CA873E-D8FD-4792-900B-02DDA66F4038}" destId="{C96EFD16-89DA-4808-85E3-45346E0CA1CF}" srcOrd="0" destOrd="0" presId="urn:microsoft.com/office/officeart/2005/8/layout/hierarchy2"/>
    <dgm:cxn modelId="{8135D711-16C0-4908-B5AF-07D76693E08D}" type="presOf" srcId="{487AD6E9-E832-4238-9939-322A9C8C2DCF}" destId="{7F3BD37B-954C-4161-B791-BB9B06C30D63}" srcOrd="0" destOrd="0" presId="urn:microsoft.com/office/officeart/2005/8/layout/hierarchy2"/>
    <dgm:cxn modelId="{D1F9F732-6A16-4078-B592-F76911E82897}" srcId="{CD45CB04-B23C-4440-8222-1D57F1D10F8A}" destId="{F2CA873E-D8FD-4792-900B-02DDA66F4038}" srcOrd="1" destOrd="0" parTransId="{6B15BCD0-472C-4567-B3C5-8A3A5B742FC5}" sibTransId="{58D31005-9ED5-4EC7-AB10-285CC973B4A5}"/>
    <dgm:cxn modelId="{07C5E6A6-D66F-42DC-8A80-8934A7623336}" type="presOf" srcId="{ABE9E3AB-3E74-4465-BB59-BB8D644F44C6}" destId="{F86BDFCB-9FFC-46FD-B0C8-212826B2000E}" srcOrd="0" destOrd="0" presId="urn:microsoft.com/office/officeart/2005/8/layout/hierarchy2"/>
    <dgm:cxn modelId="{2C342326-4320-4872-92BA-2FCBE1277130}" srcId="{9BFFFAD9-8FE2-432B-A80E-EBBF8090E905}" destId="{CD45CB04-B23C-4440-8222-1D57F1D10F8A}" srcOrd="1" destOrd="0" parTransId="{F32B6ACF-E569-4650-BF6A-0724D0DB7C93}" sibTransId="{B60FAD53-1D60-4EC9-8682-6F492A50F4BA}"/>
    <dgm:cxn modelId="{9E766752-BBDC-46FC-8465-4F02EACC32E9}" type="presOf" srcId="{E358F142-8AD0-426E-8E7D-61C6A1C57048}" destId="{0DB534E2-F8C1-44B9-87D2-14DAE46C568A}" srcOrd="0" destOrd="0" presId="urn:microsoft.com/office/officeart/2005/8/layout/hierarchy2"/>
    <dgm:cxn modelId="{E38C8CF3-51D6-48B0-B7F9-A2FC83022D04}" srcId="{ABE9E3AB-3E74-4465-BB59-BB8D644F44C6}" destId="{95D11D61-4F05-49C2-AB96-32C25F9496EF}" srcOrd="0" destOrd="0" parTransId="{E358F142-8AD0-426E-8E7D-61C6A1C57048}" sibTransId="{F959290A-CF26-40B7-86E0-2111B154CF3E}"/>
    <dgm:cxn modelId="{99CEFA34-2EA9-4FAC-BF2B-76928C8A5883}" srcId="{CD45CB04-B23C-4440-8222-1D57F1D10F8A}" destId="{93DCD276-C9CA-413C-B994-D273C871D3DF}" srcOrd="0" destOrd="0" parTransId="{487AD6E9-E832-4238-9939-322A9C8C2DCF}" sibTransId="{98B68FB3-DEF3-49EA-BB8B-8A05E9A3382C}"/>
    <dgm:cxn modelId="{77166BD8-36ED-47EE-881A-936551824D96}" type="presOf" srcId="{93DCD276-C9CA-413C-B994-D273C871D3DF}" destId="{18B4CF21-F4D9-401A-B825-2367809006C3}" srcOrd="0" destOrd="0" presId="urn:microsoft.com/office/officeart/2005/8/layout/hierarchy2"/>
    <dgm:cxn modelId="{D859235C-B66B-4449-B4A4-A023303C52CC}" type="presOf" srcId="{350C7250-156F-4523-8EB2-C0973F0C8417}" destId="{1C34916D-04DF-4DC6-8073-9ADF2A30D0CC}" srcOrd="0" destOrd="0" presId="urn:microsoft.com/office/officeart/2005/8/layout/hierarchy2"/>
    <dgm:cxn modelId="{CEE6CC0D-5515-4408-92A9-D3F24D2BFCD3}" type="presOf" srcId="{3ECAAD43-46B0-40AD-8B61-F9C7CB91849A}" destId="{5EBED0D8-265C-4E0F-9432-7AE96F2A0232}" srcOrd="1" destOrd="0" presId="urn:microsoft.com/office/officeart/2005/8/layout/hierarchy2"/>
    <dgm:cxn modelId="{58073594-2248-4847-8730-C34960F148B2}" srcId="{6FAD505C-ADD3-4527-900B-4202C27F553A}" destId="{9BFFFAD9-8FE2-432B-A80E-EBBF8090E905}" srcOrd="0" destOrd="0" parTransId="{9FBD203B-7C7A-42EC-9070-B87ADD0959AF}" sibTransId="{9F8CBE1F-B237-421C-8B90-5612E1027445}"/>
    <dgm:cxn modelId="{DD69AF7E-D03A-412D-83F0-9D4E8818A3F8}" type="presOf" srcId="{F32B6ACF-E569-4650-BF6A-0724D0DB7C93}" destId="{09A4C09C-15C4-44D0-AD17-AC1D9C552852}" srcOrd="0" destOrd="0" presId="urn:microsoft.com/office/officeart/2005/8/layout/hierarchy2"/>
    <dgm:cxn modelId="{D9F03BBC-B6AE-4EE2-A27D-3B376964EF51}" type="presOf" srcId="{3ECAAD43-46B0-40AD-8B61-F9C7CB91849A}" destId="{EFCCD4A5-EA94-4154-8699-30AC8705A5DE}" srcOrd="0" destOrd="0" presId="urn:microsoft.com/office/officeart/2005/8/layout/hierarchy2"/>
    <dgm:cxn modelId="{063C1855-2473-4BB8-8F1F-9D106663A6C8}" type="presOf" srcId="{6B15BCD0-472C-4567-B3C5-8A3A5B742FC5}" destId="{414EDE4D-B479-48C2-AA35-80FCD58817AF}" srcOrd="1" destOrd="0" presId="urn:microsoft.com/office/officeart/2005/8/layout/hierarchy2"/>
    <dgm:cxn modelId="{24C7193A-8C12-4057-8D0B-7C2E21D16DED}" type="presOf" srcId="{F32B6ACF-E569-4650-BF6A-0724D0DB7C93}" destId="{BD0D7ADF-B9A5-45AC-B39B-2D1AB7E8E541}" srcOrd="1" destOrd="0" presId="urn:microsoft.com/office/officeart/2005/8/layout/hierarchy2"/>
    <dgm:cxn modelId="{3D6870F6-87AC-473D-9960-15A37B5DB606}" type="presOf" srcId="{CD45CB04-B23C-4440-8222-1D57F1D10F8A}" destId="{5D38A4C0-EBDB-4EC6-BE4B-D4A50C4F4123}" srcOrd="0" destOrd="0" presId="urn:microsoft.com/office/officeart/2005/8/layout/hierarchy2"/>
    <dgm:cxn modelId="{7C81E956-A2E2-4BFD-B6D9-A5149037BAB7}" type="presOf" srcId="{487AD6E9-E832-4238-9939-322A9C8C2DCF}" destId="{F02F31E2-473A-4DB0-94D4-B82F0E479573}" srcOrd="1" destOrd="0" presId="urn:microsoft.com/office/officeart/2005/8/layout/hierarchy2"/>
    <dgm:cxn modelId="{3B4B1CF4-625A-4F24-BFE3-2EC60182232F}" type="presOf" srcId="{6802418D-D86F-4AB6-966E-73F6CEEB14B2}" destId="{D59CF163-B305-49A8-954A-3940C3A620CF}" srcOrd="1" destOrd="0" presId="urn:microsoft.com/office/officeart/2005/8/layout/hierarchy2"/>
    <dgm:cxn modelId="{0815D55F-F04F-4721-9859-C381DF9D2071}" type="presOf" srcId="{6B15BCD0-472C-4567-B3C5-8A3A5B742FC5}" destId="{3B82444D-51F9-4269-A61A-7217FCCB74F3}" srcOrd="0" destOrd="0" presId="urn:microsoft.com/office/officeart/2005/8/layout/hierarchy2"/>
    <dgm:cxn modelId="{BE447589-4CDE-413F-8E7E-DC38F9F963DB}" type="presParOf" srcId="{475E8C09-DB64-40AC-850B-F52293211345}" destId="{8CD5D4D2-A41A-42AA-BE93-5FE290DCDBB5}" srcOrd="0" destOrd="0" presId="urn:microsoft.com/office/officeart/2005/8/layout/hierarchy2"/>
    <dgm:cxn modelId="{EB596883-1F59-4D8B-B8E8-09836DFFFD38}" type="presParOf" srcId="{8CD5D4D2-A41A-42AA-BE93-5FE290DCDBB5}" destId="{AAC2285E-ED38-424D-A6BF-8946B74B836B}" srcOrd="0" destOrd="0" presId="urn:microsoft.com/office/officeart/2005/8/layout/hierarchy2"/>
    <dgm:cxn modelId="{243A53B1-F324-4FB4-AFAF-8AD311D70E2B}" type="presParOf" srcId="{8CD5D4D2-A41A-42AA-BE93-5FE290DCDBB5}" destId="{1E790DE7-1435-4630-8F2D-63A320749F2B}" srcOrd="1" destOrd="0" presId="urn:microsoft.com/office/officeart/2005/8/layout/hierarchy2"/>
    <dgm:cxn modelId="{A49F5CCE-97A8-4E09-BD7B-B3C1F819C222}" type="presParOf" srcId="{1E790DE7-1435-4630-8F2D-63A320749F2B}" destId="{EFCCD4A5-EA94-4154-8699-30AC8705A5DE}" srcOrd="0" destOrd="0" presId="urn:microsoft.com/office/officeart/2005/8/layout/hierarchy2"/>
    <dgm:cxn modelId="{CD8CCCC0-A075-4469-9557-CF3F3D20C23E}" type="presParOf" srcId="{EFCCD4A5-EA94-4154-8699-30AC8705A5DE}" destId="{5EBED0D8-265C-4E0F-9432-7AE96F2A0232}" srcOrd="0" destOrd="0" presId="urn:microsoft.com/office/officeart/2005/8/layout/hierarchy2"/>
    <dgm:cxn modelId="{294414C7-D0B6-45E7-B12A-55AD2E9361BF}" type="presParOf" srcId="{1E790DE7-1435-4630-8F2D-63A320749F2B}" destId="{004ACA61-D0FA-4978-9114-86970EAF1A2D}" srcOrd="1" destOrd="0" presId="urn:microsoft.com/office/officeart/2005/8/layout/hierarchy2"/>
    <dgm:cxn modelId="{828593F3-6373-4E66-86C6-07480B3406E2}" type="presParOf" srcId="{004ACA61-D0FA-4978-9114-86970EAF1A2D}" destId="{F86BDFCB-9FFC-46FD-B0C8-212826B2000E}" srcOrd="0" destOrd="0" presId="urn:microsoft.com/office/officeart/2005/8/layout/hierarchy2"/>
    <dgm:cxn modelId="{F8D21D7B-F073-42C5-B865-D145B222B1DE}" type="presParOf" srcId="{004ACA61-D0FA-4978-9114-86970EAF1A2D}" destId="{80B345B5-7888-491E-902D-8526B4233C03}" srcOrd="1" destOrd="0" presId="urn:microsoft.com/office/officeart/2005/8/layout/hierarchy2"/>
    <dgm:cxn modelId="{02098E24-70C2-4355-988D-A56CE8D9582E}" type="presParOf" srcId="{80B345B5-7888-491E-902D-8526B4233C03}" destId="{0DB534E2-F8C1-44B9-87D2-14DAE46C568A}" srcOrd="0" destOrd="0" presId="urn:microsoft.com/office/officeart/2005/8/layout/hierarchy2"/>
    <dgm:cxn modelId="{FA430988-5870-4006-98D9-F24346B9F148}" type="presParOf" srcId="{0DB534E2-F8C1-44B9-87D2-14DAE46C568A}" destId="{67D81C42-B9EB-46AC-981F-5AFBE0285C4A}" srcOrd="0" destOrd="0" presId="urn:microsoft.com/office/officeart/2005/8/layout/hierarchy2"/>
    <dgm:cxn modelId="{4B039FF7-0684-4D6C-A652-AFB0BFF81081}" type="presParOf" srcId="{80B345B5-7888-491E-902D-8526B4233C03}" destId="{CEF84433-F8D2-40A0-8DE3-2A6D1439B143}" srcOrd="1" destOrd="0" presId="urn:microsoft.com/office/officeart/2005/8/layout/hierarchy2"/>
    <dgm:cxn modelId="{B4A4C1CD-9F17-4E05-99D3-F38DF89EE619}" type="presParOf" srcId="{CEF84433-F8D2-40A0-8DE3-2A6D1439B143}" destId="{FE8C9AC1-DB9E-4D20-B682-945C0A607BA1}" srcOrd="0" destOrd="0" presId="urn:microsoft.com/office/officeart/2005/8/layout/hierarchy2"/>
    <dgm:cxn modelId="{9ADFF42C-BC54-4D6D-A56F-9436231C2071}" type="presParOf" srcId="{CEF84433-F8D2-40A0-8DE3-2A6D1439B143}" destId="{0046D859-8C6D-44B1-96E7-DD023D933F80}" srcOrd="1" destOrd="0" presId="urn:microsoft.com/office/officeart/2005/8/layout/hierarchy2"/>
    <dgm:cxn modelId="{24D1925E-9C80-4103-A064-1CD0A7E43D67}" type="presParOf" srcId="{80B345B5-7888-491E-902D-8526B4233C03}" destId="{3C49C302-8989-45A7-83A3-BFDBBFF27463}" srcOrd="2" destOrd="0" presId="urn:microsoft.com/office/officeart/2005/8/layout/hierarchy2"/>
    <dgm:cxn modelId="{FBD8E0E4-8535-4AAF-AD92-77F7FAD02376}" type="presParOf" srcId="{3C49C302-8989-45A7-83A3-BFDBBFF27463}" destId="{D59CF163-B305-49A8-954A-3940C3A620CF}" srcOrd="0" destOrd="0" presId="urn:microsoft.com/office/officeart/2005/8/layout/hierarchy2"/>
    <dgm:cxn modelId="{5C20FB61-F3CC-415B-B9FE-86C084F07CF9}" type="presParOf" srcId="{80B345B5-7888-491E-902D-8526B4233C03}" destId="{FA2A0190-0C34-44E2-A08A-428DDE410FD6}" srcOrd="3" destOrd="0" presId="urn:microsoft.com/office/officeart/2005/8/layout/hierarchy2"/>
    <dgm:cxn modelId="{AE449028-13EF-4E5F-A48C-1D067BD268C2}" type="presParOf" srcId="{FA2A0190-0C34-44E2-A08A-428DDE410FD6}" destId="{1C34916D-04DF-4DC6-8073-9ADF2A30D0CC}" srcOrd="0" destOrd="0" presId="urn:microsoft.com/office/officeart/2005/8/layout/hierarchy2"/>
    <dgm:cxn modelId="{8519736E-4CFC-497E-B190-51A8F404214E}" type="presParOf" srcId="{FA2A0190-0C34-44E2-A08A-428DDE410FD6}" destId="{EC1D4372-C105-411B-9360-D20394586719}" srcOrd="1" destOrd="0" presId="urn:microsoft.com/office/officeart/2005/8/layout/hierarchy2"/>
    <dgm:cxn modelId="{98C0A264-D111-4BBE-8252-CC5627FDDDA0}" type="presParOf" srcId="{1E790DE7-1435-4630-8F2D-63A320749F2B}" destId="{09A4C09C-15C4-44D0-AD17-AC1D9C552852}" srcOrd="2" destOrd="0" presId="urn:microsoft.com/office/officeart/2005/8/layout/hierarchy2"/>
    <dgm:cxn modelId="{F79038E3-F04C-4CE1-817F-95B883112EC6}" type="presParOf" srcId="{09A4C09C-15C4-44D0-AD17-AC1D9C552852}" destId="{BD0D7ADF-B9A5-45AC-B39B-2D1AB7E8E541}" srcOrd="0" destOrd="0" presId="urn:microsoft.com/office/officeart/2005/8/layout/hierarchy2"/>
    <dgm:cxn modelId="{527D1642-9638-4934-A451-6E58D281DAFB}" type="presParOf" srcId="{1E790DE7-1435-4630-8F2D-63A320749F2B}" destId="{AAC1F6D7-1A16-4CD3-8D95-E10E5A1987A2}" srcOrd="3" destOrd="0" presId="urn:microsoft.com/office/officeart/2005/8/layout/hierarchy2"/>
    <dgm:cxn modelId="{4101F271-58B0-4DB6-8231-F1E3B9E94129}" type="presParOf" srcId="{AAC1F6D7-1A16-4CD3-8D95-E10E5A1987A2}" destId="{5D38A4C0-EBDB-4EC6-BE4B-D4A50C4F4123}" srcOrd="0" destOrd="0" presId="urn:microsoft.com/office/officeart/2005/8/layout/hierarchy2"/>
    <dgm:cxn modelId="{82083903-B3E1-4B76-8DC8-96055BA4A653}" type="presParOf" srcId="{AAC1F6D7-1A16-4CD3-8D95-E10E5A1987A2}" destId="{CB519D11-F75C-41D4-A4AA-39B40ABC1155}" srcOrd="1" destOrd="0" presId="urn:microsoft.com/office/officeart/2005/8/layout/hierarchy2"/>
    <dgm:cxn modelId="{32935A5E-B6AC-4BEB-AB3B-6C8E749FB4D3}" type="presParOf" srcId="{CB519D11-F75C-41D4-A4AA-39B40ABC1155}" destId="{7F3BD37B-954C-4161-B791-BB9B06C30D63}" srcOrd="0" destOrd="0" presId="urn:microsoft.com/office/officeart/2005/8/layout/hierarchy2"/>
    <dgm:cxn modelId="{54048A88-04A6-4618-8829-382BB7A85794}" type="presParOf" srcId="{7F3BD37B-954C-4161-B791-BB9B06C30D63}" destId="{F02F31E2-473A-4DB0-94D4-B82F0E479573}" srcOrd="0" destOrd="0" presId="urn:microsoft.com/office/officeart/2005/8/layout/hierarchy2"/>
    <dgm:cxn modelId="{FFE27166-4451-4EDE-AA9A-0220E681E702}" type="presParOf" srcId="{CB519D11-F75C-41D4-A4AA-39B40ABC1155}" destId="{C7DD465E-41C7-40E2-87CB-006B89AFC60E}" srcOrd="1" destOrd="0" presId="urn:microsoft.com/office/officeart/2005/8/layout/hierarchy2"/>
    <dgm:cxn modelId="{876445E6-8E57-40E2-BBD4-A24A143B595F}" type="presParOf" srcId="{C7DD465E-41C7-40E2-87CB-006B89AFC60E}" destId="{18B4CF21-F4D9-401A-B825-2367809006C3}" srcOrd="0" destOrd="0" presId="urn:microsoft.com/office/officeart/2005/8/layout/hierarchy2"/>
    <dgm:cxn modelId="{AFD95125-E374-4017-8046-05AC20EE4152}" type="presParOf" srcId="{C7DD465E-41C7-40E2-87CB-006B89AFC60E}" destId="{24DD2AF5-1B6A-4A0A-ACD4-F855D69B3C8C}" srcOrd="1" destOrd="0" presId="urn:microsoft.com/office/officeart/2005/8/layout/hierarchy2"/>
    <dgm:cxn modelId="{D00466C9-5CB6-40D5-B872-58DC9526DA12}" type="presParOf" srcId="{CB519D11-F75C-41D4-A4AA-39B40ABC1155}" destId="{3B82444D-51F9-4269-A61A-7217FCCB74F3}" srcOrd="2" destOrd="0" presId="urn:microsoft.com/office/officeart/2005/8/layout/hierarchy2"/>
    <dgm:cxn modelId="{73F9A869-0175-4404-B901-60A69A37073A}" type="presParOf" srcId="{3B82444D-51F9-4269-A61A-7217FCCB74F3}" destId="{414EDE4D-B479-48C2-AA35-80FCD58817AF}" srcOrd="0" destOrd="0" presId="urn:microsoft.com/office/officeart/2005/8/layout/hierarchy2"/>
    <dgm:cxn modelId="{43B2DB77-EEAF-4188-B98B-F19BAF770D88}" type="presParOf" srcId="{CB519D11-F75C-41D4-A4AA-39B40ABC1155}" destId="{F77A4DB7-31ED-4F38-AAF4-18E7091F1165}" srcOrd="3" destOrd="0" presId="urn:microsoft.com/office/officeart/2005/8/layout/hierarchy2"/>
    <dgm:cxn modelId="{6A8564ED-7705-4CBA-986C-C8D61564C737}" type="presParOf" srcId="{F77A4DB7-31ED-4F38-AAF4-18E7091F1165}" destId="{C96EFD16-89DA-4808-85E3-45346E0CA1CF}" srcOrd="0" destOrd="0" presId="urn:microsoft.com/office/officeart/2005/8/layout/hierarchy2"/>
    <dgm:cxn modelId="{FFB52006-8282-4A1E-80D1-A36684BCBBB9}" type="presParOf" srcId="{F77A4DB7-31ED-4F38-AAF4-18E7091F1165}" destId="{5AE7E206-E0E6-461A-B8B7-6A45B33A1BE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6506A-6368-4DA7-9803-127401E44282}">
      <dsp:nvSpPr>
        <dsp:cNvPr id="0" name=""/>
        <dsp:cNvSpPr/>
      </dsp:nvSpPr>
      <dsp:spPr>
        <a:xfrm>
          <a:off x="7967" y="607937"/>
          <a:ext cx="2777259" cy="1061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Delay estimation</a:t>
          </a:r>
          <a:endParaRPr lang="en-US" sz="2400" kern="1200" dirty="0"/>
        </a:p>
      </dsp:txBody>
      <dsp:txXfrm>
        <a:off x="39043" y="639013"/>
        <a:ext cx="2715107" cy="998858"/>
      </dsp:txXfrm>
    </dsp:sp>
    <dsp:sp modelId="{C47B2DC2-7CD3-4DDE-9B33-2389A2545133}">
      <dsp:nvSpPr>
        <dsp:cNvPr id="0" name=""/>
        <dsp:cNvSpPr/>
      </dsp:nvSpPr>
      <dsp:spPr>
        <a:xfrm>
          <a:off x="285693" y="1668947"/>
          <a:ext cx="277725" cy="1263986"/>
        </a:xfrm>
        <a:custGeom>
          <a:avLst/>
          <a:gdLst/>
          <a:ahLst/>
          <a:cxnLst/>
          <a:rect l="0" t="0" r="0" b="0"/>
          <a:pathLst>
            <a:path>
              <a:moveTo>
                <a:pt x="0" y="0"/>
              </a:moveTo>
              <a:lnTo>
                <a:pt x="0" y="1263986"/>
              </a:lnTo>
              <a:lnTo>
                <a:pt x="277725" y="1263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D94FBE-F06B-469F-80B7-51723E065CD5}">
      <dsp:nvSpPr>
        <dsp:cNvPr id="0" name=""/>
        <dsp:cNvSpPr/>
      </dsp:nvSpPr>
      <dsp:spPr>
        <a:xfrm>
          <a:off x="563419" y="2016105"/>
          <a:ext cx="2831848" cy="18336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Delay estimation until late in the project (it is obvious that we can gain 100% accurate estimation after the project is complete).</a:t>
          </a:r>
          <a:endParaRPr lang="en-US" sz="1800" kern="1200" dirty="0"/>
        </a:p>
      </dsp:txBody>
      <dsp:txXfrm>
        <a:off x="617125" y="2069811"/>
        <a:ext cx="2724436" cy="1726245"/>
      </dsp:txXfrm>
    </dsp:sp>
    <dsp:sp modelId="{B1836E5B-4013-4C3A-9D18-BEF03E2E6A4F}">
      <dsp:nvSpPr>
        <dsp:cNvPr id="0" name=""/>
        <dsp:cNvSpPr/>
      </dsp:nvSpPr>
      <dsp:spPr>
        <a:xfrm>
          <a:off x="3534131" y="607937"/>
          <a:ext cx="2777259" cy="1061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Follow previous or similar project </a:t>
          </a:r>
          <a:endParaRPr lang="en-US" sz="2400" kern="1200" dirty="0"/>
        </a:p>
      </dsp:txBody>
      <dsp:txXfrm>
        <a:off x="3565207" y="639013"/>
        <a:ext cx="2715107" cy="998858"/>
      </dsp:txXfrm>
    </dsp:sp>
    <dsp:sp modelId="{71EFDE32-7207-4F05-AA28-6522449C0180}">
      <dsp:nvSpPr>
        <dsp:cNvPr id="0" name=""/>
        <dsp:cNvSpPr/>
      </dsp:nvSpPr>
      <dsp:spPr>
        <a:xfrm>
          <a:off x="3811857" y="1668947"/>
          <a:ext cx="277725" cy="1263986"/>
        </a:xfrm>
        <a:custGeom>
          <a:avLst/>
          <a:gdLst/>
          <a:ahLst/>
          <a:cxnLst/>
          <a:rect l="0" t="0" r="0" b="0"/>
          <a:pathLst>
            <a:path>
              <a:moveTo>
                <a:pt x="0" y="0"/>
              </a:moveTo>
              <a:lnTo>
                <a:pt x="0" y="1263986"/>
              </a:lnTo>
              <a:lnTo>
                <a:pt x="277725" y="1263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46F0E-8DB1-4F04-874B-78D910603F5F}">
      <dsp:nvSpPr>
        <dsp:cNvPr id="0" name=""/>
        <dsp:cNvSpPr/>
      </dsp:nvSpPr>
      <dsp:spPr>
        <a:xfrm>
          <a:off x="4089583" y="2016105"/>
          <a:ext cx="2831848" cy="18336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Doing software project estimation based on similar projects that have already been completed.</a:t>
          </a:r>
          <a:endParaRPr lang="en-US" sz="1800" kern="1200" dirty="0"/>
        </a:p>
      </dsp:txBody>
      <dsp:txXfrm>
        <a:off x="4143289" y="2069811"/>
        <a:ext cx="2724436" cy="1726245"/>
      </dsp:txXfrm>
    </dsp:sp>
    <dsp:sp modelId="{0C001632-14C3-4880-9912-1697F283B51A}">
      <dsp:nvSpPr>
        <dsp:cNvPr id="0" name=""/>
        <dsp:cNvSpPr/>
      </dsp:nvSpPr>
      <dsp:spPr>
        <a:xfrm>
          <a:off x="7060295" y="607937"/>
          <a:ext cx="2777259" cy="10610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Decomposition technique</a:t>
          </a:r>
          <a:endParaRPr lang="en-US" sz="2400" kern="1200" dirty="0"/>
        </a:p>
      </dsp:txBody>
      <dsp:txXfrm>
        <a:off x="7091371" y="639013"/>
        <a:ext cx="2715107" cy="998858"/>
      </dsp:txXfrm>
    </dsp:sp>
    <dsp:sp modelId="{6BE17E84-6A99-4CB4-940A-B48E2CE247CA}">
      <dsp:nvSpPr>
        <dsp:cNvPr id="0" name=""/>
        <dsp:cNvSpPr/>
      </dsp:nvSpPr>
      <dsp:spPr>
        <a:xfrm>
          <a:off x="7338021" y="1668947"/>
          <a:ext cx="277725" cy="1263986"/>
        </a:xfrm>
        <a:custGeom>
          <a:avLst/>
          <a:gdLst/>
          <a:ahLst/>
          <a:cxnLst/>
          <a:rect l="0" t="0" r="0" b="0"/>
          <a:pathLst>
            <a:path>
              <a:moveTo>
                <a:pt x="0" y="0"/>
              </a:moveTo>
              <a:lnTo>
                <a:pt x="0" y="1263986"/>
              </a:lnTo>
              <a:lnTo>
                <a:pt x="277725" y="12639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14754-E43E-47D0-8571-EEB1FAE9A637}">
      <dsp:nvSpPr>
        <dsp:cNvPr id="0" name=""/>
        <dsp:cNvSpPr/>
      </dsp:nvSpPr>
      <dsp:spPr>
        <a:xfrm>
          <a:off x="7615747" y="2016105"/>
          <a:ext cx="2831848" cy="18336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relatively simple decomposition technique to generate project cost and effort estimates.</a:t>
          </a:r>
          <a:endParaRPr lang="en-US" sz="1800" kern="1200" dirty="0"/>
        </a:p>
      </dsp:txBody>
      <dsp:txXfrm>
        <a:off x="7669453" y="2069811"/>
        <a:ext cx="2724436" cy="1726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2285E-ED38-424D-A6BF-8946B74B836B}">
      <dsp:nvSpPr>
        <dsp:cNvPr id="0" name=""/>
        <dsp:cNvSpPr/>
      </dsp:nvSpPr>
      <dsp:spPr>
        <a:xfrm>
          <a:off x="194517" y="2154768"/>
          <a:ext cx="1752787" cy="8448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 Techniques</a:t>
          </a:r>
          <a:endParaRPr lang="en-US" sz="1800" kern="1200" dirty="0"/>
        </a:p>
      </dsp:txBody>
      <dsp:txXfrm>
        <a:off x="219263" y="2179514"/>
        <a:ext cx="1703295" cy="795407"/>
      </dsp:txXfrm>
    </dsp:sp>
    <dsp:sp modelId="{EFCCD4A5-EA94-4154-8699-30AC8705A5DE}">
      <dsp:nvSpPr>
        <dsp:cNvPr id="0" name=""/>
        <dsp:cNvSpPr/>
      </dsp:nvSpPr>
      <dsp:spPr>
        <a:xfrm rot="18289469">
          <a:off x="1599807" y="1891975"/>
          <a:ext cx="1620278" cy="40390"/>
        </a:xfrm>
        <a:custGeom>
          <a:avLst/>
          <a:gdLst/>
          <a:ahLst/>
          <a:cxnLst/>
          <a:rect l="0" t="0" r="0" b="0"/>
          <a:pathLst>
            <a:path>
              <a:moveTo>
                <a:pt x="0" y="20195"/>
              </a:moveTo>
              <a:lnTo>
                <a:pt x="1620278"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69439" y="1871663"/>
        <a:ext cx="81013" cy="81013"/>
      </dsp:txXfrm>
    </dsp:sp>
    <dsp:sp modelId="{F86BDFCB-9FFC-46FD-B0C8-212826B2000E}">
      <dsp:nvSpPr>
        <dsp:cNvPr id="0" name=""/>
        <dsp:cNvSpPr/>
      </dsp:nvSpPr>
      <dsp:spPr>
        <a:xfrm>
          <a:off x="2872588" y="824673"/>
          <a:ext cx="1752787" cy="8448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Algorithmic Model</a:t>
          </a:r>
          <a:endParaRPr lang="en-US" sz="1800" kern="1200" dirty="0"/>
        </a:p>
      </dsp:txBody>
      <dsp:txXfrm>
        <a:off x="2897334" y="849419"/>
        <a:ext cx="1703295" cy="795407"/>
      </dsp:txXfrm>
    </dsp:sp>
    <dsp:sp modelId="{0DB534E2-F8C1-44B9-87D2-14DAE46C568A}">
      <dsp:nvSpPr>
        <dsp:cNvPr id="0" name=""/>
        <dsp:cNvSpPr/>
      </dsp:nvSpPr>
      <dsp:spPr>
        <a:xfrm rot="19457599">
          <a:off x="4518271" y="894404"/>
          <a:ext cx="1139489" cy="40390"/>
        </a:xfrm>
        <a:custGeom>
          <a:avLst/>
          <a:gdLst/>
          <a:ahLst/>
          <a:cxnLst/>
          <a:rect l="0" t="0" r="0" b="0"/>
          <a:pathLst>
            <a:path>
              <a:moveTo>
                <a:pt x="0" y="20195"/>
              </a:moveTo>
              <a:lnTo>
                <a:pt x="1139489" y="20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9529" y="886112"/>
        <a:ext cx="56974" cy="56974"/>
      </dsp:txXfrm>
    </dsp:sp>
    <dsp:sp modelId="{FE8C9AC1-DB9E-4D20-B682-945C0A607BA1}">
      <dsp:nvSpPr>
        <dsp:cNvPr id="0" name=""/>
        <dsp:cNvSpPr/>
      </dsp:nvSpPr>
      <dsp:spPr>
        <a:xfrm>
          <a:off x="5550658" y="3773"/>
          <a:ext cx="3861738" cy="11566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based on size of project, type of software, software team, software attributes and process being used.</a:t>
          </a:r>
          <a:endParaRPr lang="en-US" sz="2000" kern="1200" dirty="0"/>
        </a:p>
      </dsp:txBody>
      <dsp:txXfrm>
        <a:off x="5584534" y="37649"/>
        <a:ext cx="3793986" cy="1088852"/>
      </dsp:txXfrm>
    </dsp:sp>
    <dsp:sp modelId="{3C49C302-8989-45A7-83A3-BFDBBFF27463}">
      <dsp:nvSpPr>
        <dsp:cNvPr id="0" name=""/>
        <dsp:cNvSpPr/>
      </dsp:nvSpPr>
      <dsp:spPr>
        <a:xfrm rot="2142401">
          <a:off x="4518271" y="1559451"/>
          <a:ext cx="1139489" cy="40390"/>
        </a:xfrm>
        <a:custGeom>
          <a:avLst/>
          <a:gdLst/>
          <a:ahLst/>
          <a:cxnLst/>
          <a:rect l="0" t="0" r="0" b="0"/>
          <a:pathLst>
            <a:path>
              <a:moveTo>
                <a:pt x="0" y="20195"/>
              </a:moveTo>
              <a:lnTo>
                <a:pt x="1139489" y="20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9529" y="1551159"/>
        <a:ext cx="56974" cy="56974"/>
      </dsp:txXfrm>
    </dsp:sp>
    <dsp:sp modelId="{1C34916D-04DF-4DC6-8073-9ADF2A30D0CC}">
      <dsp:nvSpPr>
        <dsp:cNvPr id="0" name=""/>
        <dsp:cNvSpPr/>
      </dsp:nvSpPr>
      <dsp:spPr>
        <a:xfrm>
          <a:off x="5550658" y="1333868"/>
          <a:ext cx="3861738" cy="11566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Examples: COCOMO Model, Putnam Model and Function points based model.</a:t>
          </a:r>
          <a:endParaRPr lang="en-US" sz="2000" kern="1200" dirty="0"/>
        </a:p>
      </dsp:txBody>
      <dsp:txXfrm>
        <a:off x="5584534" y="1367744"/>
        <a:ext cx="3793986" cy="1088852"/>
      </dsp:txXfrm>
    </dsp:sp>
    <dsp:sp modelId="{09A4C09C-15C4-44D0-AD17-AC1D9C552852}">
      <dsp:nvSpPr>
        <dsp:cNvPr id="0" name=""/>
        <dsp:cNvSpPr/>
      </dsp:nvSpPr>
      <dsp:spPr>
        <a:xfrm rot="3310531">
          <a:off x="1599807" y="3222070"/>
          <a:ext cx="1620278" cy="40390"/>
        </a:xfrm>
        <a:custGeom>
          <a:avLst/>
          <a:gdLst/>
          <a:ahLst/>
          <a:cxnLst/>
          <a:rect l="0" t="0" r="0" b="0"/>
          <a:pathLst>
            <a:path>
              <a:moveTo>
                <a:pt x="0" y="20195"/>
              </a:moveTo>
              <a:lnTo>
                <a:pt x="1620278" y="201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69439" y="3201758"/>
        <a:ext cx="81013" cy="81013"/>
      </dsp:txXfrm>
    </dsp:sp>
    <dsp:sp modelId="{5D38A4C0-EBDB-4EC6-BE4B-D4A50C4F4123}">
      <dsp:nvSpPr>
        <dsp:cNvPr id="0" name=""/>
        <dsp:cNvSpPr/>
      </dsp:nvSpPr>
      <dsp:spPr>
        <a:xfrm>
          <a:off x="2872588" y="3484863"/>
          <a:ext cx="1752787" cy="84489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Non-Algorithmic Model</a:t>
          </a:r>
          <a:endParaRPr lang="en-US" sz="1800" kern="1200" dirty="0"/>
        </a:p>
      </dsp:txBody>
      <dsp:txXfrm>
        <a:off x="2897334" y="3509609"/>
        <a:ext cx="1703295" cy="795407"/>
      </dsp:txXfrm>
    </dsp:sp>
    <dsp:sp modelId="{7F3BD37B-954C-4161-B791-BB9B06C30D63}">
      <dsp:nvSpPr>
        <dsp:cNvPr id="0" name=""/>
        <dsp:cNvSpPr/>
      </dsp:nvSpPr>
      <dsp:spPr>
        <a:xfrm rot="19457599">
          <a:off x="4518271" y="3554593"/>
          <a:ext cx="1139489" cy="40390"/>
        </a:xfrm>
        <a:custGeom>
          <a:avLst/>
          <a:gdLst/>
          <a:ahLst/>
          <a:cxnLst/>
          <a:rect l="0" t="0" r="0" b="0"/>
          <a:pathLst>
            <a:path>
              <a:moveTo>
                <a:pt x="0" y="20195"/>
              </a:moveTo>
              <a:lnTo>
                <a:pt x="1139489" y="20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9529" y="3546301"/>
        <a:ext cx="56974" cy="56974"/>
      </dsp:txXfrm>
    </dsp:sp>
    <dsp:sp modelId="{18B4CF21-F4D9-401A-B825-2367809006C3}">
      <dsp:nvSpPr>
        <dsp:cNvPr id="0" name=""/>
        <dsp:cNvSpPr/>
      </dsp:nvSpPr>
      <dsp:spPr>
        <a:xfrm>
          <a:off x="5550658" y="2663963"/>
          <a:ext cx="3861738" cy="11566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by using the previous projects previous experiences which is similar to the under estimate project</a:t>
          </a:r>
          <a:endParaRPr lang="en-US" sz="1800" kern="1200" dirty="0"/>
        </a:p>
      </dsp:txBody>
      <dsp:txXfrm>
        <a:off x="5584534" y="2697839"/>
        <a:ext cx="3793986" cy="1088852"/>
      </dsp:txXfrm>
    </dsp:sp>
    <dsp:sp modelId="{3B82444D-51F9-4269-A61A-7217FCCB74F3}">
      <dsp:nvSpPr>
        <dsp:cNvPr id="0" name=""/>
        <dsp:cNvSpPr/>
      </dsp:nvSpPr>
      <dsp:spPr>
        <a:xfrm rot="2142401">
          <a:off x="4518271" y="4219641"/>
          <a:ext cx="1139489" cy="40390"/>
        </a:xfrm>
        <a:custGeom>
          <a:avLst/>
          <a:gdLst/>
          <a:ahLst/>
          <a:cxnLst/>
          <a:rect l="0" t="0" r="0" b="0"/>
          <a:pathLst>
            <a:path>
              <a:moveTo>
                <a:pt x="0" y="20195"/>
              </a:moveTo>
              <a:lnTo>
                <a:pt x="1139489" y="201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59529" y="4211349"/>
        <a:ext cx="56974" cy="56974"/>
      </dsp:txXfrm>
    </dsp:sp>
    <dsp:sp modelId="{C96EFD16-89DA-4808-85E3-45346E0CA1CF}">
      <dsp:nvSpPr>
        <dsp:cNvPr id="0" name=""/>
        <dsp:cNvSpPr/>
      </dsp:nvSpPr>
      <dsp:spPr>
        <a:xfrm>
          <a:off x="5550658" y="3994057"/>
          <a:ext cx="3861738" cy="115660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Examples: Analogy Technique, Expert Judgment, Parkinson’s Law, Pricing to Win</a:t>
          </a:r>
          <a:endParaRPr lang="en-US" sz="1800" kern="1200" dirty="0"/>
        </a:p>
      </dsp:txBody>
      <dsp:txXfrm>
        <a:off x="5584534" y="4027933"/>
        <a:ext cx="3793986" cy="10888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090F6EBA-4BE4-4334-BE6D-4182A973BFE6}" type="datetimeFigureOut">
              <a:rPr lang="en-US" smtClean="0"/>
              <a:t>6/16/2022</a:t>
            </a:fld>
            <a:endParaRPr lang="en-US"/>
          </a:p>
        </p:txBody>
      </p:sp>
      <p:sp>
        <p:nvSpPr>
          <p:cNvPr id="4" name="Footer Placeholder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59A7314A-5FB8-4772-B4FB-F87482A2EC02}" type="slidenum">
              <a:rPr lang="en-US" smtClean="0"/>
              <a:t>‹#›</a:t>
            </a:fld>
            <a:endParaRPr lang="en-US"/>
          </a:p>
        </p:txBody>
      </p:sp>
    </p:spTree>
    <p:extLst>
      <p:ext uri="{BB962C8B-B14F-4D97-AF65-F5344CB8AC3E}">
        <p14:creationId xmlns:p14="http://schemas.microsoft.com/office/powerpoint/2010/main" val="1033493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574DD917-6155-4CBE-9D25-216F8CBEAB90}" type="datetimeFigureOut">
              <a:rPr lang="en-US" smtClean="0"/>
              <a:t>6/16/2022</a:t>
            </a:fld>
            <a:endParaRPr 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7956C0FF-55BE-4E27-8195-E87D51B8CAAE}" type="slidenum">
              <a:rPr lang="en-US" smtClean="0"/>
              <a:t>‹#›</a:t>
            </a:fld>
            <a:endParaRPr lang="en-US"/>
          </a:p>
        </p:txBody>
      </p:sp>
    </p:spTree>
    <p:extLst>
      <p:ext uri="{BB962C8B-B14F-4D97-AF65-F5344CB8AC3E}">
        <p14:creationId xmlns:p14="http://schemas.microsoft.com/office/powerpoint/2010/main" val="265142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DA4F87-D5C2-4945-AFCA-8B793D25881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726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6C0FF-55BE-4E27-8195-E87D51B8CAAE}" type="slidenum">
              <a:rPr lang="en-US" smtClean="0"/>
              <a:t>10</a:t>
            </a:fld>
            <a:endParaRPr lang="en-US"/>
          </a:p>
        </p:txBody>
      </p:sp>
    </p:spTree>
    <p:extLst>
      <p:ext uri="{BB962C8B-B14F-4D97-AF65-F5344CB8AC3E}">
        <p14:creationId xmlns:p14="http://schemas.microsoft.com/office/powerpoint/2010/main" val="38852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6C0FF-55BE-4E27-8195-E87D51B8CAAE}" type="slidenum">
              <a:rPr lang="en-US" smtClean="0"/>
              <a:t>11</a:t>
            </a:fld>
            <a:endParaRPr lang="en-US"/>
          </a:p>
        </p:txBody>
      </p:sp>
    </p:spTree>
    <p:extLst>
      <p:ext uri="{BB962C8B-B14F-4D97-AF65-F5344CB8AC3E}">
        <p14:creationId xmlns:p14="http://schemas.microsoft.com/office/powerpoint/2010/main" val="281986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39" y="368596"/>
            <a:ext cx="12178861" cy="6858000"/>
          </a:xfrm>
          <a:prstGeom prst="rect">
            <a:avLst/>
          </a:prstGeom>
        </p:spPr>
      </p:pic>
      <p:sp>
        <p:nvSpPr>
          <p:cNvPr id="2" name="Title 1"/>
          <p:cNvSpPr>
            <a:spLocks noGrp="1"/>
          </p:cNvSpPr>
          <p:nvPr>
            <p:ph type="ctrTitle"/>
          </p:nvPr>
        </p:nvSpPr>
        <p:spPr>
          <a:xfrm>
            <a:off x="474559" y="3274273"/>
            <a:ext cx="8463767" cy="2148899"/>
          </a:xfrm>
        </p:spPr>
        <p:txBody>
          <a:bodyPr lIns="0" tIns="0" anchor="b">
            <a:noAutofit/>
          </a:bodyPr>
          <a:lstStyle>
            <a:lvl1pPr algn="l">
              <a:lnSpc>
                <a:spcPct val="80000"/>
              </a:lnSpc>
              <a:defRPr sz="88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59" y="5653142"/>
            <a:ext cx="8463767" cy="565927"/>
          </a:xfrm>
        </p:spPr>
        <p:txBody>
          <a:bodyPr lIns="0" tIns="0" anchor="t">
            <a:normAutofit/>
          </a:bodyPr>
          <a:lstStyle>
            <a:lvl1pPr marL="0" indent="0" algn="l">
              <a:buNone/>
              <a:defRPr sz="2133">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AU" dirty="0"/>
              <a:t>CLICK TO EDIT MASTER SUBTITLE STYLE</a:t>
            </a:r>
            <a:endParaRPr lang="en-US" dirty="0"/>
          </a:p>
        </p:txBody>
      </p:sp>
      <p:pic>
        <p:nvPicPr>
          <p:cNvPr id="7" name="Picture 6">
            <a:extLst>
              <a:ext uri="{FF2B5EF4-FFF2-40B4-BE49-F238E27FC236}">
                <a16:creationId xmlns:a16="http://schemas.microsoft.com/office/drawing/2014/main" id="{D10F28FE-9E2F-4F0A-8960-2CDCC008F35A}"/>
              </a:ext>
            </a:extLst>
          </p:cNvPr>
          <p:cNvPicPr>
            <a:picLocks noChangeAspect="1"/>
          </p:cNvPicPr>
          <p:nvPr userDrawn="1"/>
        </p:nvPicPr>
        <p:blipFill>
          <a:blip r:embed="rId3"/>
          <a:stretch>
            <a:fillRect/>
          </a:stretch>
        </p:blipFill>
        <p:spPr>
          <a:xfrm>
            <a:off x="9843950" y="5362135"/>
            <a:ext cx="2158764" cy="856933"/>
          </a:xfrm>
          <a:prstGeom prst="rect">
            <a:avLst/>
          </a:prstGeom>
        </p:spPr>
      </p:pic>
    </p:spTree>
    <p:extLst>
      <p:ext uri="{BB962C8B-B14F-4D97-AF65-F5344CB8AC3E}">
        <p14:creationId xmlns:p14="http://schemas.microsoft.com/office/powerpoint/2010/main" val="41223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779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545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814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16/06/2022</a:t>
            </a:fld>
            <a:endParaRPr kumimoji="0" lang="en-US"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25F9412A-6BBC-4A09-A33B-0AA73F407E31}"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B964A6D8-9BF3-4F15-BA99-C9083171ECED}"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73924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amp; image slide (1)">
    <p:spTree>
      <p:nvGrpSpPr>
        <p:cNvPr id="1" name=""/>
        <p:cNvGrpSpPr/>
        <p:nvPr/>
      </p:nvGrpSpPr>
      <p:grpSpPr>
        <a:xfrm>
          <a:off x="0" y="0"/>
          <a:ext cx="0" cy="0"/>
          <a:chOff x="0" y="0"/>
          <a:chExt cx="0" cy="0"/>
        </a:xfrm>
      </p:grpSpPr>
      <p:sp>
        <p:nvSpPr>
          <p:cNvPr id="7" name="Content Placeholder 2"/>
          <p:cNvSpPr>
            <a:spLocks noGrp="1"/>
          </p:cNvSpPr>
          <p:nvPr>
            <p:ph idx="1"/>
          </p:nvPr>
        </p:nvSpPr>
        <p:spPr>
          <a:xfrm>
            <a:off x="474563" y="2537638"/>
            <a:ext cx="5347368" cy="3900593"/>
          </a:xfrm>
        </p:spPr>
        <p:txBody>
          <a:bodyPr>
            <a:normAutofit/>
          </a:bodyPr>
          <a:lstStyle>
            <a:lvl1pPr>
              <a:defRPr sz="2133">
                <a:solidFill>
                  <a:schemeClr val="accent3"/>
                </a:solidFill>
              </a:defRPr>
            </a:lvl1pPr>
            <a:lvl2pPr>
              <a:defRPr sz="2133">
                <a:solidFill>
                  <a:schemeClr val="accent3"/>
                </a:solidFill>
              </a:defRPr>
            </a:lvl2pPr>
            <a:lvl3pPr>
              <a:defRPr sz="2133">
                <a:solidFill>
                  <a:schemeClr val="accent3"/>
                </a:solidFill>
              </a:defRPr>
            </a:lvl3pPr>
            <a:lvl4pPr>
              <a:defRPr sz="2133">
                <a:solidFill>
                  <a:schemeClr val="accent3"/>
                </a:solidFill>
              </a:defRPr>
            </a:lvl4pPr>
            <a:lvl5pPr>
              <a:defRPr sz="2133">
                <a:solidFill>
                  <a:schemeClr val="accent3"/>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itle 1"/>
          <p:cNvSpPr>
            <a:spLocks noGrp="1"/>
          </p:cNvSpPr>
          <p:nvPr>
            <p:ph type="title"/>
          </p:nvPr>
        </p:nvSpPr>
        <p:spPr>
          <a:xfrm>
            <a:off x="474559" y="457200"/>
            <a:ext cx="10880828" cy="783389"/>
          </a:xfrm>
        </p:spPr>
        <p:txBody>
          <a:bodyPr anchor="b">
            <a:normAutofit/>
          </a:bodyPr>
          <a:lstStyle>
            <a:lvl1pPr>
              <a:defRPr sz="3733">
                <a:solidFill>
                  <a:schemeClr val="accent3"/>
                </a:solidFill>
              </a:defRPr>
            </a:lvl1pPr>
          </a:lstStyle>
          <a:p>
            <a:r>
              <a:rPr lang="en-US" dirty="0"/>
              <a:t>Click to edit Master title style</a:t>
            </a:r>
            <a:endParaRPr lang="en-AU" dirty="0"/>
          </a:p>
        </p:txBody>
      </p:sp>
      <p:sp>
        <p:nvSpPr>
          <p:cNvPr id="13" name="Text Placeholder 3"/>
          <p:cNvSpPr>
            <a:spLocks noGrp="1"/>
          </p:cNvSpPr>
          <p:nvPr>
            <p:ph type="body" sz="half" idx="2" hasCustomPrompt="1"/>
          </p:nvPr>
        </p:nvSpPr>
        <p:spPr>
          <a:xfrm>
            <a:off x="474560" y="1262145"/>
            <a:ext cx="10880827" cy="781552"/>
          </a:xfrm>
        </p:spPr>
        <p:txBody>
          <a:bodyPr>
            <a:normAutofit/>
          </a:bodyPr>
          <a:lstStyle>
            <a:lvl1pPr marL="0" indent="0">
              <a:buNone/>
              <a:defRPr sz="1867" b="1">
                <a:solidFill>
                  <a:schemeClr val="accent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pic>
        <p:nvPicPr>
          <p:cNvPr id="8" name="Picture 7" descr="A picture containing food&#10;&#10;Description automatically generated">
            <a:extLst>
              <a:ext uri="{FF2B5EF4-FFF2-40B4-BE49-F238E27FC236}">
                <a16:creationId xmlns:a16="http://schemas.microsoft.com/office/drawing/2014/main" id="{13CF52C2-7AD7-47EF-9976-327A4EDC3D62}"/>
              </a:ext>
            </a:extLst>
          </p:cNvPr>
          <p:cNvPicPr>
            <a:picLocks noChangeAspect="1"/>
          </p:cNvPicPr>
          <p:nvPr userDrawn="1"/>
        </p:nvPicPr>
        <p:blipFill>
          <a:blip r:embed="rId2"/>
          <a:stretch>
            <a:fillRect/>
          </a:stretch>
        </p:blipFill>
        <p:spPr>
          <a:xfrm>
            <a:off x="10119082" y="5401328"/>
            <a:ext cx="1598359" cy="1131417"/>
          </a:xfrm>
          <a:prstGeom prst="rect">
            <a:avLst/>
          </a:prstGeom>
        </p:spPr>
      </p:pic>
    </p:spTree>
    <p:extLst>
      <p:ext uri="{BB962C8B-B14F-4D97-AF65-F5344CB8AC3E}">
        <p14:creationId xmlns:p14="http://schemas.microsoft.com/office/powerpoint/2010/main" val="994904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563" y="3274274"/>
            <a:ext cx="8463767" cy="2148899"/>
          </a:xfrm>
        </p:spPr>
        <p:txBody>
          <a:bodyPr lIns="0" tIns="0" anchor="b">
            <a:noAutofit/>
          </a:bodyPr>
          <a:lstStyle>
            <a:lvl1pPr algn="l">
              <a:lnSpc>
                <a:spcPct val="80000"/>
              </a:lnSpc>
              <a:defRPr sz="6600">
                <a:solidFill>
                  <a:srgbClr val="FFFFFF"/>
                </a:solidFill>
                <a:latin typeface="+mj-lt"/>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74563" y="5653147"/>
            <a:ext cx="8463767" cy="565927"/>
          </a:xfrm>
        </p:spPr>
        <p:txBody>
          <a:bodyPr lIns="0" tIns="0" anchor="t">
            <a:normAutofit/>
          </a:bodyPr>
          <a:lstStyle>
            <a:lvl1pPr marL="0" indent="0" algn="l">
              <a:buNone/>
              <a:defRPr sz="1600">
                <a:solidFill>
                  <a:schemeClr val="accent2"/>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AU" dirty="0"/>
              <a:t>CLICK TO EDIT MASTER SUBTITLE STYLE</a:t>
            </a:r>
            <a:endParaRPr lang="en-US" dirty="0"/>
          </a:p>
        </p:txBody>
      </p:sp>
      <p:pic>
        <p:nvPicPr>
          <p:cNvPr id="7" name="Picture 6" descr="A close up of a logo&#10;&#10;Description automatically generated">
            <a:extLst>
              <a:ext uri="{FF2B5EF4-FFF2-40B4-BE49-F238E27FC236}">
                <a16:creationId xmlns:a16="http://schemas.microsoft.com/office/drawing/2014/main" id="{90DA1006-27F2-43B9-A1FE-542C51345D91}"/>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1230231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62300" y="6417653"/>
            <a:ext cx="3396697"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4" name="Slide Number Placeholder 3"/>
          <p:cNvSpPr>
            <a:spLocks noGrp="1"/>
          </p:cNvSpPr>
          <p:nvPr>
            <p:ph type="sldNum" sz="quarter" idx="11"/>
          </p:nvPr>
        </p:nvSpPr>
        <p:spPr>
          <a:xfrm>
            <a:off x="609603" y="6417653"/>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8" y="2375397"/>
            <a:ext cx="7588251" cy="2267483"/>
          </a:xfrm>
        </p:spPr>
        <p:txBody>
          <a:bodyPr lIns="0" tIns="0"/>
          <a:lstStyle>
            <a:lvl1pPr marL="0" indent="0">
              <a:lnSpc>
                <a:spcPct val="80000"/>
              </a:lnSpc>
              <a:buNone/>
              <a:defRPr sz="6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8" y="4642880"/>
            <a:ext cx="7498005"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11" name="Picture 10" descr="A close up of a logo&#10;&#10;Description automatically generated">
            <a:extLst>
              <a:ext uri="{FF2B5EF4-FFF2-40B4-BE49-F238E27FC236}">
                <a16:creationId xmlns:a16="http://schemas.microsoft.com/office/drawing/2014/main" id="{651A6086-7A7F-46A6-A8C4-90A88AECFE55}"/>
              </a:ext>
            </a:extLst>
          </p:cNvPr>
          <p:cNvPicPr>
            <a:picLocks noChangeAspect="1"/>
          </p:cNvPicPr>
          <p:nvPr userDrawn="1"/>
        </p:nvPicPr>
        <p:blipFill>
          <a:blip r:embed="rId2"/>
          <a:stretch>
            <a:fillRect/>
          </a:stretch>
        </p:blipFill>
        <p:spPr>
          <a:xfrm>
            <a:off x="9492620" y="4839689"/>
            <a:ext cx="2337429" cy="1626904"/>
          </a:xfrm>
          <a:prstGeom prst="rect">
            <a:avLst/>
          </a:prstGeom>
        </p:spPr>
      </p:pic>
    </p:spTree>
    <p:extLst>
      <p:ext uri="{BB962C8B-B14F-4D97-AF65-F5344CB8AC3E}">
        <p14:creationId xmlns:p14="http://schemas.microsoft.com/office/powerpoint/2010/main" val="3463397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4" y="2480832"/>
            <a:ext cx="9706633"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582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621476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9" y="1314293"/>
            <a:ext cx="4860996" cy="851523"/>
          </a:xfrm>
        </p:spPr>
        <p:txBody>
          <a:bodyPr anchor="t">
            <a:normAutofit/>
          </a:bodyPr>
          <a:lstStyle>
            <a:lvl1pPr marL="0" indent="0">
              <a:buNone/>
              <a:defRPr sz="1400" b="1">
                <a:solidFill>
                  <a:srgbClr val="E10600"/>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a:t>CLICK TO EDIT MASTER TEXT STYLES</a:t>
            </a:r>
          </a:p>
        </p:txBody>
      </p:sp>
      <p:sp>
        <p:nvSpPr>
          <p:cNvPr id="10" name="Title 1"/>
          <p:cNvSpPr>
            <a:spLocks noGrp="1"/>
          </p:cNvSpPr>
          <p:nvPr>
            <p:ph type="title"/>
          </p:nvPr>
        </p:nvSpPr>
        <p:spPr>
          <a:xfrm>
            <a:off x="609604" y="411001"/>
            <a:ext cx="9706633"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2"/>
            <a:ext cx="4569845"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9" y="2480832"/>
            <a:ext cx="4860996"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12"/>
          <p:cNvSpPr>
            <a:spLocks noGrp="1"/>
          </p:cNvSpPr>
          <p:nvPr>
            <p:ph type="ftr"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08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609600" y="6417652"/>
            <a:ext cx="2698299" cy="365125"/>
          </a:xfrm>
          <a:prstGeom prst="rect">
            <a:avLst/>
          </a:prstGeom>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4956BB43-EB25-9C48-837D-98E6AF077A13}"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12" name="Content Placeholder 11"/>
          <p:cNvSpPr>
            <a:spLocks noGrp="1"/>
          </p:cNvSpPr>
          <p:nvPr>
            <p:ph sz="quarter" idx="13"/>
          </p:nvPr>
        </p:nvSpPr>
        <p:spPr>
          <a:xfrm>
            <a:off x="390627" y="2375396"/>
            <a:ext cx="7588251" cy="2267483"/>
          </a:xfrm>
        </p:spPr>
        <p:txBody>
          <a:bodyPr lIns="0" tIns="0"/>
          <a:lstStyle>
            <a:lvl1pPr marL="0" indent="0">
              <a:lnSpc>
                <a:spcPct val="80000"/>
              </a:lnSpc>
              <a:buNone/>
              <a:defRPr sz="8000">
                <a:solidFill>
                  <a:srgbClr val="FFFFFF"/>
                </a:solidFill>
                <a:latin typeface="+mj-lt"/>
              </a:defRPr>
            </a:lvl1pPr>
          </a:lstStyle>
          <a:p>
            <a:pPr lvl="0"/>
            <a:r>
              <a:rPr lang="en-US"/>
              <a:t>Click to edit Master text styles</a:t>
            </a:r>
          </a:p>
        </p:txBody>
      </p:sp>
      <p:sp>
        <p:nvSpPr>
          <p:cNvPr id="13" name="Content Placeholder 11"/>
          <p:cNvSpPr>
            <a:spLocks noGrp="1"/>
          </p:cNvSpPr>
          <p:nvPr>
            <p:ph sz="quarter" idx="14" hasCustomPrompt="1"/>
          </p:nvPr>
        </p:nvSpPr>
        <p:spPr>
          <a:xfrm>
            <a:off x="390627" y="4642879"/>
            <a:ext cx="7498005" cy="1690507"/>
          </a:xfrm>
        </p:spPr>
        <p:txBody>
          <a:bodyPr lIns="0" tIns="0">
            <a:normAutofit/>
          </a:bodyPr>
          <a:lstStyle>
            <a:lvl1pPr marL="0" indent="0">
              <a:buNone/>
              <a:defRPr sz="2133" cap="all">
                <a:solidFill>
                  <a:srgbClr val="FFFFFF"/>
                </a:solidFill>
                <a:latin typeface="+mn-lt"/>
              </a:defRPr>
            </a:lvl1pPr>
          </a:lstStyle>
          <a:p>
            <a:pPr lvl="0"/>
            <a:r>
              <a:rPr lang="en-AU" dirty="0" err="1"/>
              <a:t>subheadinG</a:t>
            </a:r>
            <a:endParaRPr lang="en-US" dirty="0"/>
          </a:p>
        </p:txBody>
      </p:sp>
      <p:pic>
        <p:nvPicPr>
          <p:cNvPr id="5" name="Picture 4">
            <a:extLst>
              <a:ext uri="{FF2B5EF4-FFF2-40B4-BE49-F238E27FC236}">
                <a16:creationId xmlns:a16="http://schemas.microsoft.com/office/drawing/2014/main" id="{65885D7D-A59F-4DF4-99DD-FE90D2260432}"/>
              </a:ext>
            </a:extLst>
          </p:cNvPr>
          <p:cNvPicPr>
            <a:picLocks noChangeAspect="1"/>
          </p:cNvPicPr>
          <p:nvPr userDrawn="1"/>
        </p:nvPicPr>
        <p:blipFill>
          <a:blip r:embed="rId2"/>
          <a:stretch>
            <a:fillRect/>
          </a:stretch>
        </p:blipFill>
        <p:spPr>
          <a:xfrm>
            <a:off x="9847117" y="5347471"/>
            <a:ext cx="2114927" cy="839532"/>
          </a:xfrm>
          <a:prstGeom prst="rect">
            <a:avLst/>
          </a:prstGeom>
        </p:spPr>
      </p:pic>
    </p:spTree>
    <p:extLst>
      <p:ext uri="{BB962C8B-B14F-4D97-AF65-F5344CB8AC3E}">
        <p14:creationId xmlns:p14="http://schemas.microsoft.com/office/powerpoint/2010/main" val="44825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4714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80245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36302"/>
            <a:ext cx="7315200" cy="655443"/>
          </a:xfrm>
        </p:spPr>
        <p:txBody>
          <a:bodyPr>
            <a:normAutofit/>
          </a:bodyPr>
          <a:lstStyle>
            <a:lvl1pPr marL="0" indent="0">
              <a:buNone/>
              <a:defRPr sz="1200" b="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Footer Placeholder 7"/>
          <p:cNvSpPr>
            <a:spLocks noGrp="1"/>
          </p:cNvSpPr>
          <p:nvPr>
            <p:ph type="ftr" sz="quarter"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02692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1219200"/>
            <a:ext cx="9448800" cy="1447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727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2819400"/>
            <a:ext cx="4622800" cy="335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A276B08-1185-4236-9CCD-069B5BFBC514}" type="datetime1">
              <a:rPr kumimoji="0" lang="en-GB" sz="1800" b="0" i="0" u="none" strike="noStrike" kern="1200" cap="none" spc="0" normalizeH="0" baseline="0" noProof="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16/06/2022</a:t>
            </a:fld>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6" name="Rectangle 19"/>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F9412A-6BBC-4A09-A33B-0AA73F407E31}"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7" name="Rectangle 20"/>
          <p:cNvSpPr>
            <a:spLocks noGrp="1" noChangeArrowheads="1"/>
          </p:cNvSpPr>
          <p:nvPr>
            <p:ph type="sldNum" sz="quarter"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964A6D8-9BF3-4F15-BA99-C9083171ECED}" type="slidenum">
              <a:rPr kumimoji="0" lang="en-US" sz="651" b="0" i="0" u="none" strike="noStrike" kern="1200" cap="none" spc="0" normalizeH="0" baseline="0" noProof="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061604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564826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805718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80333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215833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smtClean="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rPr>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76185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15729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sz="half" idx="1"/>
          </p:nvPr>
        </p:nvSpPr>
        <p:spPr>
          <a:xfrm>
            <a:off x="609600" y="2480831"/>
            <a:ext cx="9706632"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966571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872492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429449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1698055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3699458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smtClean="0"/>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C00377-489B-40EC-B059-26BDDD2E89B9}" type="slidenum">
              <a:rPr kumimoji="0" lang="en-US" sz="651"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solidFill>
              <a:effectLst/>
              <a:uLnTx/>
              <a:uFillTx/>
              <a:latin typeface="Montserrat"/>
              <a:ea typeface="+mn-ea"/>
              <a:cs typeface="+mn-cs"/>
            </a:endParaRPr>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3A3B39"/>
                </a:solidFill>
                <a:latin typeface="Bebas"/>
                <a:ea typeface="Bebas"/>
                <a:cs typeface="Bebas"/>
                <a:sym typeface="Bebas"/>
              </a:defRPr>
            </a:pPr>
            <a:r>
              <a:rPr kumimoji="0" lang="en-US" sz="2000" b="1" i="0" u="none" strike="noStrike" kern="1200" cap="none" spc="0" normalizeH="0" baseline="0" noProof="0" dirty="0">
                <a:ln>
                  <a:noFill/>
                </a:ln>
                <a:solidFill>
                  <a:srgbClr val="0033CC"/>
                </a:solidFill>
                <a:effectLst/>
                <a:uLnTx/>
                <a:uFillTx/>
                <a:latin typeface="Montserrat"/>
                <a:ea typeface="+mn-ea"/>
                <a:cs typeface="+mn-cs"/>
                <a:sym typeface="Bebas"/>
              </a:rPr>
              <a:t>ALPINE</a:t>
            </a:r>
            <a:r>
              <a:rPr kumimoji="0" lang="en-US" sz="2000" b="1" i="0" u="none" strike="noStrike" kern="1200" cap="none" spc="0" normalizeH="0" baseline="0" noProof="0" dirty="0">
                <a:ln>
                  <a:noFill/>
                </a:ln>
                <a:solidFill>
                  <a:prstClr val="black"/>
                </a:solidFill>
                <a:effectLst/>
                <a:uLnTx/>
                <a:uFillTx/>
                <a:latin typeface="Montserrat"/>
                <a:ea typeface="+mn-ea"/>
                <a:cs typeface="+mn-cs"/>
                <a:sym typeface="Bebas"/>
              </a:rPr>
              <a:t> SKI HOUSE</a:t>
            </a:r>
            <a:endParaRPr kumimoji="0" lang="en-US" sz="2000" b="1" i="0" u="none" strike="noStrike" kern="1200" cap="none" spc="0" normalizeH="0" baseline="0" noProof="0" dirty="0">
              <a:ln>
                <a:noFill/>
              </a:ln>
              <a:solidFill>
                <a:prstClr val="black"/>
              </a:solidFill>
              <a:effectLst/>
              <a:uLnTx/>
              <a:uFillTx/>
              <a:latin typeface="Gill Sans" panose="020B0502020104020203" pitchFamily="34" charset="-79"/>
              <a:cs typeface="Gill Sans" panose="020B0502020104020203" pitchFamily="34" charset="-79"/>
              <a:sym typeface="Bebas"/>
            </a:endParaRPr>
          </a:p>
        </p:txBody>
      </p:sp>
    </p:spTree>
    <p:extLst>
      <p:ext uri="{BB962C8B-B14F-4D97-AF65-F5344CB8AC3E}">
        <p14:creationId xmlns:p14="http://schemas.microsoft.com/office/powerpoint/2010/main" val="2075626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F4EB3BF-B90B-4F01-A003-658CCBED6CFD}"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6581D3-8C0E-48DF-A59B-BAEC48BEDFE6}" type="slidenum">
              <a:rPr lang="en-GB" smtClean="0"/>
              <a:t>‹#›</a:t>
            </a:fld>
            <a:endParaRPr lang="en-GB"/>
          </a:p>
        </p:txBody>
      </p:sp>
    </p:spTree>
    <p:extLst>
      <p:ext uri="{BB962C8B-B14F-4D97-AF65-F5344CB8AC3E}">
        <p14:creationId xmlns:p14="http://schemas.microsoft.com/office/powerpoint/2010/main" val="112858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539929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314293"/>
            <a:ext cx="4569845"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5" name="Text Placeholder 4"/>
          <p:cNvSpPr>
            <a:spLocks noGrp="1"/>
          </p:cNvSpPr>
          <p:nvPr>
            <p:ph type="body" sz="quarter" idx="3" hasCustomPrompt="1"/>
          </p:nvPr>
        </p:nvSpPr>
        <p:spPr>
          <a:xfrm>
            <a:off x="5455237" y="1314293"/>
            <a:ext cx="4860996" cy="851523"/>
          </a:xfrm>
        </p:spPr>
        <p:txBody>
          <a:bodyPr anchor="t">
            <a:normAutofit/>
          </a:bodyPr>
          <a:lstStyle>
            <a:lvl1pPr marL="0" indent="0">
              <a:buNone/>
              <a:defRPr sz="1867" b="1">
                <a:solidFill>
                  <a:srgbClr val="E106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AU" dirty="0"/>
              <a:t>CLICK TO EDIT MASTER TEXT STYLES</a:t>
            </a:r>
          </a:p>
        </p:txBody>
      </p:sp>
      <p:sp>
        <p:nvSpPr>
          <p:cNvPr id="10" name="Title 1"/>
          <p:cNvSpPr>
            <a:spLocks noGrp="1"/>
          </p:cNvSpPr>
          <p:nvPr>
            <p:ph type="title"/>
          </p:nvPr>
        </p:nvSpPr>
        <p:spPr>
          <a:xfrm>
            <a:off x="609600" y="410996"/>
            <a:ext cx="9706632" cy="846793"/>
          </a:xfrm>
        </p:spPr>
        <p:txBody>
          <a:bodyPr/>
          <a:lstStyle/>
          <a:p>
            <a:r>
              <a:rPr lang="en-US"/>
              <a:t>Click to edit Master title style</a:t>
            </a:r>
            <a:endParaRPr lang="en-US" dirty="0"/>
          </a:p>
        </p:txBody>
      </p:sp>
      <p:sp>
        <p:nvSpPr>
          <p:cNvPr id="11" name="Content Placeholder 2"/>
          <p:cNvSpPr>
            <a:spLocks noGrp="1"/>
          </p:cNvSpPr>
          <p:nvPr>
            <p:ph sz="half" idx="13"/>
          </p:nvPr>
        </p:nvSpPr>
        <p:spPr>
          <a:xfrm>
            <a:off x="609600" y="2480831"/>
            <a:ext cx="4569845"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half" idx="14"/>
          </p:nvPr>
        </p:nvSpPr>
        <p:spPr>
          <a:xfrm>
            <a:off x="5455237" y="2480831"/>
            <a:ext cx="4860996" cy="3085523"/>
          </a:xfrm>
        </p:spPr>
        <p:txBody>
          <a:bodyPr>
            <a:normAutofit/>
          </a:bodyPr>
          <a:lstStyle>
            <a:lvl1pPr>
              <a:defRPr sz="2400"/>
            </a:lvl1pPr>
            <a:lvl2pPr>
              <a:defRPr sz="2267"/>
            </a:lvl2pPr>
            <a:lvl3pPr>
              <a:defRPr sz="2133"/>
            </a:lvl3pPr>
            <a:lvl4pPr>
              <a:defRPr sz="2000"/>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p:cNvSpPr>
            <a:spLocks noGrp="1"/>
          </p:cNvSpPr>
          <p:nvPr>
            <p:ph type="sldNum" sz="quarter" idx="16"/>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352718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4143328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97072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0"/>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436301"/>
            <a:ext cx="7315200" cy="655443"/>
          </a:xfrm>
        </p:spPr>
        <p:txBody>
          <a:bodyPr>
            <a:normAutofit/>
          </a:bodyPr>
          <a:lstStyle>
            <a:lvl1pPr marL="0" indent="0">
              <a:buNone/>
              <a:defRPr sz="1600" b="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118734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B9E17617-072F-4DE5-823A-6979A2B0395A}" type="datetime1">
              <a:rPr kumimoji="0" lang="en-MY" sz="2400" b="0" i="0" u="none" strike="noStrike" kern="1200" cap="none" spc="0" normalizeH="0" baseline="0" noProof="0" smtClean="0">
                <a:ln>
                  <a:noFill/>
                </a:ln>
                <a:solidFill>
                  <a:prstClr val="black"/>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16/06/2022</a:t>
            </a:fld>
            <a:endParaRPr kumimoji="0" lang="en-MY" sz="24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 name="Footer Placeholder 4"/>
          <p:cNvSpPr>
            <a:spLocks noGrp="1"/>
          </p:cNvSpPr>
          <p:nvPr>
            <p:ph type="ftr" sz="quarter" idx="1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Department of Information Technology -SEST</a:t>
            </a:r>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29F2BD31-3087-45E4-9F9A-182A04434B6B}" type="slidenum">
              <a:rPr kumimoji="0" lang="en-MY"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MY"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Tree>
    <p:extLst>
      <p:ext uri="{BB962C8B-B14F-4D97-AF65-F5344CB8AC3E}">
        <p14:creationId xmlns:p14="http://schemas.microsoft.com/office/powerpoint/2010/main" val="20932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image" Target="../media/image5.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10996"/>
            <a:ext cx="9706632"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464873"/>
            <a:ext cx="9706632"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609600" y="6421235"/>
            <a:ext cx="10048104"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7" y="6459548"/>
            <a:ext cx="3860800"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867"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1" y="6459548"/>
            <a:ext cx="486052" cy="190440"/>
          </a:xfrm>
          <a:prstGeom prst="rect">
            <a:avLst/>
          </a:prstGeom>
        </p:spPr>
        <p:txBody>
          <a:bodyPr vert="horz" lIns="0" tIns="0" rIns="91440" bIns="45720" rtlCol="0" anchor="ctr"/>
          <a:lstStyle>
            <a:lvl1pPr algn="l">
              <a:defRPr sz="867">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867"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867"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6" name="Picture 5">
            <a:extLst>
              <a:ext uri="{FF2B5EF4-FFF2-40B4-BE49-F238E27FC236}">
                <a16:creationId xmlns:a16="http://schemas.microsoft.com/office/drawing/2014/main" id="{0B741CFA-972A-4900-93DE-94A50FBB3D72}"/>
              </a:ext>
            </a:extLst>
          </p:cNvPr>
          <p:cNvPicPr>
            <a:picLocks noChangeAspect="1"/>
          </p:cNvPicPr>
          <p:nvPr userDrawn="1"/>
        </p:nvPicPr>
        <p:blipFill>
          <a:blip r:embed="rId16"/>
          <a:stretch>
            <a:fillRect/>
          </a:stretch>
        </p:blipFill>
        <p:spPr>
          <a:xfrm>
            <a:off x="10965352" y="6240071"/>
            <a:ext cx="924211" cy="362328"/>
          </a:xfrm>
          <a:prstGeom prst="rect">
            <a:avLst/>
          </a:prstGeom>
        </p:spPr>
      </p:pic>
    </p:spTree>
    <p:extLst>
      <p:ext uri="{BB962C8B-B14F-4D97-AF65-F5344CB8AC3E}">
        <p14:creationId xmlns:p14="http://schemas.microsoft.com/office/powerpoint/2010/main" val="72267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609585" rtl="0" eaLnBrk="1" latinLnBrk="0" hangingPunct="1">
        <a:spcBef>
          <a:spcPct val="0"/>
        </a:spcBef>
        <a:buNone/>
        <a:defRPr sz="4800" kern="1200">
          <a:solidFill>
            <a:schemeClr val="tx2"/>
          </a:solidFill>
          <a:latin typeface="+mj-lt"/>
          <a:ea typeface="+mj-ea"/>
          <a:cs typeface="+mj-cs"/>
        </a:defRPr>
      </a:lvl1pPr>
    </p:titleStyle>
    <p:bodyStyle>
      <a:lvl1pPr marL="457189" indent="-457189" algn="l" defTabSz="609585" rtl="0" eaLnBrk="1" latinLnBrk="0" hangingPunct="1">
        <a:spcBef>
          <a:spcPct val="20000"/>
        </a:spcBef>
        <a:buFont typeface="Arial"/>
        <a:buChar char="•"/>
        <a:defRPr sz="2133" kern="1200">
          <a:solidFill>
            <a:srgbClr val="0C2340"/>
          </a:solidFill>
          <a:latin typeface="+mn-lt"/>
          <a:ea typeface="+mn-ea"/>
          <a:cs typeface="+mn-cs"/>
        </a:defRPr>
      </a:lvl1pPr>
      <a:lvl2pPr marL="990575" indent="-380990" algn="l" defTabSz="609585" rtl="0" eaLnBrk="1" latinLnBrk="0" hangingPunct="1">
        <a:spcBef>
          <a:spcPct val="20000"/>
        </a:spcBef>
        <a:buFont typeface="Arial"/>
        <a:buChar char="–"/>
        <a:defRPr sz="2133" kern="1200">
          <a:solidFill>
            <a:srgbClr val="0C2340"/>
          </a:solidFill>
          <a:latin typeface="+mn-lt"/>
          <a:ea typeface="+mn-ea"/>
          <a:cs typeface="+mn-cs"/>
        </a:defRPr>
      </a:lvl2pPr>
      <a:lvl3pPr marL="1523962" indent="-304792" algn="l" defTabSz="609585" rtl="0" eaLnBrk="1" latinLnBrk="0" hangingPunct="1">
        <a:spcBef>
          <a:spcPct val="20000"/>
        </a:spcBef>
        <a:buFont typeface="Arial"/>
        <a:buChar char="•"/>
        <a:defRPr sz="2133" kern="1200">
          <a:solidFill>
            <a:srgbClr val="0C2340"/>
          </a:solidFill>
          <a:latin typeface="+mn-lt"/>
          <a:ea typeface="+mn-ea"/>
          <a:cs typeface="+mn-cs"/>
        </a:defRPr>
      </a:lvl3pPr>
      <a:lvl4pPr marL="2133547" indent="-304792" algn="l" defTabSz="609585" rtl="0" eaLnBrk="1" latinLnBrk="0" hangingPunct="1">
        <a:spcBef>
          <a:spcPct val="20000"/>
        </a:spcBef>
        <a:buFont typeface="Arial"/>
        <a:buChar char="–"/>
        <a:defRPr sz="2133" kern="1200">
          <a:solidFill>
            <a:srgbClr val="0C2340"/>
          </a:solidFill>
          <a:latin typeface="+mn-lt"/>
          <a:ea typeface="+mn-ea"/>
          <a:cs typeface="+mn-cs"/>
        </a:defRPr>
      </a:lvl4pPr>
      <a:lvl5pPr marL="2743131" indent="-304792" algn="l" defTabSz="609585" rtl="0" eaLnBrk="1" latinLnBrk="0" hangingPunct="1">
        <a:spcBef>
          <a:spcPct val="20000"/>
        </a:spcBef>
        <a:buFont typeface="Arial"/>
        <a:buChar char="»"/>
        <a:defRPr sz="2133" kern="1200">
          <a:solidFill>
            <a:srgbClr val="0C2340"/>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3" y="411001"/>
            <a:ext cx="9515959" cy="846793"/>
          </a:xfrm>
          <a:prstGeom prst="rect">
            <a:avLst/>
          </a:prstGeom>
        </p:spPr>
        <p:txBody>
          <a:bodyPr vert="horz" lIns="0" tIns="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603" y="2464875"/>
            <a:ext cx="9515959" cy="3668409"/>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p:cNvCxnSpPr>
          <p:nvPr/>
        </p:nvCxnSpPr>
        <p:spPr>
          <a:xfrm>
            <a:off x="609603" y="6421235"/>
            <a:ext cx="9515959" cy="0"/>
          </a:xfrm>
          <a:prstGeom prst="line">
            <a:avLst/>
          </a:prstGeom>
        </p:spPr>
        <p:style>
          <a:lnRef idx="1">
            <a:schemeClr val="dk1"/>
          </a:lnRef>
          <a:fillRef idx="0">
            <a:schemeClr val="dk1"/>
          </a:fillRef>
          <a:effectRef idx="0">
            <a:schemeClr val="dk1"/>
          </a:effectRef>
          <a:fontRef idx="minor">
            <a:schemeClr val="tx1"/>
          </a:fontRef>
        </p:style>
      </p:cxnSp>
      <p:sp>
        <p:nvSpPr>
          <p:cNvPr id="25" name="Footer Placeholder 24"/>
          <p:cNvSpPr>
            <a:spLocks noGrp="1"/>
          </p:cNvSpPr>
          <p:nvPr>
            <p:ph type="ftr" sz="quarter" idx="3"/>
          </p:nvPr>
        </p:nvSpPr>
        <p:spPr>
          <a:xfrm>
            <a:off x="1529905" y="6459548"/>
            <a:ext cx="3860800"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dirty="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26" name="Slide Number Placeholder 25"/>
          <p:cNvSpPr>
            <a:spLocks noGrp="1"/>
          </p:cNvSpPr>
          <p:nvPr>
            <p:ph type="sldNum" sz="quarter" idx="4"/>
          </p:nvPr>
        </p:nvSpPr>
        <p:spPr>
          <a:xfrm>
            <a:off x="609602" y="6459548"/>
            <a:ext cx="486052" cy="190440"/>
          </a:xfrm>
          <a:prstGeom prst="rect">
            <a:avLst/>
          </a:prstGeom>
        </p:spPr>
        <p:txBody>
          <a:bodyPr vert="horz" lIns="0" tIns="0" rIns="91440" bIns="45720" rtlCol="0" anchor="ctr"/>
          <a:lstStyle>
            <a:lvl1pPr algn="l">
              <a:defRPr sz="651">
                <a:solidFill>
                  <a:schemeClr val="tx1">
                    <a:tint val="75000"/>
                  </a:schemeClr>
                </a:solidFill>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35028F0-886D-444E-B0E3-E1E94C5775C9}"/>
              </a:ext>
            </a:extLst>
          </p:cNvPr>
          <p:cNvPicPr>
            <a:picLocks noChangeAspect="1"/>
          </p:cNvPicPr>
          <p:nvPr userDrawn="1"/>
        </p:nvPicPr>
        <p:blipFill>
          <a:blip r:embed="rId23"/>
          <a:stretch>
            <a:fillRect/>
          </a:stretch>
        </p:blipFill>
        <p:spPr>
          <a:xfrm>
            <a:off x="10334626" y="5580329"/>
            <a:ext cx="1532313" cy="1069665"/>
          </a:xfrm>
          <a:prstGeom prst="rect">
            <a:avLst/>
          </a:prstGeom>
        </p:spPr>
      </p:pic>
    </p:spTree>
    <p:extLst>
      <p:ext uri="{BB962C8B-B14F-4D97-AF65-F5344CB8AC3E}">
        <p14:creationId xmlns:p14="http://schemas.microsoft.com/office/powerpoint/2010/main" val="30506571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Lst>
  <mc:AlternateContent xmlns:mc="http://schemas.openxmlformats.org/markup-compatibility/2006" xmlns:p14="http://schemas.microsoft.com/office/powerpoint/2010/main">
    <mc:Choice Requires="p14">
      <p:transition p14:dur="0"/>
    </mc:Choice>
    <mc:Fallback xmlns="">
      <p:transition/>
    </mc:Fallback>
  </mc:AlternateContent>
  <p:hf hdr="0" dt="0"/>
  <p:txStyles>
    <p:titleStyle>
      <a:lvl1pPr algn="l" defTabSz="457189" rtl="0" eaLnBrk="1" latinLnBrk="0" hangingPunct="1">
        <a:spcBef>
          <a:spcPct val="0"/>
        </a:spcBef>
        <a:buNone/>
        <a:defRPr sz="3600" kern="1200">
          <a:solidFill>
            <a:schemeClr val="tx2"/>
          </a:solidFill>
          <a:latin typeface="+mj-lt"/>
          <a:ea typeface="+mj-ea"/>
          <a:cs typeface="+mj-cs"/>
        </a:defRPr>
      </a:lvl1pPr>
    </p:titleStyle>
    <p:bodyStyle>
      <a:lvl1pPr marL="342891" indent="-342891" algn="l" defTabSz="457189" rtl="0" eaLnBrk="1" latinLnBrk="0" hangingPunct="1">
        <a:spcBef>
          <a:spcPct val="20000"/>
        </a:spcBef>
        <a:buFont typeface="Arial"/>
        <a:buChar char="•"/>
        <a:defRPr sz="1600" kern="1200">
          <a:solidFill>
            <a:srgbClr val="0C2340"/>
          </a:solidFill>
          <a:latin typeface="+mn-lt"/>
          <a:ea typeface="+mn-ea"/>
          <a:cs typeface="+mn-cs"/>
        </a:defRPr>
      </a:lvl1pPr>
      <a:lvl2pPr marL="742932" indent="-285744" algn="l" defTabSz="457189" rtl="0" eaLnBrk="1" latinLnBrk="0" hangingPunct="1">
        <a:spcBef>
          <a:spcPct val="20000"/>
        </a:spcBef>
        <a:buFont typeface="Arial"/>
        <a:buChar char="–"/>
        <a:defRPr sz="1600" kern="1200">
          <a:solidFill>
            <a:srgbClr val="0C2340"/>
          </a:solidFill>
          <a:latin typeface="+mn-lt"/>
          <a:ea typeface="+mn-ea"/>
          <a:cs typeface="+mn-cs"/>
        </a:defRPr>
      </a:lvl2pPr>
      <a:lvl3pPr marL="1142971" indent="-228594" algn="l" defTabSz="457189" rtl="0" eaLnBrk="1" latinLnBrk="0" hangingPunct="1">
        <a:spcBef>
          <a:spcPct val="20000"/>
        </a:spcBef>
        <a:buFont typeface="Arial"/>
        <a:buChar char="•"/>
        <a:defRPr sz="1600" kern="1200">
          <a:solidFill>
            <a:srgbClr val="0C2340"/>
          </a:solidFill>
          <a:latin typeface="+mn-lt"/>
          <a:ea typeface="+mn-ea"/>
          <a:cs typeface="+mn-cs"/>
        </a:defRPr>
      </a:lvl3pPr>
      <a:lvl4pPr marL="1600160" indent="-228594" algn="l" defTabSz="457189" rtl="0" eaLnBrk="1" latinLnBrk="0" hangingPunct="1">
        <a:spcBef>
          <a:spcPct val="20000"/>
        </a:spcBef>
        <a:buFont typeface="Arial"/>
        <a:buChar char="–"/>
        <a:defRPr sz="1600" kern="1200">
          <a:solidFill>
            <a:srgbClr val="0C2340"/>
          </a:solidFill>
          <a:latin typeface="+mn-lt"/>
          <a:ea typeface="+mn-ea"/>
          <a:cs typeface="+mn-cs"/>
        </a:defRPr>
      </a:lvl4pPr>
      <a:lvl5pPr marL="2057349" indent="-228594" algn="l" defTabSz="457189" rtl="0" eaLnBrk="1" latinLnBrk="0" hangingPunct="1">
        <a:spcBef>
          <a:spcPct val="20000"/>
        </a:spcBef>
        <a:buFont typeface="Arial"/>
        <a:buChar char="»"/>
        <a:defRPr sz="1600" kern="1200">
          <a:solidFill>
            <a:srgbClr val="0C2340"/>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9540" y="2263906"/>
            <a:ext cx="11769719" cy="3157840"/>
          </a:xfrm>
        </p:spPr>
        <p:txBody>
          <a:bodyPr vert="horz" lIns="0" tIns="0" rIns="91440" bIns="45720" rtlCol="0" anchor="b">
            <a:noAutofit/>
          </a:bodyPr>
          <a:lstStyle/>
          <a:p>
            <a:pPr algn="ctr"/>
            <a:r>
              <a:rPr lang="en-US" sz="4400" spc="-200" dirty="0" smtClean="0">
                <a:solidFill>
                  <a:schemeClr val="bg1"/>
                </a:solidFill>
                <a:latin typeface="Arial" panose="020B0604020202020204" pitchFamily="34" charset="0"/>
                <a:cs typeface="Arial" panose="020B0604020202020204" pitchFamily="34" charset="0"/>
              </a:rPr>
              <a:t/>
            </a:r>
            <a:br>
              <a:rPr lang="en-US" sz="44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dirty="0" err="1" smtClean="0">
                <a:solidFill>
                  <a:schemeClr val="bg1"/>
                </a:solidFill>
                <a:latin typeface="Arial" panose="020B0604020202020204" pitchFamily="34" charset="0"/>
                <a:cs typeface="Arial" panose="020B0604020202020204" pitchFamily="34" charset="0"/>
              </a:rPr>
              <a:t>CSE3033N</a:t>
            </a: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Software Engineering</a:t>
            </a:r>
            <a:br>
              <a:rPr lang="en-US" sz="3600" spc="-200" dirty="0" smtClean="0">
                <a:solidFill>
                  <a:schemeClr val="bg1"/>
                </a:solidFill>
                <a:latin typeface="Arial" panose="020B0604020202020204" pitchFamily="34" charset="0"/>
                <a:cs typeface="Arial" panose="020B0604020202020204" pitchFamily="34" charset="0"/>
              </a:rPr>
            </a:br>
            <a:r>
              <a:rPr lang="en-US" sz="3600" spc="-200" dirty="0">
                <a:solidFill>
                  <a:schemeClr val="bg1"/>
                </a:solidFill>
                <a:latin typeface="Arial" panose="020B0604020202020204" pitchFamily="34" charset="0"/>
                <a:cs typeface="Arial" panose="020B0604020202020204" pitchFamily="34" charset="0"/>
              </a:rPr>
              <a:t/>
            </a:r>
            <a:br>
              <a:rPr lang="en-US" sz="3600" spc="-200" dirty="0">
                <a:solidFill>
                  <a:schemeClr val="bg1"/>
                </a:solidFill>
                <a:latin typeface="Arial" panose="020B0604020202020204" pitchFamily="34" charset="0"/>
                <a:cs typeface="Arial" panose="020B0604020202020204" pitchFamily="34" charset="0"/>
              </a:rPr>
            </a:br>
            <a:r>
              <a:rPr lang="en-US" sz="3600" spc="-200" dirty="0" smtClean="0">
                <a:solidFill>
                  <a:schemeClr val="bg1"/>
                </a:solidFill>
                <a:latin typeface="Arial" panose="020B0604020202020204" pitchFamily="34" charset="0"/>
                <a:cs typeface="Arial" panose="020B0604020202020204" pitchFamily="34" charset="0"/>
              </a:rPr>
              <a:t/>
            </a:r>
            <a:br>
              <a:rPr lang="en-US" sz="36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Topic: </a:t>
            </a:r>
            <a:br>
              <a:rPr lang="en-US" sz="32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Software Project Management – </a:t>
            </a:r>
            <a:br>
              <a:rPr lang="en-US" sz="3200" spc="-200" dirty="0" smtClean="0">
                <a:solidFill>
                  <a:schemeClr val="bg1"/>
                </a:solidFill>
                <a:latin typeface="Arial" panose="020B0604020202020204" pitchFamily="34" charset="0"/>
                <a:cs typeface="Arial" panose="020B0604020202020204" pitchFamily="34" charset="0"/>
              </a:rPr>
            </a:br>
            <a:r>
              <a:rPr lang="en-US" sz="3200" spc="-200" dirty="0" smtClean="0">
                <a:solidFill>
                  <a:schemeClr val="bg1"/>
                </a:solidFill>
                <a:latin typeface="Arial" panose="020B0604020202020204" pitchFamily="34" charset="0"/>
                <a:cs typeface="Arial" panose="020B0604020202020204" pitchFamily="34" charset="0"/>
              </a:rPr>
              <a:t>Project Cost Estimation</a:t>
            </a:r>
            <a:endParaRPr lang="en-US" sz="3600" spc="-2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9800004" y="4908329"/>
            <a:ext cx="2291914" cy="1863097"/>
          </a:xfrm>
          <a:prstGeom prst="rect">
            <a:avLst/>
          </a:prstGeom>
          <a:solidFill>
            <a:schemeClr val="tx2"/>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927" y="5039646"/>
            <a:ext cx="2448932" cy="1731779"/>
          </a:xfrm>
          <a:prstGeom prst="rect">
            <a:avLst/>
          </a:prstGeom>
        </p:spPr>
      </p:pic>
    </p:spTree>
    <p:extLst>
      <p:ext uri="{BB962C8B-B14F-4D97-AF65-F5344CB8AC3E}">
        <p14:creationId xmlns:p14="http://schemas.microsoft.com/office/powerpoint/2010/main" val="8811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148111"/>
            <a:ext cx="9515959" cy="846793"/>
          </a:xfrm>
        </p:spPr>
        <p:txBody>
          <a:bodyPr/>
          <a:lstStyle/>
          <a:p>
            <a:r>
              <a:rPr lang="en-US" dirty="0"/>
              <a:t>COCOMO II Model (Constructive Cost Model)</a:t>
            </a:r>
          </a:p>
        </p:txBody>
      </p:sp>
      <p:sp>
        <p:nvSpPr>
          <p:cNvPr id="3" name="Content Placeholder 2"/>
          <p:cNvSpPr>
            <a:spLocks noGrp="1"/>
          </p:cNvSpPr>
          <p:nvPr>
            <p:ph sz="half" idx="1"/>
          </p:nvPr>
        </p:nvSpPr>
        <p:spPr>
          <a:xfrm>
            <a:off x="609604" y="1120140"/>
            <a:ext cx="10340336" cy="5143500"/>
          </a:xfrm>
        </p:spPr>
        <p:txBody>
          <a:bodyPr>
            <a:normAutofit/>
          </a:bodyPr>
          <a:lstStyle/>
          <a:p>
            <a:pPr marL="660400" indent="-660400">
              <a:buFont typeface="Wingdings" pitchFamily="2" charset="2"/>
              <a:buChar char="v"/>
              <a:defRPr/>
            </a:pPr>
            <a:r>
              <a:rPr lang="en-GB" sz="2400" dirty="0"/>
              <a:t>It is used to support the estimation of effort required for prototyping projects</a:t>
            </a:r>
            <a:r>
              <a:rPr lang="en-GB" sz="2400" dirty="0" smtClean="0"/>
              <a:t>.</a:t>
            </a:r>
          </a:p>
          <a:p>
            <a:pPr marL="660400" indent="-660400">
              <a:buFont typeface="Wingdings" pitchFamily="2" charset="2"/>
              <a:buChar char="v"/>
              <a:defRPr/>
            </a:pPr>
            <a:endParaRPr lang="en-GB" sz="2400" dirty="0"/>
          </a:p>
          <a:p>
            <a:pPr marL="660400" indent="-660400">
              <a:buFont typeface="Wingdings" pitchFamily="2" charset="2"/>
              <a:buChar char="v"/>
              <a:defRPr/>
            </a:pPr>
            <a:r>
              <a:rPr lang="en-GB" sz="2400" dirty="0"/>
              <a:t>Application composition model weight the estimate using application point</a:t>
            </a:r>
            <a:r>
              <a:rPr lang="en-GB" sz="2400" dirty="0" smtClean="0"/>
              <a:t>.</a:t>
            </a:r>
          </a:p>
          <a:p>
            <a:pPr marL="660400" indent="-660400">
              <a:buFont typeface="Wingdings" pitchFamily="2" charset="2"/>
              <a:buChar char="v"/>
              <a:defRPr/>
            </a:pPr>
            <a:endParaRPr lang="en-GB" sz="2400" dirty="0"/>
          </a:p>
          <a:p>
            <a:pPr marL="660400" indent="-660400">
              <a:buFont typeface="Wingdings" pitchFamily="2" charset="2"/>
              <a:buChar char="v"/>
              <a:defRPr/>
            </a:pPr>
            <a:r>
              <a:rPr lang="en-GB" sz="2400" dirty="0"/>
              <a:t>The weight that been counted as </a:t>
            </a:r>
            <a:r>
              <a:rPr lang="en-GB" sz="2400" i="1" dirty="0">
                <a:solidFill>
                  <a:srgbClr val="0070C0"/>
                </a:solidFill>
              </a:rPr>
              <a:t>application point </a:t>
            </a:r>
            <a:r>
              <a:rPr lang="en-GB" sz="2400" dirty="0"/>
              <a:t>such as:</a:t>
            </a:r>
            <a:endParaRPr lang="en-US" sz="2400" dirty="0"/>
          </a:p>
          <a:p>
            <a:pPr lvl="1">
              <a:defRPr/>
            </a:pPr>
            <a:r>
              <a:rPr lang="en-GB" sz="2400" dirty="0"/>
              <a:t>The number of separate screens that are displayed</a:t>
            </a:r>
            <a:endParaRPr lang="en-US" sz="2400" dirty="0"/>
          </a:p>
          <a:p>
            <a:pPr lvl="1">
              <a:defRPr/>
            </a:pPr>
            <a:r>
              <a:rPr lang="en-GB" sz="2400" dirty="0"/>
              <a:t>The number of reports that are produced</a:t>
            </a:r>
            <a:endParaRPr lang="en-US" sz="2400" dirty="0"/>
          </a:p>
          <a:p>
            <a:pPr lvl="1">
              <a:defRPr/>
            </a:pPr>
            <a:r>
              <a:rPr lang="en-GB" sz="2400" dirty="0"/>
              <a:t>The number of modules in imperative programming language</a:t>
            </a:r>
            <a:endParaRPr lang="en-US" sz="2400" dirty="0"/>
          </a:p>
          <a:p>
            <a:pPr lvl="1">
              <a:defRPr/>
            </a:pPr>
            <a:r>
              <a:rPr lang="en-GB" sz="2400" dirty="0"/>
              <a:t>The number of lines of programming </a:t>
            </a:r>
            <a:r>
              <a:rPr lang="en-GB" sz="2400" dirty="0" smtClean="0"/>
              <a:t>code</a:t>
            </a:r>
          </a:p>
        </p:txBody>
      </p:sp>
    </p:spTree>
    <p:extLst>
      <p:ext uri="{BB962C8B-B14F-4D97-AF65-F5344CB8AC3E}">
        <p14:creationId xmlns:p14="http://schemas.microsoft.com/office/powerpoint/2010/main" val="2574854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148111"/>
            <a:ext cx="9515959" cy="846793"/>
          </a:xfrm>
        </p:spPr>
        <p:txBody>
          <a:bodyPr/>
          <a:lstStyle/>
          <a:p>
            <a:r>
              <a:rPr lang="en-US" dirty="0"/>
              <a:t>COCOMO II Model (Constructive Cost Model)</a:t>
            </a:r>
          </a:p>
        </p:txBody>
      </p:sp>
      <p:sp>
        <p:nvSpPr>
          <p:cNvPr id="3" name="Content Placeholder 2"/>
          <p:cNvSpPr>
            <a:spLocks noGrp="1"/>
          </p:cNvSpPr>
          <p:nvPr>
            <p:ph sz="half" idx="1"/>
          </p:nvPr>
        </p:nvSpPr>
        <p:spPr>
          <a:xfrm>
            <a:off x="609604" y="1120140"/>
            <a:ext cx="10568936" cy="5143500"/>
          </a:xfrm>
        </p:spPr>
        <p:txBody>
          <a:bodyPr>
            <a:normAutofit/>
          </a:bodyPr>
          <a:lstStyle/>
          <a:p>
            <a:pPr algn="ctr">
              <a:buFontTx/>
              <a:buNone/>
              <a:defRPr/>
            </a:pPr>
            <a:r>
              <a:rPr lang="en-GB" sz="3200" b="1" i="1" dirty="0" smtClean="0">
                <a:solidFill>
                  <a:srgbClr val="0070C0"/>
                </a:solidFill>
              </a:rPr>
              <a:t>PM </a:t>
            </a:r>
            <a:r>
              <a:rPr lang="en-GB" sz="3200" b="1" i="1" dirty="0">
                <a:solidFill>
                  <a:srgbClr val="0070C0"/>
                </a:solidFill>
              </a:rPr>
              <a:t>= (NAP X (1 - %reuse / 100)) / </a:t>
            </a:r>
            <a:r>
              <a:rPr lang="en-GB" sz="3200" b="1" i="1" dirty="0" smtClean="0">
                <a:solidFill>
                  <a:srgbClr val="0070C0"/>
                </a:solidFill>
              </a:rPr>
              <a:t>PROD</a:t>
            </a:r>
          </a:p>
          <a:p>
            <a:pPr algn="ctr">
              <a:buFontTx/>
              <a:buNone/>
              <a:defRPr/>
            </a:pPr>
            <a:endParaRPr lang="en-US" sz="2000" dirty="0"/>
          </a:p>
          <a:p>
            <a:pPr>
              <a:defRPr/>
            </a:pPr>
            <a:r>
              <a:rPr lang="en-GB" sz="2400" dirty="0"/>
              <a:t>PM = the effort estimate in </a:t>
            </a:r>
            <a:r>
              <a:rPr lang="en-GB" sz="2400" i="1" dirty="0">
                <a:solidFill>
                  <a:srgbClr val="0070C0"/>
                </a:solidFill>
              </a:rPr>
              <a:t>person </a:t>
            </a:r>
            <a:r>
              <a:rPr lang="en-GB" sz="2400" i="1" dirty="0" smtClean="0">
                <a:solidFill>
                  <a:srgbClr val="0070C0"/>
                </a:solidFill>
              </a:rPr>
              <a:t>month</a:t>
            </a:r>
          </a:p>
          <a:p>
            <a:pPr>
              <a:defRPr/>
            </a:pPr>
            <a:endParaRPr lang="en-US" sz="2400" dirty="0"/>
          </a:p>
          <a:p>
            <a:pPr>
              <a:defRPr/>
            </a:pPr>
            <a:r>
              <a:rPr lang="en-GB" sz="2400" dirty="0"/>
              <a:t>NAP = the </a:t>
            </a:r>
            <a:r>
              <a:rPr lang="en-GB" sz="2400" i="1" dirty="0">
                <a:solidFill>
                  <a:srgbClr val="0070C0"/>
                </a:solidFill>
              </a:rPr>
              <a:t>total</a:t>
            </a:r>
            <a:r>
              <a:rPr lang="en-GB" sz="2400" dirty="0"/>
              <a:t> </a:t>
            </a:r>
            <a:r>
              <a:rPr lang="en-GB" sz="2400" i="1" dirty="0">
                <a:solidFill>
                  <a:srgbClr val="0070C0"/>
                </a:solidFill>
              </a:rPr>
              <a:t>number of application points</a:t>
            </a:r>
            <a:r>
              <a:rPr lang="en-GB" sz="2400" dirty="0"/>
              <a:t> in the delivered </a:t>
            </a:r>
            <a:r>
              <a:rPr lang="en-GB" sz="2400" dirty="0" smtClean="0"/>
              <a:t>system</a:t>
            </a:r>
          </a:p>
          <a:p>
            <a:pPr>
              <a:defRPr/>
            </a:pPr>
            <a:endParaRPr lang="en-US" sz="2400" dirty="0"/>
          </a:p>
          <a:p>
            <a:pPr>
              <a:defRPr/>
            </a:pPr>
            <a:r>
              <a:rPr lang="en-GB" sz="2400" dirty="0"/>
              <a:t>%reuse = an estimate of the </a:t>
            </a:r>
            <a:r>
              <a:rPr lang="en-GB" sz="2400" i="1" dirty="0">
                <a:solidFill>
                  <a:srgbClr val="0070C0"/>
                </a:solidFill>
              </a:rPr>
              <a:t>amount of reused code </a:t>
            </a:r>
            <a:r>
              <a:rPr lang="en-GB" sz="2400" dirty="0"/>
              <a:t>in the </a:t>
            </a:r>
            <a:r>
              <a:rPr lang="en-GB" sz="2400" dirty="0" smtClean="0"/>
              <a:t>development</a:t>
            </a:r>
          </a:p>
          <a:p>
            <a:pPr>
              <a:defRPr/>
            </a:pPr>
            <a:endParaRPr lang="en-US" sz="2400" dirty="0"/>
          </a:p>
          <a:p>
            <a:pPr>
              <a:defRPr/>
            </a:pPr>
            <a:r>
              <a:rPr lang="en-GB" sz="2400" dirty="0"/>
              <a:t>PROD = the </a:t>
            </a:r>
            <a:r>
              <a:rPr lang="en-GB" sz="2400" i="1" dirty="0">
                <a:solidFill>
                  <a:srgbClr val="0070C0"/>
                </a:solidFill>
              </a:rPr>
              <a:t>application point productivity</a:t>
            </a:r>
            <a:endParaRPr lang="en-US" sz="2400" i="1" dirty="0">
              <a:solidFill>
                <a:srgbClr val="0070C0"/>
              </a:solidFill>
            </a:endParaRPr>
          </a:p>
          <a:p>
            <a:endParaRPr lang="en-US" dirty="0"/>
          </a:p>
        </p:txBody>
      </p:sp>
    </p:spTree>
    <p:extLst>
      <p:ext uri="{BB962C8B-B14F-4D97-AF65-F5344CB8AC3E}">
        <p14:creationId xmlns:p14="http://schemas.microsoft.com/office/powerpoint/2010/main" val="3461845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FC5FD02-C980-471E-895A-4B645B05F289}"/>
              </a:ext>
            </a:extLst>
          </p:cNvPr>
          <p:cNvSpPr>
            <a:spLocks noGrp="1" noChangeArrowheads="1"/>
          </p:cNvSpPr>
          <p:nvPr>
            <p:ph type="title"/>
          </p:nvPr>
        </p:nvSpPr>
        <p:spPr>
          <a:xfrm>
            <a:off x="609604" y="273841"/>
            <a:ext cx="9515959" cy="846793"/>
          </a:xfrm>
        </p:spPr>
        <p:txBody>
          <a:bodyPr>
            <a:normAutofit/>
          </a:bodyPr>
          <a:lstStyle/>
          <a:p>
            <a:pPr eaLnBrk="1" hangingPunct="1"/>
            <a:r>
              <a:rPr lang="en-GB" altLang="en-US" dirty="0"/>
              <a:t>The application composition </a:t>
            </a:r>
            <a:r>
              <a:rPr lang="en-GB" altLang="en-US" dirty="0" smtClean="0"/>
              <a:t>model</a:t>
            </a:r>
            <a:endParaRPr lang="en-US" altLang="en-US" dirty="0"/>
          </a:p>
        </p:txBody>
      </p:sp>
      <p:sp>
        <p:nvSpPr>
          <p:cNvPr id="39939" name="Rectangle 3">
            <a:extLst>
              <a:ext uri="{FF2B5EF4-FFF2-40B4-BE49-F238E27FC236}">
                <a16:creationId xmlns:a16="http://schemas.microsoft.com/office/drawing/2014/main" id="{755C23FE-E1EF-4585-9ECB-1D95A20AF1E1}"/>
              </a:ext>
            </a:extLst>
          </p:cNvPr>
          <p:cNvSpPr>
            <a:spLocks noGrp="1" noChangeArrowheads="1"/>
          </p:cNvSpPr>
          <p:nvPr>
            <p:ph sz="half" idx="1"/>
          </p:nvPr>
        </p:nvSpPr>
        <p:spPr>
          <a:xfrm>
            <a:off x="609604" y="1120634"/>
            <a:ext cx="10786106" cy="4445721"/>
          </a:xfrm>
        </p:spPr>
        <p:txBody>
          <a:bodyPr>
            <a:normAutofit/>
          </a:bodyPr>
          <a:lstStyle/>
          <a:p>
            <a:pPr>
              <a:buFont typeface="Wingdings" panose="05000000000000000000" pitchFamily="2" charset="2"/>
              <a:buChar char="v"/>
            </a:pPr>
            <a:r>
              <a:rPr lang="en-GB" altLang="en-US" sz="2000" dirty="0"/>
              <a:t>There are several steps that you need to follow for the estimation of effort in person months</a:t>
            </a:r>
            <a:r>
              <a:rPr lang="en-GB" altLang="en-US" sz="2000" dirty="0" smtClean="0"/>
              <a:t>.</a:t>
            </a:r>
          </a:p>
          <a:p>
            <a:pPr marL="0" indent="0">
              <a:buNone/>
            </a:pPr>
            <a:r>
              <a:rPr lang="en-GB" altLang="en-US" sz="2000" dirty="0" smtClean="0"/>
              <a:t> </a:t>
            </a:r>
            <a:endParaRPr lang="en-US" altLang="en-US" sz="2000" dirty="0"/>
          </a:p>
          <a:p>
            <a:pPr>
              <a:buFontTx/>
              <a:buAutoNum type="arabicPeriod"/>
            </a:pPr>
            <a:r>
              <a:rPr lang="en-GB" altLang="en-US" sz="2000" dirty="0" smtClean="0"/>
              <a:t>Assess </a:t>
            </a:r>
            <a:r>
              <a:rPr lang="en-GB" altLang="en-US" sz="2000" i="1" dirty="0">
                <a:solidFill>
                  <a:srgbClr val="0070C0"/>
                </a:solidFill>
              </a:rPr>
              <a:t>application count</a:t>
            </a:r>
            <a:r>
              <a:rPr lang="en-GB" altLang="en-US" sz="2000" dirty="0"/>
              <a:t>: estimate the number of screen, reports and 3GL (third Generation Language) components that will comprise this application. </a:t>
            </a:r>
            <a:endParaRPr lang="en-US" altLang="en-US" sz="2000" dirty="0"/>
          </a:p>
          <a:p>
            <a:pPr>
              <a:buFontTx/>
              <a:buAutoNum type="arabicPeriod"/>
            </a:pPr>
            <a:r>
              <a:rPr lang="en-US" altLang="en-US" sz="2000" dirty="0"/>
              <a:t>Classification of </a:t>
            </a:r>
            <a:r>
              <a:rPr lang="en-US" altLang="en-US" sz="2000" i="1" dirty="0">
                <a:solidFill>
                  <a:srgbClr val="0070C0"/>
                </a:solidFill>
              </a:rPr>
              <a:t>complexity level</a:t>
            </a:r>
            <a:r>
              <a:rPr lang="en-US" altLang="en-US" sz="2000" dirty="0"/>
              <a:t>: The screens are classified on the basis of number of views and sources and reports are on the basis of number of sections and sources.</a:t>
            </a:r>
          </a:p>
        </p:txBody>
      </p:sp>
      <p:pic>
        <p:nvPicPr>
          <p:cNvPr id="39940" name="Picture 2" descr="C:\Documents and Settings\labasst\My Documents\PrintScreen Files\ScreenShot065.bmp">
            <a:extLst>
              <a:ext uri="{FF2B5EF4-FFF2-40B4-BE49-F238E27FC236}">
                <a16:creationId xmlns:a16="http://schemas.microsoft.com/office/drawing/2014/main" id="{6EF14A45-8F55-4519-8BEA-A2292B396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484" y="3143798"/>
            <a:ext cx="6570345" cy="350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485212" y="143240"/>
            <a:ext cx="4452886" cy="369332"/>
          </a:xfrm>
          <a:prstGeom prst="rect">
            <a:avLst/>
          </a:prstGeom>
        </p:spPr>
        <p:txBody>
          <a:bodyPr wrap="none">
            <a:spAutoFit/>
          </a:bodyPr>
          <a:lstStyle/>
          <a:p>
            <a:pPr algn="ctr">
              <a:buFontTx/>
              <a:buNone/>
              <a:defRPr/>
            </a:pPr>
            <a:r>
              <a:rPr lang="en-GB" b="1" i="1" dirty="0">
                <a:solidFill>
                  <a:srgbClr val="0070C0"/>
                </a:solidFill>
              </a:rPr>
              <a:t>PM = (NAP X (1 - %reuse / 100)) / PROD</a:t>
            </a:r>
          </a:p>
        </p:txBody>
      </p:sp>
    </p:spTree>
    <p:extLst>
      <p:ext uri="{BB962C8B-B14F-4D97-AF65-F5344CB8AC3E}">
        <p14:creationId xmlns:p14="http://schemas.microsoft.com/office/powerpoint/2010/main" val="13693114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479A261-3223-4B14-BD35-55D49BFA8588}"/>
              </a:ext>
            </a:extLst>
          </p:cNvPr>
          <p:cNvSpPr>
            <a:spLocks noGrp="1" noChangeArrowheads="1"/>
          </p:cNvSpPr>
          <p:nvPr>
            <p:ph type="title"/>
          </p:nvPr>
        </p:nvSpPr>
        <p:spPr>
          <a:xfrm>
            <a:off x="609603" y="411001"/>
            <a:ext cx="9585957" cy="663419"/>
          </a:xfrm>
        </p:spPr>
        <p:txBody>
          <a:bodyPr>
            <a:normAutofit/>
          </a:bodyPr>
          <a:lstStyle/>
          <a:p>
            <a:pPr eaLnBrk="1" hangingPunct="1"/>
            <a:r>
              <a:rPr lang="en-GB" altLang="en-US" dirty="0"/>
              <a:t>The application composition model </a:t>
            </a:r>
            <a:endParaRPr lang="en-US" altLang="en-US" dirty="0"/>
          </a:p>
        </p:txBody>
      </p:sp>
      <p:sp>
        <p:nvSpPr>
          <p:cNvPr id="40963" name="Rectangle 3">
            <a:extLst>
              <a:ext uri="{FF2B5EF4-FFF2-40B4-BE49-F238E27FC236}">
                <a16:creationId xmlns:a16="http://schemas.microsoft.com/office/drawing/2014/main" id="{C8E6DE18-7E61-4932-AA03-17153E18E3F6}"/>
              </a:ext>
            </a:extLst>
          </p:cNvPr>
          <p:cNvSpPr>
            <a:spLocks noGrp="1" noChangeArrowheads="1"/>
          </p:cNvSpPr>
          <p:nvPr>
            <p:ph sz="half" idx="1"/>
          </p:nvPr>
        </p:nvSpPr>
        <p:spPr>
          <a:xfrm>
            <a:off x="609603" y="1165860"/>
            <a:ext cx="10100306" cy="5223510"/>
          </a:xfrm>
        </p:spPr>
        <p:txBody>
          <a:bodyPr>
            <a:normAutofit/>
          </a:bodyPr>
          <a:lstStyle/>
          <a:p>
            <a:pPr marL="660400" indent="-660400">
              <a:buFontTx/>
              <a:buAutoNum type="arabicPeriod" startAt="3"/>
            </a:pPr>
            <a:r>
              <a:rPr lang="en-US" altLang="en-US" sz="2000" dirty="0"/>
              <a:t>Assign </a:t>
            </a:r>
            <a:r>
              <a:rPr lang="en-US" altLang="en-US" sz="2000" i="1" dirty="0">
                <a:solidFill>
                  <a:srgbClr val="0070C0"/>
                </a:solidFill>
              </a:rPr>
              <a:t>complexity weight </a:t>
            </a:r>
            <a:r>
              <a:rPr lang="en-US" altLang="en-US" sz="2000" dirty="0"/>
              <a:t>for each application: The weights are used for three application types.</a:t>
            </a:r>
          </a:p>
          <a:p>
            <a:pPr marL="660400" indent="-660400">
              <a:buNone/>
            </a:pPr>
            <a:endParaRPr lang="en-US" altLang="en-US" sz="2000" dirty="0"/>
          </a:p>
          <a:p>
            <a:pPr marL="660400" indent="-660400">
              <a:buNone/>
            </a:pPr>
            <a:endParaRPr lang="en-US" altLang="en-US" sz="2000" dirty="0"/>
          </a:p>
          <a:p>
            <a:pPr marL="660400" indent="-660400">
              <a:buNone/>
            </a:pPr>
            <a:endParaRPr lang="en-US" altLang="en-US" sz="2000" dirty="0"/>
          </a:p>
          <a:p>
            <a:pPr marL="660400" indent="-660400">
              <a:buNone/>
            </a:pPr>
            <a:endParaRPr lang="en-US" altLang="en-US" sz="2000" dirty="0"/>
          </a:p>
          <a:p>
            <a:pPr marL="660400" indent="-660400">
              <a:buFontTx/>
              <a:buAutoNum type="arabicPeriod" startAt="4"/>
            </a:pPr>
            <a:r>
              <a:rPr lang="en-US" altLang="en-US" sz="2000" dirty="0"/>
              <a:t>Determine </a:t>
            </a:r>
            <a:r>
              <a:rPr lang="en-US" altLang="en-US" sz="2000" i="1" dirty="0">
                <a:solidFill>
                  <a:srgbClr val="0070C0"/>
                </a:solidFill>
              </a:rPr>
              <a:t>application points</a:t>
            </a:r>
            <a:r>
              <a:rPr lang="en-US" altLang="en-US" sz="2000" dirty="0"/>
              <a:t>: Add all the weight application instances to get one number and this number is known as </a:t>
            </a:r>
            <a:r>
              <a:rPr lang="en-US" altLang="en-US" sz="2000" i="1" dirty="0">
                <a:solidFill>
                  <a:srgbClr val="0070C0"/>
                </a:solidFill>
              </a:rPr>
              <a:t>application point count. </a:t>
            </a:r>
          </a:p>
          <a:p>
            <a:pPr marL="660400" indent="-660400">
              <a:buFontTx/>
              <a:buAutoNum type="arabicPeriod" startAt="4"/>
            </a:pPr>
            <a:r>
              <a:rPr lang="en-US" altLang="en-US" sz="2000" dirty="0"/>
              <a:t>Compute </a:t>
            </a:r>
            <a:r>
              <a:rPr lang="en-US" altLang="en-US" sz="2000" i="1" dirty="0">
                <a:solidFill>
                  <a:srgbClr val="0070C0"/>
                </a:solidFill>
              </a:rPr>
              <a:t>new application point (NAP)</a:t>
            </a:r>
            <a:r>
              <a:rPr lang="en-US" altLang="en-US" sz="2000" dirty="0"/>
              <a:t>: we have to estimate object reuse. Depending on the percentage reuse, the new application points are counted. </a:t>
            </a:r>
          </a:p>
          <a:p>
            <a:pPr marL="660400" indent="-660400" algn="ctr">
              <a:buNone/>
            </a:pPr>
            <a:r>
              <a:rPr lang="en-US" altLang="en-US" sz="2000" b="1" i="1" dirty="0">
                <a:solidFill>
                  <a:srgbClr val="0070C0"/>
                </a:solidFill>
              </a:rPr>
              <a:t>NAP = </a:t>
            </a:r>
            <a:r>
              <a:rPr lang="en-US" altLang="en-US" sz="2000" b="1" i="1" u="sng" dirty="0">
                <a:solidFill>
                  <a:srgbClr val="0070C0"/>
                </a:solidFill>
              </a:rPr>
              <a:t>(application point)*(100-%reuse)</a:t>
            </a:r>
            <a:endParaRPr lang="en-US" altLang="en-US" sz="2000" i="1" dirty="0">
              <a:solidFill>
                <a:srgbClr val="0070C0"/>
              </a:solidFill>
            </a:endParaRPr>
          </a:p>
          <a:p>
            <a:pPr marL="660400" indent="-660400" algn="ctr">
              <a:buNone/>
            </a:pPr>
            <a:r>
              <a:rPr lang="en-US" altLang="en-US" sz="2000" b="1" i="1" dirty="0">
                <a:solidFill>
                  <a:srgbClr val="0070C0"/>
                </a:solidFill>
              </a:rPr>
              <a:t>100</a:t>
            </a:r>
            <a:endParaRPr lang="en-US" altLang="en-US" sz="2000" i="1" dirty="0">
              <a:solidFill>
                <a:srgbClr val="0070C0"/>
              </a:solidFill>
            </a:endParaRPr>
          </a:p>
          <a:p>
            <a:pPr marL="660400" indent="-660400"/>
            <a:r>
              <a:rPr lang="en-US" altLang="en-US" sz="2000" dirty="0"/>
              <a:t>NAPs are the application point that will need to be developed and differ from the application point count because they may be reuse.</a:t>
            </a:r>
          </a:p>
        </p:txBody>
      </p:sp>
      <p:pic>
        <p:nvPicPr>
          <p:cNvPr id="40964" name="Picture 2" descr="C:\Documents and Settings\labasst\My Documents\PrintScreen Files\ScreenShot066.bmp">
            <a:extLst>
              <a:ext uri="{FF2B5EF4-FFF2-40B4-BE49-F238E27FC236}">
                <a16:creationId xmlns:a16="http://schemas.microsoft.com/office/drawing/2014/main" id="{8861F5A5-E5B4-4E38-9133-43D2F9FAC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189" y="1604242"/>
            <a:ext cx="6769048" cy="158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577491" y="41669"/>
            <a:ext cx="4452886" cy="369332"/>
          </a:xfrm>
          <a:prstGeom prst="rect">
            <a:avLst/>
          </a:prstGeom>
        </p:spPr>
        <p:txBody>
          <a:bodyPr wrap="none">
            <a:spAutoFit/>
          </a:bodyPr>
          <a:lstStyle/>
          <a:p>
            <a:pPr algn="ctr">
              <a:buFontTx/>
              <a:buNone/>
              <a:defRPr/>
            </a:pPr>
            <a:r>
              <a:rPr lang="en-GB" b="1" i="1" dirty="0">
                <a:solidFill>
                  <a:srgbClr val="0070C0"/>
                </a:solidFill>
              </a:rPr>
              <a:t>PM = (NAP X (1 - %reuse / 100)) / PROD</a:t>
            </a:r>
          </a:p>
        </p:txBody>
      </p:sp>
    </p:spTree>
    <p:extLst>
      <p:ext uri="{BB962C8B-B14F-4D97-AF65-F5344CB8AC3E}">
        <p14:creationId xmlns:p14="http://schemas.microsoft.com/office/powerpoint/2010/main" val="33580456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8B43F45-EFBF-4302-BB90-F12268DD725C}"/>
              </a:ext>
            </a:extLst>
          </p:cNvPr>
          <p:cNvSpPr>
            <a:spLocks noGrp="1" noChangeArrowheads="1"/>
          </p:cNvSpPr>
          <p:nvPr>
            <p:ph type="title"/>
          </p:nvPr>
        </p:nvSpPr>
        <p:spPr/>
        <p:txBody>
          <a:bodyPr>
            <a:normAutofit/>
          </a:bodyPr>
          <a:lstStyle/>
          <a:p>
            <a:pPr eaLnBrk="1" hangingPunct="1"/>
            <a:r>
              <a:rPr lang="en-GB" altLang="en-US" dirty="0"/>
              <a:t>The application composition </a:t>
            </a:r>
            <a:r>
              <a:rPr lang="en-GB" altLang="en-US" dirty="0" smtClean="0"/>
              <a:t>model</a:t>
            </a:r>
            <a:endParaRPr lang="en-US" altLang="en-US" dirty="0"/>
          </a:p>
        </p:txBody>
      </p:sp>
      <p:sp>
        <p:nvSpPr>
          <p:cNvPr id="41987" name="Rectangle 3">
            <a:extLst>
              <a:ext uri="{FF2B5EF4-FFF2-40B4-BE49-F238E27FC236}">
                <a16:creationId xmlns:a16="http://schemas.microsoft.com/office/drawing/2014/main" id="{5A6DE2B9-3D26-4497-9516-D92F8782D8DC}"/>
              </a:ext>
            </a:extLst>
          </p:cNvPr>
          <p:cNvSpPr>
            <a:spLocks noGrp="1" noChangeArrowheads="1"/>
          </p:cNvSpPr>
          <p:nvPr>
            <p:ph sz="half" idx="1"/>
          </p:nvPr>
        </p:nvSpPr>
        <p:spPr>
          <a:xfrm>
            <a:off x="609604" y="1257794"/>
            <a:ext cx="9706633" cy="5497336"/>
          </a:xfrm>
        </p:spPr>
        <p:txBody>
          <a:bodyPr>
            <a:noAutofit/>
          </a:bodyPr>
          <a:lstStyle/>
          <a:p>
            <a:pPr marL="457200" indent="-457200">
              <a:buFontTx/>
              <a:buAutoNum type="arabicPeriod" startAt="6"/>
            </a:pPr>
            <a:r>
              <a:rPr lang="en-US" altLang="en-US" sz="2000" dirty="0"/>
              <a:t>Calculation </a:t>
            </a:r>
            <a:r>
              <a:rPr lang="en-US" altLang="en-US" sz="2000" i="1" dirty="0">
                <a:solidFill>
                  <a:srgbClr val="0070C0"/>
                </a:solidFill>
              </a:rPr>
              <a:t>productivity rate</a:t>
            </a:r>
            <a:r>
              <a:rPr lang="en-US" altLang="en-US" sz="2000" dirty="0"/>
              <a:t>: the productivity rate can be calculated as: </a:t>
            </a:r>
          </a:p>
          <a:p>
            <a:pPr marL="457200" indent="-457200" algn="ctr">
              <a:buNone/>
            </a:pPr>
            <a:r>
              <a:rPr lang="en-US" altLang="en-US" sz="2000" i="1" dirty="0">
                <a:solidFill>
                  <a:srgbClr val="0070C0"/>
                </a:solidFill>
              </a:rPr>
              <a:t>Productivity rate (PROD):  NAP/ Person Month.</a:t>
            </a:r>
          </a:p>
          <a:p>
            <a:pPr marL="457200" indent="-457200">
              <a:buNone/>
            </a:pPr>
            <a:r>
              <a:rPr lang="en-US" altLang="en-US" sz="2000" dirty="0"/>
              <a:t>	Productivity depends on the developer’s experience and capability. The capability include with the capabilities of the software tools (ICASE) that used to support the project.</a:t>
            </a:r>
          </a:p>
          <a:p>
            <a:pPr marL="457200" indent="-457200">
              <a:buNone/>
            </a:pPr>
            <a:endParaRPr lang="en-US" altLang="en-US" sz="2000" dirty="0"/>
          </a:p>
          <a:p>
            <a:pPr marL="457200" indent="-457200">
              <a:buNone/>
            </a:pPr>
            <a:endParaRPr lang="en-US" altLang="en-US" sz="2000" dirty="0"/>
          </a:p>
          <a:p>
            <a:pPr marL="457200" indent="-457200">
              <a:buNone/>
            </a:pPr>
            <a:endParaRPr lang="en-US" altLang="en-US" sz="2000" dirty="0"/>
          </a:p>
          <a:p>
            <a:pPr marL="457200" indent="-457200">
              <a:buNone/>
            </a:pPr>
            <a:endParaRPr lang="en-US" altLang="en-US" sz="2000" dirty="0"/>
          </a:p>
          <a:p>
            <a:pPr marL="457200" indent="-457200" algn="ctr">
              <a:buNone/>
            </a:pPr>
            <a:r>
              <a:rPr lang="en-GB" altLang="en-US" sz="2000" dirty="0"/>
              <a:t>Application Point </a:t>
            </a:r>
            <a:r>
              <a:rPr lang="en-GB" altLang="en-US" sz="2000" dirty="0" smtClean="0"/>
              <a:t>Productivity</a:t>
            </a:r>
          </a:p>
          <a:p>
            <a:pPr marL="457200" indent="-457200" algn="ctr">
              <a:buNone/>
            </a:pPr>
            <a:endParaRPr lang="en-US" altLang="en-US" sz="2000" dirty="0"/>
          </a:p>
          <a:p>
            <a:pPr marL="457200" indent="-457200">
              <a:buFontTx/>
              <a:buAutoNum type="arabicPeriod" startAt="7"/>
            </a:pPr>
            <a:r>
              <a:rPr lang="en-US" altLang="en-US" sz="2000" dirty="0"/>
              <a:t>Compute the </a:t>
            </a:r>
            <a:r>
              <a:rPr lang="en-US" altLang="en-US" sz="2000" i="1" dirty="0">
                <a:solidFill>
                  <a:srgbClr val="0070C0"/>
                </a:solidFill>
              </a:rPr>
              <a:t>effort in person per month</a:t>
            </a:r>
            <a:r>
              <a:rPr lang="en-US" altLang="en-US" sz="2000" dirty="0"/>
              <a:t>: When PROD is known, you can estimate effort person per month as: </a:t>
            </a:r>
          </a:p>
          <a:p>
            <a:pPr marL="457200" indent="-457200" algn="ctr">
              <a:buNone/>
            </a:pPr>
            <a:r>
              <a:rPr lang="en-US" altLang="en-US" i="1" dirty="0">
                <a:solidFill>
                  <a:srgbClr val="0070C0"/>
                </a:solidFill>
              </a:rPr>
              <a:t>PM = </a:t>
            </a:r>
            <a:r>
              <a:rPr lang="en-US" altLang="en-US" i="1" u="sng" dirty="0">
                <a:solidFill>
                  <a:srgbClr val="0070C0"/>
                </a:solidFill>
              </a:rPr>
              <a:t>NAP</a:t>
            </a:r>
            <a:endParaRPr lang="en-US" altLang="en-US" i="1" dirty="0">
              <a:solidFill>
                <a:srgbClr val="0070C0"/>
              </a:solidFill>
            </a:endParaRPr>
          </a:p>
          <a:p>
            <a:pPr marL="457200" indent="-457200" algn="ctr">
              <a:buNone/>
            </a:pPr>
            <a:r>
              <a:rPr lang="en-US" altLang="en-US" i="1" dirty="0">
                <a:solidFill>
                  <a:srgbClr val="0070C0"/>
                </a:solidFill>
              </a:rPr>
              <a:t>         PROD</a:t>
            </a:r>
          </a:p>
          <a:p>
            <a:pPr marL="457200" indent="-457200">
              <a:buNone/>
            </a:pPr>
            <a:endParaRPr lang="en-US" altLang="en-US" sz="2000" dirty="0"/>
          </a:p>
          <a:p>
            <a:pPr marL="457200" indent="-457200">
              <a:buNone/>
            </a:pPr>
            <a:endParaRPr lang="en-US" altLang="en-US" sz="2000" dirty="0"/>
          </a:p>
          <a:p>
            <a:pPr marL="457200" indent="-457200">
              <a:buFont typeface="Wingdings" panose="05000000000000000000" pitchFamily="2" charset="2"/>
              <a:buChar char="v"/>
            </a:pPr>
            <a:endParaRPr lang="en-US" altLang="en-US" sz="2000" dirty="0"/>
          </a:p>
        </p:txBody>
      </p:sp>
      <p:pic>
        <p:nvPicPr>
          <p:cNvPr id="41988" name="Picture 2" descr="C:\Documents and Settings\labasst\My Documents\PrintScreen Files\ScreenShot067.bmp">
            <a:extLst>
              <a:ext uri="{FF2B5EF4-FFF2-40B4-BE49-F238E27FC236}">
                <a16:creationId xmlns:a16="http://schemas.microsoft.com/office/drawing/2014/main" id="{AF136294-0F36-417E-8EEC-89573F386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952" y="2773710"/>
            <a:ext cx="6829529" cy="154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468434" y="102870"/>
            <a:ext cx="4452886" cy="369332"/>
          </a:xfrm>
          <a:prstGeom prst="rect">
            <a:avLst/>
          </a:prstGeom>
        </p:spPr>
        <p:txBody>
          <a:bodyPr wrap="none">
            <a:spAutoFit/>
          </a:bodyPr>
          <a:lstStyle/>
          <a:p>
            <a:pPr algn="ctr">
              <a:buFontTx/>
              <a:buNone/>
              <a:defRPr/>
            </a:pPr>
            <a:r>
              <a:rPr lang="en-GB" b="1" i="1" dirty="0">
                <a:solidFill>
                  <a:srgbClr val="0070C0"/>
                </a:solidFill>
              </a:rPr>
              <a:t>PM = (NAP X (1 - %reuse / 100)) / PROD</a:t>
            </a:r>
          </a:p>
        </p:txBody>
      </p:sp>
    </p:spTree>
    <p:extLst>
      <p:ext uri="{BB962C8B-B14F-4D97-AF65-F5344CB8AC3E}">
        <p14:creationId xmlns:p14="http://schemas.microsoft.com/office/powerpoint/2010/main" val="5221932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80692"/>
          </a:xfrm>
        </p:spPr>
        <p:txBody>
          <a:bodyPr/>
          <a:lstStyle/>
          <a:p>
            <a:r>
              <a:rPr lang="en-MY" dirty="0" smtClean="0"/>
              <a:t>Cost estimation solution</a:t>
            </a:r>
            <a:endParaRPr lang="en-GB" dirty="0"/>
          </a:p>
        </p:txBody>
      </p:sp>
      <p:sp>
        <p:nvSpPr>
          <p:cNvPr id="3" name="Subtitle 2"/>
          <p:cNvSpPr>
            <a:spLocks noGrp="1"/>
          </p:cNvSpPr>
          <p:nvPr>
            <p:ph type="subTitle" idx="1"/>
          </p:nvPr>
        </p:nvSpPr>
        <p:spPr/>
        <p:txBody>
          <a:bodyPr/>
          <a:lstStyle/>
          <a:p>
            <a:r>
              <a:rPr lang="en-GB" dirty="0" smtClean="0"/>
              <a:t>Based on </a:t>
            </a:r>
            <a:r>
              <a:rPr lang="en-US" dirty="0" smtClean="0"/>
              <a:t>the </a:t>
            </a:r>
            <a:r>
              <a:rPr lang="en-US" dirty="0"/>
              <a:t>application composition </a:t>
            </a:r>
            <a:r>
              <a:rPr lang="en-US" dirty="0" smtClean="0"/>
              <a:t>model in</a:t>
            </a:r>
          </a:p>
          <a:p>
            <a:r>
              <a:rPr lang="en-US" dirty="0" smtClean="0"/>
              <a:t>COCOMO </a:t>
            </a:r>
            <a:r>
              <a:rPr lang="en-US" dirty="0"/>
              <a:t>II Model (Constructive Cost Model)</a:t>
            </a:r>
            <a:endParaRPr lang="en-GB" dirty="0"/>
          </a:p>
        </p:txBody>
      </p:sp>
    </p:spTree>
    <p:extLst>
      <p:ext uri="{BB962C8B-B14F-4D97-AF65-F5344CB8AC3E}">
        <p14:creationId xmlns:p14="http://schemas.microsoft.com/office/powerpoint/2010/main" val="125512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91" y="180398"/>
            <a:ext cx="10515600" cy="660111"/>
          </a:xfrm>
        </p:spPr>
        <p:txBody>
          <a:bodyPr>
            <a:normAutofit/>
          </a:bodyPr>
          <a:lstStyle/>
          <a:p>
            <a:r>
              <a:rPr lang="en-MY" dirty="0" smtClean="0"/>
              <a:t>Question </a:t>
            </a:r>
            <a:endParaRPr lang="en-GB" dirty="0"/>
          </a:p>
        </p:txBody>
      </p:sp>
      <p:sp>
        <p:nvSpPr>
          <p:cNvPr id="3" name="Content Placeholder 2"/>
          <p:cNvSpPr>
            <a:spLocks noGrp="1"/>
          </p:cNvSpPr>
          <p:nvPr>
            <p:ph idx="1"/>
          </p:nvPr>
        </p:nvSpPr>
        <p:spPr>
          <a:xfrm>
            <a:off x="708890" y="994353"/>
            <a:ext cx="10965873" cy="5572702"/>
          </a:xfrm>
          <a:solidFill>
            <a:schemeClr val="bg1"/>
          </a:solidFill>
        </p:spPr>
        <p:txBody>
          <a:bodyPr>
            <a:noAutofit/>
          </a:bodyPr>
          <a:lstStyle/>
          <a:p>
            <a:pPr marL="0" indent="0">
              <a:buNone/>
            </a:pPr>
            <a:r>
              <a:rPr lang="en-MY" sz="2400" dirty="0"/>
              <a:t>Consider a database application project with the following characteristics</a:t>
            </a:r>
            <a:r>
              <a:rPr lang="en-MY" sz="2400" dirty="0" smtClean="0"/>
              <a:t>:</a:t>
            </a:r>
          </a:p>
          <a:p>
            <a:pPr marL="0" indent="0">
              <a:buNone/>
            </a:pPr>
            <a:r>
              <a:rPr lang="en-MY" sz="2400" dirty="0" smtClean="0"/>
              <a:t/>
            </a:r>
            <a:br>
              <a:rPr lang="en-MY" sz="2400" dirty="0" smtClean="0"/>
            </a:br>
            <a:r>
              <a:rPr lang="en-MY" sz="2400" dirty="0"/>
              <a:t>1. The application has </a:t>
            </a:r>
            <a:r>
              <a:rPr lang="en-MY" sz="2400" b="1" dirty="0">
                <a:solidFill>
                  <a:srgbClr val="FF0000"/>
                </a:solidFill>
              </a:rPr>
              <a:t>five screens </a:t>
            </a:r>
            <a:r>
              <a:rPr lang="en-MY" sz="2400" dirty="0"/>
              <a:t>and </a:t>
            </a:r>
            <a:r>
              <a:rPr lang="en-MY" sz="2400" b="1" dirty="0">
                <a:solidFill>
                  <a:srgbClr val="FF0000"/>
                </a:solidFill>
              </a:rPr>
              <a:t>five views </a:t>
            </a:r>
            <a:r>
              <a:rPr lang="en-MY" sz="2400" dirty="0"/>
              <a:t>each and </a:t>
            </a:r>
            <a:r>
              <a:rPr lang="en-MY" sz="2400" b="1" dirty="0">
                <a:solidFill>
                  <a:srgbClr val="FF0000"/>
                </a:solidFill>
              </a:rPr>
              <a:t>seven data tables</a:t>
            </a:r>
            <a:r>
              <a:rPr lang="en-MY" sz="2400" dirty="0"/>
              <a:t> </a:t>
            </a:r>
            <a:r>
              <a:rPr lang="en-MY" sz="2400" dirty="0">
                <a:solidFill>
                  <a:schemeClr val="tx1"/>
                </a:solidFill>
              </a:rPr>
              <a:t>for</a:t>
            </a:r>
            <a:r>
              <a:rPr lang="en-MY" sz="2400" b="1" dirty="0">
                <a:solidFill>
                  <a:srgbClr val="FF0000"/>
                </a:solidFill>
              </a:rPr>
              <a:t> three servers and four </a:t>
            </a:r>
            <a:r>
              <a:rPr lang="en-MY" sz="2400" dirty="0"/>
              <a:t>clients</a:t>
            </a:r>
            <a:r>
              <a:rPr lang="en-MY" sz="2400" dirty="0" smtClean="0"/>
              <a:t>.</a:t>
            </a:r>
          </a:p>
          <a:p>
            <a:pPr marL="0" indent="0">
              <a:buNone/>
            </a:pPr>
            <a:r>
              <a:rPr lang="en-MY" sz="2400" dirty="0" smtClean="0"/>
              <a:t/>
            </a:r>
            <a:br>
              <a:rPr lang="en-MY" sz="2400" dirty="0" smtClean="0"/>
            </a:br>
            <a:r>
              <a:rPr lang="en-MY" sz="2400" dirty="0"/>
              <a:t>2. The application may generate </a:t>
            </a:r>
            <a:r>
              <a:rPr lang="en-MY" sz="2400" b="1" dirty="0">
                <a:solidFill>
                  <a:srgbClr val="FF0000"/>
                </a:solidFill>
              </a:rPr>
              <a:t>two reports </a:t>
            </a:r>
            <a:r>
              <a:rPr lang="en-MY" sz="2400" dirty="0"/>
              <a:t>of </a:t>
            </a:r>
            <a:r>
              <a:rPr lang="en-MY" sz="2400" b="1" dirty="0">
                <a:solidFill>
                  <a:srgbClr val="FF0000"/>
                </a:solidFill>
              </a:rPr>
              <a:t>three sections </a:t>
            </a:r>
            <a:r>
              <a:rPr lang="en-MY" sz="2400" dirty="0"/>
              <a:t>each from </a:t>
            </a:r>
            <a:r>
              <a:rPr lang="en-MY" sz="2400" b="1" dirty="0">
                <a:solidFill>
                  <a:srgbClr val="FF0000"/>
                </a:solidFill>
              </a:rPr>
              <a:t>seven data tables for two servers and three </a:t>
            </a:r>
            <a:r>
              <a:rPr lang="en-MY" sz="2400" b="1" dirty="0" smtClean="0">
                <a:solidFill>
                  <a:srgbClr val="FF0000"/>
                </a:solidFill>
              </a:rPr>
              <a:t>clients</a:t>
            </a:r>
            <a:r>
              <a:rPr lang="en-MY" sz="2400" dirty="0" smtClean="0"/>
              <a:t>. There </a:t>
            </a:r>
            <a:r>
              <a:rPr lang="en-MY" sz="2400" dirty="0"/>
              <a:t>is </a:t>
            </a:r>
            <a:r>
              <a:rPr lang="en-MY" sz="2400" b="1" dirty="0">
                <a:solidFill>
                  <a:srgbClr val="FF0000"/>
                </a:solidFill>
              </a:rPr>
              <a:t>20%</a:t>
            </a:r>
            <a:r>
              <a:rPr lang="en-MY" sz="2400" b="1" dirty="0" smtClean="0">
                <a:solidFill>
                  <a:srgbClr val="FF0000"/>
                </a:solidFill>
              </a:rPr>
              <a:t/>
            </a:r>
            <a:br>
              <a:rPr lang="en-MY" sz="2400" b="1" dirty="0" smtClean="0">
                <a:solidFill>
                  <a:srgbClr val="FF0000"/>
                </a:solidFill>
              </a:rPr>
            </a:br>
            <a:r>
              <a:rPr lang="en-MY" sz="2400" b="1" dirty="0">
                <a:solidFill>
                  <a:srgbClr val="FF0000"/>
                </a:solidFill>
              </a:rPr>
              <a:t>reuse of application points</a:t>
            </a:r>
            <a:r>
              <a:rPr lang="en-MY" sz="2400" dirty="0" smtClean="0"/>
              <a:t>.</a:t>
            </a:r>
          </a:p>
          <a:p>
            <a:pPr marL="0" indent="0">
              <a:buNone/>
            </a:pPr>
            <a:r>
              <a:rPr lang="en-MY" sz="2400" dirty="0" smtClean="0"/>
              <a:t/>
            </a:r>
            <a:br>
              <a:rPr lang="en-MY" sz="2400" dirty="0" smtClean="0"/>
            </a:br>
            <a:r>
              <a:rPr lang="en-MY" sz="2400" dirty="0" smtClean="0"/>
              <a:t>3. The </a:t>
            </a:r>
            <a:r>
              <a:rPr lang="en-MY" sz="2400" b="1" dirty="0">
                <a:solidFill>
                  <a:srgbClr val="FF0000"/>
                </a:solidFill>
              </a:rPr>
              <a:t>developer’s experience and capability </a:t>
            </a:r>
            <a:r>
              <a:rPr lang="en-MY" sz="2400" dirty="0"/>
              <a:t>in this subject are </a:t>
            </a:r>
            <a:r>
              <a:rPr lang="en-MY" sz="2400" b="1" dirty="0">
                <a:solidFill>
                  <a:srgbClr val="FF0000"/>
                </a:solidFill>
              </a:rPr>
              <a:t>low. </a:t>
            </a:r>
            <a:r>
              <a:rPr lang="en-MY" sz="2400" dirty="0"/>
              <a:t>The </a:t>
            </a:r>
            <a:r>
              <a:rPr lang="en-MY" sz="2400" b="1" dirty="0">
                <a:solidFill>
                  <a:srgbClr val="FF0000"/>
                </a:solidFill>
              </a:rPr>
              <a:t>maturity of the company in terms of capability is also low</a:t>
            </a:r>
            <a:r>
              <a:rPr lang="en-MY" sz="2400" dirty="0"/>
              <a:t>. </a:t>
            </a:r>
            <a:endParaRPr lang="en-MY" sz="2400" dirty="0" smtClean="0"/>
          </a:p>
          <a:p>
            <a:pPr marL="0" indent="0">
              <a:buNone/>
            </a:pPr>
            <a:endParaRPr lang="en-MY" sz="2400" dirty="0"/>
          </a:p>
          <a:p>
            <a:pPr marL="0" indent="0">
              <a:buNone/>
            </a:pPr>
            <a:r>
              <a:rPr lang="en-MY" sz="2400" dirty="0" smtClean="0"/>
              <a:t>Calculate the </a:t>
            </a:r>
            <a:r>
              <a:rPr lang="en-MY" sz="2400" b="1" i="1" dirty="0" smtClean="0">
                <a:solidFill>
                  <a:srgbClr val="FF0000"/>
                </a:solidFill>
              </a:rPr>
              <a:t>application </a:t>
            </a:r>
            <a:r>
              <a:rPr lang="en-MY" sz="2400" b="1" i="1" dirty="0">
                <a:solidFill>
                  <a:srgbClr val="FF0000"/>
                </a:solidFill>
              </a:rPr>
              <a:t>point count, new application points </a:t>
            </a:r>
            <a:r>
              <a:rPr lang="en-MY" sz="2400" dirty="0"/>
              <a:t>and </a:t>
            </a:r>
            <a:r>
              <a:rPr lang="en-MY" sz="2400" b="1" i="1" dirty="0">
                <a:solidFill>
                  <a:srgbClr val="FF0000"/>
                </a:solidFill>
              </a:rPr>
              <a:t>effort to develop</a:t>
            </a:r>
            <a:r>
              <a:rPr lang="en-MY" sz="2400" dirty="0"/>
              <a:t> such a project.</a:t>
            </a:r>
            <a:endParaRPr lang="en-GB" sz="2400" dirty="0"/>
          </a:p>
        </p:txBody>
      </p:sp>
    </p:spTree>
    <p:extLst>
      <p:ext uri="{BB962C8B-B14F-4D97-AF65-F5344CB8AC3E}">
        <p14:creationId xmlns:p14="http://schemas.microsoft.com/office/powerpoint/2010/main" val="2103936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Step by step</a:t>
            </a:r>
            <a:endParaRPr lang="en-GB" dirty="0"/>
          </a:p>
        </p:txBody>
      </p:sp>
      <p:sp>
        <p:nvSpPr>
          <p:cNvPr id="3" name="Content Placeholder 2"/>
          <p:cNvSpPr>
            <a:spLocks noGrp="1"/>
          </p:cNvSpPr>
          <p:nvPr>
            <p:ph idx="1"/>
          </p:nvPr>
        </p:nvSpPr>
        <p:spPr>
          <a:xfrm>
            <a:off x="609604" y="1257794"/>
            <a:ext cx="9706633" cy="4308561"/>
          </a:xfrm>
        </p:spPr>
        <p:txBody>
          <a:bodyPr>
            <a:normAutofit/>
          </a:bodyPr>
          <a:lstStyle/>
          <a:p>
            <a:r>
              <a:rPr lang="en-MY" sz="2800" dirty="0"/>
              <a:t>The project comes under the category of application </a:t>
            </a:r>
            <a:r>
              <a:rPr lang="en-MY" sz="2800" dirty="0" smtClean="0"/>
              <a:t>composition </a:t>
            </a:r>
            <a:r>
              <a:rPr lang="en-GB" sz="2800" dirty="0" smtClean="0"/>
              <a:t>estimation </a:t>
            </a:r>
            <a:r>
              <a:rPr lang="en-GB" sz="2800" dirty="0"/>
              <a:t>model.</a:t>
            </a:r>
          </a:p>
          <a:p>
            <a:endParaRPr lang="en-MY" sz="2800" dirty="0" smtClean="0"/>
          </a:p>
          <a:p>
            <a:r>
              <a:rPr lang="en-MY" sz="2800" dirty="0" smtClean="0"/>
              <a:t>Number </a:t>
            </a:r>
            <a:r>
              <a:rPr lang="en-MY" sz="2800" dirty="0"/>
              <a:t>of screens = 5 with 5 views </a:t>
            </a:r>
            <a:r>
              <a:rPr lang="en-MY" sz="2800" dirty="0" smtClean="0"/>
              <a:t>each (</a:t>
            </a:r>
            <a:r>
              <a:rPr lang="en-MY" sz="2800" dirty="0">
                <a:solidFill>
                  <a:schemeClr val="tx1"/>
                </a:solidFill>
              </a:rPr>
              <a:t>seven data tables for three servers and four </a:t>
            </a:r>
            <a:r>
              <a:rPr lang="en-MY" sz="2800" dirty="0" smtClean="0">
                <a:solidFill>
                  <a:schemeClr val="tx1"/>
                </a:solidFill>
              </a:rPr>
              <a:t>clients)</a:t>
            </a:r>
            <a:endParaRPr lang="en-MY" sz="2800" dirty="0">
              <a:solidFill>
                <a:schemeClr val="tx1"/>
              </a:solidFill>
            </a:endParaRPr>
          </a:p>
          <a:p>
            <a:endParaRPr lang="en-MY" sz="2800" dirty="0" smtClean="0"/>
          </a:p>
          <a:p>
            <a:r>
              <a:rPr lang="en-MY" sz="2800" dirty="0" smtClean="0"/>
              <a:t>Number </a:t>
            </a:r>
            <a:r>
              <a:rPr lang="en-MY" sz="2800" dirty="0"/>
              <a:t>of reports = 2 with 3 sections </a:t>
            </a:r>
            <a:r>
              <a:rPr lang="en-MY" sz="2800" dirty="0" smtClean="0"/>
              <a:t>each (</a:t>
            </a:r>
            <a:r>
              <a:rPr lang="en-US" sz="2800" dirty="0"/>
              <a:t>seven data tables for two servers and three </a:t>
            </a:r>
            <a:r>
              <a:rPr lang="en-US" sz="2800" dirty="0" smtClean="0"/>
              <a:t>clients)</a:t>
            </a:r>
            <a:endParaRPr lang="en-GB" sz="2800" dirty="0"/>
          </a:p>
        </p:txBody>
      </p:sp>
      <p:sp>
        <p:nvSpPr>
          <p:cNvPr id="4" name="Rectangle 3"/>
          <p:cNvSpPr/>
          <p:nvPr/>
        </p:nvSpPr>
        <p:spPr>
          <a:xfrm>
            <a:off x="7577491" y="41669"/>
            <a:ext cx="4452886" cy="369332"/>
          </a:xfrm>
          <a:prstGeom prst="rect">
            <a:avLst/>
          </a:prstGeom>
        </p:spPr>
        <p:txBody>
          <a:bodyPr wrap="none">
            <a:spAutoFit/>
          </a:bodyPr>
          <a:lstStyle/>
          <a:p>
            <a:pPr algn="ctr">
              <a:buFontTx/>
              <a:buNone/>
              <a:defRPr/>
            </a:pPr>
            <a:r>
              <a:rPr lang="en-GB" b="1" i="1" dirty="0">
                <a:solidFill>
                  <a:srgbClr val="0070C0"/>
                </a:solidFill>
              </a:rPr>
              <a:t>PM = (</a:t>
            </a:r>
            <a:r>
              <a:rPr lang="en-GB" b="1" i="1" dirty="0" smtClean="0">
                <a:solidFill>
                  <a:srgbClr val="0070C0"/>
                </a:solidFill>
              </a:rPr>
              <a:t>NAP </a:t>
            </a:r>
            <a:r>
              <a:rPr lang="en-GB" b="1" i="1" dirty="0">
                <a:solidFill>
                  <a:srgbClr val="0070C0"/>
                </a:solidFill>
              </a:rPr>
              <a:t>X (1 - %reuse / 100)) / PROD</a:t>
            </a:r>
          </a:p>
        </p:txBody>
      </p:sp>
    </p:spTree>
    <p:extLst>
      <p:ext uri="{BB962C8B-B14F-4D97-AF65-F5344CB8AC3E}">
        <p14:creationId xmlns:p14="http://schemas.microsoft.com/office/powerpoint/2010/main" val="64868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07" y="115913"/>
            <a:ext cx="10515600" cy="660112"/>
          </a:xfrm>
        </p:spPr>
        <p:txBody>
          <a:bodyPr>
            <a:normAutofit/>
          </a:bodyPr>
          <a:lstStyle/>
          <a:p>
            <a:r>
              <a:rPr lang="en-MY" dirty="0" smtClean="0"/>
              <a:t>Step by step</a:t>
            </a:r>
            <a:endParaRPr lang="en-GB" dirty="0"/>
          </a:p>
        </p:txBody>
      </p:sp>
      <p:pic>
        <p:nvPicPr>
          <p:cNvPr id="4" name="Picture 2" descr="C:\Documents and Settings\labasst\My Documents\PrintScreen Files\ScreenShot065.bmp">
            <a:extLst>
              <a:ext uri="{FF2B5EF4-FFF2-40B4-BE49-F238E27FC236}">
                <a16:creationId xmlns:a16="http://schemas.microsoft.com/office/drawing/2014/main" id="{6EF14A45-8F55-4519-8BEA-A2292B39646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84337" y="960583"/>
            <a:ext cx="6383782" cy="4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sz="half" idx="4294967295"/>
          </p:nvPr>
        </p:nvSpPr>
        <p:spPr>
          <a:xfrm>
            <a:off x="6914873" y="1068348"/>
            <a:ext cx="5181600" cy="4351338"/>
          </a:xfrm>
        </p:spPr>
        <p:txBody>
          <a:bodyPr>
            <a:normAutofit fontScale="85000" lnSpcReduction="10000"/>
          </a:bodyPr>
          <a:lstStyle/>
          <a:p>
            <a:r>
              <a:rPr lang="en-MY" sz="2400" dirty="0" smtClean="0"/>
              <a:t>Number of screens </a:t>
            </a:r>
          </a:p>
          <a:p>
            <a:pPr marL="0" indent="0">
              <a:buNone/>
            </a:pPr>
            <a:r>
              <a:rPr lang="en-MY" sz="2400" dirty="0" smtClean="0"/>
              <a:t>= 5 with 5 views each</a:t>
            </a:r>
          </a:p>
          <a:p>
            <a:pPr marL="0" indent="0">
              <a:buNone/>
            </a:pPr>
            <a:r>
              <a:rPr lang="en-MY" sz="2400" dirty="0"/>
              <a:t>(</a:t>
            </a:r>
            <a:r>
              <a:rPr lang="en-MY" sz="2400" dirty="0">
                <a:solidFill>
                  <a:schemeClr val="tx1"/>
                </a:solidFill>
              </a:rPr>
              <a:t>seven data tables for three servers and four clients</a:t>
            </a:r>
            <a:r>
              <a:rPr lang="en-MY" sz="2400" dirty="0" smtClean="0">
                <a:solidFill>
                  <a:schemeClr val="tx1"/>
                </a:solidFill>
              </a:rPr>
              <a:t>)</a:t>
            </a:r>
            <a:endParaRPr lang="en-MY" sz="2400" dirty="0" smtClean="0"/>
          </a:p>
          <a:p>
            <a:endParaRPr lang="en-MY" sz="2400" dirty="0" smtClean="0"/>
          </a:p>
          <a:p>
            <a:endParaRPr lang="en-MY" sz="2400" dirty="0" smtClean="0"/>
          </a:p>
          <a:p>
            <a:r>
              <a:rPr lang="en-MY" sz="2400" dirty="0" smtClean="0"/>
              <a:t>Number of reports</a:t>
            </a:r>
          </a:p>
          <a:p>
            <a:pPr marL="0" indent="0">
              <a:buNone/>
            </a:pPr>
            <a:r>
              <a:rPr lang="en-MY" sz="2400" dirty="0" smtClean="0"/>
              <a:t>= 2 with 3 sections each</a:t>
            </a:r>
          </a:p>
          <a:p>
            <a:pPr marL="0" indent="0">
              <a:buNone/>
            </a:pPr>
            <a:r>
              <a:rPr lang="en-MY" sz="2400" dirty="0"/>
              <a:t>(</a:t>
            </a:r>
            <a:r>
              <a:rPr lang="en-US" sz="2400" dirty="0"/>
              <a:t>seven data tables for two servers and three clients</a:t>
            </a:r>
            <a:r>
              <a:rPr lang="en-US" sz="2400" dirty="0" smtClean="0"/>
              <a:t>)</a:t>
            </a:r>
            <a:endParaRPr lang="en-MY" sz="2400" dirty="0" smtClean="0"/>
          </a:p>
          <a:p>
            <a:endParaRPr lang="en-MY" sz="2400" dirty="0" smtClean="0"/>
          </a:p>
          <a:p>
            <a:r>
              <a:rPr lang="en-MY" sz="2400" dirty="0" smtClean="0"/>
              <a:t>So, </a:t>
            </a:r>
            <a:r>
              <a:rPr lang="en-MY" sz="2400" dirty="0"/>
              <a:t>we know that each screen and report will be </a:t>
            </a:r>
            <a:r>
              <a:rPr lang="en-MY" sz="2400" dirty="0" smtClean="0"/>
              <a:t>of </a:t>
            </a:r>
            <a:r>
              <a:rPr lang="en-GB" sz="2400" dirty="0" smtClean="0">
                <a:solidFill>
                  <a:srgbClr val="FF0000"/>
                </a:solidFill>
              </a:rPr>
              <a:t>medium</a:t>
            </a:r>
            <a:r>
              <a:rPr lang="en-GB" sz="2400" dirty="0" smtClean="0"/>
              <a:t> </a:t>
            </a:r>
            <a:r>
              <a:rPr lang="en-GB" sz="2400" dirty="0"/>
              <a:t>complexity.</a:t>
            </a:r>
            <a:endParaRPr lang="en-MY" sz="2400" dirty="0" smtClean="0"/>
          </a:p>
          <a:p>
            <a:endParaRPr lang="en-GB" dirty="0"/>
          </a:p>
        </p:txBody>
      </p:sp>
      <p:sp>
        <p:nvSpPr>
          <p:cNvPr id="6" name="Rectangle 5"/>
          <p:cNvSpPr/>
          <p:nvPr/>
        </p:nvSpPr>
        <p:spPr>
          <a:xfrm>
            <a:off x="7577491" y="41669"/>
            <a:ext cx="4452886" cy="369332"/>
          </a:xfrm>
          <a:prstGeom prst="rect">
            <a:avLst/>
          </a:prstGeom>
        </p:spPr>
        <p:txBody>
          <a:bodyPr wrap="none">
            <a:spAutoFit/>
          </a:bodyPr>
          <a:lstStyle/>
          <a:p>
            <a:pPr algn="ctr">
              <a:buFontTx/>
              <a:buNone/>
              <a:defRPr/>
            </a:pPr>
            <a:r>
              <a:rPr lang="en-GB" b="1" i="1" dirty="0">
                <a:solidFill>
                  <a:srgbClr val="0070C0"/>
                </a:solidFill>
              </a:rPr>
              <a:t>PM = (NAP X (1 - %reuse / 100)) / PROD</a:t>
            </a:r>
          </a:p>
        </p:txBody>
      </p:sp>
    </p:spTree>
    <p:extLst>
      <p:ext uri="{BB962C8B-B14F-4D97-AF65-F5344CB8AC3E}">
        <p14:creationId xmlns:p14="http://schemas.microsoft.com/office/powerpoint/2010/main" val="2403571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272761"/>
            <a:ext cx="10515600" cy="1325563"/>
          </a:xfrm>
        </p:spPr>
        <p:txBody>
          <a:bodyPr/>
          <a:lstStyle/>
          <a:p>
            <a:r>
              <a:rPr lang="en-MY" dirty="0" smtClean="0"/>
              <a:t>Step by step</a:t>
            </a:r>
            <a:endParaRPr lang="en-GB" dirty="0"/>
          </a:p>
        </p:txBody>
      </p:sp>
      <p:pic>
        <p:nvPicPr>
          <p:cNvPr id="6" name="Content Placeholder 5"/>
          <p:cNvPicPr>
            <a:picLocks noGrp="1" noChangeAspect="1"/>
          </p:cNvPicPr>
          <p:nvPr>
            <p:ph sz="half" idx="1"/>
          </p:nvPr>
        </p:nvPicPr>
        <p:blipFill>
          <a:blip r:embed="rId2"/>
          <a:stretch>
            <a:fillRect/>
          </a:stretch>
        </p:blipFill>
        <p:spPr>
          <a:xfrm>
            <a:off x="631614" y="1282015"/>
            <a:ext cx="10980384" cy="2562872"/>
          </a:xfrm>
          <a:prstGeom prst="rect">
            <a:avLst/>
          </a:prstGeom>
        </p:spPr>
      </p:pic>
      <p:sp>
        <p:nvSpPr>
          <p:cNvPr id="5" name="Content Placeholder 4"/>
          <p:cNvSpPr>
            <a:spLocks noGrp="1"/>
          </p:cNvSpPr>
          <p:nvPr>
            <p:ph sz="half" idx="4294967295"/>
          </p:nvPr>
        </p:nvSpPr>
        <p:spPr>
          <a:xfrm>
            <a:off x="477982" y="4257963"/>
            <a:ext cx="10875818" cy="1918999"/>
          </a:xfrm>
        </p:spPr>
        <p:txBody>
          <a:bodyPr/>
          <a:lstStyle/>
          <a:p>
            <a:r>
              <a:rPr lang="en-MY" sz="2400" dirty="0"/>
              <a:t>Using </a:t>
            </a:r>
            <a:r>
              <a:rPr lang="en-MY" sz="2400" b="1" dirty="0"/>
              <a:t>Table 5.4 </a:t>
            </a:r>
            <a:r>
              <a:rPr lang="en-MY" sz="2400" dirty="0"/>
              <a:t>of complexity weights, we may calculate </a:t>
            </a:r>
            <a:endParaRPr lang="en-MY" sz="2400" dirty="0" smtClean="0"/>
          </a:p>
          <a:p>
            <a:pPr marL="0" indent="0">
              <a:buNone/>
            </a:pPr>
            <a:r>
              <a:rPr lang="en-MY" sz="2400" dirty="0"/>
              <a:t>	</a:t>
            </a:r>
            <a:r>
              <a:rPr lang="en-MY" sz="2400" dirty="0" smtClean="0"/>
              <a:t>application point </a:t>
            </a:r>
            <a:r>
              <a:rPr lang="en-MY" sz="2400" dirty="0"/>
              <a:t>count = 5 × 2 + </a:t>
            </a:r>
            <a:r>
              <a:rPr lang="en-MY" sz="2400" dirty="0" smtClean="0"/>
              <a:t>2 </a:t>
            </a:r>
            <a:r>
              <a:rPr lang="en-MY" sz="2400" dirty="0"/>
              <a:t>× 5 = </a:t>
            </a:r>
            <a:r>
              <a:rPr lang="en-MY" sz="2400" dirty="0" smtClean="0"/>
              <a:t>20</a:t>
            </a:r>
            <a:endParaRPr lang="en-GB" sz="2400" dirty="0"/>
          </a:p>
        </p:txBody>
      </p:sp>
      <p:sp>
        <p:nvSpPr>
          <p:cNvPr id="7" name="Rectangle 6"/>
          <p:cNvSpPr/>
          <p:nvPr/>
        </p:nvSpPr>
        <p:spPr>
          <a:xfrm>
            <a:off x="7577491" y="41669"/>
            <a:ext cx="4452886" cy="369332"/>
          </a:xfrm>
          <a:prstGeom prst="rect">
            <a:avLst/>
          </a:prstGeom>
        </p:spPr>
        <p:txBody>
          <a:bodyPr wrap="none">
            <a:spAutoFit/>
          </a:bodyPr>
          <a:lstStyle/>
          <a:p>
            <a:pPr algn="ctr">
              <a:buFontTx/>
              <a:buNone/>
              <a:defRPr/>
            </a:pPr>
            <a:r>
              <a:rPr lang="en-GB" b="1" i="1" dirty="0">
                <a:solidFill>
                  <a:srgbClr val="0070C0"/>
                </a:solidFill>
              </a:rPr>
              <a:t>PM = (NAP X (1 - %reuse / 100)) / PROD</a:t>
            </a:r>
          </a:p>
        </p:txBody>
      </p:sp>
    </p:spTree>
    <p:extLst>
      <p:ext uri="{BB962C8B-B14F-4D97-AF65-F5344CB8AC3E}">
        <p14:creationId xmlns:p14="http://schemas.microsoft.com/office/powerpoint/2010/main" val="3869464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3" y="207801"/>
            <a:ext cx="9515959" cy="846793"/>
          </a:xfrm>
        </p:spPr>
        <p:txBody>
          <a:bodyPr>
            <a:normAutofit/>
          </a:bodyPr>
          <a:lstStyle/>
          <a:p>
            <a:r>
              <a:rPr lang="en-GB" dirty="0" smtClean="0"/>
              <a:t>Topic </a:t>
            </a:r>
            <a:r>
              <a:rPr lang="en-GB" dirty="0"/>
              <a:t>Learning Objectives </a:t>
            </a:r>
            <a:endParaRPr lang="en-MY" dirty="0"/>
          </a:p>
        </p:txBody>
      </p:sp>
      <p:sp>
        <p:nvSpPr>
          <p:cNvPr id="2" name="Content Placeholder 1"/>
          <p:cNvSpPr>
            <a:spLocks noGrp="1"/>
          </p:cNvSpPr>
          <p:nvPr>
            <p:ph sz="half" idx="1"/>
          </p:nvPr>
        </p:nvSpPr>
        <p:spPr>
          <a:xfrm>
            <a:off x="544948" y="1146957"/>
            <a:ext cx="10612578" cy="4912097"/>
          </a:xfrm>
        </p:spPr>
        <p:txBody>
          <a:bodyPr>
            <a:normAutofit/>
          </a:bodyPr>
          <a:lstStyle/>
          <a:p>
            <a:pPr>
              <a:buNone/>
            </a:pPr>
            <a:r>
              <a:rPr lang="en-GB" sz="2400" dirty="0" smtClean="0"/>
              <a:t>By </a:t>
            </a:r>
            <a:r>
              <a:rPr lang="en-GB" sz="2400" dirty="0"/>
              <a:t>the end of the lecture, you should be able </a:t>
            </a:r>
            <a:r>
              <a:rPr lang="en-GB" sz="2400" dirty="0" smtClean="0"/>
              <a:t>to understand:</a:t>
            </a:r>
          </a:p>
          <a:p>
            <a:pPr>
              <a:buNone/>
            </a:pPr>
            <a:endParaRPr lang="en-GB" sz="2400" dirty="0"/>
          </a:p>
          <a:p>
            <a:r>
              <a:rPr lang="en-US" sz="2400" dirty="0">
                <a:solidFill>
                  <a:schemeClr val="tx1"/>
                </a:solidFill>
              </a:rPr>
              <a:t>Describe  the options for cost and effort estimation </a:t>
            </a:r>
          </a:p>
          <a:p>
            <a:endParaRPr lang="en-US" sz="2400" dirty="0" smtClean="0">
              <a:solidFill>
                <a:schemeClr val="tx1"/>
              </a:solidFill>
            </a:endParaRPr>
          </a:p>
          <a:p>
            <a:r>
              <a:rPr lang="en-US" sz="2400" dirty="0" smtClean="0">
                <a:solidFill>
                  <a:schemeClr val="tx1"/>
                </a:solidFill>
              </a:rPr>
              <a:t>Discuss </a:t>
            </a:r>
            <a:r>
              <a:rPr lang="en-US" sz="2400" dirty="0">
                <a:solidFill>
                  <a:schemeClr val="tx1"/>
                </a:solidFill>
              </a:rPr>
              <a:t>size estimation </a:t>
            </a:r>
          </a:p>
          <a:p>
            <a:endParaRPr lang="en-US" sz="2400" dirty="0" smtClean="0">
              <a:solidFill>
                <a:schemeClr val="tx1"/>
              </a:solidFill>
            </a:endParaRPr>
          </a:p>
          <a:p>
            <a:r>
              <a:rPr lang="en-US" sz="2400" dirty="0" smtClean="0">
                <a:solidFill>
                  <a:schemeClr val="tx1"/>
                </a:solidFill>
              </a:rPr>
              <a:t>Identify </a:t>
            </a:r>
            <a:r>
              <a:rPr lang="en-US" sz="2400" dirty="0">
                <a:solidFill>
                  <a:schemeClr val="tx1"/>
                </a:solidFill>
              </a:rPr>
              <a:t>the sub-model in COCOMO II model </a:t>
            </a:r>
          </a:p>
          <a:p>
            <a:endParaRPr lang="en-US" sz="2400" dirty="0" smtClean="0">
              <a:solidFill>
                <a:schemeClr val="tx1"/>
              </a:solidFill>
            </a:endParaRPr>
          </a:p>
          <a:p>
            <a:r>
              <a:rPr lang="en-US" sz="2400" dirty="0" smtClean="0">
                <a:solidFill>
                  <a:schemeClr val="tx1"/>
                </a:solidFill>
              </a:rPr>
              <a:t>Understand </a:t>
            </a:r>
            <a:r>
              <a:rPr lang="en-US" sz="2400" dirty="0">
                <a:solidFill>
                  <a:schemeClr val="tx1"/>
                </a:solidFill>
              </a:rPr>
              <a:t>the calendar time estimation </a:t>
            </a:r>
          </a:p>
          <a:p>
            <a:pPr>
              <a:buNone/>
            </a:pPr>
            <a:endParaRPr lang="en-GB" sz="2400" dirty="0" smtClean="0"/>
          </a:p>
          <a:p>
            <a:pPr>
              <a:buNone/>
            </a:pPr>
            <a:endParaRPr lang="en-MY" sz="2400" dirty="0"/>
          </a:p>
          <a:p>
            <a:pPr lvl="0"/>
            <a:endParaRPr lang="en-MY" sz="2400" dirty="0"/>
          </a:p>
        </p:txBody>
      </p:sp>
    </p:spTree>
    <p:extLst>
      <p:ext uri="{BB962C8B-B14F-4D97-AF65-F5344CB8AC3E}">
        <p14:creationId xmlns:p14="http://schemas.microsoft.com/office/powerpoint/2010/main" val="405246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8" y="134217"/>
            <a:ext cx="10515600" cy="586220"/>
          </a:xfrm>
        </p:spPr>
        <p:txBody>
          <a:bodyPr>
            <a:normAutofit fontScale="90000"/>
          </a:bodyPr>
          <a:lstStyle/>
          <a:p>
            <a:r>
              <a:rPr lang="en-MY" dirty="0" smtClean="0"/>
              <a:t>Step by step</a:t>
            </a:r>
            <a:endParaRPr lang="en-GB" dirty="0"/>
          </a:p>
        </p:txBody>
      </p:sp>
      <p:sp>
        <p:nvSpPr>
          <p:cNvPr id="3" name="Content Placeholder 2"/>
          <p:cNvSpPr>
            <a:spLocks noGrp="1"/>
          </p:cNvSpPr>
          <p:nvPr>
            <p:ph idx="1"/>
          </p:nvPr>
        </p:nvSpPr>
        <p:spPr>
          <a:xfrm>
            <a:off x="662709" y="942108"/>
            <a:ext cx="10515600" cy="5072797"/>
          </a:xfrm>
        </p:spPr>
        <p:txBody>
          <a:bodyPr>
            <a:normAutofit fontScale="92500" lnSpcReduction="20000"/>
          </a:bodyPr>
          <a:lstStyle/>
          <a:p>
            <a:r>
              <a:rPr lang="en-MY" sz="2400" dirty="0" smtClean="0"/>
              <a:t>According to application composition model</a:t>
            </a:r>
          </a:p>
          <a:p>
            <a:pPr marL="0" indent="0">
              <a:buNone/>
            </a:pPr>
            <a:r>
              <a:rPr lang="en-GB" sz="2400" b="1" dirty="0" smtClean="0"/>
              <a:t>						PM = (NAP X (1 - %reuse / 100)) / PROD</a:t>
            </a:r>
          </a:p>
          <a:p>
            <a:pPr marL="0" indent="0">
              <a:buNone/>
            </a:pPr>
            <a:endParaRPr lang="en-US" sz="2400" dirty="0" smtClean="0"/>
          </a:p>
          <a:p>
            <a:r>
              <a:rPr lang="en-MY" sz="2400" dirty="0" smtClean="0"/>
              <a:t>This is how you get NAP</a:t>
            </a:r>
          </a:p>
          <a:p>
            <a:pPr marL="660400" indent="-660400" algn="ctr">
              <a:buNone/>
            </a:pPr>
            <a:r>
              <a:rPr lang="en-US" altLang="en-US" sz="2400" b="1" dirty="0" smtClean="0"/>
              <a:t>NAP = </a:t>
            </a:r>
            <a:r>
              <a:rPr lang="en-US" altLang="en-US" sz="2400" b="1" u="sng" dirty="0" smtClean="0"/>
              <a:t>(application point)*(100-%reuse)</a:t>
            </a:r>
            <a:endParaRPr lang="en-US" altLang="en-US" sz="2400" dirty="0" smtClean="0"/>
          </a:p>
          <a:p>
            <a:pPr marL="660400" indent="-660400" algn="ctr">
              <a:buNone/>
            </a:pPr>
            <a:r>
              <a:rPr lang="en-US" altLang="en-US" sz="2400" b="1" dirty="0" smtClean="0"/>
              <a:t>100</a:t>
            </a:r>
          </a:p>
          <a:p>
            <a:pPr marL="660400" indent="-660400" algn="ctr">
              <a:buNone/>
            </a:pPr>
            <a:endParaRPr lang="en-US" altLang="en-US" sz="2400" dirty="0" smtClean="0"/>
          </a:p>
          <a:p>
            <a:pPr marL="0" indent="0">
              <a:buNone/>
            </a:pPr>
            <a:r>
              <a:rPr lang="en-US" altLang="en-US" sz="2400" i="1" dirty="0" smtClean="0"/>
              <a:t>NAPs are the application point that will need to be developed and differ from the application point count because they may be reuse.</a:t>
            </a:r>
          </a:p>
          <a:p>
            <a:pPr marL="0" indent="0">
              <a:buNone/>
            </a:pPr>
            <a:endParaRPr lang="en-GB" dirty="0" smtClean="0"/>
          </a:p>
          <a:p>
            <a:pPr marL="0" indent="0">
              <a:buNone/>
            </a:pPr>
            <a:r>
              <a:rPr lang="en-GB" dirty="0"/>
              <a:t>	</a:t>
            </a:r>
            <a:r>
              <a:rPr lang="en-GB" dirty="0" smtClean="0"/>
              <a:t>			</a:t>
            </a:r>
            <a:r>
              <a:rPr lang="en-GB" sz="2600" dirty="0" smtClean="0"/>
              <a:t>	NAP = </a:t>
            </a:r>
            <a:r>
              <a:rPr lang="en-GB" sz="2600" u="sng" dirty="0" smtClean="0"/>
              <a:t>20 * (100 – 20)	</a:t>
            </a:r>
          </a:p>
          <a:p>
            <a:pPr marL="0" indent="0">
              <a:buNone/>
            </a:pPr>
            <a:r>
              <a:rPr lang="en-GB" sz="2600" dirty="0"/>
              <a:t>	</a:t>
            </a:r>
            <a:r>
              <a:rPr lang="en-GB" sz="2600" dirty="0" smtClean="0"/>
              <a:t>						    100	</a:t>
            </a:r>
          </a:p>
          <a:p>
            <a:pPr marL="0" indent="0">
              <a:buNone/>
            </a:pPr>
            <a:r>
              <a:rPr lang="en-GB" sz="2600" dirty="0"/>
              <a:t>	</a:t>
            </a:r>
            <a:r>
              <a:rPr lang="en-GB" sz="2600" dirty="0" smtClean="0"/>
              <a:t>					</a:t>
            </a:r>
          </a:p>
          <a:p>
            <a:pPr marL="0" indent="0">
              <a:buNone/>
            </a:pPr>
            <a:r>
              <a:rPr lang="en-GB" sz="2600" dirty="0"/>
              <a:t>	</a:t>
            </a:r>
            <a:r>
              <a:rPr lang="en-GB" sz="2600" dirty="0" smtClean="0"/>
              <a:t>					   = 16</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428448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Step by step</a:t>
            </a:r>
            <a:endParaRPr lang="en-GB" dirty="0"/>
          </a:p>
        </p:txBody>
      </p:sp>
      <p:sp>
        <p:nvSpPr>
          <p:cNvPr id="3" name="Content Placeholder 2"/>
          <p:cNvSpPr>
            <a:spLocks noGrp="1"/>
          </p:cNvSpPr>
          <p:nvPr>
            <p:ph sz="half" idx="1"/>
          </p:nvPr>
        </p:nvSpPr>
        <p:spPr/>
        <p:txBody>
          <a:bodyPr/>
          <a:lstStyle/>
          <a:p>
            <a:endParaRPr lang="en-MY" dirty="0" smtClean="0"/>
          </a:p>
          <a:p>
            <a:endParaRPr lang="en-GB" dirty="0"/>
          </a:p>
        </p:txBody>
      </p:sp>
      <p:sp>
        <p:nvSpPr>
          <p:cNvPr id="5" name="Content Placeholder 4"/>
          <p:cNvSpPr>
            <a:spLocks noGrp="1"/>
          </p:cNvSpPr>
          <p:nvPr>
            <p:ph sz="half" idx="4294967295"/>
          </p:nvPr>
        </p:nvSpPr>
        <p:spPr>
          <a:xfrm>
            <a:off x="838200" y="4036291"/>
            <a:ext cx="10515600" cy="2140672"/>
          </a:xfrm>
        </p:spPr>
        <p:txBody>
          <a:bodyPr/>
          <a:lstStyle/>
          <a:p>
            <a:r>
              <a:rPr lang="en-MY" sz="2400" b="1" dirty="0"/>
              <a:t>Table 5.5 </a:t>
            </a:r>
            <a:r>
              <a:rPr lang="en-MY" sz="2400" dirty="0"/>
              <a:t>shows that the low value of productivity (PROD) </a:t>
            </a:r>
            <a:r>
              <a:rPr lang="en-MY" sz="2400" dirty="0" smtClean="0"/>
              <a:t>is </a:t>
            </a:r>
            <a:r>
              <a:rPr lang="en-GB" sz="2400" dirty="0" smtClean="0"/>
              <a:t>seven</a:t>
            </a:r>
            <a:r>
              <a:rPr lang="en-GB" sz="2400" dirty="0"/>
              <a:t>.</a:t>
            </a:r>
          </a:p>
        </p:txBody>
      </p:sp>
      <p:pic>
        <p:nvPicPr>
          <p:cNvPr id="6" name="Picture 5"/>
          <p:cNvPicPr>
            <a:picLocks noChangeAspect="1"/>
          </p:cNvPicPr>
          <p:nvPr/>
        </p:nvPicPr>
        <p:blipFill>
          <a:blip r:embed="rId2"/>
          <a:stretch>
            <a:fillRect/>
          </a:stretch>
        </p:blipFill>
        <p:spPr>
          <a:xfrm>
            <a:off x="1268654" y="1690688"/>
            <a:ext cx="8521891" cy="1933612"/>
          </a:xfrm>
          <a:prstGeom prst="rect">
            <a:avLst/>
          </a:prstGeom>
        </p:spPr>
      </p:pic>
    </p:spTree>
    <p:extLst>
      <p:ext uri="{BB962C8B-B14F-4D97-AF65-F5344CB8AC3E}">
        <p14:creationId xmlns:p14="http://schemas.microsoft.com/office/powerpoint/2010/main" val="47772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326485"/>
            <a:ext cx="10515600" cy="780184"/>
          </a:xfrm>
        </p:spPr>
        <p:txBody>
          <a:bodyPr/>
          <a:lstStyle/>
          <a:p>
            <a:r>
              <a:rPr lang="en-MY" dirty="0" smtClean="0"/>
              <a:t>Step by step </a:t>
            </a:r>
            <a:endParaRPr lang="en-GB" dirty="0"/>
          </a:p>
        </p:txBody>
      </p:sp>
      <p:sp>
        <p:nvSpPr>
          <p:cNvPr id="3" name="Content Placeholder 2"/>
          <p:cNvSpPr>
            <a:spLocks noGrp="1"/>
          </p:cNvSpPr>
          <p:nvPr>
            <p:ph sz="half" idx="1"/>
          </p:nvPr>
        </p:nvSpPr>
        <p:spPr>
          <a:xfrm>
            <a:off x="450272" y="1306496"/>
            <a:ext cx="9508975" cy="4351338"/>
          </a:xfrm>
        </p:spPr>
        <p:txBody>
          <a:bodyPr/>
          <a:lstStyle/>
          <a:p>
            <a:pPr marL="0" indent="0">
              <a:buNone/>
            </a:pPr>
            <a:r>
              <a:rPr lang="en-US" altLang="en-US" sz="2400" dirty="0" smtClean="0"/>
              <a:t>Compute the effort in person per month: </a:t>
            </a:r>
          </a:p>
          <a:p>
            <a:pPr marL="0" indent="0">
              <a:buNone/>
            </a:pPr>
            <a:r>
              <a:rPr lang="en-US" altLang="en-US" sz="2400" dirty="0" smtClean="0"/>
              <a:t>When PROD is known, you can estimate effort person per month as:</a:t>
            </a:r>
          </a:p>
          <a:p>
            <a:pPr marL="0" indent="0">
              <a:buNone/>
            </a:pPr>
            <a:r>
              <a:rPr lang="en-US" altLang="en-US" sz="2400" dirty="0" smtClean="0"/>
              <a:t> </a:t>
            </a:r>
          </a:p>
          <a:p>
            <a:pPr marL="457200" indent="-457200" algn="ctr">
              <a:buNone/>
            </a:pPr>
            <a:r>
              <a:rPr lang="en-US" altLang="en-US" sz="2400" dirty="0" smtClean="0"/>
              <a:t>                  PM </a:t>
            </a:r>
            <a:r>
              <a:rPr lang="en-US" altLang="en-US" sz="2400" dirty="0" smtClean="0"/>
              <a:t>= </a:t>
            </a:r>
            <a:r>
              <a:rPr lang="en-US" altLang="en-US" sz="2400" u="sng" dirty="0" smtClean="0"/>
              <a:t>NAP</a:t>
            </a:r>
            <a:r>
              <a:rPr lang="en-US" altLang="en-US" sz="2400" dirty="0" smtClean="0"/>
              <a:t>       =    </a:t>
            </a:r>
            <a:r>
              <a:rPr lang="en-US" altLang="en-US" sz="2400" u="sng" dirty="0" smtClean="0"/>
              <a:t>16</a:t>
            </a:r>
            <a:r>
              <a:rPr lang="en-US" altLang="en-US" sz="2400" dirty="0" smtClean="0"/>
              <a:t>     =  2.286 PM</a:t>
            </a:r>
          </a:p>
          <a:p>
            <a:pPr marL="457200" indent="-457200" algn="ctr">
              <a:buNone/>
            </a:pPr>
            <a:r>
              <a:rPr lang="en-US" altLang="en-US" sz="2400" dirty="0" smtClean="0"/>
              <a:t>PROD            7           </a:t>
            </a:r>
          </a:p>
          <a:p>
            <a:pPr marL="0" indent="0">
              <a:buNone/>
            </a:pPr>
            <a:endParaRPr lang="en-GB" dirty="0"/>
          </a:p>
        </p:txBody>
      </p:sp>
    </p:spTree>
    <p:extLst>
      <p:ext uri="{BB962C8B-B14F-4D97-AF65-F5344CB8AC3E}">
        <p14:creationId xmlns:p14="http://schemas.microsoft.com/office/powerpoint/2010/main" val="1994095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45965"/>
            <a:ext cx="9515959" cy="846793"/>
          </a:xfrm>
        </p:spPr>
        <p:txBody>
          <a:bodyPr/>
          <a:lstStyle/>
          <a:p>
            <a:r>
              <a:rPr lang="en-US" dirty="0" smtClean="0"/>
              <a:t>Another way of calculation: Reuse Model</a:t>
            </a:r>
            <a:endParaRPr lang="en-US" dirty="0"/>
          </a:p>
        </p:txBody>
      </p:sp>
      <p:sp>
        <p:nvSpPr>
          <p:cNvPr id="5" name="Footer Placeholder 4"/>
          <p:cNvSpPr>
            <a:spLocks noGrp="1"/>
          </p:cNvSpPr>
          <p:nvPr>
            <p:ph type="ftr" sz="quarter" idx="14"/>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t>Document title</a:t>
            </a:r>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sp>
        <p:nvSpPr>
          <p:cNvPr id="6" name="Slide Number Placeholder 5"/>
          <p:cNvSpPr>
            <a:spLocks noGrp="1"/>
          </p:cNvSpPr>
          <p:nvPr>
            <p:ph type="sldNum" sz="quarter" idx="15"/>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fld id="{DA7B4246-FDFA-7E4C-A54D-095A75DA82FF}" type="slidenum">
              <a:rPr kumimoji="0" lang="en-US" sz="651" b="0" i="0" u="none" strike="noStrike" kern="1200" cap="none" spc="0" normalizeH="0" baseline="0" noProof="0" smtClean="0">
                <a:ln>
                  <a:noFill/>
                </a:ln>
                <a:solidFill>
                  <a:prstClr val="black">
                    <a:tint val="75000"/>
                  </a:prstClr>
                </a:solidFill>
                <a:effectLst/>
                <a:uLnTx/>
                <a:uFillTx/>
                <a:latin typeface="Montserrat"/>
                <a:ea typeface="+mn-ea"/>
                <a:cs typeface="+mn-cs"/>
              </a:rPr>
              <a:pPr marL="0" marR="0" lvl="0" indent="0" algn="l" defTabSz="609585" rtl="0" eaLnBrk="1" fontAlgn="auto" latinLnBrk="0" hangingPunct="1">
                <a:lnSpc>
                  <a:spcPct val="100000"/>
                </a:lnSpc>
                <a:spcBef>
                  <a:spcPts val="0"/>
                </a:spcBef>
                <a:spcAft>
                  <a:spcPts val="0"/>
                </a:spcAft>
                <a:buClrTx/>
                <a:buSzTx/>
                <a:buFontTx/>
                <a:buNone/>
                <a:tabLst/>
                <a:defRPr/>
              </a:pPr>
              <a:t>23</a:t>
            </a:fld>
            <a:endParaRPr kumimoji="0" lang="en-US" sz="651" b="0" i="0" u="none" strike="noStrike" kern="1200" cap="none" spc="0" normalizeH="0" baseline="0" noProof="0" dirty="0">
              <a:ln>
                <a:noFill/>
              </a:ln>
              <a:solidFill>
                <a:prstClr val="black">
                  <a:tint val="75000"/>
                </a:prstClr>
              </a:solidFill>
              <a:effectLst/>
              <a:uLnTx/>
              <a:uFillTx/>
              <a:latin typeface="Montserrat"/>
              <a:ea typeface="+mn-ea"/>
              <a:cs typeface="+mn-cs"/>
            </a:endParaRPr>
          </a:p>
        </p:txBody>
      </p:sp>
      <p:pic>
        <p:nvPicPr>
          <p:cNvPr id="7" name="Picture 6"/>
          <p:cNvPicPr>
            <a:picLocks noChangeAspect="1"/>
          </p:cNvPicPr>
          <p:nvPr/>
        </p:nvPicPr>
        <p:blipFill>
          <a:blip r:embed="rId2"/>
          <a:stretch>
            <a:fillRect/>
          </a:stretch>
        </p:blipFill>
        <p:spPr>
          <a:xfrm>
            <a:off x="435616" y="824978"/>
            <a:ext cx="10159680" cy="4589315"/>
          </a:xfrm>
          <a:prstGeom prst="rect">
            <a:avLst/>
          </a:prstGeom>
        </p:spPr>
      </p:pic>
      <p:sp>
        <p:nvSpPr>
          <p:cNvPr id="8" name="TextBox 7"/>
          <p:cNvSpPr txBox="1"/>
          <p:nvPr/>
        </p:nvSpPr>
        <p:spPr>
          <a:xfrm>
            <a:off x="2239861" y="5908640"/>
            <a:ext cx="7554312" cy="369332"/>
          </a:xfrm>
          <a:prstGeom prst="rect">
            <a:avLst/>
          </a:prstGeom>
          <a:noFill/>
        </p:spPr>
        <p:txBody>
          <a:bodyPr wrap="none" rtlCol="0">
            <a:spAutoFit/>
          </a:bodyPr>
          <a:lstStyle/>
          <a:p>
            <a:r>
              <a:rPr lang="en-US" dirty="0" smtClean="0">
                <a:solidFill>
                  <a:srgbClr val="00B050"/>
                </a:solidFill>
              </a:rPr>
              <a:t>Can you try this out and get the answer? We shall discuss this on Friday!</a:t>
            </a:r>
            <a:endParaRPr lang="en-US" dirty="0">
              <a:solidFill>
                <a:srgbClr val="00B050"/>
              </a:solidFill>
            </a:endParaRPr>
          </a:p>
        </p:txBody>
      </p:sp>
    </p:spTree>
    <p:extLst>
      <p:ext uri="{BB962C8B-B14F-4D97-AF65-F5344CB8AC3E}">
        <p14:creationId xmlns:p14="http://schemas.microsoft.com/office/powerpoint/2010/main" val="389675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3" y="411001"/>
            <a:ext cx="9515959" cy="1362715"/>
          </a:xfrm>
        </p:spPr>
        <p:txBody>
          <a:bodyPr>
            <a:normAutofit fontScale="90000"/>
          </a:bodyPr>
          <a:lstStyle/>
          <a:p>
            <a:r>
              <a:rPr lang="en-US" dirty="0" smtClean="0"/>
              <a:t>More on your own reading – understanding the history of algorithm model of estimation techniques</a:t>
            </a:r>
            <a:endParaRPr lang="en-US" dirty="0"/>
          </a:p>
        </p:txBody>
      </p:sp>
      <p:sp>
        <p:nvSpPr>
          <p:cNvPr id="3" name="Content Placeholder 2"/>
          <p:cNvSpPr>
            <a:spLocks noGrp="1"/>
          </p:cNvSpPr>
          <p:nvPr>
            <p:ph sz="half" idx="1"/>
          </p:nvPr>
        </p:nvSpPr>
        <p:spPr/>
        <p:txBody>
          <a:bodyPr/>
          <a:lstStyle/>
          <a:p>
            <a:endParaRPr lang="en-US"/>
          </a:p>
        </p:txBody>
      </p:sp>
    </p:spTree>
    <p:extLst>
      <p:ext uri="{BB962C8B-B14F-4D97-AF65-F5344CB8AC3E}">
        <p14:creationId xmlns:p14="http://schemas.microsoft.com/office/powerpoint/2010/main" val="240586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AF97300-E378-4873-93F8-ED99FB5B03DF}"/>
              </a:ext>
            </a:extLst>
          </p:cNvPr>
          <p:cNvSpPr>
            <a:spLocks noGrp="1" noChangeArrowheads="1"/>
          </p:cNvSpPr>
          <p:nvPr>
            <p:ph type="title"/>
          </p:nvPr>
        </p:nvSpPr>
        <p:spPr>
          <a:xfrm>
            <a:off x="741803" y="193713"/>
            <a:ext cx="6934200" cy="990600"/>
          </a:xfrm>
        </p:spPr>
        <p:txBody>
          <a:bodyPr>
            <a:normAutofit fontScale="90000"/>
          </a:bodyPr>
          <a:lstStyle/>
          <a:p>
            <a:pPr eaLnBrk="1" hangingPunct="1"/>
            <a:r>
              <a:rPr lang="en-US" altLang="en-US" dirty="0"/>
              <a:t>The early design model</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C444ACC1-F8B2-4B89-BAB3-2259B8731A3A}"/>
              </a:ext>
            </a:extLst>
          </p:cNvPr>
          <p:cNvSpPr>
            <a:spLocks noGrp="1" noChangeArrowheads="1"/>
          </p:cNvSpPr>
          <p:nvPr>
            <p:ph type="body" idx="1"/>
          </p:nvPr>
        </p:nvSpPr>
        <p:spPr>
          <a:xfrm>
            <a:off x="517793" y="1184313"/>
            <a:ext cx="9616807" cy="5292687"/>
          </a:xfrm>
        </p:spPr>
        <p:txBody>
          <a:bodyPr/>
          <a:lstStyle/>
          <a:p>
            <a:pPr marL="660400" indent="-660400">
              <a:buFont typeface="Wingdings" pitchFamily="2" charset="2"/>
              <a:buChar char="v"/>
              <a:defRPr/>
            </a:pPr>
            <a:r>
              <a:rPr lang="en-GB" sz="2000" dirty="0"/>
              <a:t>The estimate is based on function points.</a:t>
            </a:r>
          </a:p>
          <a:p>
            <a:pPr marL="660400" indent="-660400">
              <a:buFont typeface="Wingdings" pitchFamily="2" charset="2"/>
              <a:buChar char="v"/>
              <a:defRPr/>
            </a:pPr>
            <a:r>
              <a:rPr lang="en-GB" sz="2000" dirty="0"/>
              <a:t>The estimates produced are based on the formula for algorithmic models as follow:</a:t>
            </a:r>
            <a:endParaRPr lang="en-US" sz="2000" dirty="0"/>
          </a:p>
          <a:p>
            <a:pPr algn="ctr">
              <a:buFontTx/>
              <a:buNone/>
              <a:defRPr/>
            </a:pPr>
            <a:r>
              <a:rPr lang="en-GB" sz="2000" b="1" dirty="0"/>
              <a:t>Effort = A X </a:t>
            </a:r>
            <a:r>
              <a:rPr lang="en-GB" sz="2000" b="1" dirty="0" err="1"/>
              <a:t>Size</a:t>
            </a:r>
            <a:r>
              <a:rPr lang="en-GB" sz="2000" b="1" baseline="30000" dirty="0" err="1"/>
              <a:t>B</a:t>
            </a:r>
            <a:r>
              <a:rPr lang="en-GB" sz="2000" b="1" dirty="0"/>
              <a:t> X M</a:t>
            </a:r>
            <a:endParaRPr lang="en-US" sz="2000" dirty="0"/>
          </a:p>
          <a:p>
            <a:pPr>
              <a:buFont typeface="Wingdings" pitchFamily="2" charset="2"/>
              <a:buChar char="v"/>
              <a:defRPr/>
            </a:pPr>
            <a:r>
              <a:rPr lang="en-GB" sz="2000" dirty="0"/>
              <a:t>Where,</a:t>
            </a:r>
            <a:endParaRPr lang="en-US" sz="2000" dirty="0"/>
          </a:p>
          <a:p>
            <a:pPr>
              <a:defRPr/>
            </a:pPr>
            <a:r>
              <a:rPr lang="en-GB" sz="2000" dirty="0"/>
              <a:t>A    = Boehm proposed that the coefficient A should be 2.94 based on his own large data set</a:t>
            </a:r>
            <a:r>
              <a:rPr lang="en-GB" sz="2000" dirty="0" smtClean="0"/>
              <a:t>.</a:t>
            </a:r>
          </a:p>
          <a:p>
            <a:pPr>
              <a:defRPr/>
            </a:pPr>
            <a:endParaRPr lang="en-US" sz="2000" dirty="0"/>
          </a:p>
          <a:p>
            <a:pPr>
              <a:defRPr/>
            </a:pPr>
            <a:r>
              <a:rPr lang="en-GB" sz="2000" dirty="0"/>
              <a:t>Size= The size of the system is shown in KSLOC means the number of thousand of lines of source code. You will calculate KSLOC by estimating the number of function points in software. After that use standard tables that relates software size to function points for different programming languages to compute a preliminary estimate of the system size in KSLOC. </a:t>
            </a:r>
            <a:endParaRPr lang="en-US" sz="2000" dirty="0"/>
          </a:p>
          <a:p>
            <a:pPr marL="660400" indent="-660400">
              <a:buFont typeface="Wingdings" pitchFamily="2" charset="2"/>
              <a:buChar char="v"/>
              <a:defRPr/>
            </a:pPr>
            <a:endParaRPr lang="en-GB" sz="2000" dirty="0"/>
          </a:p>
          <a:p>
            <a:pPr marL="660400" indent="-660400">
              <a:buFont typeface="Wingdings" pitchFamily="2" charset="2"/>
              <a:buChar char="v"/>
              <a:defRPr/>
            </a:pPr>
            <a:endParaRPr lang="en-US" sz="2000" dirty="0"/>
          </a:p>
        </p:txBody>
      </p:sp>
    </p:spTree>
    <p:extLst>
      <p:ext uri="{BB962C8B-B14F-4D97-AF65-F5344CB8AC3E}">
        <p14:creationId xmlns:p14="http://schemas.microsoft.com/office/powerpoint/2010/main" val="42465223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B5B6E01-9DA9-4F50-B924-474D00D69178}"/>
              </a:ext>
            </a:extLst>
          </p:cNvPr>
          <p:cNvSpPr>
            <a:spLocks noGrp="1" noChangeArrowheads="1"/>
          </p:cNvSpPr>
          <p:nvPr>
            <p:ph type="title"/>
          </p:nvPr>
        </p:nvSpPr>
        <p:spPr>
          <a:xfrm>
            <a:off x="631634" y="104777"/>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44035" name="Rectangle 3">
            <a:extLst>
              <a:ext uri="{FF2B5EF4-FFF2-40B4-BE49-F238E27FC236}">
                <a16:creationId xmlns:a16="http://schemas.microsoft.com/office/drawing/2014/main" id="{A0627509-4938-439D-B2F2-5B70C1AC4180}"/>
              </a:ext>
            </a:extLst>
          </p:cNvPr>
          <p:cNvSpPr>
            <a:spLocks noGrp="1" noChangeArrowheads="1"/>
          </p:cNvSpPr>
          <p:nvPr>
            <p:ph type="body" idx="1"/>
          </p:nvPr>
        </p:nvSpPr>
        <p:spPr>
          <a:xfrm>
            <a:off x="760164" y="760164"/>
            <a:ext cx="9374436" cy="5640636"/>
          </a:xfrm>
        </p:spPr>
        <p:txBody>
          <a:bodyPr>
            <a:normAutofit lnSpcReduction="10000"/>
          </a:bodyPr>
          <a:lstStyle/>
          <a:p>
            <a:pPr marL="660400" indent="-660400">
              <a:buFont typeface="Wingdings" panose="05000000000000000000" pitchFamily="2" charset="2"/>
              <a:buChar char="v"/>
            </a:pPr>
            <a:r>
              <a:rPr lang="en-GB" altLang="en-US" sz="2000" dirty="0"/>
              <a:t>Below are several steps to find the size;</a:t>
            </a:r>
          </a:p>
          <a:p>
            <a:pPr marL="660400" indent="-660400">
              <a:buFontTx/>
              <a:buAutoNum type="arabicPeriod"/>
            </a:pPr>
            <a:r>
              <a:rPr lang="en-GB" altLang="en-US" sz="2000" dirty="0"/>
              <a:t>You need to determine the Unadjusted Function Points (UFP) using predefined weight for each function that shown in table below:</a:t>
            </a:r>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lgn="ctr">
              <a:buNone/>
            </a:pPr>
            <a:r>
              <a:rPr lang="en-GB" altLang="en-US" sz="2000" dirty="0"/>
              <a:t>Functional Units with weighting factors</a:t>
            </a:r>
          </a:p>
          <a:p>
            <a:pPr marL="660400" indent="-660400">
              <a:buNone/>
            </a:pPr>
            <a:r>
              <a:rPr lang="en-GB" altLang="en-US" sz="2000" dirty="0"/>
              <a:t>For calculating the UFP, it shown as below table:</a:t>
            </a:r>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lgn="ctr">
              <a:buNone/>
            </a:pPr>
            <a:endParaRPr lang="en-GB" altLang="en-US" dirty="0"/>
          </a:p>
          <a:p>
            <a:pPr marL="660400" indent="-660400" algn="ctr">
              <a:buNone/>
            </a:pPr>
            <a:r>
              <a:rPr lang="en-GB" altLang="en-US" dirty="0"/>
              <a:t>UFP Calculation Table</a:t>
            </a:r>
          </a:p>
          <a:p>
            <a:pPr marL="660400" indent="-660400">
              <a:buNone/>
            </a:pPr>
            <a:endParaRPr lang="en-US" altLang="en-US" sz="2000" dirty="0"/>
          </a:p>
        </p:txBody>
      </p:sp>
      <p:pic>
        <p:nvPicPr>
          <p:cNvPr id="44036" name="Picture 2" descr="C:\Documents and Settings\labasst\My Documents\PrintScreen Files\ScreenShot068.bmp">
            <a:extLst>
              <a:ext uri="{FF2B5EF4-FFF2-40B4-BE49-F238E27FC236}">
                <a16:creationId xmlns:a16="http://schemas.microsoft.com/office/drawing/2014/main" id="{3E4F3398-B572-4FB1-BDAC-E7D1CC7AA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453" y="1907755"/>
            <a:ext cx="57340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descr="C:\Documents and Settings\labasst\My Documents\PrintScreen Files\ScreenShot069.bmp">
            <a:extLst>
              <a:ext uri="{FF2B5EF4-FFF2-40B4-BE49-F238E27FC236}">
                <a16:creationId xmlns:a16="http://schemas.microsoft.com/office/drawing/2014/main" id="{471F0313-2827-4F19-8FC4-3C568E589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728" y="3978065"/>
            <a:ext cx="36195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6283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80B18FF-06B1-4432-96B8-15570C3E6DAE}"/>
              </a:ext>
            </a:extLst>
          </p:cNvPr>
          <p:cNvSpPr>
            <a:spLocks noGrp="1" noChangeArrowheads="1"/>
          </p:cNvSpPr>
          <p:nvPr>
            <p:ph type="title"/>
          </p:nvPr>
        </p:nvSpPr>
        <p:spPr>
          <a:xfrm>
            <a:off x="598583" y="116595"/>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45059" name="Rectangle 3">
            <a:extLst>
              <a:ext uri="{FF2B5EF4-FFF2-40B4-BE49-F238E27FC236}">
                <a16:creationId xmlns:a16="http://schemas.microsoft.com/office/drawing/2014/main" id="{8BF9C307-6F20-4DB0-BCA8-F71CCA611A2F}"/>
              </a:ext>
            </a:extLst>
          </p:cNvPr>
          <p:cNvSpPr>
            <a:spLocks noGrp="1" noChangeArrowheads="1"/>
          </p:cNvSpPr>
          <p:nvPr>
            <p:ph type="body" idx="1"/>
          </p:nvPr>
        </p:nvSpPr>
        <p:spPr>
          <a:xfrm>
            <a:off x="598583" y="804231"/>
            <a:ext cx="9536017" cy="5596569"/>
          </a:xfrm>
        </p:spPr>
        <p:txBody>
          <a:bodyPr>
            <a:normAutofit/>
          </a:bodyPr>
          <a:lstStyle/>
          <a:p>
            <a:pPr marL="660400" indent="-660400">
              <a:buFont typeface="Wingdings" panose="05000000000000000000" pitchFamily="2" charset="2"/>
              <a:buChar char="v"/>
            </a:pPr>
            <a:r>
              <a:rPr lang="en-GB" altLang="en-US" sz="2000" dirty="0"/>
              <a:t>After the TUFP had been defined, you need to calculate the adjustment factor which determined by considering 14 aspects of processing complexity shown in table below:</a:t>
            </a:r>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buFont typeface="Wingdings" panose="05000000000000000000" pitchFamily="2" charset="2"/>
              <a:buChar char="v"/>
            </a:pPr>
            <a:endParaRPr lang="en-GB" altLang="en-US" sz="2000" dirty="0"/>
          </a:p>
          <a:p>
            <a:pPr marL="660400" indent="-660400" algn="ctr">
              <a:buNone/>
            </a:pPr>
            <a:endParaRPr lang="en-GB" altLang="en-US" sz="2000" dirty="0" smtClean="0"/>
          </a:p>
          <a:p>
            <a:pPr marL="660400" indent="-660400" algn="ctr">
              <a:buNone/>
            </a:pPr>
            <a:endParaRPr lang="en-GB" altLang="en-US" sz="2000" dirty="0"/>
          </a:p>
          <a:p>
            <a:pPr marL="660400" indent="-660400" algn="ctr">
              <a:buNone/>
            </a:pPr>
            <a:r>
              <a:rPr lang="en-GB" altLang="en-US" sz="2000" dirty="0" smtClean="0"/>
              <a:t>Aspects </a:t>
            </a:r>
            <a:r>
              <a:rPr lang="en-GB" altLang="en-US" sz="2000" dirty="0"/>
              <a:t>of processing complexity</a:t>
            </a:r>
          </a:p>
        </p:txBody>
      </p:sp>
      <p:pic>
        <p:nvPicPr>
          <p:cNvPr id="45060" name="Picture 2" descr="C:\Documents and Settings\labasst\My Documents\PrintScreen Files\ScreenShot070.bmp">
            <a:extLst>
              <a:ext uri="{FF2B5EF4-FFF2-40B4-BE49-F238E27FC236}">
                <a16:creationId xmlns:a16="http://schemas.microsoft.com/office/drawing/2014/main" id="{379EE8AC-24CE-4496-92A8-C42C86BBF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14" y="1921524"/>
            <a:ext cx="6444035" cy="373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2684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2867705-E0E0-4E8B-94FA-7474562EC8E5}"/>
              </a:ext>
            </a:extLst>
          </p:cNvPr>
          <p:cNvSpPr>
            <a:spLocks noGrp="1" noChangeArrowheads="1"/>
          </p:cNvSpPr>
          <p:nvPr>
            <p:ph type="title"/>
          </p:nvPr>
        </p:nvSpPr>
        <p:spPr>
          <a:xfrm>
            <a:off x="807904" y="152400"/>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46083" name="Rectangle 3">
            <a:extLst>
              <a:ext uri="{FF2B5EF4-FFF2-40B4-BE49-F238E27FC236}">
                <a16:creationId xmlns:a16="http://schemas.microsoft.com/office/drawing/2014/main" id="{27340472-7ABF-4574-A6BC-FD8D7036506A}"/>
              </a:ext>
            </a:extLst>
          </p:cNvPr>
          <p:cNvSpPr>
            <a:spLocks noGrp="1" noChangeArrowheads="1"/>
          </p:cNvSpPr>
          <p:nvPr>
            <p:ph type="body" idx="1"/>
          </p:nvPr>
        </p:nvSpPr>
        <p:spPr>
          <a:xfrm>
            <a:off x="694063" y="749147"/>
            <a:ext cx="9440537" cy="5727853"/>
          </a:xfrm>
        </p:spPr>
        <p:txBody>
          <a:bodyPr>
            <a:normAutofit/>
          </a:bodyPr>
          <a:lstStyle/>
          <a:p>
            <a:pPr marL="660400" indent="-660400">
              <a:buNone/>
            </a:pPr>
            <a:r>
              <a:rPr lang="en-GB" altLang="en-US" sz="2000" dirty="0"/>
              <a:t>	You need to rate each factor on a scale of 0 to 5 such as shown in figure below:</a:t>
            </a:r>
          </a:p>
          <a:p>
            <a:pPr marL="660400" indent="-660400">
              <a:buNone/>
            </a:pPr>
            <a:endParaRPr lang="en-GB" altLang="en-US" sz="2000" dirty="0"/>
          </a:p>
          <a:p>
            <a:pPr marL="660400" indent="-660400">
              <a:buNone/>
            </a:pPr>
            <a:endParaRPr lang="en-GB" altLang="en-US" sz="2000" dirty="0"/>
          </a:p>
          <a:p>
            <a:pPr marL="660400" indent="-660400" algn="ctr">
              <a:buNone/>
            </a:pPr>
            <a:r>
              <a:rPr lang="en-GB" altLang="en-US" sz="2000" dirty="0"/>
              <a:t>Factor of scale</a:t>
            </a:r>
          </a:p>
          <a:p>
            <a:pPr marL="660400" indent="-660400">
              <a:buNone/>
            </a:pPr>
            <a:r>
              <a:rPr lang="en-GB" altLang="en-US" sz="2000" dirty="0"/>
              <a:t>	To calculate the adjustment factor will be,</a:t>
            </a:r>
            <a:endParaRPr lang="en-US" altLang="en-US" sz="2000" dirty="0"/>
          </a:p>
          <a:p>
            <a:pPr marL="660400" indent="-660400" algn="ctr">
              <a:buNone/>
            </a:pPr>
            <a:r>
              <a:rPr lang="en-GB" altLang="en-US" sz="2000" dirty="0"/>
              <a:t>	</a:t>
            </a:r>
            <a:r>
              <a:rPr lang="en-GB" altLang="en-US" sz="1400" b="1" dirty="0"/>
              <a:t>Complexity </a:t>
            </a:r>
            <a:r>
              <a:rPr lang="en-GB" altLang="en-US" sz="1400" b="1" dirty="0" err="1"/>
              <a:t>Adjusment</a:t>
            </a:r>
            <a:r>
              <a:rPr lang="en-GB" altLang="en-US" sz="1400" b="1" dirty="0"/>
              <a:t> Factor (CAF) = 0.65 + (0.01 X (total processing complexity)) </a:t>
            </a:r>
            <a:endParaRPr lang="en-US" altLang="en-US" sz="2000" dirty="0"/>
          </a:p>
          <a:p>
            <a:pPr marL="660400" indent="-660400">
              <a:buFontTx/>
              <a:buAutoNum type="arabicPeriod" startAt="3"/>
            </a:pPr>
            <a:r>
              <a:rPr lang="en-GB" altLang="en-US" sz="2000" dirty="0"/>
              <a:t>Now you can calculate the function point after TUFP and CAF had been defined. The calculation is,</a:t>
            </a:r>
            <a:endParaRPr lang="en-US" altLang="en-US" sz="2000" dirty="0"/>
          </a:p>
          <a:p>
            <a:pPr marL="660400" indent="-660400" algn="ctr">
              <a:buNone/>
            </a:pPr>
            <a:r>
              <a:rPr lang="en-GB" altLang="en-US" sz="2000" dirty="0"/>
              <a:t>FP = CAF X TUFP</a:t>
            </a:r>
            <a:endParaRPr lang="en-US" altLang="en-US" sz="2000" dirty="0"/>
          </a:p>
          <a:p>
            <a:pPr marL="660400" indent="-660400">
              <a:buFontTx/>
              <a:buAutoNum type="arabicPeriod" startAt="4"/>
            </a:pPr>
            <a:r>
              <a:rPr lang="en-GB" altLang="en-US" sz="2000" dirty="0"/>
              <a:t>Once you receive the value of FP, you need to convert the number of function points into the lines of code that will be required to build the system. The number of codes depends on the programming language you choose to use. Table 5.9 represent a very rough conversion guide for some popular language. </a:t>
            </a:r>
            <a:endParaRPr lang="en-US" altLang="en-US" sz="2000" dirty="0"/>
          </a:p>
        </p:txBody>
      </p:sp>
      <p:pic>
        <p:nvPicPr>
          <p:cNvPr id="46084" name="Picture 2" descr="C:\Documents and Settings\labasst\My Documents\PrintScreen Files\ScreenShot071.bmp">
            <a:extLst>
              <a:ext uri="{FF2B5EF4-FFF2-40B4-BE49-F238E27FC236}">
                <a16:creationId xmlns:a16="http://schemas.microsoft.com/office/drawing/2014/main" id="{17C0ECB4-7542-4371-949B-29951A89F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110" y="1392084"/>
            <a:ext cx="53625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0502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D0483CF-FBEE-4D95-9EAF-EAA4F1317E7A}"/>
              </a:ext>
            </a:extLst>
          </p:cNvPr>
          <p:cNvSpPr>
            <a:spLocks noGrp="1" noChangeArrowheads="1"/>
          </p:cNvSpPr>
          <p:nvPr>
            <p:ph type="title"/>
          </p:nvPr>
        </p:nvSpPr>
        <p:spPr>
          <a:xfrm>
            <a:off x="890187" y="0"/>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C8FCA11F-9601-408F-AB3C-C3BFE2775FD1}"/>
              </a:ext>
            </a:extLst>
          </p:cNvPr>
          <p:cNvSpPr>
            <a:spLocks noGrp="1" noChangeArrowheads="1"/>
          </p:cNvSpPr>
          <p:nvPr>
            <p:ph type="body" idx="1"/>
          </p:nvPr>
        </p:nvSpPr>
        <p:spPr>
          <a:xfrm>
            <a:off x="242371" y="990600"/>
            <a:ext cx="10278737" cy="5486400"/>
          </a:xfrm>
        </p:spPr>
        <p:txBody>
          <a:bodyPr>
            <a:normAutofit/>
          </a:bodyPr>
          <a:lstStyle/>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lgn="ctr">
              <a:buNone/>
              <a:defRPr/>
            </a:pPr>
            <a:r>
              <a:rPr lang="en-GB" dirty="0"/>
              <a:t>Converting from function points to Lines of Code</a:t>
            </a:r>
            <a:endParaRPr lang="en-US" dirty="0"/>
          </a:p>
          <a:p>
            <a:pPr>
              <a:defRPr/>
            </a:pPr>
            <a:r>
              <a:rPr lang="en-GB" dirty="0"/>
              <a:t>For example, a system consists of 224 function points. If you were to develop the system in COBOL, it would typically require,</a:t>
            </a:r>
            <a:endParaRPr lang="en-US" dirty="0"/>
          </a:p>
          <a:p>
            <a:pPr algn="ctr">
              <a:buFontTx/>
              <a:buNone/>
              <a:defRPr/>
            </a:pPr>
            <a:r>
              <a:rPr lang="en-GB" dirty="0"/>
              <a:t>Size </a:t>
            </a:r>
            <a:r>
              <a:rPr lang="en-GB" dirty="0" smtClean="0"/>
              <a:t>  = </a:t>
            </a:r>
            <a:r>
              <a:rPr lang="en-GB" dirty="0"/>
              <a:t>FP X LOC per function point</a:t>
            </a:r>
          </a:p>
          <a:p>
            <a:pPr>
              <a:buFontTx/>
              <a:buNone/>
              <a:defRPr/>
            </a:pPr>
            <a:r>
              <a:rPr lang="en-GB" dirty="0"/>
              <a:t>			          </a:t>
            </a:r>
            <a:r>
              <a:rPr lang="en-GB" dirty="0" smtClean="0"/>
              <a:t>					 </a:t>
            </a:r>
            <a:r>
              <a:rPr lang="en-GB" dirty="0"/>
              <a:t>= 224 X 110</a:t>
            </a:r>
            <a:endParaRPr lang="en-US" dirty="0"/>
          </a:p>
          <a:p>
            <a:pPr>
              <a:buFontTx/>
              <a:buNone/>
              <a:defRPr/>
            </a:pPr>
            <a:r>
              <a:rPr lang="en-GB" dirty="0"/>
              <a:t>                                     </a:t>
            </a:r>
            <a:r>
              <a:rPr lang="en-GB" dirty="0" smtClean="0"/>
              <a:t>		        </a:t>
            </a:r>
            <a:r>
              <a:rPr lang="en-GB" dirty="0"/>
              <a:t>= </a:t>
            </a:r>
            <a:r>
              <a:rPr lang="en-GB" u="sng" dirty="0"/>
              <a:t>24640</a:t>
            </a:r>
            <a:endParaRPr lang="en-US" dirty="0"/>
          </a:p>
          <a:p>
            <a:pPr marL="660400" indent="-660400">
              <a:defRPr/>
            </a:pPr>
            <a:r>
              <a:rPr lang="en-GB" dirty="0"/>
              <a:t>The exponent B shown the increased effort required as the size of the project increases. If B&lt;1, the rate of increase of effort decreases as the size of the product increases. If B&gt;1.0, the rate of increase of effort increases as the size of the product increases. The value B is computed on the basis of scaling factors that may cause drop in productivity with increase in size. </a:t>
            </a:r>
            <a:endParaRPr lang="en-US" dirty="0"/>
          </a:p>
          <a:p>
            <a:pPr marL="660400" indent="-660400">
              <a:defRPr/>
            </a:pPr>
            <a:endParaRPr lang="en-GB" dirty="0"/>
          </a:p>
        </p:txBody>
      </p:sp>
      <p:pic>
        <p:nvPicPr>
          <p:cNvPr id="47108" name="Picture 2" descr="C:\Documents and Settings\labasst\My Documents\PrintScreen Files\ScreenShot072.bmp">
            <a:extLst>
              <a:ext uri="{FF2B5EF4-FFF2-40B4-BE49-F238E27FC236}">
                <a16:creationId xmlns:a16="http://schemas.microsoft.com/office/drawing/2014/main" id="{5F59F9B3-042D-492F-B5C7-D6443D58F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647" y="990600"/>
            <a:ext cx="42576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2988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Cost Estimation Techniques</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243289698"/>
              </p:ext>
            </p:extLst>
          </p:nvPr>
        </p:nvGraphicFramePr>
        <p:xfrm>
          <a:off x="609600" y="1108075"/>
          <a:ext cx="10455564"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256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D2094E7-3451-4042-BD9B-CF304DFB9E6C}"/>
              </a:ext>
            </a:extLst>
          </p:cNvPr>
          <p:cNvSpPr>
            <a:spLocks noGrp="1" noChangeArrowheads="1"/>
          </p:cNvSpPr>
          <p:nvPr>
            <p:ph type="title"/>
          </p:nvPr>
        </p:nvSpPr>
        <p:spPr>
          <a:xfrm>
            <a:off x="1193494" y="76200"/>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48131" name="Rectangle 3">
            <a:extLst>
              <a:ext uri="{FF2B5EF4-FFF2-40B4-BE49-F238E27FC236}">
                <a16:creationId xmlns:a16="http://schemas.microsoft.com/office/drawing/2014/main" id="{3FAC923E-3479-407E-97F2-813FE5FEF675}"/>
              </a:ext>
            </a:extLst>
          </p:cNvPr>
          <p:cNvSpPr>
            <a:spLocks noGrp="1" noChangeArrowheads="1"/>
          </p:cNvSpPr>
          <p:nvPr>
            <p:ph type="body" idx="1"/>
          </p:nvPr>
        </p:nvSpPr>
        <p:spPr>
          <a:xfrm>
            <a:off x="1905000" y="1447800"/>
            <a:ext cx="8229600" cy="5029200"/>
          </a:xfrm>
        </p:spPr>
        <p:txBody>
          <a:bodyPr>
            <a:normAutofit lnSpcReduction="10000"/>
          </a:bodyPr>
          <a:lstStyle/>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Font typeface="Wingdings" panose="05000000000000000000" pitchFamily="2" charset="2"/>
              <a:buChar char="v"/>
            </a:pPr>
            <a:endParaRPr lang="en-US" altLang="en-US" sz="2000" dirty="0"/>
          </a:p>
          <a:p>
            <a:pPr marL="660400" indent="-660400">
              <a:buNone/>
            </a:pPr>
            <a:endParaRPr lang="en-US" altLang="en-US" sz="2000" dirty="0"/>
          </a:p>
          <a:p>
            <a:pPr marL="660400" indent="-660400" algn="ctr">
              <a:buNone/>
            </a:pPr>
            <a:r>
              <a:rPr lang="en-GB" altLang="en-US" sz="2000" dirty="0"/>
              <a:t>Scaling factors</a:t>
            </a:r>
            <a:endParaRPr lang="en-US" altLang="en-US" sz="2000" dirty="0"/>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buNone/>
            </a:pPr>
            <a:endParaRPr lang="en-GB" altLang="en-US" sz="2000" dirty="0"/>
          </a:p>
          <a:p>
            <a:pPr marL="660400" indent="-660400" algn="ctr">
              <a:buNone/>
            </a:pPr>
            <a:r>
              <a:rPr lang="en-GB" altLang="en-US" sz="2000" dirty="0"/>
              <a:t>Data for Compute value B</a:t>
            </a:r>
          </a:p>
        </p:txBody>
      </p:sp>
      <p:pic>
        <p:nvPicPr>
          <p:cNvPr id="48132" name="Picture 2" descr="C:\Documents and Settings\labasst\My Documents\PrintScreen Files\ScreenShot073.bmp">
            <a:extLst>
              <a:ext uri="{FF2B5EF4-FFF2-40B4-BE49-F238E27FC236}">
                <a16:creationId xmlns:a16="http://schemas.microsoft.com/office/drawing/2014/main" id="{B485377D-1075-4815-8D6F-5FF6DAD46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730" y="666520"/>
            <a:ext cx="6648140" cy="318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descr="C:\Documents and Settings\labasst\My Documents\PrintScreen Files\ScreenShot074.bmp">
            <a:extLst>
              <a:ext uri="{FF2B5EF4-FFF2-40B4-BE49-F238E27FC236}">
                <a16:creationId xmlns:a16="http://schemas.microsoft.com/office/drawing/2014/main" id="{C821C373-B45F-4E2E-B648-E0B35A0C3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069" y="4440715"/>
            <a:ext cx="51911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770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64B9B66-E63A-4ACC-B740-85543E2DA2A4}"/>
              </a:ext>
            </a:extLst>
          </p:cNvPr>
          <p:cNvSpPr>
            <a:spLocks noGrp="1" noChangeArrowheads="1"/>
          </p:cNvSpPr>
          <p:nvPr>
            <p:ph type="title"/>
          </p:nvPr>
        </p:nvSpPr>
        <p:spPr>
          <a:xfrm>
            <a:off x="741802" y="76200"/>
            <a:ext cx="6934200" cy="990600"/>
          </a:xfrm>
        </p:spPr>
        <p:txBody>
          <a:bodyPr>
            <a:normAutofit fontScale="90000"/>
          </a:bodyPr>
          <a:lstStyle/>
          <a:p>
            <a:pPr eaLnBrk="1" hangingPunct="1"/>
            <a:r>
              <a:rPr lang="en-US" altLang="en-US" dirty="0"/>
              <a:t>The early design model </a:t>
            </a:r>
            <a:br>
              <a:rPr lang="en-US" altLang="en-US" dirty="0"/>
            </a:br>
            <a:r>
              <a:rPr lang="en-GB" altLang="en-US" dirty="0"/>
              <a:t>	</a:t>
            </a:r>
            <a:endParaRPr lang="en-US" altLang="en-US" dirty="0"/>
          </a:p>
        </p:txBody>
      </p:sp>
      <p:sp>
        <p:nvSpPr>
          <p:cNvPr id="49155" name="Rectangle 3">
            <a:extLst>
              <a:ext uri="{FF2B5EF4-FFF2-40B4-BE49-F238E27FC236}">
                <a16:creationId xmlns:a16="http://schemas.microsoft.com/office/drawing/2014/main" id="{6AB4D480-651A-42FD-BE76-252B220274F6}"/>
              </a:ext>
            </a:extLst>
          </p:cNvPr>
          <p:cNvSpPr>
            <a:spLocks noGrp="1" noChangeArrowheads="1"/>
          </p:cNvSpPr>
          <p:nvPr>
            <p:ph type="body" idx="1"/>
          </p:nvPr>
        </p:nvSpPr>
        <p:spPr>
          <a:xfrm>
            <a:off x="741802" y="793214"/>
            <a:ext cx="9926198" cy="6064786"/>
          </a:xfrm>
        </p:spPr>
        <p:txBody>
          <a:bodyPr/>
          <a:lstStyle/>
          <a:p>
            <a:pPr>
              <a:buFontTx/>
              <a:buNone/>
            </a:pPr>
            <a:r>
              <a:rPr lang="en-GB" altLang="en-US" sz="2000" dirty="0"/>
              <a:t>	</a:t>
            </a:r>
            <a:r>
              <a:rPr lang="en-GB" altLang="en-US" dirty="0"/>
              <a:t>The value B can calculated as,</a:t>
            </a:r>
            <a:endParaRPr lang="en-US" altLang="en-US" dirty="0"/>
          </a:p>
          <a:p>
            <a:pPr algn="ctr">
              <a:buFontTx/>
              <a:buNone/>
            </a:pPr>
            <a:r>
              <a:rPr lang="en-GB" altLang="en-US" dirty="0"/>
              <a:t>	B = (total of scaling factor) /100 + 1.01 </a:t>
            </a:r>
            <a:endParaRPr lang="en-US" altLang="en-US" dirty="0"/>
          </a:p>
          <a:p>
            <a:pPr>
              <a:buFontTx/>
              <a:buNone/>
            </a:pPr>
            <a:r>
              <a:rPr lang="en-GB" altLang="en-US" dirty="0"/>
              <a:t>	When all the scaling factor of a project are rated as extra high, the best value of B is obtained and is equal to 0.91. When all the scaling factors are very low, the worst value of B is obtained and is equal to 1.23. Therefore, the value of B may vary from 0.91 to 1.23. </a:t>
            </a:r>
            <a:endParaRPr lang="en-US" altLang="en-US" dirty="0"/>
          </a:p>
          <a:p>
            <a:pPr>
              <a:buFontTx/>
              <a:buNone/>
            </a:pPr>
            <a:r>
              <a:rPr lang="en-GB" altLang="en-US" dirty="0"/>
              <a:t>	M =    It is based on seven project and process attributes that increase or decrease the estimates.</a:t>
            </a:r>
          </a:p>
          <a:p>
            <a:pPr>
              <a:buFontTx/>
              <a:buNone/>
            </a:pPr>
            <a:endParaRPr lang="en-GB" altLang="en-US" sz="2000" dirty="0"/>
          </a:p>
          <a:p>
            <a:pPr>
              <a:buFontTx/>
              <a:buNone/>
            </a:pPr>
            <a:endParaRPr lang="en-GB" altLang="en-US" sz="2000" dirty="0"/>
          </a:p>
          <a:p>
            <a:pPr>
              <a:buFontTx/>
              <a:buNone/>
            </a:pPr>
            <a:endParaRPr lang="en-GB" altLang="en-US" sz="2000" dirty="0"/>
          </a:p>
          <a:p>
            <a:pPr>
              <a:buFontTx/>
              <a:buNone/>
            </a:pPr>
            <a:endParaRPr lang="en-GB" altLang="en-US" sz="2000" dirty="0"/>
          </a:p>
          <a:p>
            <a:pPr>
              <a:buFontTx/>
              <a:buNone/>
            </a:pPr>
            <a:endParaRPr lang="en-GB" altLang="en-US" dirty="0"/>
          </a:p>
          <a:p>
            <a:pPr algn="ctr">
              <a:buFontTx/>
              <a:buNone/>
            </a:pPr>
            <a:r>
              <a:rPr lang="en-MY" altLang="en-US" dirty="0"/>
              <a:t>Cost driver with rating</a:t>
            </a:r>
          </a:p>
          <a:p>
            <a:pPr>
              <a:buFontTx/>
              <a:buNone/>
            </a:pPr>
            <a:r>
              <a:rPr lang="en-GB" altLang="en-US" dirty="0"/>
              <a:t>Therefore, to count M is,</a:t>
            </a:r>
            <a:endParaRPr lang="en-US" altLang="en-US" dirty="0"/>
          </a:p>
          <a:p>
            <a:pPr algn="ctr">
              <a:buFontTx/>
              <a:buNone/>
            </a:pPr>
            <a:r>
              <a:rPr lang="en-MY" altLang="en-US" dirty="0"/>
              <a:t>M	=	PERS  x  RCPX  x  RUSE  x  PDIF  x  PREX  x  FCIL  x   SCED</a:t>
            </a:r>
            <a:endParaRPr lang="en-US" altLang="en-US" dirty="0"/>
          </a:p>
          <a:p>
            <a:pPr>
              <a:buFontTx/>
              <a:buNone/>
            </a:pPr>
            <a:endParaRPr lang="en-US" altLang="en-US" dirty="0"/>
          </a:p>
        </p:txBody>
      </p:sp>
      <p:pic>
        <p:nvPicPr>
          <p:cNvPr id="49156" name="Picture 2" descr="C:\Documents and Settings\labasst\My Documents\PrintScreen Files\ScreenShot075.bmp">
            <a:extLst>
              <a:ext uri="{FF2B5EF4-FFF2-40B4-BE49-F238E27FC236}">
                <a16:creationId xmlns:a16="http://schemas.microsoft.com/office/drawing/2014/main" id="{868E67D3-91BE-4AF9-96C8-D50A3C19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910" y="2884583"/>
            <a:ext cx="56483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3466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88A7618-BD3C-401D-882B-C1F311D2098E}"/>
              </a:ext>
            </a:extLst>
          </p:cNvPr>
          <p:cNvSpPr>
            <a:spLocks noGrp="1" noChangeArrowheads="1"/>
          </p:cNvSpPr>
          <p:nvPr>
            <p:ph type="title"/>
          </p:nvPr>
        </p:nvSpPr>
        <p:spPr>
          <a:xfrm>
            <a:off x="785870" y="94561"/>
            <a:ext cx="6934200" cy="990600"/>
          </a:xfrm>
        </p:spPr>
        <p:txBody>
          <a:bodyPr>
            <a:normAutofit fontScale="90000"/>
          </a:bodyPr>
          <a:lstStyle/>
          <a:p>
            <a:pPr eaLnBrk="1" hangingPunct="1"/>
            <a:r>
              <a:rPr lang="en-GB" altLang="en-US" dirty="0"/>
              <a:t>The Reuse Model</a:t>
            </a:r>
            <a:r>
              <a:rPr lang="en-US" altLang="en-US" dirty="0"/>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6EF69579-9B15-417F-9DAC-9CC8C7A56C6E}"/>
              </a:ext>
            </a:extLst>
          </p:cNvPr>
          <p:cNvSpPr>
            <a:spLocks noGrp="1" noChangeArrowheads="1"/>
          </p:cNvSpPr>
          <p:nvPr>
            <p:ph type="body" idx="1"/>
          </p:nvPr>
        </p:nvSpPr>
        <p:spPr>
          <a:xfrm>
            <a:off x="694063" y="589861"/>
            <a:ext cx="9440537" cy="6075802"/>
          </a:xfrm>
        </p:spPr>
        <p:txBody>
          <a:bodyPr>
            <a:normAutofit/>
          </a:bodyPr>
          <a:lstStyle/>
          <a:p>
            <a:pPr marL="660400" indent="-660400">
              <a:buFont typeface="Wingdings" pitchFamily="2" charset="2"/>
              <a:buChar char="v"/>
              <a:defRPr/>
            </a:pPr>
            <a:r>
              <a:rPr lang="en-GB" sz="2000" dirty="0"/>
              <a:t>It is used to compute the effort required to combine the reusable components and then generated the program code.</a:t>
            </a:r>
          </a:p>
          <a:p>
            <a:pPr marL="660400" indent="-660400">
              <a:buFont typeface="Wingdings" pitchFamily="2" charset="2"/>
              <a:buChar char="v"/>
              <a:defRPr/>
            </a:pPr>
            <a:endParaRPr lang="en-GB" sz="2000" dirty="0" smtClean="0"/>
          </a:p>
          <a:p>
            <a:pPr marL="660400" indent="-660400">
              <a:buFont typeface="Wingdings" pitchFamily="2" charset="2"/>
              <a:buChar char="v"/>
              <a:defRPr/>
            </a:pPr>
            <a:r>
              <a:rPr lang="en-GB" sz="2000" dirty="0" smtClean="0"/>
              <a:t>The </a:t>
            </a:r>
            <a:r>
              <a:rPr lang="en-GB" sz="2000" dirty="0"/>
              <a:t>reuse model is used to estimate the effort required to combine reusable or generated code.</a:t>
            </a:r>
          </a:p>
          <a:p>
            <a:pPr marL="660400" indent="-660400">
              <a:buFont typeface="Wingdings" pitchFamily="2" charset="2"/>
              <a:buChar char="v"/>
              <a:defRPr/>
            </a:pPr>
            <a:endParaRPr lang="en-GB" sz="2000" dirty="0" smtClean="0"/>
          </a:p>
          <a:p>
            <a:pPr marL="660400" indent="-660400">
              <a:buFont typeface="Wingdings" pitchFamily="2" charset="2"/>
              <a:buChar char="v"/>
              <a:defRPr/>
            </a:pPr>
            <a:r>
              <a:rPr lang="en-GB" sz="2000" dirty="0" smtClean="0"/>
              <a:t>COCOMO </a:t>
            </a:r>
            <a:r>
              <a:rPr lang="en-GB" sz="2000" dirty="0"/>
              <a:t>II has two types of reused code such as:</a:t>
            </a:r>
            <a:endParaRPr lang="en-US" sz="2000" dirty="0"/>
          </a:p>
          <a:p>
            <a:pPr lvl="1">
              <a:defRPr/>
            </a:pPr>
            <a:r>
              <a:rPr lang="en-GB" dirty="0"/>
              <a:t>‘Black box’ codes – code that can be reused without understand the code or make change to the code. </a:t>
            </a:r>
            <a:endParaRPr lang="en-US" dirty="0"/>
          </a:p>
          <a:p>
            <a:pPr lvl="1">
              <a:defRPr/>
            </a:pPr>
            <a:r>
              <a:rPr lang="en-GB" dirty="0"/>
              <a:t>‘White box’ codes – code that need to be adapted to combine with new or reuse code. </a:t>
            </a:r>
            <a:endParaRPr lang="en-GB" dirty="0" smtClean="0"/>
          </a:p>
          <a:p>
            <a:pPr lvl="1">
              <a:defRPr/>
            </a:pPr>
            <a:endParaRPr lang="en-US" dirty="0"/>
          </a:p>
          <a:p>
            <a:pPr lvl="1" algn="ctr">
              <a:buFontTx/>
              <a:buNone/>
              <a:defRPr/>
            </a:pPr>
            <a:r>
              <a:rPr lang="en-GB" sz="2000" b="1" dirty="0"/>
              <a:t>PM= (ASLOC X AT / 100) / ATPROD</a:t>
            </a:r>
            <a:endParaRPr lang="en-US" sz="2000" dirty="0"/>
          </a:p>
          <a:p>
            <a:pPr>
              <a:defRPr/>
            </a:pPr>
            <a:r>
              <a:rPr lang="en-GB" sz="2000" b="1" dirty="0"/>
              <a:t>ASLOC</a:t>
            </a:r>
            <a:r>
              <a:rPr lang="en-GB" sz="2000" dirty="0"/>
              <a:t> = total number of lines of reused code including the code that auto-generated</a:t>
            </a:r>
            <a:endParaRPr lang="en-US" sz="2000" dirty="0"/>
          </a:p>
          <a:p>
            <a:pPr>
              <a:defRPr/>
            </a:pPr>
            <a:r>
              <a:rPr lang="en-GB" sz="2000" b="1" dirty="0"/>
              <a:t>AT</a:t>
            </a:r>
            <a:r>
              <a:rPr lang="en-GB" sz="2000" dirty="0"/>
              <a:t> = the percentage of reused code that is automatically generated</a:t>
            </a:r>
            <a:endParaRPr lang="en-US" sz="2000" dirty="0"/>
          </a:p>
          <a:p>
            <a:pPr>
              <a:defRPr/>
            </a:pPr>
            <a:r>
              <a:rPr lang="en-GB" sz="2000" b="1" dirty="0"/>
              <a:t>ATPROD</a:t>
            </a:r>
            <a:r>
              <a:rPr lang="en-GB" sz="2000" dirty="0"/>
              <a:t> = the productivity of engineers in integrated the code</a:t>
            </a:r>
            <a:endParaRPr lang="en-US" sz="2000" dirty="0"/>
          </a:p>
          <a:p>
            <a:pPr>
              <a:defRPr/>
            </a:pPr>
            <a:r>
              <a:rPr lang="en-GB" sz="2000" b="1" dirty="0"/>
              <a:t>PM</a:t>
            </a:r>
            <a:r>
              <a:rPr lang="en-GB" sz="2000" dirty="0"/>
              <a:t> = effort estimate in person-months</a:t>
            </a:r>
            <a:endParaRPr lang="en-US" sz="2000" dirty="0"/>
          </a:p>
          <a:p>
            <a:pPr marL="660400" indent="-660400">
              <a:buFont typeface="Wingdings" pitchFamily="2" charset="2"/>
              <a:buChar char="v"/>
              <a:defRPr/>
            </a:pPr>
            <a:endParaRPr lang="en-US" sz="2000" dirty="0"/>
          </a:p>
        </p:txBody>
      </p:sp>
    </p:spTree>
    <p:extLst>
      <p:ext uri="{BB962C8B-B14F-4D97-AF65-F5344CB8AC3E}">
        <p14:creationId xmlns:p14="http://schemas.microsoft.com/office/powerpoint/2010/main" val="278595026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812D34F-64D9-4886-87FD-3271995987D9}"/>
              </a:ext>
            </a:extLst>
          </p:cNvPr>
          <p:cNvSpPr>
            <a:spLocks noGrp="1" noChangeArrowheads="1"/>
          </p:cNvSpPr>
          <p:nvPr>
            <p:ph type="title"/>
          </p:nvPr>
        </p:nvSpPr>
        <p:spPr>
          <a:xfrm>
            <a:off x="543499" y="237781"/>
            <a:ext cx="6934200" cy="990600"/>
          </a:xfrm>
        </p:spPr>
        <p:txBody>
          <a:bodyPr>
            <a:normAutofit fontScale="90000"/>
          </a:bodyPr>
          <a:lstStyle/>
          <a:p>
            <a:pPr eaLnBrk="1" hangingPunct="1"/>
            <a:r>
              <a:rPr lang="en-GB" altLang="en-US" dirty="0"/>
              <a:t>The Reuse Model </a:t>
            </a:r>
            <a:r>
              <a:rPr lang="en-US" altLang="en-US" dirty="0"/>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A88F586F-3EF9-4161-90D9-ECB8492B3935}"/>
              </a:ext>
            </a:extLst>
          </p:cNvPr>
          <p:cNvSpPr>
            <a:spLocks noGrp="1" noChangeArrowheads="1"/>
          </p:cNvSpPr>
          <p:nvPr>
            <p:ph type="body" idx="1"/>
          </p:nvPr>
        </p:nvSpPr>
        <p:spPr>
          <a:xfrm>
            <a:off x="649995" y="1228381"/>
            <a:ext cx="9484605" cy="5248619"/>
          </a:xfrm>
        </p:spPr>
        <p:txBody>
          <a:bodyPr/>
          <a:lstStyle/>
          <a:p>
            <a:pPr>
              <a:buFont typeface="Wingdings" pitchFamily="2" charset="2"/>
              <a:buChar char="v"/>
              <a:defRPr/>
            </a:pPr>
            <a:r>
              <a:rPr lang="en-GB" sz="2000" dirty="0"/>
              <a:t>Boehm, et al. (2000) has measured </a:t>
            </a:r>
            <a:r>
              <a:rPr lang="en-GB" sz="2000" b="1" dirty="0"/>
              <a:t>ATPROD </a:t>
            </a:r>
            <a:r>
              <a:rPr lang="en-GB" sz="2000" dirty="0"/>
              <a:t>to be about 2400 source statements per month. </a:t>
            </a:r>
            <a:endParaRPr lang="en-GB" sz="2000" dirty="0" smtClean="0"/>
          </a:p>
          <a:p>
            <a:pPr>
              <a:buFont typeface="Wingdings" pitchFamily="2" charset="2"/>
              <a:buChar char="v"/>
              <a:defRPr/>
            </a:pPr>
            <a:endParaRPr lang="en-GB" sz="2000" dirty="0"/>
          </a:p>
          <a:p>
            <a:pPr>
              <a:buFont typeface="Wingdings" pitchFamily="2" charset="2"/>
              <a:buChar char="v"/>
              <a:defRPr/>
            </a:pPr>
            <a:r>
              <a:rPr lang="en-GB" sz="2000" dirty="0"/>
              <a:t>Therefore, if there are a total of 20000 lines of reused source code in a system and 30% of this is automatically generated, then the effort required to integrate the generated code is: </a:t>
            </a:r>
            <a:endParaRPr lang="en-US" sz="2000" dirty="0"/>
          </a:p>
          <a:p>
            <a:pPr algn="ctr">
              <a:buFontTx/>
              <a:buNone/>
              <a:defRPr/>
            </a:pPr>
            <a:r>
              <a:rPr lang="en-GB" sz="2000" b="1" dirty="0"/>
              <a:t>(20000 X 30/100) / 2400 = 2.5 </a:t>
            </a:r>
            <a:r>
              <a:rPr lang="en-GB" sz="2000" b="1" dirty="0" smtClean="0"/>
              <a:t>person-months</a:t>
            </a:r>
          </a:p>
          <a:p>
            <a:pPr algn="ctr">
              <a:buFontTx/>
              <a:buNone/>
              <a:defRPr/>
            </a:pPr>
            <a:endParaRPr lang="en-US" sz="2000" dirty="0"/>
          </a:p>
          <a:p>
            <a:pPr>
              <a:buFont typeface="Wingdings" pitchFamily="2" charset="2"/>
              <a:buChar char="v"/>
              <a:defRPr/>
            </a:pPr>
            <a:r>
              <a:rPr lang="en-GB" sz="2000" dirty="0"/>
              <a:t>So, the effort required to integrate the code is 2.5 person-months.</a:t>
            </a:r>
            <a:endParaRPr lang="en-US" sz="2000" dirty="0"/>
          </a:p>
          <a:p>
            <a:pPr>
              <a:buFontTx/>
              <a:buNone/>
              <a:defRPr/>
            </a:pPr>
            <a:r>
              <a:rPr lang="en-US" sz="2000" dirty="0"/>
              <a:t> </a:t>
            </a:r>
          </a:p>
          <a:p>
            <a:pPr marL="660400" indent="-660400">
              <a:buFont typeface="Wingdings" pitchFamily="2" charset="2"/>
              <a:buChar char="v"/>
              <a:defRPr/>
            </a:pPr>
            <a:endParaRPr lang="en-US" sz="2000" dirty="0"/>
          </a:p>
        </p:txBody>
      </p:sp>
    </p:spTree>
    <p:extLst>
      <p:ext uri="{BB962C8B-B14F-4D97-AF65-F5344CB8AC3E}">
        <p14:creationId xmlns:p14="http://schemas.microsoft.com/office/powerpoint/2010/main" val="219043027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B2FBF38-C2E9-4E02-82D4-D7FA40E22678}"/>
              </a:ext>
            </a:extLst>
          </p:cNvPr>
          <p:cNvSpPr>
            <a:spLocks noGrp="1" noChangeArrowheads="1"/>
          </p:cNvSpPr>
          <p:nvPr>
            <p:ph type="title"/>
          </p:nvPr>
        </p:nvSpPr>
        <p:spPr>
          <a:xfrm>
            <a:off x="852881" y="167081"/>
            <a:ext cx="6934200" cy="990600"/>
          </a:xfrm>
        </p:spPr>
        <p:txBody>
          <a:bodyPr>
            <a:normAutofit fontScale="90000"/>
          </a:bodyPr>
          <a:lstStyle/>
          <a:p>
            <a:pPr eaLnBrk="1" hangingPunct="1"/>
            <a:r>
              <a:rPr lang="en-GB" altLang="en-US" dirty="0"/>
              <a:t>The Post Architectural Model </a:t>
            </a:r>
            <a:r>
              <a:rPr lang="en-US" altLang="en-US" dirty="0"/>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64AB6A71-949B-4F2F-8ACB-FBA7C971A4E2}"/>
              </a:ext>
            </a:extLst>
          </p:cNvPr>
          <p:cNvSpPr>
            <a:spLocks noGrp="1" noChangeArrowheads="1"/>
          </p:cNvSpPr>
          <p:nvPr>
            <p:ph type="body" idx="1"/>
          </p:nvPr>
        </p:nvSpPr>
        <p:spPr>
          <a:xfrm>
            <a:off x="520117" y="1157681"/>
            <a:ext cx="9614483" cy="5319319"/>
          </a:xfrm>
        </p:spPr>
        <p:txBody>
          <a:bodyPr/>
          <a:lstStyle/>
          <a:p>
            <a:pPr marL="660400" indent="-660400">
              <a:buFont typeface="Wingdings" pitchFamily="2" charset="2"/>
              <a:buChar char="v"/>
              <a:defRPr/>
            </a:pPr>
            <a:r>
              <a:rPr lang="en-GB" sz="2000" dirty="0"/>
              <a:t>This is the most detailed model in COCOMO II model. </a:t>
            </a:r>
          </a:p>
          <a:p>
            <a:pPr marL="660400" indent="-660400">
              <a:buFont typeface="Wingdings" pitchFamily="2" charset="2"/>
              <a:buChar char="v"/>
              <a:defRPr/>
            </a:pPr>
            <a:r>
              <a:rPr lang="en-GB" sz="2000" dirty="0"/>
              <a:t>It is used for development effort based on system design specification based on number of line of source code.</a:t>
            </a:r>
          </a:p>
          <a:p>
            <a:pPr marL="660400" indent="-660400">
              <a:buFont typeface="Wingdings" pitchFamily="2" charset="2"/>
              <a:buChar char="v"/>
              <a:defRPr/>
            </a:pPr>
            <a:r>
              <a:rPr lang="en-GB" sz="2000" dirty="0"/>
              <a:t>Post architectural model involves with actual development and maintenance of a software product.</a:t>
            </a:r>
            <a:endParaRPr lang="en-US" sz="2000" dirty="0"/>
          </a:p>
          <a:p>
            <a:pPr marL="660400" indent="-660400">
              <a:buFont typeface="Wingdings" pitchFamily="2" charset="2"/>
              <a:buChar char="v"/>
              <a:defRPr/>
            </a:pPr>
            <a:r>
              <a:rPr lang="en-GB" sz="2000" dirty="0"/>
              <a:t>The starting point for estimates produced at the post-architecture level is the same formula used in the early design estimates:</a:t>
            </a:r>
            <a:endParaRPr lang="en-US" sz="2000" dirty="0"/>
          </a:p>
          <a:p>
            <a:pPr algn="ctr">
              <a:buFontTx/>
              <a:buNone/>
              <a:defRPr/>
            </a:pPr>
            <a:r>
              <a:rPr lang="en-US" sz="2000" b="1" dirty="0"/>
              <a:t>PM = A x </a:t>
            </a:r>
            <a:r>
              <a:rPr lang="en-US" sz="2000" b="1" dirty="0" err="1"/>
              <a:t>Size</a:t>
            </a:r>
            <a:r>
              <a:rPr lang="en-US" sz="2000" b="1" baseline="30000" dirty="0" err="1"/>
              <a:t>B</a:t>
            </a:r>
            <a:r>
              <a:rPr lang="en-US" sz="2000" b="1" dirty="0"/>
              <a:t> x M</a:t>
            </a:r>
            <a:endParaRPr lang="en-US" sz="2000" dirty="0"/>
          </a:p>
          <a:p>
            <a:pPr>
              <a:buFontTx/>
              <a:buNone/>
              <a:defRPr/>
            </a:pPr>
            <a:endParaRPr lang="en-US" sz="2000" dirty="0"/>
          </a:p>
          <a:p>
            <a:pPr>
              <a:buFont typeface="Wingdings" pitchFamily="2" charset="2"/>
              <a:buChar char="v"/>
              <a:defRPr/>
            </a:pPr>
            <a:r>
              <a:rPr lang="en-GB" sz="2000" dirty="0"/>
              <a:t>The difference between early design and post architectural formula is the cost driver for finding the value M. </a:t>
            </a:r>
          </a:p>
          <a:p>
            <a:pPr>
              <a:buFont typeface="Wingdings" pitchFamily="2" charset="2"/>
              <a:buChar char="v"/>
              <a:defRPr/>
            </a:pPr>
            <a:r>
              <a:rPr lang="en-GB" sz="2000" dirty="0"/>
              <a:t>In early design, only 7 cost driver that been identified. </a:t>
            </a:r>
          </a:p>
          <a:p>
            <a:pPr>
              <a:buFont typeface="Wingdings" pitchFamily="2" charset="2"/>
              <a:buChar char="v"/>
              <a:defRPr/>
            </a:pPr>
            <a:r>
              <a:rPr lang="en-GB" sz="2000" dirty="0"/>
              <a:t>Post architectural model have 17 cost drivers that mapped from the &amp; early design cost drivers.</a:t>
            </a:r>
            <a:endParaRPr lang="en-US" sz="2000" dirty="0"/>
          </a:p>
        </p:txBody>
      </p:sp>
    </p:spTree>
    <p:extLst>
      <p:ext uri="{BB962C8B-B14F-4D97-AF65-F5344CB8AC3E}">
        <p14:creationId xmlns:p14="http://schemas.microsoft.com/office/powerpoint/2010/main" val="4135932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E959BB7-63B1-408F-868F-4AB2A8A90ECF}"/>
              </a:ext>
            </a:extLst>
          </p:cNvPr>
          <p:cNvSpPr>
            <a:spLocks noGrp="1" noChangeArrowheads="1"/>
          </p:cNvSpPr>
          <p:nvPr>
            <p:ph type="title"/>
          </p:nvPr>
        </p:nvSpPr>
        <p:spPr>
          <a:xfrm>
            <a:off x="1524000" y="381000"/>
            <a:ext cx="6934200" cy="990600"/>
          </a:xfrm>
        </p:spPr>
        <p:txBody>
          <a:bodyPr>
            <a:normAutofit fontScale="90000"/>
          </a:bodyPr>
          <a:lstStyle/>
          <a:p>
            <a:pPr eaLnBrk="1" hangingPunct="1"/>
            <a:r>
              <a:rPr lang="en-GB" altLang="en-US"/>
              <a:t>The Post Architectural Model </a:t>
            </a:r>
            <a:r>
              <a:rPr lang="en-US" altLang="en-US"/>
              <a:t/>
            </a:r>
            <a:br>
              <a:rPr lang="en-US" altLang="en-US"/>
            </a:br>
            <a:r>
              <a:rPr lang="en-GB" altLang="en-US"/>
              <a:t>	</a:t>
            </a:r>
            <a:endParaRPr lang="en-US" altLang="en-US"/>
          </a:p>
        </p:txBody>
      </p:sp>
      <p:sp>
        <p:nvSpPr>
          <p:cNvPr id="38915" name="Rectangle 3">
            <a:extLst>
              <a:ext uri="{FF2B5EF4-FFF2-40B4-BE49-F238E27FC236}">
                <a16:creationId xmlns:a16="http://schemas.microsoft.com/office/drawing/2014/main" id="{3815EA96-C5C9-4856-B6F3-2EEE52E4FE36}"/>
              </a:ext>
            </a:extLst>
          </p:cNvPr>
          <p:cNvSpPr>
            <a:spLocks noGrp="1" noChangeArrowheads="1"/>
          </p:cNvSpPr>
          <p:nvPr>
            <p:ph type="body" idx="1"/>
          </p:nvPr>
        </p:nvSpPr>
        <p:spPr>
          <a:xfrm>
            <a:off x="1981200" y="1371600"/>
            <a:ext cx="8229600" cy="5029200"/>
          </a:xfrm>
        </p:spPr>
        <p:txBody>
          <a:bodyPr>
            <a:normAutofit lnSpcReduction="10000"/>
          </a:bodyPr>
          <a:lstStyle/>
          <a:p>
            <a:pPr>
              <a:buFontTx/>
              <a:buNone/>
              <a:defRPr/>
            </a:pPr>
            <a:r>
              <a:rPr lang="en-US" sz="2000" dirty="0"/>
              <a:t> </a:t>
            </a:r>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buFont typeface="Wingdings" pitchFamily="2" charset="2"/>
              <a:buChar char="v"/>
              <a:defRPr/>
            </a:pPr>
            <a:endParaRPr lang="en-US" sz="2000" dirty="0"/>
          </a:p>
          <a:p>
            <a:pPr marL="660400" indent="-660400" algn="ctr">
              <a:buNone/>
              <a:defRPr/>
            </a:pPr>
            <a:r>
              <a:rPr lang="en-GB" sz="2000" dirty="0"/>
              <a:t>Cost Driver involved in Post Architectural Model</a:t>
            </a:r>
            <a:endParaRPr lang="en-US" sz="2000" dirty="0"/>
          </a:p>
        </p:txBody>
      </p:sp>
      <p:pic>
        <p:nvPicPr>
          <p:cNvPr id="53252" name="Picture 3" descr="C:\Documents and Settings\labasst\My Documents\PrintScreen Files\ScreenShot077.bmp">
            <a:extLst>
              <a:ext uri="{FF2B5EF4-FFF2-40B4-BE49-F238E27FC236}">
                <a16:creationId xmlns:a16="http://schemas.microsoft.com/office/drawing/2014/main" id="{1D158EDF-B1D4-4ED9-A05C-188A3BA72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086375"/>
            <a:ext cx="526732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6111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596217E-0747-4E0A-AE22-406B737C1E4D}"/>
              </a:ext>
            </a:extLst>
          </p:cNvPr>
          <p:cNvSpPr>
            <a:spLocks noGrp="1" noChangeArrowheads="1"/>
          </p:cNvSpPr>
          <p:nvPr>
            <p:ph type="title"/>
          </p:nvPr>
        </p:nvSpPr>
        <p:spPr>
          <a:xfrm>
            <a:off x="653667" y="193713"/>
            <a:ext cx="6934200" cy="990600"/>
          </a:xfrm>
        </p:spPr>
        <p:txBody>
          <a:bodyPr>
            <a:normAutofit fontScale="90000"/>
          </a:bodyPr>
          <a:lstStyle/>
          <a:p>
            <a:pPr eaLnBrk="1" hangingPunct="1"/>
            <a:r>
              <a:rPr lang="en-GB" altLang="en-US" b="1" dirty="0"/>
              <a:t>Project duration and Staffing </a:t>
            </a:r>
            <a:r>
              <a:rPr lang="en-US" altLang="en-US" dirty="0"/>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4320CF90-1571-4F5F-9539-8BC29A5E5755}"/>
              </a:ext>
            </a:extLst>
          </p:cNvPr>
          <p:cNvSpPr>
            <a:spLocks noGrp="1" noChangeArrowheads="1"/>
          </p:cNvSpPr>
          <p:nvPr>
            <p:ph type="body" idx="1"/>
          </p:nvPr>
        </p:nvSpPr>
        <p:spPr>
          <a:xfrm>
            <a:off x="749147" y="892366"/>
            <a:ext cx="9385453" cy="5584634"/>
          </a:xfrm>
        </p:spPr>
        <p:txBody>
          <a:bodyPr/>
          <a:lstStyle/>
          <a:p>
            <a:pPr>
              <a:buFont typeface="Wingdings" pitchFamily="2" charset="2"/>
              <a:buChar char="v"/>
              <a:defRPr/>
            </a:pPr>
            <a:r>
              <a:rPr lang="en-US" sz="2400" dirty="0"/>
              <a:t> </a:t>
            </a:r>
            <a:r>
              <a:rPr lang="en-GB" sz="2400" dirty="0"/>
              <a:t>organizations prefer shorter development duration so that they can bring the product to market before their competitors. </a:t>
            </a:r>
            <a:endParaRPr lang="en-GB" sz="2400" dirty="0" smtClean="0"/>
          </a:p>
          <a:p>
            <a:pPr>
              <a:buFont typeface="Wingdings" pitchFamily="2" charset="2"/>
              <a:buChar char="v"/>
              <a:defRPr/>
            </a:pPr>
            <a:endParaRPr lang="en-US" sz="2400" dirty="0"/>
          </a:p>
          <a:p>
            <a:pPr>
              <a:buFont typeface="Wingdings" pitchFamily="2" charset="2"/>
              <a:buChar char="v"/>
              <a:defRPr/>
            </a:pPr>
            <a:r>
              <a:rPr lang="en-GB" sz="2400" dirty="0"/>
              <a:t>The COCOMO models have a formula that can estimate the calendar time required to complete a project:</a:t>
            </a:r>
            <a:endParaRPr lang="en-US" sz="2400" dirty="0"/>
          </a:p>
          <a:p>
            <a:pPr algn="ctr">
              <a:buFontTx/>
              <a:buNone/>
              <a:defRPr/>
            </a:pPr>
            <a:r>
              <a:rPr lang="en-GB" sz="2400" b="1" dirty="0"/>
              <a:t>TDEV = 3 X (PM) </a:t>
            </a:r>
            <a:r>
              <a:rPr lang="en-GB" sz="2400" b="1" baseline="30000" dirty="0"/>
              <a:t>(0.33 + 0.2*(B-1.01</a:t>
            </a:r>
            <a:r>
              <a:rPr lang="en-GB" sz="2400" b="1" baseline="30000" dirty="0" smtClean="0"/>
              <a:t>))</a:t>
            </a:r>
          </a:p>
          <a:p>
            <a:pPr algn="ctr">
              <a:buFontTx/>
              <a:buNone/>
              <a:defRPr/>
            </a:pPr>
            <a:endParaRPr lang="en-US" sz="2400" dirty="0"/>
          </a:p>
          <a:p>
            <a:pPr>
              <a:buFontTx/>
              <a:buNone/>
              <a:defRPr/>
            </a:pPr>
            <a:r>
              <a:rPr lang="en-GB" sz="2400" b="1" dirty="0"/>
              <a:t>	TDEV </a:t>
            </a:r>
            <a:r>
              <a:rPr lang="en-GB" sz="2400" dirty="0"/>
              <a:t>= the nominal schedule for the project, in calendar months, ignoring any multiplier that is related to project schedule. </a:t>
            </a:r>
            <a:endParaRPr lang="en-US" sz="2400" dirty="0"/>
          </a:p>
          <a:p>
            <a:pPr>
              <a:buFontTx/>
              <a:buNone/>
              <a:defRPr/>
            </a:pPr>
            <a:r>
              <a:rPr lang="en-GB" sz="2400" b="1" dirty="0"/>
              <a:t>	PM</a:t>
            </a:r>
            <a:r>
              <a:rPr lang="en-GB" sz="2400" dirty="0"/>
              <a:t> = the effort computed by the COCOMO model</a:t>
            </a:r>
            <a:endParaRPr lang="en-US" sz="2400" dirty="0"/>
          </a:p>
          <a:p>
            <a:pPr>
              <a:buFontTx/>
              <a:buNone/>
              <a:defRPr/>
            </a:pPr>
            <a:r>
              <a:rPr lang="en-GB" sz="2400" b="1" dirty="0"/>
              <a:t>	B</a:t>
            </a:r>
            <a:r>
              <a:rPr lang="en-GB" sz="2400" dirty="0"/>
              <a:t> = the complexity-related component</a:t>
            </a:r>
            <a:endParaRPr lang="en-US" sz="2400" dirty="0"/>
          </a:p>
          <a:p>
            <a:pPr marL="660400" indent="-660400">
              <a:buFont typeface="Wingdings" pitchFamily="2" charset="2"/>
              <a:buChar char="v"/>
              <a:defRPr/>
            </a:pPr>
            <a:endParaRPr lang="en-US" sz="2000" dirty="0"/>
          </a:p>
        </p:txBody>
      </p:sp>
    </p:spTree>
    <p:extLst>
      <p:ext uri="{BB962C8B-B14F-4D97-AF65-F5344CB8AC3E}">
        <p14:creationId xmlns:p14="http://schemas.microsoft.com/office/powerpoint/2010/main" val="399594956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B779716-FEA4-4226-91A8-C6002580D0F3}"/>
              </a:ext>
            </a:extLst>
          </p:cNvPr>
          <p:cNvSpPr>
            <a:spLocks noGrp="1" noChangeArrowheads="1"/>
          </p:cNvSpPr>
          <p:nvPr>
            <p:ph type="title"/>
          </p:nvPr>
        </p:nvSpPr>
        <p:spPr>
          <a:xfrm>
            <a:off x="697735" y="215747"/>
            <a:ext cx="6934200" cy="990600"/>
          </a:xfrm>
        </p:spPr>
        <p:txBody>
          <a:bodyPr>
            <a:normAutofit fontScale="90000"/>
          </a:bodyPr>
          <a:lstStyle/>
          <a:p>
            <a:pPr eaLnBrk="1" hangingPunct="1"/>
            <a:r>
              <a:rPr lang="en-GB" altLang="en-US" b="1" dirty="0"/>
              <a:t>Project duration and Staffing </a:t>
            </a:r>
            <a:r>
              <a:rPr lang="en-US" altLang="en-US" dirty="0"/>
              <a:t/>
            </a:r>
            <a:br>
              <a:rPr lang="en-US" altLang="en-US" dirty="0"/>
            </a:br>
            <a:r>
              <a:rPr lang="en-GB" altLang="en-US" dirty="0"/>
              <a:t>	</a:t>
            </a:r>
            <a:endParaRPr lang="en-US" altLang="en-US" dirty="0"/>
          </a:p>
        </p:txBody>
      </p:sp>
      <p:sp>
        <p:nvSpPr>
          <p:cNvPr id="38915" name="Rectangle 3">
            <a:extLst>
              <a:ext uri="{FF2B5EF4-FFF2-40B4-BE49-F238E27FC236}">
                <a16:creationId xmlns:a16="http://schemas.microsoft.com/office/drawing/2014/main" id="{76E585D2-DBFC-448B-9432-4FC769C5C9E1}"/>
              </a:ext>
            </a:extLst>
          </p:cNvPr>
          <p:cNvSpPr>
            <a:spLocks noGrp="1" noChangeArrowheads="1"/>
          </p:cNvSpPr>
          <p:nvPr>
            <p:ph type="body" idx="1"/>
          </p:nvPr>
        </p:nvSpPr>
        <p:spPr>
          <a:xfrm>
            <a:off x="597067" y="1062370"/>
            <a:ext cx="10230998" cy="5364296"/>
          </a:xfrm>
        </p:spPr>
        <p:txBody>
          <a:bodyPr/>
          <a:lstStyle/>
          <a:p>
            <a:pPr>
              <a:buFont typeface="Wingdings" pitchFamily="2" charset="2"/>
              <a:buChar char="v"/>
              <a:defRPr/>
            </a:pPr>
            <a:r>
              <a:rPr lang="en-GB" sz="2400" dirty="0" smtClean="0"/>
              <a:t>By </a:t>
            </a:r>
            <a:r>
              <a:rPr lang="en-GB" sz="2400" dirty="0"/>
              <a:t>dividing the total effort you cannot simply estimate the number of people needed in development team. </a:t>
            </a:r>
            <a:endParaRPr lang="en-GB" sz="2400" dirty="0" smtClean="0"/>
          </a:p>
          <a:p>
            <a:pPr>
              <a:buFont typeface="Wingdings" pitchFamily="2" charset="2"/>
              <a:buChar char="v"/>
              <a:defRPr/>
            </a:pPr>
            <a:endParaRPr lang="en-GB" sz="2400" dirty="0"/>
          </a:p>
          <a:p>
            <a:pPr>
              <a:buFont typeface="Wingdings" pitchFamily="2" charset="2"/>
              <a:buChar char="v"/>
              <a:defRPr/>
            </a:pPr>
            <a:r>
              <a:rPr lang="en-GB" sz="2400" dirty="0"/>
              <a:t>Typically, a small group of people are required at the start of the project to carry out the initial design. </a:t>
            </a:r>
            <a:endParaRPr lang="en-GB" sz="2400" dirty="0" smtClean="0"/>
          </a:p>
          <a:p>
            <a:pPr>
              <a:buFont typeface="Wingdings" pitchFamily="2" charset="2"/>
              <a:buChar char="v"/>
              <a:defRPr/>
            </a:pPr>
            <a:endParaRPr lang="en-GB" sz="2400" dirty="0"/>
          </a:p>
          <a:p>
            <a:pPr>
              <a:buFont typeface="Wingdings" pitchFamily="2" charset="2"/>
              <a:buChar char="v"/>
              <a:defRPr/>
            </a:pPr>
            <a:r>
              <a:rPr lang="en-GB" sz="2400" dirty="0"/>
              <a:t>The development team then builds up to a peak during the development and testing of the system and then declines in size as the system is prepared for deployment. </a:t>
            </a:r>
            <a:endParaRPr lang="en-GB" sz="2400" dirty="0" smtClean="0"/>
          </a:p>
          <a:p>
            <a:pPr>
              <a:buFont typeface="Wingdings" pitchFamily="2" charset="2"/>
              <a:buChar char="v"/>
              <a:defRPr/>
            </a:pPr>
            <a:endParaRPr lang="en-GB" sz="2400" dirty="0"/>
          </a:p>
          <a:p>
            <a:pPr>
              <a:buFont typeface="Wingdings" pitchFamily="2" charset="2"/>
              <a:buChar char="v"/>
              <a:defRPr/>
            </a:pPr>
            <a:r>
              <a:rPr lang="en-GB" sz="2400" dirty="0"/>
              <a:t>Project leaders must avoid adding so many staff to a project early in its lifetime so that it can maintain the expected level in project schedule.</a:t>
            </a:r>
            <a:endParaRPr lang="en-US" sz="2400" dirty="0"/>
          </a:p>
          <a:p>
            <a:pPr>
              <a:buFont typeface="Wingdings" pitchFamily="2" charset="2"/>
              <a:buChar char="v"/>
              <a:defRPr/>
            </a:pPr>
            <a:endParaRPr lang="en-US" sz="2000" dirty="0"/>
          </a:p>
          <a:p>
            <a:pPr marL="660400" indent="-660400">
              <a:buFont typeface="Wingdings" pitchFamily="2" charset="2"/>
              <a:buChar char="v"/>
              <a:defRPr/>
            </a:pPr>
            <a:endParaRPr lang="en-US" sz="2000" dirty="0"/>
          </a:p>
        </p:txBody>
      </p:sp>
    </p:spTree>
    <p:extLst>
      <p:ext uri="{BB962C8B-B14F-4D97-AF65-F5344CB8AC3E}">
        <p14:creationId xmlns:p14="http://schemas.microsoft.com/office/powerpoint/2010/main" val="26087980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Pros &amp; Cons for Estimation Techniques</a:t>
            </a:r>
            <a:endParaRPr lang="en-US" dirty="0"/>
          </a:p>
        </p:txBody>
      </p:sp>
      <p:pic>
        <p:nvPicPr>
          <p:cNvPr id="4" name="Picture 3"/>
          <p:cNvPicPr>
            <a:picLocks noChangeAspect="1"/>
          </p:cNvPicPr>
          <p:nvPr/>
        </p:nvPicPr>
        <p:blipFill>
          <a:blip r:embed="rId2"/>
          <a:stretch>
            <a:fillRect/>
          </a:stretch>
        </p:blipFill>
        <p:spPr>
          <a:xfrm>
            <a:off x="1863514" y="1257794"/>
            <a:ext cx="7203368" cy="4944392"/>
          </a:xfrm>
          <a:prstGeom prst="rect">
            <a:avLst/>
          </a:prstGeom>
        </p:spPr>
      </p:pic>
    </p:spTree>
    <p:extLst>
      <p:ext uri="{BB962C8B-B14F-4D97-AF65-F5344CB8AC3E}">
        <p14:creationId xmlns:p14="http://schemas.microsoft.com/office/powerpoint/2010/main" val="193827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04" y="201681"/>
            <a:ext cx="9515959" cy="846793"/>
          </a:xfrm>
        </p:spPr>
        <p:txBody>
          <a:bodyPr>
            <a:normAutofit fontScale="90000"/>
          </a:bodyPr>
          <a:lstStyle/>
          <a:p>
            <a:r>
              <a:rPr lang="en-US" dirty="0" smtClean="0"/>
              <a:t>Comparison of Pros &amp; Cons for Estimation Techniques</a:t>
            </a:r>
            <a:endParaRPr lang="en-US" dirty="0"/>
          </a:p>
        </p:txBody>
      </p:sp>
      <p:pic>
        <p:nvPicPr>
          <p:cNvPr id="3" name="Picture 2"/>
          <p:cNvPicPr>
            <a:picLocks noChangeAspect="1"/>
          </p:cNvPicPr>
          <p:nvPr/>
        </p:nvPicPr>
        <p:blipFill>
          <a:blip r:embed="rId2"/>
          <a:stretch>
            <a:fillRect/>
          </a:stretch>
        </p:blipFill>
        <p:spPr>
          <a:xfrm>
            <a:off x="2774930" y="951409"/>
            <a:ext cx="5915025" cy="5572125"/>
          </a:xfrm>
          <a:prstGeom prst="rect">
            <a:avLst/>
          </a:prstGeom>
        </p:spPr>
      </p:pic>
    </p:spTree>
    <p:extLst>
      <p:ext uri="{BB962C8B-B14F-4D97-AF65-F5344CB8AC3E}">
        <p14:creationId xmlns:p14="http://schemas.microsoft.com/office/powerpoint/2010/main" val="4852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6691"/>
            <a:ext cx="9515959" cy="846793"/>
          </a:xfrm>
        </p:spPr>
        <p:txBody>
          <a:bodyPr/>
          <a:lstStyle/>
          <a:p>
            <a:r>
              <a:rPr lang="en-US" dirty="0"/>
              <a:t>Project Cost Estimation Techniques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801831383"/>
              </p:ext>
            </p:extLst>
          </p:nvPr>
        </p:nvGraphicFramePr>
        <p:xfrm>
          <a:off x="708660" y="1063484"/>
          <a:ext cx="9606915" cy="515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419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62" y="231252"/>
            <a:ext cx="9515959" cy="846793"/>
          </a:xfrm>
        </p:spPr>
        <p:txBody>
          <a:bodyPr>
            <a:normAutofit/>
          </a:bodyPr>
          <a:lstStyle/>
          <a:p>
            <a:r>
              <a:rPr lang="en-US" sz="3200" b="1" dirty="0"/>
              <a:t>COMPARISION WITH EXISTING TOOL </a:t>
            </a:r>
            <a:endParaRPr lang="en-US" sz="3200" dirty="0"/>
          </a:p>
        </p:txBody>
      </p:sp>
      <p:pic>
        <p:nvPicPr>
          <p:cNvPr id="5" name="Picture 4"/>
          <p:cNvPicPr>
            <a:picLocks noChangeAspect="1"/>
          </p:cNvPicPr>
          <p:nvPr/>
        </p:nvPicPr>
        <p:blipFill>
          <a:blip r:embed="rId2"/>
          <a:stretch>
            <a:fillRect/>
          </a:stretch>
        </p:blipFill>
        <p:spPr>
          <a:xfrm>
            <a:off x="1693439" y="956859"/>
            <a:ext cx="7087003" cy="5438583"/>
          </a:xfrm>
          <a:prstGeom prst="rect">
            <a:avLst/>
          </a:prstGeom>
          <a:ln>
            <a:solidFill>
              <a:schemeClr val="accent1"/>
            </a:solidFill>
          </a:ln>
        </p:spPr>
      </p:pic>
    </p:spTree>
    <p:extLst>
      <p:ext uri="{BB962C8B-B14F-4D97-AF65-F5344CB8AC3E}">
        <p14:creationId xmlns:p14="http://schemas.microsoft.com/office/powerpoint/2010/main" val="309318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a:t>
            </a:r>
            <a:endParaRPr lang="en-US" dirty="0"/>
          </a:p>
        </p:txBody>
      </p:sp>
      <p:sp>
        <p:nvSpPr>
          <p:cNvPr id="3" name="Content Placeholder 2"/>
          <p:cNvSpPr>
            <a:spLocks noGrp="1"/>
          </p:cNvSpPr>
          <p:nvPr>
            <p:ph sz="half" idx="1"/>
          </p:nvPr>
        </p:nvSpPr>
        <p:spPr>
          <a:xfrm>
            <a:off x="609604" y="1257794"/>
            <a:ext cx="10638618" cy="4308561"/>
          </a:xfrm>
        </p:spPr>
        <p:txBody>
          <a:bodyPr>
            <a:normAutofit/>
          </a:bodyPr>
          <a:lstStyle/>
          <a:p>
            <a:r>
              <a:rPr lang="en-US" sz="2800" dirty="0" err="1"/>
              <a:t>Nerkar</a:t>
            </a:r>
            <a:r>
              <a:rPr lang="en-US" sz="2800" dirty="0"/>
              <a:t>, L.R. and </a:t>
            </a:r>
            <a:r>
              <a:rPr lang="en-US" sz="2800" dirty="0" err="1"/>
              <a:t>Yawalkar</a:t>
            </a:r>
            <a:r>
              <a:rPr lang="en-US" sz="2800" dirty="0"/>
              <a:t>, P.M., 2014. Software Cost Estimation using Algorithmic Model and Non-Algorithmic Model a Review. </a:t>
            </a:r>
            <a:r>
              <a:rPr lang="en-US" sz="2800" i="1" dirty="0" err="1"/>
              <a:t>Int</a:t>
            </a:r>
            <a:r>
              <a:rPr lang="en-US" sz="2800" i="1" dirty="0"/>
              <a:t> J </a:t>
            </a:r>
            <a:r>
              <a:rPr lang="en-US" sz="2800" i="1" dirty="0" err="1"/>
              <a:t>Comput</a:t>
            </a:r>
            <a:r>
              <a:rPr lang="en-US" sz="2800" i="1" dirty="0"/>
              <a:t> App</a:t>
            </a:r>
            <a:r>
              <a:rPr lang="en-US" sz="2800" dirty="0"/>
              <a:t>, </a:t>
            </a:r>
            <a:r>
              <a:rPr lang="en-US" sz="2800" i="1" dirty="0"/>
              <a:t>2</a:t>
            </a:r>
            <a:r>
              <a:rPr lang="en-US" sz="2800" dirty="0"/>
              <a:t>, pp.4-7.</a:t>
            </a:r>
          </a:p>
        </p:txBody>
      </p:sp>
    </p:spTree>
    <p:extLst>
      <p:ext uri="{BB962C8B-B14F-4D97-AF65-F5344CB8AC3E}">
        <p14:creationId xmlns:p14="http://schemas.microsoft.com/office/powerpoint/2010/main" val="149090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t>
            </a:r>
            <a:r>
              <a:rPr lang="en-US" dirty="0" smtClean="0"/>
              <a:t>Models </a:t>
            </a:r>
            <a:endParaRPr lang="en-US" dirty="0"/>
          </a:p>
        </p:txBody>
      </p:sp>
      <p:sp>
        <p:nvSpPr>
          <p:cNvPr id="3" name="Content Placeholder 2"/>
          <p:cNvSpPr>
            <a:spLocks noGrp="1"/>
          </p:cNvSpPr>
          <p:nvPr>
            <p:ph sz="half" idx="1"/>
          </p:nvPr>
        </p:nvSpPr>
        <p:spPr>
          <a:xfrm>
            <a:off x="609604" y="1257794"/>
            <a:ext cx="10888976" cy="4662946"/>
          </a:xfrm>
        </p:spPr>
        <p:txBody>
          <a:bodyPr>
            <a:normAutofit/>
          </a:bodyPr>
          <a:lstStyle/>
          <a:p>
            <a:r>
              <a:rPr lang="en-US" sz="2800" dirty="0" smtClean="0">
                <a:solidFill>
                  <a:schemeClr val="tx1">
                    <a:lumMod val="75000"/>
                    <a:lumOff val="25000"/>
                  </a:schemeClr>
                </a:solidFill>
              </a:rPr>
              <a:t>for </a:t>
            </a:r>
            <a:r>
              <a:rPr lang="en-US" sz="2800" dirty="0">
                <a:solidFill>
                  <a:schemeClr val="tx1">
                    <a:lumMod val="75000"/>
                    <a:lumOff val="25000"/>
                  </a:schemeClr>
                </a:solidFill>
              </a:rPr>
              <a:t>estimating effort in a software development are mostly based on a simple </a:t>
            </a:r>
            <a:r>
              <a:rPr lang="en-US" sz="2800" dirty="0" smtClean="0">
                <a:solidFill>
                  <a:schemeClr val="tx1">
                    <a:lumMod val="75000"/>
                    <a:lumOff val="25000"/>
                  </a:schemeClr>
                </a:solidFill>
              </a:rPr>
              <a:t>formula.</a:t>
            </a:r>
            <a:endParaRPr lang="en-US" sz="2800" dirty="0">
              <a:solidFill>
                <a:schemeClr val="tx1">
                  <a:lumMod val="75000"/>
                  <a:lumOff val="25000"/>
                </a:schemeClr>
              </a:solidFill>
            </a:endParaRPr>
          </a:p>
          <a:p>
            <a:endParaRPr lang="en-US" sz="2800" dirty="0">
              <a:solidFill>
                <a:srgbClr val="FF0000"/>
              </a:solidFill>
            </a:endParaRPr>
          </a:p>
          <a:p>
            <a:r>
              <a:rPr lang="en-US" sz="2800" dirty="0" smtClean="0">
                <a:solidFill>
                  <a:schemeClr val="tx1"/>
                </a:solidFill>
              </a:rPr>
              <a:t>Characteristics:</a:t>
            </a:r>
          </a:p>
          <a:p>
            <a:pPr lvl="1"/>
            <a:r>
              <a:rPr lang="en-US" sz="2800" dirty="0"/>
              <a:t>Uses Mathematical formula </a:t>
            </a:r>
          </a:p>
          <a:p>
            <a:pPr lvl="1"/>
            <a:r>
              <a:rPr lang="en-US" sz="2800" dirty="0"/>
              <a:t>Prediction is based on estimates of project size, type of software, software team, software attributes and process being used.</a:t>
            </a:r>
          </a:p>
          <a:p>
            <a:pPr lvl="1"/>
            <a:r>
              <a:rPr lang="en-US" sz="2800" dirty="0"/>
              <a:t>Use the closest fit </a:t>
            </a:r>
            <a:r>
              <a:rPr lang="en-US" sz="2800" dirty="0" smtClean="0"/>
              <a:t>formula</a:t>
            </a:r>
            <a:endParaRPr lang="en-MY" sz="2700" dirty="0">
              <a:solidFill>
                <a:srgbClr val="FF0000"/>
              </a:solidFill>
            </a:endParaRPr>
          </a:p>
          <a:p>
            <a:endParaRPr lang="en-US" dirty="0"/>
          </a:p>
        </p:txBody>
      </p:sp>
    </p:spTree>
    <p:extLst>
      <p:ext uri="{BB962C8B-B14F-4D97-AF65-F5344CB8AC3E}">
        <p14:creationId xmlns:p14="http://schemas.microsoft.com/office/powerpoint/2010/main" val="139441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t>
            </a:r>
            <a:r>
              <a:rPr lang="en-US" dirty="0" smtClean="0"/>
              <a:t>Cost Modelling</a:t>
            </a:r>
            <a:endParaRPr lang="en-US" dirty="0"/>
          </a:p>
        </p:txBody>
      </p:sp>
      <p:sp>
        <p:nvSpPr>
          <p:cNvPr id="3" name="Content Placeholder 2"/>
          <p:cNvSpPr>
            <a:spLocks noGrp="1"/>
          </p:cNvSpPr>
          <p:nvPr>
            <p:ph sz="half" idx="1"/>
          </p:nvPr>
        </p:nvSpPr>
        <p:spPr>
          <a:xfrm>
            <a:off x="426724" y="2081728"/>
            <a:ext cx="9698838" cy="4284782"/>
          </a:xfrm>
        </p:spPr>
        <p:txBody>
          <a:bodyPr>
            <a:noAutofit/>
          </a:bodyPr>
          <a:lstStyle/>
          <a:p>
            <a:r>
              <a:rPr lang="en-US" sz="2200" dirty="0"/>
              <a:t>A   = constant factor which depends on local </a:t>
            </a:r>
            <a:r>
              <a:rPr lang="en-US" sz="2200" dirty="0" err="1"/>
              <a:t>organisational</a:t>
            </a:r>
            <a:r>
              <a:rPr lang="en-US" sz="2200" dirty="0"/>
              <a:t> practices and </a:t>
            </a:r>
            <a:r>
              <a:rPr lang="en-US" sz="2200" dirty="0" smtClean="0"/>
              <a:t>the </a:t>
            </a:r>
            <a:r>
              <a:rPr lang="en-US" sz="2200" dirty="0"/>
              <a:t>type of software that is developed.</a:t>
            </a:r>
          </a:p>
          <a:p>
            <a:endParaRPr lang="en-US" sz="2200" dirty="0" smtClean="0"/>
          </a:p>
          <a:p>
            <a:r>
              <a:rPr lang="en-US" sz="2200" dirty="0" smtClean="0"/>
              <a:t>Size </a:t>
            </a:r>
            <a:r>
              <a:rPr lang="en-US" sz="2200" dirty="0"/>
              <a:t>= assessment of the code size of the software or a functionality estimate </a:t>
            </a:r>
            <a:r>
              <a:rPr lang="en-US" sz="2200" dirty="0" smtClean="0"/>
              <a:t>expressed </a:t>
            </a:r>
            <a:r>
              <a:rPr lang="en-US" sz="2200" dirty="0"/>
              <a:t>in function or application points. </a:t>
            </a:r>
          </a:p>
          <a:p>
            <a:endParaRPr lang="en-US" sz="2200" dirty="0" smtClean="0"/>
          </a:p>
          <a:p>
            <a:r>
              <a:rPr lang="en-US" sz="2200" dirty="0" smtClean="0"/>
              <a:t>B  </a:t>
            </a:r>
            <a:r>
              <a:rPr lang="en-US" sz="2200" dirty="0"/>
              <a:t>= lies between 1 and 1.5</a:t>
            </a:r>
          </a:p>
          <a:p>
            <a:endParaRPr lang="en-US" sz="2200" dirty="0" smtClean="0"/>
          </a:p>
          <a:p>
            <a:r>
              <a:rPr lang="en-US" sz="2200" dirty="0" smtClean="0"/>
              <a:t>M  </a:t>
            </a:r>
            <a:r>
              <a:rPr lang="en-US" sz="2200" dirty="0"/>
              <a:t>= multiplier made by combining process, product and development   attributes such as dependability requirements for the software and the </a:t>
            </a:r>
            <a:r>
              <a:rPr lang="en-US" sz="2200" dirty="0" smtClean="0"/>
              <a:t>experience </a:t>
            </a:r>
            <a:r>
              <a:rPr lang="en-US" sz="2200" dirty="0"/>
              <a:t>of the development team.</a:t>
            </a:r>
          </a:p>
          <a:p>
            <a:endParaRPr lang="en-US" sz="2200" dirty="0"/>
          </a:p>
        </p:txBody>
      </p:sp>
      <p:sp>
        <p:nvSpPr>
          <p:cNvPr id="5" name="Rectangle 4">
            <a:extLst>
              <a:ext uri="{FF2B5EF4-FFF2-40B4-BE49-F238E27FC236}">
                <a16:creationId xmlns:a16="http://schemas.microsoft.com/office/drawing/2014/main" id="{38B0B25F-BD30-47F3-B782-8D6CC2224C0B}"/>
              </a:ext>
            </a:extLst>
          </p:cNvPr>
          <p:cNvSpPr/>
          <p:nvPr/>
        </p:nvSpPr>
        <p:spPr>
          <a:xfrm>
            <a:off x="2198370" y="1361398"/>
            <a:ext cx="5768340" cy="616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effectLst>
                  <a:outerShdw blurRad="38100" dist="38100" dir="2700000" algn="tl">
                    <a:srgbClr val="000000">
                      <a:alpha val="43137"/>
                    </a:srgbClr>
                  </a:outerShdw>
                </a:effectLst>
              </a:rPr>
              <a:t>Effort = A × </a:t>
            </a:r>
            <a:r>
              <a:rPr lang="en-MY" sz="4000" b="1" dirty="0" err="1">
                <a:solidFill>
                  <a:srgbClr val="FF0000"/>
                </a:solidFill>
                <a:effectLst>
                  <a:outerShdw blurRad="38100" dist="38100" dir="2700000" algn="tl">
                    <a:srgbClr val="000000">
                      <a:alpha val="43137"/>
                    </a:srgbClr>
                  </a:outerShdw>
                </a:effectLst>
              </a:rPr>
              <a:t>Size</a:t>
            </a:r>
            <a:r>
              <a:rPr lang="en-MY" sz="4000" b="1" baseline="30000" dirty="0" err="1">
                <a:solidFill>
                  <a:srgbClr val="FF0000"/>
                </a:solidFill>
                <a:effectLst>
                  <a:outerShdw blurRad="38100" dist="38100" dir="2700000" algn="tl">
                    <a:srgbClr val="000000">
                      <a:alpha val="43137"/>
                    </a:srgbClr>
                  </a:outerShdw>
                </a:effectLst>
              </a:rPr>
              <a:t>B</a:t>
            </a:r>
            <a:r>
              <a:rPr lang="en-MY" sz="4000" b="1" baseline="30000"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 M</a:t>
            </a:r>
            <a:endParaRPr lang="en-MY" sz="4000" b="1" dirty="0">
              <a:solidFill>
                <a:srgbClr val="FF0000"/>
              </a:solidFill>
              <a:effectLst>
                <a:outerShdw blurRad="38100" dist="38100" dir="2700000" algn="tl">
                  <a:srgbClr val="000000">
                    <a:alpha val="43137"/>
                  </a:srgbClr>
                </a:outerShdw>
              </a:effectLst>
            </a:endParaRPr>
          </a:p>
          <a:p>
            <a:pPr algn="ctr"/>
            <a:endParaRPr lang="en-MY" dirty="0"/>
          </a:p>
        </p:txBody>
      </p:sp>
    </p:spTree>
    <p:extLst>
      <p:ext uri="{BB962C8B-B14F-4D97-AF65-F5344CB8AC3E}">
        <p14:creationId xmlns:p14="http://schemas.microsoft.com/office/powerpoint/2010/main" val="261929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Cost Modelling</a:t>
            </a:r>
          </a:p>
        </p:txBody>
      </p:sp>
      <p:sp>
        <p:nvSpPr>
          <p:cNvPr id="3" name="Content Placeholder 2"/>
          <p:cNvSpPr>
            <a:spLocks noGrp="1"/>
          </p:cNvSpPr>
          <p:nvPr>
            <p:ph sz="half" idx="1"/>
          </p:nvPr>
        </p:nvSpPr>
        <p:spPr>
          <a:xfrm>
            <a:off x="609603" y="1612573"/>
            <a:ext cx="10340336" cy="4171895"/>
          </a:xfrm>
        </p:spPr>
        <p:txBody>
          <a:bodyPr>
            <a:normAutofit fontScale="92500" lnSpcReduction="10000"/>
          </a:bodyPr>
          <a:lstStyle/>
          <a:p>
            <a:r>
              <a:rPr lang="en-US" sz="2800" dirty="0"/>
              <a:t>According to </a:t>
            </a:r>
            <a:r>
              <a:rPr lang="en-US" sz="2800" dirty="0" err="1"/>
              <a:t>Sommerville</a:t>
            </a:r>
            <a:r>
              <a:rPr lang="en-US" sz="2800" dirty="0"/>
              <a:t> (2010), all algorithmic models have similar process</a:t>
            </a:r>
            <a:r>
              <a:rPr lang="en-US" sz="2800" dirty="0" smtClean="0"/>
              <a:t>:</a:t>
            </a:r>
          </a:p>
          <a:p>
            <a:endParaRPr lang="en-US" sz="2800" dirty="0"/>
          </a:p>
          <a:p>
            <a:pPr marL="342900" indent="-342900">
              <a:buFont typeface="+mj-lt"/>
              <a:buAutoNum type="arabicPeriod"/>
            </a:pPr>
            <a:r>
              <a:rPr lang="en-US" sz="2800" dirty="0" smtClean="0"/>
              <a:t>It </a:t>
            </a:r>
            <a:r>
              <a:rPr lang="en-US" sz="2800" dirty="0"/>
              <a:t>is often difficult to estimate </a:t>
            </a:r>
            <a:r>
              <a:rPr lang="en-US" sz="2800" i="1" dirty="0"/>
              <a:t>Size</a:t>
            </a:r>
            <a:r>
              <a:rPr lang="en-US" sz="2800" dirty="0"/>
              <a:t> at an early stage in a project, when only the specification is available</a:t>
            </a:r>
            <a:r>
              <a:rPr lang="en-US" sz="2800" dirty="0" smtClean="0"/>
              <a:t>.</a:t>
            </a:r>
          </a:p>
          <a:p>
            <a:pPr marL="342900" indent="-342900">
              <a:buFont typeface="+mj-lt"/>
              <a:buAutoNum type="arabicPeriod"/>
            </a:pPr>
            <a:endParaRPr lang="en-US" sz="2800" dirty="0"/>
          </a:p>
          <a:p>
            <a:pPr marL="342900" indent="-342900">
              <a:buFont typeface="+mj-lt"/>
              <a:buAutoNum type="arabicPeriod"/>
            </a:pPr>
            <a:r>
              <a:rPr lang="en-US" sz="2800" dirty="0" smtClean="0"/>
              <a:t>The </a:t>
            </a:r>
            <a:r>
              <a:rPr lang="en-US" sz="2800" dirty="0"/>
              <a:t>estimates of the factors contributing to </a:t>
            </a:r>
            <a:r>
              <a:rPr lang="en-US" sz="2800" i="1" dirty="0"/>
              <a:t>B</a:t>
            </a:r>
            <a:r>
              <a:rPr lang="en-US" sz="2800" dirty="0"/>
              <a:t> and </a:t>
            </a:r>
            <a:r>
              <a:rPr lang="en-US" sz="2800" i="1" dirty="0"/>
              <a:t>M</a:t>
            </a:r>
            <a:r>
              <a:rPr lang="en-US" sz="2800" dirty="0"/>
              <a:t> are subjective. Estimates vary from one person to another, depending on their background and experience of the type of software project.</a:t>
            </a:r>
          </a:p>
          <a:p>
            <a:endParaRPr lang="en-US" dirty="0"/>
          </a:p>
        </p:txBody>
      </p:sp>
      <p:sp>
        <p:nvSpPr>
          <p:cNvPr id="4" name="Rectangle 3">
            <a:extLst>
              <a:ext uri="{FF2B5EF4-FFF2-40B4-BE49-F238E27FC236}">
                <a16:creationId xmlns:a16="http://schemas.microsoft.com/office/drawing/2014/main" id="{38B0B25F-BD30-47F3-B782-8D6CC2224C0B}"/>
              </a:ext>
            </a:extLst>
          </p:cNvPr>
          <p:cNvSpPr/>
          <p:nvPr/>
        </p:nvSpPr>
        <p:spPr>
          <a:xfrm>
            <a:off x="6208308" y="859009"/>
            <a:ext cx="5768340" cy="616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effectLst>
                  <a:outerShdw blurRad="38100" dist="38100" dir="2700000" algn="tl">
                    <a:srgbClr val="000000">
                      <a:alpha val="43137"/>
                    </a:srgbClr>
                  </a:outerShdw>
                </a:effectLst>
              </a:rPr>
              <a:t>Effort = A × </a:t>
            </a:r>
            <a:r>
              <a:rPr lang="en-MY" sz="4000" b="1" dirty="0" err="1">
                <a:solidFill>
                  <a:srgbClr val="FF0000"/>
                </a:solidFill>
                <a:effectLst>
                  <a:outerShdw blurRad="38100" dist="38100" dir="2700000" algn="tl">
                    <a:srgbClr val="000000">
                      <a:alpha val="43137"/>
                    </a:srgbClr>
                  </a:outerShdw>
                </a:effectLst>
              </a:rPr>
              <a:t>Size</a:t>
            </a:r>
            <a:r>
              <a:rPr lang="en-MY" sz="4000" b="1" baseline="30000" dirty="0" err="1">
                <a:solidFill>
                  <a:srgbClr val="FF0000"/>
                </a:solidFill>
                <a:effectLst>
                  <a:outerShdw blurRad="38100" dist="38100" dir="2700000" algn="tl">
                    <a:srgbClr val="000000">
                      <a:alpha val="43137"/>
                    </a:srgbClr>
                  </a:outerShdw>
                </a:effectLst>
              </a:rPr>
              <a:t>B</a:t>
            </a:r>
            <a:r>
              <a:rPr lang="en-MY" sz="4000" b="1" baseline="30000"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 M</a:t>
            </a:r>
            <a:endParaRPr lang="en-MY" sz="4000" b="1" dirty="0">
              <a:solidFill>
                <a:srgbClr val="FF0000"/>
              </a:solidFill>
              <a:effectLst>
                <a:outerShdw blurRad="38100" dist="38100" dir="2700000" algn="tl">
                  <a:srgbClr val="000000">
                    <a:alpha val="43137"/>
                  </a:srgbClr>
                </a:outerShdw>
              </a:effectLst>
            </a:endParaRPr>
          </a:p>
          <a:p>
            <a:pPr algn="ctr"/>
            <a:endParaRPr lang="en-MY" dirty="0"/>
          </a:p>
        </p:txBody>
      </p:sp>
    </p:spTree>
    <p:extLst>
      <p:ext uri="{BB962C8B-B14F-4D97-AF65-F5344CB8AC3E}">
        <p14:creationId xmlns:p14="http://schemas.microsoft.com/office/powerpoint/2010/main" val="246002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4" y="276777"/>
            <a:ext cx="9515959" cy="846793"/>
          </a:xfrm>
        </p:spPr>
        <p:txBody>
          <a:bodyPr/>
          <a:lstStyle/>
          <a:p>
            <a:r>
              <a:rPr lang="en-US" dirty="0"/>
              <a:t>Algorithmic Cost Modelling</a:t>
            </a:r>
          </a:p>
        </p:txBody>
      </p:sp>
      <p:sp>
        <p:nvSpPr>
          <p:cNvPr id="3" name="Content Placeholder 2"/>
          <p:cNvSpPr>
            <a:spLocks noGrp="1"/>
          </p:cNvSpPr>
          <p:nvPr>
            <p:ph sz="half" idx="1"/>
          </p:nvPr>
        </p:nvSpPr>
        <p:spPr>
          <a:xfrm>
            <a:off x="609604" y="1257794"/>
            <a:ext cx="9706633" cy="4811536"/>
          </a:xfrm>
        </p:spPr>
        <p:txBody>
          <a:bodyPr>
            <a:normAutofit fontScale="92500"/>
          </a:bodyPr>
          <a:lstStyle/>
          <a:p>
            <a:pPr marL="0" indent="0">
              <a:buNone/>
            </a:pPr>
            <a:r>
              <a:rPr lang="en-US" sz="2400" dirty="0" smtClean="0">
                <a:solidFill>
                  <a:schemeClr val="tx1"/>
                </a:solidFill>
              </a:rPr>
              <a:t>A </a:t>
            </a:r>
            <a:r>
              <a:rPr lang="en-US" sz="2400" dirty="0">
                <a:solidFill>
                  <a:schemeClr val="tx1"/>
                </a:solidFill>
              </a:rPr>
              <a:t>common metric used in algorithmic cost modelling . Usually used to estimate the value of </a:t>
            </a:r>
            <a:r>
              <a:rPr lang="en-US" sz="2400" i="1" dirty="0">
                <a:solidFill>
                  <a:schemeClr val="tx1"/>
                </a:solidFill>
              </a:rPr>
              <a:t>B</a:t>
            </a:r>
            <a:r>
              <a:rPr lang="en-US" sz="2400" dirty="0">
                <a:solidFill>
                  <a:schemeClr val="tx1"/>
                </a:solidFill>
              </a:rPr>
              <a:t> in the formula.</a:t>
            </a:r>
          </a:p>
          <a:p>
            <a:endParaRPr lang="en-US" sz="2400" dirty="0">
              <a:solidFill>
                <a:schemeClr val="tx1"/>
              </a:solidFill>
            </a:endParaRPr>
          </a:p>
          <a:p>
            <a:pPr marL="342900" indent="-342900">
              <a:buFont typeface="+mj-lt"/>
              <a:buAutoNum type="arabicPeriod"/>
            </a:pPr>
            <a:r>
              <a:rPr lang="en-US" sz="2400" dirty="0" smtClean="0">
                <a:solidFill>
                  <a:schemeClr val="tx1"/>
                </a:solidFill>
              </a:rPr>
              <a:t>Estimation </a:t>
            </a:r>
            <a:r>
              <a:rPr lang="en-US" sz="2400" dirty="0">
                <a:solidFill>
                  <a:schemeClr val="tx1"/>
                </a:solidFill>
              </a:rPr>
              <a:t>by comparison with other projects</a:t>
            </a:r>
            <a:r>
              <a:rPr lang="en-US" sz="2400" dirty="0" smtClean="0">
                <a:solidFill>
                  <a:schemeClr val="tx1"/>
                </a:solidFill>
              </a:rPr>
              <a:t>.</a:t>
            </a:r>
          </a:p>
          <a:p>
            <a:pPr marL="342900" indent="-342900">
              <a:buFont typeface="+mj-lt"/>
              <a:buAutoNum type="arabicPeriod"/>
            </a:pPr>
            <a:endParaRPr lang="en-US" sz="2400" dirty="0">
              <a:solidFill>
                <a:schemeClr val="tx1"/>
              </a:solidFill>
            </a:endParaRPr>
          </a:p>
          <a:p>
            <a:pPr marL="342900" indent="-342900">
              <a:buFont typeface="+mj-lt"/>
              <a:buAutoNum type="arabicPeriod"/>
            </a:pPr>
            <a:r>
              <a:rPr lang="en-US" sz="2400" dirty="0" smtClean="0">
                <a:solidFill>
                  <a:schemeClr val="tx1"/>
                </a:solidFill>
              </a:rPr>
              <a:t>Estimation </a:t>
            </a:r>
            <a:r>
              <a:rPr lang="en-US" sz="2400" dirty="0">
                <a:solidFill>
                  <a:schemeClr val="tx1"/>
                </a:solidFill>
              </a:rPr>
              <a:t>by converting function or application points to code size</a:t>
            </a:r>
            <a:r>
              <a:rPr lang="en-US" sz="2400" dirty="0" smtClean="0">
                <a:solidFill>
                  <a:schemeClr val="tx1"/>
                </a:solidFill>
              </a:rPr>
              <a:t>.</a:t>
            </a:r>
          </a:p>
          <a:p>
            <a:pPr marL="342900" indent="-342900">
              <a:buFont typeface="+mj-lt"/>
              <a:buAutoNum type="arabicPeriod"/>
            </a:pPr>
            <a:endParaRPr lang="en-US" sz="2400" dirty="0">
              <a:solidFill>
                <a:schemeClr val="tx1"/>
              </a:solidFill>
            </a:endParaRPr>
          </a:p>
          <a:p>
            <a:pPr marL="342900" indent="-342900">
              <a:buFont typeface="+mj-lt"/>
              <a:buAutoNum type="arabicPeriod"/>
            </a:pPr>
            <a:r>
              <a:rPr lang="en-US" sz="2400" dirty="0" smtClean="0">
                <a:solidFill>
                  <a:schemeClr val="tx1"/>
                </a:solidFill>
              </a:rPr>
              <a:t>Estimation </a:t>
            </a:r>
            <a:r>
              <a:rPr lang="en-US" sz="2400" dirty="0">
                <a:solidFill>
                  <a:schemeClr val="tx1"/>
                </a:solidFill>
              </a:rPr>
              <a:t>by ranking the sizes of the system components</a:t>
            </a:r>
            <a:r>
              <a:rPr lang="en-US" sz="2400" dirty="0" smtClean="0">
                <a:solidFill>
                  <a:schemeClr val="tx1"/>
                </a:solidFill>
              </a:rPr>
              <a:t>.</a:t>
            </a:r>
          </a:p>
          <a:p>
            <a:pPr marL="342900" indent="-342900">
              <a:buFont typeface="+mj-lt"/>
              <a:buAutoNum type="arabicPeriod"/>
            </a:pPr>
            <a:endParaRPr lang="en-US" sz="2400" dirty="0">
              <a:solidFill>
                <a:schemeClr val="tx1"/>
              </a:solidFill>
            </a:endParaRPr>
          </a:p>
          <a:p>
            <a:pPr marL="342900" indent="-342900">
              <a:buFont typeface="+mj-lt"/>
              <a:buAutoNum type="arabicPeriod"/>
            </a:pPr>
            <a:r>
              <a:rPr lang="en-US" sz="2400" dirty="0" smtClean="0">
                <a:solidFill>
                  <a:schemeClr val="tx1"/>
                </a:solidFill>
              </a:rPr>
              <a:t>Using </a:t>
            </a:r>
            <a:r>
              <a:rPr lang="en-US" sz="2400" dirty="0">
                <a:solidFill>
                  <a:schemeClr val="tx1"/>
                </a:solidFill>
              </a:rPr>
              <a:t>a known reference component to estimate the component size or it may simply be a question of engineering judgement.</a:t>
            </a:r>
          </a:p>
          <a:p>
            <a:endParaRPr lang="en-US" dirty="0"/>
          </a:p>
        </p:txBody>
      </p:sp>
      <p:sp>
        <p:nvSpPr>
          <p:cNvPr id="4" name="Rectangle 3">
            <a:extLst>
              <a:ext uri="{FF2B5EF4-FFF2-40B4-BE49-F238E27FC236}">
                <a16:creationId xmlns:a16="http://schemas.microsoft.com/office/drawing/2014/main" id="{38B0B25F-BD30-47F3-B782-8D6CC2224C0B}"/>
              </a:ext>
            </a:extLst>
          </p:cNvPr>
          <p:cNvSpPr/>
          <p:nvPr/>
        </p:nvSpPr>
        <p:spPr>
          <a:xfrm>
            <a:off x="6040528" y="1705346"/>
            <a:ext cx="5768340" cy="616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FF0000"/>
                </a:solidFill>
                <a:effectLst>
                  <a:outerShdw blurRad="38100" dist="38100" dir="2700000" algn="tl">
                    <a:srgbClr val="000000">
                      <a:alpha val="43137"/>
                    </a:srgbClr>
                  </a:outerShdw>
                </a:effectLst>
              </a:rPr>
              <a:t>Effort = A × </a:t>
            </a:r>
            <a:r>
              <a:rPr lang="en-MY" sz="4000" b="1" dirty="0" err="1">
                <a:solidFill>
                  <a:srgbClr val="FF0000"/>
                </a:solidFill>
                <a:effectLst>
                  <a:outerShdw blurRad="38100" dist="38100" dir="2700000" algn="tl">
                    <a:srgbClr val="000000">
                      <a:alpha val="43137"/>
                    </a:srgbClr>
                  </a:outerShdw>
                </a:effectLst>
              </a:rPr>
              <a:t>Size</a:t>
            </a:r>
            <a:r>
              <a:rPr lang="en-MY" sz="4000" b="1" baseline="30000" dirty="0" err="1">
                <a:solidFill>
                  <a:srgbClr val="FF0000"/>
                </a:solidFill>
                <a:effectLst>
                  <a:outerShdw blurRad="38100" dist="38100" dir="2700000" algn="tl">
                    <a:srgbClr val="000000">
                      <a:alpha val="43137"/>
                    </a:srgbClr>
                  </a:outerShdw>
                </a:effectLst>
              </a:rPr>
              <a:t>B</a:t>
            </a:r>
            <a:r>
              <a:rPr lang="en-MY" sz="4000" b="1" baseline="30000" dirty="0">
                <a:solidFill>
                  <a:srgbClr val="FF0000"/>
                </a:solidFill>
                <a:effectLst>
                  <a:outerShdw blurRad="38100" dist="38100" dir="2700000" algn="tl">
                    <a:srgbClr val="000000">
                      <a:alpha val="43137"/>
                    </a:srgbClr>
                  </a:outerShdw>
                </a:effectLst>
              </a:rPr>
              <a:t> </a:t>
            </a:r>
            <a:r>
              <a:rPr lang="en-US" sz="4000" b="1" dirty="0">
                <a:solidFill>
                  <a:srgbClr val="FF0000"/>
                </a:solidFill>
                <a:effectLst>
                  <a:outerShdw blurRad="38100" dist="38100" dir="2700000" algn="tl">
                    <a:srgbClr val="000000">
                      <a:alpha val="43137"/>
                    </a:srgbClr>
                  </a:outerShdw>
                </a:effectLst>
              </a:rPr>
              <a:t>× M</a:t>
            </a:r>
            <a:endParaRPr lang="en-MY" sz="4000" b="1" dirty="0">
              <a:solidFill>
                <a:srgbClr val="FF0000"/>
              </a:solidFill>
              <a:effectLst>
                <a:outerShdw blurRad="38100" dist="38100" dir="2700000" algn="tl">
                  <a:srgbClr val="000000">
                    <a:alpha val="43137"/>
                  </a:srgbClr>
                </a:outerShdw>
              </a:effectLst>
            </a:endParaRPr>
          </a:p>
          <a:p>
            <a:pPr algn="ctr"/>
            <a:endParaRPr lang="en-MY" dirty="0"/>
          </a:p>
        </p:txBody>
      </p:sp>
      <p:sp>
        <p:nvSpPr>
          <p:cNvPr id="5" name="TextBox 4"/>
          <p:cNvSpPr txBox="1"/>
          <p:nvPr/>
        </p:nvSpPr>
        <p:spPr>
          <a:xfrm>
            <a:off x="5546983" y="6003499"/>
            <a:ext cx="4769254" cy="400110"/>
          </a:xfrm>
          <a:prstGeom prst="rect">
            <a:avLst/>
          </a:prstGeom>
          <a:noFill/>
        </p:spPr>
        <p:txBody>
          <a:bodyPr wrap="none" rtlCol="0">
            <a:spAutoFit/>
          </a:bodyPr>
          <a:lstStyle/>
          <a:p>
            <a:r>
              <a:rPr lang="en-US" sz="2000" dirty="0" smtClean="0">
                <a:solidFill>
                  <a:srgbClr val="00B050"/>
                </a:solidFill>
              </a:rPr>
              <a:t>Read more from slides 23 (self-reading).</a:t>
            </a:r>
            <a:endParaRPr lang="en-US" sz="2000" dirty="0">
              <a:solidFill>
                <a:srgbClr val="00B050"/>
              </a:solidFill>
            </a:endParaRPr>
          </a:p>
        </p:txBody>
      </p:sp>
    </p:spTree>
    <p:extLst>
      <p:ext uri="{BB962C8B-B14F-4D97-AF65-F5344CB8AC3E}">
        <p14:creationId xmlns:p14="http://schemas.microsoft.com/office/powerpoint/2010/main" val="20698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II Model (Constructive Cost Model)</a:t>
            </a:r>
          </a:p>
        </p:txBody>
      </p:sp>
      <p:sp>
        <p:nvSpPr>
          <p:cNvPr id="3" name="Content Placeholder 2"/>
          <p:cNvSpPr>
            <a:spLocks noGrp="1"/>
          </p:cNvSpPr>
          <p:nvPr>
            <p:ph sz="half" idx="1"/>
          </p:nvPr>
        </p:nvSpPr>
        <p:spPr>
          <a:xfrm>
            <a:off x="609604" y="1520190"/>
            <a:ext cx="9706633" cy="4046165"/>
          </a:xfrm>
        </p:spPr>
        <p:txBody>
          <a:bodyPr/>
          <a:lstStyle/>
          <a:p>
            <a:pPr marL="0" indent="0">
              <a:buNone/>
            </a:pPr>
            <a:r>
              <a:rPr lang="en-US" sz="2400" dirty="0"/>
              <a:t>Emphasizes </a:t>
            </a:r>
            <a:r>
              <a:rPr lang="en-US" sz="2400" dirty="0" smtClean="0"/>
              <a:t>on</a:t>
            </a:r>
          </a:p>
          <a:p>
            <a:endParaRPr lang="en-US" sz="2400" dirty="0"/>
          </a:p>
          <a:p>
            <a:r>
              <a:rPr lang="en-US" sz="2400" dirty="0">
                <a:solidFill>
                  <a:srgbClr val="00B050"/>
                </a:solidFill>
              </a:rPr>
              <a:t>Application composition </a:t>
            </a:r>
            <a:r>
              <a:rPr lang="en-US" sz="2400" dirty="0" smtClean="0">
                <a:solidFill>
                  <a:srgbClr val="00B050"/>
                </a:solidFill>
              </a:rPr>
              <a:t>model – current practice!</a:t>
            </a:r>
            <a:endParaRPr lang="en-US" sz="2400" dirty="0">
              <a:solidFill>
                <a:srgbClr val="00B050"/>
              </a:solidFill>
            </a:endParaRPr>
          </a:p>
          <a:p>
            <a:endParaRPr lang="en-US" sz="2400" dirty="0"/>
          </a:p>
          <a:p>
            <a:r>
              <a:rPr lang="en-US" sz="2400" dirty="0"/>
              <a:t>Early design </a:t>
            </a:r>
            <a:r>
              <a:rPr lang="en-US" sz="2400" dirty="0" smtClean="0"/>
              <a:t>model</a:t>
            </a:r>
          </a:p>
          <a:p>
            <a:endParaRPr lang="en-US" sz="2400" dirty="0"/>
          </a:p>
          <a:p>
            <a:r>
              <a:rPr lang="en-US" sz="2400" dirty="0"/>
              <a:t>Reuse model</a:t>
            </a:r>
          </a:p>
          <a:p>
            <a:endParaRPr lang="en-US" sz="2400" dirty="0"/>
          </a:p>
          <a:p>
            <a:r>
              <a:rPr lang="en-US" sz="2400" dirty="0"/>
              <a:t>Post-architecture model</a:t>
            </a:r>
          </a:p>
          <a:p>
            <a:endParaRPr lang="en-US" dirty="0"/>
          </a:p>
        </p:txBody>
      </p:sp>
    </p:spTree>
    <p:extLst>
      <p:ext uri="{BB962C8B-B14F-4D97-AF65-F5344CB8AC3E}">
        <p14:creationId xmlns:p14="http://schemas.microsoft.com/office/powerpoint/2010/main" val="376731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OW_PPT_2016_16x9_March2016">
  <a:themeElements>
    <a:clrScheme name="new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1983</Words>
  <Application>Microsoft Office PowerPoint</Application>
  <PresentationFormat>Widescreen</PresentationFormat>
  <Paragraphs>346</Paragraphs>
  <Slides>41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Bebas</vt:lpstr>
      <vt:lpstr>Gill Sans</vt:lpstr>
      <vt:lpstr>Arial</vt:lpstr>
      <vt:lpstr>Calibri</vt:lpstr>
      <vt:lpstr>Montserrat</vt:lpstr>
      <vt:lpstr>Times New Roman</vt:lpstr>
      <vt:lpstr>Wingdings</vt:lpstr>
      <vt:lpstr>UOW_PPT_2016_16x9_March2016</vt:lpstr>
      <vt:lpstr>1_UOW_PPT_2016_16x9_March2016</vt:lpstr>
      <vt:lpstr>  CSE3033N Software Engineering   Topic:  Software Project Management –  Project Cost Estimation</vt:lpstr>
      <vt:lpstr>Topic Learning Objectives </vt:lpstr>
      <vt:lpstr>Project Cost Estimation Techniques</vt:lpstr>
      <vt:lpstr>Project Cost Estimation Techniques</vt:lpstr>
      <vt:lpstr>Algorithmic Models </vt:lpstr>
      <vt:lpstr>Algorithmic Cost Modelling</vt:lpstr>
      <vt:lpstr>Algorithmic Cost Modelling</vt:lpstr>
      <vt:lpstr>Algorithmic Cost Modelling</vt:lpstr>
      <vt:lpstr>COCOMO II Model (Constructive Cost Model)</vt:lpstr>
      <vt:lpstr>COCOMO II Model (Constructive Cost Model)</vt:lpstr>
      <vt:lpstr>COCOMO II Model (Constructive Cost Model)</vt:lpstr>
      <vt:lpstr>The application composition model</vt:lpstr>
      <vt:lpstr>The application composition model </vt:lpstr>
      <vt:lpstr>The application composition model</vt:lpstr>
      <vt:lpstr>Cost estimation solution</vt:lpstr>
      <vt:lpstr>Question </vt:lpstr>
      <vt:lpstr>Step by step</vt:lpstr>
      <vt:lpstr>Step by step</vt:lpstr>
      <vt:lpstr>Step by step</vt:lpstr>
      <vt:lpstr>Step by step</vt:lpstr>
      <vt:lpstr>Step by step</vt:lpstr>
      <vt:lpstr>Step by step </vt:lpstr>
      <vt:lpstr>Another way of calculation: Reuse Model</vt:lpstr>
      <vt:lpstr>More on your own reading – understanding the history of algorithm model of estimation techniques</vt:lpstr>
      <vt:lpstr>The early design model  </vt:lpstr>
      <vt:lpstr>The early design model   </vt:lpstr>
      <vt:lpstr>The early design model   </vt:lpstr>
      <vt:lpstr>The early design model   </vt:lpstr>
      <vt:lpstr>The early design model   </vt:lpstr>
      <vt:lpstr>The early design model   </vt:lpstr>
      <vt:lpstr>The early design model   </vt:lpstr>
      <vt:lpstr>The Reuse Model  </vt:lpstr>
      <vt:lpstr>The Reuse Model   </vt:lpstr>
      <vt:lpstr>The Post Architectural Model   </vt:lpstr>
      <vt:lpstr>The Post Architectural Model   </vt:lpstr>
      <vt:lpstr>Project duration and Staffing   </vt:lpstr>
      <vt:lpstr>Project duration and Staffing   </vt:lpstr>
      <vt:lpstr>Comparison of Pros &amp; Cons for Estimation Techniques</vt:lpstr>
      <vt:lpstr>Comparison of Pros &amp; Cons for Estimation Techniques</vt:lpstr>
      <vt:lpstr>COMPARISION WITH EXISTING TOOL </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CSE3033 Software Engineering   Topic:  Software Project Management –  Project Cost Estimation</dc:title>
  <dc:creator>Dr. Lim Chia Yean</dc:creator>
  <cp:lastModifiedBy>Tan Phit Huan</cp:lastModifiedBy>
  <cp:revision>28</cp:revision>
  <cp:lastPrinted>2022-06-03T04:34:39Z</cp:lastPrinted>
  <dcterms:created xsi:type="dcterms:W3CDTF">2021-06-20T01:28:56Z</dcterms:created>
  <dcterms:modified xsi:type="dcterms:W3CDTF">2022-06-16T08:57:25Z</dcterms:modified>
</cp:coreProperties>
</file>