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0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8" r:id="rId16"/>
    <p:sldId id="329" r:id="rId17"/>
    <p:sldId id="330" r:id="rId18"/>
    <p:sldId id="274" r:id="rId19"/>
    <p:sldId id="275" r:id="rId20"/>
    <p:sldId id="276" r:id="rId21"/>
    <p:sldId id="331" r:id="rId22"/>
    <p:sldId id="332" r:id="rId23"/>
    <p:sldId id="279" r:id="rId24"/>
    <p:sldId id="333" r:id="rId25"/>
    <p:sldId id="334" r:id="rId26"/>
    <p:sldId id="335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79641-041D-4901-9B81-4C01B9C319A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0C8A2-9A76-414C-BF2F-A91E5A67058C}">
      <dgm:prSet phldrT="[Text]" custT="1"/>
      <dgm:spPr/>
      <dgm:t>
        <a:bodyPr/>
        <a:lstStyle/>
        <a:p>
          <a:r>
            <a:rPr lang="en-US" sz="2800" b="1" spc="-15" dirty="0" smtClean="0">
              <a:latin typeface="Arial"/>
              <a:cs typeface="Arial"/>
            </a:rPr>
            <a:t>Interaction</a:t>
          </a:r>
          <a:r>
            <a:rPr lang="en-US" sz="2800" b="1" spc="-145" dirty="0" smtClean="0">
              <a:latin typeface="Arial"/>
              <a:cs typeface="Arial"/>
            </a:rPr>
            <a:t> </a:t>
          </a:r>
          <a:r>
            <a:rPr lang="en-US" sz="2800" spc="-20" dirty="0" smtClean="0">
              <a:latin typeface="Arial"/>
              <a:cs typeface="Arial"/>
            </a:rPr>
            <a:t>coupling</a:t>
          </a:r>
          <a:endParaRPr lang="en-US" sz="2800" dirty="0"/>
        </a:p>
      </dgm:t>
    </dgm:pt>
    <dgm:pt modelId="{0EB7F0FE-1722-4DA0-81A9-EA34A3DF3969}" type="parTrans" cxnId="{8537E50C-CAE2-4542-A813-A58BC8E09669}">
      <dgm:prSet/>
      <dgm:spPr/>
      <dgm:t>
        <a:bodyPr/>
        <a:lstStyle/>
        <a:p>
          <a:endParaRPr lang="en-US"/>
        </a:p>
      </dgm:t>
    </dgm:pt>
    <dgm:pt modelId="{FC33C767-F50D-4EBB-B680-C13C15E35DE5}" type="sibTrans" cxnId="{8537E50C-CAE2-4542-A813-A58BC8E09669}">
      <dgm:prSet/>
      <dgm:spPr/>
      <dgm:t>
        <a:bodyPr/>
        <a:lstStyle/>
        <a:p>
          <a:endParaRPr lang="en-US"/>
        </a:p>
      </dgm:t>
    </dgm:pt>
    <dgm:pt modelId="{57413B65-DEEC-4709-8994-D69B25DC9648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amount and complexity </a:t>
          </a:r>
          <a:r>
            <a:rPr lang="en-US" sz="2000" spc="-5" dirty="0" smtClean="0">
              <a:latin typeface="Arial"/>
              <a:cs typeface="Arial"/>
            </a:rPr>
            <a:t>of </a:t>
          </a:r>
          <a:r>
            <a:rPr lang="en-US" sz="2000" dirty="0" smtClean="0">
              <a:latin typeface="Arial"/>
              <a:cs typeface="Arial"/>
            </a:rPr>
            <a:t>messages </a:t>
          </a:r>
          <a:r>
            <a:rPr lang="en-US" sz="2000" spc="-5" dirty="0" smtClean="0">
              <a:latin typeface="Arial"/>
              <a:cs typeface="Arial"/>
            </a:rPr>
            <a:t>between </a:t>
          </a:r>
          <a:r>
            <a:rPr lang="en-US" sz="2000" dirty="0" smtClean="0">
              <a:latin typeface="Arial"/>
              <a:cs typeface="Arial"/>
            </a:rPr>
            <a:t>components. </a:t>
          </a:r>
        </a:p>
      </dgm:t>
    </dgm:pt>
    <dgm:pt modelId="{D1122218-C68E-4CFE-9E02-BC86548D9C4C}" type="parTrans" cxnId="{2C46144D-A0AB-4E94-B82A-9B7DCD290C5D}">
      <dgm:prSet/>
      <dgm:spPr/>
      <dgm:t>
        <a:bodyPr/>
        <a:lstStyle/>
        <a:p>
          <a:endParaRPr lang="en-US"/>
        </a:p>
      </dgm:t>
    </dgm:pt>
    <dgm:pt modelId="{ECC2D5CF-C924-4161-9D06-EA33400B494E}" type="sibTrans" cxnId="{2C46144D-A0AB-4E94-B82A-9B7DCD290C5D}">
      <dgm:prSet/>
      <dgm:spPr/>
      <dgm:t>
        <a:bodyPr/>
        <a:lstStyle/>
        <a:p>
          <a:endParaRPr lang="en-US"/>
        </a:p>
      </dgm:t>
    </dgm:pt>
    <dgm:pt modelId="{F85756DE-C38C-4F61-88EC-EBFB0B370C2E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Preferred to </a:t>
          </a:r>
          <a:r>
            <a:rPr lang="en-US" sz="2000" spc="-5" dirty="0" smtClean="0">
              <a:latin typeface="Arial"/>
              <a:cs typeface="Arial"/>
            </a:rPr>
            <a:t>be</a:t>
          </a:r>
          <a:r>
            <a:rPr lang="en-US" sz="2000" spc="-15" dirty="0" smtClean="0">
              <a:latin typeface="Arial"/>
              <a:cs typeface="Arial"/>
            </a:rPr>
            <a:t> </a:t>
          </a:r>
          <a:r>
            <a:rPr lang="en-US" sz="2000" spc="-5" dirty="0" smtClean="0">
              <a:latin typeface="Arial"/>
              <a:cs typeface="Arial"/>
            </a:rPr>
            <a:t>minimal</a:t>
          </a:r>
          <a:endParaRPr lang="en-US" sz="2000" dirty="0">
            <a:latin typeface="Arial"/>
            <a:cs typeface="Arial"/>
          </a:endParaRPr>
        </a:p>
      </dgm:t>
    </dgm:pt>
    <dgm:pt modelId="{3961738D-CD46-446D-953A-C0138D30CA64}" type="parTrans" cxnId="{5EE61876-6A04-4F64-830D-A1FB4EC86EE7}">
      <dgm:prSet/>
      <dgm:spPr/>
      <dgm:t>
        <a:bodyPr/>
        <a:lstStyle/>
        <a:p>
          <a:endParaRPr lang="en-US"/>
        </a:p>
      </dgm:t>
    </dgm:pt>
    <dgm:pt modelId="{C834AE79-7810-4E44-A9CE-E7559C781180}" type="sibTrans" cxnId="{5EE61876-6A04-4F64-830D-A1FB4EC86EE7}">
      <dgm:prSet/>
      <dgm:spPr/>
      <dgm:t>
        <a:bodyPr/>
        <a:lstStyle/>
        <a:p>
          <a:endParaRPr lang="en-US"/>
        </a:p>
      </dgm:t>
    </dgm:pt>
    <dgm:pt modelId="{9C2BCB97-5682-47EF-B73F-68CB350D90B0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What happens when </a:t>
          </a:r>
          <a:r>
            <a:rPr lang="en-US" sz="2000" spc="-5" dirty="0" smtClean="0">
              <a:latin typeface="Arial"/>
              <a:cs typeface="Arial"/>
            </a:rPr>
            <a:t>high </a:t>
          </a:r>
          <a:r>
            <a:rPr lang="en-US" sz="2000" dirty="0" smtClean="0">
              <a:latin typeface="Arial"/>
              <a:cs typeface="Arial"/>
            </a:rPr>
            <a:t>and low</a:t>
          </a:r>
          <a:r>
            <a:rPr lang="en-US" sz="2000" spc="-10" dirty="0" smtClean="0">
              <a:latin typeface="Arial"/>
              <a:cs typeface="Arial"/>
            </a:rPr>
            <a:t> </a:t>
          </a:r>
          <a:r>
            <a:rPr lang="en-US" sz="2000" dirty="0" smtClean="0">
              <a:latin typeface="Arial"/>
              <a:cs typeface="Arial"/>
            </a:rPr>
            <a:t>?</a:t>
          </a:r>
        </a:p>
      </dgm:t>
    </dgm:pt>
    <dgm:pt modelId="{A7EC6003-EE48-42A6-BC5A-DC63282CF927}" type="parTrans" cxnId="{0AD92B9F-D2A5-43E2-8DA7-5839F561C76E}">
      <dgm:prSet/>
      <dgm:spPr/>
      <dgm:t>
        <a:bodyPr/>
        <a:lstStyle/>
        <a:p>
          <a:endParaRPr lang="en-US"/>
        </a:p>
      </dgm:t>
    </dgm:pt>
    <dgm:pt modelId="{3D9BBDD4-9F0D-450E-B2DC-36681E383A00}" type="sibTrans" cxnId="{0AD92B9F-D2A5-43E2-8DA7-5839F561C76E}">
      <dgm:prSet/>
      <dgm:spPr/>
      <dgm:t>
        <a:bodyPr/>
        <a:lstStyle/>
        <a:p>
          <a:endParaRPr lang="en-US"/>
        </a:p>
      </dgm:t>
    </dgm:pt>
    <dgm:pt modelId="{56CBD150-2262-4186-BB4C-619AFA03764D}">
      <dgm:prSet custT="1"/>
      <dgm:spPr/>
      <dgm:t>
        <a:bodyPr/>
        <a:lstStyle/>
        <a:p>
          <a:r>
            <a:rPr lang="en-US" sz="2800" b="1" spc="-15" smtClean="0">
              <a:latin typeface="Arial"/>
              <a:cs typeface="Arial"/>
            </a:rPr>
            <a:t>Inheritance</a:t>
          </a:r>
          <a:r>
            <a:rPr lang="en-US" sz="2800" b="1" spc="-180" smtClean="0">
              <a:latin typeface="Arial"/>
              <a:cs typeface="Arial"/>
            </a:rPr>
            <a:t> </a:t>
          </a:r>
          <a:r>
            <a:rPr lang="en-US" sz="2800" spc="-25" smtClean="0">
              <a:latin typeface="Arial"/>
              <a:cs typeface="Arial"/>
            </a:rPr>
            <a:t>coupling</a:t>
          </a:r>
          <a:endParaRPr lang="en-US" sz="2800" spc="-25" dirty="0" smtClean="0">
            <a:latin typeface="Arial"/>
            <a:cs typeface="Arial"/>
          </a:endParaRPr>
        </a:p>
      </dgm:t>
    </dgm:pt>
    <dgm:pt modelId="{2CEB1EA9-37AD-499F-A83A-3BF2B24AEDA8}" type="parTrans" cxnId="{60CC268D-005B-4DBF-8C33-86A8B900476C}">
      <dgm:prSet/>
      <dgm:spPr/>
      <dgm:t>
        <a:bodyPr/>
        <a:lstStyle/>
        <a:p>
          <a:endParaRPr lang="en-US"/>
        </a:p>
      </dgm:t>
    </dgm:pt>
    <dgm:pt modelId="{8C68A9DA-4B99-499D-875A-CB1216A5D96F}" type="sibTrans" cxnId="{60CC268D-005B-4DBF-8C33-86A8B900476C}">
      <dgm:prSet/>
      <dgm:spPr/>
      <dgm:t>
        <a:bodyPr/>
        <a:lstStyle/>
        <a:p>
          <a:endParaRPr lang="en-US"/>
        </a:p>
      </dgm:t>
    </dgm:pt>
    <dgm:pt modelId="{D12619F2-3547-4AF8-914A-FE8A0DD356E8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coupling between super and </a:t>
          </a:r>
          <a:r>
            <a:rPr lang="en-US" sz="2000" spc="5" dirty="0" smtClean="0">
              <a:latin typeface="Arial"/>
              <a:cs typeface="Arial"/>
            </a:rPr>
            <a:t>sub </a:t>
          </a:r>
          <a:r>
            <a:rPr lang="en-US" sz="2000" dirty="0" smtClean="0">
              <a:latin typeface="Arial"/>
              <a:cs typeface="Arial"/>
            </a:rPr>
            <a:t>classes  coupling </a:t>
          </a:r>
          <a:r>
            <a:rPr lang="en-US" sz="2000" spc="-5" dirty="0" smtClean="0">
              <a:latin typeface="Arial"/>
              <a:cs typeface="Arial"/>
            </a:rPr>
            <a:t>in terms of attributes </a:t>
          </a:r>
          <a:r>
            <a:rPr lang="en-US" sz="2000" dirty="0" smtClean="0">
              <a:latin typeface="Arial"/>
              <a:cs typeface="Arial"/>
            </a:rPr>
            <a:t>and methods </a:t>
          </a:r>
        </a:p>
      </dgm:t>
    </dgm:pt>
    <dgm:pt modelId="{2190CDDC-BD0F-4071-8046-869EE7F4E028}" type="parTrans" cxnId="{9D29B68E-F6B3-4832-B148-CEBF5B8FE30E}">
      <dgm:prSet/>
      <dgm:spPr/>
      <dgm:t>
        <a:bodyPr/>
        <a:lstStyle/>
        <a:p>
          <a:endParaRPr lang="en-US"/>
        </a:p>
      </dgm:t>
    </dgm:pt>
    <dgm:pt modelId="{632DD2B0-D433-48FA-BC43-C18443DEAE5D}" type="sibTrans" cxnId="{9D29B68E-F6B3-4832-B148-CEBF5B8FE30E}">
      <dgm:prSet/>
      <dgm:spPr/>
      <dgm:t>
        <a:bodyPr/>
        <a:lstStyle/>
        <a:p>
          <a:endParaRPr lang="en-US"/>
        </a:p>
      </dgm:t>
    </dgm:pt>
    <dgm:pt modelId="{E7F9E78D-CF39-4993-9E5D-15AEE232E52B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Preferred to </a:t>
          </a:r>
          <a:r>
            <a:rPr lang="en-US" sz="2000" spc="-5" dirty="0" smtClean="0">
              <a:latin typeface="Arial"/>
              <a:cs typeface="Arial"/>
            </a:rPr>
            <a:t>be</a:t>
          </a:r>
          <a:r>
            <a:rPr lang="en-US" sz="2000" spc="-20" dirty="0" smtClean="0">
              <a:latin typeface="Arial"/>
              <a:cs typeface="Arial"/>
            </a:rPr>
            <a:t> </a:t>
          </a:r>
          <a:r>
            <a:rPr lang="en-US" sz="2000" dirty="0" smtClean="0">
              <a:latin typeface="Arial"/>
              <a:cs typeface="Arial"/>
            </a:rPr>
            <a:t>high</a:t>
          </a:r>
          <a:endParaRPr lang="en-US" sz="2000" dirty="0">
            <a:latin typeface="Arial"/>
            <a:cs typeface="Arial"/>
          </a:endParaRPr>
        </a:p>
      </dgm:t>
    </dgm:pt>
    <dgm:pt modelId="{2AD0DC52-D733-492F-9AE1-BB38E996B12C}" type="parTrans" cxnId="{EEE90191-6129-4823-B891-3F3428BBBC73}">
      <dgm:prSet/>
      <dgm:spPr/>
      <dgm:t>
        <a:bodyPr/>
        <a:lstStyle/>
        <a:p>
          <a:endParaRPr lang="en-US"/>
        </a:p>
      </dgm:t>
    </dgm:pt>
    <dgm:pt modelId="{A2545C61-0C62-48C3-AFDA-B1F3EEB3BD31}" type="sibTrans" cxnId="{EEE90191-6129-4823-B891-3F3428BBBC73}">
      <dgm:prSet/>
      <dgm:spPr/>
      <dgm:t>
        <a:bodyPr/>
        <a:lstStyle/>
        <a:p>
          <a:endParaRPr lang="en-US"/>
        </a:p>
      </dgm:t>
    </dgm:pt>
    <dgm:pt modelId="{0532821B-C9E5-4355-88C9-F0D4C8E4D990}">
      <dgm:prSet custT="1"/>
      <dgm:spPr/>
      <dgm:t>
        <a:bodyPr/>
        <a:lstStyle/>
        <a:p>
          <a:pPr algn="l"/>
          <a:r>
            <a:rPr lang="en-US" sz="2000" dirty="0" smtClean="0">
              <a:latin typeface="Arial"/>
              <a:cs typeface="Arial"/>
            </a:rPr>
            <a:t>What happens when </a:t>
          </a:r>
          <a:r>
            <a:rPr lang="en-US" sz="2000" spc="-5" dirty="0" smtClean="0">
              <a:latin typeface="Arial"/>
              <a:cs typeface="Arial"/>
            </a:rPr>
            <a:t>high </a:t>
          </a:r>
          <a:r>
            <a:rPr lang="en-US" sz="2000" dirty="0" smtClean="0">
              <a:latin typeface="Arial"/>
              <a:cs typeface="Arial"/>
            </a:rPr>
            <a:t>and low ? { override </a:t>
          </a:r>
          <a:r>
            <a:rPr lang="en-US" sz="2000" spc="-5" dirty="0" smtClean="0">
              <a:latin typeface="Arial"/>
              <a:cs typeface="Arial"/>
            </a:rPr>
            <a:t>all, </a:t>
          </a:r>
          <a:r>
            <a:rPr lang="en-US" sz="2000" dirty="0" smtClean="0">
              <a:latin typeface="Arial"/>
              <a:cs typeface="Arial"/>
            </a:rPr>
            <a:t>unused  </a:t>
          </a:r>
          <a:r>
            <a:rPr lang="en-US" sz="2000" spc="-5" dirty="0" smtClean="0">
              <a:latin typeface="Arial"/>
              <a:cs typeface="Arial"/>
            </a:rPr>
            <a:t>methods </a:t>
          </a:r>
          <a:r>
            <a:rPr lang="en-US" sz="2000" dirty="0" smtClean="0">
              <a:latin typeface="Arial"/>
              <a:cs typeface="Arial"/>
            </a:rPr>
            <a:t>}</a:t>
          </a:r>
          <a:endParaRPr lang="en-US" sz="2000" dirty="0">
            <a:latin typeface="Arial"/>
            <a:cs typeface="Arial"/>
          </a:endParaRPr>
        </a:p>
      </dgm:t>
    </dgm:pt>
    <dgm:pt modelId="{0805AF0E-5DEF-41CF-A1FF-63A8DCAAD744}" type="parTrans" cxnId="{F6FBB599-6751-4A83-B760-492561A7CB93}">
      <dgm:prSet/>
      <dgm:spPr/>
      <dgm:t>
        <a:bodyPr/>
        <a:lstStyle/>
        <a:p>
          <a:endParaRPr lang="en-US"/>
        </a:p>
      </dgm:t>
    </dgm:pt>
    <dgm:pt modelId="{8B5BF530-B512-41FE-A1C3-8753F0CF7777}" type="sibTrans" cxnId="{F6FBB599-6751-4A83-B760-492561A7CB93}">
      <dgm:prSet/>
      <dgm:spPr/>
      <dgm:t>
        <a:bodyPr/>
        <a:lstStyle/>
        <a:p>
          <a:endParaRPr lang="en-US"/>
        </a:p>
      </dgm:t>
    </dgm:pt>
    <dgm:pt modelId="{3203BF85-578E-4607-977C-B69ED36688D0}" type="pres">
      <dgm:prSet presAssocID="{82179641-041D-4901-9B81-4C01B9C319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9D1E09-C91B-4A0E-B7D0-CD805F7A2642}" type="pres">
      <dgm:prSet presAssocID="{7CB0C8A2-9A76-414C-BF2F-A91E5A67058C}" presName="root" presStyleCnt="0"/>
      <dgm:spPr/>
    </dgm:pt>
    <dgm:pt modelId="{1E620A81-2934-4703-98B6-8FC6B019B785}" type="pres">
      <dgm:prSet presAssocID="{7CB0C8A2-9A76-414C-BF2F-A91E5A67058C}" presName="rootComposite" presStyleCnt="0"/>
      <dgm:spPr/>
    </dgm:pt>
    <dgm:pt modelId="{D491DE43-3E4A-4DB5-BCB5-25E01E02F19A}" type="pres">
      <dgm:prSet presAssocID="{7CB0C8A2-9A76-414C-BF2F-A91E5A67058C}" presName="rootText" presStyleLbl="node1" presStyleIdx="0" presStyleCnt="2" custScaleX="237320"/>
      <dgm:spPr/>
      <dgm:t>
        <a:bodyPr/>
        <a:lstStyle/>
        <a:p>
          <a:endParaRPr lang="en-US"/>
        </a:p>
      </dgm:t>
    </dgm:pt>
    <dgm:pt modelId="{2E6C0969-F491-4E78-BA68-1C6331DF844C}" type="pres">
      <dgm:prSet presAssocID="{7CB0C8A2-9A76-414C-BF2F-A91E5A67058C}" presName="rootConnector" presStyleLbl="node1" presStyleIdx="0" presStyleCnt="2"/>
      <dgm:spPr/>
      <dgm:t>
        <a:bodyPr/>
        <a:lstStyle/>
        <a:p>
          <a:endParaRPr lang="en-US"/>
        </a:p>
      </dgm:t>
    </dgm:pt>
    <dgm:pt modelId="{D51209A3-366B-4EE8-84A3-7463BA851C8A}" type="pres">
      <dgm:prSet presAssocID="{7CB0C8A2-9A76-414C-BF2F-A91E5A67058C}" presName="childShape" presStyleCnt="0"/>
      <dgm:spPr/>
    </dgm:pt>
    <dgm:pt modelId="{8C2E8ABA-7835-4820-810F-8B5C0E02394A}" type="pres">
      <dgm:prSet presAssocID="{D1122218-C68E-4CFE-9E02-BC86548D9C4C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1FE861F-6836-401A-935B-114024F299FF}" type="pres">
      <dgm:prSet presAssocID="{57413B65-DEEC-4709-8994-D69B25DC9648}" presName="childText" presStyleLbl="bgAcc1" presStyleIdx="0" presStyleCnt="6" custScaleX="277025" custScaleY="113731" custLinFactNeighborX="5411" custLinFactNeighborY="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35B8F-D6BA-4B45-8A1E-BCA90E092357}" type="pres">
      <dgm:prSet presAssocID="{3961738D-CD46-446D-953A-C0138D30CA64}" presName="Name13" presStyleLbl="parChTrans1D2" presStyleIdx="1" presStyleCnt="6"/>
      <dgm:spPr/>
      <dgm:t>
        <a:bodyPr/>
        <a:lstStyle/>
        <a:p>
          <a:endParaRPr lang="en-US"/>
        </a:p>
      </dgm:t>
    </dgm:pt>
    <dgm:pt modelId="{76B540CF-31FE-4C17-A7E3-198CE93D5EDE}" type="pres">
      <dgm:prSet presAssocID="{F85756DE-C38C-4F61-88EC-EBFB0B370C2E}" presName="childText" presStyleLbl="bgAcc1" presStyleIdx="1" presStyleCnt="6" custScaleX="277025" custScaleY="113731" custLinFactNeighborX="5411" custLinFactNeighborY="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89800-7002-43B2-BD08-551E01508AA4}" type="pres">
      <dgm:prSet presAssocID="{A7EC6003-EE48-42A6-BC5A-DC63282CF927}" presName="Name13" presStyleLbl="parChTrans1D2" presStyleIdx="2" presStyleCnt="6"/>
      <dgm:spPr/>
      <dgm:t>
        <a:bodyPr/>
        <a:lstStyle/>
        <a:p>
          <a:endParaRPr lang="en-US"/>
        </a:p>
      </dgm:t>
    </dgm:pt>
    <dgm:pt modelId="{0B9DA56A-2EC1-4055-B6A0-5829485B06F9}" type="pres">
      <dgm:prSet presAssocID="{9C2BCB97-5682-47EF-B73F-68CB350D90B0}" presName="childText" presStyleLbl="bgAcc1" presStyleIdx="2" presStyleCnt="6" custScaleX="277025" custScaleY="113731" custLinFactNeighborX="5411" custLinFactNeighborY="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A3E36-2037-4EA0-A1CF-71DA9F3F2049}" type="pres">
      <dgm:prSet presAssocID="{56CBD150-2262-4186-BB4C-619AFA03764D}" presName="root" presStyleCnt="0"/>
      <dgm:spPr/>
    </dgm:pt>
    <dgm:pt modelId="{6BA768B0-9B32-4B5E-9E72-EA149F0D952A}" type="pres">
      <dgm:prSet presAssocID="{56CBD150-2262-4186-BB4C-619AFA03764D}" presName="rootComposite" presStyleCnt="0"/>
      <dgm:spPr/>
    </dgm:pt>
    <dgm:pt modelId="{7E2C2111-C98E-44CE-82CF-7666F39A39BB}" type="pres">
      <dgm:prSet presAssocID="{56CBD150-2262-4186-BB4C-619AFA03764D}" presName="rootText" presStyleLbl="node1" presStyleIdx="1" presStyleCnt="2" custScaleX="237320"/>
      <dgm:spPr/>
      <dgm:t>
        <a:bodyPr/>
        <a:lstStyle/>
        <a:p>
          <a:endParaRPr lang="en-US"/>
        </a:p>
      </dgm:t>
    </dgm:pt>
    <dgm:pt modelId="{ADE7F019-3BA6-4A61-9277-2DCBD9C8A6BA}" type="pres">
      <dgm:prSet presAssocID="{56CBD150-2262-4186-BB4C-619AFA03764D}" presName="rootConnector" presStyleLbl="node1" presStyleIdx="1" presStyleCnt="2"/>
      <dgm:spPr/>
      <dgm:t>
        <a:bodyPr/>
        <a:lstStyle/>
        <a:p>
          <a:endParaRPr lang="en-US"/>
        </a:p>
      </dgm:t>
    </dgm:pt>
    <dgm:pt modelId="{78A40202-3D06-43B2-9002-190B7EF492FE}" type="pres">
      <dgm:prSet presAssocID="{56CBD150-2262-4186-BB4C-619AFA03764D}" presName="childShape" presStyleCnt="0"/>
      <dgm:spPr/>
    </dgm:pt>
    <dgm:pt modelId="{CB751493-A613-4433-B36A-79B8108CA64D}" type="pres">
      <dgm:prSet presAssocID="{2190CDDC-BD0F-4071-8046-869EE7F4E028}" presName="Name13" presStyleLbl="parChTrans1D2" presStyleIdx="3" presStyleCnt="6"/>
      <dgm:spPr/>
      <dgm:t>
        <a:bodyPr/>
        <a:lstStyle/>
        <a:p>
          <a:endParaRPr lang="en-US"/>
        </a:p>
      </dgm:t>
    </dgm:pt>
    <dgm:pt modelId="{2D9E9E6F-E07E-4A00-9299-1412E431D7C5}" type="pres">
      <dgm:prSet presAssocID="{D12619F2-3547-4AF8-914A-FE8A0DD356E8}" presName="childText" presStyleLbl="bgAcc1" presStyleIdx="3" presStyleCnt="6" custScaleX="277025" custScaleY="156392" custLinFactNeighborX="2677" custLinFactNeighborY="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AAF7C-DDAF-4119-9788-6F569759E76B}" type="pres">
      <dgm:prSet presAssocID="{2AD0DC52-D733-492F-9AE1-BB38E996B12C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7760E26-520D-41F1-BBEE-CB9A83CB7CAA}" type="pres">
      <dgm:prSet presAssocID="{E7F9E78D-CF39-4993-9E5D-15AEE232E52B}" presName="childText" presStyleLbl="bgAcc1" presStyleIdx="4" presStyleCnt="6" custScaleX="277025" custScaleY="113731" custLinFactNeighborX="5411" custLinFactNeighborY="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85C7A-08E1-4D33-85EA-D3F3B3E52E70}" type="pres">
      <dgm:prSet presAssocID="{0805AF0E-5DEF-41CF-A1FF-63A8DCAAD744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406B2F9-9509-42F6-A36D-C33642D7C3A5}" type="pres">
      <dgm:prSet presAssocID="{0532821B-C9E5-4355-88C9-F0D4C8E4D990}" presName="childText" presStyleLbl="bgAcc1" presStyleIdx="5" presStyleCnt="6" custScaleX="277025" custScaleY="113731" custLinFactNeighborX="5918" custLinFactNeighborY="17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43203-B066-467A-89BC-661BEE3EDA98}" type="presOf" srcId="{56CBD150-2262-4186-BB4C-619AFA03764D}" destId="{ADE7F019-3BA6-4A61-9277-2DCBD9C8A6BA}" srcOrd="1" destOrd="0" presId="urn:microsoft.com/office/officeart/2005/8/layout/hierarchy3"/>
    <dgm:cxn modelId="{CA61D4B2-9979-4545-BC5D-6C402C28B1E9}" type="presOf" srcId="{D12619F2-3547-4AF8-914A-FE8A0DD356E8}" destId="{2D9E9E6F-E07E-4A00-9299-1412E431D7C5}" srcOrd="0" destOrd="0" presId="urn:microsoft.com/office/officeart/2005/8/layout/hierarchy3"/>
    <dgm:cxn modelId="{60CC268D-005B-4DBF-8C33-86A8B900476C}" srcId="{82179641-041D-4901-9B81-4C01B9C319AF}" destId="{56CBD150-2262-4186-BB4C-619AFA03764D}" srcOrd="1" destOrd="0" parTransId="{2CEB1EA9-37AD-499F-A83A-3BF2B24AEDA8}" sibTransId="{8C68A9DA-4B99-499D-875A-CB1216A5D96F}"/>
    <dgm:cxn modelId="{2C46144D-A0AB-4E94-B82A-9B7DCD290C5D}" srcId="{7CB0C8A2-9A76-414C-BF2F-A91E5A67058C}" destId="{57413B65-DEEC-4709-8994-D69B25DC9648}" srcOrd="0" destOrd="0" parTransId="{D1122218-C68E-4CFE-9E02-BC86548D9C4C}" sibTransId="{ECC2D5CF-C924-4161-9D06-EA33400B494E}"/>
    <dgm:cxn modelId="{D50D0A6B-2407-4567-B499-868C6031DF1C}" type="presOf" srcId="{56CBD150-2262-4186-BB4C-619AFA03764D}" destId="{7E2C2111-C98E-44CE-82CF-7666F39A39BB}" srcOrd="0" destOrd="0" presId="urn:microsoft.com/office/officeart/2005/8/layout/hierarchy3"/>
    <dgm:cxn modelId="{9D29B68E-F6B3-4832-B148-CEBF5B8FE30E}" srcId="{56CBD150-2262-4186-BB4C-619AFA03764D}" destId="{D12619F2-3547-4AF8-914A-FE8A0DD356E8}" srcOrd="0" destOrd="0" parTransId="{2190CDDC-BD0F-4071-8046-869EE7F4E028}" sibTransId="{632DD2B0-D433-48FA-BC43-C18443DEAE5D}"/>
    <dgm:cxn modelId="{66158E06-BA8F-4292-A06B-C6E23CD491B8}" type="presOf" srcId="{A7EC6003-EE48-42A6-BC5A-DC63282CF927}" destId="{76389800-7002-43B2-BD08-551E01508AA4}" srcOrd="0" destOrd="0" presId="urn:microsoft.com/office/officeart/2005/8/layout/hierarchy3"/>
    <dgm:cxn modelId="{F6FBB599-6751-4A83-B760-492561A7CB93}" srcId="{56CBD150-2262-4186-BB4C-619AFA03764D}" destId="{0532821B-C9E5-4355-88C9-F0D4C8E4D990}" srcOrd="2" destOrd="0" parTransId="{0805AF0E-5DEF-41CF-A1FF-63A8DCAAD744}" sibTransId="{8B5BF530-B512-41FE-A1C3-8753F0CF7777}"/>
    <dgm:cxn modelId="{4D515D7A-4037-40B0-918F-B3AE30C82FEB}" type="presOf" srcId="{9C2BCB97-5682-47EF-B73F-68CB350D90B0}" destId="{0B9DA56A-2EC1-4055-B6A0-5829485B06F9}" srcOrd="0" destOrd="0" presId="urn:microsoft.com/office/officeart/2005/8/layout/hierarchy3"/>
    <dgm:cxn modelId="{E7B8B517-CD8E-41AD-BF12-22024B66DE37}" type="presOf" srcId="{3961738D-CD46-446D-953A-C0138D30CA64}" destId="{9DF35B8F-D6BA-4B45-8A1E-BCA90E092357}" srcOrd="0" destOrd="0" presId="urn:microsoft.com/office/officeart/2005/8/layout/hierarchy3"/>
    <dgm:cxn modelId="{545AE020-810B-4F17-BD8F-095F2EB49B96}" type="presOf" srcId="{7CB0C8A2-9A76-414C-BF2F-A91E5A67058C}" destId="{D491DE43-3E4A-4DB5-BCB5-25E01E02F19A}" srcOrd="0" destOrd="0" presId="urn:microsoft.com/office/officeart/2005/8/layout/hierarchy3"/>
    <dgm:cxn modelId="{7F3FA62A-1477-4C55-A5A6-4F0A01F853A7}" type="presOf" srcId="{2190CDDC-BD0F-4071-8046-869EE7F4E028}" destId="{CB751493-A613-4433-B36A-79B8108CA64D}" srcOrd="0" destOrd="0" presId="urn:microsoft.com/office/officeart/2005/8/layout/hierarchy3"/>
    <dgm:cxn modelId="{2AEC38A7-DA09-47B7-88F8-2C0C544DC5B4}" type="presOf" srcId="{D1122218-C68E-4CFE-9E02-BC86548D9C4C}" destId="{8C2E8ABA-7835-4820-810F-8B5C0E02394A}" srcOrd="0" destOrd="0" presId="urn:microsoft.com/office/officeart/2005/8/layout/hierarchy3"/>
    <dgm:cxn modelId="{C6C0AE5F-9A9B-4FAB-8D01-2D0B82C18DCD}" type="presOf" srcId="{82179641-041D-4901-9B81-4C01B9C319AF}" destId="{3203BF85-578E-4607-977C-B69ED36688D0}" srcOrd="0" destOrd="0" presId="urn:microsoft.com/office/officeart/2005/8/layout/hierarchy3"/>
    <dgm:cxn modelId="{F9BEA8AA-F1AC-4122-A881-46F7A9C18731}" type="presOf" srcId="{0805AF0E-5DEF-41CF-A1FF-63A8DCAAD744}" destId="{67085C7A-08E1-4D33-85EA-D3F3B3E52E70}" srcOrd="0" destOrd="0" presId="urn:microsoft.com/office/officeart/2005/8/layout/hierarchy3"/>
    <dgm:cxn modelId="{0AD92B9F-D2A5-43E2-8DA7-5839F561C76E}" srcId="{7CB0C8A2-9A76-414C-BF2F-A91E5A67058C}" destId="{9C2BCB97-5682-47EF-B73F-68CB350D90B0}" srcOrd="2" destOrd="0" parTransId="{A7EC6003-EE48-42A6-BC5A-DC63282CF927}" sibTransId="{3D9BBDD4-9F0D-450E-B2DC-36681E383A00}"/>
    <dgm:cxn modelId="{5EE61876-6A04-4F64-830D-A1FB4EC86EE7}" srcId="{7CB0C8A2-9A76-414C-BF2F-A91E5A67058C}" destId="{F85756DE-C38C-4F61-88EC-EBFB0B370C2E}" srcOrd="1" destOrd="0" parTransId="{3961738D-CD46-446D-953A-C0138D30CA64}" sibTransId="{C834AE79-7810-4E44-A9CE-E7559C781180}"/>
    <dgm:cxn modelId="{1BA49A21-7CD6-4F4A-9B9B-C1AF730A889F}" type="presOf" srcId="{0532821B-C9E5-4355-88C9-F0D4C8E4D990}" destId="{D406B2F9-9509-42F6-A36D-C33642D7C3A5}" srcOrd="0" destOrd="0" presId="urn:microsoft.com/office/officeart/2005/8/layout/hierarchy3"/>
    <dgm:cxn modelId="{1B2D529A-CEB1-46EC-83D6-67D45E82BE22}" type="presOf" srcId="{57413B65-DEEC-4709-8994-D69B25DC9648}" destId="{51FE861F-6836-401A-935B-114024F299FF}" srcOrd="0" destOrd="0" presId="urn:microsoft.com/office/officeart/2005/8/layout/hierarchy3"/>
    <dgm:cxn modelId="{8537E50C-CAE2-4542-A813-A58BC8E09669}" srcId="{82179641-041D-4901-9B81-4C01B9C319AF}" destId="{7CB0C8A2-9A76-414C-BF2F-A91E5A67058C}" srcOrd="0" destOrd="0" parTransId="{0EB7F0FE-1722-4DA0-81A9-EA34A3DF3969}" sibTransId="{FC33C767-F50D-4EBB-B680-C13C15E35DE5}"/>
    <dgm:cxn modelId="{8865BD91-FF4D-4360-8CCD-FE8C5996F544}" type="presOf" srcId="{7CB0C8A2-9A76-414C-BF2F-A91E5A67058C}" destId="{2E6C0969-F491-4E78-BA68-1C6331DF844C}" srcOrd="1" destOrd="0" presId="urn:microsoft.com/office/officeart/2005/8/layout/hierarchy3"/>
    <dgm:cxn modelId="{EEE90191-6129-4823-B891-3F3428BBBC73}" srcId="{56CBD150-2262-4186-BB4C-619AFA03764D}" destId="{E7F9E78D-CF39-4993-9E5D-15AEE232E52B}" srcOrd="1" destOrd="0" parTransId="{2AD0DC52-D733-492F-9AE1-BB38E996B12C}" sibTransId="{A2545C61-0C62-48C3-AFDA-B1F3EEB3BD31}"/>
    <dgm:cxn modelId="{F16CBD8F-FCC0-44FA-B32A-EC61F283E279}" type="presOf" srcId="{E7F9E78D-CF39-4993-9E5D-15AEE232E52B}" destId="{47760E26-520D-41F1-BBEE-CB9A83CB7CAA}" srcOrd="0" destOrd="0" presId="urn:microsoft.com/office/officeart/2005/8/layout/hierarchy3"/>
    <dgm:cxn modelId="{61FCC2B6-E9AE-480C-9FD5-267A7CB6668F}" type="presOf" srcId="{F85756DE-C38C-4F61-88EC-EBFB0B370C2E}" destId="{76B540CF-31FE-4C17-A7E3-198CE93D5EDE}" srcOrd="0" destOrd="0" presId="urn:microsoft.com/office/officeart/2005/8/layout/hierarchy3"/>
    <dgm:cxn modelId="{EB9F0B72-32C8-43FB-806C-E98510A21AB5}" type="presOf" srcId="{2AD0DC52-D733-492F-9AE1-BB38E996B12C}" destId="{565AAF7C-DDAF-4119-9788-6F569759E76B}" srcOrd="0" destOrd="0" presId="urn:microsoft.com/office/officeart/2005/8/layout/hierarchy3"/>
    <dgm:cxn modelId="{5F3C4C16-379F-43D0-94FF-78F62A37EB9F}" type="presParOf" srcId="{3203BF85-578E-4607-977C-B69ED36688D0}" destId="{E39D1E09-C91B-4A0E-B7D0-CD805F7A2642}" srcOrd="0" destOrd="0" presId="urn:microsoft.com/office/officeart/2005/8/layout/hierarchy3"/>
    <dgm:cxn modelId="{372726CE-DFD9-49F1-8663-AF06654D39CD}" type="presParOf" srcId="{E39D1E09-C91B-4A0E-B7D0-CD805F7A2642}" destId="{1E620A81-2934-4703-98B6-8FC6B019B785}" srcOrd="0" destOrd="0" presId="urn:microsoft.com/office/officeart/2005/8/layout/hierarchy3"/>
    <dgm:cxn modelId="{CC2E41D0-1EC3-4A6E-8717-14B701057873}" type="presParOf" srcId="{1E620A81-2934-4703-98B6-8FC6B019B785}" destId="{D491DE43-3E4A-4DB5-BCB5-25E01E02F19A}" srcOrd="0" destOrd="0" presId="urn:microsoft.com/office/officeart/2005/8/layout/hierarchy3"/>
    <dgm:cxn modelId="{FFD03CA5-ED1D-4411-99D5-C41D8EC5C8A8}" type="presParOf" srcId="{1E620A81-2934-4703-98B6-8FC6B019B785}" destId="{2E6C0969-F491-4E78-BA68-1C6331DF844C}" srcOrd="1" destOrd="0" presId="urn:microsoft.com/office/officeart/2005/8/layout/hierarchy3"/>
    <dgm:cxn modelId="{5063A83D-8857-4A08-9B0A-86298BF3E730}" type="presParOf" srcId="{E39D1E09-C91B-4A0E-B7D0-CD805F7A2642}" destId="{D51209A3-366B-4EE8-84A3-7463BA851C8A}" srcOrd="1" destOrd="0" presId="urn:microsoft.com/office/officeart/2005/8/layout/hierarchy3"/>
    <dgm:cxn modelId="{40097963-79E1-4382-9CB5-68446DC09EC1}" type="presParOf" srcId="{D51209A3-366B-4EE8-84A3-7463BA851C8A}" destId="{8C2E8ABA-7835-4820-810F-8B5C0E02394A}" srcOrd="0" destOrd="0" presId="urn:microsoft.com/office/officeart/2005/8/layout/hierarchy3"/>
    <dgm:cxn modelId="{6BF2B995-BD54-4191-B6D2-B57F535558AB}" type="presParOf" srcId="{D51209A3-366B-4EE8-84A3-7463BA851C8A}" destId="{51FE861F-6836-401A-935B-114024F299FF}" srcOrd="1" destOrd="0" presId="urn:microsoft.com/office/officeart/2005/8/layout/hierarchy3"/>
    <dgm:cxn modelId="{FD726CBD-8129-40B1-946B-6396C8DEEBA6}" type="presParOf" srcId="{D51209A3-366B-4EE8-84A3-7463BA851C8A}" destId="{9DF35B8F-D6BA-4B45-8A1E-BCA90E092357}" srcOrd="2" destOrd="0" presId="urn:microsoft.com/office/officeart/2005/8/layout/hierarchy3"/>
    <dgm:cxn modelId="{B3F3B189-E943-4F82-8F99-62ED539972D2}" type="presParOf" srcId="{D51209A3-366B-4EE8-84A3-7463BA851C8A}" destId="{76B540CF-31FE-4C17-A7E3-198CE93D5EDE}" srcOrd="3" destOrd="0" presId="urn:microsoft.com/office/officeart/2005/8/layout/hierarchy3"/>
    <dgm:cxn modelId="{16618648-8D00-4877-8624-2AEB90C830AB}" type="presParOf" srcId="{D51209A3-366B-4EE8-84A3-7463BA851C8A}" destId="{76389800-7002-43B2-BD08-551E01508AA4}" srcOrd="4" destOrd="0" presId="urn:microsoft.com/office/officeart/2005/8/layout/hierarchy3"/>
    <dgm:cxn modelId="{AAE48A68-E6F7-437A-8CEB-7430D6AAED7F}" type="presParOf" srcId="{D51209A3-366B-4EE8-84A3-7463BA851C8A}" destId="{0B9DA56A-2EC1-4055-B6A0-5829485B06F9}" srcOrd="5" destOrd="0" presId="urn:microsoft.com/office/officeart/2005/8/layout/hierarchy3"/>
    <dgm:cxn modelId="{943F1CE4-4897-4ADC-A3F2-7DDB1C2096B3}" type="presParOf" srcId="{3203BF85-578E-4607-977C-B69ED36688D0}" destId="{59CA3E36-2037-4EA0-A1CF-71DA9F3F2049}" srcOrd="1" destOrd="0" presId="urn:microsoft.com/office/officeart/2005/8/layout/hierarchy3"/>
    <dgm:cxn modelId="{799B772D-9D2C-459F-98C3-F3CBA4B6FB1D}" type="presParOf" srcId="{59CA3E36-2037-4EA0-A1CF-71DA9F3F2049}" destId="{6BA768B0-9B32-4B5E-9E72-EA149F0D952A}" srcOrd="0" destOrd="0" presId="urn:microsoft.com/office/officeart/2005/8/layout/hierarchy3"/>
    <dgm:cxn modelId="{056CCD99-92C1-47A4-A347-38B555F81E82}" type="presParOf" srcId="{6BA768B0-9B32-4B5E-9E72-EA149F0D952A}" destId="{7E2C2111-C98E-44CE-82CF-7666F39A39BB}" srcOrd="0" destOrd="0" presId="urn:microsoft.com/office/officeart/2005/8/layout/hierarchy3"/>
    <dgm:cxn modelId="{48F0BC3C-9D4A-43BA-9F00-946C83FE45B4}" type="presParOf" srcId="{6BA768B0-9B32-4B5E-9E72-EA149F0D952A}" destId="{ADE7F019-3BA6-4A61-9277-2DCBD9C8A6BA}" srcOrd="1" destOrd="0" presId="urn:microsoft.com/office/officeart/2005/8/layout/hierarchy3"/>
    <dgm:cxn modelId="{76014F0B-88B9-4F17-A4CD-1BE94FC3D07B}" type="presParOf" srcId="{59CA3E36-2037-4EA0-A1CF-71DA9F3F2049}" destId="{78A40202-3D06-43B2-9002-190B7EF492FE}" srcOrd="1" destOrd="0" presId="urn:microsoft.com/office/officeart/2005/8/layout/hierarchy3"/>
    <dgm:cxn modelId="{60DA5D1E-1725-4784-A6E8-8431B6B2BF25}" type="presParOf" srcId="{78A40202-3D06-43B2-9002-190B7EF492FE}" destId="{CB751493-A613-4433-B36A-79B8108CA64D}" srcOrd="0" destOrd="0" presId="urn:microsoft.com/office/officeart/2005/8/layout/hierarchy3"/>
    <dgm:cxn modelId="{33B74344-D9CB-4B3F-8040-1487C6D743F3}" type="presParOf" srcId="{78A40202-3D06-43B2-9002-190B7EF492FE}" destId="{2D9E9E6F-E07E-4A00-9299-1412E431D7C5}" srcOrd="1" destOrd="0" presId="urn:microsoft.com/office/officeart/2005/8/layout/hierarchy3"/>
    <dgm:cxn modelId="{71EBA202-0EBF-43D7-8FCC-B9533ADC2E38}" type="presParOf" srcId="{78A40202-3D06-43B2-9002-190B7EF492FE}" destId="{565AAF7C-DDAF-4119-9788-6F569759E76B}" srcOrd="2" destOrd="0" presId="urn:microsoft.com/office/officeart/2005/8/layout/hierarchy3"/>
    <dgm:cxn modelId="{E782287B-FB3B-4C91-BD42-DDB87F1291C7}" type="presParOf" srcId="{78A40202-3D06-43B2-9002-190B7EF492FE}" destId="{47760E26-520D-41F1-BBEE-CB9A83CB7CAA}" srcOrd="3" destOrd="0" presId="urn:microsoft.com/office/officeart/2005/8/layout/hierarchy3"/>
    <dgm:cxn modelId="{5C0EA77B-5C0B-4452-A5DF-263A7498207B}" type="presParOf" srcId="{78A40202-3D06-43B2-9002-190B7EF492FE}" destId="{67085C7A-08E1-4D33-85EA-D3F3B3E52E70}" srcOrd="4" destOrd="0" presId="urn:microsoft.com/office/officeart/2005/8/layout/hierarchy3"/>
    <dgm:cxn modelId="{E6AA1FEC-CEB4-4F7B-97C2-F5495F626785}" type="presParOf" srcId="{78A40202-3D06-43B2-9002-190B7EF492FE}" destId="{D406B2F9-9509-42F6-A36D-C33642D7C3A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DE43-3E4A-4DB5-BCB5-25E01E02F19A}">
      <dsp:nvSpPr>
        <dsp:cNvPr id="0" name=""/>
        <dsp:cNvSpPr/>
      </dsp:nvSpPr>
      <dsp:spPr>
        <a:xfrm>
          <a:off x="220329" y="750"/>
          <a:ext cx="3433093" cy="723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pc="-15" dirty="0" smtClean="0">
              <a:latin typeface="Arial"/>
              <a:cs typeface="Arial"/>
            </a:rPr>
            <a:t>Interaction</a:t>
          </a:r>
          <a:r>
            <a:rPr lang="en-US" sz="2800" b="1" kern="1200" spc="-145" dirty="0" smtClean="0">
              <a:latin typeface="Arial"/>
              <a:cs typeface="Arial"/>
            </a:rPr>
            <a:t> </a:t>
          </a:r>
          <a:r>
            <a:rPr lang="en-US" sz="2800" kern="1200" spc="-20" dirty="0" smtClean="0">
              <a:latin typeface="Arial"/>
              <a:cs typeface="Arial"/>
            </a:rPr>
            <a:t>coupling</a:t>
          </a:r>
          <a:endParaRPr lang="en-US" sz="2800" kern="1200" dirty="0"/>
        </a:p>
      </dsp:txBody>
      <dsp:txXfrm>
        <a:off x="241514" y="21935"/>
        <a:ext cx="3390723" cy="680934"/>
      </dsp:txXfrm>
    </dsp:sp>
    <dsp:sp modelId="{8C2E8ABA-7835-4820-810F-8B5C0E02394A}">
      <dsp:nvSpPr>
        <dsp:cNvPr id="0" name=""/>
        <dsp:cNvSpPr/>
      </dsp:nvSpPr>
      <dsp:spPr>
        <a:xfrm>
          <a:off x="563639" y="724055"/>
          <a:ext cx="405930" cy="621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42"/>
              </a:lnTo>
              <a:lnTo>
                <a:pt x="405930" y="6212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861F-6836-401A-935B-114024F299FF}">
      <dsp:nvSpPr>
        <dsp:cNvPr id="0" name=""/>
        <dsp:cNvSpPr/>
      </dsp:nvSpPr>
      <dsp:spPr>
        <a:xfrm>
          <a:off x="969569" y="933987"/>
          <a:ext cx="3205975" cy="82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amount and complexity </a:t>
          </a:r>
          <a:r>
            <a:rPr lang="en-US" sz="2000" kern="1200" spc="-5" dirty="0" smtClean="0">
              <a:latin typeface="Arial"/>
              <a:cs typeface="Arial"/>
            </a:rPr>
            <a:t>of </a:t>
          </a:r>
          <a:r>
            <a:rPr lang="en-US" sz="2000" kern="1200" dirty="0" smtClean="0">
              <a:latin typeface="Arial"/>
              <a:cs typeface="Arial"/>
            </a:rPr>
            <a:t>messages </a:t>
          </a:r>
          <a:r>
            <a:rPr lang="en-US" sz="2000" kern="1200" spc="-5" dirty="0" smtClean="0">
              <a:latin typeface="Arial"/>
              <a:cs typeface="Arial"/>
            </a:rPr>
            <a:t>between </a:t>
          </a:r>
          <a:r>
            <a:rPr lang="en-US" sz="2000" kern="1200" dirty="0" smtClean="0">
              <a:latin typeface="Arial"/>
              <a:cs typeface="Arial"/>
            </a:rPr>
            <a:t>components. </a:t>
          </a:r>
        </a:p>
      </dsp:txBody>
      <dsp:txXfrm>
        <a:off x="993663" y="958081"/>
        <a:ext cx="3157787" cy="774433"/>
      </dsp:txXfrm>
    </dsp:sp>
    <dsp:sp modelId="{9DF35B8F-D6BA-4B45-8A1E-BCA90E092357}">
      <dsp:nvSpPr>
        <dsp:cNvPr id="0" name=""/>
        <dsp:cNvSpPr/>
      </dsp:nvSpPr>
      <dsp:spPr>
        <a:xfrm>
          <a:off x="563639" y="724055"/>
          <a:ext cx="405930" cy="1624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690"/>
              </a:lnTo>
              <a:lnTo>
                <a:pt x="405930" y="16246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540CF-31FE-4C17-A7E3-198CE93D5EDE}">
      <dsp:nvSpPr>
        <dsp:cNvPr id="0" name=""/>
        <dsp:cNvSpPr/>
      </dsp:nvSpPr>
      <dsp:spPr>
        <a:xfrm>
          <a:off x="969569" y="1937435"/>
          <a:ext cx="3205975" cy="82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Preferred to </a:t>
          </a:r>
          <a:r>
            <a:rPr lang="en-US" sz="2000" kern="1200" spc="-5" dirty="0" smtClean="0">
              <a:latin typeface="Arial"/>
              <a:cs typeface="Arial"/>
            </a:rPr>
            <a:t>be</a:t>
          </a:r>
          <a:r>
            <a:rPr lang="en-US" sz="2000" kern="1200" spc="-15" dirty="0" smtClean="0">
              <a:latin typeface="Arial"/>
              <a:cs typeface="Arial"/>
            </a:rPr>
            <a:t> </a:t>
          </a:r>
          <a:r>
            <a:rPr lang="en-US" sz="2000" kern="1200" spc="-5" dirty="0" smtClean="0">
              <a:latin typeface="Arial"/>
              <a:cs typeface="Arial"/>
            </a:rPr>
            <a:t>minimal</a:t>
          </a:r>
          <a:endParaRPr lang="en-US" sz="2000" kern="1200" dirty="0">
            <a:latin typeface="Arial"/>
            <a:cs typeface="Arial"/>
          </a:endParaRPr>
        </a:p>
      </dsp:txBody>
      <dsp:txXfrm>
        <a:off x="993663" y="1961529"/>
        <a:ext cx="3157787" cy="774433"/>
      </dsp:txXfrm>
    </dsp:sp>
    <dsp:sp modelId="{76389800-7002-43B2-BD08-551E01508AA4}">
      <dsp:nvSpPr>
        <dsp:cNvPr id="0" name=""/>
        <dsp:cNvSpPr/>
      </dsp:nvSpPr>
      <dsp:spPr>
        <a:xfrm>
          <a:off x="563639" y="724055"/>
          <a:ext cx="405930" cy="2628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138"/>
              </a:lnTo>
              <a:lnTo>
                <a:pt x="405930" y="26281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DA56A-2EC1-4055-B6A0-5829485B06F9}">
      <dsp:nvSpPr>
        <dsp:cNvPr id="0" name=""/>
        <dsp:cNvSpPr/>
      </dsp:nvSpPr>
      <dsp:spPr>
        <a:xfrm>
          <a:off x="969569" y="2940883"/>
          <a:ext cx="3205975" cy="82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What happens when </a:t>
          </a:r>
          <a:r>
            <a:rPr lang="en-US" sz="2000" kern="1200" spc="-5" dirty="0" smtClean="0">
              <a:latin typeface="Arial"/>
              <a:cs typeface="Arial"/>
            </a:rPr>
            <a:t>high </a:t>
          </a:r>
          <a:r>
            <a:rPr lang="en-US" sz="2000" kern="1200" dirty="0" smtClean="0">
              <a:latin typeface="Arial"/>
              <a:cs typeface="Arial"/>
            </a:rPr>
            <a:t>and low</a:t>
          </a:r>
          <a:r>
            <a:rPr lang="en-US" sz="2000" kern="1200" spc="-10" dirty="0" smtClean="0">
              <a:latin typeface="Arial"/>
              <a:cs typeface="Arial"/>
            </a:rPr>
            <a:t> </a:t>
          </a:r>
          <a:r>
            <a:rPr lang="en-US" sz="2000" kern="1200" dirty="0" smtClean="0">
              <a:latin typeface="Arial"/>
              <a:cs typeface="Arial"/>
            </a:rPr>
            <a:t>?</a:t>
          </a:r>
        </a:p>
      </dsp:txBody>
      <dsp:txXfrm>
        <a:off x="993663" y="2964977"/>
        <a:ext cx="3157787" cy="774433"/>
      </dsp:txXfrm>
    </dsp:sp>
    <dsp:sp modelId="{7E2C2111-C98E-44CE-82CF-7666F39A39BB}">
      <dsp:nvSpPr>
        <dsp:cNvPr id="0" name=""/>
        <dsp:cNvSpPr/>
      </dsp:nvSpPr>
      <dsp:spPr>
        <a:xfrm>
          <a:off x="4015075" y="750"/>
          <a:ext cx="3433093" cy="723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pc="-15" smtClean="0">
              <a:latin typeface="Arial"/>
              <a:cs typeface="Arial"/>
            </a:rPr>
            <a:t>Inheritance</a:t>
          </a:r>
          <a:r>
            <a:rPr lang="en-US" sz="2800" b="1" kern="1200" spc="-180" smtClean="0">
              <a:latin typeface="Arial"/>
              <a:cs typeface="Arial"/>
            </a:rPr>
            <a:t> </a:t>
          </a:r>
          <a:r>
            <a:rPr lang="en-US" sz="2800" kern="1200" spc="-25" smtClean="0">
              <a:latin typeface="Arial"/>
              <a:cs typeface="Arial"/>
            </a:rPr>
            <a:t>coupling</a:t>
          </a:r>
          <a:endParaRPr lang="en-US" sz="2800" kern="1200" spc="-25" dirty="0" smtClean="0">
            <a:latin typeface="Arial"/>
            <a:cs typeface="Arial"/>
          </a:endParaRPr>
        </a:p>
      </dsp:txBody>
      <dsp:txXfrm>
        <a:off x="4036260" y="21935"/>
        <a:ext cx="3390723" cy="680934"/>
      </dsp:txXfrm>
    </dsp:sp>
    <dsp:sp modelId="{CB751493-A613-4433-B36A-79B8108CA64D}">
      <dsp:nvSpPr>
        <dsp:cNvPr id="0" name=""/>
        <dsp:cNvSpPr/>
      </dsp:nvSpPr>
      <dsp:spPr>
        <a:xfrm>
          <a:off x="4358385" y="724055"/>
          <a:ext cx="374289" cy="77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527"/>
              </a:lnTo>
              <a:lnTo>
                <a:pt x="374289" y="775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E9E6F-E07E-4A00-9299-1412E431D7C5}">
      <dsp:nvSpPr>
        <dsp:cNvPr id="0" name=""/>
        <dsp:cNvSpPr/>
      </dsp:nvSpPr>
      <dsp:spPr>
        <a:xfrm>
          <a:off x="4732674" y="933987"/>
          <a:ext cx="3205975" cy="1131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coupling between super and </a:t>
          </a:r>
          <a:r>
            <a:rPr lang="en-US" sz="2000" kern="1200" spc="5" dirty="0" smtClean="0">
              <a:latin typeface="Arial"/>
              <a:cs typeface="Arial"/>
            </a:rPr>
            <a:t>sub </a:t>
          </a:r>
          <a:r>
            <a:rPr lang="en-US" sz="2000" kern="1200" dirty="0" smtClean="0">
              <a:latin typeface="Arial"/>
              <a:cs typeface="Arial"/>
            </a:rPr>
            <a:t>classes  coupling </a:t>
          </a:r>
          <a:r>
            <a:rPr lang="en-US" sz="2000" kern="1200" spc="-5" dirty="0" smtClean="0">
              <a:latin typeface="Arial"/>
              <a:cs typeface="Arial"/>
            </a:rPr>
            <a:t>in terms of attributes </a:t>
          </a:r>
          <a:r>
            <a:rPr lang="en-US" sz="2000" kern="1200" dirty="0" smtClean="0">
              <a:latin typeface="Arial"/>
              <a:cs typeface="Arial"/>
            </a:rPr>
            <a:t>and methods </a:t>
          </a:r>
        </a:p>
      </dsp:txBody>
      <dsp:txXfrm>
        <a:off x="4765805" y="967118"/>
        <a:ext cx="3139713" cy="1064928"/>
      </dsp:txXfrm>
    </dsp:sp>
    <dsp:sp modelId="{565AAF7C-DDAF-4119-9788-6F569759E76B}">
      <dsp:nvSpPr>
        <dsp:cNvPr id="0" name=""/>
        <dsp:cNvSpPr/>
      </dsp:nvSpPr>
      <dsp:spPr>
        <a:xfrm>
          <a:off x="4358385" y="724055"/>
          <a:ext cx="405930" cy="193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259"/>
              </a:lnTo>
              <a:lnTo>
                <a:pt x="405930" y="1933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60E26-520D-41F1-BBEE-CB9A83CB7CAA}">
      <dsp:nvSpPr>
        <dsp:cNvPr id="0" name=""/>
        <dsp:cNvSpPr/>
      </dsp:nvSpPr>
      <dsp:spPr>
        <a:xfrm>
          <a:off x="4764315" y="2246004"/>
          <a:ext cx="3205975" cy="82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Preferred to </a:t>
          </a:r>
          <a:r>
            <a:rPr lang="en-US" sz="2000" kern="1200" spc="-5" dirty="0" smtClean="0">
              <a:latin typeface="Arial"/>
              <a:cs typeface="Arial"/>
            </a:rPr>
            <a:t>be</a:t>
          </a:r>
          <a:r>
            <a:rPr lang="en-US" sz="2000" kern="1200" spc="-20" dirty="0" smtClean="0">
              <a:latin typeface="Arial"/>
              <a:cs typeface="Arial"/>
            </a:rPr>
            <a:t> </a:t>
          </a:r>
          <a:r>
            <a:rPr lang="en-US" sz="2000" kern="1200" dirty="0" smtClean="0">
              <a:latin typeface="Arial"/>
              <a:cs typeface="Arial"/>
            </a:rPr>
            <a:t>high</a:t>
          </a:r>
          <a:endParaRPr lang="en-US" sz="2000" kern="1200" dirty="0">
            <a:latin typeface="Arial"/>
            <a:cs typeface="Arial"/>
          </a:endParaRPr>
        </a:p>
      </dsp:txBody>
      <dsp:txXfrm>
        <a:off x="4788409" y="2270098"/>
        <a:ext cx="3157787" cy="774433"/>
      </dsp:txXfrm>
    </dsp:sp>
    <dsp:sp modelId="{67085C7A-08E1-4D33-85EA-D3F3B3E52E70}">
      <dsp:nvSpPr>
        <dsp:cNvPr id="0" name=""/>
        <dsp:cNvSpPr/>
      </dsp:nvSpPr>
      <dsp:spPr>
        <a:xfrm>
          <a:off x="4358385" y="724055"/>
          <a:ext cx="411797" cy="2908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352"/>
              </a:lnTo>
              <a:lnTo>
                <a:pt x="411797" y="29083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6B2F9-9509-42F6-A36D-C33642D7C3A5}">
      <dsp:nvSpPr>
        <dsp:cNvPr id="0" name=""/>
        <dsp:cNvSpPr/>
      </dsp:nvSpPr>
      <dsp:spPr>
        <a:xfrm>
          <a:off x="4770182" y="3221097"/>
          <a:ext cx="3205975" cy="822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/>
              <a:cs typeface="Arial"/>
            </a:rPr>
            <a:t>What happens when </a:t>
          </a:r>
          <a:r>
            <a:rPr lang="en-US" sz="2000" kern="1200" spc="-5" dirty="0" smtClean="0">
              <a:latin typeface="Arial"/>
              <a:cs typeface="Arial"/>
            </a:rPr>
            <a:t>high </a:t>
          </a:r>
          <a:r>
            <a:rPr lang="en-US" sz="2000" kern="1200" dirty="0" smtClean="0">
              <a:latin typeface="Arial"/>
              <a:cs typeface="Arial"/>
            </a:rPr>
            <a:t>and low ? { override </a:t>
          </a:r>
          <a:r>
            <a:rPr lang="en-US" sz="2000" kern="1200" spc="-5" dirty="0" smtClean="0">
              <a:latin typeface="Arial"/>
              <a:cs typeface="Arial"/>
            </a:rPr>
            <a:t>all, </a:t>
          </a:r>
          <a:r>
            <a:rPr lang="en-US" sz="2000" kern="1200" dirty="0" smtClean="0">
              <a:latin typeface="Arial"/>
              <a:cs typeface="Arial"/>
            </a:rPr>
            <a:t>unused  </a:t>
          </a:r>
          <a:r>
            <a:rPr lang="en-US" sz="2000" kern="1200" spc="-5" dirty="0" smtClean="0">
              <a:latin typeface="Arial"/>
              <a:cs typeface="Arial"/>
            </a:rPr>
            <a:t>methods </a:t>
          </a:r>
          <a:r>
            <a:rPr lang="en-US" sz="2000" kern="1200" dirty="0" smtClean="0">
              <a:latin typeface="Arial"/>
              <a:cs typeface="Arial"/>
            </a:rPr>
            <a:t>}</a:t>
          </a:r>
          <a:endParaRPr lang="en-US" sz="2000" kern="1200" dirty="0">
            <a:latin typeface="Arial"/>
            <a:cs typeface="Arial"/>
          </a:endParaRPr>
        </a:p>
      </dsp:txBody>
      <dsp:txXfrm>
        <a:off x="4794276" y="3245191"/>
        <a:ext cx="3157787" cy="774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5EA3C-40EA-4F15-938B-66CD40C8E9F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E570-0CE9-4D8C-A7D0-FE01D978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DA4F87-D5C2-4945-AFCA-8B793D25881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73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i="1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Dog is </a:t>
            </a:r>
            <a:r>
              <a:rPr lang="en-MY" sz="1200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a </a:t>
            </a:r>
            <a:r>
              <a:rPr lang="en-MY" sz="1200" i="1" spc="-20" dirty="0" smtClean="0">
                <a:solidFill>
                  <a:srgbClr val="003366"/>
                </a:solidFill>
                <a:latin typeface="Times New Roman"/>
                <a:cs typeface="Times New Roman"/>
              </a:rPr>
              <a:t>generalization </a:t>
            </a:r>
            <a:r>
              <a:rPr lang="en-MY" sz="1200" i="1" dirty="0" smtClean="0">
                <a:solidFill>
                  <a:srgbClr val="003366"/>
                </a:solidFill>
                <a:latin typeface="Times New Roman"/>
                <a:cs typeface="Times New Roman"/>
              </a:rPr>
              <a:t>of</a:t>
            </a:r>
            <a:r>
              <a:rPr lang="en-MY" sz="1200" i="1" spc="-35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MY" sz="1200" i="1" spc="-15" dirty="0" smtClean="0">
                <a:solidFill>
                  <a:srgbClr val="003366"/>
                </a:solidFill>
                <a:latin typeface="Times New Roman"/>
                <a:cs typeface="Times New Roman"/>
              </a:rPr>
              <a:t>Scooby-Doo</a:t>
            </a:r>
            <a:endParaRPr lang="en-MY" sz="1200" dirty="0" smtClean="0">
              <a:latin typeface="Times New Roman"/>
              <a:cs typeface="Times New Roman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1E2D-3813-41AB-9F58-A83938C00A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2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" y="368596"/>
            <a:ext cx="121788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59" y="3274273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59" y="5653142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2133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28FE-9E2F-4F0A-8960-2CDCC008F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3950" y="5362135"/>
            <a:ext cx="2158764" cy="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5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5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8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4563" y="2537638"/>
            <a:ext cx="5347368" cy="3900593"/>
          </a:xfrm>
        </p:spPr>
        <p:txBody>
          <a:bodyPr>
            <a:normAutofit/>
          </a:bodyPr>
          <a:lstStyle>
            <a:lvl1pPr>
              <a:defRPr sz="2133">
                <a:solidFill>
                  <a:schemeClr val="accent3"/>
                </a:solidFill>
              </a:defRPr>
            </a:lvl1pPr>
            <a:lvl2pPr>
              <a:defRPr sz="2133">
                <a:solidFill>
                  <a:schemeClr val="accent3"/>
                </a:solidFill>
              </a:defRPr>
            </a:lvl2pPr>
            <a:lvl3pPr>
              <a:defRPr sz="2133">
                <a:solidFill>
                  <a:schemeClr val="accent3"/>
                </a:solidFill>
              </a:defRPr>
            </a:lvl3pPr>
            <a:lvl4pPr>
              <a:defRPr sz="2133">
                <a:solidFill>
                  <a:schemeClr val="accent3"/>
                </a:solidFill>
              </a:defRPr>
            </a:lvl4pPr>
            <a:lvl5pPr>
              <a:defRPr sz="2133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4559" y="457200"/>
            <a:ext cx="10880828" cy="783389"/>
          </a:xfrm>
        </p:spPr>
        <p:txBody>
          <a:bodyPr anchor="b">
            <a:normAutofit/>
          </a:bodyPr>
          <a:lstStyle>
            <a:lvl1pPr>
              <a:defRPr sz="3733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4560" y="1262145"/>
            <a:ext cx="10880827" cy="781552"/>
          </a:xfrm>
        </p:spPr>
        <p:txBody>
          <a:bodyPr>
            <a:normAutofit/>
          </a:bodyPr>
          <a:lstStyle>
            <a:lvl1pPr marL="0" indent="0">
              <a:buNone/>
              <a:defRPr sz="1867" b="1">
                <a:solidFill>
                  <a:schemeClr val="accent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3CF52C2-7AD7-47EF-9976-327A4EDC3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19082" y="5401328"/>
            <a:ext cx="1598359" cy="11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5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3" y="3274274"/>
            <a:ext cx="8463767" cy="2148899"/>
          </a:xfrm>
        </p:spPr>
        <p:txBody>
          <a:bodyPr lIns="0" tIns="0" anchor="b">
            <a:noAutofit/>
          </a:bodyPr>
          <a:lstStyle>
            <a:lvl1pPr algn="l">
              <a:lnSpc>
                <a:spcPct val="80000"/>
              </a:lnSpc>
              <a:defRPr sz="66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563" y="5653147"/>
            <a:ext cx="8463767" cy="565927"/>
          </a:xfrm>
        </p:spPr>
        <p:txBody>
          <a:bodyPr lIns="0" tIns="0"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0DA1006-27F2-43B9-A1FE-542C51345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62300" y="6417653"/>
            <a:ext cx="3396697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3" y="6417653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8" y="2375397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6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8" y="4642880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1600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51A6086-7A7F-46A6-A8C4-90A88AECFE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2620" y="4839689"/>
            <a:ext cx="2337429" cy="1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480832"/>
            <a:ext cx="9706633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6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9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400" b="1">
                <a:solidFill>
                  <a:srgbClr val="E106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4" y="411001"/>
            <a:ext cx="9706633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2"/>
            <a:ext cx="4569845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9" y="2480832"/>
            <a:ext cx="4860996" cy="30855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5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7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417652"/>
            <a:ext cx="26982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BB43-EB25-9C48-837D-98E6AF077A13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90627" y="2375396"/>
            <a:ext cx="7588251" cy="2267483"/>
          </a:xfrm>
        </p:spPr>
        <p:txBody>
          <a:bodyPr lIns="0" tIns="0"/>
          <a:lstStyle>
            <a:lvl1pPr marL="0" indent="0">
              <a:lnSpc>
                <a:spcPct val="80000"/>
              </a:lnSpc>
              <a:buNone/>
              <a:defRPr sz="8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90627" y="4642879"/>
            <a:ext cx="7498005" cy="1690507"/>
          </a:xfrm>
        </p:spPr>
        <p:txBody>
          <a:bodyPr lIns="0" tIns="0">
            <a:normAutofit/>
          </a:bodyPr>
          <a:lstStyle>
            <a:lvl1pPr marL="0" indent="0">
              <a:buNone/>
              <a:defRPr sz="2133" cap="all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AU" dirty="0" err="1"/>
              <a:t>subheadinG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5D7D-A59F-4DF4-99DD-FE90D2260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7117" y="5347471"/>
            <a:ext cx="2114927" cy="8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2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4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2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7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6B08-1185-4236-9CCD-069B5BFBC514}" type="datetime1"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F9412A-6BBC-4A09-A33B-0AA73F407E31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4A6D8-9BF3-4F15-BA99-C9083171ECED}" type="slidenum">
              <a:rPr kumimoji="0" lang="en-US" sz="651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9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1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0645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5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9756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9706632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920581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96024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7723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698435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00377-489B-40EC-B059-26BDDD2E89B9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ALPINE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Bebas"/>
              </a:rPr>
              <a:t> SKI HOUSE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 panose="020B0502020104020203" pitchFamily="34" charset="-79"/>
              <a:cs typeface="Gill Sans" panose="020B0502020104020203" pitchFamily="34" charset="-79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87573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D209-1A8F-43ED-8D47-B953DD6262AC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DFA9-B3F9-48D8-B784-BD89FBAD31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14293"/>
            <a:ext cx="4569845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55237" y="1314293"/>
            <a:ext cx="4860996" cy="851523"/>
          </a:xfrm>
        </p:spPr>
        <p:txBody>
          <a:bodyPr anchor="t">
            <a:normAutofit/>
          </a:bodyPr>
          <a:lstStyle>
            <a:lvl1pPr marL="0" indent="0">
              <a:buNone/>
              <a:defRPr sz="1867" b="1">
                <a:solidFill>
                  <a:srgbClr val="E106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2480831"/>
            <a:ext cx="4569845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5455237" y="2480831"/>
            <a:ext cx="4860996" cy="3085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2000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95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36301"/>
            <a:ext cx="7315200" cy="655443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E17617-072F-4DE5-823A-6979A2B0395A}" type="datetime1">
              <a:rPr kumimoji="0" lang="en-MY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17/05/2022</a:t>
            </a:fld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Department of Information Technology -SEST</a:t>
            </a:r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2BD31-3087-45E4-9F9A-182A04434B6B}" type="slidenum">
              <a:rPr kumimoji="0" lang="en-MY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10996"/>
            <a:ext cx="9706632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64873"/>
            <a:ext cx="9706632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6421235"/>
            <a:ext cx="1004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7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1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8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41CFA-972A-4900-93DE-94A50FBB3D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965352" y="6240071"/>
            <a:ext cx="924211" cy="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rgbClr val="0C2340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rgbClr val="0C2340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rgbClr val="0C2340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411001"/>
            <a:ext cx="9515959" cy="846793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464875"/>
            <a:ext cx="9515959" cy="366840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9603" y="6421235"/>
            <a:ext cx="95159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1529905" y="6459548"/>
            <a:ext cx="3860800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Document title</a:t>
            </a:r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609602" y="6459548"/>
            <a:ext cx="486052" cy="190440"/>
          </a:xfrm>
          <a:prstGeom prst="rect">
            <a:avLst/>
          </a:prstGeom>
        </p:spPr>
        <p:txBody>
          <a:bodyPr vert="horz" lIns="0" tIns="0" rIns="91440" bIns="45720" rtlCol="0" anchor="ctr"/>
          <a:lstStyle>
            <a:lvl1pPr algn="l">
              <a:defRPr sz="6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B4246-FDFA-7E4C-A54D-095A75DA82FF}" type="slidenum">
              <a:rPr kumimoji="0" lang="en-US" sz="65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51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35028F0-886D-444E-B0E3-E1E94C5775C9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334626" y="5580329"/>
            <a:ext cx="1532313" cy="10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C2340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C2340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C2340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0.jpg"/><Relationship Id="rId4" Type="http://schemas.openxmlformats.org/officeDocument/2006/relationships/image" Target="../media/image6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5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2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540" y="2263906"/>
            <a:ext cx="11769719" cy="3730494"/>
          </a:xfrm>
        </p:spPr>
        <p:txBody>
          <a:bodyPr vert="horz" lIns="0" tIns="0" rIns="91440" bIns="45720" rtlCol="0" anchor="b">
            <a:noAutofit/>
          </a:bodyPr>
          <a:lstStyle/>
          <a:p>
            <a:pPr algn="ctr"/>
            <a: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CSE3033N</a:t>
            </a: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Implementation</a:t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 </a:t>
            </a:r>
            <a:r>
              <a:rPr lang="en-US" sz="3200" spc="-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A Quick Walkthrough</a:t>
            </a:r>
            <a: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spc="-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spc="-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00004" y="4908329"/>
            <a:ext cx="2291914" cy="18630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27" y="5039646"/>
            <a:ext cx="2448932" cy="1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76819" y="478467"/>
            <a:ext cx="3595370" cy="4601533"/>
            <a:chOff x="6275070" y="1392867"/>
            <a:chExt cx="3595370" cy="4601533"/>
          </a:xfrm>
        </p:grpSpPr>
        <p:sp>
          <p:nvSpPr>
            <p:cNvPr id="5" name="object 413"/>
            <p:cNvSpPr/>
            <p:nvPr/>
          </p:nvSpPr>
          <p:spPr>
            <a:xfrm>
              <a:off x="6275070" y="1473200"/>
              <a:ext cx="3595370" cy="452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17"/>
            <p:cNvSpPr txBox="1"/>
            <p:nvPr/>
          </p:nvSpPr>
          <p:spPr>
            <a:xfrm>
              <a:off x="6571297" y="1392867"/>
              <a:ext cx="3002915" cy="4521366"/>
            </a:xfrm>
            <a:prstGeom prst="rect">
              <a:avLst/>
            </a:prstGeom>
          </p:spPr>
          <p:txBody>
            <a:bodyPr vert="horz" wrap="square" lIns="0" tIns="179705" rIns="0" bIns="0" rtlCol="0">
              <a:spAutoFit/>
            </a:bodyPr>
            <a:lstStyle/>
            <a:p>
              <a:pPr marL="937260">
                <a:spcBef>
                  <a:spcPts val="1415"/>
                </a:spcBef>
              </a:pPr>
              <a:r>
                <a:rPr sz="1850" b="1" spc="-80" dirty="0">
                  <a:latin typeface="Arial"/>
                  <a:cs typeface="Arial"/>
                </a:rPr>
                <a:t>Em</a:t>
              </a:r>
              <a:r>
                <a:rPr sz="1850" b="1" spc="-330" dirty="0">
                  <a:latin typeface="Arial"/>
                  <a:cs typeface="Arial"/>
                </a:rPr>
                <a:t> </a:t>
              </a:r>
              <a:r>
                <a:rPr sz="1850" b="1" spc="-120" dirty="0">
                  <a:latin typeface="Arial"/>
                  <a:cs typeface="Arial"/>
                </a:rPr>
                <a:t>p</a:t>
              </a:r>
              <a:r>
                <a:rPr sz="1850" b="1" spc="-280" dirty="0">
                  <a:latin typeface="Arial"/>
                  <a:cs typeface="Arial"/>
                </a:rPr>
                <a:t> </a:t>
              </a:r>
              <a:r>
                <a:rPr sz="1850" b="1" spc="-60" dirty="0">
                  <a:latin typeface="Arial"/>
                  <a:cs typeface="Arial"/>
                </a:rPr>
                <a:t>loyee</a:t>
              </a:r>
              <a:endParaRPr sz="1850" dirty="0">
                <a:latin typeface="Arial"/>
                <a:cs typeface="Arial"/>
              </a:endParaRPr>
            </a:p>
            <a:p>
              <a:pPr marL="12700" marR="1146810">
                <a:lnSpc>
                  <a:spcPct val="84500"/>
                </a:lnSpc>
                <a:spcBef>
                  <a:spcPts val="1664"/>
                </a:spcBef>
              </a:pPr>
              <a:r>
                <a:rPr sz="1850" spc="-50" dirty="0">
                  <a:latin typeface="Arial"/>
                  <a:cs typeface="Arial"/>
                </a:rPr>
                <a:t>nam </a:t>
              </a:r>
              <a:r>
                <a:rPr sz="1850" spc="-25" dirty="0">
                  <a:latin typeface="Arial"/>
                  <a:cs typeface="Arial"/>
                </a:rPr>
                <a:t>e: </a:t>
              </a:r>
              <a:r>
                <a:rPr sz="1850" spc="-15" dirty="0">
                  <a:latin typeface="Arial"/>
                  <a:cs typeface="Arial"/>
                </a:rPr>
                <a:t>string  </a:t>
              </a:r>
              <a:r>
                <a:rPr sz="1850" spc="-10" dirty="0">
                  <a:latin typeface="Arial"/>
                  <a:cs typeface="Arial"/>
                </a:rPr>
                <a:t>addres </a:t>
              </a:r>
              <a:r>
                <a:rPr sz="1850" spc="-80" dirty="0">
                  <a:latin typeface="Arial"/>
                  <a:cs typeface="Arial"/>
                </a:rPr>
                <a:t>s: </a:t>
              </a:r>
              <a:r>
                <a:rPr sz="1850" spc="-95" dirty="0">
                  <a:latin typeface="Arial"/>
                  <a:cs typeface="Arial"/>
                </a:rPr>
                <a:t>s </a:t>
              </a:r>
              <a:r>
                <a:rPr sz="1850" spc="-40" dirty="0">
                  <a:latin typeface="Arial"/>
                  <a:cs typeface="Arial"/>
                </a:rPr>
                <a:t>tring  </a:t>
              </a:r>
              <a:r>
                <a:rPr sz="1850" spc="-15" dirty="0">
                  <a:latin typeface="Arial"/>
                  <a:cs typeface="Arial"/>
                </a:rPr>
                <a:t>dat</a:t>
              </a:r>
              <a:r>
                <a:rPr sz="1850" spc="-365" dirty="0">
                  <a:latin typeface="Arial"/>
                  <a:cs typeface="Arial"/>
                </a:rPr>
                <a:t> </a:t>
              </a:r>
              <a:r>
                <a:rPr sz="1850" dirty="0">
                  <a:latin typeface="Arial"/>
                  <a:cs typeface="Arial"/>
                </a:rPr>
                <a:t>eOfBirth:</a:t>
              </a:r>
              <a:r>
                <a:rPr sz="1850" spc="15" dirty="0">
                  <a:latin typeface="Arial"/>
                  <a:cs typeface="Arial"/>
                </a:rPr>
                <a:t> </a:t>
              </a:r>
              <a:r>
                <a:rPr sz="1850" spc="-45" dirty="0">
                  <a:latin typeface="Arial"/>
                  <a:cs typeface="Arial"/>
                </a:rPr>
                <a:t>Dat</a:t>
              </a:r>
              <a:r>
                <a:rPr sz="1850" spc="-365" dirty="0">
                  <a:latin typeface="Arial"/>
                  <a:cs typeface="Arial"/>
                </a:rPr>
                <a:t> </a:t>
              </a:r>
              <a:r>
                <a:rPr sz="1850" spc="-105" dirty="0">
                  <a:latin typeface="Arial"/>
                  <a:cs typeface="Arial"/>
                </a:rPr>
                <a:t>e</a:t>
              </a:r>
              <a:endParaRPr sz="1850" dirty="0">
                <a:latin typeface="Arial"/>
                <a:cs typeface="Arial"/>
              </a:endParaRPr>
            </a:p>
            <a:p>
              <a:pPr marL="12700">
                <a:lnSpc>
                  <a:spcPts val="1695"/>
                </a:lnSpc>
              </a:pPr>
              <a:r>
                <a:rPr sz="1850" spc="-75" dirty="0">
                  <a:latin typeface="Arial"/>
                  <a:cs typeface="Arial"/>
                </a:rPr>
                <a:t>em </a:t>
              </a:r>
              <a:r>
                <a:rPr sz="1850" spc="-30" dirty="0">
                  <a:latin typeface="Arial"/>
                  <a:cs typeface="Arial"/>
                </a:rPr>
                <a:t>ployeeN </a:t>
              </a:r>
              <a:r>
                <a:rPr sz="1850" spc="-25" dirty="0">
                  <a:latin typeface="Arial"/>
                  <a:cs typeface="Arial"/>
                </a:rPr>
                <a:t>o:</a:t>
              </a:r>
              <a:r>
                <a:rPr sz="1850" spc="-340" dirty="0">
                  <a:latin typeface="Arial"/>
                  <a:cs typeface="Arial"/>
                </a:rPr>
                <a:t> </a:t>
              </a:r>
              <a:r>
                <a:rPr sz="1850" spc="-20" dirty="0">
                  <a:latin typeface="Arial"/>
                  <a:cs typeface="Arial"/>
                </a:rPr>
                <a:t>integer</a:t>
              </a:r>
              <a:endParaRPr sz="1850" dirty="0">
                <a:latin typeface="Arial"/>
                <a:cs typeface="Arial"/>
              </a:endParaRPr>
            </a:p>
            <a:p>
              <a:pPr marL="12700" marR="513080">
                <a:lnSpc>
                  <a:spcPts val="1870"/>
                </a:lnSpc>
                <a:spcBef>
                  <a:spcPts val="180"/>
                </a:spcBef>
              </a:pPr>
              <a:r>
                <a:rPr sz="1850" spc="-95" dirty="0">
                  <a:latin typeface="Arial"/>
                  <a:cs typeface="Arial"/>
                </a:rPr>
                <a:t>s</a:t>
              </a:r>
              <a:r>
                <a:rPr sz="1850" spc="-315" dirty="0">
                  <a:latin typeface="Arial"/>
                  <a:cs typeface="Arial"/>
                </a:rPr>
                <a:t> </a:t>
              </a:r>
              <a:r>
                <a:rPr sz="1850" spc="-20" dirty="0">
                  <a:latin typeface="Arial"/>
                  <a:cs typeface="Arial"/>
                </a:rPr>
                <a:t>ocialSec</a:t>
              </a:r>
              <a:r>
                <a:rPr sz="1850" spc="-300" dirty="0">
                  <a:latin typeface="Arial"/>
                  <a:cs typeface="Arial"/>
                </a:rPr>
                <a:t> </a:t>
              </a:r>
              <a:r>
                <a:rPr sz="1850" spc="-40" dirty="0">
                  <a:latin typeface="Arial"/>
                  <a:cs typeface="Arial"/>
                </a:rPr>
                <a:t>urity</a:t>
              </a:r>
              <a:r>
                <a:rPr sz="1850" spc="-315" dirty="0">
                  <a:latin typeface="Arial"/>
                  <a:cs typeface="Arial"/>
                </a:rPr>
                <a:t> </a:t>
              </a:r>
              <a:r>
                <a:rPr sz="1850" spc="-45" dirty="0">
                  <a:latin typeface="Arial"/>
                  <a:cs typeface="Arial"/>
                </a:rPr>
                <a:t>No:</a:t>
              </a:r>
              <a:r>
                <a:rPr sz="1850" spc="45" dirty="0">
                  <a:latin typeface="Arial"/>
                  <a:cs typeface="Arial"/>
                </a:rPr>
                <a:t> </a:t>
              </a:r>
              <a:r>
                <a:rPr sz="1850" spc="-95" dirty="0">
                  <a:latin typeface="Arial"/>
                  <a:cs typeface="Arial"/>
                </a:rPr>
                <a:t>s</a:t>
              </a:r>
              <a:r>
                <a:rPr sz="1850" spc="-305" dirty="0">
                  <a:latin typeface="Arial"/>
                  <a:cs typeface="Arial"/>
                </a:rPr>
                <a:t> </a:t>
              </a:r>
              <a:r>
                <a:rPr sz="1850" spc="-40" dirty="0">
                  <a:latin typeface="Arial"/>
                  <a:cs typeface="Arial"/>
                </a:rPr>
                <a:t>tring  </a:t>
              </a:r>
              <a:r>
                <a:rPr sz="1850" spc="10" dirty="0">
                  <a:latin typeface="Arial"/>
                  <a:cs typeface="Arial"/>
                </a:rPr>
                <a:t>department:</a:t>
              </a:r>
              <a:r>
                <a:rPr sz="1850" spc="50" dirty="0">
                  <a:latin typeface="Arial"/>
                  <a:cs typeface="Arial"/>
                </a:rPr>
                <a:t> </a:t>
              </a:r>
              <a:r>
                <a:rPr sz="1850" spc="-30" dirty="0">
                  <a:latin typeface="Arial"/>
                  <a:cs typeface="Arial"/>
                </a:rPr>
                <a:t>Dept</a:t>
              </a:r>
              <a:endParaRPr sz="1850" dirty="0">
                <a:latin typeface="Arial"/>
                <a:cs typeface="Arial"/>
              </a:endParaRPr>
            </a:p>
            <a:p>
              <a:pPr marL="12700" marR="855980">
                <a:lnSpc>
                  <a:spcPts val="1870"/>
                </a:lnSpc>
                <a:spcBef>
                  <a:spcPts val="10"/>
                </a:spcBef>
              </a:pPr>
              <a:r>
                <a:rPr sz="1850" spc="-95" dirty="0">
                  <a:latin typeface="Arial"/>
                  <a:cs typeface="Arial"/>
                </a:rPr>
                <a:t>ma </a:t>
              </a:r>
              <a:r>
                <a:rPr sz="1850" spc="-5" dirty="0">
                  <a:latin typeface="Arial"/>
                  <a:cs typeface="Arial"/>
                </a:rPr>
                <a:t>nager: </a:t>
              </a:r>
              <a:r>
                <a:rPr sz="1850" spc="-25" dirty="0">
                  <a:latin typeface="Arial"/>
                  <a:cs typeface="Arial"/>
                </a:rPr>
                <a:t>Employ</a:t>
              </a:r>
              <a:r>
                <a:rPr sz="1850" spc="-390" dirty="0">
                  <a:latin typeface="Arial"/>
                  <a:cs typeface="Arial"/>
                </a:rPr>
                <a:t> </a:t>
              </a:r>
              <a:r>
                <a:rPr sz="1850" spc="-50" dirty="0">
                  <a:latin typeface="Arial"/>
                  <a:cs typeface="Arial"/>
                </a:rPr>
                <a:t>ee  </a:t>
              </a:r>
              <a:r>
                <a:rPr sz="1850" spc="-95" dirty="0">
                  <a:latin typeface="Arial"/>
                  <a:cs typeface="Arial"/>
                </a:rPr>
                <a:t>s </a:t>
              </a:r>
              <a:r>
                <a:rPr sz="1850" spc="-55" dirty="0">
                  <a:latin typeface="Arial"/>
                  <a:cs typeface="Arial"/>
                </a:rPr>
                <a:t>alary</a:t>
              </a:r>
              <a:r>
                <a:rPr sz="1850" spc="-420" dirty="0">
                  <a:latin typeface="Arial"/>
                  <a:cs typeface="Arial"/>
                </a:rPr>
                <a:t> </a:t>
              </a:r>
              <a:r>
                <a:rPr sz="1850" spc="-55" dirty="0">
                  <a:latin typeface="Arial"/>
                  <a:cs typeface="Arial"/>
                </a:rPr>
                <a:t>: </a:t>
              </a:r>
              <a:r>
                <a:rPr sz="1850" spc="-20" dirty="0">
                  <a:latin typeface="Arial"/>
                  <a:cs typeface="Arial"/>
                </a:rPr>
                <a:t>integer</a:t>
              </a:r>
              <a:endParaRPr sz="1850" dirty="0">
                <a:latin typeface="Arial"/>
                <a:cs typeface="Arial"/>
              </a:endParaRPr>
            </a:p>
            <a:p>
              <a:pPr marL="12700" marR="5080">
                <a:lnSpc>
                  <a:spcPts val="1870"/>
                </a:lnSpc>
                <a:spcBef>
                  <a:spcPts val="10"/>
                </a:spcBef>
                <a:tabLst>
                  <a:tab pos="857885" algn="l"/>
                </a:tabLst>
              </a:pPr>
              <a:r>
                <a:rPr sz="1850" spc="-95" dirty="0">
                  <a:latin typeface="Arial"/>
                  <a:cs typeface="Arial"/>
                </a:rPr>
                <a:t>s</a:t>
              </a:r>
              <a:r>
                <a:rPr sz="1850" spc="-305" dirty="0">
                  <a:latin typeface="Arial"/>
                  <a:cs typeface="Arial"/>
                </a:rPr>
                <a:t> </a:t>
              </a:r>
              <a:r>
                <a:rPr sz="1850" spc="-25" dirty="0">
                  <a:latin typeface="Arial"/>
                  <a:cs typeface="Arial"/>
                </a:rPr>
                <a:t>tatus:	</a:t>
              </a:r>
              <a:r>
                <a:rPr sz="1850" dirty="0">
                  <a:latin typeface="Arial"/>
                  <a:cs typeface="Arial"/>
                </a:rPr>
                <a:t>{current, </a:t>
              </a:r>
              <a:r>
                <a:rPr sz="1850" spc="-10" dirty="0">
                  <a:latin typeface="Arial"/>
                  <a:cs typeface="Arial"/>
                </a:rPr>
                <a:t>left, </a:t>
              </a:r>
              <a:r>
                <a:rPr sz="1850" spc="-15" dirty="0">
                  <a:latin typeface="Arial"/>
                  <a:cs typeface="Arial"/>
                </a:rPr>
                <a:t>retired}  </a:t>
              </a:r>
              <a:r>
                <a:rPr sz="1850" dirty="0">
                  <a:latin typeface="Arial"/>
                  <a:cs typeface="Arial"/>
                </a:rPr>
                <a:t> </a:t>
              </a:r>
              <a:r>
                <a:rPr sz="1850" spc="-55" dirty="0">
                  <a:latin typeface="Arial"/>
                  <a:cs typeface="Arial"/>
                </a:rPr>
                <a:t>t</a:t>
              </a:r>
              <a:r>
                <a:rPr sz="1850" spc="-455" dirty="0">
                  <a:latin typeface="Arial"/>
                  <a:cs typeface="Arial"/>
                </a:rPr>
                <a:t> </a:t>
              </a:r>
              <a:r>
                <a:rPr sz="1850" spc="-80" dirty="0">
                  <a:latin typeface="Arial"/>
                  <a:cs typeface="Arial"/>
                </a:rPr>
                <a:t>axC </a:t>
              </a:r>
              <a:r>
                <a:rPr sz="1850" spc="-10" dirty="0">
                  <a:latin typeface="Arial"/>
                  <a:cs typeface="Arial"/>
                </a:rPr>
                <a:t>ode: </a:t>
              </a:r>
              <a:r>
                <a:rPr sz="1850" spc="-20" dirty="0">
                  <a:latin typeface="Arial"/>
                  <a:cs typeface="Arial"/>
                </a:rPr>
                <a:t>integer</a:t>
              </a:r>
              <a:endParaRPr sz="1850" dirty="0">
                <a:latin typeface="Arial"/>
                <a:cs typeface="Arial"/>
              </a:endParaRPr>
            </a:p>
            <a:p>
              <a:pPr marL="12700">
                <a:lnSpc>
                  <a:spcPts val="1864"/>
                </a:lnSpc>
              </a:pPr>
              <a:r>
                <a:rPr sz="1850" spc="-55" dirty="0">
                  <a:latin typeface="Arial"/>
                  <a:cs typeface="Arial"/>
                </a:rPr>
                <a:t>. .</a:t>
              </a:r>
              <a:r>
                <a:rPr sz="1850" spc="-30" dirty="0">
                  <a:latin typeface="Arial"/>
                  <a:cs typeface="Arial"/>
                </a:rPr>
                <a:t> </a:t>
              </a:r>
              <a:r>
                <a:rPr sz="1850" spc="-55" dirty="0">
                  <a:latin typeface="Arial"/>
                  <a:cs typeface="Arial"/>
                </a:rPr>
                <a:t>.</a:t>
              </a:r>
              <a:endParaRPr sz="1850" dirty="0">
                <a:latin typeface="Arial"/>
                <a:cs typeface="Arial"/>
              </a:endParaRPr>
            </a:p>
            <a:p>
              <a:pPr marL="12700" marR="2198370">
                <a:lnSpc>
                  <a:spcPct val="84500"/>
                </a:lnSpc>
                <a:spcBef>
                  <a:spcPts val="1450"/>
                </a:spcBef>
              </a:pPr>
              <a:r>
                <a:rPr sz="1850" spc="-20" dirty="0">
                  <a:latin typeface="Arial"/>
                  <a:cs typeface="Arial"/>
                </a:rPr>
                <a:t>join </a:t>
              </a:r>
              <a:r>
                <a:rPr sz="1850" spc="-30" dirty="0">
                  <a:latin typeface="Arial"/>
                  <a:cs typeface="Arial"/>
                </a:rPr>
                <a:t>()  </a:t>
              </a:r>
              <a:r>
                <a:rPr sz="1850" spc="-20" dirty="0">
                  <a:latin typeface="Arial"/>
                  <a:cs typeface="Arial"/>
                </a:rPr>
                <a:t>leav </a:t>
              </a:r>
              <a:r>
                <a:rPr sz="1850" spc="-105" dirty="0">
                  <a:latin typeface="Arial"/>
                  <a:cs typeface="Arial"/>
                </a:rPr>
                <a:t>e</a:t>
              </a:r>
              <a:r>
                <a:rPr sz="1850" spc="-350" dirty="0">
                  <a:latin typeface="Arial"/>
                  <a:cs typeface="Arial"/>
                </a:rPr>
                <a:t> </a:t>
              </a:r>
              <a:r>
                <a:rPr sz="1850" spc="-30" dirty="0">
                  <a:latin typeface="Arial"/>
                  <a:cs typeface="Arial"/>
                </a:rPr>
                <a:t>()  retire</a:t>
              </a:r>
              <a:r>
                <a:rPr sz="1850" spc="160" dirty="0">
                  <a:latin typeface="Arial"/>
                  <a:cs typeface="Arial"/>
                </a:rPr>
                <a:t> </a:t>
              </a:r>
              <a:r>
                <a:rPr sz="1850" spc="-35" dirty="0">
                  <a:latin typeface="Arial"/>
                  <a:cs typeface="Arial"/>
                </a:rPr>
                <a:t>()</a:t>
              </a:r>
              <a:endParaRPr sz="1850" dirty="0">
                <a:latin typeface="Arial"/>
                <a:cs typeface="Arial"/>
              </a:endParaRPr>
            </a:p>
            <a:p>
              <a:pPr marL="12700">
                <a:lnSpc>
                  <a:spcPts val="1880"/>
                </a:lnSpc>
              </a:pPr>
              <a:r>
                <a:rPr sz="1850" spc="-95" dirty="0">
                  <a:latin typeface="Arial"/>
                  <a:cs typeface="Arial"/>
                </a:rPr>
                <a:t>c </a:t>
              </a:r>
              <a:r>
                <a:rPr sz="1850" spc="-10" dirty="0">
                  <a:latin typeface="Arial"/>
                  <a:cs typeface="Arial"/>
                </a:rPr>
                <a:t>hangeDet</a:t>
              </a:r>
              <a:r>
                <a:rPr sz="1850" spc="-434" dirty="0">
                  <a:latin typeface="Arial"/>
                  <a:cs typeface="Arial"/>
                </a:rPr>
                <a:t> </a:t>
              </a:r>
              <a:r>
                <a:rPr sz="1850" spc="-20" dirty="0">
                  <a:latin typeface="Arial"/>
                  <a:cs typeface="Arial"/>
                </a:rPr>
                <a:t>ails </a:t>
              </a:r>
              <a:r>
                <a:rPr sz="1850" spc="-35" dirty="0">
                  <a:latin typeface="Arial"/>
                  <a:cs typeface="Arial"/>
                </a:rPr>
                <a:t>()</a:t>
              </a:r>
              <a:endParaRPr sz="1850" dirty="0">
                <a:latin typeface="Arial"/>
                <a:cs typeface="Arial"/>
              </a:endParaRPr>
            </a:p>
          </p:txBody>
        </p:sp>
        <p:sp>
          <p:nvSpPr>
            <p:cNvPr id="7" name="object 416"/>
            <p:cNvSpPr/>
            <p:nvPr/>
          </p:nvSpPr>
          <p:spPr>
            <a:xfrm>
              <a:off x="6275070" y="4725670"/>
              <a:ext cx="3540760" cy="0"/>
            </a:xfrm>
            <a:custGeom>
              <a:avLst/>
              <a:gdLst/>
              <a:ahLst/>
              <a:cxnLst/>
              <a:rect l="l" t="t" r="r" b="b"/>
              <a:pathLst>
                <a:path w="3540759">
                  <a:moveTo>
                    <a:pt x="0" y="0"/>
                  </a:moveTo>
                  <a:lnTo>
                    <a:pt x="3540759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15"/>
            <p:cNvSpPr/>
            <p:nvPr/>
          </p:nvSpPr>
          <p:spPr>
            <a:xfrm>
              <a:off x="6275070" y="2029460"/>
              <a:ext cx="3594100" cy="0"/>
            </a:xfrm>
            <a:custGeom>
              <a:avLst/>
              <a:gdLst/>
              <a:ahLst/>
              <a:cxnLst/>
              <a:rect l="l" t="t" r="r" b="b"/>
              <a:pathLst>
                <a:path w="3594100">
                  <a:moveTo>
                    <a:pt x="0" y="0"/>
                  </a:moveTo>
                  <a:lnTo>
                    <a:pt x="3594100" y="0"/>
                  </a:lnTo>
                </a:path>
              </a:pathLst>
            </a:custGeom>
            <a:ln w="33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430847" y="1325147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Objects are entities in a  software system which  represent instances of real- </a:t>
            </a:r>
            <a:r>
              <a:rPr lang="en-MY" sz="2800" dirty="0" smtClean="0"/>
              <a:t>world </a:t>
            </a:r>
            <a:r>
              <a:rPr lang="en-MY" sz="2800" dirty="0"/>
              <a:t>and system </a:t>
            </a:r>
            <a:r>
              <a:rPr lang="en-MY" sz="2800" dirty="0" smtClean="0"/>
              <a:t>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dirty="0"/>
              <a:t>Object classes are  templates for </a:t>
            </a:r>
            <a:r>
              <a:rPr lang="en-MY" sz="2800" dirty="0" smtClean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800" spc="-15" dirty="0">
                <a:latin typeface="Arial"/>
                <a:cs typeface="Arial"/>
              </a:rPr>
              <a:t>Object </a:t>
            </a:r>
            <a:r>
              <a:rPr lang="en-MY" sz="2800" spc="-25" dirty="0">
                <a:latin typeface="Arial"/>
                <a:cs typeface="Arial"/>
              </a:rPr>
              <a:t>classes </a:t>
            </a:r>
            <a:r>
              <a:rPr lang="en-MY" sz="2800" spc="-30" dirty="0">
                <a:latin typeface="Arial"/>
                <a:cs typeface="Arial"/>
              </a:rPr>
              <a:t>may inherit  </a:t>
            </a:r>
            <a:r>
              <a:rPr lang="en-MY" sz="2800" spc="-5" dirty="0">
                <a:latin typeface="Arial"/>
                <a:cs typeface="Arial"/>
              </a:rPr>
              <a:t>attributes and </a:t>
            </a:r>
            <a:r>
              <a:rPr lang="en-MY" sz="2800" spc="-20" dirty="0">
                <a:latin typeface="Arial"/>
                <a:cs typeface="Arial"/>
              </a:rPr>
              <a:t>services</a:t>
            </a:r>
            <a:r>
              <a:rPr lang="en-MY" sz="2800" spc="-405" dirty="0">
                <a:latin typeface="Arial"/>
                <a:cs typeface="Arial"/>
              </a:rPr>
              <a:t> </a:t>
            </a:r>
            <a:r>
              <a:rPr lang="en-MY" sz="2800" spc="-30" dirty="0">
                <a:latin typeface="Arial"/>
                <a:cs typeface="Arial"/>
              </a:rPr>
              <a:t>from  </a:t>
            </a:r>
            <a:r>
              <a:rPr lang="en-MY" sz="2800" spc="-25" dirty="0">
                <a:latin typeface="Arial"/>
                <a:cs typeface="Arial"/>
              </a:rPr>
              <a:t>other object</a:t>
            </a:r>
            <a:r>
              <a:rPr lang="en-MY" sz="2800" spc="5" dirty="0">
                <a:latin typeface="Arial"/>
                <a:cs typeface="Arial"/>
              </a:rPr>
              <a:t> </a:t>
            </a:r>
            <a:r>
              <a:rPr lang="en-MY" sz="2800" spc="-30" dirty="0">
                <a:latin typeface="Arial"/>
                <a:cs typeface="Arial"/>
              </a:rPr>
              <a:t>classes</a:t>
            </a:r>
            <a:endParaRPr lang="en-MY" sz="2800" dirty="0">
              <a:latin typeface="Arial"/>
              <a:cs typeface="Arial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27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661" y="79497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</a:t>
            </a:r>
            <a:r>
              <a:rPr spc="-70" dirty="0"/>
              <a:t> </a:t>
            </a:r>
            <a:r>
              <a:rPr lang="en-US" dirty="0"/>
              <a:t>C</a:t>
            </a:r>
            <a:r>
              <a:rPr dirty="0" smtClean="0"/>
              <a:t>ommunication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769447" y="1397149"/>
            <a:ext cx="9706633" cy="4727204"/>
          </a:xfrm>
        </p:spPr>
        <p:txBody>
          <a:bodyPr>
            <a:normAutofit fontScale="92500" lnSpcReduction="10000"/>
          </a:bodyPr>
          <a:lstStyle/>
          <a:p>
            <a:r>
              <a:rPr lang="en-US" sz="2600" spc="-25" dirty="0">
                <a:latin typeface="Arial"/>
                <a:cs typeface="Arial"/>
              </a:rPr>
              <a:t>Conceptually, objects </a:t>
            </a:r>
            <a:r>
              <a:rPr lang="en-US" sz="2600" spc="-30" dirty="0">
                <a:latin typeface="Arial"/>
                <a:cs typeface="Arial"/>
              </a:rPr>
              <a:t>communicate </a:t>
            </a:r>
            <a:r>
              <a:rPr lang="en-US" sz="2600" spc="-60" dirty="0">
                <a:latin typeface="Arial"/>
                <a:cs typeface="Arial"/>
              </a:rPr>
              <a:t>by </a:t>
            </a:r>
            <a:r>
              <a:rPr lang="en-US" sz="2600" spc="-30" dirty="0">
                <a:latin typeface="Arial"/>
                <a:cs typeface="Arial"/>
              </a:rPr>
              <a:t>message </a:t>
            </a:r>
            <a:r>
              <a:rPr lang="en-US" sz="2600" spc="-35" dirty="0">
                <a:latin typeface="Arial"/>
                <a:cs typeface="Arial"/>
              </a:rPr>
              <a:t>passing </a:t>
            </a:r>
            <a:r>
              <a:rPr lang="en-US" sz="2600" spc="-35" dirty="0" smtClean="0">
                <a:latin typeface="Arial"/>
                <a:cs typeface="Arial"/>
              </a:rPr>
              <a:t>. </a:t>
            </a:r>
          </a:p>
          <a:p>
            <a:endParaRPr lang="en-US" sz="2600" spc="-35" dirty="0" smtClean="0">
              <a:latin typeface="Arial"/>
              <a:cs typeface="Arial"/>
            </a:endParaRPr>
          </a:p>
          <a:p>
            <a:r>
              <a:rPr lang="en-US" sz="2600" spc="-25" dirty="0" smtClean="0">
                <a:latin typeface="Arial"/>
                <a:cs typeface="Arial"/>
              </a:rPr>
              <a:t>Messages</a:t>
            </a:r>
          </a:p>
          <a:p>
            <a:pPr marL="412741" lvl="1">
              <a:spcBef>
                <a:spcPts val="600"/>
              </a:spcBef>
            </a:pPr>
            <a:r>
              <a:rPr lang="en-US" sz="2600" dirty="0">
                <a:latin typeface="Arial"/>
                <a:cs typeface="Arial"/>
              </a:rPr>
              <a:t>The name of </a:t>
            </a:r>
            <a:r>
              <a:rPr lang="en-US" sz="2600" spc="-5" dirty="0">
                <a:latin typeface="Arial"/>
                <a:cs typeface="Arial"/>
              </a:rPr>
              <a:t>the </a:t>
            </a:r>
            <a:r>
              <a:rPr lang="en-US" sz="2600" dirty="0">
                <a:latin typeface="Arial"/>
                <a:cs typeface="Arial"/>
              </a:rPr>
              <a:t>service requested by </a:t>
            </a:r>
            <a:r>
              <a:rPr lang="en-US" sz="2600" spc="-5" dirty="0">
                <a:latin typeface="Arial"/>
                <a:cs typeface="Arial"/>
              </a:rPr>
              <a:t>the </a:t>
            </a:r>
            <a:r>
              <a:rPr lang="en-US" sz="2600" dirty="0">
                <a:latin typeface="Arial"/>
                <a:cs typeface="Arial"/>
              </a:rPr>
              <a:t>calling</a:t>
            </a:r>
            <a:r>
              <a:rPr lang="en-US" sz="2600" spc="-7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object.</a:t>
            </a:r>
          </a:p>
          <a:p>
            <a:pPr marL="412741" marR="5080" lvl="1">
              <a:spcBef>
                <a:spcPts val="500"/>
              </a:spcBef>
            </a:pPr>
            <a:r>
              <a:rPr lang="en-US" sz="2600" dirty="0">
                <a:latin typeface="Arial"/>
                <a:cs typeface="Arial"/>
              </a:rPr>
              <a:t>Copies of </a:t>
            </a:r>
            <a:r>
              <a:rPr lang="en-US" sz="2600" spc="-5" dirty="0">
                <a:latin typeface="Arial"/>
                <a:cs typeface="Arial"/>
              </a:rPr>
              <a:t>the information </a:t>
            </a:r>
            <a:r>
              <a:rPr lang="en-US" sz="2600" dirty="0">
                <a:latin typeface="Arial"/>
                <a:cs typeface="Arial"/>
              </a:rPr>
              <a:t>required </a:t>
            </a:r>
            <a:r>
              <a:rPr lang="en-US" sz="2600" spc="-5" dirty="0">
                <a:latin typeface="Arial"/>
                <a:cs typeface="Arial"/>
              </a:rPr>
              <a:t>to </a:t>
            </a:r>
            <a:r>
              <a:rPr lang="en-US" sz="2600" dirty="0">
                <a:latin typeface="Arial"/>
                <a:cs typeface="Arial"/>
              </a:rPr>
              <a:t>execute </a:t>
            </a:r>
            <a:r>
              <a:rPr lang="en-US" sz="2600" spc="-5" dirty="0">
                <a:latin typeface="Arial"/>
                <a:cs typeface="Arial"/>
              </a:rPr>
              <a:t>the </a:t>
            </a:r>
            <a:r>
              <a:rPr lang="en-US" sz="2600" dirty="0">
                <a:latin typeface="Arial"/>
                <a:cs typeface="Arial"/>
              </a:rPr>
              <a:t>service </a:t>
            </a:r>
            <a:r>
              <a:rPr lang="en-US" sz="2600" dirty="0" smtClean="0">
                <a:latin typeface="Arial"/>
                <a:cs typeface="Arial"/>
              </a:rPr>
              <a:t>and </a:t>
            </a:r>
            <a:r>
              <a:rPr lang="en-US" sz="2600" spc="-5" dirty="0">
                <a:latin typeface="Arial"/>
                <a:cs typeface="Arial"/>
              </a:rPr>
              <a:t>the </a:t>
            </a:r>
            <a:r>
              <a:rPr lang="en-US" sz="2600" dirty="0">
                <a:latin typeface="Arial"/>
                <a:cs typeface="Arial"/>
              </a:rPr>
              <a:t>name of a holder </a:t>
            </a:r>
            <a:r>
              <a:rPr lang="en-US" sz="2600" spc="-5" dirty="0">
                <a:latin typeface="Arial"/>
                <a:cs typeface="Arial"/>
              </a:rPr>
              <a:t>for the </a:t>
            </a:r>
            <a:r>
              <a:rPr lang="en-US" sz="2600" dirty="0">
                <a:latin typeface="Arial"/>
                <a:cs typeface="Arial"/>
              </a:rPr>
              <a:t>result </a:t>
            </a:r>
            <a:r>
              <a:rPr lang="en-US" sz="2600" spc="-5" dirty="0">
                <a:latin typeface="Arial"/>
                <a:cs typeface="Arial"/>
              </a:rPr>
              <a:t>of the</a:t>
            </a:r>
            <a:r>
              <a:rPr lang="en-US" sz="2600" spc="-5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service</a:t>
            </a:r>
            <a:r>
              <a:rPr lang="en-US" sz="2600" dirty="0" smtClean="0">
                <a:latin typeface="Arial"/>
                <a:cs typeface="Arial"/>
              </a:rPr>
              <a:t>.</a:t>
            </a:r>
          </a:p>
          <a:p>
            <a:pPr marL="412741" marR="5080" lvl="1">
              <a:spcBef>
                <a:spcPts val="500"/>
              </a:spcBef>
            </a:pPr>
            <a:endParaRPr lang="en-US" sz="2600" dirty="0" smtClean="0">
              <a:latin typeface="Arial"/>
              <a:cs typeface="Arial"/>
            </a:endParaRPr>
          </a:p>
          <a:p>
            <a:pPr marL="12700" marR="5080">
              <a:spcBef>
                <a:spcPts val="500"/>
              </a:spcBef>
            </a:pPr>
            <a:r>
              <a:rPr lang="en-US" sz="2600" spc="-5" dirty="0">
                <a:latin typeface="Arial"/>
                <a:cs typeface="Arial"/>
              </a:rPr>
              <a:t>In </a:t>
            </a:r>
            <a:r>
              <a:rPr lang="en-US" sz="2600" spc="-10" dirty="0">
                <a:latin typeface="Arial"/>
                <a:cs typeface="Arial"/>
              </a:rPr>
              <a:t>practice, </a:t>
            </a:r>
            <a:r>
              <a:rPr lang="en-US" sz="2600" spc="-25" dirty="0">
                <a:latin typeface="Arial"/>
                <a:cs typeface="Arial"/>
              </a:rPr>
              <a:t>messages </a:t>
            </a:r>
            <a:r>
              <a:rPr lang="en-US" sz="2600" spc="-5" dirty="0">
                <a:latin typeface="Arial"/>
                <a:cs typeface="Arial"/>
              </a:rPr>
              <a:t>are often</a:t>
            </a:r>
            <a:r>
              <a:rPr lang="en-US" sz="2600" spc="-475" dirty="0">
                <a:latin typeface="Arial"/>
                <a:cs typeface="Arial"/>
              </a:rPr>
              <a:t> </a:t>
            </a:r>
            <a:r>
              <a:rPr lang="en-US" sz="2600" spc="-20" dirty="0">
                <a:latin typeface="Arial"/>
                <a:cs typeface="Arial"/>
              </a:rPr>
              <a:t>implemented  </a:t>
            </a:r>
            <a:r>
              <a:rPr lang="en-US" sz="2600" spc="-5" dirty="0">
                <a:latin typeface="Arial"/>
                <a:cs typeface="Arial"/>
              </a:rPr>
              <a:t>by </a:t>
            </a:r>
            <a:r>
              <a:rPr lang="en-US" sz="2600" spc="-20" dirty="0">
                <a:latin typeface="Arial"/>
                <a:cs typeface="Arial"/>
              </a:rPr>
              <a:t>procedure </a:t>
            </a:r>
            <a:r>
              <a:rPr lang="en-US" sz="2600" spc="-40" dirty="0">
                <a:latin typeface="Arial"/>
                <a:cs typeface="Arial"/>
              </a:rPr>
              <a:t>(a.k.a. </a:t>
            </a:r>
            <a:r>
              <a:rPr lang="en-US" sz="2600" spc="-20" dirty="0">
                <a:latin typeface="Arial"/>
                <a:cs typeface="Arial"/>
              </a:rPr>
              <a:t>method)</a:t>
            </a:r>
            <a:r>
              <a:rPr lang="en-US" sz="2600" spc="-40" dirty="0">
                <a:latin typeface="Arial"/>
                <a:cs typeface="Arial"/>
              </a:rPr>
              <a:t> </a:t>
            </a:r>
            <a:r>
              <a:rPr lang="en-US" sz="2600" spc="-40" dirty="0" smtClean="0">
                <a:latin typeface="Arial"/>
                <a:cs typeface="Arial"/>
              </a:rPr>
              <a:t>calls</a:t>
            </a:r>
          </a:p>
          <a:p>
            <a:pPr marL="412741" marR="954405" lvl="1">
              <a:lnSpc>
                <a:spcPct val="120800"/>
              </a:lnSpc>
              <a:spcBef>
                <a:spcPts val="100"/>
              </a:spcBef>
            </a:pPr>
            <a:r>
              <a:rPr lang="en-US" sz="2600" dirty="0">
                <a:latin typeface="Arial"/>
                <a:cs typeface="Arial"/>
              </a:rPr>
              <a:t>Name = </a:t>
            </a:r>
            <a:r>
              <a:rPr lang="en-US" sz="2600" spc="-5" dirty="0">
                <a:latin typeface="Arial"/>
                <a:cs typeface="Arial"/>
              </a:rPr>
              <a:t>method </a:t>
            </a:r>
            <a:r>
              <a:rPr lang="en-US" sz="2600" dirty="0">
                <a:latin typeface="Arial"/>
                <a:cs typeface="Arial"/>
              </a:rPr>
              <a:t>name  </a:t>
            </a:r>
            <a:endParaRPr lang="en-US" sz="2600" dirty="0" smtClean="0">
              <a:latin typeface="Arial"/>
              <a:cs typeface="Arial"/>
            </a:endParaRPr>
          </a:p>
          <a:p>
            <a:pPr marL="412741" marR="954405" lvl="1">
              <a:lnSpc>
                <a:spcPct val="120800"/>
              </a:lnSpc>
              <a:spcBef>
                <a:spcPts val="100"/>
              </a:spcBef>
            </a:pPr>
            <a:r>
              <a:rPr lang="en-US" sz="2600" spc="-5" dirty="0" smtClean="0">
                <a:latin typeface="Arial"/>
                <a:cs typeface="Arial"/>
              </a:rPr>
              <a:t>Information </a:t>
            </a:r>
            <a:r>
              <a:rPr lang="en-US" sz="2600" dirty="0">
                <a:latin typeface="Arial"/>
                <a:cs typeface="Arial"/>
              </a:rPr>
              <a:t>= parameter</a:t>
            </a:r>
            <a:r>
              <a:rPr lang="en-US" sz="2600" spc="-70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list</a:t>
            </a:r>
          </a:p>
          <a:p>
            <a:pPr marL="412741" lvl="1">
              <a:spcBef>
                <a:spcPts val="500"/>
              </a:spcBef>
            </a:pPr>
            <a:r>
              <a:rPr lang="en-US" sz="2600" dirty="0">
                <a:latin typeface="Arial"/>
                <a:cs typeface="Arial"/>
              </a:rPr>
              <a:t>Result holder = </a:t>
            </a:r>
            <a:r>
              <a:rPr lang="en-US" sz="2600" spc="-5" dirty="0">
                <a:latin typeface="Arial"/>
                <a:cs typeface="Arial"/>
              </a:rPr>
              <a:t>method </a:t>
            </a:r>
            <a:r>
              <a:rPr lang="en-US" sz="2600" dirty="0">
                <a:latin typeface="Arial"/>
                <a:cs typeface="Arial"/>
              </a:rPr>
              <a:t>return</a:t>
            </a:r>
            <a:r>
              <a:rPr lang="en-US" sz="2600" spc="-7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value</a:t>
            </a:r>
          </a:p>
          <a:p>
            <a:pPr marL="12700" marR="5080">
              <a:spcBef>
                <a:spcPts val="500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 marR="5080">
              <a:spcBef>
                <a:spcPts val="500"/>
              </a:spcBef>
            </a:pPr>
            <a:endParaRPr lang="en-US" sz="2000" dirty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4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3" y="550986"/>
            <a:ext cx="95159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Message</a:t>
            </a:r>
            <a:r>
              <a:rPr spc="-75" dirty="0"/>
              <a:t> </a:t>
            </a:r>
            <a:r>
              <a:rPr lang="en-US" dirty="0" smtClean="0"/>
              <a:t>E</a:t>
            </a:r>
            <a:r>
              <a:rPr dirty="0" smtClean="0"/>
              <a:t>xamples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12</a:t>
            </a:fld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1453913" y="1775165"/>
            <a:ext cx="7849575" cy="3083560"/>
            <a:chOff x="2602230" y="1838960"/>
            <a:chExt cx="7849575" cy="3083560"/>
          </a:xfrm>
        </p:grpSpPr>
        <p:sp>
          <p:nvSpPr>
            <p:cNvPr id="3" name="object 3"/>
            <p:cNvSpPr txBox="1"/>
            <p:nvPr/>
          </p:nvSpPr>
          <p:spPr>
            <a:xfrm>
              <a:off x="2602231" y="1838960"/>
              <a:ext cx="7849574" cy="69596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700">
                <a:spcBef>
                  <a:spcPts val="340"/>
                </a:spcBef>
                <a:tabLst>
                  <a:tab pos="1336675" algn="l"/>
                  <a:tab pos="1762125" algn="l"/>
                  <a:tab pos="2933065" algn="l"/>
                  <a:tab pos="4702175" algn="l"/>
                  <a:tab pos="5575935" algn="l"/>
                  <a:tab pos="6001385" algn="l"/>
                </a:tabLst>
              </a:pPr>
              <a:r>
                <a:rPr sz="2000" spc="-25" dirty="0" smtClean="0">
                  <a:latin typeface="Courier New"/>
                  <a:cs typeface="Courier New"/>
                </a:rPr>
                <a:t>/</a:t>
              </a:r>
              <a:r>
                <a:rPr sz="2000" dirty="0" smtClean="0">
                  <a:latin typeface="Courier New"/>
                  <a:cs typeface="Courier New"/>
                </a:rPr>
                <a:t>/</a:t>
              </a:r>
              <a:r>
                <a:rPr sz="2000" spc="-35" dirty="0" smtClean="0">
                  <a:latin typeface="Courier New"/>
                  <a:cs typeface="Courier New"/>
                </a:rPr>
                <a:t> </a:t>
              </a:r>
              <a:r>
                <a:rPr sz="2000" spc="-25" dirty="0" smtClean="0">
                  <a:latin typeface="Courier New"/>
                  <a:cs typeface="Courier New"/>
                </a:rPr>
                <a:t>Ca</a:t>
              </a:r>
              <a:r>
                <a:rPr sz="2000" spc="-35" dirty="0" smtClean="0">
                  <a:latin typeface="Courier New"/>
                  <a:cs typeface="Courier New"/>
                </a:rPr>
                <a:t>l</a:t>
              </a:r>
              <a:r>
                <a:rPr sz="2000" dirty="0" smtClean="0">
                  <a:latin typeface="Courier New"/>
                  <a:cs typeface="Courier New"/>
                </a:rPr>
                <a:t>l	a	</a:t>
              </a:r>
              <a:r>
                <a:rPr sz="2000" spc="-35" dirty="0" smtClean="0">
                  <a:latin typeface="Courier New"/>
                  <a:cs typeface="Courier New"/>
                </a:rPr>
                <a:t>m</a:t>
              </a:r>
              <a:r>
                <a:rPr sz="2000" spc="-25" dirty="0" smtClean="0">
                  <a:latin typeface="Courier New"/>
                  <a:cs typeface="Courier New"/>
                </a:rPr>
                <a:t>e</a:t>
              </a:r>
              <a:r>
                <a:rPr sz="2000" spc="-35" dirty="0" smtClean="0">
                  <a:latin typeface="Courier New"/>
                  <a:cs typeface="Courier New"/>
                </a:rPr>
                <a:t>t</a:t>
              </a:r>
              <a:r>
                <a:rPr sz="2000" spc="-25" dirty="0" smtClean="0">
                  <a:latin typeface="Courier New"/>
                  <a:cs typeface="Courier New"/>
                </a:rPr>
                <a:t>h</a:t>
              </a:r>
              <a:r>
                <a:rPr sz="2000" spc="-35" dirty="0" smtClean="0">
                  <a:latin typeface="Courier New"/>
                  <a:cs typeface="Courier New"/>
                </a:rPr>
                <a:t>o</a:t>
              </a:r>
              <a:r>
                <a:rPr sz="2000" dirty="0" smtClean="0">
                  <a:latin typeface="Courier New"/>
                  <a:cs typeface="Courier New"/>
                </a:rPr>
                <a:t>d	</a:t>
              </a:r>
              <a:r>
                <a:rPr sz="2000" spc="-25" dirty="0" smtClean="0">
                  <a:latin typeface="Courier New"/>
                  <a:cs typeface="Courier New"/>
                </a:rPr>
                <a:t>a</a:t>
              </a:r>
              <a:r>
                <a:rPr sz="2000" spc="-35" dirty="0" smtClean="0">
                  <a:latin typeface="Courier New"/>
                  <a:cs typeface="Courier New"/>
                </a:rPr>
                <a:t>s</a:t>
              </a:r>
              <a:r>
                <a:rPr sz="2000" spc="-25" dirty="0" smtClean="0">
                  <a:latin typeface="Courier New"/>
                  <a:cs typeface="Courier New"/>
                </a:rPr>
                <a:t>so</a:t>
              </a:r>
              <a:r>
                <a:rPr sz="2000" spc="-35" dirty="0" smtClean="0">
                  <a:latin typeface="Courier New"/>
                  <a:cs typeface="Courier New"/>
                </a:rPr>
                <a:t>c</a:t>
              </a:r>
              <a:r>
                <a:rPr sz="2000" spc="-25" dirty="0" smtClean="0">
                  <a:latin typeface="Courier New"/>
                  <a:cs typeface="Courier New"/>
                </a:rPr>
                <a:t>i</a:t>
              </a:r>
              <a:r>
                <a:rPr sz="2000" spc="-35" dirty="0" smtClean="0">
                  <a:latin typeface="Courier New"/>
                  <a:cs typeface="Courier New"/>
                </a:rPr>
                <a:t>a</a:t>
              </a:r>
              <a:r>
                <a:rPr sz="2000" spc="-25" dirty="0" smtClean="0">
                  <a:latin typeface="Courier New"/>
                  <a:cs typeface="Courier New"/>
                </a:rPr>
                <a:t>te</a:t>
              </a:r>
              <a:r>
                <a:rPr sz="2000" dirty="0" smtClean="0">
                  <a:latin typeface="Courier New"/>
                  <a:cs typeface="Courier New"/>
                </a:rPr>
                <a:t>d	</a:t>
              </a:r>
              <a:r>
                <a:rPr sz="2000" spc="-25" dirty="0" smtClean="0">
                  <a:latin typeface="Courier New"/>
                  <a:cs typeface="Courier New"/>
                </a:rPr>
                <a:t>w</a:t>
              </a:r>
              <a:r>
                <a:rPr sz="2000" spc="-35" dirty="0" smtClean="0">
                  <a:latin typeface="Courier New"/>
                  <a:cs typeface="Courier New"/>
                </a:rPr>
                <a:t>i</a:t>
              </a:r>
              <a:r>
                <a:rPr sz="2000" spc="-25" dirty="0" smtClean="0">
                  <a:latin typeface="Courier New"/>
                  <a:cs typeface="Courier New"/>
                </a:rPr>
                <a:t>t</a:t>
              </a:r>
              <a:r>
                <a:rPr sz="2000" dirty="0" smtClean="0">
                  <a:latin typeface="Courier New"/>
                  <a:cs typeface="Courier New"/>
                </a:rPr>
                <a:t>h	a	</a:t>
              </a:r>
              <a:r>
                <a:rPr sz="2000" spc="-35" dirty="0" smtClean="0">
                  <a:latin typeface="Courier New"/>
                  <a:cs typeface="Courier New"/>
                </a:rPr>
                <a:t>b</a:t>
              </a:r>
              <a:r>
                <a:rPr sz="2000" spc="-25" dirty="0" smtClean="0">
                  <a:latin typeface="Courier New"/>
                  <a:cs typeface="Courier New"/>
                </a:rPr>
                <a:t>u</a:t>
              </a:r>
              <a:r>
                <a:rPr sz="2000" spc="-35" dirty="0" smtClean="0">
                  <a:latin typeface="Courier New"/>
                  <a:cs typeface="Courier New"/>
                </a:rPr>
                <a:t>f</a:t>
              </a:r>
              <a:r>
                <a:rPr sz="2000" spc="-25" dirty="0" smtClean="0">
                  <a:latin typeface="Courier New"/>
                  <a:cs typeface="Courier New"/>
                </a:rPr>
                <a:t>fe</a:t>
              </a:r>
              <a:r>
                <a:rPr sz="2000" dirty="0" smtClean="0">
                  <a:latin typeface="Courier New"/>
                  <a:cs typeface="Courier New"/>
                </a:rPr>
                <a:t>r</a:t>
              </a:r>
            </a:p>
            <a:p>
              <a:pPr marL="6029960">
                <a:spcBef>
                  <a:spcPts val="240"/>
                </a:spcBef>
              </a:pPr>
              <a:r>
                <a:rPr sz="2000" spc="-25" dirty="0" smtClean="0">
                  <a:latin typeface="Courier New"/>
                  <a:cs typeface="Courier New"/>
                </a:rPr>
                <a:t>value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02231" y="2204720"/>
              <a:ext cx="5649595" cy="10033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755775" algn="l"/>
                  <a:tab pos="2748915" algn="l"/>
                  <a:tab pos="4191635" algn="l"/>
                  <a:tab pos="5036185" algn="l"/>
                </a:tabLst>
              </a:pPr>
              <a:r>
                <a:rPr sz="2000" spc="-25" dirty="0">
                  <a:latin typeface="Courier New"/>
                  <a:cs typeface="Courier New"/>
                </a:rPr>
                <a:t>/</a:t>
              </a:r>
              <a:r>
                <a:rPr sz="2000" dirty="0">
                  <a:latin typeface="Courier New"/>
                  <a:cs typeface="Courier New"/>
                </a:rPr>
                <a:t>/</a:t>
              </a:r>
              <a:r>
                <a:rPr sz="2000" spc="-35" dirty="0">
                  <a:latin typeface="Courier New"/>
                  <a:cs typeface="Courier New"/>
                </a:rPr>
                <a:t> </a:t>
              </a:r>
              <a:r>
                <a:rPr sz="2000" spc="-25" dirty="0">
                  <a:latin typeface="Courier New"/>
                  <a:cs typeface="Courier New"/>
                </a:rPr>
                <a:t>ob</a:t>
              </a:r>
              <a:r>
                <a:rPr sz="2000" spc="-35" dirty="0">
                  <a:latin typeface="Courier New"/>
                  <a:cs typeface="Courier New"/>
                </a:rPr>
                <a:t>j</a:t>
              </a:r>
              <a:r>
                <a:rPr sz="2000" spc="-25" dirty="0">
                  <a:latin typeface="Courier New"/>
                  <a:cs typeface="Courier New"/>
                </a:rPr>
                <a:t>e</a:t>
              </a:r>
              <a:r>
                <a:rPr sz="2000" spc="-35" dirty="0">
                  <a:latin typeface="Courier New"/>
                  <a:cs typeface="Courier New"/>
                </a:rPr>
                <a:t>c</a:t>
              </a:r>
              <a:r>
                <a:rPr sz="2000" dirty="0">
                  <a:latin typeface="Courier New"/>
                  <a:cs typeface="Courier New"/>
                </a:rPr>
                <a:t>t	</a:t>
              </a:r>
              <a:r>
                <a:rPr sz="2000" spc="-25" dirty="0">
                  <a:latin typeface="Courier New"/>
                  <a:cs typeface="Courier New"/>
                </a:rPr>
                <a:t>t</a:t>
              </a:r>
              <a:r>
                <a:rPr sz="2000" spc="-35" dirty="0">
                  <a:latin typeface="Courier New"/>
                  <a:cs typeface="Courier New"/>
                </a:rPr>
                <a:t>h</a:t>
              </a:r>
              <a:r>
                <a:rPr sz="2000" spc="-25" dirty="0">
                  <a:latin typeface="Courier New"/>
                  <a:cs typeface="Courier New"/>
                </a:rPr>
                <a:t>a</a:t>
              </a:r>
              <a:r>
                <a:rPr sz="2000" dirty="0">
                  <a:latin typeface="Courier New"/>
                  <a:cs typeface="Courier New"/>
                </a:rPr>
                <a:t>t	</a:t>
              </a:r>
              <a:r>
                <a:rPr sz="2000" spc="-25" dirty="0">
                  <a:latin typeface="Courier New"/>
                  <a:cs typeface="Courier New"/>
                </a:rPr>
                <a:t>re</a:t>
              </a:r>
              <a:r>
                <a:rPr sz="2000" spc="-35" dirty="0">
                  <a:latin typeface="Courier New"/>
                  <a:cs typeface="Courier New"/>
                </a:rPr>
                <a:t>t</a:t>
              </a:r>
              <a:r>
                <a:rPr sz="2000" spc="-25" dirty="0">
                  <a:latin typeface="Courier New"/>
                  <a:cs typeface="Courier New"/>
                </a:rPr>
                <a:t>ur</a:t>
              </a:r>
              <a:r>
                <a:rPr sz="2000" spc="-35" dirty="0">
                  <a:latin typeface="Courier New"/>
                  <a:cs typeface="Courier New"/>
                </a:rPr>
                <a:t>n</a:t>
              </a:r>
              <a:r>
                <a:rPr sz="2000" dirty="0">
                  <a:latin typeface="Courier New"/>
                  <a:cs typeface="Courier New"/>
                </a:rPr>
                <a:t>s	</a:t>
              </a:r>
              <a:r>
                <a:rPr sz="2000" spc="-35" dirty="0">
                  <a:latin typeface="Courier New"/>
                  <a:cs typeface="Courier New"/>
                </a:rPr>
                <a:t>t</a:t>
              </a:r>
              <a:r>
                <a:rPr sz="2000" spc="-25" dirty="0">
                  <a:latin typeface="Courier New"/>
                  <a:cs typeface="Courier New"/>
                </a:rPr>
                <a:t>h</a:t>
              </a:r>
              <a:r>
                <a:rPr sz="2000" dirty="0">
                  <a:latin typeface="Courier New"/>
                  <a:cs typeface="Courier New"/>
                </a:rPr>
                <a:t>e	</a:t>
              </a:r>
              <a:r>
                <a:rPr sz="2000" spc="-35" dirty="0">
                  <a:latin typeface="Courier New"/>
                  <a:cs typeface="Courier New"/>
                </a:rPr>
                <a:t>n</a:t>
              </a:r>
              <a:r>
                <a:rPr sz="2000" spc="-25" dirty="0">
                  <a:latin typeface="Courier New"/>
                  <a:cs typeface="Courier New"/>
                </a:rPr>
                <a:t>e</a:t>
              </a:r>
              <a:r>
                <a:rPr sz="2000" spc="-35" dirty="0">
                  <a:latin typeface="Courier New"/>
                  <a:cs typeface="Courier New"/>
                </a:rPr>
                <a:t>x</a:t>
              </a:r>
              <a:r>
                <a:rPr sz="2000" dirty="0">
                  <a:latin typeface="Courier New"/>
                  <a:cs typeface="Courier New"/>
                </a:rPr>
                <a:t>t</a:t>
              </a:r>
            </a:p>
            <a:p>
              <a:pPr marL="12700"/>
              <a:r>
                <a:rPr sz="2000" spc="-15" dirty="0">
                  <a:latin typeface="Courier New"/>
                  <a:cs typeface="Courier New"/>
                </a:rPr>
                <a:t>// in </a:t>
              </a:r>
              <a:r>
                <a:rPr sz="2000" spc="-20" dirty="0">
                  <a:latin typeface="Courier New"/>
                  <a:cs typeface="Courier New"/>
                </a:rPr>
                <a:t>the</a:t>
              </a:r>
              <a:r>
                <a:rPr sz="2000" spc="-114" dirty="0">
                  <a:latin typeface="Courier New"/>
                  <a:cs typeface="Courier New"/>
                </a:rPr>
                <a:t> </a:t>
              </a:r>
              <a:r>
                <a:rPr sz="2000" spc="-30" dirty="0">
                  <a:latin typeface="Courier New"/>
                  <a:cs typeface="Courier New"/>
                </a:rPr>
                <a:t>buffer</a:t>
              </a:r>
              <a:endParaRPr sz="2000" dirty="0">
                <a:latin typeface="Courier New"/>
                <a:cs typeface="Courier New"/>
              </a:endParaRPr>
            </a:p>
            <a:p>
              <a:pPr marL="1381125">
                <a:spcBef>
                  <a:spcPts val="500"/>
                </a:spcBef>
              </a:pPr>
              <a:r>
                <a:rPr sz="2000" b="1" dirty="0">
                  <a:latin typeface="Courier New"/>
                  <a:cs typeface="Courier New"/>
                </a:rPr>
                <a:t>v = </a:t>
              </a:r>
              <a:r>
                <a:rPr sz="2000" b="1" spc="-30" dirty="0">
                  <a:latin typeface="Courier New"/>
                  <a:cs typeface="Courier New"/>
                </a:rPr>
                <a:t>circularBuffer.Get()</a:t>
              </a:r>
              <a:r>
                <a:rPr sz="2000" b="1" spc="-190" dirty="0">
                  <a:latin typeface="Courier New"/>
                  <a:cs typeface="Courier New"/>
                </a:rPr>
                <a:t> </a:t>
              </a:r>
              <a:r>
                <a:rPr sz="2000" b="1" dirty="0">
                  <a:latin typeface="Courier New"/>
                  <a:cs typeface="Courier New"/>
                </a:rPr>
                <a:t>;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602230" y="3614420"/>
              <a:ext cx="2031364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1566545" algn="l"/>
                </a:tabLst>
              </a:pPr>
              <a:r>
                <a:rPr sz="2000" spc="-25" dirty="0">
                  <a:latin typeface="Courier New"/>
                  <a:cs typeface="Courier New"/>
                </a:rPr>
                <a:t>/</a:t>
              </a:r>
              <a:r>
                <a:rPr sz="2000" dirty="0">
                  <a:latin typeface="Courier New"/>
                  <a:cs typeface="Courier New"/>
                </a:rPr>
                <a:t>/</a:t>
              </a:r>
              <a:r>
                <a:rPr sz="2000" spc="-35" dirty="0">
                  <a:latin typeface="Courier New"/>
                  <a:cs typeface="Courier New"/>
                </a:rPr>
                <a:t> </a:t>
              </a:r>
              <a:r>
                <a:rPr sz="2000" spc="-25" dirty="0">
                  <a:latin typeface="Courier New"/>
                  <a:cs typeface="Courier New"/>
                </a:rPr>
                <a:t>Ca</a:t>
              </a:r>
              <a:r>
                <a:rPr sz="2000" spc="-35" dirty="0">
                  <a:latin typeface="Courier New"/>
                  <a:cs typeface="Courier New"/>
                </a:rPr>
                <a:t>l</a:t>
              </a:r>
              <a:r>
                <a:rPr sz="2000" dirty="0">
                  <a:latin typeface="Courier New"/>
                  <a:cs typeface="Courier New"/>
                </a:rPr>
                <a:t>l	</a:t>
              </a:r>
              <a:r>
                <a:rPr sz="2000" spc="-35" dirty="0">
                  <a:latin typeface="Courier New"/>
                  <a:cs typeface="Courier New"/>
                </a:rPr>
                <a:t>t</a:t>
              </a:r>
              <a:r>
                <a:rPr sz="2000" spc="-25" dirty="0">
                  <a:latin typeface="Courier New"/>
                  <a:cs typeface="Courier New"/>
                </a:rPr>
                <a:t>h</a:t>
              </a:r>
              <a:r>
                <a:rPr sz="2000" dirty="0">
                  <a:latin typeface="Courier New"/>
                  <a:cs typeface="Courier New"/>
                </a:rPr>
                <a:t>e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602230" y="3919220"/>
              <a:ext cx="1974214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spc="-15" dirty="0">
                  <a:latin typeface="Courier New"/>
                  <a:cs typeface="Courier New"/>
                </a:rPr>
                <a:t>//</a:t>
              </a:r>
              <a:r>
                <a:rPr sz="2000" spc="-80" dirty="0">
                  <a:latin typeface="Courier New"/>
                  <a:cs typeface="Courier New"/>
                </a:rPr>
                <a:t> </a:t>
              </a:r>
              <a:r>
                <a:rPr sz="2000" spc="-30" dirty="0">
                  <a:latin typeface="Courier New"/>
                  <a:cs typeface="Courier New"/>
                </a:rPr>
                <a:t>thermostat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082541" y="3614420"/>
              <a:ext cx="319087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7940">
                <a:spcBef>
                  <a:spcPts val="100"/>
                </a:spcBef>
                <a:tabLst>
                  <a:tab pos="1440815" algn="l"/>
                  <a:tab pos="2576195" algn="l"/>
                </a:tabLst>
              </a:pPr>
              <a:r>
                <a:rPr sz="2000" spc="-30" dirty="0">
                  <a:latin typeface="Courier New"/>
                  <a:cs typeface="Courier New"/>
                </a:rPr>
                <a:t>method	associated  </a:t>
              </a:r>
              <a:r>
                <a:rPr sz="2000" spc="-35" dirty="0">
                  <a:latin typeface="Courier New"/>
                  <a:cs typeface="Courier New"/>
                </a:rPr>
                <a:t>o</a:t>
              </a:r>
              <a:r>
                <a:rPr sz="2000" spc="-25" dirty="0">
                  <a:latin typeface="Courier New"/>
                  <a:cs typeface="Courier New"/>
                </a:rPr>
                <a:t>bj</a:t>
              </a:r>
              <a:r>
                <a:rPr sz="2000" spc="-35" dirty="0">
                  <a:latin typeface="Courier New"/>
                  <a:cs typeface="Courier New"/>
                </a:rPr>
                <a:t>e</a:t>
              </a:r>
              <a:r>
                <a:rPr sz="2000" spc="-25" dirty="0">
                  <a:latin typeface="Courier New"/>
                  <a:cs typeface="Courier New"/>
                </a:rPr>
                <a:t>c</a:t>
              </a:r>
              <a:r>
                <a:rPr sz="2000" dirty="0">
                  <a:latin typeface="Courier New"/>
                  <a:cs typeface="Courier New"/>
                </a:rPr>
                <a:t>t	</a:t>
              </a:r>
              <a:r>
                <a:rPr sz="2000" spc="-1190" dirty="0">
                  <a:latin typeface="Courier New"/>
                  <a:cs typeface="Courier New"/>
                </a:rPr>
                <a:t> </a:t>
              </a:r>
              <a:r>
                <a:rPr sz="2000" spc="-35" dirty="0">
                  <a:latin typeface="Courier New"/>
                  <a:cs typeface="Courier New"/>
                </a:rPr>
                <a:t>t</a:t>
              </a:r>
              <a:r>
                <a:rPr sz="2000" spc="-25" dirty="0">
                  <a:latin typeface="Courier New"/>
                  <a:cs typeface="Courier New"/>
                </a:rPr>
                <a:t>ha</a:t>
              </a:r>
              <a:r>
                <a:rPr sz="2000" dirty="0">
                  <a:latin typeface="Courier New"/>
                  <a:cs typeface="Courier New"/>
                </a:rPr>
                <a:t>t	</a:t>
              </a:r>
              <a:r>
                <a:rPr sz="2000" spc="-35" dirty="0">
                  <a:latin typeface="Courier New"/>
                  <a:cs typeface="Courier New"/>
                </a:rPr>
                <a:t>s</a:t>
              </a:r>
              <a:r>
                <a:rPr sz="2000" spc="-25" dirty="0">
                  <a:latin typeface="Courier New"/>
                  <a:cs typeface="Courier New"/>
                </a:rPr>
                <a:t>et</a:t>
              </a:r>
              <a:r>
                <a:rPr sz="2000" dirty="0">
                  <a:latin typeface="Courier New"/>
                  <a:cs typeface="Courier New"/>
                </a:rPr>
                <a:t>s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510270" y="3614420"/>
              <a:ext cx="1280795" cy="6350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81940" marR="5080" indent="-269240">
                <a:spcBef>
                  <a:spcPts val="100"/>
                </a:spcBef>
                <a:tabLst>
                  <a:tab pos="1114425" algn="l"/>
                </a:tabLst>
              </a:pPr>
              <a:r>
                <a:rPr sz="2000" spc="-35" dirty="0">
                  <a:latin typeface="Courier New"/>
                  <a:cs typeface="Courier New"/>
                </a:rPr>
                <a:t>w</a:t>
              </a:r>
              <a:r>
                <a:rPr sz="2000" spc="-25" dirty="0">
                  <a:latin typeface="Courier New"/>
                  <a:cs typeface="Courier New"/>
                </a:rPr>
                <a:t>it</a:t>
              </a:r>
              <a:r>
                <a:rPr sz="2000" dirty="0">
                  <a:latin typeface="Courier New"/>
                  <a:cs typeface="Courier New"/>
                </a:rPr>
                <a:t>h	a  </a:t>
              </a:r>
              <a:r>
                <a:rPr sz="2000" spc="-20" dirty="0">
                  <a:latin typeface="Courier New"/>
                  <a:cs typeface="Courier New"/>
                </a:rPr>
                <a:t>the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602230" y="4160520"/>
              <a:ext cx="4987290" cy="762000"/>
            </a:xfrm>
            <a:prstGeom prst="rect">
              <a:avLst/>
            </a:prstGeom>
          </p:spPr>
          <p:txBody>
            <a:bodyPr vert="horz" wrap="square" lIns="0" tIns="76200" rIns="0" bIns="0" rtlCol="0">
              <a:spAutoFit/>
            </a:bodyPr>
            <a:lstStyle/>
            <a:p>
              <a:pPr marL="12700">
                <a:spcBef>
                  <a:spcPts val="600"/>
                </a:spcBef>
              </a:pPr>
              <a:r>
                <a:rPr sz="2000" spc="-15" dirty="0">
                  <a:latin typeface="Courier New"/>
                  <a:cs typeface="Courier New"/>
                </a:rPr>
                <a:t>// </a:t>
              </a:r>
              <a:r>
                <a:rPr sz="2000" spc="-30" dirty="0">
                  <a:latin typeface="Courier New"/>
                  <a:cs typeface="Courier New"/>
                </a:rPr>
                <a:t>temperature </a:t>
              </a:r>
              <a:r>
                <a:rPr sz="2000" spc="-15" dirty="0">
                  <a:latin typeface="Courier New"/>
                  <a:cs typeface="Courier New"/>
                </a:rPr>
                <a:t>to be</a:t>
              </a:r>
              <a:r>
                <a:rPr sz="2000" spc="-150" dirty="0">
                  <a:latin typeface="Courier New"/>
                  <a:cs typeface="Courier New"/>
                </a:rPr>
                <a:t> </a:t>
              </a:r>
              <a:r>
                <a:rPr sz="2000" spc="-30" dirty="0">
                  <a:latin typeface="Courier New"/>
                  <a:cs typeface="Courier New"/>
                </a:rPr>
                <a:t>maintained</a:t>
              </a:r>
              <a:endParaRPr sz="2000">
                <a:latin typeface="Courier New"/>
                <a:cs typeface="Courier New"/>
              </a:endParaRPr>
            </a:p>
            <a:p>
              <a:pPr marL="1381125">
                <a:spcBef>
                  <a:spcPts val="500"/>
                </a:spcBef>
              </a:pPr>
              <a:r>
                <a:rPr sz="2000" b="1" spc="-30" dirty="0">
                  <a:latin typeface="Courier New"/>
                  <a:cs typeface="Courier New"/>
                </a:rPr>
                <a:t>thermostat.setTemp(20)</a:t>
              </a:r>
              <a:r>
                <a:rPr sz="2000" b="1" spc="-55" dirty="0">
                  <a:latin typeface="Courier New"/>
                  <a:cs typeface="Courier New"/>
                </a:rPr>
                <a:t> </a:t>
              </a:r>
              <a:r>
                <a:rPr sz="2000" b="1" dirty="0">
                  <a:latin typeface="Courier New"/>
                  <a:cs typeface="Courier New"/>
                </a:rPr>
                <a:t>;</a:t>
              </a:r>
              <a:endParaRPr sz="200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5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502" y="200112"/>
            <a:ext cx="95159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Generalisation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lang="en-US" spc="-5" dirty="0" smtClean="0"/>
              <a:t>I</a:t>
            </a:r>
            <a:r>
              <a:rPr spc="-5" dirty="0" smtClean="0"/>
              <a:t>nheritance</a:t>
            </a:r>
            <a:endParaRPr spc="-5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13910" y="1047233"/>
            <a:ext cx="10618377" cy="5273749"/>
          </a:xfrm>
        </p:spPr>
        <p:txBody>
          <a:bodyPr>
            <a:normAutofit lnSpcReduction="10000"/>
          </a:bodyPr>
          <a:lstStyle/>
          <a:p>
            <a:pPr marR="388620">
              <a:spcBef>
                <a:spcPts val="100"/>
              </a:spcBef>
            </a:pPr>
            <a:r>
              <a:rPr lang="en-US" sz="2400" spc="-5" dirty="0">
                <a:latin typeface="Arial"/>
                <a:cs typeface="Arial"/>
              </a:rPr>
              <a:t>Objects are </a:t>
            </a:r>
            <a:r>
              <a:rPr lang="en-US" sz="2400" spc="-25" dirty="0">
                <a:latin typeface="Arial"/>
                <a:cs typeface="Arial"/>
              </a:rPr>
              <a:t>members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-25" dirty="0">
                <a:latin typeface="Arial"/>
                <a:cs typeface="Arial"/>
              </a:rPr>
              <a:t>classes </a:t>
            </a:r>
            <a:r>
              <a:rPr lang="en-US" sz="2400" spc="-20" dirty="0">
                <a:latin typeface="Arial"/>
                <a:cs typeface="Arial"/>
              </a:rPr>
              <a:t>which </a:t>
            </a:r>
            <a:r>
              <a:rPr lang="en-US" sz="2400" spc="-25" dirty="0" smtClean="0">
                <a:latin typeface="Arial"/>
                <a:cs typeface="Arial"/>
              </a:rPr>
              <a:t>define </a:t>
            </a:r>
            <a:r>
              <a:rPr lang="en-US" sz="2400" spc="-455" dirty="0" smtClean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attribute </a:t>
            </a:r>
            <a:r>
              <a:rPr lang="en-US" sz="2400" spc="-25" dirty="0" smtClean="0">
                <a:latin typeface="Arial"/>
                <a:cs typeface="Arial"/>
              </a:rPr>
              <a:t>types </a:t>
            </a:r>
            <a:r>
              <a:rPr lang="en-US" sz="2400" spc="-5" dirty="0">
                <a:latin typeface="Arial"/>
                <a:cs typeface="Arial"/>
              </a:rPr>
              <a:t>and</a:t>
            </a:r>
            <a:r>
              <a:rPr lang="en-US" sz="2400" spc="-110" dirty="0">
                <a:latin typeface="Arial"/>
                <a:cs typeface="Arial"/>
              </a:rPr>
              <a:t> </a:t>
            </a:r>
            <a:r>
              <a:rPr lang="en-US" sz="2400" spc="-25" dirty="0" smtClean="0">
                <a:latin typeface="Arial"/>
                <a:cs typeface="Arial"/>
              </a:rPr>
              <a:t>operations.</a:t>
            </a:r>
            <a:endParaRPr lang="en-US" sz="2400" dirty="0">
              <a:latin typeface="Arial"/>
              <a:cs typeface="Arial"/>
            </a:endParaRPr>
          </a:p>
          <a:p>
            <a:pPr marR="54610">
              <a:spcBef>
                <a:spcPts val="600"/>
              </a:spcBef>
            </a:pPr>
            <a:endParaRPr lang="en-US" sz="2400" spc="-25" dirty="0" smtClean="0">
              <a:latin typeface="Arial"/>
              <a:cs typeface="Arial"/>
            </a:endParaRPr>
          </a:p>
          <a:p>
            <a:pPr marR="54610">
              <a:spcBef>
                <a:spcPts val="600"/>
              </a:spcBef>
            </a:pPr>
            <a:r>
              <a:rPr lang="en-US" sz="2400" spc="-25" dirty="0" smtClean="0">
                <a:latin typeface="Arial"/>
                <a:cs typeface="Arial"/>
              </a:rPr>
              <a:t>Classes </a:t>
            </a:r>
            <a:r>
              <a:rPr lang="en-US" sz="2400" spc="-40" dirty="0">
                <a:latin typeface="Arial"/>
                <a:cs typeface="Arial"/>
              </a:rPr>
              <a:t>may </a:t>
            </a:r>
            <a:r>
              <a:rPr lang="en-US" sz="2400" spc="-5" dirty="0">
                <a:latin typeface="Arial"/>
                <a:cs typeface="Arial"/>
              </a:rPr>
              <a:t>be </a:t>
            </a:r>
            <a:r>
              <a:rPr lang="en-US" sz="2400" spc="-25" dirty="0">
                <a:latin typeface="Arial"/>
                <a:cs typeface="Arial"/>
              </a:rPr>
              <a:t>arranged </a:t>
            </a:r>
            <a:r>
              <a:rPr lang="en-US" sz="2400" spc="-35" dirty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30" dirty="0">
                <a:latin typeface="Arial"/>
                <a:cs typeface="Arial"/>
              </a:rPr>
              <a:t>class </a:t>
            </a:r>
            <a:r>
              <a:rPr lang="en-US" sz="2400" spc="-5" dirty="0">
                <a:latin typeface="Arial"/>
                <a:cs typeface="Arial"/>
              </a:rPr>
              <a:t>hierarchy where</a:t>
            </a:r>
            <a:r>
              <a:rPr lang="en-US" sz="2400" spc="-27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one  </a:t>
            </a:r>
            <a:r>
              <a:rPr lang="en-US" sz="2400" spc="-20" dirty="0">
                <a:latin typeface="Arial"/>
                <a:cs typeface="Arial"/>
              </a:rPr>
              <a:t>class </a:t>
            </a:r>
            <a:r>
              <a:rPr lang="en-US" sz="2400" dirty="0">
                <a:latin typeface="Arial"/>
                <a:cs typeface="Arial"/>
              </a:rPr>
              <a:t>(a </a:t>
            </a:r>
            <a:r>
              <a:rPr lang="en-US" sz="2400" spc="-20" dirty="0">
                <a:latin typeface="Arial"/>
                <a:cs typeface="Arial"/>
              </a:rPr>
              <a:t>super-class)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20" dirty="0" err="1">
                <a:latin typeface="Arial"/>
                <a:cs typeface="Arial"/>
              </a:rPr>
              <a:t>generalisation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-40" dirty="0">
                <a:latin typeface="Arial"/>
                <a:cs typeface="Arial"/>
              </a:rPr>
              <a:t>one </a:t>
            </a:r>
            <a:r>
              <a:rPr lang="en-US" sz="2400" spc="-5" dirty="0">
                <a:latin typeface="Arial"/>
                <a:cs typeface="Arial"/>
              </a:rPr>
              <a:t>or </a:t>
            </a:r>
            <a:r>
              <a:rPr lang="en-US" sz="2400" spc="-50" dirty="0">
                <a:latin typeface="Arial"/>
                <a:cs typeface="Arial"/>
              </a:rPr>
              <a:t>more  </a:t>
            </a:r>
            <a:r>
              <a:rPr lang="en-US" sz="2400" spc="-5" dirty="0">
                <a:latin typeface="Arial"/>
                <a:cs typeface="Arial"/>
              </a:rPr>
              <a:t>other </a:t>
            </a:r>
            <a:r>
              <a:rPr lang="en-US" sz="2400" spc="-35" dirty="0">
                <a:latin typeface="Arial"/>
                <a:cs typeface="Arial"/>
              </a:rPr>
              <a:t>classes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(sub-classes</a:t>
            </a:r>
            <a:r>
              <a:rPr lang="en-US" sz="2400" spc="-25" dirty="0" smtClean="0">
                <a:latin typeface="Arial"/>
                <a:cs typeface="Arial"/>
              </a:rPr>
              <a:t>).</a:t>
            </a:r>
            <a:endParaRPr lang="en-US" sz="2400" dirty="0">
              <a:latin typeface="Arial"/>
              <a:cs typeface="Arial"/>
            </a:endParaRPr>
          </a:p>
          <a:p>
            <a:pPr marR="28575" algn="just">
              <a:spcBef>
                <a:spcPts val="60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R="28575" algn="just">
              <a:spcBef>
                <a:spcPts val="600"/>
              </a:spcBef>
            </a:pPr>
            <a:r>
              <a:rPr lang="en-US" sz="2400" dirty="0" smtClean="0">
                <a:latin typeface="Arial"/>
                <a:cs typeface="Arial"/>
              </a:rPr>
              <a:t>A</a:t>
            </a:r>
            <a:r>
              <a:rPr lang="en-US" sz="2400" spc="-60" dirty="0" smtClean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sub-class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inherits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attributes</a:t>
            </a:r>
            <a:r>
              <a:rPr lang="en-US" sz="2400" spc="-2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and</a:t>
            </a:r>
            <a:r>
              <a:rPr lang="en-US" sz="2400" spc="-12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operations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from</a:t>
            </a:r>
            <a:r>
              <a:rPr lang="en-US" sz="2400" spc="-13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its  </a:t>
            </a:r>
            <a:r>
              <a:rPr lang="en-US" sz="2400" spc="-25" dirty="0">
                <a:latin typeface="Arial"/>
                <a:cs typeface="Arial"/>
              </a:rPr>
              <a:t>super class and </a:t>
            </a:r>
            <a:r>
              <a:rPr lang="en-US" sz="2400" spc="-40" dirty="0">
                <a:latin typeface="Arial"/>
                <a:cs typeface="Arial"/>
              </a:rPr>
              <a:t>may </a:t>
            </a:r>
            <a:r>
              <a:rPr lang="en-US" sz="2400" spc="-35" dirty="0">
                <a:latin typeface="Arial"/>
                <a:cs typeface="Arial"/>
              </a:rPr>
              <a:t>add new </a:t>
            </a:r>
            <a:r>
              <a:rPr lang="en-US" sz="2400" spc="-25" dirty="0">
                <a:latin typeface="Arial"/>
                <a:cs typeface="Arial"/>
              </a:rPr>
              <a:t>methods </a:t>
            </a:r>
            <a:r>
              <a:rPr lang="en-US" sz="2400" spc="-5" dirty="0">
                <a:latin typeface="Arial"/>
                <a:cs typeface="Arial"/>
              </a:rPr>
              <a:t>or </a:t>
            </a:r>
            <a:r>
              <a:rPr lang="en-US" sz="2400" spc="-30" dirty="0">
                <a:latin typeface="Arial"/>
                <a:cs typeface="Arial"/>
              </a:rPr>
              <a:t>attributes </a:t>
            </a:r>
            <a:r>
              <a:rPr lang="en-US" sz="2400" spc="-5" dirty="0">
                <a:latin typeface="Arial"/>
                <a:cs typeface="Arial"/>
              </a:rPr>
              <a:t>of its </a:t>
            </a:r>
            <a:r>
              <a:rPr lang="en-US" sz="2400" spc="-5" dirty="0" smtClean="0">
                <a:latin typeface="Arial"/>
                <a:cs typeface="Arial"/>
              </a:rPr>
              <a:t>o</a:t>
            </a:r>
            <a:r>
              <a:rPr lang="en-US" sz="2400" spc="-20" dirty="0" smtClean="0">
                <a:latin typeface="Arial"/>
                <a:cs typeface="Arial"/>
              </a:rPr>
              <a:t>wn.</a:t>
            </a:r>
            <a:endParaRPr lang="en-US" sz="2400" dirty="0">
              <a:latin typeface="Arial"/>
              <a:cs typeface="Arial"/>
            </a:endParaRPr>
          </a:p>
          <a:p>
            <a:pPr marR="879475">
              <a:spcBef>
                <a:spcPts val="590"/>
              </a:spcBef>
            </a:pPr>
            <a:endParaRPr lang="en-US" sz="2400" spc="-5" dirty="0" smtClean="0">
              <a:latin typeface="Arial"/>
              <a:cs typeface="Arial"/>
            </a:endParaRPr>
          </a:p>
          <a:p>
            <a:pPr marR="879475">
              <a:spcBef>
                <a:spcPts val="590"/>
              </a:spcBef>
            </a:pPr>
            <a:r>
              <a:rPr lang="en-US" sz="2400" spc="-5" dirty="0" smtClean="0">
                <a:latin typeface="Arial"/>
                <a:cs typeface="Arial"/>
              </a:rPr>
              <a:t>It </a:t>
            </a:r>
            <a:r>
              <a:rPr lang="en-US" sz="2400" spc="-2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25" dirty="0">
                <a:latin typeface="Arial"/>
                <a:cs typeface="Arial"/>
              </a:rPr>
              <a:t>reuse </a:t>
            </a:r>
            <a:r>
              <a:rPr lang="en-US" sz="2400" spc="-40" dirty="0">
                <a:latin typeface="Arial"/>
                <a:cs typeface="Arial"/>
              </a:rPr>
              <a:t>mechanism </a:t>
            </a:r>
            <a:r>
              <a:rPr lang="en-US" sz="2400" spc="-45" dirty="0">
                <a:latin typeface="Arial"/>
                <a:cs typeface="Arial"/>
              </a:rPr>
              <a:t>at </a:t>
            </a:r>
            <a:r>
              <a:rPr lang="en-US" sz="2400" spc="-30" dirty="0">
                <a:latin typeface="Arial"/>
                <a:cs typeface="Arial"/>
              </a:rPr>
              <a:t>both </a:t>
            </a:r>
            <a:r>
              <a:rPr lang="en-US" sz="2400" spc="-5" dirty="0">
                <a:latin typeface="Arial"/>
                <a:cs typeface="Arial"/>
              </a:rPr>
              <a:t>the design </a:t>
            </a:r>
            <a:r>
              <a:rPr lang="en-US" sz="2400" spc="-65" dirty="0">
                <a:latin typeface="Arial"/>
                <a:cs typeface="Arial"/>
              </a:rPr>
              <a:t>and </a:t>
            </a: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spc="-25" dirty="0" smtClean="0">
                <a:latin typeface="Arial"/>
                <a:cs typeface="Arial"/>
              </a:rPr>
              <a:t>programming</a:t>
            </a:r>
            <a:r>
              <a:rPr lang="en-US" sz="2400" spc="-70" dirty="0" smtClean="0">
                <a:latin typeface="Arial"/>
                <a:cs typeface="Arial"/>
              </a:rPr>
              <a:t> </a:t>
            </a:r>
            <a:r>
              <a:rPr lang="en-US" sz="2400" spc="-20" dirty="0" smtClean="0">
                <a:latin typeface="Arial"/>
                <a:cs typeface="Arial"/>
              </a:rPr>
              <a:t>level.</a:t>
            </a:r>
            <a:endParaRPr lang="en-US" sz="2400" dirty="0">
              <a:latin typeface="Arial"/>
              <a:cs typeface="Arial"/>
            </a:endParaRPr>
          </a:p>
          <a:p>
            <a:pPr marR="5080">
              <a:spcBef>
                <a:spcPts val="600"/>
              </a:spcBef>
            </a:pPr>
            <a:endParaRPr lang="en-US" sz="2400" spc="-5" dirty="0" smtClean="0">
              <a:latin typeface="Arial"/>
              <a:cs typeface="Arial"/>
            </a:endParaRPr>
          </a:p>
          <a:p>
            <a:pPr marR="5080">
              <a:spcBef>
                <a:spcPts val="600"/>
              </a:spcBef>
            </a:pPr>
            <a:r>
              <a:rPr lang="en-US" sz="2400" spc="-5" dirty="0" smtClean="0">
                <a:latin typeface="Arial"/>
                <a:cs typeface="Arial"/>
              </a:rPr>
              <a:t>Inheritance </a:t>
            </a:r>
            <a:r>
              <a:rPr lang="en-US" sz="2400" spc="-25" dirty="0">
                <a:latin typeface="Arial"/>
                <a:cs typeface="Arial"/>
              </a:rPr>
              <a:t>introduces </a:t>
            </a:r>
            <a:r>
              <a:rPr lang="en-US" sz="2400" spc="-30" dirty="0">
                <a:latin typeface="Arial"/>
                <a:cs typeface="Arial"/>
              </a:rPr>
              <a:t>complexity </a:t>
            </a:r>
            <a:r>
              <a:rPr lang="en-US" sz="2400" spc="-25" dirty="0">
                <a:latin typeface="Arial"/>
                <a:cs typeface="Arial"/>
              </a:rPr>
              <a:t>and </a:t>
            </a:r>
            <a:r>
              <a:rPr lang="en-US" sz="2400" spc="-5" dirty="0">
                <a:latin typeface="Arial"/>
                <a:cs typeface="Arial"/>
              </a:rPr>
              <a:t>this </a:t>
            </a:r>
            <a:r>
              <a:rPr lang="en-US" sz="2400" spc="-70" dirty="0">
                <a:latin typeface="Arial"/>
                <a:cs typeface="Arial"/>
              </a:rPr>
              <a:t>is </a:t>
            </a:r>
            <a:r>
              <a:rPr lang="en-US" sz="2400" spc="-25" dirty="0">
                <a:latin typeface="Arial"/>
                <a:cs typeface="Arial"/>
              </a:rPr>
              <a:t>undesirable,  </a:t>
            </a:r>
            <a:r>
              <a:rPr lang="en-US" sz="2400" spc="-20" dirty="0">
                <a:latin typeface="Arial"/>
                <a:cs typeface="Arial"/>
              </a:rPr>
              <a:t>especially </a:t>
            </a:r>
            <a:r>
              <a:rPr lang="en-US" sz="2400" spc="-5" dirty="0">
                <a:latin typeface="Arial"/>
                <a:cs typeface="Arial"/>
              </a:rPr>
              <a:t>in </a:t>
            </a:r>
            <a:r>
              <a:rPr lang="en-US" sz="2400" spc="-20" dirty="0">
                <a:latin typeface="Arial"/>
                <a:cs typeface="Arial"/>
              </a:rPr>
              <a:t>critical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30" dirty="0" smtClean="0">
                <a:latin typeface="Arial"/>
                <a:cs typeface="Arial"/>
              </a:rPr>
              <a:t>systems.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4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 smtClean="0"/>
              <a:t>Generalisation</a:t>
            </a:r>
            <a:r>
              <a:rPr lang="en-US" spc="-60" dirty="0" smtClean="0"/>
              <a:t> </a:t>
            </a:r>
            <a:r>
              <a:rPr lang="en-US" spc="-5" dirty="0" smtClean="0"/>
              <a:t>Hierarchy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29158" y="1257794"/>
            <a:ext cx="5276848" cy="5073016"/>
            <a:chOff x="3143886" y="1477010"/>
            <a:chExt cx="5276848" cy="5073016"/>
          </a:xfrm>
        </p:grpSpPr>
        <p:sp>
          <p:nvSpPr>
            <p:cNvPr id="14" name="object 396"/>
            <p:cNvSpPr/>
            <p:nvPr/>
          </p:nvSpPr>
          <p:spPr>
            <a:xfrm>
              <a:off x="6720204" y="2666364"/>
              <a:ext cx="1700530" cy="1339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97"/>
            <p:cNvSpPr/>
            <p:nvPr/>
          </p:nvSpPr>
          <p:spPr>
            <a:xfrm>
              <a:off x="3143886" y="5089525"/>
              <a:ext cx="1485899" cy="146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98"/>
            <p:cNvSpPr/>
            <p:nvPr/>
          </p:nvSpPr>
          <p:spPr>
            <a:xfrm>
              <a:off x="3515360" y="2701290"/>
              <a:ext cx="1992630" cy="15125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99"/>
            <p:cNvSpPr/>
            <p:nvPr/>
          </p:nvSpPr>
          <p:spPr>
            <a:xfrm>
              <a:off x="3515361" y="2701289"/>
              <a:ext cx="2015489" cy="1535430"/>
            </a:xfrm>
            <a:custGeom>
              <a:avLst/>
              <a:gdLst/>
              <a:ahLst/>
              <a:cxnLst/>
              <a:rect l="l" t="t" r="r" b="b"/>
              <a:pathLst>
                <a:path w="2015489" h="1535429">
                  <a:moveTo>
                    <a:pt x="0" y="0"/>
                  </a:moveTo>
                  <a:lnTo>
                    <a:pt x="2015489" y="0"/>
                  </a:lnTo>
                  <a:lnTo>
                    <a:pt x="2015489" y="1535430"/>
                  </a:lnTo>
                  <a:lnTo>
                    <a:pt x="0" y="1535430"/>
                  </a:lnTo>
                  <a:lnTo>
                    <a:pt x="0" y="0"/>
                  </a:lnTo>
                  <a:close/>
                </a:path>
              </a:pathLst>
            </a:custGeom>
            <a:ln w="21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00"/>
            <p:cNvSpPr/>
            <p:nvPr/>
          </p:nvSpPr>
          <p:spPr>
            <a:xfrm>
              <a:off x="5147309" y="1477010"/>
              <a:ext cx="1633220" cy="552450"/>
            </a:xfrm>
            <a:custGeom>
              <a:avLst/>
              <a:gdLst/>
              <a:ahLst/>
              <a:cxnLst/>
              <a:rect l="l" t="t" r="r" b="b"/>
              <a:pathLst>
                <a:path w="1633220" h="552450">
                  <a:moveTo>
                    <a:pt x="1633219" y="0"/>
                  </a:moveTo>
                  <a:lnTo>
                    <a:pt x="0" y="0"/>
                  </a:lnTo>
                  <a:lnTo>
                    <a:pt x="0" y="548693"/>
                  </a:lnTo>
                  <a:lnTo>
                    <a:pt x="1360" y="552450"/>
                  </a:lnTo>
                  <a:lnTo>
                    <a:pt x="1630441" y="552450"/>
                  </a:lnTo>
                  <a:lnTo>
                    <a:pt x="1633219" y="544799"/>
                  </a:lnTo>
                  <a:lnTo>
                    <a:pt x="1633219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01"/>
            <p:cNvSpPr/>
            <p:nvPr/>
          </p:nvSpPr>
          <p:spPr>
            <a:xfrm>
              <a:off x="5147309" y="1477010"/>
              <a:ext cx="1631950" cy="552450"/>
            </a:xfrm>
            <a:custGeom>
              <a:avLst/>
              <a:gdLst/>
              <a:ahLst/>
              <a:cxnLst/>
              <a:rect l="l" t="t" r="r" b="b"/>
              <a:pathLst>
                <a:path w="1631950" h="552450">
                  <a:moveTo>
                    <a:pt x="1587936" y="0"/>
                  </a:moveTo>
                  <a:lnTo>
                    <a:pt x="43874" y="0"/>
                  </a:lnTo>
                  <a:lnTo>
                    <a:pt x="33284" y="32478"/>
                  </a:lnTo>
                  <a:lnTo>
                    <a:pt x="21504" y="77036"/>
                  </a:lnTo>
                  <a:lnTo>
                    <a:pt x="12210" y="122560"/>
                  </a:lnTo>
                  <a:lnTo>
                    <a:pt x="5477" y="168972"/>
                  </a:lnTo>
                  <a:lnTo>
                    <a:pt x="1382" y="216197"/>
                  </a:lnTo>
                  <a:lnTo>
                    <a:pt x="0" y="264160"/>
                  </a:lnTo>
                  <a:lnTo>
                    <a:pt x="1382" y="312122"/>
                  </a:lnTo>
                  <a:lnTo>
                    <a:pt x="5477" y="359347"/>
                  </a:lnTo>
                  <a:lnTo>
                    <a:pt x="12210" y="405759"/>
                  </a:lnTo>
                  <a:lnTo>
                    <a:pt x="21504" y="451283"/>
                  </a:lnTo>
                  <a:lnTo>
                    <a:pt x="33284" y="495841"/>
                  </a:lnTo>
                  <a:lnTo>
                    <a:pt x="47473" y="539358"/>
                  </a:lnTo>
                  <a:lnTo>
                    <a:pt x="52574" y="552450"/>
                  </a:lnTo>
                  <a:lnTo>
                    <a:pt x="1579210" y="552450"/>
                  </a:lnTo>
                  <a:lnTo>
                    <a:pt x="1598558" y="495841"/>
                  </a:lnTo>
                  <a:lnTo>
                    <a:pt x="1610374" y="451283"/>
                  </a:lnTo>
                  <a:lnTo>
                    <a:pt x="1619698" y="405759"/>
                  </a:lnTo>
                  <a:lnTo>
                    <a:pt x="1626453" y="359347"/>
                  </a:lnTo>
                  <a:lnTo>
                    <a:pt x="1630563" y="312122"/>
                  </a:lnTo>
                  <a:lnTo>
                    <a:pt x="1631950" y="264160"/>
                  </a:lnTo>
                  <a:lnTo>
                    <a:pt x="1630563" y="216197"/>
                  </a:lnTo>
                  <a:lnTo>
                    <a:pt x="1626453" y="168972"/>
                  </a:lnTo>
                  <a:lnTo>
                    <a:pt x="1619698" y="122560"/>
                  </a:lnTo>
                  <a:lnTo>
                    <a:pt x="1610374" y="77036"/>
                  </a:lnTo>
                  <a:lnTo>
                    <a:pt x="1598558" y="32478"/>
                  </a:lnTo>
                  <a:lnTo>
                    <a:pt x="1587936" y="0"/>
                  </a:lnTo>
                  <a:close/>
                </a:path>
              </a:pathLst>
            </a:custGeom>
            <a:solidFill>
              <a:srgbClr val="D4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02"/>
            <p:cNvSpPr/>
            <p:nvPr/>
          </p:nvSpPr>
          <p:spPr>
            <a:xfrm>
              <a:off x="5194300" y="1477010"/>
              <a:ext cx="1536700" cy="552450"/>
            </a:xfrm>
            <a:custGeom>
              <a:avLst/>
              <a:gdLst/>
              <a:ahLst/>
              <a:cxnLst/>
              <a:rect l="l" t="t" r="r" b="b"/>
              <a:pathLst>
                <a:path w="1536700" h="552450">
                  <a:moveTo>
                    <a:pt x="1489722" y="0"/>
                  </a:moveTo>
                  <a:lnTo>
                    <a:pt x="46977" y="0"/>
                  </a:lnTo>
                  <a:lnTo>
                    <a:pt x="36305" y="30196"/>
                  </a:lnTo>
                  <a:lnTo>
                    <a:pt x="23476" y="75027"/>
                  </a:lnTo>
                  <a:lnTo>
                    <a:pt x="13340" y="120929"/>
                  </a:lnTo>
                  <a:lnTo>
                    <a:pt x="5989" y="167812"/>
                  </a:lnTo>
                  <a:lnTo>
                    <a:pt x="1512" y="215586"/>
                  </a:lnTo>
                  <a:lnTo>
                    <a:pt x="0" y="264160"/>
                  </a:lnTo>
                  <a:lnTo>
                    <a:pt x="1512" y="312733"/>
                  </a:lnTo>
                  <a:lnTo>
                    <a:pt x="5989" y="360507"/>
                  </a:lnTo>
                  <a:lnTo>
                    <a:pt x="13340" y="407390"/>
                  </a:lnTo>
                  <a:lnTo>
                    <a:pt x="23476" y="453292"/>
                  </a:lnTo>
                  <a:lnTo>
                    <a:pt x="36305" y="498123"/>
                  </a:lnTo>
                  <a:lnTo>
                    <a:pt x="51739" y="541794"/>
                  </a:lnTo>
                  <a:lnTo>
                    <a:pt x="56247" y="552450"/>
                  </a:lnTo>
                  <a:lnTo>
                    <a:pt x="1480452" y="552450"/>
                  </a:lnTo>
                  <a:lnTo>
                    <a:pt x="1500394" y="498123"/>
                  </a:lnTo>
                  <a:lnTo>
                    <a:pt x="1513223" y="453292"/>
                  </a:lnTo>
                  <a:lnTo>
                    <a:pt x="1523359" y="407390"/>
                  </a:lnTo>
                  <a:lnTo>
                    <a:pt x="1530710" y="360507"/>
                  </a:lnTo>
                  <a:lnTo>
                    <a:pt x="1535187" y="312733"/>
                  </a:lnTo>
                  <a:lnTo>
                    <a:pt x="1536700" y="264160"/>
                  </a:lnTo>
                  <a:lnTo>
                    <a:pt x="1535187" y="215586"/>
                  </a:lnTo>
                  <a:lnTo>
                    <a:pt x="1530710" y="167812"/>
                  </a:lnTo>
                  <a:lnTo>
                    <a:pt x="1523359" y="120929"/>
                  </a:lnTo>
                  <a:lnTo>
                    <a:pt x="1513223" y="75027"/>
                  </a:lnTo>
                  <a:lnTo>
                    <a:pt x="1500394" y="30196"/>
                  </a:lnTo>
                  <a:lnTo>
                    <a:pt x="1489722" y="0"/>
                  </a:lnTo>
                  <a:close/>
                </a:path>
              </a:pathLst>
            </a:custGeom>
            <a:solidFill>
              <a:srgbClr val="D7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03"/>
            <p:cNvSpPr/>
            <p:nvPr/>
          </p:nvSpPr>
          <p:spPr>
            <a:xfrm>
              <a:off x="5242559" y="1477010"/>
              <a:ext cx="1440180" cy="552450"/>
            </a:xfrm>
            <a:custGeom>
              <a:avLst/>
              <a:gdLst/>
              <a:ahLst/>
              <a:cxnLst/>
              <a:rect l="l" t="t" r="r" b="b"/>
              <a:pathLst>
                <a:path w="1440179" h="552450">
                  <a:moveTo>
                    <a:pt x="1389953" y="0"/>
                  </a:moveTo>
                  <a:lnTo>
                    <a:pt x="50226" y="0"/>
                  </a:lnTo>
                  <a:lnTo>
                    <a:pt x="36728" y="36626"/>
                  </a:lnTo>
                  <a:lnTo>
                    <a:pt x="23759" y="80124"/>
                  </a:lnTo>
                  <a:lnTo>
                    <a:pt x="13507" y="124721"/>
                  </a:lnTo>
                  <a:lnTo>
                    <a:pt x="6066" y="170323"/>
                  </a:lnTo>
                  <a:lnTo>
                    <a:pt x="1532" y="216834"/>
                  </a:lnTo>
                  <a:lnTo>
                    <a:pt x="0" y="264160"/>
                  </a:lnTo>
                  <a:lnTo>
                    <a:pt x="1532" y="311485"/>
                  </a:lnTo>
                  <a:lnTo>
                    <a:pt x="6066" y="357996"/>
                  </a:lnTo>
                  <a:lnTo>
                    <a:pt x="13507" y="403598"/>
                  </a:lnTo>
                  <a:lnTo>
                    <a:pt x="23759" y="448195"/>
                  </a:lnTo>
                  <a:lnTo>
                    <a:pt x="36728" y="491693"/>
                  </a:lnTo>
                  <a:lnTo>
                    <a:pt x="52318" y="533995"/>
                  </a:lnTo>
                  <a:lnTo>
                    <a:pt x="60469" y="552450"/>
                  </a:lnTo>
                  <a:lnTo>
                    <a:pt x="1379710" y="552450"/>
                  </a:lnTo>
                  <a:lnTo>
                    <a:pt x="1403451" y="491693"/>
                  </a:lnTo>
                  <a:lnTo>
                    <a:pt x="1416420" y="448195"/>
                  </a:lnTo>
                  <a:lnTo>
                    <a:pt x="1426672" y="403598"/>
                  </a:lnTo>
                  <a:lnTo>
                    <a:pt x="1434113" y="357996"/>
                  </a:lnTo>
                  <a:lnTo>
                    <a:pt x="1438647" y="311485"/>
                  </a:lnTo>
                  <a:lnTo>
                    <a:pt x="1440179" y="264160"/>
                  </a:lnTo>
                  <a:lnTo>
                    <a:pt x="1438647" y="216834"/>
                  </a:lnTo>
                  <a:lnTo>
                    <a:pt x="1434113" y="170323"/>
                  </a:lnTo>
                  <a:lnTo>
                    <a:pt x="1426672" y="124721"/>
                  </a:lnTo>
                  <a:lnTo>
                    <a:pt x="1416420" y="80124"/>
                  </a:lnTo>
                  <a:lnTo>
                    <a:pt x="1403451" y="36626"/>
                  </a:lnTo>
                  <a:lnTo>
                    <a:pt x="1389953" y="0"/>
                  </a:lnTo>
                  <a:close/>
                </a:path>
              </a:pathLst>
            </a:custGeom>
            <a:solidFill>
              <a:srgbClr val="DAF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04"/>
            <p:cNvSpPr/>
            <p:nvPr/>
          </p:nvSpPr>
          <p:spPr>
            <a:xfrm>
              <a:off x="5290820" y="1477010"/>
              <a:ext cx="1343660" cy="552450"/>
            </a:xfrm>
            <a:custGeom>
              <a:avLst/>
              <a:gdLst/>
              <a:ahLst/>
              <a:cxnLst/>
              <a:rect l="l" t="t" r="r" b="b"/>
              <a:pathLst>
                <a:path w="1343660" h="552450">
                  <a:moveTo>
                    <a:pt x="1289417" y="0"/>
                  </a:moveTo>
                  <a:lnTo>
                    <a:pt x="54242" y="0"/>
                  </a:lnTo>
                  <a:lnTo>
                    <a:pt x="40298" y="34585"/>
                  </a:lnTo>
                  <a:lnTo>
                    <a:pt x="26095" y="78232"/>
                  </a:lnTo>
                  <a:lnTo>
                    <a:pt x="14849" y="123126"/>
                  </a:lnTo>
                  <a:lnTo>
                    <a:pt x="6675" y="169155"/>
                  </a:lnTo>
                  <a:lnTo>
                    <a:pt x="1687" y="216204"/>
                  </a:lnTo>
                  <a:lnTo>
                    <a:pt x="0" y="264160"/>
                  </a:lnTo>
                  <a:lnTo>
                    <a:pt x="1687" y="312115"/>
                  </a:lnTo>
                  <a:lnTo>
                    <a:pt x="6675" y="359164"/>
                  </a:lnTo>
                  <a:lnTo>
                    <a:pt x="14849" y="405193"/>
                  </a:lnTo>
                  <a:lnTo>
                    <a:pt x="26095" y="450087"/>
                  </a:lnTo>
                  <a:lnTo>
                    <a:pt x="40298" y="493734"/>
                  </a:lnTo>
                  <a:lnTo>
                    <a:pt x="57346" y="536018"/>
                  </a:lnTo>
                  <a:lnTo>
                    <a:pt x="65309" y="552450"/>
                  </a:lnTo>
                  <a:lnTo>
                    <a:pt x="1278350" y="552450"/>
                  </a:lnTo>
                  <a:lnTo>
                    <a:pt x="1303361" y="493734"/>
                  </a:lnTo>
                  <a:lnTo>
                    <a:pt x="1317564" y="450087"/>
                  </a:lnTo>
                  <a:lnTo>
                    <a:pt x="1328810" y="405193"/>
                  </a:lnTo>
                  <a:lnTo>
                    <a:pt x="1336984" y="359164"/>
                  </a:lnTo>
                  <a:lnTo>
                    <a:pt x="1341972" y="312115"/>
                  </a:lnTo>
                  <a:lnTo>
                    <a:pt x="1343659" y="264160"/>
                  </a:lnTo>
                  <a:lnTo>
                    <a:pt x="1341972" y="216204"/>
                  </a:lnTo>
                  <a:lnTo>
                    <a:pt x="1336984" y="169155"/>
                  </a:lnTo>
                  <a:lnTo>
                    <a:pt x="1328810" y="123126"/>
                  </a:lnTo>
                  <a:lnTo>
                    <a:pt x="1317564" y="78232"/>
                  </a:lnTo>
                  <a:lnTo>
                    <a:pt x="1303361" y="34585"/>
                  </a:lnTo>
                  <a:lnTo>
                    <a:pt x="1289417" y="0"/>
                  </a:lnTo>
                  <a:close/>
                </a:path>
              </a:pathLst>
            </a:custGeom>
            <a:solidFill>
              <a:srgbClr val="DCF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05"/>
            <p:cNvSpPr/>
            <p:nvPr/>
          </p:nvSpPr>
          <p:spPr>
            <a:xfrm>
              <a:off x="5339079" y="1477010"/>
              <a:ext cx="1247140" cy="552450"/>
            </a:xfrm>
            <a:custGeom>
              <a:avLst/>
              <a:gdLst/>
              <a:ahLst/>
              <a:cxnLst/>
              <a:rect l="l" t="t" r="r" b="b"/>
              <a:pathLst>
                <a:path w="1247139" h="552450">
                  <a:moveTo>
                    <a:pt x="1188163" y="0"/>
                  </a:moveTo>
                  <a:lnTo>
                    <a:pt x="58976" y="0"/>
                  </a:lnTo>
                  <a:lnTo>
                    <a:pt x="44620" y="32236"/>
                  </a:lnTo>
                  <a:lnTo>
                    <a:pt x="28927" y="76024"/>
                  </a:lnTo>
                  <a:lnTo>
                    <a:pt x="16480" y="121249"/>
                  </a:lnTo>
                  <a:lnTo>
                    <a:pt x="7417" y="167773"/>
                  </a:lnTo>
                  <a:lnTo>
                    <a:pt x="1877" y="215456"/>
                  </a:lnTo>
                  <a:lnTo>
                    <a:pt x="0" y="264160"/>
                  </a:lnTo>
                  <a:lnTo>
                    <a:pt x="1877" y="313036"/>
                  </a:lnTo>
                  <a:lnTo>
                    <a:pt x="7417" y="360875"/>
                  </a:lnTo>
                  <a:lnTo>
                    <a:pt x="16480" y="407540"/>
                  </a:lnTo>
                  <a:lnTo>
                    <a:pt x="28927" y="452891"/>
                  </a:lnTo>
                  <a:lnTo>
                    <a:pt x="44620" y="496791"/>
                  </a:lnTo>
                  <a:lnTo>
                    <a:pt x="63418" y="539102"/>
                  </a:lnTo>
                  <a:lnTo>
                    <a:pt x="70577" y="552450"/>
                  </a:lnTo>
                  <a:lnTo>
                    <a:pt x="1176562" y="552450"/>
                  </a:lnTo>
                  <a:lnTo>
                    <a:pt x="1202519" y="496791"/>
                  </a:lnTo>
                  <a:lnTo>
                    <a:pt x="1218212" y="452891"/>
                  </a:lnTo>
                  <a:lnTo>
                    <a:pt x="1230659" y="407540"/>
                  </a:lnTo>
                  <a:lnTo>
                    <a:pt x="1239722" y="360875"/>
                  </a:lnTo>
                  <a:lnTo>
                    <a:pt x="1245262" y="313036"/>
                  </a:lnTo>
                  <a:lnTo>
                    <a:pt x="1247140" y="264160"/>
                  </a:lnTo>
                  <a:lnTo>
                    <a:pt x="1245262" y="215456"/>
                  </a:lnTo>
                  <a:lnTo>
                    <a:pt x="1239722" y="167773"/>
                  </a:lnTo>
                  <a:lnTo>
                    <a:pt x="1230659" y="121249"/>
                  </a:lnTo>
                  <a:lnTo>
                    <a:pt x="1218212" y="76024"/>
                  </a:lnTo>
                  <a:lnTo>
                    <a:pt x="1202519" y="32236"/>
                  </a:lnTo>
                  <a:lnTo>
                    <a:pt x="1188163" y="0"/>
                  </a:lnTo>
                  <a:close/>
                </a:path>
              </a:pathLst>
            </a:custGeom>
            <a:solidFill>
              <a:srgbClr val="DFF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06"/>
            <p:cNvSpPr/>
            <p:nvPr/>
          </p:nvSpPr>
          <p:spPr>
            <a:xfrm>
              <a:off x="5387340" y="1477010"/>
              <a:ext cx="1150620" cy="552450"/>
            </a:xfrm>
            <a:custGeom>
              <a:avLst/>
              <a:gdLst/>
              <a:ahLst/>
              <a:cxnLst/>
              <a:rect l="l" t="t" r="r" b="b"/>
              <a:pathLst>
                <a:path w="1150620" h="552450">
                  <a:moveTo>
                    <a:pt x="1086419" y="0"/>
                  </a:moveTo>
                  <a:lnTo>
                    <a:pt x="64200" y="0"/>
                  </a:lnTo>
                  <a:lnTo>
                    <a:pt x="45243" y="40322"/>
                  </a:lnTo>
                  <a:lnTo>
                    <a:pt x="29352" y="82407"/>
                  </a:lnTo>
                  <a:lnTo>
                    <a:pt x="16733" y="125982"/>
                  </a:lnTo>
                  <a:lnTo>
                    <a:pt x="7536" y="170898"/>
                  </a:lnTo>
                  <a:lnTo>
                    <a:pt x="1908" y="217007"/>
                  </a:lnTo>
                  <a:lnTo>
                    <a:pt x="0" y="264160"/>
                  </a:lnTo>
                  <a:lnTo>
                    <a:pt x="1908" y="311493"/>
                  </a:lnTo>
                  <a:lnTo>
                    <a:pt x="7536" y="357765"/>
                  </a:lnTo>
                  <a:lnTo>
                    <a:pt x="16733" y="402827"/>
                  </a:lnTo>
                  <a:lnTo>
                    <a:pt x="29352" y="446531"/>
                  </a:lnTo>
                  <a:lnTo>
                    <a:pt x="45243" y="488731"/>
                  </a:lnTo>
                  <a:lnTo>
                    <a:pt x="64259" y="529278"/>
                  </a:lnTo>
                  <a:lnTo>
                    <a:pt x="77410" y="552450"/>
                  </a:lnTo>
                  <a:lnTo>
                    <a:pt x="1073209" y="552450"/>
                  </a:lnTo>
                  <a:lnTo>
                    <a:pt x="1105376" y="488731"/>
                  </a:lnTo>
                  <a:lnTo>
                    <a:pt x="1121267" y="446531"/>
                  </a:lnTo>
                  <a:lnTo>
                    <a:pt x="1133886" y="402827"/>
                  </a:lnTo>
                  <a:lnTo>
                    <a:pt x="1143083" y="357765"/>
                  </a:lnTo>
                  <a:lnTo>
                    <a:pt x="1148711" y="311493"/>
                  </a:lnTo>
                  <a:lnTo>
                    <a:pt x="1150620" y="264160"/>
                  </a:lnTo>
                  <a:lnTo>
                    <a:pt x="1148711" y="217007"/>
                  </a:lnTo>
                  <a:lnTo>
                    <a:pt x="1143083" y="170898"/>
                  </a:lnTo>
                  <a:lnTo>
                    <a:pt x="1133886" y="125982"/>
                  </a:lnTo>
                  <a:lnTo>
                    <a:pt x="1121267" y="82407"/>
                  </a:lnTo>
                  <a:lnTo>
                    <a:pt x="1105376" y="40322"/>
                  </a:lnTo>
                  <a:lnTo>
                    <a:pt x="1086419" y="0"/>
                  </a:lnTo>
                  <a:close/>
                </a:path>
              </a:pathLst>
            </a:custGeom>
            <a:solidFill>
              <a:srgbClr val="E2F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07"/>
            <p:cNvSpPr/>
            <p:nvPr/>
          </p:nvSpPr>
          <p:spPr>
            <a:xfrm>
              <a:off x="5435600" y="1477010"/>
              <a:ext cx="1055370" cy="552450"/>
            </a:xfrm>
            <a:custGeom>
              <a:avLst/>
              <a:gdLst/>
              <a:ahLst/>
              <a:cxnLst/>
              <a:rect l="l" t="t" r="r" b="b"/>
              <a:pathLst>
                <a:path w="1055370" h="552450">
                  <a:moveTo>
                    <a:pt x="984702" y="0"/>
                  </a:moveTo>
                  <a:lnTo>
                    <a:pt x="70622" y="0"/>
                  </a:lnTo>
                  <a:lnTo>
                    <a:pt x="50788" y="37543"/>
                  </a:lnTo>
                  <a:lnTo>
                    <a:pt x="33002" y="79684"/>
                  </a:lnTo>
                  <a:lnTo>
                    <a:pt x="18844" y="123601"/>
                  </a:lnTo>
                  <a:lnTo>
                    <a:pt x="8499" y="169110"/>
                  </a:lnTo>
                  <a:lnTo>
                    <a:pt x="2156" y="216024"/>
                  </a:lnTo>
                  <a:lnTo>
                    <a:pt x="0" y="264160"/>
                  </a:lnTo>
                  <a:lnTo>
                    <a:pt x="2156" y="312094"/>
                  </a:lnTo>
                  <a:lnTo>
                    <a:pt x="8499" y="358831"/>
                  </a:lnTo>
                  <a:lnTo>
                    <a:pt x="18844" y="404183"/>
                  </a:lnTo>
                  <a:lnTo>
                    <a:pt x="33002" y="447963"/>
                  </a:lnTo>
                  <a:lnTo>
                    <a:pt x="50788" y="489984"/>
                  </a:lnTo>
                  <a:lnTo>
                    <a:pt x="72013" y="530060"/>
                  </a:lnTo>
                  <a:lnTo>
                    <a:pt x="86458" y="552450"/>
                  </a:lnTo>
                  <a:lnTo>
                    <a:pt x="968848" y="552450"/>
                  </a:lnTo>
                  <a:lnTo>
                    <a:pt x="1004554" y="489984"/>
                  </a:lnTo>
                  <a:lnTo>
                    <a:pt x="1022353" y="447963"/>
                  </a:lnTo>
                  <a:lnTo>
                    <a:pt x="1036519" y="404183"/>
                  </a:lnTo>
                  <a:lnTo>
                    <a:pt x="1046868" y="358831"/>
                  </a:lnTo>
                  <a:lnTo>
                    <a:pt x="1053213" y="312094"/>
                  </a:lnTo>
                  <a:lnTo>
                    <a:pt x="1055370" y="264160"/>
                  </a:lnTo>
                  <a:lnTo>
                    <a:pt x="1053213" y="216024"/>
                  </a:lnTo>
                  <a:lnTo>
                    <a:pt x="1046868" y="169110"/>
                  </a:lnTo>
                  <a:lnTo>
                    <a:pt x="1036519" y="123601"/>
                  </a:lnTo>
                  <a:lnTo>
                    <a:pt x="1022353" y="79684"/>
                  </a:lnTo>
                  <a:lnTo>
                    <a:pt x="1004554" y="37543"/>
                  </a:lnTo>
                  <a:lnTo>
                    <a:pt x="984702" y="0"/>
                  </a:lnTo>
                  <a:close/>
                </a:path>
              </a:pathLst>
            </a:custGeom>
            <a:solidFill>
              <a:srgbClr val="E4F5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08"/>
            <p:cNvSpPr/>
            <p:nvPr/>
          </p:nvSpPr>
          <p:spPr>
            <a:xfrm>
              <a:off x="5483860" y="1477010"/>
              <a:ext cx="960119" cy="552450"/>
            </a:xfrm>
            <a:custGeom>
              <a:avLst/>
              <a:gdLst/>
              <a:ahLst/>
              <a:cxnLst/>
              <a:rect l="l" t="t" r="r" b="b"/>
              <a:pathLst>
                <a:path w="960120" h="552450">
                  <a:moveTo>
                    <a:pt x="880480" y="0"/>
                  </a:moveTo>
                  <a:lnTo>
                    <a:pt x="78859" y="0"/>
                  </a:lnTo>
                  <a:lnTo>
                    <a:pt x="57585" y="35201"/>
                  </a:lnTo>
                  <a:lnTo>
                    <a:pt x="37484" y="77172"/>
                  </a:lnTo>
                  <a:lnTo>
                    <a:pt x="21439" y="121293"/>
                  </a:lnTo>
                  <a:lnTo>
                    <a:pt x="9686" y="167324"/>
                  </a:lnTo>
                  <a:lnTo>
                    <a:pt x="2460" y="215027"/>
                  </a:lnTo>
                  <a:lnTo>
                    <a:pt x="0" y="264160"/>
                  </a:lnTo>
                  <a:lnTo>
                    <a:pt x="2460" y="313083"/>
                  </a:lnTo>
                  <a:lnTo>
                    <a:pt x="9686" y="360630"/>
                  </a:lnTo>
                  <a:lnTo>
                    <a:pt x="21439" y="406555"/>
                  </a:lnTo>
                  <a:lnTo>
                    <a:pt x="37484" y="450611"/>
                  </a:lnTo>
                  <a:lnTo>
                    <a:pt x="57585" y="492555"/>
                  </a:lnTo>
                  <a:lnTo>
                    <a:pt x="81505" y="532139"/>
                  </a:lnTo>
                  <a:lnTo>
                    <a:pt x="96610" y="552450"/>
                  </a:lnTo>
                  <a:lnTo>
                    <a:pt x="862579" y="552450"/>
                  </a:lnTo>
                  <a:lnTo>
                    <a:pt x="901945" y="492555"/>
                  </a:lnTo>
                  <a:lnTo>
                    <a:pt x="922238" y="450611"/>
                  </a:lnTo>
                  <a:lnTo>
                    <a:pt x="938445" y="406555"/>
                  </a:lnTo>
                  <a:lnTo>
                    <a:pt x="950324" y="360630"/>
                  </a:lnTo>
                  <a:lnTo>
                    <a:pt x="957630" y="313083"/>
                  </a:lnTo>
                  <a:lnTo>
                    <a:pt x="960119" y="264160"/>
                  </a:lnTo>
                  <a:lnTo>
                    <a:pt x="957630" y="215027"/>
                  </a:lnTo>
                  <a:lnTo>
                    <a:pt x="950324" y="167324"/>
                  </a:lnTo>
                  <a:lnTo>
                    <a:pt x="938445" y="121293"/>
                  </a:lnTo>
                  <a:lnTo>
                    <a:pt x="922238" y="77172"/>
                  </a:lnTo>
                  <a:lnTo>
                    <a:pt x="901945" y="35201"/>
                  </a:lnTo>
                  <a:lnTo>
                    <a:pt x="880480" y="0"/>
                  </a:lnTo>
                  <a:close/>
                </a:path>
              </a:pathLst>
            </a:custGeom>
            <a:solidFill>
              <a:srgbClr val="E7F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09"/>
            <p:cNvSpPr/>
            <p:nvPr/>
          </p:nvSpPr>
          <p:spPr>
            <a:xfrm>
              <a:off x="5530850" y="1477010"/>
              <a:ext cx="863600" cy="552450"/>
            </a:xfrm>
            <a:custGeom>
              <a:avLst/>
              <a:gdLst/>
              <a:ahLst/>
              <a:cxnLst/>
              <a:rect l="l" t="t" r="r" b="b"/>
              <a:pathLst>
                <a:path w="863600" h="552450">
                  <a:moveTo>
                    <a:pt x="773022" y="0"/>
                  </a:moveTo>
                  <a:lnTo>
                    <a:pt x="90577" y="0"/>
                  </a:lnTo>
                  <a:lnTo>
                    <a:pt x="83230" y="9022"/>
                  </a:lnTo>
                  <a:lnTo>
                    <a:pt x="58890" y="46096"/>
                  </a:lnTo>
                  <a:lnTo>
                    <a:pt x="38388" y="85699"/>
                  </a:lnTo>
                  <a:lnTo>
                    <a:pt x="21986" y="127568"/>
                  </a:lnTo>
                  <a:lnTo>
                    <a:pt x="9946" y="171443"/>
                  </a:lnTo>
                  <a:lnTo>
                    <a:pt x="2530" y="217061"/>
                  </a:lnTo>
                  <a:lnTo>
                    <a:pt x="0" y="264160"/>
                  </a:lnTo>
                  <a:lnTo>
                    <a:pt x="2530" y="311258"/>
                  </a:lnTo>
                  <a:lnTo>
                    <a:pt x="9946" y="356876"/>
                  </a:lnTo>
                  <a:lnTo>
                    <a:pt x="21986" y="400751"/>
                  </a:lnTo>
                  <a:lnTo>
                    <a:pt x="38388" y="442620"/>
                  </a:lnTo>
                  <a:lnTo>
                    <a:pt x="58890" y="482223"/>
                  </a:lnTo>
                  <a:lnTo>
                    <a:pt x="83230" y="519297"/>
                  </a:lnTo>
                  <a:lnTo>
                    <a:pt x="110226" y="552450"/>
                  </a:lnTo>
                  <a:lnTo>
                    <a:pt x="753373" y="552450"/>
                  </a:lnTo>
                  <a:lnTo>
                    <a:pt x="780369" y="519297"/>
                  </a:lnTo>
                  <a:lnTo>
                    <a:pt x="804709" y="482223"/>
                  </a:lnTo>
                  <a:lnTo>
                    <a:pt x="825211" y="442620"/>
                  </a:lnTo>
                  <a:lnTo>
                    <a:pt x="841613" y="400751"/>
                  </a:lnTo>
                  <a:lnTo>
                    <a:pt x="853653" y="356876"/>
                  </a:lnTo>
                  <a:lnTo>
                    <a:pt x="861069" y="311258"/>
                  </a:lnTo>
                  <a:lnTo>
                    <a:pt x="863600" y="264160"/>
                  </a:lnTo>
                  <a:lnTo>
                    <a:pt x="861069" y="217061"/>
                  </a:lnTo>
                  <a:lnTo>
                    <a:pt x="853653" y="171443"/>
                  </a:lnTo>
                  <a:lnTo>
                    <a:pt x="841613" y="127568"/>
                  </a:lnTo>
                  <a:lnTo>
                    <a:pt x="825211" y="85699"/>
                  </a:lnTo>
                  <a:lnTo>
                    <a:pt x="804709" y="46096"/>
                  </a:lnTo>
                  <a:lnTo>
                    <a:pt x="780369" y="9022"/>
                  </a:lnTo>
                  <a:lnTo>
                    <a:pt x="773022" y="0"/>
                  </a:lnTo>
                  <a:close/>
                </a:path>
              </a:pathLst>
            </a:custGeom>
            <a:solidFill>
              <a:srgbClr val="E9F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10"/>
            <p:cNvSpPr/>
            <p:nvPr/>
          </p:nvSpPr>
          <p:spPr>
            <a:xfrm>
              <a:off x="5579109" y="1477010"/>
              <a:ext cx="768350" cy="552450"/>
            </a:xfrm>
            <a:custGeom>
              <a:avLst/>
              <a:gdLst/>
              <a:ahLst/>
              <a:cxnLst/>
              <a:rect l="l" t="t" r="r" b="b"/>
              <a:pathLst>
                <a:path w="768350" h="552450">
                  <a:moveTo>
                    <a:pt x="661711" y="0"/>
                  </a:moveTo>
                  <a:lnTo>
                    <a:pt x="106033" y="0"/>
                  </a:lnTo>
                  <a:lnTo>
                    <a:pt x="96704" y="9328"/>
                  </a:lnTo>
                  <a:lnTo>
                    <a:pt x="68644" y="44918"/>
                  </a:lnTo>
                  <a:lnTo>
                    <a:pt x="44885" y="83737"/>
                  </a:lnTo>
                  <a:lnTo>
                    <a:pt x="25783" y="125428"/>
                  </a:lnTo>
                  <a:lnTo>
                    <a:pt x="11697" y="169634"/>
                  </a:lnTo>
                  <a:lnTo>
                    <a:pt x="2983" y="215997"/>
                  </a:lnTo>
                  <a:lnTo>
                    <a:pt x="0" y="264160"/>
                  </a:lnTo>
                  <a:lnTo>
                    <a:pt x="2983" y="312322"/>
                  </a:lnTo>
                  <a:lnTo>
                    <a:pt x="11697" y="358685"/>
                  </a:lnTo>
                  <a:lnTo>
                    <a:pt x="25783" y="402891"/>
                  </a:lnTo>
                  <a:lnTo>
                    <a:pt x="44885" y="444582"/>
                  </a:lnTo>
                  <a:lnTo>
                    <a:pt x="68644" y="483401"/>
                  </a:lnTo>
                  <a:lnTo>
                    <a:pt x="96704" y="518991"/>
                  </a:lnTo>
                  <a:lnTo>
                    <a:pt x="128708" y="550995"/>
                  </a:lnTo>
                  <a:lnTo>
                    <a:pt x="130554" y="552450"/>
                  </a:lnTo>
                  <a:lnTo>
                    <a:pt x="637080" y="552450"/>
                  </a:lnTo>
                  <a:lnTo>
                    <a:pt x="671083" y="518991"/>
                  </a:lnTo>
                  <a:lnTo>
                    <a:pt x="699286" y="483401"/>
                  </a:lnTo>
                  <a:lnTo>
                    <a:pt x="723178" y="444582"/>
                  </a:lnTo>
                  <a:lnTo>
                    <a:pt x="742394" y="402891"/>
                  </a:lnTo>
                  <a:lnTo>
                    <a:pt x="756571" y="358685"/>
                  </a:lnTo>
                  <a:lnTo>
                    <a:pt x="765344" y="312322"/>
                  </a:lnTo>
                  <a:lnTo>
                    <a:pt x="768350" y="264160"/>
                  </a:lnTo>
                  <a:lnTo>
                    <a:pt x="765344" y="215997"/>
                  </a:lnTo>
                  <a:lnTo>
                    <a:pt x="756571" y="169634"/>
                  </a:lnTo>
                  <a:lnTo>
                    <a:pt x="742394" y="125428"/>
                  </a:lnTo>
                  <a:lnTo>
                    <a:pt x="723178" y="83737"/>
                  </a:lnTo>
                  <a:lnTo>
                    <a:pt x="699286" y="44918"/>
                  </a:lnTo>
                  <a:lnTo>
                    <a:pt x="671083" y="9328"/>
                  </a:lnTo>
                  <a:lnTo>
                    <a:pt x="661711" y="0"/>
                  </a:lnTo>
                  <a:close/>
                </a:path>
              </a:pathLst>
            </a:custGeom>
            <a:solidFill>
              <a:srgbClr val="ECF8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411"/>
            <p:cNvSpPr/>
            <p:nvPr/>
          </p:nvSpPr>
          <p:spPr>
            <a:xfrm>
              <a:off x="5627370" y="1477010"/>
              <a:ext cx="671830" cy="552450"/>
            </a:xfrm>
            <a:custGeom>
              <a:avLst/>
              <a:gdLst/>
              <a:ahLst/>
              <a:cxnLst/>
              <a:rect l="l" t="t" r="r" b="b"/>
              <a:pathLst>
                <a:path w="671829" h="552450">
                  <a:moveTo>
                    <a:pt x="543160" y="0"/>
                  </a:moveTo>
                  <a:lnTo>
                    <a:pt x="128804" y="0"/>
                  </a:lnTo>
                  <a:lnTo>
                    <a:pt x="115210" y="10312"/>
                  </a:lnTo>
                  <a:lnTo>
                    <a:pt x="82154" y="43541"/>
                  </a:lnTo>
                  <a:lnTo>
                    <a:pt x="53952" y="81104"/>
                  </a:lnTo>
                  <a:lnTo>
                    <a:pt x="31121" y="122474"/>
                  </a:lnTo>
                  <a:lnTo>
                    <a:pt x="14175" y="167124"/>
                  </a:lnTo>
                  <a:lnTo>
                    <a:pt x="3629" y="214528"/>
                  </a:lnTo>
                  <a:lnTo>
                    <a:pt x="0" y="264160"/>
                  </a:lnTo>
                  <a:lnTo>
                    <a:pt x="3629" y="313791"/>
                  </a:lnTo>
                  <a:lnTo>
                    <a:pt x="14175" y="361195"/>
                  </a:lnTo>
                  <a:lnTo>
                    <a:pt x="31121" y="405845"/>
                  </a:lnTo>
                  <a:lnTo>
                    <a:pt x="53952" y="447215"/>
                  </a:lnTo>
                  <a:lnTo>
                    <a:pt x="82154" y="484778"/>
                  </a:lnTo>
                  <a:lnTo>
                    <a:pt x="115210" y="518007"/>
                  </a:lnTo>
                  <a:lnTo>
                    <a:pt x="152606" y="546375"/>
                  </a:lnTo>
                  <a:lnTo>
                    <a:pt x="163501" y="552450"/>
                  </a:lnTo>
                  <a:lnTo>
                    <a:pt x="508211" y="552450"/>
                  </a:lnTo>
                  <a:lnTo>
                    <a:pt x="540743" y="530448"/>
                  </a:lnTo>
                  <a:lnTo>
                    <a:pt x="573087" y="501967"/>
                  </a:lnTo>
                  <a:lnTo>
                    <a:pt x="601568" y="469623"/>
                  </a:lnTo>
                  <a:lnTo>
                    <a:pt x="625780" y="433822"/>
                  </a:lnTo>
                  <a:lnTo>
                    <a:pt x="645318" y="394970"/>
                  </a:lnTo>
                  <a:lnTo>
                    <a:pt x="659776" y="353471"/>
                  </a:lnTo>
                  <a:lnTo>
                    <a:pt x="668749" y="309733"/>
                  </a:lnTo>
                  <a:lnTo>
                    <a:pt x="671829" y="264160"/>
                  </a:lnTo>
                  <a:lnTo>
                    <a:pt x="668749" y="218586"/>
                  </a:lnTo>
                  <a:lnTo>
                    <a:pt x="659776" y="174848"/>
                  </a:lnTo>
                  <a:lnTo>
                    <a:pt x="645318" y="133350"/>
                  </a:lnTo>
                  <a:lnTo>
                    <a:pt x="625780" y="94497"/>
                  </a:lnTo>
                  <a:lnTo>
                    <a:pt x="601568" y="58696"/>
                  </a:lnTo>
                  <a:lnTo>
                    <a:pt x="573087" y="26352"/>
                  </a:lnTo>
                  <a:lnTo>
                    <a:pt x="543160" y="0"/>
                  </a:lnTo>
                  <a:close/>
                </a:path>
              </a:pathLst>
            </a:custGeom>
            <a:solidFill>
              <a:srgbClr val="EFF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12"/>
            <p:cNvSpPr/>
            <p:nvPr/>
          </p:nvSpPr>
          <p:spPr>
            <a:xfrm>
              <a:off x="5675629" y="1477010"/>
              <a:ext cx="576580" cy="552450"/>
            </a:xfrm>
            <a:custGeom>
              <a:avLst/>
              <a:gdLst/>
              <a:ahLst/>
              <a:cxnLst/>
              <a:rect l="l" t="t" r="r" b="b"/>
              <a:pathLst>
                <a:path w="576579" h="552450">
                  <a:moveTo>
                    <a:pt x="400314" y="0"/>
                  </a:moveTo>
                  <a:lnTo>
                    <a:pt x="174142" y="0"/>
                  </a:lnTo>
                  <a:lnTo>
                    <a:pt x="155014" y="8136"/>
                  </a:lnTo>
                  <a:lnTo>
                    <a:pt x="117408" y="31628"/>
                  </a:lnTo>
                  <a:lnTo>
                    <a:pt x="83978" y="60483"/>
                  </a:lnTo>
                  <a:lnTo>
                    <a:pt x="55311" y="94101"/>
                  </a:lnTo>
                  <a:lnTo>
                    <a:pt x="31992" y="131880"/>
                  </a:lnTo>
                  <a:lnTo>
                    <a:pt x="14610" y="173217"/>
                  </a:lnTo>
                  <a:lnTo>
                    <a:pt x="3750" y="217511"/>
                  </a:lnTo>
                  <a:lnTo>
                    <a:pt x="0" y="264160"/>
                  </a:lnTo>
                  <a:lnTo>
                    <a:pt x="3750" y="310808"/>
                  </a:lnTo>
                  <a:lnTo>
                    <a:pt x="14610" y="355102"/>
                  </a:lnTo>
                  <a:lnTo>
                    <a:pt x="31992" y="396439"/>
                  </a:lnTo>
                  <a:lnTo>
                    <a:pt x="55311" y="434218"/>
                  </a:lnTo>
                  <a:lnTo>
                    <a:pt x="83978" y="467836"/>
                  </a:lnTo>
                  <a:lnTo>
                    <a:pt x="117408" y="496691"/>
                  </a:lnTo>
                  <a:lnTo>
                    <a:pt x="155014" y="520183"/>
                  </a:lnTo>
                  <a:lnTo>
                    <a:pt x="196209" y="537707"/>
                  </a:lnTo>
                  <a:lnTo>
                    <a:pt x="240407" y="548664"/>
                  </a:lnTo>
                  <a:lnTo>
                    <a:pt x="287020" y="552450"/>
                  </a:lnTo>
                  <a:lnTo>
                    <a:pt x="333703" y="548664"/>
                  </a:lnTo>
                  <a:lnTo>
                    <a:pt x="378094" y="537707"/>
                  </a:lnTo>
                  <a:lnTo>
                    <a:pt x="419573" y="520183"/>
                  </a:lnTo>
                  <a:lnTo>
                    <a:pt x="457525" y="496691"/>
                  </a:lnTo>
                  <a:lnTo>
                    <a:pt x="491331" y="467836"/>
                  </a:lnTo>
                  <a:lnTo>
                    <a:pt x="520374" y="434218"/>
                  </a:lnTo>
                  <a:lnTo>
                    <a:pt x="544038" y="396439"/>
                  </a:lnTo>
                  <a:lnTo>
                    <a:pt x="561705" y="355102"/>
                  </a:lnTo>
                  <a:lnTo>
                    <a:pt x="572758" y="310808"/>
                  </a:lnTo>
                  <a:lnTo>
                    <a:pt x="576580" y="264160"/>
                  </a:lnTo>
                  <a:lnTo>
                    <a:pt x="572758" y="217511"/>
                  </a:lnTo>
                  <a:lnTo>
                    <a:pt x="561705" y="173217"/>
                  </a:lnTo>
                  <a:lnTo>
                    <a:pt x="544038" y="131880"/>
                  </a:lnTo>
                  <a:lnTo>
                    <a:pt x="520374" y="94101"/>
                  </a:lnTo>
                  <a:lnTo>
                    <a:pt x="491331" y="60483"/>
                  </a:lnTo>
                  <a:lnTo>
                    <a:pt x="457525" y="31628"/>
                  </a:lnTo>
                  <a:lnTo>
                    <a:pt x="419573" y="8136"/>
                  </a:lnTo>
                  <a:lnTo>
                    <a:pt x="400314" y="0"/>
                  </a:lnTo>
                  <a:close/>
                </a:path>
              </a:pathLst>
            </a:custGeom>
            <a:solidFill>
              <a:srgbClr val="F1F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13"/>
            <p:cNvSpPr/>
            <p:nvPr/>
          </p:nvSpPr>
          <p:spPr>
            <a:xfrm>
              <a:off x="5722621" y="150114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60" h="480060">
                  <a:moveTo>
                    <a:pt x="240029" y="0"/>
                  </a:moveTo>
                  <a:lnTo>
                    <a:pt x="191794" y="4844"/>
                  </a:lnTo>
                  <a:lnTo>
                    <a:pt x="146804" y="18752"/>
                  </a:lnTo>
                  <a:lnTo>
                    <a:pt x="106040" y="40786"/>
                  </a:lnTo>
                  <a:lnTo>
                    <a:pt x="70484" y="70008"/>
                  </a:lnTo>
                  <a:lnTo>
                    <a:pt x="41121" y="105481"/>
                  </a:lnTo>
                  <a:lnTo>
                    <a:pt x="18930" y="146268"/>
                  </a:lnTo>
                  <a:lnTo>
                    <a:pt x="4896" y="191430"/>
                  </a:lnTo>
                  <a:lnTo>
                    <a:pt x="0" y="240030"/>
                  </a:lnTo>
                  <a:lnTo>
                    <a:pt x="4896" y="288265"/>
                  </a:lnTo>
                  <a:lnTo>
                    <a:pt x="18930" y="333255"/>
                  </a:lnTo>
                  <a:lnTo>
                    <a:pt x="41121" y="374019"/>
                  </a:lnTo>
                  <a:lnTo>
                    <a:pt x="70485" y="409575"/>
                  </a:lnTo>
                  <a:lnTo>
                    <a:pt x="106040" y="438938"/>
                  </a:lnTo>
                  <a:lnTo>
                    <a:pt x="146804" y="461129"/>
                  </a:lnTo>
                  <a:lnTo>
                    <a:pt x="191794" y="475163"/>
                  </a:lnTo>
                  <a:lnTo>
                    <a:pt x="240029" y="480060"/>
                  </a:lnTo>
                  <a:lnTo>
                    <a:pt x="288265" y="475163"/>
                  </a:lnTo>
                  <a:lnTo>
                    <a:pt x="333255" y="461129"/>
                  </a:lnTo>
                  <a:lnTo>
                    <a:pt x="374019" y="438938"/>
                  </a:lnTo>
                  <a:lnTo>
                    <a:pt x="409575" y="409575"/>
                  </a:lnTo>
                  <a:lnTo>
                    <a:pt x="438938" y="374019"/>
                  </a:lnTo>
                  <a:lnTo>
                    <a:pt x="461129" y="333255"/>
                  </a:lnTo>
                  <a:lnTo>
                    <a:pt x="475163" y="288265"/>
                  </a:lnTo>
                  <a:lnTo>
                    <a:pt x="480059" y="240030"/>
                  </a:lnTo>
                  <a:lnTo>
                    <a:pt x="475163" y="191430"/>
                  </a:lnTo>
                  <a:lnTo>
                    <a:pt x="461129" y="146268"/>
                  </a:lnTo>
                  <a:lnTo>
                    <a:pt x="438938" y="105481"/>
                  </a:lnTo>
                  <a:lnTo>
                    <a:pt x="409574" y="70008"/>
                  </a:lnTo>
                  <a:lnTo>
                    <a:pt x="374019" y="40786"/>
                  </a:lnTo>
                  <a:lnTo>
                    <a:pt x="333255" y="18752"/>
                  </a:lnTo>
                  <a:lnTo>
                    <a:pt x="288265" y="4844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F4F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14"/>
            <p:cNvSpPr/>
            <p:nvPr/>
          </p:nvSpPr>
          <p:spPr>
            <a:xfrm>
              <a:off x="5770879" y="1549400"/>
              <a:ext cx="384810" cy="383540"/>
            </a:xfrm>
            <a:custGeom>
              <a:avLst/>
              <a:gdLst/>
              <a:ahLst/>
              <a:cxnLst/>
              <a:rect l="l" t="t" r="r" b="b"/>
              <a:pathLst>
                <a:path w="384810" h="383539">
                  <a:moveTo>
                    <a:pt x="191770" y="0"/>
                  </a:moveTo>
                  <a:lnTo>
                    <a:pt x="147956" y="5024"/>
                  </a:lnTo>
                  <a:lnTo>
                    <a:pt x="107653" y="19357"/>
                  </a:lnTo>
                  <a:lnTo>
                    <a:pt x="72038" y="41887"/>
                  </a:lnTo>
                  <a:lnTo>
                    <a:pt x="42287" y="71505"/>
                  </a:lnTo>
                  <a:lnTo>
                    <a:pt x="19579" y="107098"/>
                  </a:lnTo>
                  <a:lnTo>
                    <a:pt x="5091" y="147556"/>
                  </a:lnTo>
                  <a:lnTo>
                    <a:pt x="0" y="191770"/>
                  </a:lnTo>
                  <a:lnTo>
                    <a:pt x="5091" y="235583"/>
                  </a:lnTo>
                  <a:lnTo>
                    <a:pt x="19579" y="275886"/>
                  </a:lnTo>
                  <a:lnTo>
                    <a:pt x="42287" y="311501"/>
                  </a:lnTo>
                  <a:lnTo>
                    <a:pt x="72038" y="341252"/>
                  </a:lnTo>
                  <a:lnTo>
                    <a:pt x="107653" y="363960"/>
                  </a:lnTo>
                  <a:lnTo>
                    <a:pt x="147956" y="378448"/>
                  </a:lnTo>
                  <a:lnTo>
                    <a:pt x="191770" y="383539"/>
                  </a:lnTo>
                  <a:lnTo>
                    <a:pt x="236053" y="378448"/>
                  </a:lnTo>
                  <a:lnTo>
                    <a:pt x="276693" y="363960"/>
                  </a:lnTo>
                  <a:lnTo>
                    <a:pt x="312534" y="341252"/>
                  </a:lnTo>
                  <a:lnTo>
                    <a:pt x="342422" y="311501"/>
                  </a:lnTo>
                  <a:lnTo>
                    <a:pt x="365200" y="275886"/>
                  </a:lnTo>
                  <a:lnTo>
                    <a:pt x="379715" y="235583"/>
                  </a:lnTo>
                  <a:lnTo>
                    <a:pt x="384810" y="191770"/>
                  </a:lnTo>
                  <a:lnTo>
                    <a:pt x="379715" y="147556"/>
                  </a:lnTo>
                  <a:lnTo>
                    <a:pt x="365200" y="107098"/>
                  </a:lnTo>
                  <a:lnTo>
                    <a:pt x="342422" y="71505"/>
                  </a:lnTo>
                  <a:lnTo>
                    <a:pt x="312534" y="41887"/>
                  </a:lnTo>
                  <a:lnTo>
                    <a:pt x="276693" y="19357"/>
                  </a:lnTo>
                  <a:lnTo>
                    <a:pt x="236053" y="5024"/>
                  </a:lnTo>
                  <a:lnTo>
                    <a:pt x="191770" y="0"/>
                  </a:lnTo>
                  <a:close/>
                </a:path>
              </a:pathLst>
            </a:custGeom>
            <a:solidFill>
              <a:srgbClr val="F7F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15"/>
            <p:cNvSpPr/>
            <p:nvPr/>
          </p:nvSpPr>
          <p:spPr>
            <a:xfrm>
              <a:off x="5819140" y="159766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19">
                  <a:moveTo>
                    <a:pt x="143510" y="0"/>
                  </a:moveTo>
                  <a:lnTo>
                    <a:pt x="97861" y="7244"/>
                  </a:lnTo>
                  <a:lnTo>
                    <a:pt x="58430" y="27472"/>
                  </a:lnTo>
                  <a:lnTo>
                    <a:pt x="27472" y="58430"/>
                  </a:lnTo>
                  <a:lnTo>
                    <a:pt x="7244" y="97861"/>
                  </a:lnTo>
                  <a:lnTo>
                    <a:pt x="0" y="143510"/>
                  </a:lnTo>
                  <a:lnTo>
                    <a:pt x="7244" y="188671"/>
                  </a:lnTo>
                  <a:lnTo>
                    <a:pt x="27472" y="228041"/>
                  </a:lnTo>
                  <a:lnTo>
                    <a:pt x="58430" y="259181"/>
                  </a:lnTo>
                  <a:lnTo>
                    <a:pt x="97861" y="279653"/>
                  </a:lnTo>
                  <a:lnTo>
                    <a:pt x="143510" y="287019"/>
                  </a:lnTo>
                  <a:lnTo>
                    <a:pt x="189290" y="279653"/>
                  </a:lnTo>
                  <a:lnTo>
                    <a:pt x="229036" y="259181"/>
                  </a:lnTo>
                  <a:lnTo>
                    <a:pt x="260370" y="228041"/>
                  </a:lnTo>
                  <a:lnTo>
                    <a:pt x="280913" y="188671"/>
                  </a:lnTo>
                  <a:lnTo>
                    <a:pt x="288289" y="143510"/>
                  </a:lnTo>
                  <a:lnTo>
                    <a:pt x="280913" y="97861"/>
                  </a:lnTo>
                  <a:lnTo>
                    <a:pt x="260370" y="58430"/>
                  </a:lnTo>
                  <a:lnTo>
                    <a:pt x="229036" y="27472"/>
                  </a:lnTo>
                  <a:lnTo>
                    <a:pt x="189290" y="7244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9F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16"/>
            <p:cNvSpPr/>
            <p:nvPr/>
          </p:nvSpPr>
          <p:spPr>
            <a:xfrm>
              <a:off x="5866129" y="1645921"/>
              <a:ext cx="193040" cy="1917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17"/>
            <p:cNvSpPr/>
            <p:nvPr/>
          </p:nvSpPr>
          <p:spPr>
            <a:xfrm>
              <a:off x="5147309" y="1477010"/>
              <a:ext cx="1656080" cy="575310"/>
            </a:xfrm>
            <a:custGeom>
              <a:avLst/>
              <a:gdLst/>
              <a:ahLst/>
              <a:cxnLst/>
              <a:rect l="l" t="t" r="r" b="b"/>
              <a:pathLst>
                <a:path w="1656079" h="575310">
                  <a:moveTo>
                    <a:pt x="0" y="0"/>
                  </a:moveTo>
                  <a:lnTo>
                    <a:pt x="1656079" y="0"/>
                  </a:lnTo>
                  <a:lnTo>
                    <a:pt x="1656079" y="575310"/>
                  </a:lnTo>
                  <a:lnTo>
                    <a:pt x="0" y="57531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8"/>
            <p:cNvSpPr/>
            <p:nvPr/>
          </p:nvSpPr>
          <p:spPr>
            <a:xfrm>
              <a:off x="4451350" y="4260850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383539"/>
                  </a:move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19"/>
            <p:cNvSpPr txBox="1"/>
            <p:nvPr/>
          </p:nvSpPr>
          <p:spPr>
            <a:xfrm>
              <a:off x="5471160" y="1560829"/>
              <a:ext cx="1010919" cy="284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700" spc="-5" dirty="0">
                  <a:latin typeface="Arial"/>
                  <a:cs typeface="Arial"/>
                </a:rPr>
                <a:t>E</a:t>
              </a:r>
              <a:r>
                <a:rPr sz="1700" spc="40" dirty="0">
                  <a:latin typeface="Arial"/>
                  <a:cs typeface="Arial"/>
                </a:rPr>
                <a:t>mp</a:t>
              </a:r>
              <a:r>
                <a:rPr sz="1700" dirty="0">
                  <a:latin typeface="Arial"/>
                  <a:cs typeface="Arial"/>
                </a:rPr>
                <a:t>l</a:t>
              </a:r>
              <a:r>
                <a:rPr sz="1700" spc="-190" dirty="0">
                  <a:latin typeface="Arial"/>
                  <a:cs typeface="Arial"/>
                </a:rPr>
                <a:t>o</a:t>
              </a:r>
              <a:r>
                <a:rPr sz="1700" spc="95" dirty="0">
                  <a:latin typeface="Arial"/>
                  <a:cs typeface="Arial"/>
                </a:rPr>
                <a:t>y</a:t>
              </a:r>
              <a:r>
                <a:rPr sz="1700" spc="-10" dirty="0">
                  <a:latin typeface="Arial"/>
                  <a:cs typeface="Arial"/>
                </a:rPr>
                <a:t>e</a:t>
              </a:r>
              <a:r>
                <a:rPr sz="1700" spc="200" dirty="0">
                  <a:latin typeface="Arial"/>
                  <a:cs typeface="Arial"/>
                </a:rPr>
                <a:t>e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38" name="object 420"/>
            <p:cNvSpPr txBox="1"/>
            <p:nvPr/>
          </p:nvSpPr>
          <p:spPr>
            <a:xfrm>
              <a:off x="7006590" y="2688590"/>
              <a:ext cx="1242060" cy="284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700" spc="5" dirty="0">
                  <a:latin typeface="Arial"/>
                  <a:cs typeface="Arial"/>
                </a:rPr>
                <a:t>Programmer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39" name="object 421"/>
            <p:cNvSpPr txBox="1"/>
            <p:nvPr/>
          </p:nvSpPr>
          <p:spPr>
            <a:xfrm>
              <a:off x="6887209" y="3096259"/>
              <a:ext cx="1442720" cy="500380"/>
            </a:xfrm>
            <a:prstGeom prst="rect">
              <a:avLst/>
            </a:prstGeom>
          </p:spPr>
          <p:txBody>
            <a:bodyPr vert="horz" wrap="square" lIns="0" tIns="55879" rIns="0" bIns="0" rtlCol="0">
              <a:spAutoFit/>
            </a:bodyPr>
            <a:lstStyle/>
            <a:p>
              <a:pPr marL="12700" marR="5080">
                <a:lnSpc>
                  <a:spcPts val="1700"/>
                </a:lnSpc>
                <a:spcBef>
                  <a:spcPts val="439"/>
                </a:spcBef>
              </a:pPr>
              <a:r>
                <a:rPr sz="1700" spc="20" dirty="0">
                  <a:latin typeface="Arial"/>
                  <a:cs typeface="Arial"/>
                </a:rPr>
                <a:t>project  </a:t>
              </a:r>
              <a:r>
                <a:rPr sz="1700" spc="-10" dirty="0">
                  <a:latin typeface="Arial"/>
                  <a:cs typeface="Arial"/>
                </a:rPr>
                <a:t>p</a:t>
              </a:r>
              <a:r>
                <a:rPr sz="1700" spc="-5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og</a:t>
              </a:r>
              <a:r>
                <a:rPr sz="1700" dirty="0">
                  <a:latin typeface="Arial"/>
                  <a:cs typeface="Arial"/>
                </a:rPr>
                <a:t>La</a:t>
              </a:r>
              <a:r>
                <a:rPr sz="1700" spc="-10" dirty="0">
                  <a:latin typeface="Arial"/>
                  <a:cs typeface="Arial"/>
                </a:rPr>
                <a:t>ng</a:t>
              </a:r>
              <a:r>
                <a:rPr sz="1700" dirty="0">
                  <a:latin typeface="Arial"/>
                  <a:cs typeface="Arial"/>
                </a:rPr>
                <a:t>ua</a:t>
              </a:r>
              <a:r>
                <a:rPr sz="1700" spc="-10" dirty="0">
                  <a:latin typeface="Arial"/>
                  <a:cs typeface="Arial"/>
                </a:rPr>
                <a:t>g</a:t>
              </a:r>
              <a:r>
                <a:rPr sz="1700" spc="200" dirty="0">
                  <a:latin typeface="Arial"/>
                  <a:cs typeface="Arial"/>
                </a:rPr>
                <a:t>e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40" name="object 422"/>
            <p:cNvSpPr/>
            <p:nvPr/>
          </p:nvSpPr>
          <p:spPr>
            <a:xfrm>
              <a:off x="6755129" y="3036570"/>
              <a:ext cx="1631950" cy="0"/>
            </a:xfrm>
            <a:custGeom>
              <a:avLst/>
              <a:gdLst/>
              <a:ahLst/>
              <a:cxnLst/>
              <a:rect l="l" t="t" r="r" b="b"/>
              <a:pathLst>
                <a:path w="1631950">
                  <a:moveTo>
                    <a:pt x="0" y="0"/>
                  </a:moveTo>
                  <a:lnTo>
                    <a:pt x="163195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23"/>
            <p:cNvSpPr txBox="1"/>
            <p:nvPr/>
          </p:nvSpPr>
          <p:spPr>
            <a:xfrm>
              <a:off x="3515361" y="2701289"/>
              <a:ext cx="2015489" cy="261610"/>
            </a:xfrm>
            <a:prstGeom prst="rect">
              <a:avLst/>
            </a:prstGeom>
            <a:ln w="2159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02284"/>
              <a:r>
                <a:rPr sz="1700" spc="25" dirty="0">
                  <a:latin typeface="Arial"/>
                  <a:cs typeface="Arial"/>
                </a:rPr>
                <a:t>Manager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42" name="object 424"/>
            <p:cNvSpPr txBox="1"/>
            <p:nvPr/>
          </p:nvSpPr>
          <p:spPr>
            <a:xfrm>
              <a:off x="3430270" y="5087620"/>
              <a:ext cx="905510" cy="500380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 marR="5080" indent="96520">
                <a:lnSpc>
                  <a:spcPts val="1700"/>
                </a:lnSpc>
                <a:spcBef>
                  <a:spcPts val="440"/>
                </a:spcBef>
              </a:pPr>
              <a:r>
                <a:rPr sz="1700" spc="25" dirty="0">
                  <a:latin typeface="Arial"/>
                  <a:cs typeface="Arial"/>
                </a:rPr>
                <a:t>Project  </a:t>
              </a:r>
              <a:r>
                <a:rPr sz="1700" spc="-105" dirty="0">
                  <a:latin typeface="Arial"/>
                  <a:cs typeface="Arial"/>
                </a:rPr>
                <a:t>M</a:t>
              </a:r>
              <a:r>
                <a:rPr sz="1700" spc="180" dirty="0">
                  <a:latin typeface="Arial"/>
                  <a:cs typeface="Arial"/>
                </a:rPr>
                <a:t>a</a:t>
              </a:r>
              <a:r>
                <a:rPr sz="1700" dirty="0">
                  <a:latin typeface="Arial"/>
                  <a:cs typeface="Arial"/>
                </a:rPr>
                <a:t>n</a:t>
              </a:r>
              <a:r>
                <a:rPr sz="1700" spc="-200" dirty="0">
                  <a:latin typeface="Arial"/>
                  <a:cs typeface="Arial"/>
                </a:rPr>
                <a:t>a</a:t>
              </a:r>
              <a:r>
                <a:rPr sz="1700" spc="190" dirty="0">
                  <a:latin typeface="Arial"/>
                  <a:cs typeface="Arial"/>
                </a:rPr>
                <a:t>g</a:t>
              </a:r>
              <a:r>
                <a:rPr sz="1700" dirty="0">
                  <a:latin typeface="Arial"/>
                  <a:cs typeface="Arial"/>
                </a:rPr>
                <a:t>e</a:t>
              </a:r>
              <a:r>
                <a:rPr sz="1700" spc="114" dirty="0">
                  <a:latin typeface="Arial"/>
                  <a:cs typeface="Arial"/>
                </a:rPr>
                <a:t>r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43" name="object 425"/>
            <p:cNvSpPr/>
            <p:nvPr/>
          </p:nvSpPr>
          <p:spPr>
            <a:xfrm>
              <a:off x="3178810" y="5651500"/>
              <a:ext cx="1391920" cy="0"/>
            </a:xfrm>
            <a:custGeom>
              <a:avLst/>
              <a:gdLst/>
              <a:ahLst/>
              <a:cxnLst/>
              <a:rect l="l" t="t" r="r" b="b"/>
              <a:pathLst>
                <a:path w="1391920">
                  <a:moveTo>
                    <a:pt x="0" y="0"/>
                  </a:moveTo>
                  <a:lnTo>
                    <a:pt x="139192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6"/>
            <p:cNvSpPr/>
            <p:nvPr/>
          </p:nvSpPr>
          <p:spPr>
            <a:xfrm>
              <a:off x="4330700" y="4260851"/>
              <a:ext cx="265430" cy="240029"/>
            </a:xfrm>
            <a:custGeom>
              <a:avLst/>
              <a:gdLst/>
              <a:ahLst/>
              <a:cxnLst/>
              <a:rect l="l" t="t" r="r" b="b"/>
              <a:pathLst>
                <a:path w="265430" h="240029">
                  <a:moveTo>
                    <a:pt x="265430" y="0"/>
                  </a:moveTo>
                  <a:lnTo>
                    <a:pt x="0" y="0"/>
                  </a:lnTo>
                  <a:lnTo>
                    <a:pt x="0" y="240030"/>
                  </a:lnTo>
                  <a:lnTo>
                    <a:pt x="245596" y="240030"/>
                  </a:lnTo>
                  <a:lnTo>
                    <a:pt x="265430" y="220106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7"/>
            <p:cNvSpPr/>
            <p:nvPr/>
          </p:nvSpPr>
          <p:spPr>
            <a:xfrm>
              <a:off x="4330700" y="4260850"/>
              <a:ext cx="264160" cy="238760"/>
            </a:xfrm>
            <a:custGeom>
              <a:avLst/>
              <a:gdLst/>
              <a:ahLst/>
              <a:cxnLst/>
              <a:rect l="l" t="t" r="r" b="b"/>
              <a:pathLst>
                <a:path w="264160" h="238760">
                  <a:moveTo>
                    <a:pt x="225946" y="0"/>
                  </a:moveTo>
                  <a:lnTo>
                    <a:pt x="13512" y="0"/>
                  </a:lnTo>
                  <a:lnTo>
                    <a:pt x="3342" y="10170"/>
                  </a:lnTo>
                  <a:lnTo>
                    <a:pt x="0" y="16685"/>
                  </a:lnTo>
                  <a:lnTo>
                    <a:pt x="0" y="173275"/>
                  </a:lnTo>
                  <a:lnTo>
                    <a:pt x="3342" y="179781"/>
                  </a:lnTo>
                  <a:lnTo>
                    <a:pt x="34300" y="210921"/>
                  </a:lnTo>
                  <a:lnTo>
                    <a:pt x="73731" y="231394"/>
                  </a:lnTo>
                  <a:lnTo>
                    <a:pt x="119380" y="238760"/>
                  </a:lnTo>
                  <a:lnTo>
                    <a:pt x="165160" y="231394"/>
                  </a:lnTo>
                  <a:lnTo>
                    <a:pt x="204906" y="210921"/>
                  </a:lnTo>
                  <a:lnTo>
                    <a:pt x="236240" y="179781"/>
                  </a:lnTo>
                  <a:lnTo>
                    <a:pt x="256783" y="140411"/>
                  </a:lnTo>
                  <a:lnTo>
                    <a:pt x="264160" y="95250"/>
                  </a:lnTo>
                  <a:lnTo>
                    <a:pt x="256783" y="49601"/>
                  </a:lnTo>
                  <a:lnTo>
                    <a:pt x="236240" y="10170"/>
                  </a:lnTo>
                  <a:lnTo>
                    <a:pt x="225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8"/>
            <p:cNvSpPr/>
            <p:nvPr/>
          </p:nvSpPr>
          <p:spPr>
            <a:xfrm>
              <a:off x="4354830" y="4260851"/>
              <a:ext cx="191769" cy="191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9"/>
            <p:cNvSpPr/>
            <p:nvPr/>
          </p:nvSpPr>
          <p:spPr>
            <a:xfrm>
              <a:off x="4306570" y="4236720"/>
              <a:ext cx="288290" cy="264160"/>
            </a:xfrm>
            <a:custGeom>
              <a:avLst/>
              <a:gdLst/>
              <a:ahLst/>
              <a:cxnLst/>
              <a:rect l="l" t="t" r="r" b="b"/>
              <a:pathLst>
                <a:path w="288289" h="264160">
                  <a:moveTo>
                    <a:pt x="144780" y="0"/>
                  </a:moveTo>
                  <a:lnTo>
                    <a:pt x="288290" y="264159"/>
                  </a:lnTo>
                  <a:lnTo>
                    <a:pt x="0" y="264159"/>
                  </a:lnTo>
                  <a:lnTo>
                    <a:pt x="14478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30"/>
            <p:cNvSpPr/>
            <p:nvPr/>
          </p:nvSpPr>
          <p:spPr>
            <a:xfrm>
              <a:off x="3178810" y="6252209"/>
              <a:ext cx="1391920" cy="0"/>
            </a:xfrm>
            <a:custGeom>
              <a:avLst/>
              <a:gdLst/>
              <a:ahLst/>
              <a:cxnLst/>
              <a:rect l="l" t="t" r="r" b="b"/>
              <a:pathLst>
                <a:path w="1391920">
                  <a:moveTo>
                    <a:pt x="0" y="0"/>
                  </a:moveTo>
                  <a:lnTo>
                    <a:pt x="139192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1"/>
            <p:cNvSpPr/>
            <p:nvPr/>
          </p:nvSpPr>
          <p:spPr>
            <a:xfrm>
              <a:off x="6755129" y="3684270"/>
              <a:ext cx="1631950" cy="0"/>
            </a:xfrm>
            <a:custGeom>
              <a:avLst/>
              <a:gdLst/>
              <a:ahLst/>
              <a:cxnLst/>
              <a:rect l="l" t="t" r="r" b="b"/>
              <a:pathLst>
                <a:path w="1631950">
                  <a:moveTo>
                    <a:pt x="0" y="0"/>
                  </a:moveTo>
                  <a:lnTo>
                    <a:pt x="163195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32"/>
            <p:cNvSpPr txBox="1"/>
            <p:nvPr/>
          </p:nvSpPr>
          <p:spPr>
            <a:xfrm>
              <a:off x="3515361" y="3060700"/>
              <a:ext cx="2015489" cy="672748"/>
            </a:xfrm>
            <a:prstGeom prst="rect">
              <a:avLst/>
            </a:prstGeom>
            <a:ln w="21590">
              <a:solidFill>
                <a:srgbClr val="000000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5250" marR="110489" indent="24130">
                <a:lnSpc>
                  <a:spcPct val="120100"/>
                </a:lnSpc>
                <a:spcBef>
                  <a:spcPts val="350"/>
                </a:spcBef>
              </a:pPr>
              <a:r>
                <a:rPr sz="1700" spc="5" dirty="0">
                  <a:latin typeface="Arial"/>
                  <a:cs typeface="Arial"/>
                </a:rPr>
                <a:t>budgetsControlled  </a:t>
              </a:r>
              <a:r>
                <a:rPr sz="1700" spc="10" dirty="0">
                  <a:latin typeface="Arial"/>
                  <a:cs typeface="Arial"/>
                </a:rPr>
                <a:t>dateAppointed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51" name="object 433"/>
            <p:cNvSpPr txBox="1"/>
            <p:nvPr/>
          </p:nvSpPr>
          <p:spPr>
            <a:xfrm>
              <a:off x="3333750" y="5759450"/>
              <a:ext cx="803910" cy="284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700" spc="15" dirty="0">
                  <a:latin typeface="Arial"/>
                  <a:cs typeface="Arial"/>
                </a:rPr>
                <a:t>projects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52" name="object 434"/>
            <p:cNvSpPr/>
            <p:nvPr/>
          </p:nvSpPr>
          <p:spPr>
            <a:xfrm>
              <a:off x="3898900" y="4644390"/>
              <a:ext cx="3168650" cy="0"/>
            </a:xfrm>
            <a:custGeom>
              <a:avLst/>
              <a:gdLst/>
              <a:ahLst/>
              <a:cxnLst/>
              <a:rect l="l" t="t" r="r" b="b"/>
              <a:pathLst>
                <a:path w="3168650">
                  <a:moveTo>
                    <a:pt x="0" y="0"/>
                  </a:moveTo>
                  <a:lnTo>
                    <a:pt x="316865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35"/>
            <p:cNvSpPr/>
            <p:nvPr/>
          </p:nvSpPr>
          <p:spPr>
            <a:xfrm>
              <a:off x="3898900" y="464439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800"/>
                  </a:move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36"/>
            <p:cNvSpPr/>
            <p:nvPr/>
          </p:nvSpPr>
          <p:spPr>
            <a:xfrm>
              <a:off x="4848225" y="4644391"/>
              <a:ext cx="1484630" cy="19056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37"/>
            <p:cNvSpPr/>
            <p:nvPr/>
          </p:nvSpPr>
          <p:spPr>
            <a:xfrm>
              <a:off x="6552565" y="4644391"/>
              <a:ext cx="1797050" cy="19056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38"/>
            <p:cNvSpPr txBox="1"/>
            <p:nvPr/>
          </p:nvSpPr>
          <p:spPr>
            <a:xfrm>
              <a:off x="5038090" y="5111750"/>
              <a:ext cx="1024890" cy="9321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6045" algn="ctr">
                <a:lnSpc>
                  <a:spcPts val="1870"/>
                </a:lnSpc>
                <a:spcBef>
                  <a:spcPts val="100"/>
                </a:spcBef>
              </a:pPr>
              <a:r>
                <a:rPr sz="1700" spc="15" dirty="0">
                  <a:latin typeface="Arial"/>
                  <a:cs typeface="Arial"/>
                </a:rPr>
                <a:t>Dept.</a:t>
              </a:r>
              <a:endParaRPr sz="1700">
                <a:latin typeface="Arial"/>
                <a:cs typeface="Arial"/>
              </a:endParaRPr>
            </a:p>
            <a:p>
              <a:pPr marL="118745" algn="ctr">
                <a:lnSpc>
                  <a:spcPts val="1870"/>
                </a:lnSpc>
              </a:pPr>
              <a:r>
                <a:rPr sz="1700" spc="-95" dirty="0">
                  <a:latin typeface="Arial"/>
                  <a:cs typeface="Arial"/>
                </a:rPr>
                <a:t>M</a:t>
              </a:r>
              <a:r>
                <a:rPr sz="1700" spc="190" dirty="0">
                  <a:latin typeface="Arial"/>
                  <a:cs typeface="Arial"/>
                </a:rPr>
                <a:t>a</a:t>
              </a:r>
              <a:r>
                <a:rPr sz="1700" spc="-10" dirty="0">
                  <a:latin typeface="Arial"/>
                  <a:cs typeface="Arial"/>
                </a:rPr>
                <a:t>na</a:t>
              </a:r>
              <a:r>
                <a:rPr sz="1700" dirty="0">
                  <a:latin typeface="Arial"/>
                  <a:cs typeface="Arial"/>
                </a:rPr>
                <a:t>g</a:t>
              </a:r>
              <a:r>
                <a:rPr sz="1700" spc="-10" dirty="0">
                  <a:latin typeface="Arial"/>
                  <a:cs typeface="Arial"/>
                </a:rPr>
                <a:t>e</a:t>
              </a:r>
              <a:r>
                <a:rPr sz="1700" spc="114" dirty="0">
                  <a:latin typeface="Arial"/>
                  <a:cs typeface="Arial"/>
                </a:rPr>
                <a:t>r</a:t>
              </a:r>
              <a:endParaRPr sz="1700">
                <a:latin typeface="Arial"/>
                <a:cs typeface="Arial"/>
              </a:endParaRPr>
            </a:p>
            <a:p>
              <a:pPr marL="12700">
                <a:spcBef>
                  <a:spcPts val="1360"/>
                </a:spcBef>
              </a:pPr>
              <a:r>
                <a:rPr sz="1700" spc="20" dirty="0">
                  <a:latin typeface="Arial"/>
                  <a:cs typeface="Arial"/>
                </a:rPr>
                <a:t>dept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57" name="object 439"/>
            <p:cNvSpPr txBox="1"/>
            <p:nvPr/>
          </p:nvSpPr>
          <p:spPr>
            <a:xfrm>
              <a:off x="6670040" y="5135879"/>
              <a:ext cx="1477010" cy="908050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325120" marR="264160" indent="-5080" algn="ctr">
                <a:lnSpc>
                  <a:spcPts val="1700"/>
                </a:lnSpc>
                <a:spcBef>
                  <a:spcPts val="440"/>
                </a:spcBef>
              </a:pPr>
              <a:r>
                <a:rPr sz="1700" spc="-5" dirty="0">
                  <a:latin typeface="Arial"/>
                  <a:cs typeface="Arial"/>
                </a:rPr>
                <a:t>S</a:t>
              </a:r>
              <a:r>
                <a:rPr sz="1700" spc="95" dirty="0">
                  <a:latin typeface="Arial"/>
                  <a:cs typeface="Arial"/>
                </a:rPr>
                <a:t>t</a:t>
              </a:r>
              <a:r>
                <a:rPr sz="1700" spc="-5" dirty="0">
                  <a:latin typeface="Arial"/>
                  <a:cs typeface="Arial"/>
                </a:rPr>
                <a:t>r</a:t>
              </a:r>
              <a:r>
                <a:rPr sz="1700" spc="-10" dirty="0">
                  <a:latin typeface="Arial"/>
                  <a:cs typeface="Arial"/>
                </a:rPr>
                <a:t>a</a:t>
              </a:r>
              <a:r>
                <a:rPr sz="1700" spc="-95" dirty="0">
                  <a:latin typeface="Arial"/>
                  <a:cs typeface="Arial"/>
                </a:rPr>
                <a:t>t</a:t>
              </a:r>
              <a:r>
                <a:rPr sz="1700" dirty="0">
                  <a:latin typeface="Arial"/>
                  <a:cs typeface="Arial"/>
                </a:rPr>
                <a:t>e</a:t>
              </a:r>
              <a:r>
                <a:rPr sz="1700" spc="-10" dirty="0">
                  <a:latin typeface="Arial"/>
                  <a:cs typeface="Arial"/>
                </a:rPr>
                <a:t>g</a:t>
              </a:r>
              <a:r>
                <a:rPr sz="1700" dirty="0">
                  <a:latin typeface="Arial"/>
                  <a:cs typeface="Arial"/>
                </a:rPr>
                <a:t>i</a:t>
              </a:r>
              <a:r>
                <a:rPr sz="1700" spc="125" dirty="0">
                  <a:latin typeface="Arial"/>
                  <a:cs typeface="Arial"/>
                </a:rPr>
                <a:t>c  </a:t>
              </a:r>
              <a:r>
                <a:rPr sz="1700" spc="-105" dirty="0">
                  <a:latin typeface="Arial"/>
                  <a:cs typeface="Arial"/>
                </a:rPr>
                <a:t>M</a:t>
              </a:r>
              <a:r>
                <a:rPr sz="1700" spc="190" dirty="0">
                  <a:latin typeface="Arial"/>
                  <a:cs typeface="Arial"/>
                </a:rPr>
                <a:t>a</a:t>
              </a:r>
              <a:r>
                <a:rPr sz="1700" spc="-10" dirty="0">
                  <a:latin typeface="Arial"/>
                  <a:cs typeface="Arial"/>
                </a:rPr>
                <a:t>n</a:t>
              </a:r>
              <a:r>
                <a:rPr sz="1700" spc="-190" dirty="0">
                  <a:latin typeface="Arial"/>
                  <a:cs typeface="Arial"/>
                </a:rPr>
                <a:t>a</a:t>
              </a:r>
              <a:r>
                <a:rPr sz="1700" spc="180" dirty="0">
                  <a:latin typeface="Arial"/>
                  <a:cs typeface="Arial"/>
                </a:rPr>
                <a:t>g</a:t>
              </a:r>
              <a:r>
                <a:rPr sz="1700" dirty="0">
                  <a:latin typeface="Arial"/>
                  <a:cs typeface="Arial"/>
                </a:rPr>
                <a:t>e</a:t>
              </a:r>
              <a:r>
                <a:rPr sz="1700" spc="114" dirty="0">
                  <a:latin typeface="Arial"/>
                  <a:cs typeface="Arial"/>
                </a:rPr>
                <a:t>r</a:t>
              </a:r>
              <a:endParaRPr sz="1700">
                <a:latin typeface="Arial"/>
                <a:cs typeface="Arial"/>
              </a:endParaRPr>
            </a:p>
            <a:p>
              <a:pPr algn="ctr">
                <a:spcBef>
                  <a:spcPts val="1170"/>
                </a:spcBef>
              </a:pPr>
              <a:r>
                <a:rPr sz="1700" spc="10" dirty="0">
                  <a:latin typeface="Arial"/>
                  <a:cs typeface="Arial"/>
                </a:rPr>
                <a:t>responsibilities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58" name="object 440"/>
            <p:cNvSpPr/>
            <p:nvPr/>
          </p:nvSpPr>
          <p:spPr>
            <a:xfrm>
              <a:off x="5795010" y="2291079"/>
              <a:ext cx="264795" cy="2540"/>
            </a:xfrm>
            <a:custGeom>
              <a:avLst/>
              <a:gdLst/>
              <a:ahLst/>
              <a:cxnLst/>
              <a:rect l="l" t="t" r="r" b="b"/>
              <a:pathLst>
                <a:path w="264795" h="2539">
                  <a:moveTo>
                    <a:pt x="0" y="2539"/>
                  </a:moveTo>
                  <a:lnTo>
                    <a:pt x="264652" y="2539"/>
                  </a:lnTo>
                  <a:lnTo>
                    <a:pt x="264652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41"/>
            <p:cNvSpPr/>
            <p:nvPr/>
          </p:nvSpPr>
          <p:spPr>
            <a:xfrm>
              <a:off x="5795009" y="2052320"/>
              <a:ext cx="265430" cy="238760"/>
            </a:xfrm>
            <a:custGeom>
              <a:avLst/>
              <a:gdLst/>
              <a:ahLst/>
              <a:cxnLst/>
              <a:rect l="l" t="t" r="r" b="b"/>
              <a:pathLst>
                <a:path w="265429" h="238760">
                  <a:moveTo>
                    <a:pt x="0" y="238760"/>
                  </a:moveTo>
                  <a:lnTo>
                    <a:pt x="265429" y="238760"/>
                  </a:lnTo>
                  <a:lnTo>
                    <a:pt x="265429" y="0"/>
                  </a:lnTo>
                  <a:lnTo>
                    <a:pt x="0" y="0"/>
                  </a:lnTo>
                  <a:lnTo>
                    <a:pt x="0" y="238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42"/>
            <p:cNvSpPr/>
            <p:nvPr/>
          </p:nvSpPr>
          <p:spPr>
            <a:xfrm>
              <a:off x="5795009" y="2052320"/>
              <a:ext cx="264160" cy="241300"/>
            </a:xfrm>
            <a:custGeom>
              <a:avLst/>
              <a:gdLst/>
              <a:ahLst/>
              <a:cxnLst/>
              <a:rect l="l" t="t" r="r" b="b"/>
              <a:pathLst>
                <a:path w="264160" h="241300">
                  <a:moveTo>
                    <a:pt x="195843" y="0"/>
                  </a:moveTo>
                  <a:lnTo>
                    <a:pt x="43291" y="0"/>
                  </a:lnTo>
                  <a:lnTo>
                    <a:pt x="34300" y="4612"/>
                  </a:lnTo>
                  <a:lnTo>
                    <a:pt x="3342" y="35570"/>
                  </a:lnTo>
                  <a:lnTo>
                    <a:pt x="0" y="42085"/>
                  </a:lnTo>
                  <a:lnTo>
                    <a:pt x="0" y="198675"/>
                  </a:lnTo>
                  <a:lnTo>
                    <a:pt x="3342" y="205181"/>
                  </a:lnTo>
                  <a:lnTo>
                    <a:pt x="34300" y="236321"/>
                  </a:lnTo>
                  <a:lnTo>
                    <a:pt x="43888" y="241300"/>
                  </a:lnTo>
                  <a:lnTo>
                    <a:pt x="195241" y="241300"/>
                  </a:lnTo>
                  <a:lnTo>
                    <a:pt x="204906" y="236321"/>
                  </a:lnTo>
                  <a:lnTo>
                    <a:pt x="236240" y="205181"/>
                  </a:lnTo>
                  <a:lnTo>
                    <a:pt x="256783" y="165811"/>
                  </a:lnTo>
                  <a:lnTo>
                    <a:pt x="264160" y="120650"/>
                  </a:lnTo>
                  <a:lnTo>
                    <a:pt x="256783" y="75001"/>
                  </a:lnTo>
                  <a:lnTo>
                    <a:pt x="236240" y="35570"/>
                  </a:lnTo>
                  <a:lnTo>
                    <a:pt x="204906" y="4612"/>
                  </a:lnTo>
                  <a:lnTo>
                    <a:pt x="195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43"/>
            <p:cNvSpPr/>
            <p:nvPr/>
          </p:nvSpPr>
          <p:spPr>
            <a:xfrm>
              <a:off x="5819140" y="2077721"/>
              <a:ext cx="191770" cy="1917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44"/>
            <p:cNvSpPr/>
            <p:nvPr/>
          </p:nvSpPr>
          <p:spPr>
            <a:xfrm>
              <a:off x="5770879" y="2029460"/>
              <a:ext cx="288290" cy="264160"/>
            </a:xfrm>
            <a:custGeom>
              <a:avLst/>
              <a:gdLst/>
              <a:ahLst/>
              <a:cxnLst/>
              <a:rect l="l" t="t" r="r" b="b"/>
              <a:pathLst>
                <a:path w="288289" h="264160">
                  <a:moveTo>
                    <a:pt x="143510" y="0"/>
                  </a:moveTo>
                  <a:lnTo>
                    <a:pt x="288290" y="264160"/>
                  </a:lnTo>
                  <a:lnTo>
                    <a:pt x="0" y="264160"/>
                  </a:lnTo>
                  <a:lnTo>
                    <a:pt x="14351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45"/>
            <p:cNvSpPr/>
            <p:nvPr/>
          </p:nvSpPr>
          <p:spPr>
            <a:xfrm>
              <a:off x="5914390" y="229362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46"/>
            <p:cNvSpPr/>
            <p:nvPr/>
          </p:nvSpPr>
          <p:spPr>
            <a:xfrm>
              <a:off x="4474210" y="2413000"/>
              <a:ext cx="3145790" cy="0"/>
            </a:xfrm>
            <a:custGeom>
              <a:avLst/>
              <a:gdLst/>
              <a:ahLst/>
              <a:cxnLst/>
              <a:rect l="l" t="t" r="r" b="b"/>
              <a:pathLst>
                <a:path w="3145790">
                  <a:moveTo>
                    <a:pt x="0" y="0"/>
                  </a:moveTo>
                  <a:lnTo>
                    <a:pt x="314579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47"/>
            <p:cNvSpPr/>
            <p:nvPr/>
          </p:nvSpPr>
          <p:spPr>
            <a:xfrm>
              <a:off x="4474210" y="2413000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0"/>
                  </a:moveTo>
                  <a:lnTo>
                    <a:pt x="0" y="26416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48"/>
            <p:cNvSpPr/>
            <p:nvPr/>
          </p:nvSpPr>
          <p:spPr>
            <a:xfrm>
              <a:off x="7620000" y="2413000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0"/>
                  </a:moveTo>
                  <a:lnTo>
                    <a:pt x="0" y="26416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97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en-US" spc="-80" dirty="0"/>
              <a:t> </a:t>
            </a:r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57794"/>
            <a:ext cx="10469522" cy="4308561"/>
          </a:xfrm>
        </p:spPr>
        <p:txBody>
          <a:bodyPr>
            <a:normAutofit/>
          </a:bodyPr>
          <a:lstStyle/>
          <a:p>
            <a:pPr marR="5080"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Objects and object classes </a:t>
            </a:r>
            <a:r>
              <a:rPr lang="en-US" sz="2400" spc="-5" dirty="0">
                <a:latin typeface="Arial"/>
                <a:cs typeface="Arial"/>
              </a:rPr>
              <a:t>participate in relationships </a:t>
            </a:r>
            <a:r>
              <a:rPr lang="en-US" sz="2400" dirty="0">
                <a:latin typeface="Arial"/>
                <a:cs typeface="Arial"/>
              </a:rPr>
              <a:t>with </a:t>
            </a:r>
            <a:r>
              <a:rPr lang="en-US" sz="2400" spc="-5" dirty="0" smtClean="0">
                <a:latin typeface="Arial"/>
                <a:cs typeface="Arial"/>
              </a:rPr>
              <a:t>other </a:t>
            </a:r>
            <a:r>
              <a:rPr lang="en-US" sz="2400" spc="-5" dirty="0">
                <a:latin typeface="Arial"/>
                <a:cs typeface="Arial"/>
              </a:rPr>
              <a:t>objects </a:t>
            </a:r>
            <a:r>
              <a:rPr lang="en-US" sz="2400" dirty="0">
                <a:latin typeface="Arial"/>
                <a:cs typeface="Arial"/>
              </a:rPr>
              <a:t>and object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classes</a:t>
            </a:r>
          </a:p>
          <a:p>
            <a:pPr marL="812780" marR="5080" lvl="2">
              <a:spcBef>
                <a:spcPts val="100"/>
              </a:spcBef>
            </a:pPr>
            <a:r>
              <a:rPr lang="en-US" sz="1900" spc="-5" dirty="0">
                <a:latin typeface="Arial"/>
                <a:cs typeface="Arial"/>
              </a:rPr>
              <a:t>In UML, such </a:t>
            </a:r>
            <a:r>
              <a:rPr lang="en-US" sz="1900" dirty="0">
                <a:latin typeface="Arial"/>
                <a:cs typeface="Arial"/>
              </a:rPr>
              <a:t>a </a:t>
            </a:r>
            <a:r>
              <a:rPr lang="en-US" sz="1900" spc="-10" dirty="0">
                <a:latin typeface="Arial"/>
                <a:cs typeface="Arial"/>
              </a:rPr>
              <a:t>relationship </a:t>
            </a:r>
            <a:r>
              <a:rPr lang="en-US" sz="1900" spc="-5" dirty="0">
                <a:latin typeface="Arial"/>
                <a:cs typeface="Arial"/>
              </a:rPr>
              <a:t>is </a:t>
            </a:r>
            <a:r>
              <a:rPr lang="en-US" sz="1900" spc="-10" dirty="0">
                <a:latin typeface="Arial"/>
                <a:cs typeface="Arial"/>
              </a:rPr>
              <a:t>indicated by an</a:t>
            </a:r>
            <a:r>
              <a:rPr lang="en-US" sz="1900" spc="60" dirty="0">
                <a:latin typeface="Arial"/>
                <a:cs typeface="Arial"/>
              </a:rPr>
              <a:t> </a:t>
            </a:r>
            <a:r>
              <a:rPr lang="en-US" sz="1900" spc="-5" dirty="0">
                <a:latin typeface="Arial"/>
                <a:cs typeface="Arial"/>
              </a:rPr>
              <a:t>association</a:t>
            </a:r>
            <a:endParaRPr lang="en-US" sz="1900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R="5080"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Associations may </a:t>
            </a:r>
            <a:r>
              <a:rPr lang="en-US" sz="2400" spc="-5" dirty="0">
                <a:latin typeface="Arial"/>
                <a:cs typeface="Arial"/>
              </a:rPr>
              <a:t>be annotated </a:t>
            </a:r>
            <a:r>
              <a:rPr lang="en-US" sz="2400" dirty="0">
                <a:latin typeface="Arial"/>
                <a:cs typeface="Arial"/>
              </a:rPr>
              <a:t>with </a:t>
            </a:r>
            <a:r>
              <a:rPr lang="en-US" sz="2400" spc="-5" dirty="0">
                <a:latin typeface="Arial"/>
                <a:cs typeface="Arial"/>
              </a:rPr>
              <a:t>information that  </a:t>
            </a:r>
            <a:r>
              <a:rPr lang="en-US" sz="2400" dirty="0">
                <a:latin typeface="Arial"/>
                <a:cs typeface="Arial"/>
              </a:rPr>
              <a:t>describes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association</a:t>
            </a:r>
          </a:p>
          <a:p>
            <a:pPr marL="12700" marR="5080"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1242" y="3504018"/>
            <a:ext cx="5956300" cy="2749550"/>
            <a:chOff x="2921000" y="3759200"/>
            <a:chExt cx="5956300" cy="2749550"/>
          </a:xfrm>
        </p:grpSpPr>
        <p:sp>
          <p:nvSpPr>
            <p:cNvPr id="5" name="object 417"/>
            <p:cNvSpPr/>
            <p:nvPr/>
          </p:nvSpPr>
          <p:spPr>
            <a:xfrm>
              <a:off x="2921000" y="3759201"/>
              <a:ext cx="2171700" cy="883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18"/>
            <p:cNvSpPr/>
            <p:nvPr/>
          </p:nvSpPr>
          <p:spPr>
            <a:xfrm>
              <a:off x="2921000" y="3759200"/>
              <a:ext cx="2195830" cy="908050"/>
            </a:xfrm>
            <a:custGeom>
              <a:avLst/>
              <a:gdLst/>
              <a:ahLst/>
              <a:cxnLst/>
              <a:rect l="l" t="t" r="r" b="b"/>
              <a:pathLst>
                <a:path w="2195829" h="908050">
                  <a:moveTo>
                    <a:pt x="0" y="0"/>
                  </a:moveTo>
                  <a:lnTo>
                    <a:pt x="2195829" y="0"/>
                  </a:lnTo>
                  <a:lnTo>
                    <a:pt x="2195829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19"/>
            <p:cNvSpPr/>
            <p:nvPr/>
          </p:nvSpPr>
          <p:spPr>
            <a:xfrm>
              <a:off x="6682740" y="5576570"/>
              <a:ext cx="2171700" cy="9093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20"/>
            <p:cNvSpPr/>
            <p:nvPr/>
          </p:nvSpPr>
          <p:spPr>
            <a:xfrm>
              <a:off x="6682740" y="5576570"/>
              <a:ext cx="2194560" cy="932180"/>
            </a:xfrm>
            <a:custGeom>
              <a:avLst/>
              <a:gdLst/>
              <a:ahLst/>
              <a:cxnLst/>
              <a:rect l="l" t="t" r="r" b="b"/>
              <a:pathLst>
                <a:path w="2194559" h="932179">
                  <a:moveTo>
                    <a:pt x="0" y="0"/>
                  </a:moveTo>
                  <a:lnTo>
                    <a:pt x="2194560" y="0"/>
                  </a:lnTo>
                  <a:lnTo>
                    <a:pt x="2194560" y="932179"/>
                  </a:lnTo>
                  <a:lnTo>
                    <a:pt x="0" y="93217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21"/>
            <p:cNvSpPr/>
            <p:nvPr/>
          </p:nvSpPr>
          <p:spPr>
            <a:xfrm>
              <a:off x="6631940" y="3835400"/>
              <a:ext cx="2197100" cy="882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22"/>
            <p:cNvSpPr/>
            <p:nvPr/>
          </p:nvSpPr>
          <p:spPr>
            <a:xfrm>
              <a:off x="6631940" y="3835400"/>
              <a:ext cx="2221230" cy="906780"/>
            </a:xfrm>
            <a:custGeom>
              <a:avLst/>
              <a:gdLst/>
              <a:ahLst/>
              <a:cxnLst/>
              <a:rect l="l" t="t" r="r" b="b"/>
              <a:pathLst>
                <a:path w="2221229" h="906779">
                  <a:moveTo>
                    <a:pt x="0" y="0"/>
                  </a:moveTo>
                  <a:lnTo>
                    <a:pt x="2221230" y="0"/>
                  </a:lnTo>
                  <a:lnTo>
                    <a:pt x="2221230" y="906780"/>
                  </a:lnTo>
                  <a:lnTo>
                    <a:pt x="0" y="906780"/>
                  </a:lnTo>
                  <a:lnTo>
                    <a:pt x="0" y="0"/>
                  </a:lnTo>
                  <a:close/>
                </a:path>
              </a:pathLst>
            </a:custGeom>
            <a:ln w="1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23"/>
            <p:cNvSpPr/>
            <p:nvPr/>
          </p:nvSpPr>
          <p:spPr>
            <a:xfrm>
              <a:off x="5091429" y="4137659"/>
              <a:ext cx="1540510" cy="0"/>
            </a:xfrm>
            <a:custGeom>
              <a:avLst/>
              <a:gdLst/>
              <a:ahLst/>
              <a:cxnLst/>
              <a:rect l="l" t="t" r="r" b="b"/>
              <a:pathLst>
                <a:path w="1540510">
                  <a:moveTo>
                    <a:pt x="0" y="0"/>
                  </a:moveTo>
                  <a:lnTo>
                    <a:pt x="154051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24"/>
            <p:cNvSpPr/>
            <p:nvPr/>
          </p:nvSpPr>
          <p:spPr>
            <a:xfrm>
              <a:off x="3855720" y="4641850"/>
              <a:ext cx="0" cy="1362710"/>
            </a:xfrm>
            <a:custGeom>
              <a:avLst/>
              <a:gdLst/>
              <a:ahLst/>
              <a:cxnLst/>
              <a:rect l="l" t="t" r="r" b="b"/>
              <a:pathLst>
                <a:path h="1362710">
                  <a:moveTo>
                    <a:pt x="0" y="0"/>
                  </a:moveTo>
                  <a:lnTo>
                    <a:pt x="0" y="136271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25"/>
            <p:cNvSpPr txBox="1"/>
            <p:nvPr/>
          </p:nvSpPr>
          <p:spPr>
            <a:xfrm>
              <a:off x="2921000" y="3759201"/>
              <a:ext cx="2195830" cy="505267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226060" rIns="0" bIns="0" rtlCol="0">
              <a:spAutoFit/>
            </a:bodyPr>
            <a:lstStyle/>
            <a:p>
              <a:pPr marL="579755">
                <a:spcBef>
                  <a:spcPts val="1780"/>
                </a:spcBef>
              </a:pPr>
              <a:r>
                <a:rPr spc="25" dirty="0">
                  <a:latin typeface="Times New Roman"/>
                  <a:cs typeface="Times New Roman"/>
                </a:rPr>
                <a:t>Employee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4" name="object 426"/>
            <p:cNvSpPr txBox="1"/>
            <p:nvPr/>
          </p:nvSpPr>
          <p:spPr>
            <a:xfrm>
              <a:off x="6657341" y="3835400"/>
              <a:ext cx="2207895" cy="566822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5080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endParaRPr sz="1850">
                <a:latin typeface="Times New Roman"/>
                <a:cs typeface="Times New Roman"/>
              </a:endParaRPr>
            </a:p>
            <a:p>
              <a:pPr marL="554355"/>
              <a:r>
                <a:rPr spc="15" dirty="0">
                  <a:latin typeface="Times New Roman"/>
                  <a:cs typeface="Times New Roman"/>
                </a:rPr>
                <a:t>Department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5" name="object 427"/>
            <p:cNvSpPr txBox="1"/>
            <p:nvPr/>
          </p:nvSpPr>
          <p:spPr>
            <a:xfrm>
              <a:off x="6657341" y="5576570"/>
              <a:ext cx="2207895" cy="566822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5080" rIns="0" bIns="0" rtlCol="0">
              <a:spAutoFit/>
            </a:bodyPr>
            <a:lstStyle/>
            <a:p>
              <a:pPr>
                <a:spcBef>
                  <a:spcPts val="40"/>
                </a:spcBef>
              </a:pPr>
              <a:endParaRPr sz="1850">
                <a:latin typeface="Times New Roman"/>
                <a:cs typeface="Times New Roman"/>
              </a:endParaRPr>
            </a:p>
            <a:p>
              <a:pPr marL="630555"/>
              <a:r>
                <a:rPr spc="30" dirty="0">
                  <a:latin typeface="Times New Roman"/>
                  <a:cs typeface="Times New Roman"/>
                </a:rPr>
                <a:t>Manager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6" name="object 428"/>
            <p:cNvSpPr/>
            <p:nvPr/>
          </p:nvSpPr>
          <p:spPr>
            <a:xfrm>
              <a:off x="3855720" y="6004559"/>
              <a:ext cx="2827020" cy="0"/>
            </a:xfrm>
            <a:custGeom>
              <a:avLst/>
              <a:gdLst/>
              <a:ahLst/>
              <a:cxnLst/>
              <a:rect l="l" t="t" r="r" b="b"/>
              <a:pathLst>
                <a:path w="2827020">
                  <a:moveTo>
                    <a:pt x="0" y="0"/>
                  </a:moveTo>
                  <a:lnTo>
                    <a:pt x="282702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29"/>
            <p:cNvSpPr txBox="1"/>
            <p:nvPr/>
          </p:nvSpPr>
          <p:spPr>
            <a:xfrm>
              <a:off x="5205729" y="4199890"/>
              <a:ext cx="127254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spcBef>
                  <a:spcPts val="90"/>
                </a:spcBef>
              </a:pPr>
              <a:r>
                <a:rPr spc="85" dirty="0">
                  <a:latin typeface="Times New Roman"/>
                  <a:cs typeface="Times New Roman"/>
                </a:rPr>
                <a:t>i</a:t>
              </a:r>
              <a:r>
                <a:rPr spc="-105" dirty="0">
                  <a:latin typeface="Times New Roman"/>
                  <a:cs typeface="Times New Roman"/>
                </a:rPr>
                <a:t>s</a:t>
              </a:r>
              <a:r>
                <a:rPr spc="-5" dirty="0">
                  <a:latin typeface="Times New Roman"/>
                  <a:cs typeface="Times New Roman"/>
                </a:rPr>
                <a:t>-</a:t>
              </a:r>
              <a:r>
                <a:rPr spc="-15" dirty="0">
                  <a:latin typeface="Times New Roman"/>
                  <a:cs typeface="Times New Roman"/>
                </a:rPr>
                <a:t>m</a:t>
              </a:r>
              <a:r>
                <a:rPr spc="-10" dirty="0">
                  <a:latin typeface="Times New Roman"/>
                  <a:cs typeface="Times New Roman"/>
                </a:rPr>
                <a:t>e</a:t>
              </a:r>
              <a:r>
                <a:rPr spc="-5" dirty="0">
                  <a:latin typeface="Times New Roman"/>
                  <a:cs typeface="Times New Roman"/>
                </a:rPr>
                <a:t>m</a:t>
              </a:r>
              <a:r>
                <a:rPr spc="-114" dirty="0">
                  <a:latin typeface="Times New Roman"/>
                  <a:cs typeface="Times New Roman"/>
                </a:rPr>
                <a:t>b</a:t>
              </a:r>
              <a:r>
                <a:rPr dirty="0">
                  <a:latin typeface="Times New Roman"/>
                  <a:cs typeface="Times New Roman"/>
                </a:rPr>
                <a:t>e</a:t>
              </a:r>
              <a:r>
                <a:rPr spc="-15" dirty="0">
                  <a:latin typeface="Times New Roman"/>
                  <a:cs typeface="Times New Roman"/>
                </a:rPr>
                <a:t>r</a:t>
              </a:r>
              <a:r>
                <a:rPr spc="-5" dirty="0">
                  <a:latin typeface="Times New Roman"/>
                  <a:cs typeface="Times New Roman"/>
                </a:rPr>
                <a:t>-</a:t>
              </a:r>
              <a:r>
                <a:rPr spc="-114" dirty="0">
                  <a:latin typeface="Times New Roman"/>
                  <a:cs typeface="Times New Roman"/>
                </a:rPr>
                <a:t>o</a:t>
              </a:r>
              <a:r>
                <a:rPr spc="275" dirty="0">
                  <a:latin typeface="Times New Roman"/>
                  <a:cs typeface="Times New Roman"/>
                </a:rPr>
                <a:t>f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8" name="object 430"/>
            <p:cNvSpPr txBox="1"/>
            <p:nvPr/>
          </p:nvSpPr>
          <p:spPr>
            <a:xfrm>
              <a:off x="4019550" y="4780279"/>
              <a:ext cx="143002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spcBef>
                  <a:spcPts val="90"/>
                </a:spcBef>
              </a:pPr>
              <a:r>
                <a:rPr spc="85" dirty="0">
                  <a:latin typeface="Times New Roman"/>
                  <a:cs typeface="Times New Roman"/>
                </a:rPr>
                <a:t>i</a:t>
              </a:r>
              <a:r>
                <a:rPr spc="-105" dirty="0">
                  <a:latin typeface="Times New Roman"/>
                  <a:cs typeface="Times New Roman"/>
                </a:rPr>
                <a:t>s</a:t>
              </a:r>
              <a:r>
                <a:rPr spc="-5" dirty="0">
                  <a:latin typeface="Times New Roman"/>
                  <a:cs typeface="Times New Roman"/>
                </a:rPr>
                <a:t>-</a:t>
              </a:r>
              <a:r>
                <a:rPr spc="-15" dirty="0">
                  <a:latin typeface="Times New Roman"/>
                  <a:cs typeface="Times New Roman"/>
                </a:rPr>
                <a:t>m</a:t>
              </a:r>
              <a:r>
                <a:rPr spc="-10" dirty="0">
                  <a:latin typeface="Times New Roman"/>
                  <a:cs typeface="Times New Roman"/>
                </a:rPr>
                <a:t>a</a:t>
              </a:r>
              <a:r>
                <a:rPr spc="-105" dirty="0">
                  <a:latin typeface="Times New Roman"/>
                  <a:cs typeface="Times New Roman"/>
                </a:rPr>
                <a:t>n</a:t>
              </a:r>
              <a:r>
                <a:rPr spc="-10" dirty="0">
                  <a:latin typeface="Times New Roman"/>
                  <a:cs typeface="Times New Roman"/>
                </a:rPr>
                <a:t>a</a:t>
              </a:r>
              <a:r>
                <a:rPr spc="95" dirty="0">
                  <a:latin typeface="Times New Roman"/>
                  <a:cs typeface="Times New Roman"/>
                </a:rPr>
                <a:t>g</a:t>
              </a:r>
              <a:r>
                <a:rPr spc="-10" dirty="0">
                  <a:latin typeface="Times New Roman"/>
                  <a:cs typeface="Times New Roman"/>
                </a:rPr>
                <a:t>e</a:t>
              </a:r>
              <a:r>
                <a:rPr spc="-105" dirty="0">
                  <a:latin typeface="Times New Roman"/>
                  <a:cs typeface="Times New Roman"/>
                </a:rPr>
                <a:t>d</a:t>
              </a:r>
              <a:r>
                <a:rPr spc="-15" dirty="0">
                  <a:latin typeface="Times New Roman"/>
                  <a:cs typeface="Times New Roman"/>
                </a:rPr>
                <a:t>-</a:t>
              </a:r>
              <a:r>
                <a:rPr spc="95" dirty="0">
                  <a:latin typeface="Times New Roman"/>
                  <a:cs typeface="Times New Roman"/>
                </a:rPr>
                <a:t>b</a:t>
              </a:r>
              <a:r>
                <a:rPr spc="415" dirty="0">
                  <a:latin typeface="Times New Roman"/>
                  <a:cs typeface="Times New Roman"/>
                </a:rPr>
                <a:t>y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19" name="object 431"/>
            <p:cNvSpPr txBox="1"/>
            <p:nvPr/>
          </p:nvSpPr>
          <p:spPr>
            <a:xfrm>
              <a:off x="5735320" y="5638800"/>
              <a:ext cx="86360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spcBef>
                  <a:spcPts val="90"/>
                </a:spcBef>
              </a:pPr>
              <a:r>
                <a:rPr spc="-15" dirty="0">
                  <a:latin typeface="Times New Roman"/>
                  <a:cs typeface="Times New Roman"/>
                </a:rPr>
                <a:t>m</a:t>
              </a:r>
              <a:r>
                <a:rPr dirty="0">
                  <a:latin typeface="Times New Roman"/>
                  <a:cs typeface="Times New Roman"/>
                </a:rPr>
                <a:t>a</a:t>
              </a:r>
              <a:r>
                <a:rPr spc="-114" dirty="0">
                  <a:latin typeface="Times New Roman"/>
                  <a:cs typeface="Times New Roman"/>
                </a:rPr>
                <a:t>n</a:t>
              </a:r>
              <a:r>
                <a:rPr dirty="0">
                  <a:latin typeface="Times New Roman"/>
                  <a:cs typeface="Times New Roman"/>
                </a:rPr>
                <a:t>a</a:t>
              </a:r>
              <a:r>
                <a:rPr spc="85" dirty="0">
                  <a:latin typeface="Times New Roman"/>
                  <a:cs typeface="Times New Roman"/>
                </a:rPr>
                <a:t>g</a:t>
              </a:r>
              <a:r>
                <a:rPr dirty="0">
                  <a:latin typeface="Times New Roman"/>
                  <a:cs typeface="Times New Roman"/>
                </a:rPr>
                <a:t>e</a:t>
              </a:r>
              <a:r>
                <a:rPr spc="325" dirty="0">
                  <a:latin typeface="Times New Roman"/>
                  <a:cs typeface="Times New Roman"/>
                </a:rPr>
                <a:t>s</a:t>
              </a:r>
              <a:endParaRPr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en-US" spc="-80" dirty="0"/>
              <a:t>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573620"/>
            <a:ext cx="9706633" cy="3992736"/>
          </a:xfrm>
        </p:spPr>
        <p:txBody>
          <a:bodyPr>
            <a:normAutofit/>
          </a:bodyPr>
          <a:lstStyle/>
          <a:p>
            <a:pPr marL="297815" marR="5080" indent="-285750" algn="just">
              <a:spcBef>
                <a:spcPts val="100"/>
              </a:spcBef>
              <a:buClr>
                <a:srgbClr val="00007C"/>
              </a:buClr>
              <a:buSzPct val="75000"/>
              <a:tabLst>
                <a:tab pos="478790" algn="l"/>
              </a:tabLst>
            </a:pPr>
            <a:r>
              <a:rPr lang="en-US" sz="2800" dirty="0">
                <a:latin typeface="Arial"/>
                <a:cs typeface="Arial"/>
              </a:rPr>
              <a:t>Identifying objects (or </a:t>
            </a:r>
            <a:r>
              <a:rPr lang="en-US" sz="2800" spc="5" dirty="0">
                <a:latin typeface="Arial"/>
                <a:cs typeface="Arial"/>
              </a:rPr>
              <a:t>object classes)</a:t>
            </a:r>
            <a:r>
              <a:rPr lang="en-US" sz="2800" spc="-9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is  </a:t>
            </a:r>
            <a:r>
              <a:rPr lang="en-US" sz="2800" dirty="0">
                <a:latin typeface="Arial"/>
                <a:cs typeface="Arial"/>
              </a:rPr>
              <a:t>the most </a:t>
            </a:r>
            <a:r>
              <a:rPr lang="en-US" sz="2800" spc="-5" dirty="0">
                <a:latin typeface="Arial"/>
                <a:cs typeface="Arial"/>
              </a:rPr>
              <a:t>difficult </a:t>
            </a:r>
            <a:r>
              <a:rPr lang="en-US" sz="2800" spc="5" dirty="0">
                <a:latin typeface="Arial"/>
                <a:cs typeface="Arial"/>
              </a:rPr>
              <a:t>part </a:t>
            </a:r>
            <a:r>
              <a:rPr lang="en-US" sz="2800" spc="10" dirty="0">
                <a:latin typeface="Arial"/>
                <a:cs typeface="Arial"/>
              </a:rPr>
              <a:t>of </a:t>
            </a:r>
            <a:r>
              <a:rPr lang="en-US" sz="2800" dirty="0">
                <a:latin typeface="Arial"/>
                <a:cs typeface="Arial"/>
              </a:rPr>
              <a:t>object oriented  </a:t>
            </a:r>
            <a:r>
              <a:rPr lang="en-US" sz="2800" dirty="0" smtClean="0">
                <a:latin typeface="Arial"/>
                <a:cs typeface="Arial"/>
              </a:rPr>
              <a:t>design.</a:t>
            </a:r>
          </a:p>
          <a:p>
            <a:pPr marL="297815" marR="5080" indent="-285750" algn="just">
              <a:spcBef>
                <a:spcPts val="100"/>
              </a:spcBef>
              <a:buClr>
                <a:srgbClr val="00007C"/>
              </a:buClr>
              <a:buSzPct val="75000"/>
              <a:tabLst>
                <a:tab pos="47879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97815" marR="5080" indent="-285750" algn="just">
              <a:spcBef>
                <a:spcPts val="100"/>
              </a:spcBef>
              <a:buClr>
                <a:srgbClr val="00007C"/>
              </a:buClr>
              <a:buSzPct val="75000"/>
              <a:tabLst>
                <a:tab pos="478790" algn="l"/>
              </a:tabLst>
            </a:pPr>
            <a:r>
              <a:rPr lang="en-US" sz="2800" dirty="0" smtClean="0">
                <a:latin typeface="Arial"/>
                <a:cs typeface="Arial"/>
              </a:rPr>
              <a:t>There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spc="5" dirty="0">
                <a:latin typeface="Arial"/>
                <a:cs typeface="Arial"/>
              </a:rPr>
              <a:t>no </a:t>
            </a:r>
            <a:r>
              <a:rPr lang="en-US" sz="2800" dirty="0">
                <a:latin typeface="Arial"/>
                <a:cs typeface="Arial"/>
              </a:rPr>
              <a:t>“magic formula” for object  </a:t>
            </a:r>
            <a:r>
              <a:rPr lang="en-US" sz="2800" spc="-5" dirty="0" smtClean="0">
                <a:latin typeface="Arial"/>
                <a:cs typeface="Arial"/>
              </a:rPr>
              <a:t>identification</a:t>
            </a:r>
          </a:p>
          <a:p>
            <a:pPr marL="697856" marR="5080" lvl="1" indent="-285750" algn="just">
              <a:spcBef>
                <a:spcPts val="100"/>
              </a:spcBef>
              <a:buClr>
                <a:srgbClr val="00007C"/>
              </a:buClr>
              <a:buSzPct val="75000"/>
              <a:tabLst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It </a:t>
            </a:r>
            <a:r>
              <a:rPr lang="en-US" sz="2400" spc="-5" dirty="0">
                <a:latin typeface="Arial"/>
                <a:cs typeface="Arial"/>
              </a:rPr>
              <a:t>relies </a:t>
            </a:r>
            <a:r>
              <a:rPr lang="en-US" sz="2400" dirty="0">
                <a:latin typeface="Arial"/>
                <a:cs typeface="Arial"/>
              </a:rPr>
              <a:t>on the skill,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experience and </a:t>
            </a:r>
            <a:r>
              <a:rPr lang="en-US" sz="2400" dirty="0">
                <a:latin typeface="Arial"/>
                <a:cs typeface="Arial"/>
              </a:rPr>
              <a:t>domain </a:t>
            </a:r>
            <a:r>
              <a:rPr lang="en-US" sz="2400" spc="-5" dirty="0">
                <a:latin typeface="Arial"/>
                <a:cs typeface="Arial"/>
              </a:rPr>
              <a:t>knowledge </a:t>
            </a:r>
            <a:r>
              <a:rPr lang="en-US" sz="2400" dirty="0">
                <a:latin typeface="Arial"/>
                <a:cs typeface="Arial"/>
              </a:rPr>
              <a:t>of system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designers.</a:t>
            </a:r>
          </a:p>
          <a:p>
            <a:pPr marL="697856" marR="5080" lvl="1" indent="-285750" algn="just">
              <a:spcBef>
                <a:spcPts val="100"/>
              </a:spcBef>
              <a:buClr>
                <a:srgbClr val="00007C"/>
              </a:buClr>
              <a:buSzPct val="75000"/>
              <a:tabLst>
                <a:tab pos="47879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R="1440180">
              <a:spcBef>
                <a:spcPts val="800"/>
              </a:spcBef>
            </a:pPr>
            <a:r>
              <a:rPr lang="en-US" sz="2800" dirty="0">
                <a:latin typeface="Arial"/>
                <a:cs typeface="Arial"/>
              </a:rPr>
              <a:t>Object identification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spc="5" dirty="0">
                <a:latin typeface="Arial"/>
                <a:cs typeface="Arial"/>
              </a:rPr>
              <a:t>an </a:t>
            </a:r>
            <a:r>
              <a:rPr lang="en-US" sz="2800" dirty="0">
                <a:latin typeface="Arial"/>
                <a:cs typeface="Arial"/>
              </a:rPr>
              <a:t>iterative  </a:t>
            </a:r>
            <a:r>
              <a:rPr lang="en-US" sz="2800" spc="5" dirty="0" smtClean="0">
                <a:latin typeface="Arial"/>
                <a:cs typeface="Arial"/>
              </a:rPr>
              <a:t>process.</a:t>
            </a:r>
            <a:endParaRPr lang="en-US" sz="2800" dirty="0">
              <a:latin typeface="Arial"/>
              <a:cs typeface="Arial"/>
            </a:endParaRPr>
          </a:p>
          <a:p>
            <a:pPr marL="478155" marR="5080" indent="-466090" algn="just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79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478155" marR="5080" indent="-466090" algn="just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790" algn="l"/>
              </a:tabLst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4" y="348967"/>
            <a:ext cx="95159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Approaches </a:t>
            </a:r>
            <a:r>
              <a:rPr dirty="0"/>
              <a:t>to</a:t>
            </a:r>
            <a:r>
              <a:rPr spc="-35" dirty="0"/>
              <a:t> </a:t>
            </a:r>
            <a:r>
              <a:rPr lang="en-US" dirty="0" smtClean="0"/>
              <a:t>I</a:t>
            </a:r>
            <a:r>
              <a:rPr dirty="0" smtClean="0"/>
              <a:t>dentification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sz="half" idx="1"/>
          </p:nvPr>
        </p:nvSpPr>
        <p:spPr>
          <a:xfrm>
            <a:off x="609604" y="1289986"/>
            <a:ext cx="10076117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4800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grammatical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approach based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sz="2400" spc="-1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4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9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78790" marR="548005">
              <a:lnSpc>
                <a:spcPct val="100000"/>
              </a:lnSpc>
              <a:spcBef>
                <a:spcPts val="100"/>
              </a:spcBef>
            </a:pPr>
            <a:endParaRPr lang="en-MY" sz="2400" spc="-9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790" marR="548005">
              <a:lnSpc>
                <a:spcPct val="100000"/>
              </a:lnSpc>
              <a:spcBef>
                <a:spcPts val="100"/>
              </a:spcBef>
            </a:pPr>
            <a:r>
              <a:rPr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identification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tangible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things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sz="24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78790" marR="54800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790" marR="5080">
              <a:lnSpc>
                <a:spcPct val="100000"/>
              </a:lnSpc>
              <a:spcBef>
                <a:spcPts val="600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behavioural approach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on what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participates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in what</a:t>
            </a:r>
            <a:r>
              <a:rPr sz="2400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US" sz="24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78790" marR="508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790" marR="51435">
              <a:lnSpc>
                <a:spcPct val="100000"/>
              </a:lnSpc>
              <a:spcBef>
                <a:spcPts val="590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scenario-based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objects,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attributes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scenario 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r>
              <a:rPr lang="en-US" sz="24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6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720" y="519347"/>
            <a:ext cx="718058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 </a:t>
            </a:r>
            <a:r>
              <a:rPr lang="en-US" dirty="0" smtClean="0"/>
              <a:t>I</a:t>
            </a:r>
            <a:r>
              <a:rPr dirty="0" smtClean="0"/>
              <a:t>nterface</a:t>
            </a:r>
            <a:r>
              <a:rPr spc="-70" dirty="0" smtClean="0"/>
              <a:t> </a:t>
            </a:r>
            <a:r>
              <a:rPr lang="en-US" dirty="0" smtClean="0"/>
              <a:t>S</a:t>
            </a:r>
            <a:r>
              <a:rPr dirty="0" smtClean="0"/>
              <a:t>pecification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33907" y="1520456"/>
            <a:ext cx="10689767" cy="387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MY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interfaces have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specified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 objects and other components 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155" marR="185420">
              <a:lnSpc>
                <a:spcPct val="100000"/>
              </a:lnSpc>
              <a:spcBef>
                <a:spcPts val="790"/>
              </a:spcBef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155" marR="185420">
              <a:lnSpc>
                <a:spcPct val="100000"/>
              </a:lnSpc>
              <a:spcBef>
                <a:spcPts val="790"/>
              </a:spcBef>
            </a:pP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Designers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should avoid designing the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but should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hide  this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 object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155" marR="662305" algn="just">
              <a:lnSpc>
                <a:spcPct val="99900"/>
              </a:lnSpc>
              <a:spcBef>
                <a:spcPts val="800"/>
              </a:spcBef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155" marR="662305" algn="just">
              <a:lnSpc>
                <a:spcPct val="99900"/>
              </a:lnSpc>
              <a:spcBef>
                <a:spcPts val="800"/>
              </a:spcBef>
            </a:pP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have several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are viewpoints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the methods 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437" y="170202"/>
            <a:ext cx="68681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of </a:t>
            </a:r>
            <a:r>
              <a:rPr lang="en-US" dirty="0" smtClean="0"/>
              <a:t>D</a:t>
            </a:r>
            <a:r>
              <a:rPr dirty="0" smtClean="0"/>
              <a:t>esign</a:t>
            </a:r>
            <a:r>
              <a:rPr spc="-75" dirty="0" smtClean="0"/>
              <a:t> </a:t>
            </a:r>
            <a:r>
              <a:rPr lang="en-US" dirty="0" smtClean="0"/>
              <a:t>M</a:t>
            </a:r>
            <a:r>
              <a:rPr dirty="0" smtClean="0"/>
              <a:t>odels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09810" y="6415951"/>
            <a:ext cx="226695" cy="2128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spcBef>
                <a:spcPts val="220"/>
              </a:spcBef>
            </a:pPr>
            <a:r>
              <a:rPr sz="1200" spc="-25" dirty="0">
                <a:latin typeface="Arial Black"/>
                <a:cs typeface="Arial Black"/>
              </a:rPr>
              <a:t>2</a:t>
            </a:r>
            <a:r>
              <a:rPr sz="1200" dirty="0"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009" y="1014472"/>
            <a:ext cx="10062446" cy="54014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90855" marR="43815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Sub-system 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models </a:t>
            </a:r>
            <a:r>
              <a:rPr sz="2800" dirty="0">
                <a:latin typeface="Arial"/>
                <a:cs typeface="Arial"/>
              </a:rPr>
              <a:t>that show logical </a:t>
            </a:r>
            <a:r>
              <a:rPr sz="2800" dirty="0" smtClean="0">
                <a:latin typeface="Arial"/>
                <a:cs typeface="Arial"/>
              </a:rPr>
              <a:t>groupings </a:t>
            </a:r>
            <a:r>
              <a:rPr sz="2800" dirty="0">
                <a:latin typeface="Arial"/>
                <a:cs typeface="Arial"/>
              </a:rPr>
              <a:t>of objects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dirty="0">
                <a:latin typeface="Arial"/>
                <a:cs typeface="Arial"/>
              </a:rPr>
              <a:t>coherent subsystems</a:t>
            </a:r>
          </a:p>
          <a:p>
            <a:pPr marL="1065530" lvl="1" indent="-460375">
              <a:buClr>
                <a:srgbClr val="9999CC"/>
              </a:buClr>
              <a:buSzPct val="79166"/>
              <a:buFont typeface="Wingdings"/>
              <a:buChar char=""/>
              <a:tabLst>
                <a:tab pos="1064895" algn="l"/>
                <a:tab pos="1065530" algn="l"/>
              </a:tabLst>
            </a:pPr>
            <a:r>
              <a:rPr sz="2400" spc="-30" dirty="0">
                <a:latin typeface="Arial"/>
                <a:cs typeface="Arial"/>
              </a:rPr>
              <a:t>UML </a:t>
            </a:r>
            <a:r>
              <a:rPr sz="2400" spc="-20" dirty="0">
                <a:latin typeface="Arial"/>
                <a:cs typeface="Arial"/>
              </a:rPr>
              <a:t>package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diagrams</a:t>
            </a:r>
            <a:endParaRPr sz="2400" dirty="0">
              <a:latin typeface="Arial"/>
              <a:cs typeface="Arial"/>
            </a:endParaRPr>
          </a:p>
          <a:p>
            <a:pPr marL="490855" marR="45720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endParaRPr lang="en-US" sz="1200" dirty="0" smtClean="0">
              <a:latin typeface="Arial"/>
              <a:cs typeface="Arial"/>
            </a:endParaRPr>
          </a:p>
          <a:p>
            <a:pPr marL="490855" marR="45720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r>
              <a:rPr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Sequence 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models </a:t>
            </a:r>
            <a:r>
              <a:rPr sz="2800" dirty="0">
                <a:latin typeface="Arial"/>
                <a:cs typeface="Arial"/>
              </a:rPr>
              <a:t>that show the sequence of </a:t>
            </a:r>
            <a:r>
              <a:rPr sz="2800" dirty="0" smtClean="0">
                <a:latin typeface="Arial"/>
                <a:cs typeface="Arial"/>
              </a:rPr>
              <a:t>object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interactions</a:t>
            </a:r>
          </a:p>
          <a:p>
            <a:pPr marL="1065530" lvl="1" indent="-460375">
              <a:buClr>
                <a:srgbClr val="9999CC"/>
              </a:buClr>
              <a:buSzPct val="79166"/>
              <a:buFont typeface="Wingdings"/>
              <a:buChar char=""/>
              <a:tabLst>
                <a:tab pos="1064895" algn="l"/>
                <a:tab pos="1065530" algn="l"/>
              </a:tabLst>
            </a:pPr>
            <a:r>
              <a:rPr sz="2400" spc="-30" dirty="0">
                <a:latin typeface="Arial"/>
                <a:cs typeface="Arial"/>
              </a:rPr>
              <a:t>UML sequence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diagrams</a:t>
            </a:r>
            <a:endParaRPr sz="2400" dirty="0">
              <a:latin typeface="Arial"/>
              <a:cs typeface="Arial"/>
            </a:endParaRPr>
          </a:p>
          <a:p>
            <a:pPr marL="490855" marR="1778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490855" marR="1778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r>
              <a:rPr sz="2800" spc="-5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State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machine 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models </a:t>
            </a:r>
            <a:r>
              <a:rPr sz="2800" dirty="0">
                <a:latin typeface="Arial"/>
                <a:cs typeface="Arial"/>
              </a:rPr>
              <a:t>that show how individual </a:t>
            </a:r>
            <a:r>
              <a:rPr sz="2800" dirty="0" smtClean="0">
                <a:latin typeface="Arial"/>
                <a:cs typeface="Arial"/>
              </a:rPr>
              <a:t>objects </a:t>
            </a:r>
            <a:r>
              <a:rPr sz="2800" dirty="0">
                <a:latin typeface="Arial"/>
                <a:cs typeface="Arial"/>
              </a:rPr>
              <a:t>change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dirty="0">
                <a:latin typeface="Arial"/>
                <a:cs typeface="Arial"/>
              </a:rPr>
              <a:t>state in response 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events</a:t>
            </a:r>
          </a:p>
          <a:p>
            <a:pPr marL="1065530" lvl="1" indent="-460375">
              <a:buClr>
                <a:srgbClr val="9999CC"/>
              </a:buClr>
              <a:buSzPct val="79166"/>
              <a:buFont typeface="Wingdings"/>
              <a:buChar char=""/>
              <a:tabLst>
                <a:tab pos="1064895" algn="l"/>
                <a:tab pos="1065530" algn="l"/>
              </a:tabLst>
            </a:pPr>
            <a:r>
              <a:rPr sz="2400" spc="-30" dirty="0">
                <a:latin typeface="Arial"/>
                <a:cs typeface="Arial"/>
              </a:rPr>
              <a:t>UML </a:t>
            </a:r>
            <a:r>
              <a:rPr sz="2400" spc="-25" dirty="0">
                <a:latin typeface="Arial"/>
                <a:cs typeface="Arial"/>
              </a:rPr>
              <a:t>statechart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diagrams</a:t>
            </a:r>
            <a:endParaRPr sz="2400" dirty="0">
              <a:latin typeface="Arial"/>
              <a:cs typeface="Arial"/>
            </a:endParaRPr>
          </a:p>
          <a:p>
            <a:pPr marL="490855" marR="9906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490855" marR="99060" indent="-466090">
              <a:lnSpc>
                <a:spcPts val="302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90855" algn="l"/>
                <a:tab pos="491490" algn="l"/>
              </a:tabLst>
            </a:pPr>
            <a:r>
              <a:rPr sz="2800" spc="-5" dirty="0" smtClean="0">
                <a:latin typeface="Arial"/>
                <a:cs typeface="Arial"/>
              </a:rPr>
              <a:t>Other </a:t>
            </a:r>
            <a:r>
              <a:rPr sz="2800" spc="-5" dirty="0">
                <a:latin typeface="Arial"/>
                <a:cs typeface="Arial"/>
              </a:rPr>
              <a:t>models </a:t>
            </a:r>
            <a:r>
              <a:rPr sz="2800" dirty="0">
                <a:latin typeface="Arial"/>
                <a:cs typeface="Arial"/>
              </a:rPr>
              <a:t>include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use-case 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models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aggregation models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generalisation</a:t>
            </a:r>
            <a:r>
              <a:rPr sz="2800" spc="-9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models,etc</a:t>
            </a:r>
            <a:r>
              <a:rPr sz="28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8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3" y="207801"/>
            <a:ext cx="9515959" cy="846793"/>
          </a:xfrm>
        </p:spPr>
        <p:txBody>
          <a:bodyPr>
            <a:normAutofit/>
          </a:bodyPr>
          <a:lstStyle/>
          <a:p>
            <a:r>
              <a:rPr lang="en-GB" dirty="0" smtClean="0"/>
              <a:t>Topic </a:t>
            </a:r>
            <a:r>
              <a:rPr lang="en-GB" dirty="0"/>
              <a:t>Learning Objectives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4948" y="1146957"/>
            <a:ext cx="10612578" cy="4912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By </a:t>
            </a:r>
            <a:r>
              <a:rPr lang="en-GB" sz="2400" dirty="0"/>
              <a:t>the end of the lecture, you should be able </a:t>
            </a:r>
            <a:r>
              <a:rPr lang="en-GB" sz="2400" dirty="0" smtClean="0"/>
              <a:t>to understand:</a:t>
            </a:r>
          </a:p>
          <a:p>
            <a:pPr>
              <a:buNone/>
            </a:pPr>
            <a:endParaRPr lang="en-GB" sz="2400" dirty="0"/>
          </a:p>
          <a:p>
            <a:r>
              <a:rPr lang="en-US" sz="2400" dirty="0" smtClean="0">
                <a:solidFill>
                  <a:schemeClr val="tx1"/>
                </a:solidFill>
              </a:rPr>
              <a:t>Important areas of object-oriented design in software implementation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MY" sz="2400" dirty="0"/>
          </a:p>
          <a:p>
            <a:pPr lvl="0"/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431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99" y="293890"/>
            <a:ext cx="9515959" cy="846793"/>
          </a:xfrm>
        </p:spPr>
        <p:txBody>
          <a:bodyPr/>
          <a:lstStyle/>
          <a:p>
            <a:r>
              <a:rPr lang="en-US" spc="-5" dirty="0"/>
              <a:t>Weather </a:t>
            </a:r>
            <a:r>
              <a:rPr lang="en-US" dirty="0" smtClean="0"/>
              <a:t>Station</a:t>
            </a:r>
            <a:r>
              <a:rPr lang="en-US" spc="-45" dirty="0" smtClean="0"/>
              <a:t> </a:t>
            </a:r>
            <a:r>
              <a:rPr lang="en-US" dirty="0" smtClean="0"/>
              <a:t>Subsystems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28079" y="1257794"/>
            <a:ext cx="4786630" cy="4983480"/>
            <a:chOff x="3455670" y="1441450"/>
            <a:chExt cx="4786630" cy="4983480"/>
          </a:xfrm>
        </p:grpSpPr>
        <p:sp>
          <p:nvSpPr>
            <p:cNvPr id="13" name="object 66"/>
            <p:cNvSpPr/>
            <p:nvPr/>
          </p:nvSpPr>
          <p:spPr>
            <a:xfrm>
              <a:off x="4572000" y="4624070"/>
              <a:ext cx="168910" cy="21590"/>
            </a:xfrm>
            <a:custGeom>
              <a:avLst/>
              <a:gdLst/>
              <a:ahLst/>
              <a:cxnLst/>
              <a:rect l="l" t="t" r="r" b="b"/>
              <a:pathLst>
                <a:path w="168910" h="21589">
                  <a:moveTo>
                    <a:pt x="0" y="21589"/>
                  </a:moveTo>
                  <a:lnTo>
                    <a:pt x="168910" y="21589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9"/>
            <p:cNvSpPr/>
            <p:nvPr/>
          </p:nvSpPr>
          <p:spPr>
            <a:xfrm>
              <a:off x="4401820" y="4624070"/>
              <a:ext cx="170180" cy="21590"/>
            </a:xfrm>
            <a:custGeom>
              <a:avLst/>
              <a:gdLst/>
              <a:ahLst/>
              <a:cxnLst/>
              <a:rect l="l" t="t" r="r" b="b"/>
              <a:pathLst>
                <a:path w="170180" h="21589">
                  <a:moveTo>
                    <a:pt x="0" y="21589"/>
                  </a:moveTo>
                  <a:lnTo>
                    <a:pt x="170180" y="21589"/>
                  </a:lnTo>
                  <a:lnTo>
                    <a:pt x="170180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AD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2"/>
            <p:cNvSpPr/>
            <p:nvPr/>
          </p:nvSpPr>
          <p:spPr>
            <a:xfrm>
              <a:off x="4232910" y="4624070"/>
              <a:ext cx="168910" cy="21590"/>
            </a:xfrm>
            <a:custGeom>
              <a:avLst/>
              <a:gdLst/>
              <a:ahLst/>
              <a:cxnLst/>
              <a:rect l="l" t="t" r="r" b="b"/>
              <a:pathLst>
                <a:path w="168910" h="21589">
                  <a:moveTo>
                    <a:pt x="0" y="21589"/>
                  </a:moveTo>
                  <a:lnTo>
                    <a:pt x="168909" y="21589"/>
                  </a:lnTo>
                  <a:lnTo>
                    <a:pt x="168909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B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5"/>
            <p:cNvSpPr/>
            <p:nvPr/>
          </p:nvSpPr>
          <p:spPr>
            <a:xfrm>
              <a:off x="4064000" y="4624070"/>
              <a:ext cx="168910" cy="21590"/>
            </a:xfrm>
            <a:custGeom>
              <a:avLst/>
              <a:gdLst/>
              <a:ahLst/>
              <a:cxnLst/>
              <a:rect l="l" t="t" r="r" b="b"/>
              <a:pathLst>
                <a:path w="168910" h="21589">
                  <a:moveTo>
                    <a:pt x="0" y="21589"/>
                  </a:moveTo>
                  <a:lnTo>
                    <a:pt x="168910" y="21589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CD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8"/>
            <p:cNvSpPr/>
            <p:nvPr/>
          </p:nvSpPr>
          <p:spPr>
            <a:xfrm>
              <a:off x="3893820" y="4624070"/>
              <a:ext cx="170180" cy="21590"/>
            </a:xfrm>
            <a:custGeom>
              <a:avLst/>
              <a:gdLst/>
              <a:ahLst/>
              <a:cxnLst/>
              <a:rect l="l" t="t" r="r" b="b"/>
              <a:pathLst>
                <a:path w="170180" h="21589">
                  <a:moveTo>
                    <a:pt x="0" y="21589"/>
                  </a:moveTo>
                  <a:lnTo>
                    <a:pt x="170180" y="21589"/>
                  </a:lnTo>
                  <a:lnTo>
                    <a:pt x="170180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DD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1"/>
            <p:cNvSpPr/>
            <p:nvPr/>
          </p:nvSpPr>
          <p:spPr>
            <a:xfrm>
              <a:off x="3724910" y="4624070"/>
              <a:ext cx="168910" cy="21590"/>
            </a:xfrm>
            <a:custGeom>
              <a:avLst/>
              <a:gdLst/>
              <a:ahLst/>
              <a:cxnLst/>
              <a:rect l="l" t="t" r="r" b="b"/>
              <a:pathLst>
                <a:path w="168910" h="21589">
                  <a:moveTo>
                    <a:pt x="0" y="21589"/>
                  </a:moveTo>
                  <a:lnTo>
                    <a:pt x="168909" y="21589"/>
                  </a:lnTo>
                  <a:lnTo>
                    <a:pt x="168909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EDE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4"/>
            <p:cNvSpPr/>
            <p:nvPr/>
          </p:nvSpPr>
          <p:spPr>
            <a:xfrm>
              <a:off x="3556000" y="4624070"/>
              <a:ext cx="168910" cy="21590"/>
            </a:xfrm>
            <a:custGeom>
              <a:avLst/>
              <a:gdLst/>
              <a:ahLst/>
              <a:cxnLst/>
              <a:rect l="l" t="t" r="r" b="b"/>
              <a:pathLst>
                <a:path w="168910" h="21589">
                  <a:moveTo>
                    <a:pt x="0" y="21589"/>
                  </a:moveTo>
                  <a:lnTo>
                    <a:pt x="168910" y="21589"/>
                  </a:lnTo>
                  <a:lnTo>
                    <a:pt x="168910" y="0"/>
                  </a:lnTo>
                  <a:lnTo>
                    <a:pt x="0" y="0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DFDF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29"/>
            <p:cNvSpPr/>
            <p:nvPr/>
          </p:nvSpPr>
          <p:spPr>
            <a:xfrm>
              <a:off x="3455671" y="1880871"/>
              <a:ext cx="1964689" cy="19824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30"/>
            <p:cNvSpPr/>
            <p:nvPr/>
          </p:nvSpPr>
          <p:spPr>
            <a:xfrm>
              <a:off x="3455670" y="1880870"/>
              <a:ext cx="1982470" cy="2001520"/>
            </a:xfrm>
            <a:custGeom>
              <a:avLst/>
              <a:gdLst/>
              <a:ahLst/>
              <a:cxnLst/>
              <a:rect l="l" t="t" r="r" b="b"/>
              <a:pathLst>
                <a:path w="1982470" h="2001520">
                  <a:moveTo>
                    <a:pt x="0" y="0"/>
                  </a:moveTo>
                  <a:lnTo>
                    <a:pt x="1982470" y="0"/>
                  </a:lnTo>
                  <a:lnTo>
                    <a:pt x="1982470" y="2001519"/>
                  </a:lnTo>
                  <a:lnTo>
                    <a:pt x="0" y="200151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31"/>
            <p:cNvSpPr/>
            <p:nvPr/>
          </p:nvSpPr>
          <p:spPr>
            <a:xfrm>
              <a:off x="3455670" y="1441451"/>
              <a:ext cx="1262380" cy="461009"/>
            </a:xfrm>
            <a:custGeom>
              <a:avLst/>
              <a:gdLst/>
              <a:ahLst/>
              <a:cxnLst/>
              <a:rect l="l" t="t" r="r" b="b"/>
              <a:pathLst>
                <a:path w="1262380" h="461010">
                  <a:moveTo>
                    <a:pt x="723" y="0"/>
                  </a:moveTo>
                  <a:lnTo>
                    <a:pt x="0" y="2221"/>
                  </a:lnTo>
                  <a:lnTo>
                    <a:pt x="0" y="455633"/>
                  </a:lnTo>
                  <a:lnTo>
                    <a:pt x="774" y="458020"/>
                  </a:lnTo>
                  <a:lnTo>
                    <a:pt x="1977" y="461010"/>
                  </a:lnTo>
                  <a:lnTo>
                    <a:pt x="1261514" y="461010"/>
                  </a:lnTo>
                  <a:lnTo>
                    <a:pt x="1262380" y="458865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C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32"/>
            <p:cNvSpPr/>
            <p:nvPr/>
          </p:nvSpPr>
          <p:spPr>
            <a:xfrm>
              <a:off x="3455670" y="1441451"/>
              <a:ext cx="1262380" cy="461009"/>
            </a:xfrm>
            <a:custGeom>
              <a:avLst/>
              <a:gdLst/>
              <a:ahLst/>
              <a:cxnLst/>
              <a:rect l="l" t="t" r="r" b="b"/>
              <a:pathLst>
                <a:path w="1262380" h="461010">
                  <a:moveTo>
                    <a:pt x="1218850" y="0"/>
                  </a:moveTo>
                  <a:lnTo>
                    <a:pt x="43529" y="0"/>
                  </a:lnTo>
                  <a:lnTo>
                    <a:pt x="41321" y="5211"/>
                  </a:lnTo>
                  <a:lnTo>
                    <a:pt x="26774" y="47799"/>
                  </a:lnTo>
                  <a:lnTo>
                    <a:pt x="15245" y="91681"/>
                  </a:lnTo>
                  <a:lnTo>
                    <a:pt x="6857" y="136736"/>
                  </a:lnTo>
                  <a:lnTo>
                    <a:pt x="1734" y="182840"/>
                  </a:lnTo>
                  <a:lnTo>
                    <a:pt x="0" y="229870"/>
                  </a:lnTo>
                  <a:lnTo>
                    <a:pt x="1734" y="276892"/>
                  </a:lnTo>
                  <a:lnTo>
                    <a:pt x="6857" y="322974"/>
                  </a:lnTo>
                  <a:lnTo>
                    <a:pt x="15245" y="367993"/>
                  </a:lnTo>
                  <a:lnTo>
                    <a:pt x="26774" y="411830"/>
                  </a:lnTo>
                  <a:lnTo>
                    <a:pt x="41321" y="454361"/>
                  </a:lnTo>
                  <a:lnTo>
                    <a:pt x="44143" y="461010"/>
                  </a:lnTo>
                  <a:lnTo>
                    <a:pt x="1218236" y="461010"/>
                  </a:lnTo>
                  <a:lnTo>
                    <a:pt x="1235605" y="411830"/>
                  </a:lnTo>
                  <a:lnTo>
                    <a:pt x="1247134" y="367993"/>
                  </a:lnTo>
                  <a:lnTo>
                    <a:pt x="1255522" y="322974"/>
                  </a:lnTo>
                  <a:lnTo>
                    <a:pt x="1260645" y="276892"/>
                  </a:lnTo>
                  <a:lnTo>
                    <a:pt x="1262380" y="229870"/>
                  </a:lnTo>
                  <a:lnTo>
                    <a:pt x="1218850" y="0"/>
                  </a:lnTo>
                  <a:close/>
                </a:path>
                <a:path w="1262380" h="461010">
                  <a:moveTo>
                    <a:pt x="1262380" y="0"/>
                  </a:moveTo>
                  <a:lnTo>
                    <a:pt x="1218850" y="0"/>
                  </a:lnTo>
                  <a:lnTo>
                    <a:pt x="1221058" y="5211"/>
                  </a:lnTo>
                  <a:lnTo>
                    <a:pt x="1235605" y="47799"/>
                  </a:lnTo>
                  <a:lnTo>
                    <a:pt x="1247134" y="91681"/>
                  </a:lnTo>
                  <a:lnTo>
                    <a:pt x="1255522" y="136736"/>
                  </a:lnTo>
                  <a:lnTo>
                    <a:pt x="1260645" y="182840"/>
                  </a:lnTo>
                  <a:lnTo>
                    <a:pt x="1262380" y="229870"/>
                  </a:lnTo>
                  <a:lnTo>
                    <a:pt x="1262380" y="0"/>
                  </a:lnTo>
                  <a:close/>
                </a:path>
              </a:pathLst>
            </a:custGeom>
            <a:solidFill>
              <a:srgbClr val="C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33"/>
            <p:cNvSpPr/>
            <p:nvPr/>
          </p:nvSpPr>
          <p:spPr>
            <a:xfrm>
              <a:off x="3496310" y="1441451"/>
              <a:ext cx="1182370" cy="461009"/>
            </a:xfrm>
            <a:custGeom>
              <a:avLst/>
              <a:gdLst/>
              <a:ahLst/>
              <a:cxnLst/>
              <a:rect l="l" t="t" r="r" b="b"/>
              <a:pathLst>
                <a:path w="1182370" h="461010">
                  <a:moveTo>
                    <a:pt x="1135834" y="0"/>
                  </a:moveTo>
                  <a:lnTo>
                    <a:pt x="46337" y="0"/>
                  </a:lnTo>
                  <a:lnTo>
                    <a:pt x="30083" y="43119"/>
                  </a:lnTo>
                  <a:lnTo>
                    <a:pt x="17149" y="87876"/>
                  </a:lnTo>
                  <a:lnTo>
                    <a:pt x="7722" y="134021"/>
                  </a:lnTo>
                  <a:lnTo>
                    <a:pt x="1955" y="181403"/>
                  </a:lnTo>
                  <a:lnTo>
                    <a:pt x="0" y="229870"/>
                  </a:lnTo>
                  <a:lnTo>
                    <a:pt x="1955" y="278336"/>
                  </a:lnTo>
                  <a:lnTo>
                    <a:pt x="7722" y="325718"/>
                  </a:lnTo>
                  <a:lnTo>
                    <a:pt x="17149" y="371863"/>
                  </a:lnTo>
                  <a:lnTo>
                    <a:pt x="30083" y="416620"/>
                  </a:lnTo>
                  <a:lnTo>
                    <a:pt x="46374" y="459839"/>
                  </a:lnTo>
                  <a:lnTo>
                    <a:pt x="46924" y="461010"/>
                  </a:lnTo>
                  <a:lnTo>
                    <a:pt x="1135244" y="461010"/>
                  </a:lnTo>
                  <a:lnTo>
                    <a:pt x="1152154" y="416620"/>
                  </a:lnTo>
                  <a:lnTo>
                    <a:pt x="1165143" y="371863"/>
                  </a:lnTo>
                  <a:lnTo>
                    <a:pt x="1174611" y="325718"/>
                  </a:lnTo>
                  <a:lnTo>
                    <a:pt x="1180404" y="278336"/>
                  </a:lnTo>
                  <a:lnTo>
                    <a:pt x="1182370" y="229870"/>
                  </a:lnTo>
                  <a:lnTo>
                    <a:pt x="1180404" y="181403"/>
                  </a:lnTo>
                  <a:lnTo>
                    <a:pt x="1174611" y="134021"/>
                  </a:lnTo>
                  <a:lnTo>
                    <a:pt x="1165143" y="87876"/>
                  </a:lnTo>
                  <a:lnTo>
                    <a:pt x="1152154" y="43119"/>
                  </a:lnTo>
                  <a:lnTo>
                    <a:pt x="1135834" y="0"/>
                  </a:lnTo>
                  <a:close/>
                </a:path>
              </a:pathLst>
            </a:custGeom>
            <a:solidFill>
              <a:srgbClr val="D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34"/>
            <p:cNvSpPr/>
            <p:nvPr/>
          </p:nvSpPr>
          <p:spPr>
            <a:xfrm>
              <a:off x="3536950" y="1441451"/>
              <a:ext cx="1101090" cy="461009"/>
            </a:xfrm>
            <a:custGeom>
              <a:avLst/>
              <a:gdLst/>
              <a:ahLst/>
              <a:cxnLst/>
              <a:rect l="l" t="t" r="r" b="b"/>
              <a:pathLst>
                <a:path w="1101089" h="461010">
                  <a:moveTo>
                    <a:pt x="1056956" y="0"/>
                  </a:moveTo>
                  <a:lnTo>
                    <a:pt x="44112" y="0"/>
                  </a:lnTo>
                  <a:lnTo>
                    <a:pt x="30993" y="33565"/>
                  </a:lnTo>
                  <a:lnTo>
                    <a:pt x="17682" y="78053"/>
                  </a:lnTo>
                  <a:lnTo>
                    <a:pt x="7969" y="124020"/>
                  </a:lnTo>
                  <a:lnTo>
                    <a:pt x="2019" y="171295"/>
                  </a:lnTo>
                  <a:lnTo>
                    <a:pt x="0" y="219710"/>
                  </a:lnTo>
                  <a:lnTo>
                    <a:pt x="2019" y="267934"/>
                  </a:lnTo>
                  <a:lnTo>
                    <a:pt x="7969" y="315039"/>
                  </a:lnTo>
                  <a:lnTo>
                    <a:pt x="17682" y="360854"/>
                  </a:lnTo>
                  <a:lnTo>
                    <a:pt x="30993" y="405209"/>
                  </a:lnTo>
                  <a:lnTo>
                    <a:pt x="47738" y="447935"/>
                  </a:lnTo>
                  <a:lnTo>
                    <a:pt x="54131" y="461010"/>
                  </a:lnTo>
                  <a:lnTo>
                    <a:pt x="1046929" y="461010"/>
                  </a:lnTo>
                  <a:lnTo>
                    <a:pt x="1070084" y="405209"/>
                  </a:lnTo>
                  <a:lnTo>
                    <a:pt x="1083402" y="360854"/>
                  </a:lnTo>
                  <a:lnTo>
                    <a:pt x="1093119" y="315039"/>
                  </a:lnTo>
                  <a:lnTo>
                    <a:pt x="1099069" y="267934"/>
                  </a:lnTo>
                  <a:lnTo>
                    <a:pt x="1101089" y="219710"/>
                  </a:lnTo>
                  <a:lnTo>
                    <a:pt x="1099069" y="171295"/>
                  </a:lnTo>
                  <a:lnTo>
                    <a:pt x="1093119" y="124020"/>
                  </a:lnTo>
                  <a:lnTo>
                    <a:pt x="1083402" y="78053"/>
                  </a:lnTo>
                  <a:lnTo>
                    <a:pt x="1070084" y="33565"/>
                  </a:lnTo>
                  <a:lnTo>
                    <a:pt x="1056956" y="0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35"/>
            <p:cNvSpPr/>
            <p:nvPr/>
          </p:nvSpPr>
          <p:spPr>
            <a:xfrm>
              <a:off x="3576320" y="1441451"/>
              <a:ext cx="1022350" cy="461009"/>
            </a:xfrm>
            <a:custGeom>
              <a:avLst/>
              <a:gdLst/>
              <a:ahLst/>
              <a:cxnLst/>
              <a:rect l="l" t="t" r="r" b="b"/>
              <a:pathLst>
                <a:path w="1022350" h="461010">
                  <a:moveTo>
                    <a:pt x="974309" y="0"/>
                  </a:moveTo>
                  <a:lnTo>
                    <a:pt x="47807" y="0"/>
                  </a:lnTo>
                  <a:lnTo>
                    <a:pt x="31943" y="38244"/>
                  </a:lnTo>
                  <a:lnTo>
                    <a:pt x="18238" y="81479"/>
                  </a:lnTo>
                  <a:lnTo>
                    <a:pt x="8226" y="126259"/>
                  </a:lnTo>
                  <a:lnTo>
                    <a:pt x="2086" y="172398"/>
                  </a:lnTo>
                  <a:lnTo>
                    <a:pt x="0" y="219710"/>
                  </a:lnTo>
                  <a:lnTo>
                    <a:pt x="2086" y="267021"/>
                  </a:lnTo>
                  <a:lnTo>
                    <a:pt x="8226" y="313160"/>
                  </a:lnTo>
                  <a:lnTo>
                    <a:pt x="18238" y="357940"/>
                  </a:lnTo>
                  <a:lnTo>
                    <a:pt x="31943" y="401175"/>
                  </a:lnTo>
                  <a:lnTo>
                    <a:pt x="49160" y="442680"/>
                  </a:lnTo>
                  <a:lnTo>
                    <a:pt x="58673" y="461010"/>
                  </a:lnTo>
                  <a:lnTo>
                    <a:pt x="963395" y="461010"/>
                  </a:lnTo>
                  <a:lnTo>
                    <a:pt x="990246" y="401175"/>
                  </a:lnTo>
                  <a:lnTo>
                    <a:pt x="1004017" y="357940"/>
                  </a:lnTo>
                  <a:lnTo>
                    <a:pt x="1014080" y="313160"/>
                  </a:lnTo>
                  <a:lnTo>
                    <a:pt x="1020252" y="267021"/>
                  </a:lnTo>
                  <a:lnTo>
                    <a:pt x="1022350" y="219710"/>
                  </a:lnTo>
                  <a:lnTo>
                    <a:pt x="1020252" y="172398"/>
                  </a:lnTo>
                  <a:lnTo>
                    <a:pt x="1014080" y="126259"/>
                  </a:lnTo>
                  <a:lnTo>
                    <a:pt x="1004017" y="81479"/>
                  </a:lnTo>
                  <a:lnTo>
                    <a:pt x="990246" y="38244"/>
                  </a:lnTo>
                  <a:lnTo>
                    <a:pt x="974309" y="0"/>
                  </a:lnTo>
                  <a:close/>
                </a:path>
              </a:pathLst>
            </a:custGeom>
            <a:solidFill>
              <a:srgbClr val="D8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36"/>
            <p:cNvSpPr/>
            <p:nvPr/>
          </p:nvSpPr>
          <p:spPr>
            <a:xfrm>
              <a:off x="3616961" y="1441451"/>
              <a:ext cx="941069" cy="461009"/>
            </a:xfrm>
            <a:custGeom>
              <a:avLst/>
              <a:gdLst/>
              <a:ahLst/>
              <a:cxnLst/>
              <a:rect l="l" t="t" r="r" b="b"/>
              <a:pathLst>
                <a:path w="941069" h="461010">
                  <a:moveTo>
                    <a:pt x="888598" y="0"/>
                  </a:moveTo>
                  <a:lnTo>
                    <a:pt x="52197" y="0"/>
                  </a:lnTo>
                  <a:lnTo>
                    <a:pt x="36810" y="32722"/>
                  </a:lnTo>
                  <a:lnTo>
                    <a:pt x="21054" y="76843"/>
                  </a:lnTo>
                  <a:lnTo>
                    <a:pt x="9512" y="122874"/>
                  </a:lnTo>
                  <a:lnTo>
                    <a:pt x="2416" y="170577"/>
                  </a:lnTo>
                  <a:lnTo>
                    <a:pt x="0" y="219710"/>
                  </a:lnTo>
                  <a:lnTo>
                    <a:pt x="2416" y="268842"/>
                  </a:lnTo>
                  <a:lnTo>
                    <a:pt x="9512" y="316545"/>
                  </a:lnTo>
                  <a:lnTo>
                    <a:pt x="21054" y="362576"/>
                  </a:lnTo>
                  <a:lnTo>
                    <a:pt x="36810" y="406697"/>
                  </a:lnTo>
                  <a:lnTo>
                    <a:pt x="56546" y="448668"/>
                  </a:lnTo>
                  <a:lnTo>
                    <a:pt x="63870" y="461010"/>
                  </a:lnTo>
                  <a:lnTo>
                    <a:pt x="876871" y="461010"/>
                  </a:lnTo>
                  <a:lnTo>
                    <a:pt x="904061" y="406697"/>
                  </a:lnTo>
                  <a:lnTo>
                    <a:pt x="919898" y="362576"/>
                  </a:lnTo>
                  <a:lnTo>
                    <a:pt x="931502" y="316545"/>
                  </a:lnTo>
                  <a:lnTo>
                    <a:pt x="938638" y="268842"/>
                  </a:lnTo>
                  <a:lnTo>
                    <a:pt x="941069" y="219710"/>
                  </a:lnTo>
                  <a:lnTo>
                    <a:pt x="938638" y="170577"/>
                  </a:lnTo>
                  <a:lnTo>
                    <a:pt x="931502" y="122874"/>
                  </a:lnTo>
                  <a:lnTo>
                    <a:pt x="919898" y="76843"/>
                  </a:lnTo>
                  <a:lnTo>
                    <a:pt x="904061" y="32722"/>
                  </a:lnTo>
                  <a:lnTo>
                    <a:pt x="888598" y="0"/>
                  </a:lnTo>
                  <a:close/>
                </a:path>
              </a:pathLst>
            </a:custGeom>
            <a:solidFill>
              <a:srgbClr val="DB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37"/>
            <p:cNvSpPr/>
            <p:nvPr/>
          </p:nvSpPr>
          <p:spPr>
            <a:xfrm>
              <a:off x="3657600" y="1441451"/>
              <a:ext cx="861060" cy="461009"/>
            </a:xfrm>
            <a:custGeom>
              <a:avLst/>
              <a:gdLst/>
              <a:ahLst/>
              <a:cxnLst/>
              <a:rect l="l" t="t" r="r" b="b"/>
              <a:pathLst>
                <a:path w="861060" h="461010">
                  <a:moveTo>
                    <a:pt x="803648" y="0"/>
                  </a:moveTo>
                  <a:lnTo>
                    <a:pt x="57044" y="0"/>
                  </a:lnTo>
                  <a:lnTo>
                    <a:pt x="38141" y="37504"/>
                  </a:lnTo>
                  <a:lnTo>
                    <a:pt x="21843" y="80243"/>
                  </a:lnTo>
                  <a:lnTo>
                    <a:pt x="9881" y="125035"/>
                  </a:lnTo>
                  <a:lnTo>
                    <a:pt x="2513" y="171612"/>
                  </a:lnTo>
                  <a:lnTo>
                    <a:pt x="0" y="219710"/>
                  </a:lnTo>
                  <a:lnTo>
                    <a:pt x="2513" y="267585"/>
                  </a:lnTo>
                  <a:lnTo>
                    <a:pt x="9881" y="314003"/>
                  </a:lnTo>
                  <a:lnTo>
                    <a:pt x="21844" y="358688"/>
                  </a:lnTo>
                  <a:lnTo>
                    <a:pt x="38141" y="401369"/>
                  </a:lnTo>
                  <a:lnTo>
                    <a:pt x="58514" y="441771"/>
                  </a:lnTo>
                  <a:lnTo>
                    <a:pt x="70807" y="461010"/>
                  </a:lnTo>
                  <a:lnTo>
                    <a:pt x="789798" y="461010"/>
                  </a:lnTo>
                  <a:lnTo>
                    <a:pt x="822671" y="401369"/>
                  </a:lnTo>
                  <a:lnTo>
                    <a:pt x="839073" y="358688"/>
                  </a:lnTo>
                  <a:lnTo>
                    <a:pt x="851113" y="314003"/>
                  </a:lnTo>
                  <a:lnTo>
                    <a:pt x="858529" y="267585"/>
                  </a:lnTo>
                  <a:lnTo>
                    <a:pt x="861060" y="219710"/>
                  </a:lnTo>
                  <a:lnTo>
                    <a:pt x="858529" y="171612"/>
                  </a:lnTo>
                  <a:lnTo>
                    <a:pt x="851113" y="125035"/>
                  </a:lnTo>
                  <a:lnTo>
                    <a:pt x="839073" y="80243"/>
                  </a:lnTo>
                  <a:lnTo>
                    <a:pt x="822671" y="37504"/>
                  </a:lnTo>
                  <a:lnTo>
                    <a:pt x="803648" y="0"/>
                  </a:lnTo>
                  <a:close/>
                </a:path>
              </a:pathLst>
            </a:custGeom>
            <a:solidFill>
              <a:srgbClr val="DEE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438"/>
            <p:cNvSpPr/>
            <p:nvPr/>
          </p:nvSpPr>
          <p:spPr>
            <a:xfrm>
              <a:off x="3696970" y="1441451"/>
              <a:ext cx="781050" cy="461009"/>
            </a:xfrm>
            <a:custGeom>
              <a:avLst/>
              <a:gdLst/>
              <a:ahLst/>
              <a:cxnLst/>
              <a:rect l="l" t="t" r="r" b="b"/>
              <a:pathLst>
                <a:path w="781050" h="461010">
                  <a:moveTo>
                    <a:pt x="716845" y="0"/>
                  </a:moveTo>
                  <a:lnTo>
                    <a:pt x="63817" y="0"/>
                  </a:lnTo>
                  <a:lnTo>
                    <a:pt x="60561" y="4668"/>
                  </a:lnTo>
                  <a:lnTo>
                    <a:pt x="39529" y="43205"/>
                  </a:lnTo>
                  <a:lnTo>
                    <a:pt x="22668" y="84270"/>
                  </a:lnTo>
                  <a:lnTo>
                    <a:pt x="10267" y="127570"/>
                  </a:lnTo>
                  <a:lnTo>
                    <a:pt x="2614" y="172813"/>
                  </a:lnTo>
                  <a:lnTo>
                    <a:pt x="0" y="219710"/>
                  </a:lnTo>
                  <a:lnTo>
                    <a:pt x="2614" y="266371"/>
                  </a:lnTo>
                  <a:lnTo>
                    <a:pt x="10267" y="311449"/>
                  </a:lnTo>
                  <a:lnTo>
                    <a:pt x="22668" y="354645"/>
                  </a:lnTo>
                  <a:lnTo>
                    <a:pt x="39529" y="395658"/>
                  </a:lnTo>
                  <a:lnTo>
                    <a:pt x="60561" y="434189"/>
                  </a:lnTo>
                  <a:lnTo>
                    <a:pt x="79253" y="461010"/>
                  </a:lnTo>
                  <a:lnTo>
                    <a:pt x="701329" y="461010"/>
                  </a:lnTo>
                  <a:lnTo>
                    <a:pt x="741269" y="395658"/>
                  </a:lnTo>
                  <a:lnTo>
                    <a:pt x="758231" y="354645"/>
                  </a:lnTo>
                  <a:lnTo>
                    <a:pt x="770712" y="311449"/>
                  </a:lnTo>
                  <a:lnTo>
                    <a:pt x="778416" y="266371"/>
                  </a:lnTo>
                  <a:lnTo>
                    <a:pt x="781050" y="219710"/>
                  </a:lnTo>
                  <a:lnTo>
                    <a:pt x="778416" y="172813"/>
                  </a:lnTo>
                  <a:lnTo>
                    <a:pt x="770712" y="127570"/>
                  </a:lnTo>
                  <a:lnTo>
                    <a:pt x="758231" y="84270"/>
                  </a:lnTo>
                  <a:lnTo>
                    <a:pt x="741269" y="43205"/>
                  </a:lnTo>
                  <a:lnTo>
                    <a:pt x="720118" y="4668"/>
                  </a:lnTo>
                  <a:lnTo>
                    <a:pt x="716845" y="0"/>
                  </a:lnTo>
                  <a:close/>
                </a:path>
              </a:pathLst>
            </a:custGeom>
            <a:solidFill>
              <a:srgbClr val="E2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39"/>
            <p:cNvSpPr/>
            <p:nvPr/>
          </p:nvSpPr>
          <p:spPr>
            <a:xfrm>
              <a:off x="3736339" y="1441451"/>
              <a:ext cx="701040" cy="461009"/>
            </a:xfrm>
            <a:custGeom>
              <a:avLst/>
              <a:gdLst/>
              <a:ahLst/>
              <a:cxnLst/>
              <a:rect l="l" t="t" r="r" b="b"/>
              <a:pathLst>
                <a:path w="701039" h="461010">
                  <a:moveTo>
                    <a:pt x="628730" y="0"/>
                  </a:moveTo>
                  <a:lnTo>
                    <a:pt x="72693" y="0"/>
                  </a:lnTo>
                  <a:lnTo>
                    <a:pt x="47977" y="37582"/>
                  </a:lnTo>
                  <a:lnTo>
                    <a:pt x="27622" y="79236"/>
                  </a:lnTo>
                  <a:lnTo>
                    <a:pt x="12558" y="123760"/>
                  </a:lnTo>
                  <a:lnTo>
                    <a:pt x="3210" y="170727"/>
                  </a:lnTo>
                  <a:lnTo>
                    <a:pt x="0" y="219710"/>
                  </a:lnTo>
                  <a:lnTo>
                    <a:pt x="3210" y="268692"/>
                  </a:lnTo>
                  <a:lnTo>
                    <a:pt x="12558" y="315659"/>
                  </a:lnTo>
                  <a:lnTo>
                    <a:pt x="27622" y="360183"/>
                  </a:lnTo>
                  <a:lnTo>
                    <a:pt x="47977" y="401837"/>
                  </a:lnTo>
                  <a:lnTo>
                    <a:pt x="73201" y="440192"/>
                  </a:lnTo>
                  <a:lnTo>
                    <a:pt x="91037" y="461010"/>
                  </a:lnTo>
                  <a:lnTo>
                    <a:pt x="610443" y="461010"/>
                  </a:lnTo>
                  <a:lnTo>
                    <a:pt x="653344" y="401837"/>
                  </a:lnTo>
                  <a:lnTo>
                    <a:pt x="673596" y="360183"/>
                  </a:lnTo>
                  <a:lnTo>
                    <a:pt x="688569" y="315659"/>
                  </a:lnTo>
                  <a:lnTo>
                    <a:pt x="697853" y="268692"/>
                  </a:lnTo>
                  <a:lnTo>
                    <a:pt x="701040" y="219710"/>
                  </a:lnTo>
                  <a:lnTo>
                    <a:pt x="697853" y="170727"/>
                  </a:lnTo>
                  <a:lnTo>
                    <a:pt x="688569" y="123760"/>
                  </a:lnTo>
                  <a:lnTo>
                    <a:pt x="673596" y="79236"/>
                  </a:lnTo>
                  <a:lnTo>
                    <a:pt x="653344" y="37582"/>
                  </a:lnTo>
                  <a:lnTo>
                    <a:pt x="628730" y="0"/>
                  </a:lnTo>
                  <a:close/>
                </a:path>
              </a:pathLst>
            </a:custGeom>
            <a:solidFill>
              <a:srgbClr val="E5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40"/>
            <p:cNvSpPr/>
            <p:nvPr/>
          </p:nvSpPr>
          <p:spPr>
            <a:xfrm>
              <a:off x="3776979" y="1441451"/>
              <a:ext cx="621030" cy="461009"/>
            </a:xfrm>
            <a:custGeom>
              <a:avLst/>
              <a:gdLst/>
              <a:ahLst/>
              <a:cxnLst/>
              <a:rect l="l" t="t" r="r" b="b"/>
              <a:pathLst>
                <a:path w="621030" h="461010">
                  <a:moveTo>
                    <a:pt x="535015" y="0"/>
                  </a:moveTo>
                  <a:lnTo>
                    <a:pt x="85411" y="0"/>
                  </a:lnTo>
                  <a:lnTo>
                    <a:pt x="75904" y="9830"/>
                  </a:lnTo>
                  <a:lnTo>
                    <a:pt x="49845" y="45543"/>
                  </a:lnTo>
                  <a:lnTo>
                    <a:pt x="28751" y="84885"/>
                  </a:lnTo>
                  <a:lnTo>
                    <a:pt x="13095" y="127359"/>
                  </a:lnTo>
                  <a:lnTo>
                    <a:pt x="3352" y="172467"/>
                  </a:lnTo>
                  <a:lnTo>
                    <a:pt x="0" y="219710"/>
                  </a:lnTo>
                  <a:lnTo>
                    <a:pt x="3352" y="266952"/>
                  </a:lnTo>
                  <a:lnTo>
                    <a:pt x="13095" y="312060"/>
                  </a:lnTo>
                  <a:lnTo>
                    <a:pt x="28751" y="354534"/>
                  </a:lnTo>
                  <a:lnTo>
                    <a:pt x="49845" y="393876"/>
                  </a:lnTo>
                  <a:lnTo>
                    <a:pt x="75904" y="429589"/>
                  </a:lnTo>
                  <a:lnTo>
                    <a:pt x="106292" y="461010"/>
                  </a:lnTo>
                  <a:lnTo>
                    <a:pt x="514017" y="461010"/>
                  </a:lnTo>
                  <a:lnTo>
                    <a:pt x="544577" y="429589"/>
                  </a:lnTo>
                  <a:lnTo>
                    <a:pt x="570802" y="393876"/>
                  </a:lnTo>
                  <a:lnTo>
                    <a:pt x="592047" y="354534"/>
                  </a:lnTo>
                  <a:lnTo>
                    <a:pt x="607824" y="312060"/>
                  </a:lnTo>
                  <a:lnTo>
                    <a:pt x="617647" y="266952"/>
                  </a:lnTo>
                  <a:lnTo>
                    <a:pt x="621030" y="219710"/>
                  </a:lnTo>
                  <a:lnTo>
                    <a:pt x="617647" y="172467"/>
                  </a:lnTo>
                  <a:lnTo>
                    <a:pt x="607824" y="127359"/>
                  </a:lnTo>
                  <a:lnTo>
                    <a:pt x="592047" y="84885"/>
                  </a:lnTo>
                  <a:lnTo>
                    <a:pt x="570802" y="45543"/>
                  </a:lnTo>
                  <a:lnTo>
                    <a:pt x="544577" y="9830"/>
                  </a:lnTo>
                  <a:lnTo>
                    <a:pt x="535015" y="0"/>
                  </a:lnTo>
                  <a:close/>
                </a:path>
              </a:pathLst>
            </a:custGeom>
            <a:solidFill>
              <a:srgbClr val="E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41"/>
            <p:cNvSpPr/>
            <p:nvPr/>
          </p:nvSpPr>
          <p:spPr>
            <a:xfrm>
              <a:off x="3816350" y="1441451"/>
              <a:ext cx="541020" cy="461009"/>
            </a:xfrm>
            <a:custGeom>
              <a:avLst/>
              <a:gdLst/>
              <a:ahLst/>
              <a:cxnLst/>
              <a:rect l="l" t="t" r="r" b="b"/>
              <a:pathLst>
                <a:path w="541019" h="461010">
                  <a:moveTo>
                    <a:pt x="438073" y="0"/>
                  </a:moveTo>
                  <a:lnTo>
                    <a:pt x="103476" y="0"/>
                  </a:lnTo>
                  <a:lnTo>
                    <a:pt x="96556" y="5073"/>
                  </a:lnTo>
                  <a:lnTo>
                    <a:pt x="63886" y="38906"/>
                  </a:lnTo>
                  <a:lnTo>
                    <a:pt x="37112" y="78081"/>
                  </a:lnTo>
                  <a:lnTo>
                    <a:pt x="17016" y="121803"/>
                  </a:lnTo>
                  <a:lnTo>
                    <a:pt x="4384" y="169277"/>
                  </a:lnTo>
                  <a:lnTo>
                    <a:pt x="0" y="219710"/>
                  </a:lnTo>
                  <a:lnTo>
                    <a:pt x="4384" y="270142"/>
                  </a:lnTo>
                  <a:lnTo>
                    <a:pt x="17016" y="317616"/>
                  </a:lnTo>
                  <a:lnTo>
                    <a:pt x="37112" y="361338"/>
                  </a:lnTo>
                  <a:lnTo>
                    <a:pt x="63886" y="400513"/>
                  </a:lnTo>
                  <a:lnTo>
                    <a:pt x="96556" y="434346"/>
                  </a:lnTo>
                  <a:lnTo>
                    <a:pt x="132926" y="461010"/>
                  </a:lnTo>
                  <a:lnTo>
                    <a:pt x="408656" y="461010"/>
                  </a:lnTo>
                  <a:lnTo>
                    <a:pt x="444986" y="434346"/>
                  </a:lnTo>
                  <a:lnTo>
                    <a:pt x="477551" y="400513"/>
                  </a:lnTo>
                  <a:lnTo>
                    <a:pt x="504190" y="361338"/>
                  </a:lnTo>
                  <a:lnTo>
                    <a:pt x="524149" y="317616"/>
                  </a:lnTo>
                  <a:lnTo>
                    <a:pt x="536676" y="270142"/>
                  </a:lnTo>
                  <a:lnTo>
                    <a:pt x="541019" y="219710"/>
                  </a:lnTo>
                  <a:lnTo>
                    <a:pt x="536676" y="169277"/>
                  </a:lnTo>
                  <a:lnTo>
                    <a:pt x="524149" y="121803"/>
                  </a:lnTo>
                  <a:lnTo>
                    <a:pt x="504189" y="78081"/>
                  </a:lnTo>
                  <a:lnTo>
                    <a:pt x="477551" y="38906"/>
                  </a:lnTo>
                  <a:lnTo>
                    <a:pt x="444986" y="5073"/>
                  </a:lnTo>
                  <a:lnTo>
                    <a:pt x="438073" y="0"/>
                  </a:lnTo>
                  <a:close/>
                </a:path>
              </a:pathLst>
            </a:custGeom>
            <a:solidFill>
              <a:srgbClr val="EB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42"/>
            <p:cNvSpPr/>
            <p:nvPr/>
          </p:nvSpPr>
          <p:spPr>
            <a:xfrm>
              <a:off x="3856990" y="1441450"/>
              <a:ext cx="461009" cy="459740"/>
            </a:xfrm>
            <a:custGeom>
              <a:avLst/>
              <a:gdLst/>
              <a:ahLst/>
              <a:cxnLst/>
              <a:rect l="l" t="t" r="r" b="b"/>
              <a:pathLst>
                <a:path w="461010" h="459739">
                  <a:moveTo>
                    <a:pt x="322356" y="0"/>
                  </a:moveTo>
                  <a:lnTo>
                    <a:pt x="137596" y="0"/>
                  </a:lnTo>
                  <a:lnTo>
                    <a:pt x="101327" y="20466"/>
                  </a:lnTo>
                  <a:lnTo>
                    <a:pt x="67310" y="49688"/>
                  </a:lnTo>
                  <a:lnTo>
                    <a:pt x="39245" y="85161"/>
                  </a:lnTo>
                  <a:lnTo>
                    <a:pt x="18057" y="125948"/>
                  </a:lnTo>
                  <a:lnTo>
                    <a:pt x="4668" y="171110"/>
                  </a:lnTo>
                  <a:lnTo>
                    <a:pt x="0" y="219710"/>
                  </a:lnTo>
                  <a:lnTo>
                    <a:pt x="4668" y="267945"/>
                  </a:lnTo>
                  <a:lnTo>
                    <a:pt x="18057" y="312935"/>
                  </a:lnTo>
                  <a:lnTo>
                    <a:pt x="39245" y="353699"/>
                  </a:lnTo>
                  <a:lnTo>
                    <a:pt x="67310" y="389255"/>
                  </a:lnTo>
                  <a:lnTo>
                    <a:pt x="101327" y="418618"/>
                  </a:lnTo>
                  <a:lnTo>
                    <a:pt x="140374" y="440809"/>
                  </a:lnTo>
                  <a:lnTo>
                    <a:pt x="183529" y="454843"/>
                  </a:lnTo>
                  <a:lnTo>
                    <a:pt x="229870" y="459739"/>
                  </a:lnTo>
                  <a:lnTo>
                    <a:pt x="276264" y="454843"/>
                  </a:lnTo>
                  <a:lnTo>
                    <a:pt x="319563" y="440809"/>
                  </a:lnTo>
                  <a:lnTo>
                    <a:pt x="358814" y="418618"/>
                  </a:lnTo>
                  <a:lnTo>
                    <a:pt x="393064" y="389255"/>
                  </a:lnTo>
                  <a:lnTo>
                    <a:pt x="421362" y="353699"/>
                  </a:lnTo>
                  <a:lnTo>
                    <a:pt x="442753" y="312935"/>
                  </a:lnTo>
                  <a:lnTo>
                    <a:pt x="456287" y="267945"/>
                  </a:lnTo>
                  <a:lnTo>
                    <a:pt x="461010" y="219710"/>
                  </a:lnTo>
                  <a:lnTo>
                    <a:pt x="456287" y="171110"/>
                  </a:lnTo>
                  <a:lnTo>
                    <a:pt x="442753" y="125948"/>
                  </a:lnTo>
                  <a:lnTo>
                    <a:pt x="421362" y="85161"/>
                  </a:lnTo>
                  <a:lnTo>
                    <a:pt x="393065" y="49688"/>
                  </a:lnTo>
                  <a:lnTo>
                    <a:pt x="358814" y="20466"/>
                  </a:lnTo>
                  <a:lnTo>
                    <a:pt x="322356" y="0"/>
                  </a:lnTo>
                  <a:close/>
                </a:path>
              </a:pathLst>
            </a:custGeom>
            <a:solidFill>
              <a:srgbClr val="EE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43"/>
            <p:cNvSpPr/>
            <p:nvPr/>
          </p:nvSpPr>
          <p:spPr>
            <a:xfrm>
              <a:off x="3896360" y="1460500"/>
              <a:ext cx="381000" cy="401320"/>
            </a:xfrm>
            <a:custGeom>
              <a:avLst/>
              <a:gdLst/>
              <a:ahLst/>
              <a:cxnLst/>
              <a:rect l="l" t="t" r="r" b="b"/>
              <a:pathLst>
                <a:path w="381000" h="401319">
                  <a:moveTo>
                    <a:pt x="190500" y="0"/>
                  </a:moveTo>
                  <a:lnTo>
                    <a:pt x="146757" y="5316"/>
                  </a:lnTo>
                  <a:lnTo>
                    <a:pt x="106635" y="20453"/>
                  </a:lnTo>
                  <a:lnTo>
                    <a:pt x="71268" y="44187"/>
                  </a:lnTo>
                  <a:lnTo>
                    <a:pt x="41787" y="75296"/>
                  </a:lnTo>
                  <a:lnTo>
                    <a:pt x="19327" y="112559"/>
                  </a:lnTo>
                  <a:lnTo>
                    <a:pt x="5020" y="154754"/>
                  </a:lnTo>
                  <a:lnTo>
                    <a:pt x="0" y="200660"/>
                  </a:lnTo>
                  <a:lnTo>
                    <a:pt x="5020" y="246565"/>
                  </a:lnTo>
                  <a:lnTo>
                    <a:pt x="19327" y="288760"/>
                  </a:lnTo>
                  <a:lnTo>
                    <a:pt x="41787" y="326023"/>
                  </a:lnTo>
                  <a:lnTo>
                    <a:pt x="71268" y="357132"/>
                  </a:lnTo>
                  <a:lnTo>
                    <a:pt x="106635" y="380866"/>
                  </a:lnTo>
                  <a:lnTo>
                    <a:pt x="146757" y="396003"/>
                  </a:lnTo>
                  <a:lnTo>
                    <a:pt x="190500" y="401320"/>
                  </a:lnTo>
                  <a:lnTo>
                    <a:pt x="234242" y="396003"/>
                  </a:lnTo>
                  <a:lnTo>
                    <a:pt x="274364" y="380866"/>
                  </a:lnTo>
                  <a:lnTo>
                    <a:pt x="309731" y="357132"/>
                  </a:lnTo>
                  <a:lnTo>
                    <a:pt x="339212" y="326023"/>
                  </a:lnTo>
                  <a:lnTo>
                    <a:pt x="361672" y="288760"/>
                  </a:lnTo>
                  <a:lnTo>
                    <a:pt x="375979" y="246565"/>
                  </a:lnTo>
                  <a:lnTo>
                    <a:pt x="381000" y="200660"/>
                  </a:lnTo>
                  <a:lnTo>
                    <a:pt x="375979" y="154754"/>
                  </a:lnTo>
                  <a:lnTo>
                    <a:pt x="361672" y="112559"/>
                  </a:lnTo>
                  <a:lnTo>
                    <a:pt x="339212" y="75296"/>
                  </a:lnTo>
                  <a:lnTo>
                    <a:pt x="309731" y="44187"/>
                  </a:lnTo>
                  <a:lnTo>
                    <a:pt x="274364" y="20453"/>
                  </a:lnTo>
                  <a:lnTo>
                    <a:pt x="234242" y="531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2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44"/>
            <p:cNvSpPr/>
            <p:nvPr/>
          </p:nvSpPr>
          <p:spPr>
            <a:xfrm>
              <a:off x="3937000" y="1501139"/>
              <a:ext cx="300990" cy="320040"/>
            </a:xfrm>
            <a:custGeom>
              <a:avLst/>
              <a:gdLst/>
              <a:ahLst/>
              <a:cxnLst/>
              <a:rect l="l" t="t" r="r" b="b"/>
              <a:pathLst>
                <a:path w="300989" h="320039">
                  <a:moveTo>
                    <a:pt x="149860" y="0"/>
                  </a:moveTo>
                  <a:lnTo>
                    <a:pt x="102575" y="8107"/>
                  </a:lnTo>
                  <a:lnTo>
                    <a:pt x="61447" y="30723"/>
                  </a:lnTo>
                  <a:lnTo>
                    <a:pt x="28976" y="65288"/>
                  </a:lnTo>
                  <a:lnTo>
                    <a:pt x="7660" y="109240"/>
                  </a:lnTo>
                  <a:lnTo>
                    <a:pt x="0" y="160020"/>
                  </a:lnTo>
                  <a:lnTo>
                    <a:pt x="7660" y="210799"/>
                  </a:lnTo>
                  <a:lnTo>
                    <a:pt x="28976" y="254751"/>
                  </a:lnTo>
                  <a:lnTo>
                    <a:pt x="61447" y="289316"/>
                  </a:lnTo>
                  <a:lnTo>
                    <a:pt x="102575" y="311932"/>
                  </a:lnTo>
                  <a:lnTo>
                    <a:pt x="149860" y="320039"/>
                  </a:lnTo>
                  <a:lnTo>
                    <a:pt x="197764" y="311932"/>
                  </a:lnTo>
                  <a:lnTo>
                    <a:pt x="239268" y="289316"/>
                  </a:lnTo>
                  <a:lnTo>
                    <a:pt x="271932" y="254751"/>
                  </a:lnTo>
                  <a:lnTo>
                    <a:pt x="293319" y="210799"/>
                  </a:lnTo>
                  <a:lnTo>
                    <a:pt x="300989" y="160020"/>
                  </a:lnTo>
                  <a:lnTo>
                    <a:pt x="293319" y="109240"/>
                  </a:lnTo>
                  <a:lnTo>
                    <a:pt x="271932" y="65288"/>
                  </a:lnTo>
                  <a:lnTo>
                    <a:pt x="239268" y="30723"/>
                  </a:lnTo>
                  <a:lnTo>
                    <a:pt x="197764" y="8107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F5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45"/>
            <p:cNvSpPr/>
            <p:nvPr/>
          </p:nvSpPr>
          <p:spPr>
            <a:xfrm>
              <a:off x="3977639" y="1541780"/>
              <a:ext cx="240030" cy="240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46"/>
            <p:cNvSpPr/>
            <p:nvPr/>
          </p:nvSpPr>
          <p:spPr>
            <a:xfrm>
              <a:off x="3455670" y="1441450"/>
              <a:ext cx="1281430" cy="478790"/>
            </a:xfrm>
            <a:custGeom>
              <a:avLst/>
              <a:gdLst/>
              <a:ahLst/>
              <a:cxnLst/>
              <a:rect l="l" t="t" r="r" b="b"/>
              <a:pathLst>
                <a:path w="1281430" h="478789">
                  <a:moveTo>
                    <a:pt x="0" y="0"/>
                  </a:moveTo>
                  <a:lnTo>
                    <a:pt x="1281430" y="0"/>
                  </a:lnTo>
                  <a:lnTo>
                    <a:pt x="1281430" y="478789"/>
                  </a:lnTo>
                  <a:lnTo>
                    <a:pt x="0" y="47878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47"/>
            <p:cNvSpPr txBox="1"/>
            <p:nvPr/>
          </p:nvSpPr>
          <p:spPr>
            <a:xfrm>
              <a:off x="3543300" y="1447801"/>
              <a:ext cx="1126490" cy="422275"/>
            </a:xfrm>
            <a:prstGeom prst="rect">
              <a:avLst/>
            </a:prstGeom>
          </p:spPr>
          <p:txBody>
            <a:bodyPr vert="horz" wrap="square" lIns="0" tIns="48260" rIns="0" bIns="0" rtlCol="0">
              <a:spAutoFit/>
            </a:bodyPr>
            <a:lstStyle/>
            <a:p>
              <a:pPr marL="192405" marR="5080" indent="-180340">
                <a:lnSpc>
                  <a:spcPts val="1420"/>
                </a:lnSpc>
                <a:spcBef>
                  <a:spcPts val="380"/>
                </a:spcBef>
              </a:pPr>
              <a:r>
                <a:rPr sz="1400" spc="15" dirty="0">
                  <a:latin typeface="Arial"/>
                  <a:cs typeface="Arial"/>
                </a:rPr>
                <a:t>«</a:t>
              </a:r>
              <a:r>
                <a:rPr sz="1400" spc="75" dirty="0">
                  <a:latin typeface="Arial"/>
                  <a:cs typeface="Arial"/>
                </a:rPr>
                <a:t>s</a:t>
              </a:r>
              <a:r>
                <a:rPr sz="1400" spc="5" dirty="0">
                  <a:latin typeface="Arial"/>
                  <a:cs typeface="Arial"/>
                </a:rPr>
                <a:t>ub</a:t>
              </a:r>
              <a:r>
                <a:rPr sz="1400" spc="-75" dirty="0">
                  <a:latin typeface="Arial"/>
                  <a:cs typeface="Arial"/>
                </a:rPr>
                <a:t>s</a:t>
              </a:r>
              <a:r>
                <a:rPr sz="1400" spc="85" dirty="0">
                  <a:latin typeface="Arial"/>
                  <a:cs typeface="Arial"/>
                </a:rPr>
                <a:t>y</a:t>
              </a:r>
              <a:r>
                <a:rPr sz="1400" spc="-75" dirty="0">
                  <a:latin typeface="Arial"/>
                  <a:cs typeface="Arial"/>
                </a:rPr>
                <a:t>s</a:t>
              </a:r>
              <a:r>
                <a:rPr sz="1400" spc="7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-60" dirty="0">
                  <a:latin typeface="Arial"/>
                  <a:cs typeface="Arial"/>
                </a:rPr>
                <a:t>m</a:t>
              </a:r>
              <a:r>
                <a:rPr sz="1400" spc="204" dirty="0">
                  <a:latin typeface="Arial"/>
                  <a:cs typeface="Arial"/>
                </a:rPr>
                <a:t>»  </a:t>
              </a:r>
              <a:r>
                <a:rPr sz="1400" spc="40" dirty="0">
                  <a:latin typeface="Arial"/>
                  <a:cs typeface="Arial"/>
                </a:rPr>
                <a:t>Interface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9" name="object 448"/>
            <p:cNvSpPr/>
            <p:nvPr/>
          </p:nvSpPr>
          <p:spPr>
            <a:xfrm>
              <a:off x="3709035" y="2253615"/>
              <a:ext cx="1537970" cy="13360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49"/>
            <p:cNvSpPr txBox="1"/>
            <p:nvPr/>
          </p:nvSpPr>
          <p:spPr>
            <a:xfrm>
              <a:off x="3743961" y="2329180"/>
              <a:ext cx="1450975" cy="230832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400" spc="20" dirty="0">
                  <a:latin typeface="Arial"/>
                  <a:cs typeface="Arial"/>
                </a:rPr>
                <a:t>CommsContro</a:t>
              </a:r>
              <a:r>
                <a:rPr sz="1400" b="1" spc="20" dirty="0">
                  <a:latin typeface="Arial"/>
                  <a:cs typeface="Arial"/>
                </a:rPr>
                <a:t>l</a:t>
              </a:r>
              <a:r>
                <a:rPr sz="1400" b="1" spc="-265" dirty="0">
                  <a:latin typeface="Arial"/>
                  <a:cs typeface="Arial"/>
                </a:rPr>
                <a:t> </a:t>
              </a:r>
              <a:r>
                <a:rPr sz="1400" spc="95" dirty="0">
                  <a:latin typeface="Arial"/>
                  <a:cs typeface="Arial"/>
                </a:rPr>
                <a:t>er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41" name="object 450"/>
            <p:cNvSpPr txBox="1"/>
            <p:nvPr/>
          </p:nvSpPr>
          <p:spPr>
            <a:xfrm>
              <a:off x="3864610" y="3188969"/>
              <a:ext cx="1305560" cy="230832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400" spc="25" dirty="0">
                  <a:latin typeface="Arial"/>
                  <a:cs typeface="Arial"/>
                </a:rPr>
                <a:t>WeatherStation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2" name="object 451"/>
            <p:cNvSpPr/>
            <p:nvPr/>
          </p:nvSpPr>
          <p:spPr>
            <a:xfrm>
              <a:off x="5919470" y="1941829"/>
              <a:ext cx="1963420" cy="19621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2"/>
            <p:cNvSpPr/>
            <p:nvPr/>
          </p:nvSpPr>
          <p:spPr>
            <a:xfrm>
              <a:off x="5919470" y="1941829"/>
              <a:ext cx="1982470" cy="1981200"/>
            </a:xfrm>
            <a:custGeom>
              <a:avLst/>
              <a:gdLst/>
              <a:ahLst/>
              <a:cxnLst/>
              <a:rect l="l" t="t" r="r" b="b"/>
              <a:pathLst>
                <a:path w="1982470" h="1981200">
                  <a:moveTo>
                    <a:pt x="0" y="0"/>
                  </a:moveTo>
                  <a:lnTo>
                    <a:pt x="1982469" y="0"/>
                  </a:lnTo>
                  <a:lnTo>
                    <a:pt x="1982469" y="1981200"/>
                  </a:ln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3"/>
            <p:cNvSpPr/>
            <p:nvPr/>
          </p:nvSpPr>
          <p:spPr>
            <a:xfrm>
              <a:off x="5919470" y="1480820"/>
              <a:ext cx="1403350" cy="461009"/>
            </a:xfrm>
            <a:custGeom>
              <a:avLst/>
              <a:gdLst/>
              <a:ahLst/>
              <a:cxnLst/>
              <a:rect l="l" t="t" r="r" b="b"/>
              <a:pathLst>
                <a:path w="1403350" h="461010">
                  <a:moveTo>
                    <a:pt x="1403350" y="0"/>
                  </a:moveTo>
                  <a:lnTo>
                    <a:pt x="0" y="0"/>
                  </a:lnTo>
                  <a:lnTo>
                    <a:pt x="0" y="461010"/>
                  </a:lnTo>
                  <a:lnTo>
                    <a:pt x="1403350" y="461010"/>
                  </a:lnTo>
                  <a:lnTo>
                    <a:pt x="1403350" y="0"/>
                  </a:lnTo>
                  <a:close/>
                </a:path>
              </a:pathLst>
            </a:custGeom>
            <a:solidFill>
              <a:srgbClr val="C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4"/>
            <p:cNvSpPr/>
            <p:nvPr/>
          </p:nvSpPr>
          <p:spPr>
            <a:xfrm>
              <a:off x="5939790" y="1480820"/>
              <a:ext cx="1381760" cy="461009"/>
            </a:xfrm>
            <a:custGeom>
              <a:avLst/>
              <a:gdLst/>
              <a:ahLst/>
              <a:cxnLst/>
              <a:rect l="l" t="t" r="r" b="b"/>
              <a:pathLst>
                <a:path w="1381760" h="461010">
                  <a:moveTo>
                    <a:pt x="1342428" y="0"/>
                  </a:moveTo>
                  <a:lnTo>
                    <a:pt x="39466" y="0"/>
                  </a:lnTo>
                  <a:lnTo>
                    <a:pt x="38190" y="3306"/>
                  </a:lnTo>
                  <a:lnTo>
                    <a:pt x="24717" y="46496"/>
                  </a:lnTo>
                  <a:lnTo>
                    <a:pt x="14059" y="90849"/>
                  </a:lnTo>
                  <a:lnTo>
                    <a:pt x="6317" y="136264"/>
                  </a:lnTo>
                  <a:lnTo>
                    <a:pt x="1596" y="182639"/>
                  </a:lnTo>
                  <a:lnTo>
                    <a:pt x="0" y="229870"/>
                  </a:lnTo>
                  <a:lnTo>
                    <a:pt x="1596" y="277253"/>
                  </a:lnTo>
                  <a:lnTo>
                    <a:pt x="6317" y="323766"/>
                  </a:lnTo>
                  <a:lnTo>
                    <a:pt x="14059" y="369309"/>
                  </a:lnTo>
                  <a:lnTo>
                    <a:pt x="24717" y="413778"/>
                  </a:lnTo>
                  <a:lnTo>
                    <a:pt x="38190" y="457073"/>
                  </a:lnTo>
                  <a:lnTo>
                    <a:pt x="39706" y="461010"/>
                  </a:lnTo>
                  <a:lnTo>
                    <a:pt x="1342189" y="461010"/>
                  </a:lnTo>
                  <a:lnTo>
                    <a:pt x="1357130" y="413778"/>
                  </a:lnTo>
                  <a:lnTo>
                    <a:pt x="1367752" y="369309"/>
                  </a:lnTo>
                  <a:lnTo>
                    <a:pt x="1375466" y="323766"/>
                  </a:lnTo>
                  <a:lnTo>
                    <a:pt x="1380169" y="277253"/>
                  </a:lnTo>
                  <a:lnTo>
                    <a:pt x="1381760" y="229870"/>
                  </a:lnTo>
                  <a:lnTo>
                    <a:pt x="1380169" y="182639"/>
                  </a:lnTo>
                  <a:lnTo>
                    <a:pt x="1375466" y="136264"/>
                  </a:lnTo>
                  <a:lnTo>
                    <a:pt x="1367752" y="90849"/>
                  </a:lnTo>
                  <a:lnTo>
                    <a:pt x="1357130" y="46496"/>
                  </a:lnTo>
                  <a:lnTo>
                    <a:pt x="1343700" y="3306"/>
                  </a:lnTo>
                  <a:lnTo>
                    <a:pt x="1342428" y="0"/>
                  </a:lnTo>
                  <a:close/>
                </a:path>
              </a:pathLst>
            </a:custGeom>
            <a:solidFill>
              <a:srgbClr val="C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5"/>
            <p:cNvSpPr/>
            <p:nvPr/>
          </p:nvSpPr>
          <p:spPr>
            <a:xfrm>
              <a:off x="5980429" y="1480820"/>
              <a:ext cx="1301750" cy="461009"/>
            </a:xfrm>
            <a:custGeom>
              <a:avLst/>
              <a:gdLst/>
              <a:ahLst/>
              <a:cxnLst/>
              <a:rect l="l" t="t" r="r" b="b"/>
              <a:pathLst>
                <a:path w="1301750" h="461010">
                  <a:moveTo>
                    <a:pt x="1259790" y="0"/>
                  </a:moveTo>
                  <a:lnTo>
                    <a:pt x="41794" y="0"/>
                  </a:lnTo>
                  <a:lnTo>
                    <a:pt x="27506" y="41965"/>
                  </a:lnTo>
                  <a:lnTo>
                    <a:pt x="15660" y="87227"/>
                  </a:lnTo>
                  <a:lnTo>
                    <a:pt x="7043" y="133716"/>
                  </a:lnTo>
                  <a:lnTo>
                    <a:pt x="1781" y="181305"/>
                  </a:lnTo>
                  <a:lnTo>
                    <a:pt x="0" y="229870"/>
                  </a:lnTo>
                  <a:lnTo>
                    <a:pt x="1781" y="278442"/>
                  </a:lnTo>
                  <a:lnTo>
                    <a:pt x="7043" y="326053"/>
                  </a:lnTo>
                  <a:lnTo>
                    <a:pt x="15660" y="372576"/>
                  </a:lnTo>
                  <a:lnTo>
                    <a:pt x="27506" y="417885"/>
                  </a:lnTo>
                  <a:lnTo>
                    <a:pt x="42170" y="461010"/>
                  </a:lnTo>
                  <a:lnTo>
                    <a:pt x="1259413" y="461010"/>
                  </a:lnTo>
                  <a:lnTo>
                    <a:pt x="1274132" y="417885"/>
                  </a:lnTo>
                  <a:lnTo>
                    <a:pt x="1286025" y="372576"/>
                  </a:lnTo>
                  <a:lnTo>
                    <a:pt x="1294676" y="326053"/>
                  </a:lnTo>
                  <a:lnTo>
                    <a:pt x="1299960" y="278442"/>
                  </a:lnTo>
                  <a:lnTo>
                    <a:pt x="1301750" y="229870"/>
                  </a:lnTo>
                  <a:lnTo>
                    <a:pt x="1299960" y="181305"/>
                  </a:lnTo>
                  <a:lnTo>
                    <a:pt x="1294676" y="133716"/>
                  </a:lnTo>
                  <a:lnTo>
                    <a:pt x="1286025" y="87227"/>
                  </a:lnTo>
                  <a:lnTo>
                    <a:pt x="1274132" y="41965"/>
                  </a:lnTo>
                  <a:lnTo>
                    <a:pt x="1259790" y="0"/>
                  </a:lnTo>
                  <a:close/>
                </a:path>
              </a:pathLst>
            </a:custGeom>
            <a:solidFill>
              <a:srgbClr val="D1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6"/>
            <p:cNvSpPr/>
            <p:nvPr/>
          </p:nvSpPr>
          <p:spPr>
            <a:xfrm>
              <a:off x="6019800" y="1480820"/>
              <a:ext cx="1221740" cy="461009"/>
            </a:xfrm>
            <a:custGeom>
              <a:avLst/>
              <a:gdLst/>
              <a:ahLst/>
              <a:cxnLst/>
              <a:rect l="l" t="t" r="r" b="b"/>
              <a:pathLst>
                <a:path w="1221739" h="461010">
                  <a:moveTo>
                    <a:pt x="1177049" y="0"/>
                  </a:moveTo>
                  <a:lnTo>
                    <a:pt x="44690" y="0"/>
                  </a:lnTo>
                  <a:lnTo>
                    <a:pt x="43625" y="2396"/>
                  </a:lnTo>
                  <a:lnTo>
                    <a:pt x="28280" y="45319"/>
                  </a:lnTo>
                  <a:lnTo>
                    <a:pt x="16110" y="89662"/>
                  </a:lnTo>
                  <a:lnTo>
                    <a:pt x="7250" y="135292"/>
                  </a:lnTo>
                  <a:lnTo>
                    <a:pt x="1834" y="182073"/>
                  </a:lnTo>
                  <a:lnTo>
                    <a:pt x="0" y="229870"/>
                  </a:lnTo>
                  <a:lnTo>
                    <a:pt x="1834" y="277666"/>
                  </a:lnTo>
                  <a:lnTo>
                    <a:pt x="7250" y="324447"/>
                  </a:lnTo>
                  <a:lnTo>
                    <a:pt x="16110" y="370077"/>
                  </a:lnTo>
                  <a:lnTo>
                    <a:pt x="28280" y="414420"/>
                  </a:lnTo>
                  <a:lnTo>
                    <a:pt x="43625" y="457343"/>
                  </a:lnTo>
                  <a:lnTo>
                    <a:pt x="45255" y="461010"/>
                  </a:lnTo>
                  <a:lnTo>
                    <a:pt x="1176484" y="461010"/>
                  </a:lnTo>
                  <a:lnTo>
                    <a:pt x="1193459" y="414420"/>
                  </a:lnTo>
                  <a:lnTo>
                    <a:pt x="1205629" y="370077"/>
                  </a:lnTo>
                  <a:lnTo>
                    <a:pt x="1214489" y="324447"/>
                  </a:lnTo>
                  <a:lnTo>
                    <a:pt x="1219905" y="277666"/>
                  </a:lnTo>
                  <a:lnTo>
                    <a:pt x="1221739" y="229870"/>
                  </a:lnTo>
                  <a:lnTo>
                    <a:pt x="1219905" y="182073"/>
                  </a:lnTo>
                  <a:lnTo>
                    <a:pt x="1214489" y="135292"/>
                  </a:lnTo>
                  <a:lnTo>
                    <a:pt x="1205629" y="89662"/>
                  </a:lnTo>
                  <a:lnTo>
                    <a:pt x="1193459" y="45319"/>
                  </a:lnTo>
                  <a:lnTo>
                    <a:pt x="1178114" y="2396"/>
                  </a:lnTo>
                  <a:lnTo>
                    <a:pt x="1177049" y="0"/>
                  </a:lnTo>
                  <a:close/>
                </a:path>
              </a:pathLst>
            </a:custGeom>
            <a:solidFill>
              <a:srgbClr val="D4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7"/>
            <p:cNvSpPr/>
            <p:nvPr/>
          </p:nvSpPr>
          <p:spPr>
            <a:xfrm>
              <a:off x="6060440" y="1480820"/>
              <a:ext cx="1141730" cy="461009"/>
            </a:xfrm>
            <a:custGeom>
              <a:avLst/>
              <a:gdLst/>
              <a:ahLst/>
              <a:cxnLst/>
              <a:rect l="l" t="t" r="r" b="b"/>
              <a:pathLst>
                <a:path w="1141729" h="461010">
                  <a:moveTo>
                    <a:pt x="1093212" y="0"/>
                  </a:moveTo>
                  <a:lnTo>
                    <a:pt x="48539" y="0"/>
                  </a:lnTo>
                  <a:lnTo>
                    <a:pt x="44827" y="7897"/>
                  </a:lnTo>
                  <a:lnTo>
                    <a:pt x="29077" y="49621"/>
                  </a:lnTo>
                  <a:lnTo>
                    <a:pt x="16574" y="92827"/>
                  </a:lnTo>
                  <a:lnTo>
                    <a:pt x="7463" y="137368"/>
                  </a:lnTo>
                  <a:lnTo>
                    <a:pt x="1890" y="183098"/>
                  </a:lnTo>
                  <a:lnTo>
                    <a:pt x="0" y="229870"/>
                  </a:lnTo>
                  <a:lnTo>
                    <a:pt x="1890" y="276823"/>
                  </a:lnTo>
                  <a:lnTo>
                    <a:pt x="7463" y="322715"/>
                  </a:lnTo>
                  <a:lnTo>
                    <a:pt x="16574" y="367402"/>
                  </a:lnTo>
                  <a:lnTo>
                    <a:pt x="29077" y="410738"/>
                  </a:lnTo>
                  <a:lnTo>
                    <a:pt x="44827" y="452576"/>
                  </a:lnTo>
                  <a:lnTo>
                    <a:pt x="48781" y="461010"/>
                  </a:lnTo>
                  <a:lnTo>
                    <a:pt x="1092970" y="461010"/>
                  </a:lnTo>
                  <a:lnTo>
                    <a:pt x="1112662" y="410738"/>
                  </a:lnTo>
                  <a:lnTo>
                    <a:pt x="1125159" y="367402"/>
                  </a:lnTo>
                  <a:lnTo>
                    <a:pt x="1134267" y="322715"/>
                  </a:lnTo>
                  <a:lnTo>
                    <a:pt x="1139839" y="276823"/>
                  </a:lnTo>
                  <a:lnTo>
                    <a:pt x="1141730" y="229870"/>
                  </a:lnTo>
                  <a:lnTo>
                    <a:pt x="1139839" y="183098"/>
                  </a:lnTo>
                  <a:lnTo>
                    <a:pt x="1134267" y="137368"/>
                  </a:lnTo>
                  <a:lnTo>
                    <a:pt x="1125159" y="92827"/>
                  </a:lnTo>
                  <a:lnTo>
                    <a:pt x="1112662" y="49621"/>
                  </a:lnTo>
                  <a:lnTo>
                    <a:pt x="1096922" y="7897"/>
                  </a:lnTo>
                  <a:lnTo>
                    <a:pt x="1093212" y="0"/>
                  </a:lnTo>
                  <a:close/>
                </a:path>
              </a:pathLst>
            </a:custGeom>
            <a:solidFill>
              <a:srgbClr val="D7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8"/>
            <p:cNvSpPr/>
            <p:nvPr/>
          </p:nvSpPr>
          <p:spPr>
            <a:xfrm>
              <a:off x="6099809" y="1480820"/>
              <a:ext cx="1061720" cy="461009"/>
            </a:xfrm>
            <a:custGeom>
              <a:avLst/>
              <a:gdLst/>
              <a:ahLst/>
              <a:cxnLst/>
              <a:rect l="l" t="t" r="r" b="b"/>
              <a:pathLst>
                <a:path w="1061720" h="461010">
                  <a:moveTo>
                    <a:pt x="1009039" y="0"/>
                  </a:moveTo>
                  <a:lnTo>
                    <a:pt x="52680" y="0"/>
                  </a:lnTo>
                  <a:lnTo>
                    <a:pt x="51082" y="3014"/>
                  </a:lnTo>
                  <a:lnTo>
                    <a:pt x="33190" y="45233"/>
                  </a:lnTo>
                  <a:lnTo>
                    <a:pt x="18950" y="89217"/>
                  </a:lnTo>
                  <a:lnTo>
                    <a:pt x="8546" y="134776"/>
                  </a:lnTo>
                  <a:lnTo>
                    <a:pt x="2167" y="181723"/>
                  </a:lnTo>
                  <a:lnTo>
                    <a:pt x="0" y="229870"/>
                  </a:lnTo>
                  <a:lnTo>
                    <a:pt x="2167" y="278216"/>
                  </a:lnTo>
                  <a:lnTo>
                    <a:pt x="8546" y="325341"/>
                  </a:lnTo>
                  <a:lnTo>
                    <a:pt x="18950" y="371057"/>
                  </a:lnTo>
                  <a:lnTo>
                    <a:pt x="33190" y="415178"/>
                  </a:lnTo>
                  <a:lnTo>
                    <a:pt x="51082" y="457517"/>
                  </a:lnTo>
                  <a:lnTo>
                    <a:pt x="52929" y="461010"/>
                  </a:lnTo>
                  <a:lnTo>
                    <a:pt x="1008790" y="461010"/>
                  </a:lnTo>
                  <a:lnTo>
                    <a:pt x="1028529" y="415178"/>
                  </a:lnTo>
                  <a:lnTo>
                    <a:pt x="1042769" y="371057"/>
                  </a:lnTo>
                  <a:lnTo>
                    <a:pt x="1053173" y="325341"/>
                  </a:lnTo>
                  <a:lnTo>
                    <a:pt x="1059552" y="278216"/>
                  </a:lnTo>
                  <a:lnTo>
                    <a:pt x="1061719" y="229870"/>
                  </a:lnTo>
                  <a:lnTo>
                    <a:pt x="1059552" y="181723"/>
                  </a:lnTo>
                  <a:lnTo>
                    <a:pt x="1053173" y="134776"/>
                  </a:lnTo>
                  <a:lnTo>
                    <a:pt x="1042769" y="89217"/>
                  </a:lnTo>
                  <a:lnTo>
                    <a:pt x="1028529" y="45233"/>
                  </a:lnTo>
                  <a:lnTo>
                    <a:pt x="1010637" y="3014"/>
                  </a:lnTo>
                  <a:lnTo>
                    <a:pt x="1009039" y="0"/>
                  </a:lnTo>
                  <a:close/>
                </a:path>
              </a:pathLst>
            </a:custGeom>
            <a:solidFill>
              <a:srgbClr val="DA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9"/>
            <p:cNvSpPr/>
            <p:nvPr/>
          </p:nvSpPr>
          <p:spPr>
            <a:xfrm>
              <a:off x="6140450" y="1480820"/>
              <a:ext cx="981710" cy="461009"/>
            </a:xfrm>
            <a:custGeom>
              <a:avLst/>
              <a:gdLst/>
              <a:ahLst/>
              <a:cxnLst/>
              <a:rect l="l" t="t" r="r" b="b"/>
              <a:pathLst>
                <a:path w="981710" h="461010">
                  <a:moveTo>
                    <a:pt x="924048" y="0"/>
                  </a:moveTo>
                  <a:lnTo>
                    <a:pt x="57624" y="0"/>
                  </a:lnTo>
                  <a:lnTo>
                    <a:pt x="52720" y="8665"/>
                  </a:lnTo>
                  <a:lnTo>
                    <a:pt x="34291" y="49559"/>
                  </a:lnTo>
                  <a:lnTo>
                    <a:pt x="19598" y="92333"/>
                  </a:lnTo>
                  <a:lnTo>
                    <a:pt x="8847" y="136780"/>
                  </a:lnTo>
                  <a:lnTo>
                    <a:pt x="2246" y="182694"/>
                  </a:lnTo>
                  <a:lnTo>
                    <a:pt x="0" y="229870"/>
                  </a:lnTo>
                  <a:lnTo>
                    <a:pt x="2246" y="277045"/>
                  </a:lnTo>
                  <a:lnTo>
                    <a:pt x="8847" y="322959"/>
                  </a:lnTo>
                  <a:lnTo>
                    <a:pt x="19598" y="367406"/>
                  </a:lnTo>
                  <a:lnTo>
                    <a:pt x="34291" y="410180"/>
                  </a:lnTo>
                  <a:lnTo>
                    <a:pt x="52720" y="451074"/>
                  </a:lnTo>
                  <a:lnTo>
                    <a:pt x="58342" y="461010"/>
                  </a:lnTo>
                  <a:lnTo>
                    <a:pt x="923328" y="461010"/>
                  </a:lnTo>
                  <a:lnTo>
                    <a:pt x="947402" y="410180"/>
                  </a:lnTo>
                  <a:lnTo>
                    <a:pt x="962104" y="367406"/>
                  </a:lnTo>
                  <a:lnTo>
                    <a:pt x="972860" y="322959"/>
                  </a:lnTo>
                  <a:lnTo>
                    <a:pt x="979463" y="277045"/>
                  </a:lnTo>
                  <a:lnTo>
                    <a:pt x="981710" y="229870"/>
                  </a:lnTo>
                  <a:lnTo>
                    <a:pt x="979463" y="182694"/>
                  </a:lnTo>
                  <a:lnTo>
                    <a:pt x="972860" y="136780"/>
                  </a:lnTo>
                  <a:lnTo>
                    <a:pt x="962104" y="92333"/>
                  </a:lnTo>
                  <a:lnTo>
                    <a:pt x="947402" y="49559"/>
                  </a:lnTo>
                  <a:lnTo>
                    <a:pt x="928957" y="8665"/>
                  </a:lnTo>
                  <a:lnTo>
                    <a:pt x="924048" y="0"/>
                  </a:lnTo>
                  <a:close/>
                </a:path>
              </a:pathLst>
            </a:custGeom>
            <a:solidFill>
              <a:srgbClr val="DD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60"/>
            <p:cNvSpPr/>
            <p:nvPr/>
          </p:nvSpPr>
          <p:spPr>
            <a:xfrm>
              <a:off x="6181090" y="1480820"/>
              <a:ext cx="901700" cy="461009"/>
            </a:xfrm>
            <a:custGeom>
              <a:avLst/>
              <a:gdLst/>
              <a:ahLst/>
              <a:cxnLst/>
              <a:rect l="l" t="t" r="r" b="b"/>
              <a:pathLst>
                <a:path w="901700" h="461010">
                  <a:moveTo>
                    <a:pt x="838361" y="0"/>
                  </a:moveTo>
                  <a:lnTo>
                    <a:pt x="63050" y="0"/>
                  </a:lnTo>
                  <a:lnTo>
                    <a:pt x="61289" y="2681"/>
                  </a:lnTo>
                  <a:lnTo>
                    <a:pt x="39941" y="43919"/>
                  </a:lnTo>
                  <a:lnTo>
                    <a:pt x="22870" y="87528"/>
                  </a:lnTo>
                  <a:lnTo>
                    <a:pt x="10343" y="133237"/>
                  </a:lnTo>
                  <a:lnTo>
                    <a:pt x="2630" y="180774"/>
                  </a:lnTo>
                  <a:lnTo>
                    <a:pt x="0" y="229870"/>
                  </a:lnTo>
                  <a:lnTo>
                    <a:pt x="2630" y="278981"/>
                  </a:lnTo>
                  <a:lnTo>
                    <a:pt x="10343" y="326564"/>
                  </a:lnTo>
                  <a:lnTo>
                    <a:pt x="22870" y="372343"/>
                  </a:lnTo>
                  <a:lnTo>
                    <a:pt x="39941" y="416043"/>
                  </a:lnTo>
                  <a:lnTo>
                    <a:pt x="61289" y="457388"/>
                  </a:lnTo>
                  <a:lnTo>
                    <a:pt x="63661" y="461010"/>
                  </a:lnTo>
                  <a:lnTo>
                    <a:pt x="837748" y="461010"/>
                  </a:lnTo>
                  <a:lnTo>
                    <a:pt x="861559" y="416043"/>
                  </a:lnTo>
                  <a:lnTo>
                    <a:pt x="878707" y="372343"/>
                  </a:lnTo>
                  <a:lnTo>
                    <a:pt x="891297" y="326564"/>
                  </a:lnTo>
                  <a:lnTo>
                    <a:pt x="899053" y="278981"/>
                  </a:lnTo>
                  <a:lnTo>
                    <a:pt x="901700" y="229870"/>
                  </a:lnTo>
                  <a:lnTo>
                    <a:pt x="899053" y="180774"/>
                  </a:lnTo>
                  <a:lnTo>
                    <a:pt x="891297" y="133237"/>
                  </a:lnTo>
                  <a:lnTo>
                    <a:pt x="878707" y="87528"/>
                  </a:lnTo>
                  <a:lnTo>
                    <a:pt x="861559" y="43919"/>
                  </a:lnTo>
                  <a:lnTo>
                    <a:pt x="840128" y="2681"/>
                  </a:lnTo>
                  <a:lnTo>
                    <a:pt x="838361" y="0"/>
                  </a:lnTo>
                  <a:close/>
                </a:path>
              </a:pathLst>
            </a:custGeom>
            <a:solidFill>
              <a:srgbClr val="E0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1"/>
            <p:cNvSpPr/>
            <p:nvPr/>
          </p:nvSpPr>
          <p:spPr>
            <a:xfrm>
              <a:off x="6220460" y="1480820"/>
              <a:ext cx="820419" cy="461009"/>
            </a:xfrm>
            <a:custGeom>
              <a:avLst/>
              <a:gdLst/>
              <a:ahLst/>
              <a:cxnLst/>
              <a:rect l="l" t="t" r="r" b="b"/>
              <a:pathLst>
                <a:path w="820420" h="461010">
                  <a:moveTo>
                    <a:pt x="749472" y="0"/>
                  </a:moveTo>
                  <a:lnTo>
                    <a:pt x="71283" y="0"/>
                  </a:lnTo>
                  <a:lnTo>
                    <a:pt x="63985" y="10179"/>
                  </a:lnTo>
                  <a:lnTo>
                    <a:pt x="41780" y="49685"/>
                  </a:lnTo>
                  <a:lnTo>
                    <a:pt x="23968" y="91718"/>
                  </a:lnTo>
                  <a:lnTo>
                    <a:pt x="10859" y="135967"/>
                  </a:lnTo>
                  <a:lnTo>
                    <a:pt x="2766" y="182121"/>
                  </a:lnTo>
                  <a:lnTo>
                    <a:pt x="0" y="229870"/>
                  </a:lnTo>
                  <a:lnTo>
                    <a:pt x="2766" y="277871"/>
                  </a:lnTo>
                  <a:lnTo>
                    <a:pt x="10859" y="324242"/>
                  </a:lnTo>
                  <a:lnTo>
                    <a:pt x="23968" y="368675"/>
                  </a:lnTo>
                  <a:lnTo>
                    <a:pt x="41780" y="410861"/>
                  </a:lnTo>
                  <a:lnTo>
                    <a:pt x="63985" y="450493"/>
                  </a:lnTo>
                  <a:lnTo>
                    <a:pt x="71505" y="461010"/>
                  </a:lnTo>
                  <a:lnTo>
                    <a:pt x="749252" y="461010"/>
                  </a:lnTo>
                  <a:lnTo>
                    <a:pt x="778861" y="410861"/>
                  </a:lnTo>
                  <a:lnTo>
                    <a:pt x="796589" y="368675"/>
                  </a:lnTo>
                  <a:lnTo>
                    <a:pt x="809626" y="324242"/>
                  </a:lnTo>
                  <a:lnTo>
                    <a:pt x="817671" y="277871"/>
                  </a:lnTo>
                  <a:lnTo>
                    <a:pt x="820419" y="229870"/>
                  </a:lnTo>
                  <a:lnTo>
                    <a:pt x="817671" y="182121"/>
                  </a:lnTo>
                  <a:lnTo>
                    <a:pt x="809626" y="135967"/>
                  </a:lnTo>
                  <a:lnTo>
                    <a:pt x="796589" y="91718"/>
                  </a:lnTo>
                  <a:lnTo>
                    <a:pt x="778861" y="49685"/>
                  </a:lnTo>
                  <a:lnTo>
                    <a:pt x="756746" y="10179"/>
                  </a:lnTo>
                  <a:lnTo>
                    <a:pt x="749472" y="0"/>
                  </a:lnTo>
                  <a:close/>
                </a:path>
              </a:pathLst>
            </a:custGeom>
            <a:solidFill>
              <a:srgbClr val="E3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62"/>
            <p:cNvSpPr/>
            <p:nvPr/>
          </p:nvSpPr>
          <p:spPr>
            <a:xfrm>
              <a:off x="6261100" y="1480820"/>
              <a:ext cx="740410" cy="461009"/>
            </a:xfrm>
            <a:custGeom>
              <a:avLst/>
              <a:gdLst/>
              <a:ahLst/>
              <a:cxnLst/>
              <a:rect l="l" t="t" r="r" b="b"/>
              <a:pathLst>
                <a:path w="740410" h="461010">
                  <a:moveTo>
                    <a:pt x="659160" y="0"/>
                  </a:moveTo>
                  <a:lnTo>
                    <a:pt x="80753" y="0"/>
                  </a:lnTo>
                  <a:lnTo>
                    <a:pt x="66115" y="18568"/>
                  </a:lnTo>
                  <a:lnTo>
                    <a:pt x="43229" y="55973"/>
                  </a:lnTo>
                  <a:lnTo>
                    <a:pt x="24831" y="96148"/>
                  </a:lnTo>
                  <a:lnTo>
                    <a:pt x="11265" y="138752"/>
                  </a:lnTo>
                  <a:lnTo>
                    <a:pt x="2873" y="183440"/>
                  </a:lnTo>
                  <a:lnTo>
                    <a:pt x="0" y="229870"/>
                  </a:lnTo>
                  <a:lnTo>
                    <a:pt x="2873" y="276570"/>
                  </a:lnTo>
                  <a:lnTo>
                    <a:pt x="11265" y="321488"/>
                  </a:lnTo>
                  <a:lnTo>
                    <a:pt x="24831" y="364283"/>
                  </a:lnTo>
                  <a:lnTo>
                    <a:pt x="43229" y="404615"/>
                  </a:lnTo>
                  <a:lnTo>
                    <a:pt x="66115" y="442145"/>
                  </a:lnTo>
                  <a:lnTo>
                    <a:pt x="80944" y="461010"/>
                  </a:lnTo>
                  <a:lnTo>
                    <a:pt x="658968" y="461010"/>
                  </a:lnTo>
                  <a:lnTo>
                    <a:pt x="696893" y="404615"/>
                  </a:lnTo>
                  <a:lnTo>
                    <a:pt x="715406" y="364283"/>
                  </a:lnTo>
                  <a:lnTo>
                    <a:pt x="729063" y="321488"/>
                  </a:lnTo>
                  <a:lnTo>
                    <a:pt x="737515" y="276570"/>
                  </a:lnTo>
                  <a:lnTo>
                    <a:pt x="740410" y="229870"/>
                  </a:lnTo>
                  <a:lnTo>
                    <a:pt x="737515" y="183440"/>
                  </a:lnTo>
                  <a:lnTo>
                    <a:pt x="729063" y="138752"/>
                  </a:lnTo>
                  <a:lnTo>
                    <a:pt x="715406" y="96148"/>
                  </a:lnTo>
                  <a:lnTo>
                    <a:pt x="696893" y="55973"/>
                  </a:lnTo>
                  <a:lnTo>
                    <a:pt x="673875" y="18568"/>
                  </a:lnTo>
                  <a:lnTo>
                    <a:pt x="659160" y="0"/>
                  </a:lnTo>
                  <a:close/>
                </a:path>
              </a:pathLst>
            </a:custGeom>
            <a:solidFill>
              <a:srgbClr val="E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63"/>
            <p:cNvSpPr/>
            <p:nvPr/>
          </p:nvSpPr>
          <p:spPr>
            <a:xfrm>
              <a:off x="6300470" y="1480820"/>
              <a:ext cx="660400" cy="461009"/>
            </a:xfrm>
            <a:custGeom>
              <a:avLst/>
              <a:gdLst/>
              <a:ahLst/>
              <a:cxnLst/>
              <a:rect l="l" t="t" r="r" b="b"/>
              <a:pathLst>
                <a:path w="660400" h="461010">
                  <a:moveTo>
                    <a:pt x="566076" y="0"/>
                  </a:moveTo>
                  <a:lnTo>
                    <a:pt x="94788" y="0"/>
                  </a:lnTo>
                  <a:lnTo>
                    <a:pt x="81247" y="13540"/>
                  </a:lnTo>
                  <a:lnTo>
                    <a:pt x="53387" y="50405"/>
                  </a:lnTo>
                  <a:lnTo>
                    <a:pt x="30812" y="90992"/>
                  </a:lnTo>
                  <a:lnTo>
                    <a:pt x="14041" y="134779"/>
                  </a:lnTo>
                  <a:lnTo>
                    <a:pt x="3597" y="181245"/>
                  </a:lnTo>
                  <a:lnTo>
                    <a:pt x="0" y="229870"/>
                  </a:lnTo>
                  <a:lnTo>
                    <a:pt x="3597" y="278810"/>
                  </a:lnTo>
                  <a:lnTo>
                    <a:pt x="14041" y="325535"/>
                  </a:lnTo>
                  <a:lnTo>
                    <a:pt x="30812" y="369528"/>
                  </a:lnTo>
                  <a:lnTo>
                    <a:pt x="53387" y="410276"/>
                  </a:lnTo>
                  <a:lnTo>
                    <a:pt x="81247" y="447263"/>
                  </a:lnTo>
                  <a:lnTo>
                    <a:pt x="94957" y="461010"/>
                  </a:lnTo>
                  <a:lnTo>
                    <a:pt x="565907" y="461010"/>
                  </a:lnTo>
                  <a:lnTo>
                    <a:pt x="607332" y="410276"/>
                  </a:lnTo>
                  <a:lnTo>
                    <a:pt x="629794" y="369528"/>
                  </a:lnTo>
                  <a:lnTo>
                    <a:pt x="646461" y="325535"/>
                  </a:lnTo>
                  <a:lnTo>
                    <a:pt x="656831" y="278810"/>
                  </a:lnTo>
                  <a:lnTo>
                    <a:pt x="660400" y="229870"/>
                  </a:lnTo>
                  <a:lnTo>
                    <a:pt x="656831" y="181245"/>
                  </a:lnTo>
                  <a:lnTo>
                    <a:pt x="646461" y="134779"/>
                  </a:lnTo>
                  <a:lnTo>
                    <a:pt x="629794" y="90992"/>
                  </a:lnTo>
                  <a:lnTo>
                    <a:pt x="607332" y="50405"/>
                  </a:lnTo>
                  <a:lnTo>
                    <a:pt x="579581" y="13540"/>
                  </a:lnTo>
                  <a:lnTo>
                    <a:pt x="566076" y="0"/>
                  </a:lnTo>
                  <a:close/>
                </a:path>
              </a:pathLst>
            </a:custGeom>
            <a:solidFill>
              <a:srgbClr val="E9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64"/>
            <p:cNvSpPr/>
            <p:nvPr/>
          </p:nvSpPr>
          <p:spPr>
            <a:xfrm>
              <a:off x="6341109" y="1480820"/>
              <a:ext cx="580390" cy="461009"/>
            </a:xfrm>
            <a:custGeom>
              <a:avLst/>
              <a:gdLst/>
              <a:ahLst/>
              <a:cxnLst/>
              <a:rect l="l" t="t" r="r" b="b"/>
              <a:pathLst>
                <a:path w="580389" h="461010">
                  <a:moveTo>
                    <a:pt x="466114" y="0"/>
                  </a:moveTo>
                  <a:lnTo>
                    <a:pt x="114016" y="0"/>
                  </a:lnTo>
                  <a:lnTo>
                    <a:pt x="84772" y="25082"/>
                  </a:lnTo>
                  <a:lnTo>
                    <a:pt x="55839" y="58816"/>
                  </a:lnTo>
                  <a:lnTo>
                    <a:pt x="32301" y="96756"/>
                  </a:lnTo>
                  <a:lnTo>
                    <a:pt x="14752" y="138308"/>
                  </a:lnTo>
                  <a:lnTo>
                    <a:pt x="3787" y="182877"/>
                  </a:lnTo>
                  <a:lnTo>
                    <a:pt x="0" y="229870"/>
                  </a:lnTo>
                  <a:lnTo>
                    <a:pt x="3787" y="276898"/>
                  </a:lnTo>
                  <a:lnTo>
                    <a:pt x="14752" y="321564"/>
                  </a:lnTo>
                  <a:lnTo>
                    <a:pt x="32301" y="363258"/>
                  </a:lnTo>
                  <a:lnTo>
                    <a:pt x="55839" y="401370"/>
                  </a:lnTo>
                  <a:lnTo>
                    <a:pt x="84772" y="435292"/>
                  </a:lnTo>
                  <a:lnTo>
                    <a:pt x="114563" y="461010"/>
                  </a:lnTo>
                  <a:lnTo>
                    <a:pt x="465565" y="461010"/>
                  </a:lnTo>
                  <a:lnTo>
                    <a:pt x="495458" y="435292"/>
                  </a:lnTo>
                  <a:lnTo>
                    <a:pt x="524469" y="401370"/>
                  </a:lnTo>
                  <a:lnTo>
                    <a:pt x="548054" y="363258"/>
                  </a:lnTo>
                  <a:lnTo>
                    <a:pt x="565627" y="321564"/>
                  </a:lnTo>
                  <a:lnTo>
                    <a:pt x="576601" y="276898"/>
                  </a:lnTo>
                  <a:lnTo>
                    <a:pt x="580389" y="229870"/>
                  </a:lnTo>
                  <a:lnTo>
                    <a:pt x="576601" y="182877"/>
                  </a:lnTo>
                  <a:lnTo>
                    <a:pt x="565627" y="138308"/>
                  </a:lnTo>
                  <a:lnTo>
                    <a:pt x="548054" y="96756"/>
                  </a:lnTo>
                  <a:lnTo>
                    <a:pt x="524469" y="58816"/>
                  </a:lnTo>
                  <a:lnTo>
                    <a:pt x="495458" y="25082"/>
                  </a:lnTo>
                  <a:lnTo>
                    <a:pt x="466114" y="0"/>
                  </a:lnTo>
                  <a:close/>
                </a:path>
              </a:pathLst>
            </a:custGeom>
            <a:solidFill>
              <a:srgbClr val="EC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65"/>
            <p:cNvSpPr/>
            <p:nvPr/>
          </p:nvSpPr>
          <p:spPr>
            <a:xfrm>
              <a:off x="6380479" y="1480820"/>
              <a:ext cx="501650" cy="461009"/>
            </a:xfrm>
            <a:custGeom>
              <a:avLst/>
              <a:gdLst/>
              <a:ahLst/>
              <a:cxnLst/>
              <a:rect l="l" t="t" r="r" b="b"/>
              <a:pathLst>
                <a:path w="501650" h="461010">
                  <a:moveTo>
                    <a:pt x="347704" y="0"/>
                  </a:moveTo>
                  <a:lnTo>
                    <a:pt x="153404" y="0"/>
                  </a:lnTo>
                  <a:lnTo>
                    <a:pt x="124365" y="13781"/>
                  </a:lnTo>
                  <a:lnTo>
                    <a:pt x="89413" y="38437"/>
                  </a:lnTo>
                  <a:lnTo>
                    <a:pt x="59176" y="68571"/>
                  </a:lnTo>
                  <a:lnTo>
                    <a:pt x="34384" y="103481"/>
                  </a:lnTo>
                  <a:lnTo>
                    <a:pt x="15769" y="142468"/>
                  </a:lnTo>
                  <a:lnTo>
                    <a:pt x="4064" y="184831"/>
                  </a:lnTo>
                  <a:lnTo>
                    <a:pt x="0" y="229870"/>
                  </a:lnTo>
                  <a:lnTo>
                    <a:pt x="4064" y="274908"/>
                  </a:lnTo>
                  <a:lnTo>
                    <a:pt x="15769" y="317271"/>
                  </a:lnTo>
                  <a:lnTo>
                    <a:pt x="34384" y="356258"/>
                  </a:lnTo>
                  <a:lnTo>
                    <a:pt x="59176" y="391168"/>
                  </a:lnTo>
                  <a:lnTo>
                    <a:pt x="89413" y="421302"/>
                  </a:lnTo>
                  <a:lnTo>
                    <a:pt x="124365" y="445958"/>
                  </a:lnTo>
                  <a:lnTo>
                    <a:pt x="156080" y="461010"/>
                  </a:lnTo>
                  <a:lnTo>
                    <a:pt x="345013" y="461010"/>
                  </a:lnTo>
                  <a:lnTo>
                    <a:pt x="412018" y="421302"/>
                  </a:lnTo>
                  <a:lnTo>
                    <a:pt x="442362" y="391168"/>
                  </a:lnTo>
                  <a:lnTo>
                    <a:pt x="467218" y="356258"/>
                  </a:lnTo>
                  <a:lnTo>
                    <a:pt x="485866" y="317271"/>
                  </a:lnTo>
                  <a:lnTo>
                    <a:pt x="497583" y="274908"/>
                  </a:lnTo>
                  <a:lnTo>
                    <a:pt x="501650" y="229870"/>
                  </a:lnTo>
                  <a:lnTo>
                    <a:pt x="497583" y="184831"/>
                  </a:lnTo>
                  <a:lnTo>
                    <a:pt x="485866" y="142468"/>
                  </a:lnTo>
                  <a:lnTo>
                    <a:pt x="467218" y="103481"/>
                  </a:lnTo>
                  <a:lnTo>
                    <a:pt x="442362" y="68571"/>
                  </a:lnTo>
                  <a:lnTo>
                    <a:pt x="412018" y="38437"/>
                  </a:lnTo>
                  <a:lnTo>
                    <a:pt x="376907" y="13781"/>
                  </a:lnTo>
                  <a:lnTo>
                    <a:pt x="347704" y="0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66"/>
            <p:cNvSpPr/>
            <p:nvPr/>
          </p:nvSpPr>
          <p:spPr>
            <a:xfrm>
              <a:off x="6419850" y="1501139"/>
              <a:ext cx="421640" cy="420370"/>
            </a:xfrm>
            <a:custGeom>
              <a:avLst/>
              <a:gdLst/>
              <a:ahLst/>
              <a:cxnLst/>
              <a:rect l="l" t="t" r="r" b="b"/>
              <a:pathLst>
                <a:path w="421639" h="420369">
                  <a:moveTo>
                    <a:pt x="210820" y="0"/>
                  </a:moveTo>
                  <a:lnTo>
                    <a:pt x="162752" y="5542"/>
                  </a:lnTo>
                  <a:lnTo>
                    <a:pt x="118483" y="21327"/>
                  </a:lnTo>
                  <a:lnTo>
                    <a:pt x="79325" y="46086"/>
                  </a:lnTo>
                  <a:lnTo>
                    <a:pt x="46586" y="78554"/>
                  </a:lnTo>
                  <a:lnTo>
                    <a:pt x="21578" y="117465"/>
                  </a:lnTo>
                  <a:lnTo>
                    <a:pt x="5613" y="161552"/>
                  </a:lnTo>
                  <a:lnTo>
                    <a:pt x="0" y="209550"/>
                  </a:lnTo>
                  <a:lnTo>
                    <a:pt x="5613" y="258017"/>
                  </a:lnTo>
                  <a:lnTo>
                    <a:pt x="21578" y="302441"/>
                  </a:lnTo>
                  <a:lnTo>
                    <a:pt x="46586" y="341578"/>
                  </a:lnTo>
                  <a:lnTo>
                    <a:pt x="79325" y="374183"/>
                  </a:lnTo>
                  <a:lnTo>
                    <a:pt x="118483" y="399013"/>
                  </a:lnTo>
                  <a:lnTo>
                    <a:pt x="162752" y="414823"/>
                  </a:lnTo>
                  <a:lnTo>
                    <a:pt x="210820" y="420370"/>
                  </a:lnTo>
                  <a:lnTo>
                    <a:pt x="259287" y="414823"/>
                  </a:lnTo>
                  <a:lnTo>
                    <a:pt x="303711" y="399013"/>
                  </a:lnTo>
                  <a:lnTo>
                    <a:pt x="342848" y="374183"/>
                  </a:lnTo>
                  <a:lnTo>
                    <a:pt x="375453" y="341578"/>
                  </a:lnTo>
                  <a:lnTo>
                    <a:pt x="400283" y="302441"/>
                  </a:lnTo>
                  <a:lnTo>
                    <a:pt x="416093" y="258017"/>
                  </a:lnTo>
                  <a:lnTo>
                    <a:pt x="421639" y="209550"/>
                  </a:lnTo>
                  <a:lnTo>
                    <a:pt x="416093" y="161552"/>
                  </a:lnTo>
                  <a:lnTo>
                    <a:pt x="400283" y="117465"/>
                  </a:lnTo>
                  <a:lnTo>
                    <a:pt x="375453" y="78554"/>
                  </a:lnTo>
                  <a:lnTo>
                    <a:pt x="342848" y="46086"/>
                  </a:lnTo>
                  <a:lnTo>
                    <a:pt x="303711" y="21327"/>
                  </a:lnTo>
                  <a:lnTo>
                    <a:pt x="259287" y="5542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2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7"/>
            <p:cNvSpPr/>
            <p:nvPr/>
          </p:nvSpPr>
          <p:spPr>
            <a:xfrm>
              <a:off x="6460490" y="1541780"/>
              <a:ext cx="320040" cy="339090"/>
            </a:xfrm>
            <a:custGeom>
              <a:avLst/>
              <a:gdLst/>
              <a:ahLst/>
              <a:cxnLst/>
              <a:rect l="l" t="t" r="r" b="b"/>
              <a:pathLst>
                <a:path w="320039" h="339089">
                  <a:moveTo>
                    <a:pt x="160020" y="0"/>
                  </a:moveTo>
                  <a:lnTo>
                    <a:pt x="117298" y="5985"/>
                  </a:lnTo>
                  <a:lnTo>
                    <a:pt x="79022" y="22907"/>
                  </a:lnTo>
                  <a:lnTo>
                    <a:pt x="46672" y="49212"/>
                  </a:lnTo>
                  <a:lnTo>
                    <a:pt x="21731" y="83349"/>
                  </a:lnTo>
                  <a:lnTo>
                    <a:pt x="5679" y="123766"/>
                  </a:lnTo>
                  <a:lnTo>
                    <a:pt x="0" y="168910"/>
                  </a:lnTo>
                  <a:lnTo>
                    <a:pt x="5679" y="214147"/>
                  </a:lnTo>
                  <a:lnTo>
                    <a:pt x="21731" y="254799"/>
                  </a:lnTo>
                  <a:lnTo>
                    <a:pt x="46672" y="289242"/>
                  </a:lnTo>
                  <a:lnTo>
                    <a:pt x="79022" y="315853"/>
                  </a:lnTo>
                  <a:lnTo>
                    <a:pt x="117298" y="333010"/>
                  </a:lnTo>
                  <a:lnTo>
                    <a:pt x="160020" y="339090"/>
                  </a:lnTo>
                  <a:lnTo>
                    <a:pt x="202741" y="333010"/>
                  </a:lnTo>
                  <a:lnTo>
                    <a:pt x="241017" y="315853"/>
                  </a:lnTo>
                  <a:lnTo>
                    <a:pt x="273367" y="289242"/>
                  </a:lnTo>
                  <a:lnTo>
                    <a:pt x="298308" y="254799"/>
                  </a:lnTo>
                  <a:lnTo>
                    <a:pt x="314360" y="214147"/>
                  </a:lnTo>
                  <a:lnTo>
                    <a:pt x="320039" y="168910"/>
                  </a:lnTo>
                  <a:lnTo>
                    <a:pt x="314360" y="123766"/>
                  </a:lnTo>
                  <a:lnTo>
                    <a:pt x="298308" y="83349"/>
                  </a:lnTo>
                  <a:lnTo>
                    <a:pt x="273367" y="49212"/>
                  </a:lnTo>
                  <a:lnTo>
                    <a:pt x="241017" y="22907"/>
                  </a:lnTo>
                  <a:lnTo>
                    <a:pt x="202741" y="5985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68"/>
            <p:cNvSpPr/>
            <p:nvPr/>
          </p:nvSpPr>
          <p:spPr>
            <a:xfrm>
              <a:off x="6501130" y="1581150"/>
              <a:ext cx="240029" cy="260350"/>
            </a:xfrm>
            <a:custGeom>
              <a:avLst/>
              <a:gdLst/>
              <a:ahLst/>
              <a:cxnLst/>
              <a:rect l="l" t="t" r="r" b="b"/>
              <a:pathLst>
                <a:path w="240029" h="260350">
                  <a:moveTo>
                    <a:pt x="120650" y="0"/>
                  </a:moveTo>
                  <a:lnTo>
                    <a:pt x="73402" y="10060"/>
                  </a:lnTo>
                  <a:lnTo>
                    <a:pt x="35083" y="37623"/>
                  </a:lnTo>
                  <a:lnTo>
                    <a:pt x="9386" y="78759"/>
                  </a:lnTo>
                  <a:lnTo>
                    <a:pt x="0" y="129539"/>
                  </a:lnTo>
                  <a:lnTo>
                    <a:pt x="9386" y="180518"/>
                  </a:lnTo>
                  <a:lnTo>
                    <a:pt x="35083" y="222091"/>
                  </a:lnTo>
                  <a:lnTo>
                    <a:pt x="73402" y="250090"/>
                  </a:lnTo>
                  <a:lnTo>
                    <a:pt x="120650" y="260350"/>
                  </a:lnTo>
                  <a:lnTo>
                    <a:pt x="167163" y="250090"/>
                  </a:lnTo>
                  <a:lnTo>
                    <a:pt x="205105" y="222091"/>
                  </a:lnTo>
                  <a:lnTo>
                    <a:pt x="230663" y="180518"/>
                  </a:lnTo>
                  <a:lnTo>
                    <a:pt x="240030" y="129539"/>
                  </a:lnTo>
                  <a:lnTo>
                    <a:pt x="230663" y="78759"/>
                  </a:lnTo>
                  <a:lnTo>
                    <a:pt x="205105" y="37623"/>
                  </a:lnTo>
                  <a:lnTo>
                    <a:pt x="167163" y="10060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F8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69"/>
            <p:cNvSpPr/>
            <p:nvPr/>
          </p:nvSpPr>
          <p:spPr>
            <a:xfrm>
              <a:off x="6540501" y="1620520"/>
              <a:ext cx="161289" cy="180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70"/>
            <p:cNvSpPr/>
            <p:nvPr/>
          </p:nvSpPr>
          <p:spPr>
            <a:xfrm>
              <a:off x="5919470" y="1480820"/>
              <a:ext cx="1421130" cy="480059"/>
            </a:xfrm>
            <a:custGeom>
              <a:avLst/>
              <a:gdLst/>
              <a:ahLst/>
              <a:cxnLst/>
              <a:rect l="l" t="t" r="r" b="b"/>
              <a:pathLst>
                <a:path w="1421129" h="480060">
                  <a:moveTo>
                    <a:pt x="0" y="0"/>
                  </a:moveTo>
                  <a:lnTo>
                    <a:pt x="1421129" y="0"/>
                  </a:lnTo>
                  <a:lnTo>
                    <a:pt x="1421129" y="480059"/>
                  </a:lnTo>
                  <a:lnTo>
                    <a:pt x="0" y="48005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71"/>
            <p:cNvSpPr/>
            <p:nvPr/>
          </p:nvSpPr>
          <p:spPr>
            <a:xfrm>
              <a:off x="3536950" y="4643120"/>
              <a:ext cx="4687570" cy="17627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72"/>
            <p:cNvSpPr/>
            <p:nvPr/>
          </p:nvSpPr>
          <p:spPr>
            <a:xfrm>
              <a:off x="3536950" y="4643120"/>
              <a:ext cx="4705350" cy="1781810"/>
            </a:xfrm>
            <a:custGeom>
              <a:avLst/>
              <a:gdLst/>
              <a:ahLst/>
              <a:cxnLst/>
              <a:rect l="l" t="t" r="r" b="b"/>
              <a:pathLst>
                <a:path w="4705350" h="1781810">
                  <a:moveTo>
                    <a:pt x="0" y="0"/>
                  </a:moveTo>
                  <a:lnTo>
                    <a:pt x="4705350" y="0"/>
                  </a:lnTo>
                  <a:lnTo>
                    <a:pt x="4705350" y="1781809"/>
                  </a:lnTo>
                  <a:lnTo>
                    <a:pt x="0" y="178180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73"/>
            <p:cNvSpPr/>
            <p:nvPr/>
          </p:nvSpPr>
          <p:spPr>
            <a:xfrm>
              <a:off x="3536950" y="4624070"/>
              <a:ext cx="1297940" cy="20320"/>
            </a:xfrm>
            <a:custGeom>
              <a:avLst/>
              <a:gdLst/>
              <a:ahLst/>
              <a:cxnLst/>
              <a:rect l="l" t="t" r="r" b="b"/>
              <a:pathLst>
                <a:path w="1297939" h="20320">
                  <a:moveTo>
                    <a:pt x="0" y="20319"/>
                  </a:moveTo>
                  <a:lnTo>
                    <a:pt x="1297854" y="20319"/>
                  </a:lnTo>
                  <a:lnTo>
                    <a:pt x="1297854" y="0"/>
                  </a:lnTo>
                  <a:lnTo>
                    <a:pt x="0" y="0"/>
                  </a:lnTo>
                  <a:lnTo>
                    <a:pt x="0" y="20319"/>
                  </a:lnTo>
                  <a:close/>
                </a:path>
              </a:pathLst>
            </a:custGeom>
            <a:solidFill>
              <a:srgbClr val="C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74"/>
            <p:cNvSpPr/>
            <p:nvPr/>
          </p:nvSpPr>
          <p:spPr>
            <a:xfrm>
              <a:off x="3536950" y="4161790"/>
              <a:ext cx="1301750" cy="462280"/>
            </a:xfrm>
            <a:custGeom>
              <a:avLst/>
              <a:gdLst/>
              <a:ahLst/>
              <a:cxnLst/>
              <a:rect l="l" t="t" r="r" b="b"/>
              <a:pathLst>
                <a:path w="1301750" h="462279">
                  <a:moveTo>
                    <a:pt x="0" y="462280"/>
                  </a:moveTo>
                  <a:lnTo>
                    <a:pt x="1301750" y="462280"/>
                  </a:lnTo>
                  <a:lnTo>
                    <a:pt x="1301750" y="0"/>
                  </a:lnTo>
                  <a:lnTo>
                    <a:pt x="0" y="0"/>
                  </a:lnTo>
                  <a:lnTo>
                    <a:pt x="0" y="462280"/>
                  </a:lnTo>
                  <a:close/>
                </a:path>
              </a:pathLst>
            </a:custGeom>
            <a:solidFill>
              <a:srgbClr val="C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75"/>
            <p:cNvSpPr/>
            <p:nvPr/>
          </p:nvSpPr>
          <p:spPr>
            <a:xfrm>
              <a:off x="3536951" y="4142740"/>
              <a:ext cx="1298575" cy="19050"/>
            </a:xfrm>
            <a:custGeom>
              <a:avLst/>
              <a:gdLst/>
              <a:ahLst/>
              <a:cxnLst/>
              <a:rect l="l" t="t" r="r" b="b"/>
              <a:pathLst>
                <a:path w="1298575" h="19050">
                  <a:moveTo>
                    <a:pt x="0" y="19050"/>
                  </a:moveTo>
                  <a:lnTo>
                    <a:pt x="1298103" y="19050"/>
                  </a:lnTo>
                  <a:lnTo>
                    <a:pt x="1298103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C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76"/>
            <p:cNvSpPr/>
            <p:nvPr/>
          </p:nvSpPr>
          <p:spPr>
            <a:xfrm>
              <a:off x="3536950" y="4142740"/>
              <a:ext cx="1300480" cy="501650"/>
            </a:xfrm>
            <a:custGeom>
              <a:avLst/>
              <a:gdLst/>
              <a:ahLst/>
              <a:cxnLst/>
              <a:rect l="l" t="t" r="r" b="b"/>
              <a:pathLst>
                <a:path w="1300479" h="501650">
                  <a:moveTo>
                    <a:pt x="1249400" y="0"/>
                  </a:moveTo>
                  <a:lnTo>
                    <a:pt x="30759" y="0"/>
                  </a:lnTo>
                  <a:lnTo>
                    <a:pt x="22865" y="18373"/>
                  </a:lnTo>
                  <a:lnTo>
                    <a:pt x="7660" y="62285"/>
                  </a:lnTo>
                  <a:lnTo>
                    <a:pt x="0" y="91060"/>
                  </a:lnTo>
                  <a:lnTo>
                    <a:pt x="0" y="409400"/>
                  </a:lnTo>
                  <a:lnTo>
                    <a:pt x="7660" y="438205"/>
                  </a:lnTo>
                  <a:lnTo>
                    <a:pt x="22865" y="482173"/>
                  </a:lnTo>
                  <a:lnTo>
                    <a:pt x="31220" y="501650"/>
                  </a:lnTo>
                  <a:lnTo>
                    <a:pt x="1248939" y="501650"/>
                  </a:lnTo>
                  <a:lnTo>
                    <a:pt x="1272499" y="438205"/>
                  </a:lnTo>
                  <a:lnTo>
                    <a:pt x="1284549" y="392896"/>
                  </a:lnTo>
                  <a:lnTo>
                    <a:pt x="1293314" y="346373"/>
                  </a:lnTo>
                  <a:lnTo>
                    <a:pt x="1298667" y="298762"/>
                  </a:lnTo>
                  <a:lnTo>
                    <a:pt x="1300479" y="250190"/>
                  </a:lnTo>
                  <a:lnTo>
                    <a:pt x="1298667" y="201625"/>
                  </a:lnTo>
                  <a:lnTo>
                    <a:pt x="1293314" y="154036"/>
                  </a:lnTo>
                  <a:lnTo>
                    <a:pt x="1284549" y="107547"/>
                  </a:lnTo>
                  <a:lnTo>
                    <a:pt x="1272499" y="62285"/>
                  </a:lnTo>
                  <a:lnTo>
                    <a:pt x="1257294" y="18373"/>
                  </a:lnTo>
                  <a:lnTo>
                    <a:pt x="1249400" y="0"/>
                  </a:lnTo>
                  <a:close/>
                </a:path>
              </a:pathLst>
            </a:custGeom>
            <a:solidFill>
              <a:srgbClr val="C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77"/>
            <p:cNvSpPr/>
            <p:nvPr/>
          </p:nvSpPr>
          <p:spPr>
            <a:xfrm>
              <a:off x="3556000" y="4142740"/>
              <a:ext cx="1242060" cy="501650"/>
            </a:xfrm>
            <a:custGeom>
              <a:avLst/>
              <a:gdLst/>
              <a:ahLst/>
              <a:cxnLst/>
              <a:rect l="l" t="t" r="r" b="b"/>
              <a:pathLst>
                <a:path w="1242060" h="501650">
                  <a:moveTo>
                    <a:pt x="1187261" y="0"/>
                  </a:moveTo>
                  <a:lnTo>
                    <a:pt x="54798" y="0"/>
                  </a:lnTo>
                  <a:lnTo>
                    <a:pt x="44421" y="22898"/>
                  </a:lnTo>
                  <a:lnTo>
                    <a:pt x="28798" y="65759"/>
                  </a:lnTo>
                  <a:lnTo>
                    <a:pt x="16406" y="110053"/>
                  </a:lnTo>
                  <a:lnTo>
                    <a:pt x="7383" y="155644"/>
                  </a:lnTo>
                  <a:lnTo>
                    <a:pt x="1869" y="202401"/>
                  </a:lnTo>
                  <a:lnTo>
                    <a:pt x="0" y="250190"/>
                  </a:lnTo>
                  <a:lnTo>
                    <a:pt x="1869" y="297986"/>
                  </a:lnTo>
                  <a:lnTo>
                    <a:pt x="7383" y="344767"/>
                  </a:lnTo>
                  <a:lnTo>
                    <a:pt x="16406" y="390397"/>
                  </a:lnTo>
                  <a:lnTo>
                    <a:pt x="28798" y="434740"/>
                  </a:lnTo>
                  <a:lnTo>
                    <a:pt x="44421" y="477663"/>
                  </a:lnTo>
                  <a:lnTo>
                    <a:pt x="55273" y="501650"/>
                  </a:lnTo>
                  <a:lnTo>
                    <a:pt x="1186786" y="501650"/>
                  </a:lnTo>
                  <a:lnTo>
                    <a:pt x="1213261" y="434740"/>
                  </a:lnTo>
                  <a:lnTo>
                    <a:pt x="1225653" y="390397"/>
                  </a:lnTo>
                  <a:lnTo>
                    <a:pt x="1234676" y="344767"/>
                  </a:lnTo>
                  <a:lnTo>
                    <a:pt x="1240190" y="297986"/>
                  </a:lnTo>
                  <a:lnTo>
                    <a:pt x="1242060" y="250190"/>
                  </a:lnTo>
                  <a:lnTo>
                    <a:pt x="1240190" y="202401"/>
                  </a:lnTo>
                  <a:lnTo>
                    <a:pt x="1234676" y="155644"/>
                  </a:lnTo>
                  <a:lnTo>
                    <a:pt x="1225653" y="110053"/>
                  </a:lnTo>
                  <a:lnTo>
                    <a:pt x="1213261" y="65759"/>
                  </a:lnTo>
                  <a:lnTo>
                    <a:pt x="1197638" y="22898"/>
                  </a:lnTo>
                  <a:lnTo>
                    <a:pt x="1187261" y="0"/>
                  </a:lnTo>
                  <a:close/>
                </a:path>
              </a:pathLst>
            </a:custGeom>
            <a:solidFill>
              <a:srgbClr val="D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78"/>
            <p:cNvSpPr/>
            <p:nvPr/>
          </p:nvSpPr>
          <p:spPr>
            <a:xfrm>
              <a:off x="3596639" y="4142740"/>
              <a:ext cx="1162050" cy="501650"/>
            </a:xfrm>
            <a:custGeom>
              <a:avLst/>
              <a:gdLst/>
              <a:ahLst/>
              <a:cxnLst/>
              <a:rect l="l" t="t" r="r" b="b"/>
              <a:pathLst>
                <a:path w="1162050" h="501650">
                  <a:moveTo>
                    <a:pt x="1102829" y="0"/>
                  </a:moveTo>
                  <a:lnTo>
                    <a:pt x="59190" y="0"/>
                  </a:lnTo>
                  <a:lnTo>
                    <a:pt x="45680" y="28217"/>
                  </a:lnTo>
                  <a:lnTo>
                    <a:pt x="29636" y="69941"/>
                  </a:lnTo>
                  <a:lnTo>
                    <a:pt x="16896" y="113147"/>
                  </a:lnTo>
                  <a:lnTo>
                    <a:pt x="7609" y="157688"/>
                  </a:lnTo>
                  <a:lnTo>
                    <a:pt x="1927" y="203418"/>
                  </a:lnTo>
                  <a:lnTo>
                    <a:pt x="0" y="250190"/>
                  </a:lnTo>
                  <a:lnTo>
                    <a:pt x="1927" y="297143"/>
                  </a:lnTo>
                  <a:lnTo>
                    <a:pt x="7609" y="343035"/>
                  </a:lnTo>
                  <a:lnTo>
                    <a:pt x="16896" y="387722"/>
                  </a:lnTo>
                  <a:lnTo>
                    <a:pt x="29636" y="431058"/>
                  </a:lnTo>
                  <a:lnTo>
                    <a:pt x="45680" y="472896"/>
                  </a:lnTo>
                  <a:lnTo>
                    <a:pt x="59412" y="501650"/>
                  </a:lnTo>
                  <a:lnTo>
                    <a:pt x="1102607" y="501650"/>
                  </a:lnTo>
                  <a:lnTo>
                    <a:pt x="1132403" y="431058"/>
                  </a:lnTo>
                  <a:lnTo>
                    <a:pt x="1145149" y="387722"/>
                  </a:lnTo>
                  <a:lnTo>
                    <a:pt x="1154438" y="343035"/>
                  </a:lnTo>
                  <a:lnTo>
                    <a:pt x="1160122" y="297143"/>
                  </a:lnTo>
                  <a:lnTo>
                    <a:pt x="1162050" y="250190"/>
                  </a:lnTo>
                  <a:lnTo>
                    <a:pt x="1160122" y="203418"/>
                  </a:lnTo>
                  <a:lnTo>
                    <a:pt x="1154438" y="157688"/>
                  </a:lnTo>
                  <a:lnTo>
                    <a:pt x="1145149" y="113147"/>
                  </a:lnTo>
                  <a:lnTo>
                    <a:pt x="1132403" y="69941"/>
                  </a:lnTo>
                  <a:lnTo>
                    <a:pt x="1116349" y="28217"/>
                  </a:lnTo>
                  <a:lnTo>
                    <a:pt x="1102829" y="0"/>
                  </a:lnTo>
                  <a:close/>
                </a:path>
              </a:pathLst>
            </a:custGeom>
            <a:solidFill>
              <a:srgbClr val="D5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79"/>
            <p:cNvSpPr/>
            <p:nvPr/>
          </p:nvSpPr>
          <p:spPr>
            <a:xfrm>
              <a:off x="3657600" y="4142740"/>
              <a:ext cx="1060450" cy="501650"/>
            </a:xfrm>
            <a:custGeom>
              <a:avLst/>
              <a:gdLst/>
              <a:ahLst/>
              <a:cxnLst/>
              <a:rect l="l" t="t" r="r" b="b"/>
              <a:pathLst>
                <a:path w="1060450" h="501650">
                  <a:moveTo>
                    <a:pt x="996993" y="0"/>
                  </a:moveTo>
                  <a:lnTo>
                    <a:pt x="63418" y="0"/>
                  </a:lnTo>
                  <a:lnTo>
                    <a:pt x="51054" y="23334"/>
                  </a:lnTo>
                  <a:lnTo>
                    <a:pt x="33176" y="65553"/>
                  </a:lnTo>
                  <a:lnTo>
                    <a:pt x="18944" y="109537"/>
                  </a:lnTo>
                  <a:lnTo>
                    <a:pt x="8545" y="155096"/>
                  </a:lnTo>
                  <a:lnTo>
                    <a:pt x="2167" y="202043"/>
                  </a:lnTo>
                  <a:lnTo>
                    <a:pt x="0" y="250190"/>
                  </a:lnTo>
                  <a:lnTo>
                    <a:pt x="2167" y="298536"/>
                  </a:lnTo>
                  <a:lnTo>
                    <a:pt x="8545" y="345661"/>
                  </a:lnTo>
                  <a:lnTo>
                    <a:pt x="18944" y="391377"/>
                  </a:lnTo>
                  <a:lnTo>
                    <a:pt x="33176" y="435498"/>
                  </a:lnTo>
                  <a:lnTo>
                    <a:pt x="51054" y="477837"/>
                  </a:lnTo>
                  <a:lnTo>
                    <a:pt x="63639" y="501650"/>
                  </a:lnTo>
                  <a:lnTo>
                    <a:pt x="996771" y="501650"/>
                  </a:lnTo>
                  <a:lnTo>
                    <a:pt x="1027259" y="435498"/>
                  </a:lnTo>
                  <a:lnTo>
                    <a:pt x="1041499" y="391377"/>
                  </a:lnTo>
                  <a:lnTo>
                    <a:pt x="1051903" y="345661"/>
                  </a:lnTo>
                  <a:lnTo>
                    <a:pt x="1058282" y="298536"/>
                  </a:lnTo>
                  <a:lnTo>
                    <a:pt x="1060450" y="250190"/>
                  </a:lnTo>
                  <a:lnTo>
                    <a:pt x="1058282" y="202043"/>
                  </a:lnTo>
                  <a:lnTo>
                    <a:pt x="1051903" y="155096"/>
                  </a:lnTo>
                  <a:lnTo>
                    <a:pt x="1041499" y="109537"/>
                  </a:lnTo>
                  <a:lnTo>
                    <a:pt x="1027259" y="65553"/>
                  </a:lnTo>
                  <a:lnTo>
                    <a:pt x="1009367" y="23334"/>
                  </a:lnTo>
                  <a:lnTo>
                    <a:pt x="996993" y="0"/>
                  </a:lnTo>
                  <a:close/>
                </a:path>
              </a:pathLst>
            </a:custGeom>
            <a:solidFill>
              <a:srgbClr val="D8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480"/>
            <p:cNvSpPr/>
            <p:nvPr/>
          </p:nvSpPr>
          <p:spPr>
            <a:xfrm>
              <a:off x="3696970" y="4142740"/>
              <a:ext cx="981710" cy="501650"/>
            </a:xfrm>
            <a:custGeom>
              <a:avLst/>
              <a:gdLst/>
              <a:ahLst/>
              <a:cxnLst/>
              <a:rect l="l" t="t" r="r" b="b"/>
              <a:pathLst>
                <a:path w="981710" h="501650">
                  <a:moveTo>
                    <a:pt x="912249" y="0"/>
                  </a:moveTo>
                  <a:lnTo>
                    <a:pt x="68833" y="0"/>
                  </a:lnTo>
                  <a:lnTo>
                    <a:pt x="52487" y="28985"/>
                  </a:lnTo>
                  <a:lnTo>
                    <a:pt x="34129" y="69879"/>
                  </a:lnTo>
                  <a:lnTo>
                    <a:pt x="19500" y="112653"/>
                  </a:lnTo>
                  <a:lnTo>
                    <a:pt x="8801" y="157100"/>
                  </a:lnTo>
                  <a:lnTo>
                    <a:pt x="2233" y="203014"/>
                  </a:lnTo>
                  <a:lnTo>
                    <a:pt x="0" y="250190"/>
                  </a:lnTo>
                  <a:lnTo>
                    <a:pt x="2233" y="297378"/>
                  </a:lnTo>
                  <a:lnTo>
                    <a:pt x="8801" y="343328"/>
                  </a:lnTo>
                  <a:lnTo>
                    <a:pt x="19500" y="387831"/>
                  </a:lnTo>
                  <a:lnTo>
                    <a:pt x="34129" y="430678"/>
                  </a:lnTo>
                  <a:lnTo>
                    <a:pt x="52487" y="471659"/>
                  </a:lnTo>
                  <a:lnTo>
                    <a:pt x="69358" y="501650"/>
                  </a:lnTo>
                  <a:lnTo>
                    <a:pt x="911721" y="501650"/>
                  </a:lnTo>
                  <a:lnTo>
                    <a:pt x="947240" y="430678"/>
                  </a:lnTo>
                  <a:lnTo>
                    <a:pt x="962007" y="387831"/>
                  </a:lnTo>
                  <a:lnTo>
                    <a:pt x="972813" y="343328"/>
                  </a:lnTo>
                  <a:lnTo>
                    <a:pt x="979450" y="297378"/>
                  </a:lnTo>
                  <a:lnTo>
                    <a:pt x="981710" y="250190"/>
                  </a:lnTo>
                  <a:lnTo>
                    <a:pt x="979450" y="203014"/>
                  </a:lnTo>
                  <a:lnTo>
                    <a:pt x="972813" y="157100"/>
                  </a:lnTo>
                  <a:lnTo>
                    <a:pt x="962007" y="112653"/>
                  </a:lnTo>
                  <a:lnTo>
                    <a:pt x="947240" y="69879"/>
                  </a:lnTo>
                  <a:lnTo>
                    <a:pt x="928724" y="28985"/>
                  </a:lnTo>
                  <a:lnTo>
                    <a:pt x="912249" y="0"/>
                  </a:lnTo>
                  <a:close/>
                </a:path>
              </a:pathLst>
            </a:custGeom>
            <a:solidFill>
              <a:srgbClr val="DB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81"/>
            <p:cNvSpPr/>
            <p:nvPr/>
          </p:nvSpPr>
          <p:spPr>
            <a:xfrm>
              <a:off x="3736339" y="4142740"/>
              <a:ext cx="901700" cy="501650"/>
            </a:xfrm>
            <a:custGeom>
              <a:avLst/>
              <a:gdLst/>
              <a:ahLst/>
              <a:cxnLst/>
              <a:rect l="l" t="t" r="r" b="b"/>
              <a:pathLst>
                <a:path w="901700" h="501650">
                  <a:moveTo>
                    <a:pt x="825300" y="0"/>
                  </a:moveTo>
                  <a:lnTo>
                    <a:pt x="76731" y="0"/>
                  </a:lnTo>
                  <a:lnTo>
                    <a:pt x="61571" y="23001"/>
                  </a:lnTo>
                  <a:lnTo>
                    <a:pt x="40140" y="64239"/>
                  </a:lnTo>
                  <a:lnTo>
                    <a:pt x="22992" y="107848"/>
                  </a:lnTo>
                  <a:lnTo>
                    <a:pt x="10402" y="153557"/>
                  </a:lnTo>
                  <a:lnTo>
                    <a:pt x="2646" y="201094"/>
                  </a:lnTo>
                  <a:lnTo>
                    <a:pt x="0" y="250190"/>
                  </a:lnTo>
                  <a:lnTo>
                    <a:pt x="2646" y="299301"/>
                  </a:lnTo>
                  <a:lnTo>
                    <a:pt x="10402" y="346884"/>
                  </a:lnTo>
                  <a:lnTo>
                    <a:pt x="22992" y="392663"/>
                  </a:lnTo>
                  <a:lnTo>
                    <a:pt x="40140" y="436363"/>
                  </a:lnTo>
                  <a:lnTo>
                    <a:pt x="61571" y="477708"/>
                  </a:lnTo>
                  <a:lnTo>
                    <a:pt x="77303" y="501650"/>
                  </a:lnTo>
                  <a:lnTo>
                    <a:pt x="824730" y="501650"/>
                  </a:lnTo>
                  <a:lnTo>
                    <a:pt x="861758" y="436363"/>
                  </a:lnTo>
                  <a:lnTo>
                    <a:pt x="878829" y="392663"/>
                  </a:lnTo>
                  <a:lnTo>
                    <a:pt x="891356" y="346884"/>
                  </a:lnTo>
                  <a:lnTo>
                    <a:pt x="899069" y="299301"/>
                  </a:lnTo>
                  <a:lnTo>
                    <a:pt x="901700" y="250190"/>
                  </a:lnTo>
                  <a:lnTo>
                    <a:pt x="899069" y="201094"/>
                  </a:lnTo>
                  <a:lnTo>
                    <a:pt x="891356" y="153557"/>
                  </a:lnTo>
                  <a:lnTo>
                    <a:pt x="878829" y="107848"/>
                  </a:lnTo>
                  <a:lnTo>
                    <a:pt x="861758" y="64239"/>
                  </a:lnTo>
                  <a:lnTo>
                    <a:pt x="840410" y="23001"/>
                  </a:lnTo>
                  <a:lnTo>
                    <a:pt x="825300" y="0"/>
                  </a:lnTo>
                  <a:close/>
                </a:path>
              </a:pathLst>
            </a:custGeom>
            <a:solidFill>
              <a:srgbClr val="DEE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82"/>
            <p:cNvSpPr/>
            <p:nvPr/>
          </p:nvSpPr>
          <p:spPr>
            <a:xfrm>
              <a:off x="3776979" y="4142740"/>
              <a:ext cx="821690" cy="501650"/>
            </a:xfrm>
            <a:custGeom>
              <a:avLst/>
              <a:gdLst/>
              <a:ahLst/>
              <a:cxnLst/>
              <a:rect l="l" t="t" r="r" b="b"/>
              <a:pathLst>
                <a:path w="821689" h="501650">
                  <a:moveTo>
                    <a:pt x="735745" y="0"/>
                  </a:moveTo>
                  <a:lnTo>
                    <a:pt x="85851" y="0"/>
                  </a:lnTo>
                  <a:lnTo>
                    <a:pt x="63985" y="30499"/>
                  </a:lnTo>
                  <a:lnTo>
                    <a:pt x="41780" y="70005"/>
                  </a:lnTo>
                  <a:lnTo>
                    <a:pt x="23968" y="112038"/>
                  </a:lnTo>
                  <a:lnTo>
                    <a:pt x="10859" y="156287"/>
                  </a:lnTo>
                  <a:lnTo>
                    <a:pt x="2766" y="202441"/>
                  </a:lnTo>
                  <a:lnTo>
                    <a:pt x="0" y="250190"/>
                  </a:lnTo>
                  <a:lnTo>
                    <a:pt x="2766" y="298191"/>
                  </a:lnTo>
                  <a:lnTo>
                    <a:pt x="10859" y="344562"/>
                  </a:lnTo>
                  <a:lnTo>
                    <a:pt x="23968" y="388995"/>
                  </a:lnTo>
                  <a:lnTo>
                    <a:pt x="41780" y="431181"/>
                  </a:lnTo>
                  <a:lnTo>
                    <a:pt x="63985" y="470813"/>
                  </a:lnTo>
                  <a:lnTo>
                    <a:pt x="86032" y="501650"/>
                  </a:lnTo>
                  <a:lnTo>
                    <a:pt x="735563" y="501650"/>
                  </a:lnTo>
                  <a:lnTo>
                    <a:pt x="779879" y="431181"/>
                  </a:lnTo>
                  <a:lnTo>
                    <a:pt x="797709" y="388995"/>
                  </a:lnTo>
                  <a:lnTo>
                    <a:pt x="810826" y="344562"/>
                  </a:lnTo>
                  <a:lnTo>
                    <a:pt x="818922" y="298191"/>
                  </a:lnTo>
                  <a:lnTo>
                    <a:pt x="821689" y="250190"/>
                  </a:lnTo>
                  <a:lnTo>
                    <a:pt x="818922" y="202441"/>
                  </a:lnTo>
                  <a:lnTo>
                    <a:pt x="810826" y="156287"/>
                  </a:lnTo>
                  <a:lnTo>
                    <a:pt x="797709" y="112038"/>
                  </a:lnTo>
                  <a:lnTo>
                    <a:pt x="779879" y="70005"/>
                  </a:lnTo>
                  <a:lnTo>
                    <a:pt x="757646" y="30499"/>
                  </a:lnTo>
                  <a:lnTo>
                    <a:pt x="735745" y="0"/>
                  </a:lnTo>
                  <a:close/>
                </a:path>
              </a:pathLst>
            </a:custGeom>
            <a:solidFill>
              <a:srgbClr val="E2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83"/>
            <p:cNvSpPr/>
            <p:nvPr/>
          </p:nvSpPr>
          <p:spPr>
            <a:xfrm>
              <a:off x="3816350" y="4142740"/>
              <a:ext cx="741680" cy="501650"/>
            </a:xfrm>
            <a:custGeom>
              <a:avLst/>
              <a:gdLst/>
              <a:ahLst/>
              <a:cxnLst/>
              <a:rect l="l" t="t" r="r" b="b"/>
              <a:pathLst>
                <a:path w="741680" h="501650">
                  <a:moveTo>
                    <a:pt x="643351" y="0"/>
                  </a:moveTo>
                  <a:lnTo>
                    <a:pt x="98328" y="0"/>
                  </a:lnTo>
                  <a:lnTo>
                    <a:pt x="93708" y="4598"/>
                  </a:lnTo>
                  <a:lnTo>
                    <a:pt x="66534" y="38888"/>
                  </a:lnTo>
                  <a:lnTo>
                    <a:pt x="43516" y="76293"/>
                  </a:lnTo>
                  <a:lnTo>
                    <a:pt x="25003" y="116468"/>
                  </a:lnTo>
                  <a:lnTo>
                    <a:pt x="11346" y="159072"/>
                  </a:lnTo>
                  <a:lnTo>
                    <a:pt x="2894" y="203760"/>
                  </a:lnTo>
                  <a:lnTo>
                    <a:pt x="0" y="250190"/>
                  </a:lnTo>
                  <a:lnTo>
                    <a:pt x="2894" y="296890"/>
                  </a:lnTo>
                  <a:lnTo>
                    <a:pt x="11346" y="341808"/>
                  </a:lnTo>
                  <a:lnTo>
                    <a:pt x="25003" y="384603"/>
                  </a:lnTo>
                  <a:lnTo>
                    <a:pt x="43516" y="424935"/>
                  </a:lnTo>
                  <a:lnTo>
                    <a:pt x="66534" y="462465"/>
                  </a:lnTo>
                  <a:lnTo>
                    <a:pt x="93708" y="496853"/>
                  </a:lnTo>
                  <a:lnTo>
                    <a:pt x="98516" y="501650"/>
                  </a:lnTo>
                  <a:lnTo>
                    <a:pt x="643163" y="501650"/>
                  </a:lnTo>
                  <a:lnTo>
                    <a:pt x="675145" y="462465"/>
                  </a:lnTo>
                  <a:lnTo>
                    <a:pt x="698163" y="424935"/>
                  </a:lnTo>
                  <a:lnTo>
                    <a:pt x="716676" y="384603"/>
                  </a:lnTo>
                  <a:lnTo>
                    <a:pt x="730333" y="341808"/>
                  </a:lnTo>
                  <a:lnTo>
                    <a:pt x="738785" y="296890"/>
                  </a:lnTo>
                  <a:lnTo>
                    <a:pt x="741680" y="250190"/>
                  </a:lnTo>
                  <a:lnTo>
                    <a:pt x="738785" y="203760"/>
                  </a:lnTo>
                  <a:lnTo>
                    <a:pt x="730333" y="159072"/>
                  </a:lnTo>
                  <a:lnTo>
                    <a:pt x="716676" y="116468"/>
                  </a:lnTo>
                  <a:lnTo>
                    <a:pt x="698163" y="76293"/>
                  </a:lnTo>
                  <a:lnTo>
                    <a:pt x="675145" y="38888"/>
                  </a:lnTo>
                  <a:lnTo>
                    <a:pt x="647971" y="4598"/>
                  </a:lnTo>
                  <a:lnTo>
                    <a:pt x="643351" y="0"/>
                  </a:lnTo>
                  <a:close/>
                </a:path>
              </a:pathLst>
            </a:custGeom>
            <a:solidFill>
              <a:srgbClr val="E5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84"/>
            <p:cNvSpPr/>
            <p:nvPr/>
          </p:nvSpPr>
          <p:spPr>
            <a:xfrm>
              <a:off x="3856989" y="4142740"/>
              <a:ext cx="661670" cy="501650"/>
            </a:xfrm>
            <a:custGeom>
              <a:avLst/>
              <a:gdLst/>
              <a:ahLst/>
              <a:cxnLst/>
              <a:rect l="l" t="t" r="r" b="b"/>
              <a:pathLst>
                <a:path w="661669" h="501650">
                  <a:moveTo>
                    <a:pt x="546516" y="0"/>
                  </a:moveTo>
                  <a:lnTo>
                    <a:pt x="114944" y="0"/>
                  </a:lnTo>
                  <a:lnTo>
                    <a:pt x="113870" y="808"/>
                  </a:lnTo>
                  <a:lnTo>
                    <a:pt x="81247" y="33345"/>
                  </a:lnTo>
                  <a:lnTo>
                    <a:pt x="53387" y="70164"/>
                  </a:lnTo>
                  <a:lnTo>
                    <a:pt x="30812" y="110762"/>
                  </a:lnTo>
                  <a:lnTo>
                    <a:pt x="14041" y="154635"/>
                  </a:lnTo>
                  <a:lnTo>
                    <a:pt x="3597" y="201279"/>
                  </a:lnTo>
                  <a:lnTo>
                    <a:pt x="0" y="250190"/>
                  </a:lnTo>
                  <a:lnTo>
                    <a:pt x="3597" y="299100"/>
                  </a:lnTo>
                  <a:lnTo>
                    <a:pt x="14041" y="345744"/>
                  </a:lnTo>
                  <a:lnTo>
                    <a:pt x="30812" y="389617"/>
                  </a:lnTo>
                  <a:lnTo>
                    <a:pt x="53387" y="430215"/>
                  </a:lnTo>
                  <a:lnTo>
                    <a:pt x="81247" y="467034"/>
                  </a:lnTo>
                  <a:lnTo>
                    <a:pt x="113870" y="499571"/>
                  </a:lnTo>
                  <a:lnTo>
                    <a:pt x="116631" y="501650"/>
                  </a:lnTo>
                  <a:lnTo>
                    <a:pt x="544823" y="501650"/>
                  </a:lnTo>
                  <a:lnTo>
                    <a:pt x="580303" y="467034"/>
                  </a:lnTo>
                  <a:lnTo>
                    <a:pt x="608221" y="430215"/>
                  </a:lnTo>
                  <a:lnTo>
                    <a:pt x="630832" y="389617"/>
                  </a:lnTo>
                  <a:lnTo>
                    <a:pt x="647620" y="345744"/>
                  </a:lnTo>
                  <a:lnTo>
                    <a:pt x="658071" y="299100"/>
                  </a:lnTo>
                  <a:lnTo>
                    <a:pt x="661670" y="250190"/>
                  </a:lnTo>
                  <a:lnTo>
                    <a:pt x="658071" y="201279"/>
                  </a:lnTo>
                  <a:lnTo>
                    <a:pt x="647620" y="154635"/>
                  </a:lnTo>
                  <a:lnTo>
                    <a:pt x="630832" y="110762"/>
                  </a:lnTo>
                  <a:lnTo>
                    <a:pt x="608221" y="70164"/>
                  </a:lnTo>
                  <a:lnTo>
                    <a:pt x="580303" y="33345"/>
                  </a:lnTo>
                  <a:lnTo>
                    <a:pt x="547593" y="808"/>
                  </a:lnTo>
                  <a:lnTo>
                    <a:pt x="546516" y="0"/>
                  </a:lnTo>
                  <a:close/>
                </a:path>
              </a:pathLst>
            </a:custGeom>
            <a:solidFill>
              <a:srgbClr val="E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85"/>
            <p:cNvSpPr/>
            <p:nvPr/>
          </p:nvSpPr>
          <p:spPr>
            <a:xfrm>
              <a:off x="3896360" y="4142740"/>
              <a:ext cx="580390" cy="501650"/>
            </a:xfrm>
            <a:custGeom>
              <a:avLst/>
              <a:gdLst/>
              <a:ahLst/>
              <a:cxnLst/>
              <a:rect l="l" t="t" r="r" b="b"/>
              <a:pathLst>
                <a:path w="580389" h="501650">
                  <a:moveTo>
                    <a:pt x="435337" y="0"/>
                  </a:moveTo>
                  <a:lnTo>
                    <a:pt x="145996" y="0"/>
                  </a:lnTo>
                  <a:lnTo>
                    <a:pt x="119329" y="16469"/>
                  </a:lnTo>
                  <a:lnTo>
                    <a:pt x="85407" y="45402"/>
                  </a:lnTo>
                  <a:lnTo>
                    <a:pt x="56286" y="79136"/>
                  </a:lnTo>
                  <a:lnTo>
                    <a:pt x="32575" y="117076"/>
                  </a:lnTo>
                  <a:lnTo>
                    <a:pt x="14884" y="158628"/>
                  </a:lnTo>
                  <a:lnTo>
                    <a:pt x="3822" y="203197"/>
                  </a:lnTo>
                  <a:lnTo>
                    <a:pt x="0" y="250190"/>
                  </a:lnTo>
                  <a:lnTo>
                    <a:pt x="3822" y="297218"/>
                  </a:lnTo>
                  <a:lnTo>
                    <a:pt x="14884" y="341884"/>
                  </a:lnTo>
                  <a:lnTo>
                    <a:pt x="32575" y="383578"/>
                  </a:lnTo>
                  <a:lnTo>
                    <a:pt x="56286" y="421690"/>
                  </a:lnTo>
                  <a:lnTo>
                    <a:pt x="85407" y="455612"/>
                  </a:lnTo>
                  <a:lnTo>
                    <a:pt x="119329" y="484733"/>
                  </a:lnTo>
                  <a:lnTo>
                    <a:pt x="146520" y="501650"/>
                  </a:lnTo>
                  <a:lnTo>
                    <a:pt x="434815" y="501650"/>
                  </a:lnTo>
                  <a:lnTo>
                    <a:pt x="495617" y="455612"/>
                  </a:lnTo>
                  <a:lnTo>
                    <a:pt x="524550" y="421690"/>
                  </a:lnTo>
                  <a:lnTo>
                    <a:pt x="548088" y="383578"/>
                  </a:lnTo>
                  <a:lnTo>
                    <a:pt x="565637" y="341884"/>
                  </a:lnTo>
                  <a:lnTo>
                    <a:pt x="576602" y="297218"/>
                  </a:lnTo>
                  <a:lnTo>
                    <a:pt x="580389" y="250190"/>
                  </a:lnTo>
                  <a:lnTo>
                    <a:pt x="576602" y="203197"/>
                  </a:lnTo>
                  <a:lnTo>
                    <a:pt x="565637" y="158628"/>
                  </a:lnTo>
                  <a:lnTo>
                    <a:pt x="548088" y="117076"/>
                  </a:lnTo>
                  <a:lnTo>
                    <a:pt x="524550" y="79136"/>
                  </a:lnTo>
                  <a:lnTo>
                    <a:pt x="495617" y="45402"/>
                  </a:lnTo>
                  <a:lnTo>
                    <a:pt x="461883" y="16469"/>
                  </a:lnTo>
                  <a:lnTo>
                    <a:pt x="435337" y="0"/>
                  </a:lnTo>
                  <a:close/>
                </a:path>
              </a:pathLst>
            </a:custGeom>
            <a:solidFill>
              <a:srgbClr val="EB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486"/>
            <p:cNvSpPr/>
            <p:nvPr/>
          </p:nvSpPr>
          <p:spPr>
            <a:xfrm>
              <a:off x="3937000" y="4142740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80" h="500379">
                  <a:moveTo>
                    <a:pt x="250189" y="0"/>
                  </a:moveTo>
                  <a:lnTo>
                    <a:pt x="205151" y="4022"/>
                  </a:lnTo>
                  <a:lnTo>
                    <a:pt x="162788" y="15623"/>
                  </a:lnTo>
                  <a:lnTo>
                    <a:pt x="123801" y="34101"/>
                  </a:lnTo>
                  <a:lnTo>
                    <a:pt x="88891" y="58757"/>
                  </a:lnTo>
                  <a:lnTo>
                    <a:pt x="58757" y="88891"/>
                  </a:lnTo>
                  <a:lnTo>
                    <a:pt x="34101" y="123801"/>
                  </a:lnTo>
                  <a:lnTo>
                    <a:pt x="15623" y="162788"/>
                  </a:lnTo>
                  <a:lnTo>
                    <a:pt x="4022" y="205151"/>
                  </a:lnTo>
                  <a:lnTo>
                    <a:pt x="0" y="250190"/>
                  </a:lnTo>
                  <a:lnTo>
                    <a:pt x="4022" y="295228"/>
                  </a:lnTo>
                  <a:lnTo>
                    <a:pt x="15623" y="337591"/>
                  </a:lnTo>
                  <a:lnTo>
                    <a:pt x="34101" y="376578"/>
                  </a:lnTo>
                  <a:lnTo>
                    <a:pt x="58757" y="411488"/>
                  </a:lnTo>
                  <a:lnTo>
                    <a:pt x="88891" y="441622"/>
                  </a:lnTo>
                  <a:lnTo>
                    <a:pt x="123801" y="466278"/>
                  </a:lnTo>
                  <a:lnTo>
                    <a:pt x="162788" y="484756"/>
                  </a:lnTo>
                  <a:lnTo>
                    <a:pt x="205151" y="496357"/>
                  </a:lnTo>
                  <a:lnTo>
                    <a:pt x="250189" y="500380"/>
                  </a:lnTo>
                  <a:lnTo>
                    <a:pt x="295228" y="496357"/>
                  </a:lnTo>
                  <a:lnTo>
                    <a:pt x="337591" y="484756"/>
                  </a:lnTo>
                  <a:lnTo>
                    <a:pt x="376578" y="466278"/>
                  </a:lnTo>
                  <a:lnTo>
                    <a:pt x="411488" y="441622"/>
                  </a:lnTo>
                  <a:lnTo>
                    <a:pt x="441622" y="411488"/>
                  </a:lnTo>
                  <a:lnTo>
                    <a:pt x="466278" y="376578"/>
                  </a:lnTo>
                  <a:lnTo>
                    <a:pt x="484756" y="337591"/>
                  </a:lnTo>
                  <a:lnTo>
                    <a:pt x="496357" y="295228"/>
                  </a:lnTo>
                  <a:lnTo>
                    <a:pt x="500380" y="250190"/>
                  </a:lnTo>
                  <a:lnTo>
                    <a:pt x="496357" y="205151"/>
                  </a:lnTo>
                  <a:lnTo>
                    <a:pt x="484756" y="162788"/>
                  </a:lnTo>
                  <a:lnTo>
                    <a:pt x="466278" y="123801"/>
                  </a:lnTo>
                  <a:lnTo>
                    <a:pt x="441622" y="88891"/>
                  </a:lnTo>
                  <a:lnTo>
                    <a:pt x="411488" y="58757"/>
                  </a:lnTo>
                  <a:lnTo>
                    <a:pt x="376578" y="34101"/>
                  </a:lnTo>
                  <a:lnTo>
                    <a:pt x="337591" y="15623"/>
                  </a:lnTo>
                  <a:lnTo>
                    <a:pt x="295228" y="4022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EE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487"/>
            <p:cNvSpPr/>
            <p:nvPr/>
          </p:nvSpPr>
          <p:spPr>
            <a:xfrm>
              <a:off x="3977639" y="4183379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69" h="420370">
                  <a:moveTo>
                    <a:pt x="209550" y="0"/>
                  </a:moveTo>
                  <a:lnTo>
                    <a:pt x="161552" y="5542"/>
                  </a:lnTo>
                  <a:lnTo>
                    <a:pt x="117465" y="21327"/>
                  </a:lnTo>
                  <a:lnTo>
                    <a:pt x="78554" y="46086"/>
                  </a:lnTo>
                  <a:lnTo>
                    <a:pt x="46086" y="78554"/>
                  </a:lnTo>
                  <a:lnTo>
                    <a:pt x="21327" y="117465"/>
                  </a:lnTo>
                  <a:lnTo>
                    <a:pt x="5542" y="161552"/>
                  </a:lnTo>
                  <a:lnTo>
                    <a:pt x="0" y="209550"/>
                  </a:lnTo>
                  <a:lnTo>
                    <a:pt x="5542" y="258017"/>
                  </a:lnTo>
                  <a:lnTo>
                    <a:pt x="21327" y="302441"/>
                  </a:lnTo>
                  <a:lnTo>
                    <a:pt x="46086" y="341578"/>
                  </a:lnTo>
                  <a:lnTo>
                    <a:pt x="78554" y="374183"/>
                  </a:lnTo>
                  <a:lnTo>
                    <a:pt x="117465" y="399013"/>
                  </a:lnTo>
                  <a:lnTo>
                    <a:pt x="161552" y="414823"/>
                  </a:lnTo>
                  <a:lnTo>
                    <a:pt x="209550" y="420370"/>
                  </a:lnTo>
                  <a:lnTo>
                    <a:pt x="258017" y="414823"/>
                  </a:lnTo>
                  <a:lnTo>
                    <a:pt x="302441" y="399013"/>
                  </a:lnTo>
                  <a:lnTo>
                    <a:pt x="341578" y="374183"/>
                  </a:lnTo>
                  <a:lnTo>
                    <a:pt x="374183" y="341578"/>
                  </a:lnTo>
                  <a:lnTo>
                    <a:pt x="399013" y="302441"/>
                  </a:lnTo>
                  <a:lnTo>
                    <a:pt x="414823" y="258017"/>
                  </a:lnTo>
                  <a:lnTo>
                    <a:pt x="420370" y="209550"/>
                  </a:lnTo>
                  <a:lnTo>
                    <a:pt x="414823" y="161552"/>
                  </a:lnTo>
                  <a:lnTo>
                    <a:pt x="399013" y="117465"/>
                  </a:lnTo>
                  <a:lnTo>
                    <a:pt x="374183" y="78554"/>
                  </a:lnTo>
                  <a:lnTo>
                    <a:pt x="341578" y="46086"/>
                  </a:lnTo>
                  <a:lnTo>
                    <a:pt x="302441" y="21327"/>
                  </a:lnTo>
                  <a:lnTo>
                    <a:pt x="258017" y="5542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2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88"/>
            <p:cNvSpPr/>
            <p:nvPr/>
          </p:nvSpPr>
          <p:spPr>
            <a:xfrm>
              <a:off x="4017010" y="422275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170179" y="0"/>
                  </a:moveTo>
                  <a:lnTo>
                    <a:pt x="124942" y="6079"/>
                  </a:lnTo>
                  <a:lnTo>
                    <a:pt x="84290" y="23236"/>
                  </a:lnTo>
                  <a:lnTo>
                    <a:pt x="49847" y="49847"/>
                  </a:lnTo>
                  <a:lnTo>
                    <a:pt x="23236" y="84290"/>
                  </a:lnTo>
                  <a:lnTo>
                    <a:pt x="6079" y="124942"/>
                  </a:lnTo>
                  <a:lnTo>
                    <a:pt x="0" y="170180"/>
                  </a:lnTo>
                  <a:lnTo>
                    <a:pt x="6079" y="215417"/>
                  </a:lnTo>
                  <a:lnTo>
                    <a:pt x="23236" y="256069"/>
                  </a:lnTo>
                  <a:lnTo>
                    <a:pt x="49847" y="290512"/>
                  </a:lnTo>
                  <a:lnTo>
                    <a:pt x="84290" y="317123"/>
                  </a:lnTo>
                  <a:lnTo>
                    <a:pt x="124942" y="334280"/>
                  </a:lnTo>
                  <a:lnTo>
                    <a:pt x="170179" y="340360"/>
                  </a:lnTo>
                  <a:lnTo>
                    <a:pt x="215417" y="334280"/>
                  </a:lnTo>
                  <a:lnTo>
                    <a:pt x="256069" y="317123"/>
                  </a:lnTo>
                  <a:lnTo>
                    <a:pt x="290512" y="290512"/>
                  </a:lnTo>
                  <a:lnTo>
                    <a:pt x="317123" y="256069"/>
                  </a:lnTo>
                  <a:lnTo>
                    <a:pt x="334280" y="215417"/>
                  </a:lnTo>
                  <a:lnTo>
                    <a:pt x="340359" y="170180"/>
                  </a:lnTo>
                  <a:lnTo>
                    <a:pt x="334280" y="124942"/>
                  </a:lnTo>
                  <a:lnTo>
                    <a:pt x="317123" y="84290"/>
                  </a:lnTo>
                  <a:lnTo>
                    <a:pt x="290512" y="49847"/>
                  </a:lnTo>
                  <a:lnTo>
                    <a:pt x="256069" y="23236"/>
                  </a:lnTo>
                  <a:lnTo>
                    <a:pt x="215417" y="6079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F5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89"/>
            <p:cNvSpPr/>
            <p:nvPr/>
          </p:nvSpPr>
          <p:spPr>
            <a:xfrm>
              <a:off x="4057651" y="4263390"/>
              <a:ext cx="240029" cy="260350"/>
            </a:xfrm>
            <a:custGeom>
              <a:avLst/>
              <a:gdLst/>
              <a:ahLst/>
              <a:cxnLst/>
              <a:rect l="l" t="t" r="r" b="b"/>
              <a:pathLst>
                <a:path w="240030" h="260350">
                  <a:moveTo>
                    <a:pt x="119380" y="0"/>
                  </a:moveTo>
                  <a:lnTo>
                    <a:pt x="72866" y="10060"/>
                  </a:lnTo>
                  <a:lnTo>
                    <a:pt x="34925" y="37623"/>
                  </a:lnTo>
                  <a:lnTo>
                    <a:pt x="9366" y="78759"/>
                  </a:lnTo>
                  <a:lnTo>
                    <a:pt x="0" y="129540"/>
                  </a:lnTo>
                  <a:lnTo>
                    <a:pt x="9366" y="180518"/>
                  </a:lnTo>
                  <a:lnTo>
                    <a:pt x="34925" y="222091"/>
                  </a:lnTo>
                  <a:lnTo>
                    <a:pt x="72866" y="250090"/>
                  </a:lnTo>
                  <a:lnTo>
                    <a:pt x="119380" y="260350"/>
                  </a:lnTo>
                  <a:lnTo>
                    <a:pt x="166627" y="250090"/>
                  </a:lnTo>
                  <a:lnTo>
                    <a:pt x="204946" y="222091"/>
                  </a:lnTo>
                  <a:lnTo>
                    <a:pt x="230643" y="180518"/>
                  </a:lnTo>
                  <a:lnTo>
                    <a:pt x="240030" y="129540"/>
                  </a:lnTo>
                  <a:lnTo>
                    <a:pt x="230643" y="78759"/>
                  </a:lnTo>
                  <a:lnTo>
                    <a:pt x="204946" y="37623"/>
                  </a:lnTo>
                  <a:lnTo>
                    <a:pt x="166627" y="1006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F8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490"/>
            <p:cNvSpPr/>
            <p:nvPr/>
          </p:nvSpPr>
          <p:spPr>
            <a:xfrm>
              <a:off x="4097020" y="4302760"/>
              <a:ext cx="161290" cy="1803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91"/>
            <p:cNvSpPr/>
            <p:nvPr/>
          </p:nvSpPr>
          <p:spPr>
            <a:xfrm>
              <a:off x="3536950" y="4142740"/>
              <a:ext cx="1320800" cy="520700"/>
            </a:xfrm>
            <a:custGeom>
              <a:avLst/>
              <a:gdLst/>
              <a:ahLst/>
              <a:cxnLst/>
              <a:rect l="l" t="t" r="r" b="b"/>
              <a:pathLst>
                <a:path w="1320800" h="520700">
                  <a:moveTo>
                    <a:pt x="0" y="0"/>
                  </a:moveTo>
                  <a:lnTo>
                    <a:pt x="1320800" y="0"/>
                  </a:lnTo>
                  <a:lnTo>
                    <a:pt x="13208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92"/>
            <p:cNvSpPr txBox="1"/>
            <p:nvPr/>
          </p:nvSpPr>
          <p:spPr>
            <a:xfrm>
              <a:off x="6027420" y="1468120"/>
              <a:ext cx="1245870" cy="422275"/>
            </a:xfrm>
            <a:prstGeom prst="rect">
              <a:avLst/>
            </a:prstGeom>
          </p:spPr>
          <p:txBody>
            <a:bodyPr vert="horz" wrap="square" lIns="0" tIns="48260" rIns="0" bIns="0" rtlCol="0">
              <a:spAutoFit/>
            </a:bodyPr>
            <a:lstStyle/>
            <a:p>
              <a:pPr marL="12700" marR="5080">
                <a:lnSpc>
                  <a:spcPts val="1420"/>
                </a:lnSpc>
                <a:spcBef>
                  <a:spcPts val="380"/>
                </a:spcBef>
              </a:pPr>
              <a:r>
                <a:rPr sz="1400" spc="35" dirty="0">
                  <a:latin typeface="Arial"/>
                  <a:cs typeface="Arial"/>
                </a:rPr>
                <a:t>«subsystem»  </a:t>
              </a:r>
              <a:r>
                <a:rPr sz="1400" spc="80" dirty="0">
                  <a:latin typeface="Arial"/>
                  <a:cs typeface="Arial"/>
                </a:rPr>
                <a:t>Data</a:t>
              </a:r>
              <a:r>
                <a:rPr sz="1400" spc="-240" dirty="0">
                  <a:latin typeface="Arial"/>
                  <a:cs typeface="Arial"/>
                </a:rPr>
                <a:t> </a:t>
              </a:r>
              <a:r>
                <a:rPr sz="1400" spc="30" dirty="0">
                  <a:latin typeface="Arial"/>
                  <a:cs typeface="Arial"/>
                </a:rPr>
                <a:t>co</a:t>
              </a:r>
              <a:r>
                <a:rPr sz="1400" b="1" spc="30" dirty="0">
                  <a:latin typeface="Arial"/>
                  <a:cs typeface="Arial"/>
                </a:rPr>
                <a:t>l</a:t>
              </a:r>
              <a:r>
                <a:rPr sz="1400" b="1" spc="-215" dirty="0">
                  <a:latin typeface="Arial"/>
                  <a:cs typeface="Arial"/>
                </a:rPr>
                <a:t> </a:t>
              </a:r>
              <a:r>
                <a:rPr sz="1400" spc="30" dirty="0">
                  <a:latin typeface="Arial"/>
                  <a:cs typeface="Arial"/>
                </a:rPr>
                <a:t>ection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4" name="object 493"/>
            <p:cNvSpPr txBox="1"/>
            <p:nvPr/>
          </p:nvSpPr>
          <p:spPr>
            <a:xfrm>
              <a:off x="3644900" y="4170680"/>
              <a:ext cx="1123950" cy="421005"/>
            </a:xfrm>
            <a:prstGeom prst="rect">
              <a:avLst/>
            </a:prstGeom>
          </p:spPr>
          <p:txBody>
            <a:bodyPr vert="horz" wrap="square" lIns="0" tIns="49530" rIns="0" bIns="0" rtlCol="0">
              <a:spAutoFit/>
            </a:bodyPr>
            <a:lstStyle/>
            <a:p>
              <a:pPr marL="71755" marR="5080" indent="-59690">
                <a:lnSpc>
                  <a:spcPts val="1410"/>
                </a:lnSpc>
                <a:spcBef>
                  <a:spcPts val="390"/>
                </a:spcBef>
              </a:pPr>
              <a:r>
                <a:rPr sz="1400" spc="-5" dirty="0">
                  <a:latin typeface="Arial"/>
                  <a:cs typeface="Arial"/>
                </a:rPr>
                <a:t>«</a:t>
              </a:r>
              <a:r>
                <a:rPr sz="1400" spc="85" dirty="0">
                  <a:latin typeface="Arial"/>
                  <a:cs typeface="Arial"/>
                </a:rPr>
                <a:t>s</a:t>
              </a:r>
              <a:r>
                <a:rPr sz="1400" spc="5" dirty="0">
                  <a:latin typeface="Arial"/>
                  <a:cs typeface="Arial"/>
                </a:rPr>
                <a:t>ub</a:t>
              </a:r>
              <a:r>
                <a:rPr sz="1400" spc="-75" dirty="0">
                  <a:latin typeface="Arial"/>
                  <a:cs typeface="Arial"/>
                </a:rPr>
                <a:t>s</a:t>
              </a:r>
              <a:r>
                <a:rPr sz="1400" spc="85" dirty="0">
                  <a:latin typeface="Arial"/>
                  <a:cs typeface="Arial"/>
                </a:rPr>
                <a:t>y</a:t>
              </a:r>
              <a:r>
                <a:rPr sz="1400" spc="-75" dirty="0">
                  <a:latin typeface="Arial"/>
                  <a:cs typeface="Arial"/>
                </a:rPr>
                <a:t>s</a:t>
              </a:r>
              <a:r>
                <a:rPr sz="1400" spc="7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-70" dirty="0">
                  <a:latin typeface="Arial"/>
                  <a:cs typeface="Arial"/>
                </a:rPr>
                <a:t>m</a:t>
              </a:r>
              <a:r>
                <a:rPr sz="1400" spc="204" dirty="0">
                  <a:latin typeface="Arial"/>
                  <a:cs typeface="Arial"/>
                </a:rPr>
                <a:t>»  </a:t>
              </a:r>
              <a:r>
                <a:rPr sz="1400" spc="35" dirty="0">
                  <a:latin typeface="Arial"/>
                  <a:cs typeface="Arial"/>
                </a:rPr>
                <a:t>Instruments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5" name="object 494"/>
            <p:cNvSpPr/>
            <p:nvPr/>
          </p:nvSpPr>
          <p:spPr>
            <a:xfrm>
              <a:off x="3877310" y="4862830"/>
              <a:ext cx="1121410" cy="441959"/>
            </a:xfrm>
            <a:custGeom>
              <a:avLst/>
              <a:gdLst/>
              <a:ahLst/>
              <a:cxnLst/>
              <a:rect l="l" t="t" r="r" b="b"/>
              <a:pathLst>
                <a:path w="1121410" h="441960">
                  <a:moveTo>
                    <a:pt x="1119917" y="0"/>
                  </a:moveTo>
                  <a:lnTo>
                    <a:pt x="2600" y="0"/>
                  </a:lnTo>
                  <a:lnTo>
                    <a:pt x="0" y="7279"/>
                  </a:lnTo>
                  <a:lnTo>
                    <a:pt x="0" y="434680"/>
                  </a:lnTo>
                  <a:lnTo>
                    <a:pt x="2600" y="441960"/>
                  </a:lnTo>
                  <a:lnTo>
                    <a:pt x="1119917" y="441960"/>
                  </a:lnTo>
                  <a:lnTo>
                    <a:pt x="1121410" y="437797"/>
                  </a:lnTo>
                  <a:lnTo>
                    <a:pt x="1121410" y="4162"/>
                  </a:lnTo>
                  <a:lnTo>
                    <a:pt x="1119917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95"/>
            <p:cNvSpPr/>
            <p:nvPr/>
          </p:nvSpPr>
          <p:spPr>
            <a:xfrm>
              <a:off x="3877310" y="4862830"/>
              <a:ext cx="1121410" cy="441959"/>
            </a:xfrm>
            <a:custGeom>
              <a:avLst/>
              <a:gdLst/>
              <a:ahLst/>
              <a:cxnLst/>
              <a:rect l="l" t="t" r="r" b="b"/>
              <a:pathLst>
                <a:path w="1121410" h="441960">
                  <a:moveTo>
                    <a:pt x="1075798" y="0"/>
                  </a:moveTo>
                  <a:lnTo>
                    <a:pt x="45590" y="0"/>
                  </a:lnTo>
                  <a:lnTo>
                    <a:pt x="31622" y="34980"/>
                  </a:lnTo>
                  <a:lnTo>
                    <a:pt x="18042" y="79408"/>
                  </a:lnTo>
                  <a:lnTo>
                    <a:pt x="8132" y="125329"/>
                  </a:lnTo>
                  <a:lnTo>
                    <a:pt x="2061" y="172575"/>
                  </a:lnTo>
                  <a:lnTo>
                    <a:pt x="0" y="220980"/>
                  </a:lnTo>
                  <a:lnTo>
                    <a:pt x="2061" y="269384"/>
                  </a:lnTo>
                  <a:lnTo>
                    <a:pt x="8132" y="316630"/>
                  </a:lnTo>
                  <a:lnTo>
                    <a:pt x="18042" y="362551"/>
                  </a:lnTo>
                  <a:lnTo>
                    <a:pt x="31622" y="406979"/>
                  </a:lnTo>
                  <a:lnTo>
                    <a:pt x="45590" y="441960"/>
                  </a:lnTo>
                  <a:lnTo>
                    <a:pt x="1075798" y="441960"/>
                  </a:lnTo>
                  <a:lnTo>
                    <a:pt x="1103362" y="362551"/>
                  </a:lnTo>
                  <a:lnTo>
                    <a:pt x="1113276" y="316630"/>
                  </a:lnTo>
                  <a:lnTo>
                    <a:pt x="1119348" y="269384"/>
                  </a:lnTo>
                  <a:lnTo>
                    <a:pt x="1121410" y="220980"/>
                  </a:lnTo>
                  <a:lnTo>
                    <a:pt x="1119348" y="172575"/>
                  </a:lnTo>
                  <a:lnTo>
                    <a:pt x="1113276" y="125329"/>
                  </a:lnTo>
                  <a:lnTo>
                    <a:pt x="1103362" y="79408"/>
                  </a:lnTo>
                  <a:lnTo>
                    <a:pt x="1089776" y="34980"/>
                  </a:lnTo>
                  <a:lnTo>
                    <a:pt x="1075798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96"/>
            <p:cNvSpPr/>
            <p:nvPr/>
          </p:nvSpPr>
          <p:spPr>
            <a:xfrm>
              <a:off x="3916680" y="4862830"/>
              <a:ext cx="1042669" cy="441959"/>
            </a:xfrm>
            <a:custGeom>
              <a:avLst/>
              <a:gdLst/>
              <a:ahLst/>
              <a:cxnLst/>
              <a:rect l="l" t="t" r="r" b="b"/>
              <a:pathLst>
                <a:path w="1042670" h="441960">
                  <a:moveTo>
                    <a:pt x="993259" y="0"/>
                  </a:moveTo>
                  <a:lnTo>
                    <a:pt x="49383" y="0"/>
                  </a:lnTo>
                  <a:lnTo>
                    <a:pt x="32640" y="39514"/>
                  </a:lnTo>
                  <a:lnTo>
                    <a:pt x="18638" y="82749"/>
                  </a:lnTo>
                  <a:lnTo>
                    <a:pt x="8407" y="127529"/>
                  </a:lnTo>
                  <a:lnTo>
                    <a:pt x="2132" y="173668"/>
                  </a:lnTo>
                  <a:lnTo>
                    <a:pt x="0" y="220980"/>
                  </a:lnTo>
                  <a:lnTo>
                    <a:pt x="2132" y="268291"/>
                  </a:lnTo>
                  <a:lnTo>
                    <a:pt x="8407" y="314430"/>
                  </a:lnTo>
                  <a:lnTo>
                    <a:pt x="18638" y="359210"/>
                  </a:lnTo>
                  <a:lnTo>
                    <a:pt x="32640" y="402445"/>
                  </a:lnTo>
                  <a:lnTo>
                    <a:pt x="49383" y="441960"/>
                  </a:lnTo>
                  <a:lnTo>
                    <a:pt x="993259" y="441960"/>
                  </a:lnTo>
                  <a:lnTo>
                    <a:pt x="1010015" y="402445"/>
                  </a:lnTo>
                  <a:lnTo>
                    <a:pt x="1024025" y="359210"/>
                  </a:lnTo>
                  <a:lnTo>
                    <a:pt x="1034260" y="314430"/>
                  </a:lnTo>
                  <a:lnTo>
                    <a:pt x="1040537" y="268291"/>
                  </a:lnTo>
                  <a:lnTo>
                    <a:pt x="1042669" y="220980"/>
                  </a:lnTo>
                  <a:lnTo>
                    <a:pt x="1040537" y="173668"/>
                  </a:lnTo>
                  <a:lnTo>
                    <a:pt x="1034260" y="127529"/>
                  </a:lnTo>
                  <a:lnTo>
                    <a:pt x="1024025" y="82749"/>
                  </a:lnTo>
                  <a:lnTo>
                    <a:pt x="1010015" y="39514"/>
                  </a:lnTo>
                  <a:lnTo>
                    <a:pt x="993259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97"/>
            <p:cNvSpPr/>
            <p:nvPr/>
          </p:nvSpPr>
          <p:spPr>
            <a:xfrm>
              <a:off x="3957320" y="4862830"/>
              <a:ext cx="961390" cy="441959"/>
            </a:xfrm>
            <a:custGeom>
              <a:avLst/>
              <a:gdLst/>
              <a:ahLst/>
              <a:cxnLst/>
              <a:rect l="l" t="t" r="r" b="b"/>
              <a:pathLst>
                <a:path w="961389" h="441960">
                  <a:moveTo>
                    <a:pt x="907072" y="0"/>
                  </a:moveTo>
                  <a:lnTo>
                    <a:pt x="54040" y="0"/>
                  </a:lnTo>
                  <a:lnTo>
                    <a:pt x="37683" y="33992"/>
                  </a:lnTo>
                  <a:lnTo>
                    <a:pt x="21556" y="78113"/>
                  </a:lnTo>
                  <a:lnTo>
                    <a:pt x="9740" y="124144"/>
                  </a:lnTo>
                  <a:lnTo>
                    <a:pt x="2475" y="171847"/>
                  </a:lnTo>
                  <a:lnTo>
                    <a:pt x="0" y="220980"/>
                  </a:lnTo>
                  <a:lnTo>
                    <a:pt x="2475" y="270112"/>
                  </a:lnTo>
                  <a:lnTo>
                    <a:pt x="9740" y="317815"/>
                  </a:lnTo>
                  <a:lnTo>
                    <a:pt x="21556" y="363846"/>
                  </a:lnTo>
                  <a:lnTo>
                    <a:pt x="37683" y="407967"/>
                  </a:lnTo>
                  <a:lnTo>
                    <a:pt x="54040" y="441960"/>
                  </a:lnTo>
                  <a:lnTo>
                    <a:pt x="907072" y="441960"/>
                  </a:lnTo>
                  <a:lnTo>
                    <a:pt x="939715" y="363846"/>
                  </a:lnTo>
                  <a:lnTo>
                    <a:pt x="951594" y="317815"/>
                  </a:lnTo>
                  <a:lnTo>
                    <a:pt x="958900" y="270112"/>
                  </a:lnTo>
                  <a:lnTo>
                    <a:pt x="961390" y="220980"/>
                  </a:lnTo>
                  <a:lnTo>
                    <a:pt x="958900" y="171847"/>
                  </a:lnTo>
                  <a:lnTo>
                    <a:pt x="951594" y="124144"/>
                  </a:lnTo>
                  <a:lnTo>
                    <a:pt x="939715" y="78113"/>
                  </a:lnTo>
                  <a:lnTo>
                    <a:pt x="923508" y="33992"/>
                  </a:lnTo>
                  <a:lnTo>
                    <a:pt x="907072" y="0"/>
                  </a:lnTo>
                  <a:close/>
                </a:path>
              </a:pathLst>
            </a:custGeom>
            <a:solidFill>
              <a:srgbClr val="DB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498"/>
            <p:cNvSpPr/>
            <p:nvPr/>
          </p:nvSpPr>
          <p:spPr>
            <a:xfrm>
              <a:off x="3996689" y="4862830"/>
              <a:ext cx="881380" cy="441959"/>
            </a:xfrm>
            <a:custGeom>
              <a:avLst/>
              <a:gdLst/>
              <a:ahLst/>
              <a:cxnLst/>
              <a:rect l="l" t="t" r="r" b="b"/>
              <a:pathLst>
                <a:path w="881379" h="441960">
                  <a:moveTo>
                    <a:pt x="822165" y="0"/>
                  </a:moveTo>
                  <a:lnTo>
                    <a:pt x="59493" y="0"/>
                  </a:lnTo>
                  <a:lnTo>
                    <a:pt x="39351" y="38774"/>
                  </a:lnTo>
                  <a:lnTo>
                    <a:pt x="22545" y="81513"/>
                  </a:lnTo>
                  <a:lnTo>
                    <a:pt x="10202" y="126305"/>
                  </a:lnTo>
                  <a:lnTo>
                    <a:pt x="2596" y="172882"/>
                  </a:lnTo>
                  <a:lnTo>
                    <a:pt x="0" y="220980"/>
                  </a:lnTo>
                  <a:lnTo>
                    <a:pt x="2596" y="268855"/>
                  </a:lnTo>
                  <a:lnTo>
                    <a:pt x="10202" y="315273"/>
                  </a:lnTo>
                  <a:lnTo>
                    <a:pt x="22545" y="359958"/>
                  </a:lnTo>
                  <a:lnTo>
                    <a:pt x="39351" y="402639"/>
                  </a:lnTo>
                  <a:lnTo>
                    <a:pt x="59786" y="441960"/>
                  </a:lnTo>
                  <a:lnTo>
                    <a:pt x="821873" y="441960"/>
                  </a:lnTo>
                  <a:lnTo>
                    <a:pt x="842227" y="402639"/>
                  </a:lnTo>
                  <a:lnTo>
                    <a:pt x="858956" y="359958"/>
                  </a:lnTo>
                  <a:lnTo>
                    <a:pt x="871236" y="315273"/>
                  </a:lnTo>
                  <a:lnTo>
                    <a:pt x="878799" y="268855"/>
                  </a:lnTo>
                  <a:lnTo>
                    <a:pt x="881380" y="220980"/>
                  </a:lnTo>
                  <a:lnTo>
                    <a:pt x="878799" y="172882"/>
                  </a:lnTo>
                  <a:lnTo>
                    <a:pt x="871236" y="126305"/>
                  </a:lnTo>
                  <a:lnTo>
                    <a:pt x="858956" y="81513"/>
                  </a:lnTo>
                  <a:lnTo>
                    <a:pt x="842227" y="38774"/>
                  </a:lnTo>
                  <a:lnTo>
                    <a:pt x="822165" y="0"/>
                  </a:lnTo>
                  <a:close/>
                </a:path>
              </a:pathLst>
            </a:custGeom>
            <a:solidFill>
              <a:srgbClr val="DFF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499"/>
            <p:cNvSpPr/>
            <p:nvPr/>
          </p:nvSpPr>
          <p:spPr>
            <a:xfrm>
              <a:off x="4037329" y="4862830"/>
              <a:ext cx="801370" cy="441959"/>
            </a:xfrm>
            <a:custGeom>
              <a:avLst/>
              <a:gdLst/>
              <a:ahLst/>
              <a:cxnLst/>
              <a:rect l="l" t="t" r="r" b="b"/>
              <a:pathLst>
                <a:path w="801370" h="441960">
                  <a:moveTo>
                    <a:pt x="734375" y="0"/>
                  </a:moveTo>
                  <a:lnTo>
                    <a:pt x="66929" y="0"/>
                  </a:lnTo>
                  <a:lnTo>
                    <a:pt x="62273" y="6500"/>
                  </a:lnTo>
                  <a:lnTo>
                    <a:pt x="40654" y="45031"/>
                  </a:lnTo>
                  <a:lnTo>
                    <a:pt x="23318" y="86044"/>
                  </a:lnTo>
                  <a:lnTo>
                    <a:pt x="10563" y="129240"/>
                  </a:lnTo>
                  <a:lnTo>
                    <a:pt x="2690" y="174318"/>
                  </a:lnTo>
                  <a:lnTo>
                    <a:pt x="0" y="220980"/>
                  </a:lnTo>
                  <a:lnTo>
                    <a:pt x="2690" y="267641"/>
                  </a:lnTo>
                  <a:lnTo>
                    <a:pt x="10563" y="312719"/>
                  </a:lnTo>
                  <a:lnTo>
                    <a:pt x="23318" y="355915"/>
                  </a:lnTo>
                  <a:lnTo>
                    <a:pt x="40654" y="396928"/>
                  </a:lnTo>
                  <a:lnTo>
                    <a:pt x="62273" y="435459"/>
                  </a:lnTo>
                  <a:lnTo>
                    <a:pt x="66929" y="441960"/>
                  </a:lnTo>
                  <a:lnTo>
                    <a:pt x="734375" y="441960"/>
                  </a:lnTo>
                  <a:lnTo>
                    <a:pt x="760685" y="396928"/>
                  </a:lnTo>
                  <a:lnTo>
                    <a:pt x="778039" y="355915"/>
                  </a:lnTo>
                  <a:lnTo>
                    <a:pt x="790802" y="312719"/>
                  </a:lnTo>
                  <a:lnTo>
                    <a:pt x="798678" y="267641"/>
                  </a:lnTo>
                  <a:lnTo>
                    <a:pt x="801369" y="220980"/>
                  </a:lnTo>
                  <a:lnTo>
                    <a:pt x="798678" y="174318"/>
                  </a:lnTo>
                  <a:lnTo>
                    <a:pt x="790802" y="129240"/>
                  </a:lnTo>
                  <a:lnTo>
                    <a:pt x="778039" y="86044"/>
                  </a:lnTo>
                  <a:lnTo>
                    <a:pt x="760685" y="45031"/>
                  </a:lnTo>
                  <a:lnTo>
                    <a:pt x="739038" y="6500"/>
                  </a:lnTo>
                  <a:lnTo>
                    <a:pt x="734375" y="0"/>
                  </a:lnTo>
                  <a:close/>
                </a:path>
              </a:pathLst>
            </a:custGeom>
            <a:solidFill>
              <a:srgbClr val="E2F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500"/>
            <p:cNvSpPr/>
            <p:nvPr/>
          </p:nvSpPr>
          <p:spPr>
            <a:xfrm>
              <a:off x="4076700" y="4862830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60" h="441960">
                  <a:moveTo>
                    <a:pt x="645828" y="0"/>
                  </a:moveTo>
                  <a:lnTo>
                    <a:pt x="75531" y="0"/>
                  </a:lnTo>
                  <a:lnTo>
                    <a:pt x="75093" y="497"/>
                  </a:lnTo>
                  <a:lnTo>
                    <a:pt x="49200" y="38852"/>
                  </a:lnTo>
                  <a:lnTo>
                    <a:pt x="28317" y="80506"/>
                  </a:lnTo>
                  <a:lnTo>
                    <a:pt x="12870" y="125030"/>
                  </a:lnTo>
                  <a:lnTo>
                    <a:pt x="3288" y="171997"/>
                  </a:lnTo>
                  <a:lnTo>
                    <a:pt x="0" y="220980"/>
                  </a:lnTo>
                  <a:lnTo>
                    <a:pt x="3288" y="269962"/>
                  </a:lnTo>
                  <a:lnTo>
                    <a:pt x="12870" y="316929"/>
                  </a:lnTo>
                  <a:lnTo>
                    <a:pt x="28317" y="361453"/>
                  </a:lnTo>
                  <a:lnTo>
                    <a:pt x="49200" y="403107"/>
                  </a:lnTo>
                  <a:lnTo>
                    <a:pt x="75093" y="441462"/>
                  </a:lnTo>
                  <a:lnTo>
                    <a:pt x="75531" y="441960"/>
                  </a:lnTo>
                  <a:lnTo>
                    <a:pt x="645828" y="441960"/>
                  </a:lnTo>
                  <a:lnTo>
                    <a:pt x="672159" y="403107"/>
                  </a:lnTo>
                  <a:lnTo>
                    <a:pt x="693042" y="361453"/>
                  </a:lnTo>
                  <a:lnTo>
                    <a:pt x="708489" y="316929"/>
                  </a:lnTo>
                  <a:lnTo>
                    <a:pt x="718071" y="269962"/>
                  </a:lnTo>
                  <a:lnTo>
                    <a:pt x="721360" y="220980"/>
                  </a:lnTo>
                  <a:lnTo>
                    <a:pt x="718071" y="171997"/>
                  </a:lnTo>
                  <a:lnTo>
                    <a:pt x="708489" y="125030"/>
                  </a:lnTo>
                  <a:lnTo>
                    <a:pt x="693042" y="80506"/>
                  </a:lnTo>
                  <a:lnTo>
                    <a:pt x="672159" y="38852"/>
                  </a:lnTo>
                  <a:lnTo>
                    <a:pt x="646266" y="497"/>
                  </a:lnTo>
                  <a:lnTo>
                    <a:pt x="645828" y="0"/>
                  </a:lnTo>
                  <a:close/>
                </a:path>
              </a:pathLst>
            </a:custGeom>
            <a:solidFill>
              <a:srgbClr val="E5F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501"/>
            <p:cNvSpPr/>
            <p:nvPr/>
          </p:nvSpPr>
          <p:spPr>
            <a:xfrm>
              <a:off x="4117339" y="4862830"/>
              <a:ext cx="640080" cy="441959"/>
            </a:xfrm>
            <a:custGeom>
              <a:avLst/>
              <a:gdLst/>
              <a:ahLst/>
              <a:cxnLst/>
              <a:rect l="l" t="t" r="r" b="b"/>
              <a:pathLst>
                <a:path w="640080" h="441960">
                  <a:moveTo>
                    <a:pt x="550862" y="0"/>
                  </a:moveTo>
                  <a:lnTo>
                    <a:pt x="89676" y="0"/>
                  </a:lnTo>
                  <a:lnTo>
                    <a:pt x="78575" y="11100"/>
                  </a:lnTo>
                  <a:lnTo>
                    <a:pt x="51616" y="46813"/>
                  </a:lnTo>
                  <a:lnTo>
                    <a:pt x="29781" y="86155"/>
                  </a:lnTo>
                  <a:lnTo>
                    <a:pt x="13568" y="128629"/>
                  </a:lnTo>
                  <a:lnTo>
                    <a:pt x="3475" y="173737"/>
                  </a:lnTo>
                  <a:lnTo>
                    <a:pt x="0" y="220980"/>
                  </a:lnTo>
                  <a:lnTo>
                    <a:pt x="3475" y="268222"/>
                  </a:lnTo>
                  <a:lnTo>
                    <a:pt x="13568" y="313330"/>
                  </a:lnTo>
                  <a:lnTo>
                    <a:pt x="29781" y="355804"/>
                  </a:lnTo>
                  <a:lnTo>
                    <a:pt x="51616" y="395146"/>
                  </a:lnTo>
                  <a:lnTo>
                    <a:pt x="78575" y="430859"/>
                  </a:lnTo>
                  <a:lnTo>
                    <a:pt x="89676" y="441960"/>
                  </a:lnTo>
                  <a:lnTo>
                    <a:pt x="550862" y="441960"/>
                  </a:lnTo>
                  <a:lnTo>
                    <a:pt x="588783" y="395146"/>
                  </a:lnTo>
                  <a:lnTo>
                    <a:pt x="610504" y="355804"/>
                  </a:lnTo>
                  <a:lnTo>
                    <a:pt x="626614" y="313330"/>
                  </a:lnTo>
                  <a:lnTo>
                    <a:pt x="636633" y="268222"/>
                  </a:lnTo>
                  <a:lnTo>
                    <a:pt x="640080" y="220980"/>
                  </a:lnTo>
                  <a:lnTo>
                    <a:pt x="636633" y="173737"/>
                  </a:lnTo>
                  <a:lnTo>
                    <a:pt x="626614" y="128629"/>
                  </a:lnTo>
                  <a:lnTo>
                    <a:pt x="610504" y="86155"/>
                  </a:lnTo>
                  <a:lnTo>
                    <a:pt x="588783" y="46813"/>
                  </a:lnTo>
                  <a:lnTo>
                    <a:pt x="561933" y="11100"/>
                  </a:lnTo>
                  <a:lnTo>
                    <a:pt x="550862" y="0"/>
                  </a:lnTo>
                  <a:close/>
                </a:path>
              </a:pathLst>
            </a:custGeom>
            <a:solidFill>
              <a:srgbClr val="E8F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02"/>
            <p:cNvSpPr/>
            <p:nvPr/>
          </p:nvSpPr>
          <p:spPr>
            <a:xfrm>
              <a:off x="4157979" y="4862830"/>
              <a:ext cx="560070" cy="441959"/>
            </a:xfrm>
            <a:custGeom>
              <a:avLst/>
              <a:gdLst/>
              <a:ahLst/>
              <a:cxnLst/>
              <a:rect l="l" t="t" r="r" b="b"/>
              <a:pathLst>
                <a:path w="560069" h="441960">
                  <a:moveTo>
                    <a:pt x="451560" y="0"/>
                  </a:moveTo>
                  <a:lnTo>
                    <a:pt x="107723" y="0"/>
                  </a:lnTo>
                  <a:lnTo>
                    <a:pt x="81597" y="22542"/>
                  </a:lnTo>
                  <a:lnTo>
                    <a:pt x="53726" y="55250"/>
                  </a:lnTo>
                  <a:lnTo>
                    <a:pt x="31066" y="92026"/>
                  </a:lnTo>
                  <a:lnTo>
                    <a:pt x="14183" y="132293"/>
                  </a:lnTo>
                  <a:lnTo>
                    <a:pt x="3639" y="175470"/>
                  </a:lnTo>
                  <a:lnTo>
                    <a:pt x="0" y="220980"/>
                  </a:lnTo>
                  <a:lnTo>
                    <a:pt x="3639" y="266489"/>
                  </a:lnTo>
                  <a:lnTo>
                    <a:pt x="14183" y="309666"/>
                  </a:lnTo>
                  <a:lnTo>
                    <a:pt x="31066" y="349933"/>
                  </a:lnTo>
                  <a:lnTo>
                    <a:pt x="53726" y="386709"/>
                  </a:lnTo>
                  <a:lnTo>
                    <a:pt x="81597" y="419417"/>
                  </a:lnTo>
                  <a:lnTo>
                    <a:pt x="107723" y="441960"/>
                  </a:lnTo>
                  <a:lnTo>
                    <a:pt x="451560" y="441960"/>
                  </a:lnTo>
                  <a:lnTo>
                    <a:pt x="505896" y="386709"/>
                  </a:lnTo>
                  <a:lnTo>
                    <a:pt x="528728" y="349933"/>
                  </a:lnTo>
                  <a:lnTo>
                    <a:pt x="545754" y="309666"/>
                  </a:lnTo>
                  <a:lnTo>
                    <a:pt x="556394" y="266489"/>
                  </a:lnTo>
                  <a:lnTo>
                    <a:pt x="560069" y="220980"/>
                  </a:lnTo>
                  <a:lnTo>
                    <a:pt x="556394" y="175470"/>
                  </a:lnTo>
                  <a:lnTo>
                    <a:pt x="545754" y="132293"/>
                  </a:lnTo>
                  <a:lnTo>
                    <a:pt x="528728" y="92026"/>
                  </a:lnTo>
                  <a:lnTo>
                    <a:pt x="505896" y="55250"/>
                  </a:lnTo>
                  <a:lnTo>
                    <a:pt x="477837" y="22542"/>
                  </a:lnTo>
                  <a:lnTo>
                    <a:pt x="451560" y="0"/>
                  </a:lnTo>
                  <a:close/>
                </a:path>
              </a:pathLst>
            </a:custGeom>
            <a:solidFill>
              <a:srgbClr val="EBF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03"/>
            <p:cNvSpPr/>
            <p:nvPr/>
          </p:nvSpPr>
          <p:spPr>
            <a:xfrm>
              <a:off x="4197350" y="4862830"/>
              <a:ext cx="481330" cy="441959"/>
            </a:xfrm>
            <a:custGeom>
              <a:avLst/>
              <a:gdLst/>
              <a:ahLst/>
              <a:cxnLst/>
              <a:rect l="l" t="t" r="r" b="b"/>
              <a:pathLst>
                <a:path w="481330" h="441960">
                  <a:moveTo>
                    <a:pt x="334543" y="0"/>
                  </a:moveTo>
                  <a:lnTo>
                    <a:pt x="146253" y="0"/>
                  </a:lnTo>
                  <a:lnTo>
                    <a:pt x="106040" y="21736"/>
                  </a:lnTo>
                  <a:lnTo>
                    <a:pt x="70484" y="50958"/>
                  </a:lnTo>
                  <a:lnTo>
                    <a:pt x="41121" y="86431"/>
                  </a:lnTo>
                  <a:lnTo>
                    <a:pt x="18930" y="127218"/>
                  </a:lnTo>
                  <a:lnTo>
                    <a:pt x="4896" y="172380"/>
                  </a:lnTo>
                  <a:lnTo>
                    <a:pt x="0" y="220980"/>
                  </a:lnTo>
                  <a:lnTo>
                    <a:pt x="4896" y="269215"/>
                  </a:lnTo>
                  <a:lnTo>
                    <a:pt x="18930" y="314205"/>
                  </a:lnTo>
                  <a:lnTo>
                    <a:pt x="41121" y="354969"/>
                  </a:lnTo>
                  <a:lnTo>
                    <a:pt x="70485" y="390525"/>
                  </a:lnTo>
                  <a:lnTo>
                    <a:pt x="106040" y="419888"/>
                  </a:lnTo>
                  <a:lnTo>
                    <a:pt x="146585" y="441960"/>
                  </a:lnTo>
                  <a:lnTo>
                    <a:pt x="334210" y="441960"/>
                  </a:lnTo>
                  <a:lnTo>
                    <a:pt x="374979" y="419888"/>
                  </a:lnTo>
                  <a:lnTo>
                    <a:pt x="410686" y="390525"/>
                  </a:lnTo>
                  <a:lnTo>
                    <a:pt x="440141" y="354969"/>
                  </a:lnTo>
                  <a:lnTo>
                    <a:pt x="462379" y="314205"/>
                  </a:lnTo>
                  <a:lnTo>
                    <a:pt x="476431" y="269215"/>
                  </a:lnTo>
                  <a:lnTo>
                    <a:pt x="481330" y="220980"/>
                  </a:lnTo>
                  <a:lnTo>
                    <a:pt x="476431" y="172380"/>
                  </a:lnTo>
                  <a:lnTo>
                    <a:pt x="462379" y="127218"/>
                  </a:lnTo>
                  <a:lnTo>
                    <a:pt x="440141" y="86431"/>
                  </a:lnTo>
                  <a:lnTo>
                    <a:pt x="410686" y="50958"/>
                  </a:lnTo>
                  <a:lnTo>
                    <a:pt x="374979" y="21736"/>
                  </a:lnTo>
                  <a:lnTo>
                    <a:pt x="334543" y="0"/>
                  </a:lnTo>
                  <a:close/>
                </a:path>
              </a:pathLst>
            </a:custGeom>
            <a:solidFill>
              <a:srgbClr val="EE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504"/>
            <p:cNvSpPr/>
            <p:nvPr/>
          </p:nvSpPr>
          <p:spPr>
            <a:xfrm>
              <a:off x="4237989" y="488442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199390" y="0"/>
                  </a:moveTo>
                  <a:lnTo>
                    <a:pt x="153555" y="5246"/>
                  </a:lnTo>
                  <a:lnTo>
                    <a:pt x="111541" y="20201"/>
                  </a:lnTo>
                  <a:lnTo>
                    <a:pt x="74526" y="43687"/>
                  </a:lnTo>
                  <a:lnTo>
                    <a:pt x="43687" y="74526"/>
                  </a:lnTo>
                  <a:lnTo>
                    <a:pt x="20201" y="111541"/>
                  </a:lnTo>
                  <a:lnTo>
                    <a:pt x="5246" y="153555"/>
                  </a:lnTo>
                  <a:lnTo>
                    <a:pt x="0" y="199389"/>
                  </a:lnTo>
                  <a:lnTo>
                    <a:pt x="5246" y="245295"/>
                  </a:lnTo>
                  <a:lnTo>
                    <a:pt x="20201" y="287490"/>
                  </a:lnTo>
                  <a:lnTo>
                    <a:pt x="43687" y="324753"/>
                  </a:lnTo>
                  <a:lnTo>
                    <a:pt x="74526" y="355862"/>
                  </a:lnTo>
                  <a:lnTo>
                    <a:pt x="111541" y="379596"/>
                  </a:lnTo>
                  <a:lnTo>
                    <a:pt x="153555" y="394733"/>
                  </a:lnTo>
                  <a:lnTo>
                    <a:pt x="199390" y="400049"/>
                  </a:lnTo>
                  <a:lnTo>
                    <a:pt x="245295" y="394733"/>
                  </a:lnTo>
                  <a:lnTo>
                    <a:pt x="287490" y="379596"/>
                  </a:lnTo>
                  <a:lnTo>
                    <a:pt x="324753" y="355862"/>
                  </a:lnTo>
                  <a:lnTo>
                    <a:pt x="355862" y="324753"/>
                  </a:lnTo>
                  <a:lnTo>
                    <a:pt x="379596" y="287490"/>
                  </a:lnTo>
                  <a:lnTo>
                    <a:pt x="394733" y="245295"/>
                  </a:lnTo>
                  <a:lnTo>
                    <a:pt x="400050" y="199389"/>
                  </a:lnTo>
                  <a:lnTo>
                    <a:pt x="394733" y="153555"/>
                  </a:lnTo>
                  <a:lnTo>
                    <a:pt x="379596" y="111541"/>
                  </a:lnTo>
                  <a:lnTo>
                    <a:pt x="355862" y="74526"/>
                  </a:lnTo>
                  <a:lnTo>
                    <a:pt x="324753" y="43687"/>
                  </a:lnTo>
                  <a:lnTo>
                    <a:pt x="287490" y="20201"/>
                  </a:lnTo>
                  <a:lnTo>
                    <a:pt x="245295" y="524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F2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505"/>
            <p:cNvSpPr/>
            <p:nvPr/>
          </p:nvSpPr>
          <p:spPr>
            <a:xfrm>
              <a:off x="4277360" y="4923790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019" y="0"/>
                  </a:moveTo>
                  <a:lnTo>
                    <a:pt x="109240" y="8107"/>
                  </a:lnTo>
                  <a:lnTo>
                    <a:pt x="65288" y="30723"/>
                  </a:lnTo>
                  <a:lnTo>
                    <a:pt x="30723" y="65288"/>
                  </a:lnTo>
                  <a:lnTo>
                    <a:pt x="8107" y="109240"/>
                  </a:lnTo>
                  <a:lnTo>
                    <a:pt x="0" y="160020"/>
                  </a:lnTo>
                  <a:lnTo>
                    <a:pt x="8107" y="210799"/>
                  </a:lnTo>
                  <a:lnTo>
                    <a:pt x="30723" y="254751"/>
                  </a:lnTo>
                  <a:lnTo>
                    <a:pt x="65288" y="289316"/>
                  </a:lnTo>
                  <a:lnTo>
                    <a:pt x="109240" y="311932"/>
                  </a:lnTo>
                  <a:lnTo>
                    <a:pt x="160019" y="320040"/>
                  </a:lnTo>
                  <a:lnTo>
                    <a:pt x="210931" y="311932"/>
                  </a:lnTo>
                  <a:lnTo>
                    <a:pt x="255198" y="289316"/>
                  </a:lnTo>
                  <a:lnTo>
                    <a:pt x="290139" y="254751"/>
                  </a:lnTo>
                  <a:lnTo>
                    <a:pt x="313070" y="210799"/>
                  </a:lnTo>
                  <a:lnTo>
                    <a:pt x="321309" y="160020"/>
                  </a:lnTo>
                  <a:lnTo>
                    <a:pt x="313070" y="109240"/>
                  </a:lnTo>
                  <a:lnTo>
                    <a:pt x="290139" y="65288"/>
                  </a:lnTo>
                  <a:lnTo>
                    <a:pt x="255198" y="30723"/>
                  </a:lnTo>
                  <a:lnTo>
                    <a:pt x="210931" y="810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5F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506"/>
            <p:cNvSpPr/>
            <p:nvPr/>
          </p:nvSpPr>
          <p:spPr>
            <a:xfrm>
              <a:off x="4318000" y="4963159"/>
              <a:ext cx="240030" cy="2413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507"/>
            <p:cNvSpPr txBox="1"/>
            <p:nvPr/>
          </p:nvSpPr>
          <p:spPr>
            <a:xfrm>
              <a:off x="3877310" y="4862830"/>
              <a:ext cx="1140460" cy="397545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79375" marR="48895" indent="360680">
                <a:lnSpc>
                  <a:spcPts val="1410"/>
                </a:lnSpc>
                <a:spcBef>
                  <a:spcPts val="300"/>
                </a:spcBef>
              </a:pPr>
              <a:r>
                <a:rPr sz="1400" spc="65" dirty="0">
                  <a:latin typeface="Arial"/>
                  <a:cs typeface="Arial"/>
                </a:rPr>
                <a:t>Air  </a:t>
              </a:r>
              <a:r>
                <a:rPr sz="1400" spc="-8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he</a:t>
              </a:r>
              <a:r>
                <a:rPr sz="1400" dirty="0">
                  <a:latin typeface="Arial"/>
                  <a:cs typeface="Arial"/>
                </a:rPr>
                <a:t>r</a:t>
              </a:r>
              <a:r>
                <a:rPr sz="1400" spc="-6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o</a:t>
              </a:r>
              <a:r>
                <a:rPr sz="1400" spc="-7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-75" dirty="0">
                  <a:latin typeface="Arial"/>
                  <a:cs typeface="Arial"/>
                </a:rPr>
                <a:t>t</a:t>
              </a:r>
              <a:r>
                <a:rPr sz="1400" spc="-5" dirty="0">
                  <a:latin typeface="Arial"/>
                  <a:cs typeface="Arial"/>
                </a:rPr>
                <a:t>e</a:t>
              </a:r>
              <a:r>
                <a:rPr sz="1400" spc="185" dirty="0">
                  <a:latin typeface="Arial"/>
                  <a:cs typeface="Arial"/>
                </a:rPr>
                <a:t>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99" name="object 508"/>
            <p:cNvSpPr/>
            <p:nvPr/>
          </p:nvSpPr>
          <p:spPr>
            <a:xfrm>
              <a:off x="6581140" y="2362200"/>
              <a:ext cx="1202690" cy="379730"/>
            </a:xfrm>
            <a:custGeom>
              <a:avLst/>
              <a:gdLst/>
              <a:ahLst/>
              <a:cxnLst/>
              <a:rect l="l" t="t" r="r" b="b"/>
              <a:pathLst>
                <a:path w="1202689" h="379730">
                  <a:moveTo>
                    <a:pt x="1193195" y="0"/>
                  </a:moveTo>
                  <a:lnTo>
                    <a:pt x="8224" y="0"/>
                  </a:lnTo>
                  <a:lnTo>
                    <a:pt x="0" y="30333"/>
                  </a:lnTo>
                  <a:lnTo>
                    <a:pt x="0" y="348636"/>
                  </a:lnTo>
                  <a:lnTo>
                    <a:pt x="8407" y="379729"/>
                  </a:lnTo>
                  <a:lnTo>
                    <a:pt x="1193012" y="379729"/>
                  </a:lnTo>
                  <a:lnTo>
                    <a:pt x="1202689" y="343939"/>
                  </a:lnTo>
                  <a:lnTo>
                    <a:pt x="1202689" y="35017"/>
                  </a:lnTo>
                  <a:lnTo>
                    <a:pt x="1193195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509"/>
            <p:cNvSpPr/>
            <p:nvPr/>
          </p:nvSpPr>
          <p:spPr>
            <a:xfrm>
              <a:off x="6581140" y="2362200"/>
              <a:ext cx="1201420" cy="379730"/>
            </a:xfrm>
            <a:custGeom>
              <a:avLst/>
              <a:gdLst/>
              <a:ahLst/>
              <a:cxnLst/>
              <a:rect l="l" t="t" r="r" b="b"/>
              <a:pathLst>
                <a:path w="1201420" h="379730">
                  <a:moveTo>
                    <a:pt x="1169888" y="0"/>
                  </a:moveTo>
                  <a:lnTo>
                    <a:pt x="31656" y="0"/>
                  </a:lnTo>
                  <a:lnTo>
                    <a:pt x="30652" y="2611"/>
                  </a:lnTo>
                  <a:lnTo>
                    <a:pt x="17475" y="47313"/>
                  </a:lnTo>
                  <a:lnTo>
                    <a:pt x="7870" y="93417"/>
                  </a:lnTo>
                  <a:lnTo>
                    <a:pt x="1993" y="140772"/>
                  </a:lnTo>
                  <a:lnTo>
                    <a:pt x="0" y="189229"/>
                  </a:lnTo>
                  <a:lnTo>
                    <a:pt x="1993" y="237696"/>
                  </a:lnTo>
                  <a:lnTo>
                    <a:pt x="7870" y="285078"/>
                  </a:lnTo>
                  <a:lnTo>
                    <a:pt x="17475" y="331223"/>
                  </a:lnTo>
                  <a:lnTo>
                    <a:pt x="30652" y="375980"/>
                  </a:lnTo>
                  <a:lnTo>
                    <a:pt x="32092" y="379729"/>
                  </a:lnTo>
                  <a:lnTo>
                    <a:pt x="1169454" y="379729"/>
                  </a:lnTo>
                  <a:lnTo>
                    <a:pt x="1184017" y="331223"/>
                  </a:lnTo>
                  <a:lnTo>
                    <a:pt x="1193584" y="285078"/>
                  </a:lnTo>
                  <a:lnTo>
                    <a:pt x="1199435" y="237696"/>
                  </a:lnTo>
                  <a:lnTo>
                    <a:pt x="1201420" y="189229"/>
                  </a:lnTo>
                  <a:lnTo>
                    <a:pt x="1199435" y="140772"/>
                  </a:lnTo>
                  <a:lnTo>
                    <a:pt x="1193584" y="93417"/>
                  </a:lnTo>
                  <a:lnTo>
                    <a:pt x="1184017" y="47313"/>
                  </a:lnTo>
                  <a:lnTo>
                    <a:pt x="1170889" y="2611"/>
                  </a:lnTo>
                  <a:lnTo>
                    <a:pt x="1169888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510"/>
            <p:cNvSpPr/>
            <p:nvPr/>
          </p:nvSpPr>
          <p:spPr>
            <a:xfrm>
              <a:off x="6621779" y="2362200"/>
              <a:ext cx="1121410" cy="379730"/>
            </a:xfrm>
            <a:custGeom>
              <a:avLst/>
              <a:gdLst/>
              <a:ahLst/>
              <a:cxnLst/>
              <a:rect l="l" t="t" r="r" b="b"/>
              <a:pathLst>
                <a:path w="1121410" h="379730">
                  <a:moveTo>
                    <a:pt x="1087176" y="0"/>
                  </a:moveTo>
                  <a:lnTo>
                    <a:pt x="34220" y="0"/>
                  </a:lnTo>
                  <a:lnTo>
                    <a:pt x="31622" y="6391"/>
                  </a:lnTo>
                  <a:lnTo>
                    <a:pt x="18042" y="50045"/>
                  </a:lnTo>
                  <a:lnTo>
                    <a:pt x="8132" y="95177"/>
                  </a:lnTo>
                  <a:lnTo>
                    <a:pt x="2061" y="141626"/>
                  </a:lnTo>
                  <a:lnTo>
                    <a:pt x="0" y="189229"/>
                  </a:lnTo>
                  <a:lnTo>
                    <a:pt x="2061" y="236843"/>
                  </a:lnTo>
                  <a:lnTo>
                    <a:pt x="8132" y="283321"/>
                  </a:lnTo>
                  <a:lnTo>
                    <a:pt x="18042" y="328499"/>
                  </a:lnTo>
                  <a:lnTo>
                    <a:pt x="31622" y="372213"/>
                  </a:lnTo>
                  <a:lnTo>
                    <a:pt x="34672" y="379729"/>
                  </a:lnTo>
                  <a:lnTo>
                    <a:pt x="1086723" y="379729"/>
                  </a:lnTo>
                  <a:lnTo>
                    <a:pt x="1103362" y="328499"/>
                  </a:lnTo>
                  <a:lnTo>
                    <a:pt x="1113276" y="283321"/>
                  </a:lnTo>
                  <a:lnTo>
                    <a:pt x="1119348" y="236843"/>
                  </a:lnTo>
                  <a:lnTo>
                    <a:pt x="1121410" y="189229"/>
                  </a:lnTo>
                  <a:lnTo>
                    <a:pt x="1119348" y="141626"/>
                  </a:lnTo>
                  <a:lnTo>
                    <a:pt x="1113276" y="95177"/>
                  </a:lnTo>
                  <a:lnTo>
                    <a:pt x="1103362" y="50045"/>
                  </a:lnTo>
                  <a:lnTo>
                    <a:pt x="1089776" y="6391"/>
                  </a:lnTo>
                  <a:lnTo>
                    <a:pt x="1087176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511"/>
            <p:cNvSpPr/>
            <p:nvPr/>
          </p:nvSpPr>
          <p:spPr>
            <a:xfrm>
              <a:off x="6661150" y="2362200"/>
              <a:ext cx="1041400" cy="379730"/>
            </a:xfrm>
            <a:custGeom>
              <a:avLst/>
              <a:gdLst/>
              <a:ahLst/>
              <a:cxnLst/>
              <a:rect l="l" t="t" r="r" b="b"/>
              <a:pathLst>
                <a:path w="1041400" h="379730">
                  <a:moveTo>
                    <a:pt x="1003966" y="0"/>
                  </a:moveTo>
                  <a:lnTo>
                    <a:pt x="37269" y="0"/>
                  </a:lnTo>
                  <a:lnTo>
                    <a:pt x="32493" y="11095"/>
                  </a:lnTo>
                  <a:lnTo>
                    <a:pt x="18550" y="53516"/>
                  </a:lnTo>
                  <a:lnTo>
                    <a:pt x="8365" y="97465"/>
                  </a:lnTo>
                  <a:lnTo>
                    <a:pt x="2121" y="142763"/>
                  </a:lnTo>
                  <a:lnTo>
                    <a:pt x="0" y="189229"/>
                  </a:lnTo>
                  <a:lnTo>
                    <a:pt x="2121" y="235696"/>
                  </a:lnTo>
                  <a:lnTo>
                    <a:pt x="8365" y="280994"/>
                  </a:lnTo>
                  <a:lnTo>
                    <a:pt x="18550" y="324943"/>
                  </a:lnTo>
                  <a:lnTo>
                    <a:pt x="32493" y="367364"/>
                  </a:lnTo>
                  <a:lnTo>
                    <a:pt x="37815" y="379729"/>
                  </a:lnTo>
                  <a:lnTo>
                    <a:pt x="1003418" y="379729"/>
                  </a:lnTo>
                  <a:lnTo>
                    <a:pt x="1022761" y="324943"/>
                  </a:lnTo>
                  <a:lnTo>
                    <a:pt x="1032992" y="280994"/>
                  </a:lnTo>
                  <a:lnTo>
                    <a:pt x="1039267" y="235696"/>
                  </a:lnTo>
                  <a:lnTo>
                    <a:pt x="1041400" y="189229"/>
                  </a:lnTo>
                  <a:lnTo>
                    <a:pt x="1039267" y="142763"/>
                  </a:lnTo>
                  <a:lnTo>
                    <a:pt x="1032992" y="97465"/>
                  </a:lnTo>
                  <a:lnTo>
                    <a:pt x="1022761" y="53516"/>
                  </a:lnTo>
                  <a:lnTo>
                    <a:pt x="1008759" y="11095"/>
                  </a:lnTo>
                  <a:lnTo>
                    <a:pt x="1003966" y="0"/>
                  </a:lnTo>
                  <a:close/>
                </a:path>
              </a:pathLst>
            </a:custGeom>
            <a:solidFill>
              <a:srgbClr val="DBF1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512"/>
            <p:cNvSpPr/>
            <p:nvPr/>
          </p:nvSpPr>
          <p:spPr>
            <a:xfrm>
              <a:off x="6701790" y="2362200"/>
              <a:ext cx="961390" cy="379730"/>
            </a:xfrm>
            <a:custGeom>
              <a:avLst/>
              <a:gdLst/>
              <a:ahLst/>
              <a:cxnLst/>
              <a:rect l="l" t="t" r="r" b="b"/>
              <a:pathLst>
                <a:path w="961389" h="379730">
                  <a:moveTo>
                    <a:pt x="920291" y="0"/>
                  </a:moveTo>
                  <a:lnTo>
                    <a:pt x="40884" y="0"/>
                  </a:lnTo>
                  <a:lnTo>
                    <a:pt x="37683" y="6508"/>
                  </a:lnTo>
                  <a:lnTo>
                    <a:pt x="21556" y="49658"/>
                  </a:lnTo>
                  <a:lnTo>
                    <a:pt x="9740" y="94654"/>
                  </a:lnTo>
                  <a:lnTo>
                    <a:pt x="2475" y="141257"/>
                  </a:lnTo>
                  <a:lnTo>
                    <a:pt x="0" y="189229"/>
                  </a:lnTo>
                  <a:lnTo>
                    <a:pt x="2475" y="237425"/>
                  </a:lnTo>
                  <a:lnTo>
                    <a:pt x="9740" y="284224"/>
                  </a:lnTo>
                  <a:lnTo>
                    <a:pt x="21556" y="329389"/>
                  </a:lnTo>
                  <a:lnTo>
                    <a:pt x="37683" y="372685"/>
                  </a:lnTo>
                  <a:lnTo>
                    <a:pt x="41137" y="379729"/>
                  </a:lnTo>
                  <a:lnTo>
                    <a:pt x="920037" y="379729"/>
                  </a:lnTo>
                  <a:lnTo>
                    <a:pt x="939715" y="329389"/>
                  </a:lnTo>
                  <a:lnTo>
                    <a:pt x="951594" y="284224"/>
                  </a:lnTo>
                  <a:lnTo>
                    <a:pt x="958900" y="237425"/>
                  </a:lnTo>
                  <a:lnTo>
                    <a:pt x="961389" y="189229"/>
                  </a:lnTo>
                  <a:lnTo>
                    <a:pt x="958900" y="141257"/>
                  </a:lnTo>
                  <a:lnTo>
                    <a:pt x="951594" y="94654"/>
                  </a:lnTo>
                  <a:lnTo>
                    <a:pt x="939715" y="49658"/>
                  </a:lnTo>
                  <a:lnTo>
                    <a:pt x="923508" y="6508"/>
                  </a:lnTo>
                  <a:lnTo>
                    <a:pt x="920291" y="0"/>
                  </a:lnTo>
                  <a:close/>
                </a:path>
              </a:pathLst>
            </a:custGeom>
            <a:solidFill>
              <a:srgbClr val="DEF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13"/>
            <p:cNvSpPr/>
            <p:nvPr/>
          </p:nvSpPr>
          <p:spPr>
            <a:xfrm>
              <a:off x="6741159" y="2362200"/>
              <a:ext cx="881380" cy="379730"/>
            </a:xfrm>
            <a:custGeom>
              <a:avLst/>
              <a:gdLst/>
              <a:ahLst/>
              <a:cxnLst/>
              <a:rect l="l" t="t" r="r" b="b"/>
              <a:pathLst>
                <a:path w="881379" h="379730">
                  <a:moveTo>
                    <a:pt x="835979" y="0"/>
                  </a:moveTo>
                  <a:lnTo>
                    <a:pt x="45623" y="0"/>
                  </a:lnTo>
                  <a:lnTo>
                    <a:pt x="39351" y="11761"/>
                  </a:lnTo>
                  <a:lnTo>
                    <a:pt x="22545" y="53390"/>
                  </a:lnTo>
                  <a:lnTo>
                    <a:pt x="10202" y="97018"/>
                  </a:lnTo>
                  <a:lnTo>
                    <a:pt x="2596" y="142384"/>
                  </a:lnTo>
                  <a:lnTo>
                    <a:pt x="0" y="189229"/>
                  </a:lnTo>
                  <a:lnTo>
                    <a:pt x="2596" y="236312"/>
                  </a:lnTo>
                  <a:lnTo>
                    <a:pt x="10202" y="281884"/>
                  </a:lnTo>
                  <a:lnTo>
                    <a:pt x="22545" y="325688"/>
                  </a:lnTo>
                  <a:lnTo>
                    <a:pt x="39351" y="367468"/>
                  </a:lnTo>
                  <a:lnTo>
                    <a:pt x="45870" y="379729"/>
                  </a:lnTo>
                  <a:lnTo>
                    <a:pt x="835734" y="379729"/>
                  </a:lnTo>
                  <a:lnTo>
                    <a:pt x="858956" y="325688"/>
                  </a:lnTo>
                  <a:lnTo>
                    <a:pt x="871236" y="281884"/>
                  </a:lnTo>
                  <a:lnTo>
                    <a:pt x="878799" y="236312"/>
                  </a:lnTo>
                  <a:lnTo>
                    <a:pt x="881379" y="189229"/>
                  </a:lnTo>
                  <a:lnTo>
                    <a:pt x="878799" y="142384"/>
                  </a:lnTo>
                  <a:lnTo>
                    <a:pt x="871236" y="97018"/>
                  </a:lnTo>
                  <a:lnTo>
                    <a:pt x="858956" y="53390"/>
                  </a:lnTo>
                  <a:lnTo>
                    <a:pt x="842227" y="11761"/>
                  </a:lnTo>
                  <a:lnTo>
                    <a:pt x="835979" y="0"/>
                  </a:lnTo>
                  <a:close/>
                </a:path>
              </a:pathLst>
            </a:custGeom>
            <a:solidFill>
              <a:srgbClr val="E1F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14"/>
            <p:cNvSpPr/>
            <p:nvPr/>
          </p:nvSpPr>
          <p:spPr>
            <a:xfrm>
              <a:off x="6780529" y="2362200"/>
              <a:ext cx="801370" cy="379730"/>
            </a:xfrm>
            <a:custGeom>
              <a:avLst/>
              <a:gdLst/>
              <a:ahLst/>
              <a:cxnLst/>
              <a:rect l="l" t="t" r="r" b="b"/>
              <a:pathLst>
                <a:path w="801370" h="379730">
                  <a:moveTo>
                    <a:pt x="750631" y="0"/>
                  </a:moveTo>
                  <a:lnTo>
                    <a:pt x="50781" y="0"/>
                  </a:lnTo>
                  <a:lnTo>
                    <a:pt x="40684" y="17517"/>
                  </a:lnTo>
                  <a:lnTo>
                    <a:pt x="23330" y="57510"/>
                  </a:lnTo>
                  <a:lnTo>
                    <a:pt x="10567" y="99652"/>
                  </a:lnTo>
                  <a:lnTo>
                    <a:pt x="2691" y="143655"/>
                  </a:lnTo>
                  <a:lnTo>
                    <a:pt x="0" y="189229"/>
                  </a:lnTo>
                  <a:lnTo>
                    <a:pt x="2691" y="234823"/>
                  </a:lnTo>
                  <a:lnTo>
                    <a:pt x="10567" y="278877"/>
                  </a:lnTo>
                  <a:lnTo>
                    <a:pt x="23330" y="321099"/>
                  </a:lnTo>
                  <a:lnTo>
                    <a:pt x="40684" y="361194"/>
                  </a:lnTo>
                  <a:lnTo>
                    <a:pt x="51334" y="379729"/>
                  </a:lnTo>
                  <a:lnTo>
                    <a:pt x="750078" y="379729"/>
                  </a:lnTo>
                  <a:lnTo>
                    <a:pt x="778051" y="321099"/>
                  </a:lnTo>
                  <a:lnTo>
                    <a:pt x="790806" y="278877"/>
                  </a:lnTo>
                  <a:lnTo>
                    <a:pt x="798679" y="234823"/>
                  </a:lnTo>
                  <a:lnTo>
                    <a:pt x="801370" y="189229"/>
                  </a:lnTo>
                  <a:lnTo>
                    <a:pt x="798679" y="143655"/>
                  </a:lnTo>
                  <a:lnTo>
                    <a:pt x="790806" y="99652"/>
                  </a:lnTo>
                  <a:lnTo>
                    <a:pt x="778051" y="57510"/>
                  </a:lnTo>
                  <a:lnTo>
                    <a:pt x="760715" y="17517"/>
                  </a:lnTo>
                  <a:lnTo>
                    <a:pt x="750631" y="0"/>
                  </a:lnTo>
                  <a:close/>
                </a:path>
              </a:pathLst>
            </a:custGeom>
            <a:solidFill>
              <a:srgbClr val="E4F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15"/>
            <p:cNvSpPr/>
            <p:nvPr/>
          </p:nvSpPr>
          <p:spPr>
            <a:xfrm>
              <a:off x="6821170" y="2362200"/>
              <a:ext cx="721360" cy="379730"/>
            </a:xfrm>
            <a:custGeom>
              <a:avLst/>
              <a:gdLst/>
              <a:ahLst/>
              <a:cxnLst/>
              <a:rect l="l" t="t" r="r" b="b"/>
              <a:pathLst>
                <a:path w="721360" h="379730">
                  <a:moveTo>
                    <a:pt x="663824" y="0"/>
                  </a:moveTo>
                  <a:lnTo>
                    <a:pt x="57535" y="0"/>
                  </a:lnTo>
                  <a:lnTo>
                    <a:pt x="49200" y="11994"/>
                  </a:lnTo>
                  <a:lnTo>
                    <a:pt x="28317" y="52486"/>
                  </a:lnTo>
                  <a:lnTo>
                    <a:pt x="12870" y="95796"/>
                  </a:lnTo>
                  <a:lnTo>
                    <a:pt x="3288" y="141514"/>
                  </a:lnTo>
                  <a:lnTo>
                    <a:pt x="0" y="189229"/>
                  </a:lnTo>
                  <a:lnTo>
                    <a:pt x="3288" y="236678"/>
                  </a:lnTo>
                  <a:lnTo>
                    <a:pt x="12870" y="282222"/>
                  </a:lnTo>
                  <a:lnTo>
                    <a:pt x="28317" y="325437"/>
                  </a:lnTo>
                  <a:lnTo>
                    <a:pt x="49200" y="365901"/>
                  </a:lnTo>
                  <a:lnTo>
                    <a:pt x="58803" y="379729"/>
                  </a:lnTo>
                  <a:lnTo>
                    <a:pt x="662556" y="379729"/>
                  </a:lnTo>
                  <a:lnTo>
                    <a:pt x="693042" y="325437"/>
                  </a:lnTo>
                  <a:lnTo>
                    <a:pt x="708489" y="282222"/>
                  </a:lnTo>
                  <a:lnTo>
                    <a:pt x="718071" y="236678"/>
                  </a:lnTo>
                  <a:lnTo>
                    <a:pt x="721359" y="189229"/>
                  </a:lnTo>
                  <a:lnTo>
                    <a:pt x="718071" y="141514"/>
                  </a:lnTo>
                  <a:lnTo>
                    <a:pt x="708489" y="95796"/>
                  </a:lnTo>
                  <a:lnTo>
                    <a:pt x="693042" y="52486"/>
                  </a:lnTo>
                  <a:lnTo>
                    <a:pt x="672159" y="11994"/>
                  </a:lnTo>
                  <a:lnTo>
                    <a:pt x="663824" y="0"/>
                  </a:lnTo>
                  <a:close/>
                </a:path>
              </a:pathLst>
            </a:custGeom>
            <a:solidFill>
              <a:srgbClr val="E7F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16"/>
            <p:cNvSpPr/>
            <p:nvPr/>
          </p:nvSpPr>
          <p:spPr>
            <a:xfrm>
              <a:off x="6861809" y="2362200"/>
              <a:ext cx="640080" cy="379730"/>
            </a:xfrm>
            <a:custGeom>
              <a:avLst/>
              <a:gdLst/>
              <a:ahLst/>
              <a:cxnLst/>
              <a:rect l="l" t="t" r="r" b="b"/>
              <a:pathLst>
                <a:path w="640079" h="379730">
                  <a:moveTo>
                    <a:pt x="572164" y="0"/>
                  </a:moveTo>
                  <a:lnTo>
                    <a:pt x="67915" y="0"/>
                  </a:lnTo>
                  <a:lnTo>
                    <a:pt x="51616" y="20922"/>
                  </a:lnTo>
                  <a:lnTo>
                    <a:pt x="29781" y="59008"/>
                  </a:lnTo>
                  <a:lnTo>
                    <a:pt x="13568" y="100083"/>
                  </a:lnTo>
                  <a:lnTo>
                    <a:pt x="3475" y="143655"/>
                  </a:lnTo>
                  <a:lnTo>
                    <a:pt x="0" y="189229"/>
                  </a:lnTo>
                  <a:lnTo>
                    <a:pt x="3475" y="235120"/>
                  </a:lnTo>
                  <a:lnTo>
                    <a:pt x="13568" y="278950"/>
                  </a:lnTo>
                  <a:lnTo>
                    <a:pt x="29781" y="320232"/>
                  </a:lnTo>
                  <a:lnTo>
                    <a:pt x="51616" y="358480"/>
                  </a:lnTo>
                  <a:lnTo>
                    <a:pt x="68112" y="379729"/>
                  </a:lnTo>
                  <a:lnTo>
                    <a:pt x="571967" y="379729"/>
                  </a:lnTo>
                  <a:lnTo>
                    <a:pt x="610298" y="320232"/>
                  </a:lnTo>
                  <a:lnTo>
                    <a:pt x="626511" y="278950"/>
                  </a:lnTo>
                  <a:lnTo>
                    <a:pt x="636604" y="235120"/>
                  </a:lnTo>
                  <a:lnTo>
                    <a:pt x="640079" y="189229"/>
                  </a:lnTo>
                  <a:lnTo>
                    <a:pt x="636604" y="143655"/>
                  </a:lnTo>
                  <a:lnTo>
                    <a:pt x="626511" y="100083"/>
                  </a:lnTo>
                  <a:lnTo>
                    <a:pt x="610298" y="59008"/>
                  </a:lnTo>
                  <a:lnTo>
                    <a:pt x="588463" y="20922"/>
                  </a:lnTo>
                  <a:lnTo>
                    <a:pt x="572164" y="0"/>
                  </a:lnTo>
                  <a:close/>
                </a:path>
              </a:pathLst>
            </a:custGeom>
            <a:solidFill>
              <a:srgbClr val="EAF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17"/>
            <p:cNvSpPr/>
            <p:nvPr/>
          </p:nvSpPr>
          <p:spPr>
            <a:xfrm>
              <a:off x="6901179" y="2362200"/>
              <a:ext cx="561340" cy="379730"/>
            </a:xfrm>
            <a:custGeom>
              <a:avLst/>
              <a:gdLst/>
              <a:ahLst/>
              <a:cxnLst/>
              <a:rect l="l" t="t" r="r" b="b"/>
              <a:pathLst>
                <a:path w="561339" h="379730">
                  <a:moveTo>
                    <a:pt x="478831" y="0"/>
                  </a:moveTo>
                  <a:lnTo>
                    <a:pt x="82508" y="0"/>
                  </a:lnTo>
                  <a:lnTo>
                    <a:pt x="66033" y="15806"/>
                  </a:lnTo>
                  <a:lnTo>
                    <a:pt x="38335" y="53387"/>
                  </a:lnTo>
                  <a:lnTo>
                    <a:pt x="17567" y="95326"/>
                  </a:lnTo>
                  <a:lnTo>
                    <a:pt x="4524" y="140861"/>
                  </a:lnTo>
                  <a:lnTo>
                    <a:pt x="0" y="189229"/>
                  </a:lnTo>
                  <a:lnTo>
                    <a:pt x="4524" y="237976"/>
                  </a:lnTo>
                  <a:lnTo>
                    <a:pt x="17567" y="283805"/>
                  </a:lnTo>
                  <a:lnTo>
                    <a:pt x="38335" y="325966"/>
                  </a:lnTo>
                  <a:lnTo>
                    <a:pt x="66033" y="363706"/>
                  </a:lnTo>
                  <a:lnTo>
                    <a:pt x="82681" y="379729"/>
                  </a:lnTo>
                  <a:lnTo>
                    <a:pt x="478658" y="379729"/>
                  </a:lnTo>
                  <a:lnTo>
                    <a:pt x="523004" y="325966"/>
                  </a:lnTo>
                  <a:lnTo>
                    <a:pt x="543772" y="283805"/>
                  </a:lnTo>
                  <a:lnTo>
                    <a:pt x="556815" y="237976"/>
                  </a:lnTo>
                  <a:lnTo>
                    <a:pt x="561340" y="189229"/>
                  </a:lnTo>
                  <a:lnTo>
                    <a:pt x="556815" y="140861"/>
                  </a:lnTo>
                  <a:lnTo>
                    <a:pt x="543772" y="95326"/>
                  </a:lnTo>
                  <a:lnTo>
                    <a:pt x="523004" y="53387"/>
                  </a:lnTo>
                  <a:lnTo>
                    <a:pt x="495306" y="15806"/>
                  </a:lnTo>
                  <a:lnTo>
                    <a:pt x="478831" y="0"/>
                  </a:lnTo>
                  <a:close/>
                </a:path>
              </a:pathLst>
            </a:custGeom>
            <a:solidFill>
              <a:srgbClr val="EDF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18"/>
            <p:cNvSpPr/>
            <p:nvPr/>
          </p:nvSpPr>
          <p:spPr>
            <a:xfrm>
              <a:off x="6941821" y="2362200"/>
              <a:ext cx="480059" cy="379730"/>
            </a:xfrm>
            <a:custGeom>
              <a:avLst/>
              <a:gdLst/>
              <a:ahLst/>
              <a:cxnLst/>
              <a:rect l="l" t="t" r="r" b="b"/>
              <a:pathLst>
                <a:path w="480060" h="379730">
                  <a:moveTo>
                    <a:pt x="375786" y="0"/>
                  </a:moveTo>
                  <a:lnTo>
                    <a:pt x="104273" y="0"/>
                  </a:lnTo>
                  <a:lnTo>
                    <a:pt x="70484" y="26670"/>
                  </a:lnTo>
                  <a:lnTo>
                    <a:pt x="41121" y="60687"/>
                  </a:lnTo>
                  <a:lnTo>
                    <a:pt x="18930" y="99734"/>
                  </a:lnTo>
                  <a:lnTo>
                    <a:pt x="4896" y="142889"/>
                  </a:lnTo>
                  <a:lnTo>
                    <a:pt x="0" y="189229"/>
                  </a:lnTo>
                  <a:lnTo>
                    <a:pt x="4896" y="235624"/>
                  </a:lnTo>
                  <a:lnTo>
                    <a:pt x="18930" y="278923"/>
                  </a:lnTo>
                  <a:lnTo>
                    <a:pt x="41121" y="318174"/>
                  </a:lnTo>
                  <a:lnTo>
                    <a:pt x="70485" y="352425"/>
                  </a:lnTo>
                  <a:lnTo>
                    <a:pt x="104793" y="379729"/>
                  </a:lnTo>
                  <a:lnTo>
                    <a:pt x="375266" y="379729"/>
                  </a:lnTo>
                  <a:lnTo>
                    <a:pt x="409575" y="352425"/>
                  </a:lnTo>
                  <a:lnTo>
                    <a:pt x="438938" y="318174"/>
                  </a:lnTo>
                  <a:lnTo>
                    <a:pt x="461129" y="278923"/>
                  </a:lnTo>
                  <a:lnTo>
                    <a:pt x="475163" y="235624"/>
                  </a:lnTo>
                  <a:lnTo>
                    <a:pt x="480059" y="189229"/>
                  </a:lnTo>
                  <a:lnTo>
                    <a:pt x="475163" y="142889"/>
                  </a:lnTo>
                  <a:lnTo>
                    <a:pt x="461129" y="99734"/>
                  </a:lnTo>
                  <a:lnTo>
                    <a:pt x="438938" y="60687"/>
                  </a:lnTo>
                  <a:lnTo>
                    <a:pt x="409574" y="26670"/>
                  </a:lnTo>
                  <a:lnTo>
                    <a:pt x="375786" y="0"/>
                  </a:lnTo>
                  <a:close/>
                </a:path>
              </a:pathLst>
            </a:custGeom>
            <a:solidFill>
              <a:srgbClr val="F0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19"/>
            <p:cNvSpPr/>
            <p:nvPr/>
          </p:nvSpPr>
          <p:spPr>
            <a:xfrm>
              <a:off x="6982459" y="2362200"/>
              <a:ext cx="400050" cy="379730"/>
            </a:xfrm>
            <a:custGeom>
              <a:avLst/>
              <a:gdLst/>
              <a:ahLst/>
              <a:cxnLst/>
              <a:rect l="l" t="t" r="r" b="b"/>
              <a:pathLst>
                <a:path w="400050" h="379730">
                  <a:moveTo>
                    <a:pt x="199389" y="0"/>
                  </a:moveTo>
                  <a:lnTo>
                    <a:pt x="153555" y="4950"/>
                  </a:lnTo>
                  <a:lnTo>
                    <a:pt x="111541" y="19075"/>
                  </a:lnTo>
                  <a:lnTo>
                    <a:pt x="74526" y="41287"/>
                  </a:lnTo>
                  <a:lnTo>
                    <a:pt x="43687" y="70497"/>
                  </a:lnTo>
                  <a:lnTo>
                    <a:pt x="20201" y="105617"/>
                  </a:lnTo>
                  <a:lnTo>
                    <a:pt x="5246" y="145557"/>
                  </a:lnTo>
                  <a:lnTo>
                    <a:pt x="0" y="189229"/>
                  </a:lnTo>
                  <a:lnTo>
                    <a:pt x="5246" y="232972"/>
                  </a:lnTo>
                  <a:lnTo>
                    <a:pt x="20201" y="273094"/>
                  </a:lnTo>
                  <a:lnTo>
                    <a:pt x="43687" y="308461"/>
                  </a:lnTo>
                  <a:lnTo>
                    <a:pt x="74526" y="337942"/>
                  </a:lnTo>
                  <a:lnTo>
                    <a:pt x="111541" y="360402"/>
                  </a:lnTo>
                  <a:lnTo>
                    <a:pt x="153555" y="374709"/>
                  </a:lnTo>
                  <a:lnTo>
                    <a:pt x="199389" y="379729"/>
                  </a:lnTo>
                  <a:lnTo>
                    <a:pt x="245295" y="374709"/>
                  </a:lnTo>
                  <a:lnTo>
                    <a:pt x="287490" y="360402"/>
                  </a:lnTo>
                  <a:lnTo>
                    <a:pt x="324753" y="337942"/>
                  </a:lnTo>
                  <a:lnTo>
                    <a:pt x="355862" y="308461"/>
                  </a:lnTo>
                  <a:lnTo>
                    <a:pt x="379596" y="273094"/>
                  </a:lnTo>
                  <a:lnTo>
                    <a:pt x="394733" y="232972"/>
                  </a:lnTo>
                  <a:lnTo>
                    <a:pt x="400050" y="189229"/>
                  </a:lnTo>
                  <a:lnTo>
                    <a:pt x="394733" y="145557"/>
                  </a:lnTo>
                  <a:lnTo>
                    <a:pt x="379596" y="105617"/>
                  </a:lnTo>
                  <a:lnTo>
                    <a:pt x="355862" y="70497"/>
                  </a:lnTo>
                  <a:lnTo>
                    <a:pt x="324753" y="41287"/>
                  </a:lnTo>
                  <a:lnTo>
                    <a:pt x="287490" y="19075"/>
                  </a:lnTo>
                  <a:lnTo>
                    <a:pt x="245295" y="4950"/>
                  </a:lnTo>
                  <a:lnTo>
                    <a:pt x="199389" y="0"/>
                  </a:lnTo>
                  <a:close/>
                </a:path>
              </a:pathLst>
            </a:custGeom>
            <a:solidFill>
              <a:srgbClr val="F3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20"/>
            <p:cNvSpPr/>
            <p:nvPr/>
          </p:nvSpPr>
          <p:spPr>
            <a:xfrm>
              <a:off x="7021829" y="2401570"/>
              <a:ext cx="320040" cy="300990"/>
            </a:xfrm>
            <a:custGeom>
              <a:avLst/>
              <a:gdLst/>
              <a:ahLst/>
              <a:cxnLst/>
              <a:rect l="l" t="t" r="r" b="b"/>
              <a:pathLst>
                <a:path w="320039" h="300989">
                  <a:moveTo>
                    <a:pt x="160020" y="0"/>
                  </a:moveTo>
                  <a:lnTo>
                    <a:pt x="109240" y="7660"/>
                  </a:lnTo>
                  <a:lnTo>
                    <a:pt x="65288" y="28976"/>
                  </a:lnTo>
                  <a:lnTo>
                    <a:pt x="30723" y="61447"/>
                  </a:lnTo>
                  <a:lnTo>
                    <a:pt x="8107" y="102575"/>
                  </a:lnTo>
                  <a:lnTo>
                    <a:pt x="0" y="149859"/>
                  </a:lnTo>
                  <a:lnTo>
                    <a:pt x="8107" y="197764"/>
                  </a:lnTo>
                  <a:lnTo>
                    <a:pt x="30723" y="239267"/>
                  </a:lnTo>
                  <a:lnTo>
                    <a:pt x="65288" y="271932"/>
                  </a:lnTo>
                  <a:lnTo>
                    <a:pt x="109240" y="293319"/>
                  </a:lnTo>
                  <a:lnTo>
                    <a:pt x="160020" y="300989"/>
                  </a:lnTo>
                  <a:lnTo>
                    <a:pt x="210799" y="293319"/>
                  </a:lnTo>
                  <a:lnTo>
                    <a:pt x="254751" y="271932"/>
                  </a:lnTo>
                  <a:lnTo>
                    <a:pt x="289316" y="239267"/>
                  </a:lnTo>
                  <a:lnTo>
                    <a:pt x="311932" y="197764"/>
                  </a:lnTo>
                  <a:lnTo>
                    <a:pt x="320040" y="149859"/>
                  </a:lnTo>
                  <a:lnTo>
                    <a:pt x="311932" y="102575"/>
                  </a:lnTo>
                  <a:lnTo>
                    <a:pt x="289316" y="61447"/>
                  </a:lnTo>
                  <a:lnTo>
                    <a:pt x="254751" y="28976"/>
                  </a:lnTo>
                  <a:lnTo>
                    <a:pt x="210799" y="76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6FB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21"/>
            <p:cNvSpPr/>
            <p:nvPr/>
          </p:nvSpPr>
          <p:spPr>
            <a:xfrm>
              <a:off x="7061200" y="2442210"/>
              <a:ext cx="241300" cy="2197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22"/>
            <p:cNvSpPr/>
            <p:nvPr/>
          </p:nvSpPr>
          <p:spPr>
            <a:xfrm>
              <a:off x="6581140" y="2362200"/>
              <a:ext cx="1220470" cy="398780"/>
            </a:xfrm>
            <a:custGeom>
              <a:avLst/>
              <a:gdLst/>
              <a:ahLst/>
              <a:cxnLst/>
              <a:rect l="l" t="t" r="r" b="b"/>
              <a:pathLst>
                <a:path w="1220470" h="398780">
                  <a:moveTo>
                    <a:pt x="0" y="0"/>
                  </a:moveTo>
                  <a:lnTo>
                    <a:pt x="1220470" y="0"/>
                  </a:lnTo>
                  <a:lnTo>
                    <a:pt x="1220470" y="398779"/>
                  </a:lnTo>
                  <a:lnTo>
                    <a:pt x="0" y="398779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23"/>
            <p:cNvSpPr txBox="1"/>
            <p:nvPr/>
          </p:nvSpPr>
          <p:spPr>
            <a:xfrm>
              <a:off x="6628129" y="2409189"/>
              <a:ext cx="1125220" cy="230832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400" spc="-55" dirty="0">
                  <a:latin typeface="Arial"/>
                  <a:cs typeface="Arial"/>
                </a:rPr>
                <a:t>W</a:t>
              </a:r>
              <a:r>
                <a:rPr sz="1400" spc="-5" dirty="0">
                  <a:latin typeface="Arial"/>
                  <a:cs typeface="Arial"/>
                </a:rPr>
                <a:t>e</a:t>
              </a:r>
              <a:r>
                <a:rPr sz="1400" spc="5" dirty="0">
                  <a:latin typeface="Arial"/>
                  <a:cs typeface="Arial"/>
                </a:rPr>
                <a:t>a</a:t>
              </a:r>
              <a:r>
                <a:rPr sz="1400" spc="7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he</a:t>
              </a:r>
              <a:r>
                <a:rPr sz="1400" dirty="0">
                  <a:latin typeface="Arial"/>
                  <a:cs typeface="Arial"/>
                </a:rPr>
                <a:t>r</a:t>
              </a:r>
              <a:r>
                <a:rPr sz="1400" spc="-65" dirty="0">
                  <a:latin typeface="Arial"/>
                  <a:cs typeface="Arial"/>
                </a:rPr>
                <a:t>D</a:t>
              </a:r>
              <a:r>
                <a:rPr sz="1400" spc="5" dirty="0">
                  <a:latin typeface="Arial"/>
                  <a:cs typeface="Arial"/>
                </a:rPr>
                <a:t>a</a:t>
              </a:r>
              <a:r>
                <a:rPr sz="1400" spc="75" dirty="0">
                  <a:latin typeface="Arial"/>
                  <a:cs typeface="Arial"/>
                </a:rPr>
                <a:t>t</a:t>
              </a:r>
              <a:r>
                <a:rPr sz="1400" spc="305" dirty="0">
                  <a:latin typeface="Arial"/>
                  <a:cs typeface="Arial"/>
                </a:rPr>
                <a:t>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15" name="object 524"/>
            <p:cNvSpPr/>
            <p:nvPr/>
          </p:nvSpPr>
          <p:spPr>
            <a:xfrm>
              <a:off x="6099891" y="3061970"/>
              <a:ext cx="1202690" cy="381000"/>
            </a:xfrm>
            <a:custGeom>
              <a:avLst/>
              <a:gdLst/>
              <a:ahLst/>
              <a:cxnLst/>
              <a:rect l="l" t="t" r="r" b="b"/>
              <a:pathLst>
                <a:path w="1202689" h="381000">
                  <a:moveTo>
                    <a:pt x="1192906" y="0"/>
                  </a:moveTo>
                  <a:lnTo>
                    <a:pt x="9742" y="0"/>
                  </a:lnTo>
                  <a:lnTo>
                    <a:pt x="9666" y="213"/>
                  </a:lnTo>
                  <a:lnTo>
                    <a:pt x="0" y="35906"/>
                  </a:lnTo>
                  <a:lnTo>
                    <a:pt x="0" y="345012"/>
                  </a:lnTo>
                  <a:lnTo>
                    <a:pt x="9666" y="380665"/>
                  </a:lnTo>
                  <a:lnTo>
                    <a:pt x="9784" y="381000"/>
                  </a:lnTo>
                  <a:lnTo>
                    <a:pt x="1192863" y="381000"/>
                  </a:lnTo>
                  <a:lnTo>
                    <a:pt x="1192981" y="380665"/>
                  </a:lnTo>
                  <a:lnTo>
                    <a:pt x="1202608" y="345012"/>
                  </a:lnTo>
                  <a:lnTo>
                    <a:pt x="1202608" y="35906"/>
                  </a:lnTo>
                  <a:lnTo>
                    <a:pt x="1192906" y="0"/>
                  </a:lnTo>
                  <a:close/>
                </a:path>
                <a:path w="1202689" h="381000">
                  <a:moveTo>
                    <a:pt x="1202608" y="0"/>
                  </a:moveTo>
                  <a:lnTo>
                    <a:pt x="1192906" y="0"/>
                  </a:lnTo>
                  <a:lnTo>
                    <a:pt x="1192981" y="213"/>
                  </a:lnTo>
                  <a:lnTo>
                    <a:pt x="1202608" y="35906"/>
                  </a:lnTo>
                  <a:lnTo>
                    <a:pt x="1202608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25"/>
            <p:cNvSpPr/>
            <p:nvPr/>
          </p:nvSpPr>
          <p:spPr>
            <a:xfrm>
              <a:off x="6099809" y="3061970"/>
              <a:ext cx="1202690" cy="381000"/>
            </a:xfrm>
            <a:custGeom>
              <a:avLst/>
              <a:gdLst/>
              <a:ahLst/>
              <a:cxnLst/>
              <a:rect l="l" t="t" r="r" b="b"/>
              <a:pathLst>
                <a:path w="1202689" h="381000">
                  <a:moveTo>
                    <a:pt x="1170597" y="0"/>
                  </a:moveTo>
                  <a:lnTo>
                    <a:pt x="32103" y="0"/>
                  </a:lnTo>
                  <a:lnTo>
                    <a:pt x="30662" y="3749"/>
                  </a:lnTo>
                  <a:lnTo>
                    <a:pt x="17479" y="48506"/>
                  </a:lnTo>
                  <a:lnTo>
                    <a:pt x="7871" y="94651"/>
                  </a:lnTo>
                  <a:lnTo>
                    <a:pt x="1993" y="142033"/>
                  </a:lnTo>
                  <a:lnTo>
                    <a:pt x="0" y="190500"/>
                  </a:lnTo>
                  <a:lnTo>
                    <a:pt x="1993" y="238966"/>
                  </a:lnTo>
                  <a:lnTo>
                    <a:pt x="7871" y="286348"/>
                  </a:lnTo>
                  <a:lnTo>
                    <a:pt x="17479" y="332493"/>
                  </a:lnTo>
                  <a:lnTo>
                    <a:pt x="30662" y="377250"/>
                  </a:lnTo>
                  <a:lnTo>
                    <a:pt x="32103" y="381000"/>
                  </a:lnTo>
                  <a:lnTo>
                    <a:pt x="1170597" y="381000"/>
                  </a:lnTo>
                  <a:lnTo>
                    <a:pt x="1185214" y="332493"/>
                  </a:lnTo>
                  <a:lnTo>
                    <a:pt x="1194819" y="286348"/>
                  </a:lnTo>
                  <a:lnTo>
                    <a:pt x="1200696" y="238966"/>
                  </a:lnTo>
                  <a:lnTo>
                    <a:pt x="1202689" y="190500"/>
                  </a:lnTo>
                  <a:lnTo>
                    <a:pt x="1200696" y="142033"/>
                  </a:lnTo>
                  <a:lnTo>
                    <a:pt x="1194819" y="94651"/>
                  </a:lnTo>
                  <a:lnTo>
                    <a:pt x="1185214" y="48506"/>
                  </a:lnTo>
                  <a:lnTo>
                    <a:pt x="1172037" y="3749"/>
                  </a:lnTo>
                  <a:lnTo>
                    <a:pt x="1170597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26"/>
            <p:cNvSpPr/>
            <p:nvPr/>
          </p:nvSpPr>
          <p:spPr>
            <a:xfrm>
              <a:off x="6140450" y="3061970"/>
              <a:ext cx="1121410" cy="381000"/>
            </a:xfrm>
            <a:custGeom>
              <a:avLst/>
              <a:gdLst/>
              <a:ahLst/>
              <a:cxnLst/>
              <a:rect l="l" t="t" r="r" b="b"/>
              <a:pathLst>
                <a:path w="1121410" h="381000">
                  <a:moveTo>
                    <a:pt x="1086673" y="0"/>
                  </a:moveTo>
                  <a:lnTo>
                    <a:pt x="34750" y="0"/>
                  </a:lnTo>
                  <a:lnTo>
                    <a:pt x="31633" y="7661"/>
                  </a:lnTo>
                  <a:lnTo>
                    <a:pt x="18047" y="51315"/>
                  </a:lnTo>
                  <a:lnTo>
                    <a:pt x="8133" y="96447"/>
                  </a:lnTo>
                  <a:lnTo>
                    <a:pt x="2061" y="142896"/>
                  </a:lnTo>
                  <a:lnTo>
                    <a:pt x="0" y="190500"/>
                  </a:lnTo>
                  <a:lnTo>
                    <a:pt x="2061" y="238113"/>
                  </a:lnTo>
                  <a:lnTo>
                    <a:pt x="8133" y="284591"/>
                  </a:lnTo>
                  <a:lnTo>
                    <a:pt x="18047" y="329769"/>
                  </a:lnTo>
                  <a:lnTo>
                    <a:pt x="31633" y="373483"/>
                  </a:lnTo>
                  <a:lnTo>
                    <a:pt x="34686" y="381000"/>
                  </a:lnTo>
                  <a:lnTo>
                    <a:pt x="1086737" y="381000"/>
                  </a:lnTo>
                  <a:lnTo>
                    <a:pt x="1103367" y="329769"/>
                  </a:lnTo>
                  <a:lnTo>
                    <a:pt x="1113277" y="284591"/>
                  </a:lnTo>
                  <a:lnTo>
                    <a:pt x="1119348" y="238113"/>
                  </a:lnTo>
                  <a:lnTo>
                    <a:pt x="1121410" y="190500"/>
                  </a:lnTo>
                  <a:lnTo>
                    <a:pt x="1119348" y="142896"/>
                  </a:lnTo>
                  <a:lnTo>
                    <a:pt x="1113277" y="96447"/>
                  </a:lnTo>
                  <a:lnTo>
                    <a:pt x="1103367" y="51315"/>
                  </a:lnTo>
                  <a:lnTo>
                    <a:pt x="1089787" y="7661"/>
                  </a:lnTo>
                  <a:lnTo>
                    <a:pt x="1086673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27"/>
            <p:cNvSpPr/>
            <p:nvPr/>
          </p:nvSpPr>
          <p:spPr>
            <a:xfrm>
              <a:off x="6181090" y="3061970"/>
              <a:ext cx="1041400" cy="381000"/>
            </a:xfrm>
            <a:custGeom>
              <a:avLst/>
              <a:gdLst/>
              <a:ahLst/>
              <a:cxnLst/>
              <a:rect l="l" t="t" r="r" b="b"/>
              <a:pathLst>
                <a:path w="1041400" h="381000">
                  <a:moveTo>
                    <a:pt x="1003418" y="0"/>
                  </a:moveTo>
                  <a:lnTo>
                    <a:pt x="37815" y="0"/>
                  </a:lnTo>
                  <a:lnTo>
                    <a:pt x="32493" y="12365"/>
                  </a:lnTo>
                  <a:lnTo>
                    <a:pt x="18550" y="54786"/>
                  </a:lnTo>
                  <a:lnTo>
                    <a:pt x="8365" y="98735"/>
                  </a:lnTo>
                  <a:lnTo>
                    <a:pt x="2121" y="144033"/>
                  </a:lnTo>
                  <a:lnTo>
                    <a:pt x="0" y="190500"/>
                  </a:lnTo>
                  <a:lnTo>
                    <a:pt x="2121" y="236777"/>
                  </a:lnTo>
                  <a:lnTo>
                    <a:pt x="8365" y="281929"/>
                  </a:lnTo>
                  <a:lnTo>
                    <a:pt x="18550" y="325772"/>
                  </a:lnTo>
                  <a:lnTo>
                    <a:pt x="32493" y="368122"/>
                  </a:lnTo>
                  <a:lnTo>
                    <a:pt x="38041" y="381000"/>
                  </a:lnTo>
                  <a:lnTo>
                    <a:pt x="1003191" y="381000"/>
                  </a:lnTo>
                  <a:lnTo>
                    <a:pt x="1022761" y="325772"/>
                  </a:lnTo>
                  <a:lnTo>
                    <a:pt x="1032992" y="281929"/>
                  </a:lnTo>
                  <a:lnTo>
                    <a:pt x="1039267" y="236777"/>
                  </a:lnTo>
                  <a:lnTo>
                    <a:pt x="1041400" y="190500"/>
                  </a:lnTo>
                  <a:lnTo>
                    <a:pt x="1039267" y="144033"/>
                  </a:lnTo>
                  <a:lnTo>
                    <a:pt x="1032992" y="98735"/>
                  </a:lnTo>
                  <a:lnTo>
                    <a:pt x="1022761" y="54786"/>
                  </a:lnTo>
                  <a:lnTo>
                    <a:pt x="1008759" y="12365"/>
                  </a:lnTo>
                  <a:lnTo>
                    <a:pt x="1003418" y="0"/>
                  </a:lnTo>
                  <a:close/>
                </a:path>
              </a:pathLst>
            </a:custGeom>
            <a:solidFill>
              <a:srgbClr val="DBF1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28"/>
            <p:cNvSpPr/>
            <p:nvPr/>
          </p:nvSpPr>
          <p:spPr>
            <a:xfrm>
              <a:off x="6220459" y="3061970"/>
              <a:ext cx="961390" cy="381000"/>
            </a:xfrm>
            <a:custGeom>
              <a:avLst/>
              <a:gdLst/>
              <a:ahLst/>
              <a:cxnLst/>
              <a:rect l="l" t="t" r="r" b="b"/>
              <a:pathLst>
                <a:path w="961389" h="381000">
                  <a:moveTo>
                    <a:pt x="920146" y="0"/>
                  </a:moveTo>
                  <a:lnTo>
                    <a:pt x="41266" y="0"/>
                  </a:lnTo>
                  <a:lnTo>
                    <a:pt x="37703" y="7242"/>
                  </a:lnTo>
                  <a:lnTo>
                    <a:pt x="21565" y="50457"/>
                  </a:lnTo>
                  <a:lnTo>
                    <a:pt x="9743" y="95560"/>
                  </a:lnTo>
                  <a:lnTo>
                    <a:pt x="2475" y="142318"/>
                  </a:lnTo>
                  <a:lnTo>
                    <a:pt x="0" y="190500"/>
                  </a:lnTo>
                  <a:lnTo>
                    <a:pt x="2475" y="238472"/>
                  </a:lnTo>
                  <a:lnTo>
                    <a:pt x="9743" y="285075"/>
                  </a:lnTo>
                  <a:lnTo>
                    <a:pt x="21565" y="330071"/>
                  </a:lnTo>
                  <a:lnTo>
                    <a:pt x="37703" y="373221"/>
                  </a:lnTo>
                  <a:lnTo>
                    <a:pt x="41532" y="381000"/>
                  </a:lnTo>
                  <a:lnTo>
                    <a:pt x="919881" y="381000"/>
                  </a:lnTo>
                  <a:lnTo>
                    <a:pt x="939833" y="330071"/>
                  </a:lnTo>
                  <a:lnTo>
                    <a:pt x="951649" y="285075"/>
                  </a:lnTo>
                  <a:lnTo>
                    <a:pt x="958914" y="238472"/>
                  </a:lnTo>
                  <a:lnTo>
                    <a:pt x="961389" y="190500"/>
                  </a:lnTo>
                  <a:lnTo>
                    <a:pt x="958914" y="142318"/>
                  </a:lnTo>
                  <a:lnTo>
                    <a:pt x="951649" y="95560"/>
                  </a:lnTo>
                  <a:lnTo>
                    <a:pt x="939833" y="50457"/>
                  </a:lnTo>
                  <a:lnTo>
                    <a:pt x="923706" y="7242"/>
                  </a:lnTo>
                  <a:lnTo>
                    <a:pt x="920146" y="0"/>
                  </a:lnTo>
                  <a:close/>
                </a:path>
              </a:pathLst>
            </a:custGeom>
            <a:solidFill>
              <a:srgbClr val="DEF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29"/>
            <p:cNvSpPr/>
            <p:nvPr/>
          </p:nvSpPr>
          <p:spPr>
            <a:xfrm>
              <a:off x="6261100" y="3061970"/>
              <a:ext cx="880110" cy="381000"/>
            </a:xfrm>
            <a:custGeom>
              <a:avLst/>
              <a:gdLst/>
              <a:ahLst/>
              <a:cxnLst/>
              <a:rect l="l" t="t" r="r" b="b"/>
              <a:pathLst>
                <a:path w="880110" h="381000">
                  <a:moveTo>
                    <a:pt x="834203" y="0"/>
                  </a:moveTo>
                  <a:lnTo>
                    <a:pt x="45938" y="0"/>
                  </a:lnTo>
                  <a:lnTo>
                    <a:pt x="39152" y="12808"/>
                  </a:lnTo>
                  <a:lnTo>
                    <a:pt x="22423" y="54528"/>
                  </a:lnTo>
                  <a:lnTo>
                    <a:pt x="10143" y="98226"/>
                  </a:lnTo>
                  <a:lnTo>
                    <a:pt x="2580" y="143638"/>
                  </a:lnTo>
                  <a:lnTo>
                    <a:pt x="0" y="190500"/>
                  </a:lnTo>
                  <a:lnTo>
                    <a:pt x="2580" y="237361"/>
                  </a:lnTo>
                  <a:lnTo>
                    <a:pt x="10143" y="282773"/>
                  </a:lnTo>
                  <a:lnTo>
                    <a:pt x="22423" y="326471"/>
                  </a:lnTo>
                  <a:lnTo>
                    <a:pt x="39152" y="368191"/>
                  </a:lnTo>
                  <a:lnTo>
                    <a:pt x="45938" y="381000"/>
                  </a:lnTo>
                  <a:lnTo>
                    <a:pt x="834203" y="381000"/>
                  </a:lnTo>
                  <a:lnTo>
                    <a:pt x="857697" y="326471"/>
                  </a:lnTo>
                  <a:lnTo>
                    <a:pt x="869969" y="282773"/>
                  </a:lnTo>
                  <a:lnTo>
                    <a:pt x="877530" y="237361"/>
                  </a:lnTo>
                  <a:lnTo>
                    <a:pt x="880110" y="190500"/>
                  </a:lnTo>
                  <a:lnTo>
                    <a:pt x="877530" y="143638"/>
                  </a:lnTo>
                  <a:lnTo>
                    <a:pt x="869969" y="98226"/>
                  </a:lnTo>
                  <a:lnTo>
                    <a:pt x="857697" y="54528"/>
                  </a:lnTo>
                  <a:lnTo>
                    <a:pt x="840981" y="12808"/>
                  </a:lnTo>
                  <a:lnTo>
                    <a:pt x="834203" y="0"/>
                  </a:lnTo>
                  <a:close/>
                </a:path>
              </a:pathLst>
            </a:custGeom>
            <a:solidFill>
              <a:srgbClr val="E1F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530"/>
            <p:cNvSpPr/>
            <p:nvPr/>
          </p:nvSpPr>
          <p:spPr>
            <a:xfrm>
              <a:off x="6300470" y="3061970"/>
              <a:ext cx="801370" cy="381000"/>
            </a:xfrm>
            <a:custGeom>
              <a:avLst/>
              <a:gdLst/>
              <a:ahLst/>
              <a:cxnLst/>
              <a:rect l="l" t="t" r="r" b="b"/>
              <a:pathLst>
                <a:path w="801370" h="381000">
                  <a:moveTo>
                    <a:pt x="749589" y="0"/>
                  </a:moveTo>
                  <a:lnTo>
                    <a:pt x="51469" y="0"/>
                  </a:lnTo>
                  <a:lnTo>
                    <a:pt x="40654" y="18787"/>
                  </a:lnTo>
                  <a:lnTo>
                    <a:pt x="23318" y="58780"/>
                  </a:lnTo>
                  <a:lnTo>
                    <a:pt x="10563" y="100922"/>
                  </a:lnTo>
                  <a:lnTo>
                    <a:pt x="2690" y="144925"/>
                  </a:lnTo>
                  <a:lnTo>
                    <a:pt x="0" y="190500"/>
                  </a:lnTo>
                  <a:lnTo>
                    <a:pt x="2690" y="236093"/>
                  </a:lnTo>
                  <a:lnTo>
                    <a:pt x="10563" y="280147"/>
                  </a:lnTo>
                  <a:lnTo>
                    <a:pt x="23318" y="322369"/>
                  </a:lnTo>
                  <a:lnTo>
                    <a:pt x="40654" y="362464"/>
                  </a:lnTo>
                  <a:lnTo>
                    <a:pt x="51291" y="381000"/>
                  </a:lnTo>
                  <a:lnTo>
                    <a:pt x="749768" y="381000"/>
                  </a:lnTo>
                  <a:lnTo>
                    <a:pt x="777901" y="322369"/>
                  </a:lnTo>
                  <a:lnTo>
                    <a:pt x="790736" y="280147"/>
                  </a:lnTo>
                  <a:lnTo>
                    <a:pt x="798660" y="236093"/>
                  </a:lnTo>
                  <a:lnTo>
                    <a:pt x="801369" y="190500"/>
                  </a:lnTo>
                  <a:lnTo>
                    <a:pt x="798660" y="144925"/>
                  </a:lnTo>
                  <a:lnTo>
                    <a:pt x="790736" y="100922"/>
                  </a:lnTo>
                  <a:lnTo>
                    <a:pt x="777901" y="58780"/>
                  </a:lnTo>
                  <a:lnTo>
                    <a:pt x="760463" y="18787"/>
                  </a:lnTo>
                  <a:lnTo>
                    <a:pt x="749589" y="0"/>
                  </a:lnTo>
                  <a:close/>
                </a:path>
              </a:pathLst>
            </a:custGeom>
            <a:solidFill>
              <a:srgbClr val="E4F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31"/>
            <p:cNvSpPr/>
            <p:nvPr/>
          </p:nvSpPr>
          <p:spPr>
            <a:xfrm>
              <a:off x="6341109" y="3061970"/>
              <a:ext cx="720090" cy="381000"/>
            </a:xfrm>
            <a:custGeom>
              <a:avLst/>
              <a:gdLst/>
              <a:ahLst/>
              <a:cxnLst/>
              <a:rect l="l" t="t" r="r" b="b"/>
              <a:pathLst>
                <a:path w="720089" h="381000">
                  <a:moveTo>
                    <a:pt x="662054" y="0"/>
                  </a:moveTo>
                  <a:lnTo>
                    <a:pt x="58098" y="0"/>
                  </a:lnTo>
                  <a:lnTo>
                    <a:pt x="48918" y="13264"/>
                  </a:lnTo>
                  <a:lnTo>
                    <a:pt x="28138" y="53756"/>
                  </a:lnTo>
                  <a:lnTo>
                    <a:pt x="12782" y="97066"/>
                  </a:lnTo>
                  <a:lnTo>
                    <a:pt x="3264" y="142784"/>
                  </a:lnTo>
                  <a:lnTo>
                    <a:pt x="0" y="190500"/>
                  </a:lnTo>
                  <a:lnTo>
                    <a:pt x="3264" y="237923"/>
                  </a:lnTo>
                  <a:lnTo>
                    <a:pt x="12782" y="283398"/>
                  </a:lnTo>
                  <a:lnTo>
                    <a:pt x="28138" y="326509"/>
                  </a:lnTo>
                  <a:lnTo>
                    <a:pt x="48918" y="366841"/>
                  </a:lnTo>
                  <a:lnTo>
                    <a:pt x="58749" y="381000"/>
                  </a:lnTo>
                  <a:lnTo>
                    <a:pt x="661404" y="381000"/>
                  </a:lnTo>
                  <a:lnTo>
                    <a:pt x="691971" y="326509"/>
                  </a:lnTo>
                  <a:lnTo>
                    <a:pt x="707313" y="283398"/>
                  </a:lnTo>
                  <a:lnTo>
                    <a:pt x="716826" y="237923"/>
                  </a:lnTo>
                  <a:lnTo>
                    <a:pt x="720089" y="190500"/>
                  </a:lnTo>
                  <a:lnTo>
                    <a:pt x="716826" y="142784"/>
                  </a:lnTo>
                  <a:lnTo>
                    <a:pt x="707313" y="97066"/>
                  </a:lnTo>
                  <a:lnTo>
                    <a:pt x="691971" y="53756"/>
                  </a:lnTo>
                  <a:lnTo>
                    <a:pt x="671218" y="13264"/>
                  </a:lnTo>
                  <a:lnTo>
                    <a:pt x="662054" y="0"/>
                  </a:lnTo>
                  <a:close/>
                </a:path>
              </a:pathLst>
            </a:custGeom>
            <a:solidFill>
              <a:srgbClr val="E7F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532"/>
            <p:cNvSpPr/>
            <p:nvPr/>
          </p:nvSpPr>
          <p:spPr>
            <a:xfrm>
              <a:off x="6380479" y="3061970"/>
              <a:ext cx="641350" cy="381000"/>
            </a:xfrm>
            <a:custGeom>
              <a:avLst/>
              <a:gdLst/>
              <a:ahLst/>
              <a:cxnLst/>
              <a:rect l="l" t="t" r="r" b="b"/>
              <a:pathLst>
                <a:path w="641350" h="381000">
                  <a:moveTo>
                    <a:pt x="572859" y="0"/>
                  </a:moveTo>
                  <a:lnTo>
                    <a:pt x="68587" y="0"/>
                  </a:lnTo>
                  <a:lnTo>
                    <a:pt x="51677" y="21631"/>
                  </a:lnTo>
                  <a:lnTo>
                    <a:pt x="29807" y="59729"/>
                  </a:lnTo>
                  <a:lnTo>
                    <a:pt x="13575" y="100890"/>
                  </a:lnTo>
                  <a:lnTo>
                    <a:pt x="3476" y="144638"/>
                  </a:lnTo>
                  <a:lnTo>
                    <a:pt x="0" y="190500"/>
                  </a:lnTo>
                  <a:lnTo>
                    <a:pt x="3476" y="236361"/>
                  </a:lnTo>
                  <a:lnTo>
                    <a:pt x="13575" y="280109"/>
                  </a:lnTo>
                  <a:lnTo>
                    <a:pt x="29807" y="321270"/>
                  </a:lnTo>
                  <a:lnTo>
                    <a:pt x="51677" y="359368"/>
                  </a:lnTo>
                  <a:lnTo>
                    <a:pt x="68587" y="381000"/>
                  </a:lnTo>
                  <a:lnTo>
                    <a:pt x="572859" y="381000"/>
                  </a:lnTo>
                  <a:lnTo>
                    <a:pt x="611568" y="321270"/>
                  </a:lnTo>
                  <a:lnTo>
                    <a:pt x="627781" y="280109"/>
                  </a:lnTo>
                  <a:lnTo>
                    <a:pt x="637874" y="236361"/>
                  </a:lnTo>
                  <a:lnTo>
                    <a:pt x="641350" y="190500"/>
                  </a:lnTo>
                  <a:lnTo>
                    <a:pt x="637874" y="144638"/>
                  </a:lnTo>
                  <a:lnTo>
                    <a:pt x="627781" y="100890"/>
                  </a:lnTo>
                  <a:lnTo>
                    <a:pt x="611568" y="59729"/>
                  </a:lnTo>
                  <a:lnTo>
                    <a:pt x="589733" y="21631"/>
                  </a:lnTo>
                  <a:lnTo>
                    <a:pt x="572859" y="0"/>
                  </a:lnTo>
                  <a:close/>
                </a:path>
              </a:pathLst>
            </a:custGeom>
            <a:solidFill>
              <a:srgbClr val="EAF7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33"/>
            <p:cNvSpPr/>
            <p:nvPr/>
          </p:nvSpPr>
          <p:spPr>
            <a:xfrm>
              <a:off x="6419850" y="3061970"/>
              <a:ext cx="561340" cy="381000"/>
            </a:xfrm>
            <a:custGeom>
              <a:avLst/>
              <a:gdLst/>
              <a:ahLst/>
              <a:cxnLst/>
              <a:rect l="l" t="t" r="r" b="b"/>
              <a:pathLst>
                <a:path w="561339" h="381000">
                  <a:moveTo>
                    <a:pt x="478170" y="0"/>
                  </a:moveTo>
                  <a:lnTo>
                    <a:pt x="83169" y="0"/>
                  </a:lnTo>
                  <a:lnTo>
                    <a:pt x="66033" y="16546"/>
                  </a:lnTo>
                  <a:lnTo>
                    <a:pt x="38335" y="54327"/>
                  </a:lnTo>
                  <a:lnTo>
                    <a:pt x="17567" y="96436"/>
                  </a:lnTo>
                  <a:lnTo>
                    <a:pt x="4524" y="142088"/>
                  </a:lnTo>
                  <a:lnTo>
                    <a:pt x="0" y="190500"/>
                  </a:lnTo>
                  <a:lnTo>
                    <a:pt x="4524" y="238911"/>
                  </a:lnTo>
                  <a:lnTo>
                    <a:pt x="17567" y="284563"/>
                  </a:lnTo>
                  <a:lnTo>
                    <a:pt x="38335" y="326672"/>
                  </a:lnTo>
                  <a:lnTo>
                    <a:pt x="66033" y="364453"/>
                  </a:lnTo>
                  <a:lnTo>
                    <a:pt x="83169" y="381000"/>
                  </a:lnTo>
                  <a:lnTo>
                    <a:pt x="478170" y="381000"/>
                  </a:lnTo>
                  <a:lnTo>
                    <a:pt x="523004" y="326672"/>
                  </a:lnTo>
                  <a:lnTo>
                    <a:pt x="543772" y="284563"/>
                  </a:lnTo>
                  <a:lnTo>
                    <a:pt x="556815" y="238911"/>
                  </a:lnTo>
                  <a:lnTo>
                    <a:pt x="561339" y="190500"/>
                  </a:lnTo>
                  <a:lnTo>
                    <a:pt x="556815" y="142088"/>
                  </a:lnTo>
                  <a:lnTo>
                    <a:pt x="543772" y="96436"/>
                  </a:lnTo>
                  <a:lnTo>
                    <a:pt x="523004" y="54327"/>
                  </a:lnTo>
                  <a:lnTo>
                    <a:pt x="495306" y="16546"/>
                  </a:lnTo>
                  <a:lnTo>
                    <a:pt x="478170" y="0"/>
                  </a:lnTo>
                  <a:close/>
                </a:path>
              </a:pathLst>
            </a:custGeom>
            <a:solidFill>
              <a:srgbClr val="EDF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34"/>
            <p:cNvSpPr/>
            <p:nvPr/>
          </p:nvSpPr>
          <p:spPr>
            <a:xfrm>
              <a:off x="6460490" y="3061970"/>
              <a:ext cx="481330" cy="381000"/>
            </a:xfrm>
            <a:custGeom>
              <a:avLst/>
              <a:gdLst/>
              <a:ahLst/>
              <a:cxnLst/>
              <a:rect l="l" t="t" r="r" b="b"/>
              <a:pathLst>
                <a:path w="481329" h="381000">
                  <a:moveTo>
                    <a:pt x="375447" y="0"/>
                  </a:moveTo>
                  <a:lnTo>
                    <a:pt x="106192" y="0"/>
                  </a:lnTo>
                  <a:lnTo>
                    <a:pt x="70643" y="27939"/>
                  </a:lnTo>
                  <a:lnTo>
                    <a:pt x="41188" y="61957"/>
                  </a:lnTo>
                  <a:lnTo>
                    <a:pt x="18950" y="101004"/>
                  </a:lnTo>
                  <a:lnTo>
                    <a:pt x="4898" y="144159"/>
                  </a:lnTo>
                  <a:lnTo>
                    <a:pt x="0" y="190500"/>
                  </a:lnTo>
                  <a:lnTo>
                    <a:pt x="4898" y="236840"/>
                  </a:lnTo>
                  <a:lnTo>
                    <a:pt x="18950" y="279995"/>
                  </a:lnTo>
                  <a:lnTo>
                    <a:pt x="41188" y="319042"/>
                  </a:lnTo>
                  <a:lnTo>
                    <a:pt x="70643" y="353060"/>
                  </a:lnTo>
                  <a:lnTo>
                    <a:pt x="106192" y="381000"/>
                  </a:lnTo>
                  <a:lnTo>
                    <a:pt x="375447" y="381000"/>
                  </a:lnTo>
                  <a:lnTo>
                    <a:pt x="410845" y="353060"/>
                  </a:lnTo>
                  <a:lnTo>
                    <a:pt x="440208" y="319042"/>
                  </a:lnTo>
                  <a:lnTo>
                    <a:pt x="462399" y="279995"/>
                  </a:lnTo>
                  <a:lnTo>
                    <a:pt x="476433" y="236840"/>
                  </a:lnTo>
                  <a:lnTo>
                    <a:pt x="481330" y="190500"/>
                  </a:lnTo>
                  <a:lnTo>
                    <a:pt x="476433" y="144159"/>
                  </a:lnTo>
                  <a:lnTo>
                    <a:pt x="462399" y="101004"/>
                  </a:lnTo>
                  <a:lnTo>
                    <a:pt x="440208" y="61957"/>
                  </a:lnTo>
                  <a:lnTo>
                    <a:pt x="410845" y="27939"/>
                  </a:lnTo>
                  <a:lnTo>
                    <a:pt x="375447" y="0"/>
                  </a:lnTo>
                  <a:close/>
                </a:path>
              </a:pathLst>
            </a:custGeom>
            <a:solidFill>
              <a:srgbClr val="F0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35"/>
            <p:cNvSpPr/>
            <p:nvPr/>
          </p:nvSpPr>
          <p:spPr>
            <a:xfrm>
              <a:off x="6501129" y="3061970"/>
              <a:ext cx="401320" cy="379730"/>
            </a:xfrm>
            <a:custGeom>
              <a:avLst/>
              <a:gdLst/>
              <a:ahLst/>
              <a:cxnLst/>
              <a:rect l="l" t="t" r="r" b="b"/>
              <a:pathLst>
                <a:path w="401320" h="379729">
                  <a:moveTo>
                    <a:pt x="200660" y="0"/>
                  </a:moveTo>
                  <a:lnTo>
                    <a:pt x="154354" y="5020"/>
                  </a:lnTo>
                  <a:lnTo>
                    <a:pt x="112004" y="19327"/>
                  </a:lnTo>
                  <a:lnTo>
                    <a:pt x="74763" y="41787"/>
                  </a:lnTo>
                  <a:lnTo>
                    <a:pt x="43787" y="71268"/>
                  </a:lnTo>
                  <a:lnTo>
                    <a:pt x="20231" y="106635"/>
                  </a:lnTo>
                  <a:lnTo>
                    <a:pt x="5250" y="146757"/>
                  </a:lnTo>
                  <a:lnTo>
                    <a:pt x="0" y="190500"/>
                  </a:lnTo>
                  <a:lnTo>
                    <a:pt x="5250" y="233772"/>
                  </a:lnTo>
                  <a:lnTo>
                    <a:pt x="20231" y="273557"/>
                  </a:lnTo>
                  <a:lnTo>
                    <a:pt x="43787" y="308698"/>
                  </a:lnTo>
                  <a:lnTo>
                    <a:pt x="74763" y="338042"/>
                  </a:lnTo>
                  <a:lnTo>
                    <a:pt x="112004" y="360431"/>
                  </a:lnTo>
                  <a:lnTo>
                    <a:pt x="154354" y="374712"/>
                  </a:lnTo>
                  <a:lnTo>
                    <a:pt x="200660" y="379729"/>
                  </a:lnTo>
                  <a:lnTo>
                    <a:pt x="246565" y="374712"/>
                  </a:lnTo>
                  <a:lnTo>
                    <a:pt x="288760" y="360431"/>
                  </a:lnTo>
                  <a:lnTo>
                    <a:pt x="326023" y="338042"/>
                  </a:lnTo>
                  <a:lnTo>
                    <a:pt x="357132" y="308698"/>
                  </a:lnTo>
                  <a:lnTo>
                    <a:pt x="380866" y="273557"/>
                  </a:lnTo>
                  <a:lnTo>
                    <a:pt x="396003" y="233772"/>
                  </a:lnTo>
                  <a:lnTo>
                    <a:pt x="401320" y="190500"/>
                  </a:lnTo>
                  <a:lnTo>
                    <a:pt x="396003" y="146757"/>
                  </a:lnTo>
                  <a:lnTo>
                    <a:pt x="380866" y="106635"/>
                  </a:lnTo>
                  <a:lnTo>
                    <a:pt x="357132" y="71268"/>
                  </a:lnTo>
                  <a:lnTo>
                    <a:pt x="326023" y="41787"/>
                  </a:lnTo>
                  <a:lnTo>
                    <a:pt x="288760" y="19327"/>
                  </a:lnTo>
                  <a:lnTo>
                    <a:pt x="246565" y="5020"/>
                  </a:lnTo>
                  <a:lnTo>
                    <a:pt x="200660" y="0"/>
                  </a:lnTo>
                  <a:close/>
                </a:path>
              </a:pathLst>
            </a:custGeom>
            <a:solidFill>
              <a:srgbClr val="F3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536"/>
            <p:cNvSpPr/>
            <p:nvPr/>
          </p:nvSpPr>
          <p:spPr>
            <a:xfrm>
              <a:off x="6540500" y="3102610"/>
              <a:ext cx="320040" cy="299720"/>
            </a:xfrm>
            <a:custGeom>
              <a:avLst/>
              <a:gdLst/>
              <a:ahLst/>
              <a:cxnLst/>
              <a:rect l="l" t="t" r="r" b="b"/>
              <a:pathLst>
                <a:path w="320039" h="299720">
                  <a:moveTo>
                    <a:pt x="160020" y="0"/>
                  </a:moveTo>
                  <a:lnTo>
                    <a:pt x="109240" y="7660"/>
                  </a:lnTo>
                  <a:lnTo>
                    <a:pt x="65288" y="28976"/>
                  </a:lnTo>
                  <a:lnTo>
                    <a:pt x="30723" y="61447"/>
                  </a:lnTo>
                  <a:lnTo>
                    <a:pt x="8107" y="102575"/>
                  </a:lnTo>
                  <a:lnTo>
                    <a:pt x="0" y="149860"/>
                  </a:lnTo>
                  <a:lnTo>
                    <a:pt x="8107" y="197144"/>
                  </a:lnTo>
                  <a:lnTo>
                    <a:pt x="30723" y="238272"/>
                  </a:lnTo>
                  <a:lnTo>
                    <a:pt x="65288" y="270743"/>
                  </a:lnTo>
                  <a:lnTo>
                    <a:pt x="109240" y="292059"/>
                  </a:lnTo>
                  <a:lnTo>
                    <a:pt x="160020" y="299719"/>
                  </a:lnTo>
                  <a:lnTo>
                    <a:pt x="210799" y="292059"/>
                  </a:lnTo>
                  <a:lnTo>
                    <a:pt x="254751" y="270743"/>
                  </a:lnTo>
                  <a:lnTo>
                    <a:pt x="289316" y="238272"/>
                  </a:lnTo>
                  <a:lnTo>
                    <a:pt x="311932" y="197144"/>
                  </a:lnTo>
                  <a:lnTo>
                    <a:pt x="320039" y="149860"/>
                  </a:lnTo>
                  <a:lnTo>
                    <a:pt x="311932" y="102575"/>
                  </a:lnTo>
                  <a:lnTo>
                    <a:pt x="289316" y="61447"/>
                  </a:lnTo>
                  <a:lnTo>
                    <a:pt x="254751" y="28976"/>
                  </a:lnTo>
                  <a:lnTo>
                    <a:pt x="210799" y="766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6FB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537"/>
            <p:cNvSpPr/>
            <p:nvPr/>
          </p:nvSpPr>
          <p:spPr>
            <a:xfrm>
              <a:off x="6581140" y="3141979"/>
              <a:ext cx="240030" cy="2209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38"/>
            <p:cNvSpPr/>
            <p:nvPr/>
          </p:nvSpPr>
          <p:spPr>
            <a:xfrm>
              <a:off x="6099809" y="3061970"/>
              <a:ext cx="1221740" cy="400050"/>
            </a:xfrm>
            <a:custGeom>
              <a:avLst/>
              <a:gdLst/>
              <a:ahLst/>
              <a:cxnLst/>
              <a:rect l="l" t="t" r="r" b="b"/>
              <a:pathLst>
                <a:path w="1221739" h="400050">
                  <a:moveTo>
                    <a:pt x="0" y="0"/>
                  </a:moveTo>
                  <a:lnTo>
                    <a:pt x="1221739" y="0"/>
                  </a:lnTo>
                  <a:lnTo>
                    <a:pt x="1221739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539"/>
            <p:cNvSpPr/>
            <p:nvPr/>
          </p:nvSpPr>
          <p:spPr>
            <a:xfrm>
              <a:off x="3916679" y="5643879"/>
              <a:ext cx="1122680" cy="440690"/>
            </a:xfrm>
            <a:custGeom>
              <a:avLst/>
              <a:gdLst/>
              <a:ahLst/>
              <a:cxnLst/>
              <a:rect l="l" t="t" r="r" b="b"/>
              <a:pathLst>
                <a:path w="1122679" h="440689">
                  <a:moveTo>
                    <a:pt x="1120105" y="0"/>
                  </a:moveTo>
                  <a:lnTo>
                    <a:pt x="2574" y="0"/>
                  </a:lnTo>
                  <a:lnTo>
                    <a:pt x="0" y="7190"/>
                  </a:lnTo>
                  <a:lnTo>
                    <a:pt x="0" y="434254"/>
                  </a:lnTo>
                  <a:lnTo>
                    <a:pt x="2306" y="440690"/>
                  </a:lnTo>
                  <a:lnTo>
                    <a:pt x="1120373" y="440690"/>
                  </a:lnTo>
                  <a:lnTo>
                    <a:pt x="1122680" y="434254"/>
                  </a:lnTo>
                  <a:lnTo>
                    <a:pt x="1122680" y="7190"/>
                  </a:lnTo>
                  <a:lnTo>
                    <a:pt x="1120105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540"/>
            <p:cNvSpPr/>
            <p:nvPr/>
          </p:nvSpPr>
          <p:spPr>
            <a:xfrm>
              <a:off x="3916679" y="5643879"/>
              <a:ext cx="1122680" cy="440690"/>
            </a:xfrm>
            <a:custGeom>
              <a:avLst/>
              <a:gdLst/>
              <a:ahLst/>
              <a:cxnLst/>
              <a:rect l="l" t="t" r="r" b="b"/>
              <a:pathLst>
                <a:path w="1122679" h="440689">
                  <a:moveTo>
                    <a:pt x="1077068" y="0"/>
                  </a:moveTo>
                  <a:lnTo>
                    <a:pt x="45611" y="0"/>
                  </a:lnTo>
                  <a:lnTo>
                    <a:pt x="31633" y="34980"/>
                  </a:lnTo>
                  <a:lnTo>
                    <a:pt x="18047" y="79408"/>
                  </a:lnTo>
                  <a:lnTo>
                    <a:pt x="8133" y="125329"/>
                  </a:lnTo>
                  <a:lnTo>
                    <a:pt x="2061" y="172575"/>
                  </a:lnTo>
                  <a:lnTo>
                    <a:pt x="0" y="220980"/>
                  </a:lnTo>
                  <a:lnTo>
                    <a:pt x="2061" y="269204"/>
                  </a:lnTo>
                  <a:lnTo>
                    <a:pt x="8133" y="316309"/>
                  </a:lnTo>
                  <a:lnTo>
                    <a:pt x="18047" y="362124"/>
                  </a:lnTo>
                  <a:lnTo>
                    <a:pt x="31633" y="406479"/>
                  </a:lnTo>
                  <a:lnTo>
                    <a:pt x="45318" y="440690"/>
                  </a:lnTo>
                  <a:lnTo>
                    <a:pt x="1077361" y="440690"/>
                  </a:lnTo>
                  <a:lnTo>
                    <a:pt x="1104632" y="362124"/>
                  </a:lnTo>
                  <a:lnTo>
                    <a:pt x="1114546" y="316309"/>
                  </a:lnTo>
                  <a:lnTo>
                    <a:pt x="1120618" y="269204"/>
                  </a:lnTo>
                  <a:lnTo>
                    <a:pt x="1122680" y="220980"/>
                  </a:lnTo>
                  <a:lnTo>
                    <a:pt x="1120618" y="172575"/>
                  </a:lnTo>
                  <a:lnTo>
                    <a:pt x="1114546" y="125329"/>
                  </a:lnTo>
                  <a:lnTo>
                    <a:pt x="1104632" y="79408"/>
                  </a:lnTo>
                  <a:lnTo>
                    <a:pt x="1091046" y="34980"/>
                  </a:lnTo>
                  <a:lnTo>
                    <a:pt x="1077068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541"/>
            <p:cNvSpPr/>
            <p:nvPr/>
          </p:nvSpPr>
          <p:spPr>
            <a:xfrm>
              <a:off x="3957320" y="5643879"/>
              <a:ext cx="1041400" cy="440690"/>
            </a:xfrm>
            <a:custGeom>
              <a:avLst/>
              <a:gdLst/>
              <a:ahLst/>
              <a:cxnLst/>
              <a:rect l="l" t="t" r="r" b="b"/>
              <a:pathLst>
                <a:path w="1041400" h="440689">
                  <a:moveTo>
                    <a:pt x="991989" y="0"/>
                  </a:moveTo>
                  <a:lnTo>
                    <a:pt x="49147" y="0"/>
                  </a:lnTo>
                  <a:lnTo>
                    <a:pt x="32479" y="39514"/>
                  </a:lnTo>
                  <a:lnTo>
                    <a:pt x="18544" y="82749"/>
                  </a:lnTo>
                  <a:lnTo>
                    <a:pt x="8363" y="127529"/>
                  </a:lnTo>
                  <a:lnTo>
                    <a:pt x="2121" y="173668"/>
                  </a:lnTo>
                  <a:lnTo>
                    <a:pt x="0" y="220980"/>
                  </a:lnTo>
                  <a:lnTo>
                    <a:pt x="2121" y="268291"/>
                  </a:lnTo>
                  <a:lnTo>
                    <a:pt x="8363" y="314430"/>
                  </a:lnTo>
                  <a:lnTo>
                    <a:pt x="18544" y="359210"/>
                  </a:lnTo>
                  <a:lnTo>
                    <a:pt x="32479" y="402445"/>
                  </a:lnTo>
                  <a:lnTo>
                    <a:pt x="48612" y="440690"/>
                  </a:lnTo>
                  <a:lnTo>
                    <a:pt x="992528" y="440690"/>
                  </a:lnTo>
                  <a:lnTo>
                    <a:pt x="1008745" y="402445"/>
                  </a:lnTo>
                  <a:lnTo>
                    <a:pt x="1022755" y="359210"/>
                  </a:lnTo>
                  <a:lnTo>
                    <a:pt x="1032990" y="314430"/>
                  </a:lnTo>
                  <a:lnTo>
                    <a:pt x="1039267" y="268291"/>
                  </a:lnTo>
                  <a:lnTo>
                    <a:pt x="1041400" y="220980"/>
                  </a:lnTo>
                  <a:lnTo>
                    <a:pt x="1039267" y="173668"/>
                  </a:lnTo>
                  <a:lnTo>
                    <a:pt x="1032990" y="127529"/>
                  </a:lnTo>
                  <a:lnTo>
                    <a:pt x="1022755" y="82749"/>
                  </a:lnTo>
                  <a:lnTo>
                    <a:pt x="1008745" y="39514"/>
                  </a:lnTo>
                  <a:lnTo>
                    <a:pt x="991989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542"/>
            <p:cNvSpPr/>
            <p:nvPr/>
          </p:nvSpPr>
          <p:spPr>
            <a:xfrm>
              <a:off x="3996689" y="5643879"/>
              <a:ext cx="962660" cy="440690"/>
            </a:xfrm>
            <a:custGeom>
              <a:avLst/>
              <a:gdLst/>
              <a:ahLst/>
              <a:cxnLst/>
              <a:rect l="l" t="t" r="r" b="b"/>
              <a:pathLst>
                <a:path w="962660" h="440689">
                  <a:moveTo>
                    <a:pt x="908476" y="0"/>
                  </a:moveTo>
                  <a:lnTo>
                    <a:pt x="54183" y="0"/>
                  </a:lnTo>
                  <a:lnTo>
                    <a:pt x="37881" y="33793"/>
                  </a:lnTo>
                  <a:lnTo>
                    <a:pt x="21674" y="77996"/>
                  </a:lnTo>
                  <a:lnTo>
                    <a:pt x="9795" y="124090"/>
                  </a:lnTo>
                  <a:lnTo>
                    <a:pt x="2489" y="171832"/>
                  </a:lnTo>
                  <a:lnTo>
                    <a:pt x="0" y="220980"/>
                  </a:lnTo>
                  <a:lnTo>
                    <a:pt x="2489" y="269903"/>
                  </a:lnTo>
                  <a:lnTo>
                    <a:pt x="9795" y="317450"/>
                  </a:lnTo>
                  <a:lnTo>
                    <a:pt x="21674" y="363375"/>
                  </a:lnTo>
                  <a:lnTo>
                    <a:pt x="37881" y="407431"/>
                  </a:lnTo>
                  <a:lnTo>
                    <a:pt x="53972" y="440690"/>
                  </a:lnTo>
                  <a:lnTo>
                    <a:pt x="908687" y="440690"/>
                  </a:lnTo>
                  <a:lnTo>
                    <a:pt x="940985" y="363375"/>
                  </a:lnTo>
                  <a:lnTo>
                    <a:pt x="952864" y="317450"/>
                  </a:lnTo>
                  <a:lnTo>
                    <a:pt x="960170" y="269903"/>
                  </a:lnTo>
                  <a:lnTo>
                    <a:pt x="962660" y="220980"/>
                  </a:lnTo>
                  <a:lnTo>
                    <a:pt x="960170" y="171832"/>
                  </a:lnTo>
                  <a:lnTo>
                    <a:pt x="952864" y="124090"/>
                  </a:lnTo>
                  <a:lnTo>
                    <a:pt x="940985" y="77996"/>
                  </a:lnTo>
                  <a:lnTo>
                    <a:pt x="924778" y="33793"/>
                  </a:lnTo>
                  <a:lnTo>
                    <a:pt x="908476" y="0"/>
                  </a:lnTo>
                  <a:close/>
                </a:path>
              </a:pathLst>
            </a:custGeom>
            <a:solidFill>
              <a:srgbClr val="DB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543"/>
            <p:cNvSpPr/>
            <p:nvPr/>
          </p:nvSpPr>
          <p:spPr>
            <a:xfrm>
              <a:off x="4037329" y="5643879"/>
              <a:ext cx="881380" cy="440690"/>
            </a:xfrm>
            <a:custGeom>
              <a:avLst/>
              <a:gdLst/>
              <a:ahLst/>
              <a:cxnLst/>
              <a:rect l="l" t="t" r="r" b="b"/>
              <a:pathLst>
                <a:path w="881379" h="440689">
                  <a:moveTo>
                    <a:pt x="821886" y="0"/>
                  </a:moveTo>
                  <a:lnTo>
                    <a:pt x="59493" y="0"/>
                  </a:lnTo>
                  <a:lnTo>
                    <a:pt x="39351" y="38774"/>
                  </a:lnTo>
                  <a:lnTo>
                    <a:pt x="22545" y="81513"/>
                  </a:lnTo>
                  <a:lnTo>
                    <a:pt x="10202" y="126305"/>
                  </a:lnTo>
                  <a:lnTo>
                    <a:pt x="2596" y="172882"/>
                  </a:lnTo>
                  <a:lnTo>
                    <a:pt x="0" y="220980"/>
                  </a:lnTo>
                  <a:lnTo>
                    <a:pt x="2596" y="268855"/>
                  </a:lnTo>
                  <a:lnTo>
                    <a:pt x="10202" y="315273"/>
                  </a:lnTo>
                  <a:lnTo>
                    <a:pt x="22545" y="359958"/>
                  </a:lnTo>
                  <a:lnTo>
                    <a:pt x="39351" y="402639"/>
                  </a:lnTo>
                  <a:lnTo>
                    <a:pt x="59126" y="440690"/>
                  </a:lnTo>
                  <a:lnTo>
                    <a:pt x="822253" y="440690"/>
                  </a:lnTo>
                  <a:lnTo>
                    <a:pt x="842028" y="402639"/>
                  </a:lnTo>
                  <a:lnTo>
                    <a:pt x="858834" y="359958"/>
                  </a:lnTo>
                  <a:lnTo>
                    <a:pt x="871177" y="315273"/>
                  </a:lnTo>
                  <a:lnTo>
                    <a:pt x="878783" y="268855"/>
                  </a:lnTo>
                  <a:lnTo>
                    <a:pt x="881380" y="220980"/>
                  </a:lnTo>
                  <a:lnTo>
                    <a:pt x="878783" y="172882"/>
                  </a:lnTo>
                  <a:lnTo>
                    <a:pt x="871177" y="126305"/>
                  </a:lnTo>
                  <a:lnTo>
                    <a:pt x="858834" y="81513"/>
                  </a:lnTo>
                  <a:lnTo>
                    <a:pt x="842028" y="38774"/>
                  </a:lnTo>
                  <a:lnTo>
                    <a:pt x="821886" y="0"/>
                  </a:lnTo>
                  <a:close/>
                </a:path>
              </a:pathLst>
            </a:custGeom>
            <a:solidFill>
              <a:srgbClr val="DFF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544"/>
            <p:cNvSpPr/>
            <p:nvPr/>
          </p:nvSpPr>
          <p:spPr>
            <a:xfrm>
              <a:off x="4076700" y="5643879"/>
              <a:ext cx="801370" cy="440690"/>
            </a:xfrm>
            <a:custGeom>
              <a:avLst/>
              <a:gdLst/>
              <a:ahLst/>
              <a:cxnLst/>
              <a:rect l="l" t="t" r="r" b="b"/>
              <a:pathLst>
                <a:path w="801370" h="440689">
                  <a:moveTo>
                    <a:pt x="734775" y="0"/>
                  </a:moveTo>
                  <a:lnTo>
                    <a:pt x="66529" y="0"/>
                  </a:lnTo>
                  <a:lnTo>
                    <a:pt x="62273" y="5938"/>
                  </a:lnTo>
                  <a:lnTo>
                    <a:pt x="40654" y="44475"/>
                  </a:lnTo>
                  <a:lnTo>
                    <a:pt x="23318" y="85540"/>
                  </a:lnTo>
                  <a:lnTo>
                    <a:pt x="10563" y="128840"/>
                  </a:lnTo>
                  <a:lnTo>
                    <a:pt x="2690" y="174083"/>
                  </a:lnTo>
                  <a:lnTo>
                    <a:pt x="0" y="220980"/>
                  </a:lnTo>
                  <a:lnTo>
                    <a:pt x="2690" y="267641"/>
                  </a:lnTo>
                  <a:lnTo>
                    <a:pt x="10563" y="312719"/>
                  </a:lnTo>
                  <a:lnTo>
                    <a:pt x="23318" y="355915"/>
                  </a:lnTo>
                  <a:lnTo>
                    <a:pt x="40654" y="396928"/>
                  </a:lnTo>
                  <a:lnTo>
                    <a:pt x="62273" y="435459"/>
                  </a:lnTo>
                  <a:lnTo>
                    <a:pt x="66019" y="440690"/>
                  </a:lnTo>
                  <a:lnTo>
                    <a:pt x="735286" y="440690"/>
                  </a:lnTo>
                  <a:lnTo>
                    <a:pt x="760685" y="396928"/>
                  </a:lnTo>
                  <a:lnTo>
                    <a:pt x="778039" y="355915"/>
                  </a:lnTo>
                  <a:lnTo>
                    <a:pt x="790802" y="312719"/>
                  </a:lnTo>
                  <a:lnTo>
                    <a:pt x="798678" y="267641"/>
                  </a:lnTo>
                  <a:lnTo>
                    <a:pt x="801370" y="220980"/>
                  </a:lnTo>
                  <a:lnTo>
                    <a:pt x="798678" y="174083"/>
                  </a:lnTo>
                  <a:lnTo>
                    <a:pt x="790802" y="128840"/>
                  </a:lnTo>
                  <a:lnTo>
                    <a:pt x="778039" y="85540"/>
                  </a:lnTo>
                  <a:lnTo>
                    <a:pt x="760685" y="44475"/>
                  </a:lnTo>
                  <a:lnTo>
                    <a:pt x="739038" y="5938"/>
                  </a:lnTo>
                  <a:lnTo>
                    <a:pt x="734775" y="0"/>
                  </a:lnTo>
                  <a:close/>
                </a:path>
              </a:pathLst>
            </a:custGeom>
            <a:solidFill>
              <a:srgbClr val="E2F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545"/>
            <p:cNvSpPr/>
            <p:nvPr/>
          </p:nvSpPr>
          <p:spPr>
            <a:xfrm>
              <a:off x="4117339" y="5643879"/>
              <a:ext cx="721360" cy="440690"/>
            </a:xfrm>
            <a:custGeom>
              <a:avLst/>
              <a:gdLst/>
              <a:ahLst/>
              <a:cxnLst/>
              <a:rect l="l" t="t" r="r" b="b"/>
              <a:pathLst>
                <a:path w="721360" h="440689">
                  <a:moveTo>
                    <a:pt x="645828" y="0"/>
                  </a:moveTo>
                  <a:lnTo>
                    <a:pt x="75531" y="0"/>
                  </a:lnTo>
                  <a:lnTo>
                    <a:pt x="75093" y="497"/>
                  </a:lnTo>
                  <a:lnTo>
                    <a:pt x="49200" y="38852"/>
                  </a:lnTo>
                  <a:lnTo>
                    <a:pt x="28317" y="80506"/>
                  </a:lnTo>
                  <a:lnTo>
                    <a:pt x="12870" y="125030"/>
                  </a:lnTo>
                  <a:lnTo>
                    <a:pt x="3288" y="171997"/>
                  </a:lnTo>
                  <a:lnTo>
                    <a:pt x="0" y="220980"/>
                  </a:lnTo>
                  <a:lnTo>
                    <a:pt x="3288" y="269962"/>
                  </a:lnTo>
                  <a:lnTo>
                    <a:pt x="12870" y="316929"/>
                  </a:lnTo>
                  <a:lnTo>
                    <a:pt x="28317" y="361453"/>
                  </a:lnTo>
                  <a:lnTo>
                    <a:pt x="49200" y="403107"/>
                  </a:lnTo>
                  <a:lnTo>
                    <a:pt x="74572" y="440690"/>
                  </a:lnTo>
                  <a:lnTo>
                    <a:pt x="646787" y="440690"/>
                  </a:lnTo>
                  <a:lnTo>
                    <a:pt x="672159" y="403107"/>
                  </a:lnTo>
                  <a:lnTo>
                    <a:pt x="693042" y="361453"/>
                  </a:lnTo>
                  <a:lnTo>
                    <a:pt x="708489" y="316929"/>
                  </a:lnTo>
                  <a:lnTo>
                    <a:pt x="718071" y="269962"/>
                  </a:lnTo>
                  <a:lnTo>
                    <a:pt x="721360" y="220980"/>
                  </a:lnTo>
                  <a:lnTo>
                    <a:pt x="718071" y="171997"/>
                  </a:lnTo>
                  <a:lnTo>
                    <a:pt x="708489" y="125030"/>
                  </a:lnTo>
                  <a:lnTo>
                    <a:pt x="693042" y="80506"/>
                  </a:lnTo>
                  <a:lnTo>
                    <a:pt x="672159" y="38852"/>
                  </a:lnTo>
                  <a:lnTo>
                    <a:pt x="646266" y="497"/>
                  </a:lnTo>
                  <a:lnTo>
                    <a:pt x="645828" y="0"/>
                  </a:lnTo>
                  <a:close/>
                </a:path>
              </a:pathLst>
            </a:custGeom>
            <a:solidFill>
              <a:srgbClr val="E5F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546"/>
            <p:cNvSpPr/>
            <p:nvPr/>
          </p:nvSpPr>
          <p:spPr>
            <a:xfrm>
              <a:off x="4157979" y="5643879"/>
              <a:ext cx="640080" cy="440690"/>
            </a:xfrm>
            <a:custGeom>
              <a:avLst/>
              <a:gdLst/>
              <a:ahLst/>
              <a:cxnLst/>
              <a:rect l="l" t="t" r="r" b="b"/>
              <a:pathLst>
                <a:path w="640079" h="440689">
                  <a:moveTo>
                    <a:pt x="551009" y="0"/>
                  </a:moveTo>
                  <a:lnTo>
                    <a:pt x="89070" y="0"/>
                  </a:lnTo>
                  <a:lnTo>
                    <a:pt x="78575" y="10552"/>
                  </a:lnTo>
                  <a:lnTo>
                    <a:pt x="51616" y="46431"/>
                  </a:lnTo>
                  <a:lnTo>
                    <a:pt x="29781" y="85923"/>
                  </a:lnTo>
                  <a:lnTo>
                    <a:pt x="13568" y="128519"/>
                  </a:lnTo>
                  <a:lnTo>
                    <a:pt x="3475" y="173707"/>
                  </a:lnTo>
                  <a:lnTo>
                    <a:pt x="0" y="220980"/>
                  </a:lnTo>
                  <a:lnTo>
                    <a:pt x="3475" y="268222"/>
                  </a:lnTo>
                  <a:lnTo>
                    <a:pt x="13568" y="313330"/>
                  </a:lnTo>
                  <a:lnTo>
                    <a:pt x="29781" y="355804"/>
                  </a:lnTo>
                  <a:lnTo>
                    <a:pt x="51616" y="395146"/>
                  </a:lnTo>
                  <a:lnTo>
                    <a:pt x="78575" y="430859"/>
                  </a:lnTo>
                  <a:lnTo>
                    <a:pt x="88406" y="440690"/>
                  </a:lnTo>
                  <a:lnTo>
                    <a:pt x="551673" y="440690"/>
                  </a:lnTo>
                  <a:lnTo>
                    <a:pt x="588463" y="395146"/>
                  </a:lnTo>
                  <a:lnTo>
                    <a:pt x="610298" y="355804"/>
                  </a:lnTo>
                  <a:lnTo>
                    <a:pt x="626511" y="313330"/>
                  </a:lnTo>
                  <a:lnTo>
                    <a:pt x="636604" y="268222"/>
                  </a:lnTo>
                  <a:lnTo>
                    <a:pt x="640080" y="220980"/>
                  </a:lnTo>
                  <a:lnTo>
                    <a:pt x="636604" y="173707"/>
                  </a:lnTo>
                  <a:lnTo>
                    <a:pt x="626511" y="128519"/>
                  </a:lnTo>
                  <a:lnTo>
                    <a:pt x="610298" y="85923"/>
                  </a:lnTo>
                  <a:lnTo>
                    <a:pt x="588463" y="46431"/>
                  </a:lnTo>
                  <a:lnTo>
                    <a:pt x="561504" y="10552"/>
                  </a:lnTo>
                  <a:lnTo>
                    <a:pt x="551009" y="0"/>
                  </a:lnTo>
                  <a:close/>
                </a:path>
              </a:pathLst>
            </a:custGeom>
            <a:solidFill>
              <a:srgbClr val="E8F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547"/>
            <p:cNvSpPr/>
            <p:nvPr/>
          </p:nvSpPr>
          <p:spPr>
            <a:xfrm>
              <a:off x="4197350" y="5643879"/>
              <a:ext cx="560070" cy="440690"/>
            </a:xfrm>
            <a:custGeom>
              <a:avLst/>
              <a:gdLst/>
              <a:ahLst/>
              <a:cxnLst/>
              <a:rect l="l" t="t" r="r" b="b"/>
              <a:pathLst>
                <a:path w="560069" h="440689">
                  <a:moveTo>
                    <a:pt x="452095" y="0"/>
                  </a:moveTo>
                  <a:lnTo>
                    <a:pt x="107723" y="0"/>
                  </a:lnTo>
                  <a:lnTo>
                    <a:pt x="81597" y="22542"/>
                  </a:lnTo>
                  <a:lnTo>
                    <a:pt x="53726" y="55250"/>
                  </a:lnTo>
                  <a:lnTo>
                    <a:pt x="31066" y="92026"/>
                  </a:lnTo>
                  <a:lnTo>
                    <a:pt x="14183" y="132293"/>
                  </a:lnTo>
                  <a:lnTo>
                    <a:pt x="3639" y="175470"/>
                  </a:lnTo>
                  <a:lnTo>
                    <a:pt x="0" y="220980"/>
                  </a:lnTo>
                  <a:lnTo>
                    <a:pt x="3639" y="266180"/>
                  </a:lnTo>
                  <a:lnTo>
                    <a:pt x="14183" y="309178"/>
                  </a:lnTo>
                  <a:lnTo>
                    <a:pt x="31066" y="349373"/>
                  </a:lnTo>
                  <a:lnTo>
                    <a:pt x="53726" y="386161"/>
                  </a:lnTo>
                  <a:lnTo>
                    <a:pt x="81597" y="418941"/>
                  </a:lnTo>
                  <a:lnTo>
                    <a:pt x="106704" y="440690"/>
                  </a:lnTo>
                  <a:lnTo>
                    <a:pt x="453117" y="440690"/>
                  </a:lnTo>
                  <a:lnTo>
                    <a:pt x="506262" y="386161"/>
                  </a:lnTo>
                  <a:lnTo>
                    <a:pt x="528968" y="349373"/>
                  </a:lnTo>
                  <a:lnTo>
                    <a:pt x="545876" y="309178"/>
                  </a:lnTo>
                  <a:lnTo>
                    <a:pt x="556428" y="266180"/>
                  </a:lnTo>
                  <a:lnTo>
                    <a:pt x="560069" y="220980"/>
                  </a:lnTo>
                  <a:lnTo>
                    <a:pt x="556428" y="175470"/>
                  </a:lnTo>
                  <a:lnTo>
                    <a:pt x="545876" y="132293"/>
                  </a:lnTo>
                  <a:lnTo>
                    <a:pt x="528968" y="92026"/>
                  </a:lnTo>
                  <a:lnTo>
                    <a:pt x="506262" y="55250"/>
                  </a:lnTo>
                  <a:lnTo>
                    <a:pt x="478313" y="22542"/>
                  </a:lnTo>
                  <a:lnTo>
                    <a:pt x="452095" y="0"/>
                  </a:lnTo>
                  <a:close/>
                </a:path>
              </a:pathLst>
            </a:custGeom>
            <a:solidFill>
              <a:srgbClr val="EBF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48"/>
            <p:cNvSpPr/>
            <p:nvPr/>
          </p:nvSpPr>
          <p:spPr>
            <a:xfrm>
              <a:off x="4237990" y="5643879"/>
              <a:ext cx="480059" cy="440690"/>
            </a:xfrm>
            <a:custGeom>
              <a:avLst/>
              <a:gdLst/>
              <a:ahLst/>
              <a:cxnLst/>
              <a:rect l="l" t="t" r="r" b="b"/>
              <a:pathLst>
                <a:path w="480060" h="440689">
                  <a:moveTo>
                    <a:pt x="333806" y="0"/>
                  </a:moveTo>
                  <a:lnTo>
                    <a:pt x="146253" y="0"/>
                  </a:lnTo>
                  <a:lnTo>
                    <a:pt x="106040" y="21736"/>
                  </a:lnTo>
                  <a:lnTo>
                    <a:pt x="70485" y="50958"/>
                  </a:lnTo>
                  <a:lnTo>
                    <a:pt x="41121" y="86431"/>
                  </a:lnTo>
                  <a:lnTo>
                    <a:pt x="18930" y="127218"/>
                  </a:lnTo>
                  <a:lnTo>
                    <a:pt x="4896" y="172380"/>
                  </a:lnTo>
                  <a:lnTo>
                    <a:pt x="0" y="220980"/>
                  </a:lnTo>
                  <a:lnTo>
                    <a:pt x="4896" y="269215"/>
                  </a:lnTo>
                  <a:lnTo>
                    <a:pt x="18930" y="314205"/>
                  </a:lnTo>
                  <a:lnTo>
                    <a:pt x="41121" y="354969"/>
                  </a:lnTo>
                  <a:lnTo>
                    <a:pt x="70485" y="390525"/>
                  </a:lnTo>
                  <a:lnTo>
                    <a:pt x="106040" y="419888"/>
                  </a:lnTo>
                  <a:lnTo>
                    <a:pt x="144252" y="440690"/>
                  </a:lnTo>
                  <a:lnTo>
                    <a:pt x="335807" y="440690"/>
                  </a:lnTo>
                  <a:lnTo>
                    <a:pt x="374019" y="419888"/>
                  </a:lnTo>
                  <a:lnTo>
                    <a:pt x="409575" y="390525"/>
                  </a:lnTo>
                  <a:lnTo>
                    <a:pt x="438938" y="354969"/>
                  </a:lnTo>
                  <a:lnTo>
                    <a:pt x="461129" y="314205"/>
                  </a:lnTo>
                  <a:lnTo>
                    <a:pt x="475163" y="269215"/>
                  </a:lnTo>
                  <a:lnTo>
                    <a:pt x="480060" y="220980"/>
                  </a:lnTo>
                  <a:lnTo>
                    <a:pt x="475163" y="172380"/>
                  </a:lnTo>
                  <a:lnTo>
                    <a:pt x="461129" y="127218"/>
                  </a:lnTo>
                  <a:lnTo>
                    <a:pt x="438938" y="86431"/>
                  </a:lnTo>
                  <a:lnTo>
                    <a:pt x="409575" y="50958"/>
                  </a:lnTo>
                  <a:lnTo>
                    <a:pt x="374019" y="21736"/>
                  </a:lnTo>
                  <a:lnTo>
                    <a:pt x="333806" y="0"/>
                  </a:lnTo>
                  <a:close/>
                </a:path>
              </a:pathLst>
            </a:custGeom>
            <a:solidFill>
              <a:srgbClr val="EE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49"/>
            <p:cNvSpPr/>
            <p:nvPr/>
          </p:nvSpPr>
          <p:spPr>
            <a:xfrm>
              <a:off x="4277360" y="5664200"/>
              <a:ext cx="401320" cy="401320"/>
            </a:xfrm>
            <a:custGeom>
              <a:avLst/>
              <a:gdLst/>
              <a:ahLst/>
              <a:cxnLst/>
              <a:rect l="l" t="t" r="r" b="b"/>
              <a:pathLst>
                <a:path w="401319" h="401320">
                  <a:moveTo>
                    <a:pt x="200659" y="0"/>
                  </a:moveTo>
                  <a:lnTo>
                    <a:pt x="154754" y="5316"/>
                  </a:lnTo>
                  <a:lnTo>
                    <a:pt x="112559" y="20453"/>
                  </a:lnTo>
                  <a:lnTo>
                    <a:pt x="75296" y="44187"/>
                  </a:lnTo>
                  <a:lnTo>
                    <a:pt x="44187" y="75296"/>
                  </a:lnTo>
                  <a:lnTo>
                    <a:pt x="20453" y="112559"/>
                  </a:lnTo>
                  <a:lnTo>
                    <a:pt x="5316" y="154754"/>
                  </a:lnTo>
                  <a:lnTo>
                    <a:pt x="0" y="200659"/>
                  </a:lnTo>
                  <a:lnTo>
                    <a:pt x="5316" y="246565"/>
                  </a:lnTo>
                  <a:lnTo>
                    <a:pt x="20453" y="288760"/>
                  </a:lnTo>
                  <a:lnTo>
                    <a:pt x="44187" y="326023"/>
                  </a:lnTo>
                  <a:lnTo>
                    <a:pt x="75296" y="357132"/>
                  </a:lnTo>
                  <a:lnTo>
                    <a:pt x="112559" y="380866"/>
                  </a:lnTo>
                  <a:lnTo>
                    <a:pt x="154754" y="396003"/>
                  </a:lnTo>
                  <a:lnTo>
                    <a:pt x="200659" y="401320"/>
                  </a:lnTo>
                  <a:lnTo>
                    <a:pt x="246565" y="396003"/>
                  </a:lnTo>
                  <a:lnTo>
                    <a:pt x="288760" y="380866"/>
                  </a:lnTo>
                  <a:lnTo>
                    <a:pt x="326023" y="357132"/>
                  </a:lnTo>
                  <a:lnTo>
                    <a:pt x="357132" y="326023"/>
                  </a:lnTo>
                  <a:lnTo>
                    <a:pt x="380866" y="288760"/>
                  </a:lnTo>
                  <a:lnTo>
                    <a:pt x="396003" y="246565"/>
                  </a:lnTo>
                  <a:lnTo>
                    <a:pt x="401319" y="200659"/>
                  </a:lnTo>
                  <a:lnTo>
                    <a:pt x="396003" y="154754"/>
                  </a:lnTo>
                  <a:lnTo>
                    <a:pt x="380866" y="112559"/>
                  </a:lnTo>
                  <a:lnTo>
                    <a:pt x="357132" y="75296"/>
                  </a:lnTo>
                  <a:lnTo>
                    <a:pt x="326023" y="44187"/>
                  </a:lnTo>
                  <a:lnTo>
                    <a:pt x="288760" y="20453"/>
                  </a:lnTo>
                  <a:lnTo>
                    <a:pt x="246565" y="5316"/>
                  </a:lnTo>
                  <a:lnTo>
                    <a:pt x="200659" y="0"/>
                  </a:lnTo>
                  <a:close/>
                </a:path>
              </a:pathLst>
            </a:custGeom>
            <a:solidFill>
              <a:srgbClr val="F2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50"/>
            <p:cNvSpPr/>
            <p:nvPr/>
          </p:nvSpPr>
          <p:spPr>
            <a:xfrm>
              <a:off x="4318000" y="570484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58750" y="0"/>
                  </a:moveTo>
                  <a:lnTo>
                    <a:pt x="108590" y="8107"/>
                  </a:lnTo>
                  <a:lnTo>
                    <a:pt x="65013" y="30723"/>
                  </a:lnTo>
                  <a:lnTo>
                    <a:pt x="30642" y="65288"/>
                  </a:lnTo>
                  <a:lnTo>
                    <a:pt x="8097" y="109240"/>
                  </a:lnTo>
                  <a:lnTo>
                    <a:pt x="0" y="160020"/>
                  </a:lnTo>
                  <a:lnTo>
                    <a:pt x="8097" y="210312"/>
                  </a:lnTo>
                  <a:lnTo>
                    <a:pt x="30642" y="254203"/>
                  </a:lnTo>
                  <a:lnTo>
                    <a:pt x="65013" y="288950"/>
                  </a:lnTo>
                  <a:lnTo>
                    <a:pt x="108590" y="311810"/>
                  </a:lnTo>
                  <a:lnTo>
                    <a:pt x="158750" y="320040"/>
                  </a:lnTo>
                  <a:lnTo>
                    <a:pt x="209661" y="311810"/>
                  </a:lnTo>
                  <a:lnTo>
                    <a:pt x="253928" y="288950"/>
                  </a:lnTo>
                  <a:lnTo>
                    <a:pt x="288869" y="254203"/>
                  </a:lnTo>
                  <a:lnTo>
                    <a:pt x="311800" y="210312"/>
                  </a:lnTo>
                  <a:lnTo>
                    <a:pt x="320039" y="160020"/>
                  </a:lnTo>
                  <a:lnTo>
                    <a:pt x="311800" y="109240"/>
                  </a:lnTo>
                  <a:lnTo>
                    <a:pt x="288869" y="65288"/>
                  </a:lnTo>
                  <a:lnTo>
                    <a:pt x="253928" y="30723"/>
                  </a:lnTo>
                  <a:lnTo>
                    <a:pt x="209661" y="810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F5F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51"/>
            <p:cNvSpPr/>
            <p:nvPr/>
          </p:nvSpPr>
          <p:spPr>
            <a:xfrm>
              <a:off x="4357370" y="5744209"/>
              <a:ext cx="241300" cy="2400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52"/>
            <p:cNvSpPr txBox="1"/>
            <p:nvPr/>
          </p:nvSpPr>
          <p:spPr>
            <a:xfrm>
              <a:off x="3916679" y="5643879"/>
              <a:ext cx="1141730" cy="394980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79375" marR="48895" indent="161290">
                <a:lnSpc>
                  <a:spcPts val="1420"/>
                </a:lnSpc>
                <a:spcBef>
                  <a:spcPts val="280"/>
                </a:spcBef>
              </a:pPr>
              <a:r>
                <a:rPr sz="1400" spc="55" dirty="0">
                  <a:latin typeface="Arial"/>
                  <a:cs typeface="Arial"/>
                </a:rPr>
                <a:t>Ground  </a:t>
              </a:r>
              <a:r>
                <a:rPr sz="1400" spc="-7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he</a:t>
              </a:r>
              <a:r>
                <a:rPr sz="1400" dirty="0">
                  <a:latin typeface="Arial"/>
                  <a:cs typeface="Arial"/>
                </a:rPr>
                <a:t>r</a:t>
              </a:r>
              <a:r>
                <a:rPr sz="1400" spc="-7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o</a:t>
              </a:r>
              <a:r>
                <a:rPr sz="1400" spc="-6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-8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185" dirty="0">
                  <a:latin typeface="Arial"/>
                  <a:cs typeface="Arial"/>
                </a:rPr>
                <a:t>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44" name="object 553"/>
            <p:cNvSpPr/>
            <p:nvPr/>
          </p:nvSpPr>
          <p:spPr>
            <a:xfrm>
              <a:off x="6853555" y="4854575"/>
              <a:ext cx="1216659" cy="12776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54"/>
            <p:cNvSpPr txBox="1"/>
            <p:nvPr/>
          </p:nvSpPr>
          <p:spPr>
            <a:xfrm>
              <a:off x="6908801" y="4970779"/>
              <a:ext cx="1090295" cy="230832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400" spc="15" dirty="0">
                  <a:latin typeface="Arial"/>
                  <a:cs typeface="Arial"/>
                </a:rPr>
                <a:t>A</a:t>
              </a:r>
              <a:r>
                <a:rPr sz="1400" spc="-5" dirty="0">
                  <a:latin typeface="Arial"/>
                  <a:cs typeface="Arial"/>
                </a:rPr>
                <a:t>n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9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o</a:t>
              </a:r>
              <a:r>
                <a:rPr sz="1400" spc="-60" dirty="0">
                  <a:latin typeface="Arial"/>
                  <a:cs typeface="Arial"/>
                </a:rPr>
                <a:t>m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75" dirty="0">
                  <a:latin typeface="Arial"/>
                  <a:cs typeface="Arial"/>
                </a:rPr>
                <a:t>t</a:t>
              </a:r>
              <a:r>
                <a:rPr sz="1400" spc="5" dirty="0">
                  <a:latin typeface="Arial"/>
                  <a:cs typeface="Arial"/>
                </a:rPr>
                <a:t>e</a:t>
              </a:r>
              <a:r>
                <a:rPr sz="1400" spc="185" dirty="0">
                  <a:latin typeface="Arial"/>
                  <a:cs typeface="Arial"/>
                </a:rPr>
                <a:t>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46" name="object 555"/>
            <p:cNvSpPr txBox="1"/>
            <p:nvPr/>
          </p:nvSpPr>
          <p:spPr>
            <a:xfrm>
              <a:off x="7048500" y="5731509"/>
              <a:ext cx="885190" cy="230832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spcBef>
                  <a:spcPts val="120"/>
                </a:spcBef>
              </a:pPr>
              <a:r>
                <a:rPr sz="1400" spc="-65" dirty="0">
                  <a:latin typeface="Arial"/>
                  <a:cs typeface="Arial"/>
                </a:rPr>
                <a:t>W</a:t>
              </a:r>
              <a:r>
                <a:rPr sz="1400" spc="5" dirty="0">
                  <a:latin typeface="Arial"/>
                  <a:cs typeface="Arial"/>
                </a:rPr>
                <a:t>in</a:t>
              </a:r>
              <a:r>
                <a:rPr sz="1400" spc="165" dirty="0">
                  <a:latin typeface="Arial"/>
                  <a:cs typeface="Arial"/>
                </a:rPr>
                <a:t>d</a:t>
              </a:r>
              <a:r>
                <a:rPr sz="1400" spc="-155" dirty="0">
                  <a:latin typeface="Arial"/>
                  <a:cs typeface="Arial"/>
                </a:rPr>
                <a:t>V</a:t>
              </a:r>
              <a:r>
                <a:rPr sz="1400" spc="5" dirty="0">
                  <a:latin typeface="Arial"/>
                  <a:cs typeface="Arial"/>
                </a:rPr>
                <a:t>an</a:t>
              </a:r>
              <a:r>
                <a:rPr sz="1400" spc="305" dirty="0">
                  <a:latin typeface="Arial"/>
                  <a:cs typeface="Arial"/>
                </a:rPr>
                <a:t>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47" name="object 556"/>
            <p:cNvSpPr/>
            <p:nvPr/>
          </p:nvSpPr>
          <p:spPr>
            <a:xfrm>
              <a:off x="5398770" y="4862829"/>
              <a:ext cx="1143000" cy="481330"/>
            </a:xfrm>
            <a:custGeom>
              <a:avLst/>
              <a:gdLst/>
              <a:ahLst/>
              <a:cxnLst/>
              <a:rect l="l" t="t" r="r" b="b"/>
              <a:pathLst>
                <a:path w="1143000" h="481329">
                  <a:moveTo>
                    <a:pt x="1134546" y="0"/>
                  </a:moveTo>
                  <a:lnTo>
                    <a:pt x="8276" y="0"/>
                  </a:lnTo>
                  <a:lnTo>
                    <a:pt x="4255" y="9178"/>
                  </a:lnTo>
                  <a:lnTo>
                    <a:pt x="0" y="21257"/>
                  </a:lnTo>
                  <a:lnTo>
                    <a:pt x="0" y="458967"/>
                  </a:lnTo>
                  <a:lnTo>
                    <a:pt x="4255" y="471063"/>
                  </a:lnTo>
                  <a:lnTo>
                    <a:pt x="8745" y="481330"/>
                  </a:lnTo>
                  <a:lnTo>
                    <a:pt x="1134075" y="481330"/>
                  </a:lnTo>
                  <a:lnTo>
                    <a:pt x="1138579" y="471063"/>
                  </a:lnTo>
                  <a:lnTo>
                    <a:pt x="1143000" y="458542"/>
                  </a:lnTo>
                  <a:lnTo>
                    <a:pt x="1143000" y="21681"/>
                  </a:lnTo>
                  <a:lnTo>
                    <a:pt x="1138579" y="9178"/>
                  </a:lnTo>
                  <a:lnTo>
                    <a:pt x="1134546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57"/>
            <p:cNvSpPr/>
            <p:nvPr/>
          </p:nvSpPr>
          <p:spPr>
            <a:xfrm>
              <a:off x="5398770" y="4862829"/>
              <a:ext cx="1143000" cy="481330"/>
            </a:xfrm>
            <a:custGeom>
              <a:avLst/>
              <a:gdLst/>
              <a:ahLst/>
              <a:cxnLst/>
              <a:rect l="l" t="t" r="r" b="b"/>
              <a:pathLst>
                <a:path w="1143000" h="481329">
                  <a:moveTo>
                    <a:pt x="1091218" y="0"/>
                  </a:moveTo>
                  <a:lnTo>
                    <a:pt x="51982" y="0"/>
                  </a:lnTo>
                  <a:lnTo>
                    <a:pt x="45005" y="15061"/>
                  </a:lnTo>
                  <a:lnTo>
                    <a:pt x="29199" y="57556"/>
                  </a:lnTo>
                  <a:lnTo>
                    <a:pt x="16647" y="101575"/>
                  </a:lnTo>
                  <a:lnTo>
                    <a:pt x="7498" y="146970"/>
                  </a:lnTo>
                  <a:lnTo>
                    <a:pt x="1899" y="193594"/>
                  </a:lnTo>
                  <a:lnTo>
                    <a:pt x="0" y="241300"/>
                  </a:lnTo>
                  <a:lnTo>
                    <a:pt x="1899" y="288833"/>
                  </a:lnTo>
                  <a:lnTo>
                    <a:pt x="7498" y="335320"/>
                  </a:lnTo>
                  <a:lnTo>
                    <a:pt x="16647" y="380611"/>
                  </a:lnTo>
                  <a:lnTo>
                    <a:pt x="29199" y="424555"/>
                  </a:lnTo>
                  <a:lnTo>
                    <a:pt x="45005" y="467002"/>
                  </a:lnTo>
                  <a:lnTo>
                    <a:pt x="51646" y="481330"/>
                  </a:lnTo>
                  <a:lnTo>
                    <a:pt x="1091553" y="481330"/>
                  </a:lnTo>
                  <a:lnTo>
                    <a:pt x="1113922" y="424555"/>
                  </a:lnTo>
                  <a:lnTo>
                    <a:pt x="1126425" y="380611"/>
                  </a:lnTo>
                  <a:lnTo>
                    <a:pt x="1135536" y="335320"/>
                  </a:lnTo>
                  <a:lnTo>
                    <a:pt x="1141109" y="288833"/>
                  </a:lnTo>
                  <a:lnTo>
                    <a:pt x="1143000" y="241300"/>
                  </a:lnTo>
                  <a:lnTo>
                    <a:pt x="1141109" y="193594"/>
                  </a:lnTo>
                  <a:lnTo>
                    <a:pt x="1135536" y="146970"/>
                  </a:lnTo>
                  <a:lnTo>
                    <a:pt x="1126425" y="101575"/>
                  </a:lnTo>
                  <a:lnTo>
                    <a:pt x="1113922" y="57556"/>
                  </a:lnTo>
                  <a:lnTo>
                    <a:pt x="1098172" y="15061"/>
                  </a:lnTo>
                  <a:lnTo>
                    <a:pt x="1091218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58"/>
            <p:cNvSpPr/>
            <p:nvPr/>
          </p:nvSpPr>
          <p:spPr>
            <a:xfrm>
              <a:off x="5439409" y="4862829"/>
              <a:ext cx="1061720" cy="481330"/>
            </a:xfrm>
            <a:custGeom>
              <a:avLst/>
              <a:gdLst/>
              <a:ahLst/>
              <a:cxnLst/>
              <a:rect l="l" t="t" r="r" b="b"/>
              <a:pathLst>
                <a:path w="1061720" h="481329">
                  <a:moveTo>
                    <a:pt x="1005691" y="0"/>
                  </a:moveTo>
                  <a:lnTo>
                    <a:pt x="56028" y="0"/>
                  </a:lnTo>
                  <a:lnTo>
                    <a:pt x="51082" y="9528"/>
                  </a:lnTo>
                  <a:lnTo>
                    <a:pt x="33190" y="52660"/>
                  </a:lnTo>
                  <a:lnTo>
                    <a:pt x="18950" y="97595"/>
                  </a:lnTo>
                  <a:lnTo>
                    <a:pt x="8546" y="144142"/>
                  </a:lnTo>
                  <a:lnTo>
                    <a:pt x="2167" y="192107"/>
                  </a:lnTo>
                  <a:lnTo>
                    <a:pt x="0" y="241300"/>
                  </a:lnTo>
                  <a:lnTo>
                    <a:pt x="2167" y="290480"/>
                  </a:lnTo>
                  <a:lnTo>
                    <a:pt x="8546" y="338414"/>
                  </a:lnTo>
                  <a:lnTo>
                    <a:pt x="18950" y="384909"/>
                  </a:lnTo>
                  <a:lnTo>
                    <a:pt x="33190" y="429779"/>
                  </a:lnTo>
                  <a:lnTo>
                    <a:pt x="51082" y="472832"/>
                  </a:lnTo>
                  <a:lnTo>
                    <a:pt x="55503" y="481330"/>
                  </a:lnTo>
                  <a:lnTo>
                    <a:pt x="1006216" y="481330"/>
                  </a:lnTo>
                  <a:lnTo>
                    <a:pt x="1028529" y="429779"/>
                  </a:lnTo>
                  <a:lnTo>
                    <a:pt x="1042769" y="384909"/>
                  </a:lnTo>
                  <a:lnTo>
                    <a:pt x="1053173" y="338414"/>
                  </a:lnTo>
                  <a:lnTo>
                    <a:pt x="1059552" y="290480"/>
                  </a:lnTo>
                  <a:lnTo>
                    <a:pt x="1061719" y="241300"/>
                  </a:lnTo>
                  <a:lnTo>
                    <a:pt x="1059552" y="192107"/>
                  </a:lnTo>
                  <a:lnTo>
                    <a:pt x="1053173" y="144142"/>
                  </a:lnTo>
                  <a:lnTo>
                    <a:pt x="1042769" y="97595"/>
                  </a:lnTo>
                  <a:lnTo>
                    <a:pt x="1028529" y="52660"/>
                  </a:lnTo>
                  <a:lnTo>
                    <a:pt x="1010637" y="9528"/>
                  </a:lnTo>
                  <a:lnTo>
                    <a:pt x="1005691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9"/>
            <p:cNvSpPr/>
            <p:nvPr/>
          </p:nvSpPr>
          <p:spPr>
            <a:xfrm>
              <a:off x="5478779" y="4862829"/>
              <a:ext cx="981710" cy="481330"/>
            </a:xfrm>
            <a:custGeom>
              <a:avLst/>
              <a:gdLst/>
              <a:ahLst/>
              <a:cxnLst/>
              <a:rect l="l" t="t" r="r" b="b"/>
              <a:pathLst>
                <a:path w="981710" h="481329">
                  <a:moveTo>
                    <a:pt x="920572" y="0"/>
                  </a:moveTo>
                  <a:lnTo>
                    <a:pt x="61178" y="0"/>
                  </a:lnTo>
                  <a:lnTo>
                    <a:pt x="52752" y="15184"/>
                  </a:lnTo>
                  <a:lnTo>
                    <a:pt x="34307" y="56945"/>
                  </a:lnTo>
                  <a:lnTo>
                    <a:pt x="19605" y="100645"/>
                  </a:lnTo>
                  <a:lnTo>
                    <a:pt x="8849" y="146076"/>
                  </a:lnTo>
                  <a:lnTo>
                    <a:pt x="2246" y="193030"/>
                  </a:lnTo>
                  <a:lnTo>
                    <a:pt x="0" y="241300"/>
                  </a:lnTo>
                  <a:lnTo>
                    <a:pt x="2246" y="289370"/>
                  </a:lnTo>
                  <a:lnTo>
                    <a:pt x="8849" y="336174"/>
                  </a:lnTo>
                  <a:lnTo>
                    <a:pt x="19605" y="381498"/>
                  </a:lnTo>
                  <a:lnTo>
                    <a:pt x="34307" y="425130"/>
                  </a:lnTo>
                  <a:lnTo>
                    <a:pt x="52752" y="466857"/>
                  </a:lnTo>
                  <a:lnTo>
                    <a:pt x="60784" y="481330"/>
                  </a:lnTo>
                  <a:lnTo>
                    <a:pt x="920965" y="481330"/>
                  </a:lnTo>
                  <a:lnTo>
                    <a:pt x="947418" y="425130"/>
                  </a:lnTo>
                  <a:lnTo>
                    <a:pt x="962111" y="381498"/>
                  </a:lnTo>
                  <a:lnTo>
                    <a:pt x="972862" y="336174"/>
                  </a:lnTo>
                  <a:lnTo>
                    <a:pt x="979463" y="289370"/>
                  </a:lnTo>
                  <a:lnTo>
                    <a:pt x="981710" y="241300"/>
                  </a:lnTo>
                  <a:lnTo>
                    <a:pt x="979463" y="193030"/>
                  </a:lnTo>
                  <a:lnTo>
                    <a:pt x="972862" y="146076"/>
                  </a:lnTo>
                  <a:lnTo>
                    <a:pt x="962111" y="100645"/>
                  </a:lnTo>
                  <a:lnTo>
                    <a:pt x="947418" y="56945"/>
                  </a:lnTo>
                  <a:lnTo>
                    <a:pt x="928989" y="15184"/>
                  </a:lnTo>
                  <a:lnTo>
                    <a:pt x="920572" y="0"/>
                  </a:lnTo>
                  <a:close/>
                </a:path>
              </a:pathLst>
            </a:custGeom>
            <a:solidFill>
              <a:srgbClr val="DB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0"/>
            <p:cNvSpPr/>
            <p:nvPr/>
          </p:nvSpPr>
          <p:spPr>
            <a:xfrm>
              <a:off x="5519420" y="4862829"/>
              <a:ext cx="901700" cy="481330"/>
            </a:xfrm>
            <a:custGeom>
              <a:avLst/>
              <a:gdLst/>
              <a:ahLst/>
              <a:cxnLst/>
              <a:rect l="l" t="t" r="r" b="b"/>
              <a:pathLst>
                <a:path w="901700" h="481329">
                  <a:moveTo>
                    <a:pt x="834844" y="0"/>
                  </a:moveTo>
                  <a:lnTo>
                    <a:pt x="66855" y="0"/>
                  </a:lnTo>
                  <a:lnTo>
                    <a:pt x="54430" y="20849"/>
                  </a:lnTo>
                  <a:lnTo>
                    <a:pt x="35440" y="61039"/>
                  </a:lnTo>
                  <a:lnTo>
                    <a:pt x="20275" y="103282"/>
                  </a:lnTo>
                  <a:lnTo>
                    <a:pt x="9162" y="147349"/>
                  </a:lnTo>
                  <a:lnTo>
                    <a:pt x="2328" y="193008"/>
                  </a:lnTo>
                  <a:lnTo>
                    <a:pt x="0" y="240030"/>
                  </a:lnTo>
                  <a:lnTo>
                    <a:pt x="2328" y="287274"/>
                  </a:lnTo>
                  <a:lnTo>
                    <a:pt x="9162" y="333129"/>
                  </a:lnTo>
                  <a:lnTo>
                    <a:pt x="20275" y="377365"/>
                  </a:lnTo>
                  <a:lnTo>
                    <a:pt x="35440" y="419754"/>
                  </a:lnTo>
                  <a:lnTo>
                    <a:pt x="54430" y="460067"/>
                  </a:lnTo>
                  <a:lnTo>
                    <a:pt x="67066" y="481330"/>
                  </a:lnTo>
                  <a:lnTo>
                    <a:pt x="834633" y="481330"/>
                  </a:lnTo>
                  <a:lnTo>
                    <a:pt x="866259" y="419754"/>
                  </a:lnTo>
                  <a:lnTo>
                    <a:pt x="881424" y="377365"/>
                  </a:lnTo>
                  <a:lnTo>
                    <a:pt x="892537" y="333129"/>
                  </a:lnTo>
                  <a:lnTo>
                    <a:pt x="899371" y="287274"/>
                  </a:lnTo>
                  <a:lnTo>
                    <a:pt x="901700" y="240030"/>
                  </a:lnTo>
                  <a:lnTo>
                    <a:pt x="899371" y="193008"/>
                  </a:lnTo>
                  <a:lnTo>
                    <a:pt x="892537" y="147349"/>
                  </a:lnTo>
                  <a:lnTo>
                    <a:pt x="881424" y="103282"/>
                  </a:lnTo>
                  <a:lnTo>
                    <a:pt x="866259" y="61039"/>
                  </a:lnTo>
                  <a:lnTo>
                    <a:pt x="847269" y="20849"/>
                  </a:lnTo>
                  <a:lnTo>
                    <a:pt x="834844" y="0"/>
                  </a:lnTo>
                  <a:close/>
                </a:path>
              </a:pathLst>
            </a:custGeom>
            <a:solidFill>
              <a:srgbClr val="DFF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61"/>
            <p:cNvSpPr/>
            <p:nvPr/>
          </p:nvSpPr>
          <p:spPr>
            <a:xfrm>
              <a:off x="5558790" y="4862829"/>
              <a:ext cx="821690" cy="481330"/>
            </a:xfrm>
            <a:custGeom>
              <a:avLst/>
              <a:gdLst/>
              <a:ahLst/>
              <a:cxnLst/>
              <a:rect l="l" t="t" r="r" b="b"/>
              <a:pathLst>
                <a:path w="821689" h="481329">
                  <a:moveTo>
                    <a:pt x="746620" y="0"/>
                  </a:moveTo>
                  <a:lnTo>
                    <a:pt x="75145" y="0"/>
                  </a:lnTo>
                  <a:lnTo>
                    <a:pt x="64043" y="15835"/>
                  </a:lnTo>
                  <a:lnTo>
                    <a:pt x="41810" y="56324"/>
                  </a:lnTo>
                  <a:lnTo>
                    <a:pt x="23980" y="99428"/>
                  </a:lnTo>
                  <a:lnTo>
                    <a:pt x="10863" y="144835"/>
                  </a:lnTo>
                  <a:lnTo>
                    <a:pt x="2767" y="192230"/>
                  </a:lnTo>
                  <a:lnTo>
                    <a:pt x="0" y="241300"/>
                  </a:lnTo>
                  <a:lnTo>
                    <a:pt x="2767" y="290369"/>
                  </a:lnTo>
                  <a:lnTo>
                    <a:pt x="10863" y="337764"/>
                  </a:lnTo>
                  <a:lnTo>
                    <a:pt x="23980" y="383171"/>
                  </a:lnTo>
                  <a:lnTo>
                    <a:pt x="41810" y="426275"/>
                  </a:lnTo>
                  <a:lnTo>
                    <a:pt x="64043" y="466764"/>
                  </a:lnTo>
                  <a:lnTo>
                    <a:pt x="74254" y="481330"/>
                  </a:lnTo>
                  <a:lnTo>
                    <a:pt x="747509" y="481330"/>
                  </a:lnTo>
                  <a:lnTo>
                    <a:pt x="779909" y="426275"/>
                  </a:lnTo>
                  <a:lnTo>
                    <a:pt x="797721" y="383171"/>
                  </a:lnTo>
                  <a:lnTo>
                    <a:pt x="810830" y="337764"/>
                  </a:lnTo>
                  <a:lnTo>
                    <a:pt x="818923" y="290369"/>
                  </a:lnTo>
                  <a:lnTo>
                    <a:pt x="821689" y="241300"/>
                  </a:lnTo>
                  <a:lnTo>
                    <a:pt x="818923" y="192230"/>
                  </a:lnTo>
                  <a:lnTo>
                    <a:pt x="810830" y="144835"/>
                  </a:lnTo>
                  <a:lnTo>
                    <a:pt x="797721" y="99428"/>
                  </a:lnTo>
                  <a:lnTo>
                    <a:pt x="779909" y="56324"/>
                  </a:lnTo>
                  <a:lnTo>
                    <a:pt x="757704" y="15835"/>
                  </a:lnTo>
                  <a:lnTo>
                    <a:pt x="746620" y="0"/>
                  </a:lnTo>
                  <a:close/>
                </a:path>
              </a:pathLst>
            </a:custGeom>
            <a:solidFill>
              <a:srgbClr val="E2F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62"/>
            <p:cNvSpPr/>
            <p:nvPr/>
          </p:nvSpPr>
          <p:spPr>
            <a:xfrm>
              <a:off x="5599429" y="4862829"/>
              <a:ext cx="741680" cy="481330"/>
            </a:xfrm>
            <a:custGeom>
              <a:avLst/>
              <a:gdLst/>
              <a:ahLst/>
              <a:cxnLst/>
              <a:rect l="l" t="t" r="r" b="b"/>
              <a:pathLst>
                <a:path w="741679" h="481329">
                  <a:moveTo>
                    <a:pt x="657117" y="0"/>
                  </a:moveTo>
                  <a:lnTo>
                    <a:pt x="84155" y="0"/>
                  </a:lnTo>
                  <a:lnTo>
                    <a:pt x="66187" y="23451"/>
                  </a:lnTo>
                  <a:lnTo>
                    <a:pt x="43266" y="62013"/>
                  </a:lnTo>
                  <a:lnTo>
                    <a:pt x="24847" y="103432"/>
                  </a:lnTo>
                  <a:lnTo>
                    <a:pt x="11269" y="147355"/>
                  </a:lnTo>
                  <a:lnTo>
                    <a:pt x="2874" y="193429"/>
                  </a:lnTo>
                  <a:lnTo>
                    <a:pt x="0" y="241300"/>
                  </a:lnTo>
                  <a:lnTo>
                    <a:pt x="2874" y="288899"/>
                  </a:lnTo>
                  <a:lnTo>
                    <a:pt x="11269" y="334743"/>
                  </a:lnTo>
                  <a:lnTo>
                    <a:pt x="24847" y="378475"/>
                  </a:lnTo>
                  <a:lnTo>
                    <a:pt x="43266" y="419738"/>
                  </a:lnTo>
                  <a:lnTo>
                    <a:pt x="66187" y="458174"/>
                  </a:lnTo>
                  <a:lnTo>
                    <a:pt x="83978" y="481330"/>
                  </a:lnTo>
                  <a:lnTo>
                    <a:pt x="657295" y="481330"/>
                  </a:lnTo>
                  <a:lnTo>
                    <a:pt x="698163" y="419738"/>
                  </a:lnTo>
                  <a:lnTo>
                    <a:pt x="716676" y="378475"/>
                  </a:lnTo>
                  <a:lnTo>
                    <a:pt x="730333" y="334743"/>
                  </a:lnTo>
                  <a:lnTo>
                    <a:pt x="738785" y="288899"/>
                  </a:lnTo>
                  <a:lnTo>
                    <a:pt x="741680" y="241300"/>
                  </a:lnTo>
                  <a:lnTo>
                    <a:pt x="738785" y="193429"/>
                  </a:lnTo>
                  <a:lnTo>
                    <a:pt x="730333" y="147355"/>
                  </a:lnTo>
                  <a:lnTo>
                    <a:pt x="716676" y="103432"/>
                  </a:lnTo>
                  <a:lnTo>
                    <a:pt x="698163" y="62013"/>
                  </a:lnTo>
                  <a:lnTo>
                    <a:pt x="675145" y="23451"/>
                  </a:lnTo>
                  <a:lnTo>
                    <a:pt x="657117" y="0"/>
                  </a:lnTo>
                  <a:close/>
                </a:path>
              </a:pathLst>
            </a:custGeom>
            <a:solidFill>
              <a:srgbClr val="E5F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63"/>
            <p:cNvSpPr/>
            <p:nvPr/>
          </p:nvSpPr>
          <p:spPr>
            <a:xfrm>
              <a:off x="5640070" y="4862829"/>
              <a:ext cx="660400" cy="481330"/>
            </a:xfrm>
            <a:custGeom>
              <a:avLst/>
              <a:gdLst/>
              <a:ahLst/>
              <a:cxnLst/>
              <a:rect l="l" t="t" r="r" b="b"/>
              <a:pathLst>
                <a:path w="660400" h="481329">
                  <a:moveTo>
                    <a:pt x="547213" y="0"/>
                  </a:moveTo>
                  <a:lnTo>
                    <a:pt x="113186" y="0"/>
                  </a:lnTo>
                  <a:lnTo>
                    <a:pt x="80818" y="31420"/>
                  </a:lnTo>
                  <a:lnTo>
                    <a:pt x="53067" y="67133"/>
                  </a:lnTo>
                  <a:lnTo>
                    <a:pt x="30605" y="106475"/>
                  </a:lnTo>
                  <a:lnTo>
                    <a:pt x="13938" y="148949"/>
                  </a:lnTo>
                  <a:lnTo>
                    <a:pt x="3568" y="194057"/>
                  </a:lnTo>
                  <a:lnTo>
                    <a:pt x="0" y="241300"/>
                  </a:lnTo>
                  <a:lnTo>
                    <a:pt x="3568" y="288542"/>
                  </a:lnTo>
                  <a:lnTo>
                    <a:pt x="13938" y="333650"/>
                  </a:lnTo>
                  <a:lnTo>
                    <a:pt x="30605" y="376124"/>
                  </a:lnTo>
                  <a:lnTo>
                    <a:pt x="53067" y="415466"/>
                  </a:lnTo>
                  <a:lnTo>
                    <a:pt x="80818" y="451179"/>
                  </a:lnTo>
                  <a:lnTo>
                    <a:pt x="111878" y="481330"/>
                  </a:lnTo>
                  <a:lnTo>
                    <a:pt x="548521" y="481330"/>
                  </a:lnTo>
                  <a:lnTo>
                    <a:pt x="579581" y="451179"/>
                  </a:lnTo>
                  <a:lnTo>
                    <a:pt x="607332" y="415466"/>
                  </a:lnTo>
                  <a:lnTo>
                    <a:pt x="629794" y="376124"/>
                  </a:lnTo>
                  <a:lnTo>
                    <a:pt x="646461" y="333650"/>
                  </a:lnTo>
                  <a:lnTo>
                    <a:pt x="656831" y="288542"/>
                  </a:lnTo>
                  <a:lnTo>
                    <a:pt x="660400" y="241300"/>
                  </a:lnTo>
                  <a:lnTo>
                    <a:pt x="656831" y="194057"/>
                  </a:lnTo>
                  <a:lnTo>
                    <a:pt x="646461" y="148949"/>
                  </a:lnTo>
                  <a:lnTo>
                    <a:pt x="629794" y="106475"/>
                  </a:lnTo>
                  <a:lnTo>
                    <a:pt x="607332" y="67133"/>
                  </a:lnTo>
                  <a:lnTo>
                    <a:pt x="579581" y="31420"/>
                  </a:lnTo>
                  <a:lnTo>
                    <a:pt x="547213" y="0"/>
                  </a:lnTo>
                  <a:close/>
                </a:path>
              </a:pathLst>
            </a:custGeom>
            <a:solidFill>
              <a:srgbClr val="E8F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564"/>
            <p:cNvSpPr/>
            <p:nvPr/>
          </p:nvSpPr>
          <p:spPr>
            <a:xfrm>
              <a:off x="5679440" y="4862829"/>
              <a:ext cx="580390" cy="481330"/>
            </a:xfrm>
            <a:custGeom>
              <a:avLst/>
              <a:gdLst/>
              <a:ahLst/>
              <a:cxnLst/>
              <a:rect l="l" t="t" r="r" b="b"/>
              <a:pathLst>
                <a:path w="580389" h="481329">
                  <a:moveTo>
                    <a:pt x="437285" y="0"/>
                  </a:moveTo>
                  <a:lnTo>
                    <a:pt x="143483" y="0"/>
                  </a:lnTo>
                  <a:lnTo>
                    <a:pt x="118780" y="14803"/>
                  </a:lnTo>
                  <a:lnTo>
                    <a:pt x="84931" y="42862"/>
                  </a:lnTo>
                  <a:lnTo>
                    <a:pt x="55920" y="75570"/>
                  </a:lnTo>
                  <a:lnTo>
                    <a:pt x="32335" y="112346"/>
                  </a:lnTo>
                  <a:lnTo>
                    <a:pt x="14762" y="152613"/>
                  </a:lnTo>
                  <a:lnTo>
                    <a:pt x="3788" y="195790"/>
                  </a:lnTo>
                  <a:lnTo>
                    <a:pt x="0" y="241300"/>
                  </a:lnTo>
                  <a:lnTo>
                    <a:pt x="3788" y="286809"/>
                  </a:lnTo>
                  <a:lnTo>
                    <a:pt x="14762" y="329986"/>
                  </a:lnTo>
                  <a:lnTo>
                    <a:pt x="32335" y="370253"/>
                  </a:lnTo>
                  <a:lnTo>
                    <a:pt x="55920" y="407029"/>
                  </a:lnTo>
                  <a:lnTo>
                    <a:pt x="84931" y="439737"/>
                  </a:lnTo>
                  <a:lnTo>
                    <a:pt x="118780" y="467796"/>
                  </a:lnTo>
                  <a:lnTo>
                    <a:pt x="141364" y="481330"/>
                  </a:lnTo>
                  <a:lnTo>
                    <a:pt x="439395" y="481330"/>
                  </a:lnTo>
                  <a:lnTo>
                    <a:pt x="495617" y="439737"/>
                  </a:lnTo>
                  <a:lnTo>
                    <a:pt x="524550" y="407029"/>
                  </a:lnTo>
                  <a:lnTo>
                    <a:pt x="548088" y="370253"/>
                  </a:lnTo>
                  <a:lnTo>
                    <a:pt x="565637" y="329986"/>
                  </a:lnTo>
                  <a:lnTo>
                    <a:pt x="576602" y="286809"/>
                  </a:lnTo>
                  <a:lnTo>
                    <a:pt x="580389" y="241300"/>
                  </a:lnTo>
                  <a:lnTo>
                    <a:pt x="576602" y="195790"/>
                  </a:lnTo>
                  <a:lnTo>
                    <a:pt x="565637" y="152613"/>
                  </a:lnTo>
                  <a:lnTo>
                    <a:pt x="548088" y="112346"/>
                  </a:lnTo>
                  <a:lnTo>
                    <a:pt x="524550" y="75570"/>
                  </a:lnTo>
                  <a:lnTo>
                    <a:pt x="495617" y="42862"/>
                  </a:lnTo>
                  <a:lnTo>
                    <a:pt x="461883" y="14803"/>
                  </a:lnTo>
                  <a:lnTo>
                    <a:pt x="437285" y="0"/>
                  </a:lnTo>
                  <a:close/>
                </a:path>
              </a:pathLst>
            </a:custGeom>
            <a:solidFill>
              <a:srgbClr val="EBF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565"/>
            <p:cNvSpPr/>
            <p:nvPr/>
          </p:nvSpPr>
          <p:spPr>
            <a:xfrm>
              <a:off x="5720079" y="4862829"/>
              <a:ext cx="500380" cy="481330"/>
            </a:xfrm>
            <a:custGeom>
              <a:avLst/>
              <a:gdLst/>
              <a:ahLst/>
              <a:cxnLst/>
              <a:rect l="l" t="t" r="r" b="b"/>
              <a:pathLst>
                <a:path w="500379" h="481329">
                  <a:moveTo>
                    <a:pt x="250190" y="0"/>
                  </a:moveTo>
                  <a:lnTo>
                    <a:pt x="199695" y="4896"/>
                  </a:lnTo>
                  <a:lnTo>
                    <a:pt x="152697" y="18930"/>
                  </a:lnTo>
                  <a:lnTo>
                    <a:pt x="110194" y="41121"/>
                  </a:lnTo>
                  <a:lnTo>
                    <a:pt x="73183" y="70485"/>
                  </a:lnTo>
                  <a:lnTo>
                    <a:pt x="42661" y="106040"/>
                  </a:lnTo>
                  <a:lnTo>
                    <a:pt x="19625" y="146804"/>
                  </a:lnTo>
                  <a:lnTo>
                    <a:pt x="5072" y="191794"/>
                  </a:lnTo>
                  <a:lnTo>
                    <a:pt x="0" y="240030"/>
                  </a:lnTo>
                  <a:lnTo>
                    <a:pt x="5072" y="288684"/>
                  </a:lnTo>
                  <a:lnTo>
                    <a:pt x="19625" y="333990"/>
                  </a:lnTo>
                  <a:lnTo>
                    <a:pt x="42661" y="374979"/>
                  </a:lnTo>
                  <a:lnTo>
                    <a:pt x="73183" y="410686"/>
                  </a:lnTo>
                  <a:lnTo>
                    <a:pt x="110194" y="440141"/>
                  </a:lnTo>
                  <a:lnTo>
                    <a:pt x="152697" y="462379"/>
                  </a:lnTo>
                  <a:lnTo>
                    <a:pt x="199695" y="476431"/>
                  </a:lnTo>
                  <a:lnTo>
                    <a:pt x="250190" y="481330"/>
                  </a:lnTo>
                  <a:lnTo>
                    <a:pt x="300320" y="476431"/>
                  </a:lnTo>
                  <a:lnTo>
                    <a:pt x="347146" y="462379"/>
                  </a:lnTo>
                  <a:lnTo>
                    <a:pt x="389627" y="440141"/>
                  </a:lnTo>
                  <a:lnTo>
                    <a:pt x="426720" y="410686"/>
                  </a:lnTo>
                  <a:lnTo>
                    <a:pt x="457383" y="374979"/>
                  </a:lnTo>
                  <a:lnTo>
                    <a:pt x="480575" y="333990"/>
                  </a:lnTo>
                  <a:lnTo>
                    <a:pt x="495255" y="288684"/>
                  </a:lnTo>
                  <a:lnTo>
                    <a:pt x="500380" y="240030"/>
                  </a:lnTo>
                  <a:lnTo>
                    <a:pt x="495255" y="191794"/>
                  </a:lnTo>
                  <a:lnTo>
                    <a:pt x="480575" y="146804"/>
                  </a:lnTo>
                  <a:lnTo>
                    <a:pt x="457383" y="106040"/>
                  </a:lnTo>
                  <a:lnTo>
                    <a:pt x="426720" y="70485"/>
                  </a:lnTo>
                  <a:lnTo>
                    <a:pt x="389627" y="41121"/>
                  </a:lnTo>
                  <a:lnTo>
                    <a:pt x="347146" y="18930"/>
                  </a:lnTo>
                  <a:lnTo>
                    <a:pt x="300320" y="4896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E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566"/>
            <p:cNvSpPr/>
            <p:nvPr/>
          </p:nvSpPr>
          <p:spPr>
            <a:xfrm>
              <a:off x="5759450" y="4903470"/>
              <a:ext cx="421640" cy="401320"/>
            </a:xfrm>
            <a:custGeom>
              <a:avLst/>
              <a:gdLst/>
              <a:ahLst/>
              <a:cxnLst/>
              <a:rect l="l" t="t" r="r" b="b"/>
              <a:pathLst>
                <a:path w="421639" h="401320">
                  <a:moveTo>
                    <a:pt x="210820" y="0"/>
                  </a:moveTo>
                  <a:lnTo>
                    <a:pt x="162752" y="5316"/>
                  </a:lnTo>
                  <a:lnTo>
                    <a:pt x="118483" y="20453"/>
                  </a:lnTo>
                  <a:lnTo>
                    <a:pt x="79325" y="44187"/>
                  </a:lnTo>
                  <a:lnTo>
                    <a:pt x="46586" y="75296"/>
                  </a:lnTo>
                  <a:lnTo>
                    <a:pt x="21578" y="112559"/>
                  </a:lnTo>
                  <a:lnTo>
                    <a:pt x="5613" y="154754"/>
                  </a:lnTo>
                  <a:lnTo>
                    <a:pt x="0" y="200659"/>
                  </a:lnTo>
                  <a:lnTo>
                    <a:pt x="5613" y="246565"/>
                  </a:lnTo>
                  <a:lnTo>
                    <a:pt x="21578" y="288760"/>
                  </a:lnTo>
                  <a:lnTo>
                    <a:pt x="46586" y="326023"/>
                  </a:lnTo>
                  <a:lnTo>
                    <a:pt x="79325" y="357132"/>
                  </a:lnTo>
                  <a:lnTo>
                    <a:pt x="118483" y="380866"/>
                  </a:lnTo>
                  <a:lnTo>
                    <a:pt x="162752" y="396003"/>
                  </a:lnTo>
                  <a:lnTo>
                    <a:pt x="210820" y="401319"/>
                  </a:lnTo>
                  <a:lnTo>
                    <a:pt x="259287" y="396003"/>
                  </a:lnTo>
                  <a:lnTo>
                    <a:pt x="303711" y="380866"/>
                  </a:lnTo>
                  <a:lnTo>
                    <a:pt x="342848" y="357132"/>
                  </a:lnTo>
                  <a:lnTo>
                    <a:pt x="375453" y="326023"/>
                  </a:lnTo>
                  <a:lnTo>
                    <a:pt x="400283" y="288760"/>
                  </a:lnTo>
                  <a:lnTo>
                    <a:pt x="416093" y="246565"/>
                  </a:lnTo>
                  <a:lnTo>
                    <a:pt x="421639" y="200659"/>
                  </a:lnTo>
                  <a:lnTo>
                    <a:pt x="416093" y="154754"/>
                  </a:lnTo>
                  <a:lnTo>
                    <a:pt x="400283" y="112559"/>
                  </a:lnTo>
                  <a:lnTo>
                    <a:pt x="375453" y="75296"/>
                  </a:lnTo>
                  <a:lnTo>
                    <a:pt x="342848" y="44187"/>
                  </a:lnTo>
                  <a:lnTo>
                    <a:pt x="303711" y="20453"/>
                  </a:lnTo>
                  <a:lnTo>
                    <a:pt x="259287" y="5316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2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567"/>
            <p:cNvSpPr/>
            <p:nvPr/>
          </p:nvSpPr>
          <p:spPr>
            <a:xfrm>
              <a:off x="5800090" y="4944109"/>
              <a:ext cx="340360" cy="320040"/>
            </a:xfrm>
            <a:custGeom>
              <a:avLst/>
              <a:gdLst/>
              <a:ahLst/>
              <a:cxnLst/>
              <a:rect l="l" t="t" r="r" b="b"/>
              <a:pathLst>
                <a:path w="340360" h="320039">
                  <a:moveTo>
                    <a:pt x="170180" y="0"/>
                  </a:moveTo>
                  <a:lnTo>
                    <a:pt x="124501" y="5679"/>
                  </a:lnTo>
                  <a:lnTo>
                    <a:pt x="83725" y="21731"/>
                  </a:lnTo>
                  <a:lnTo>
                    <a:pt x="49371" y="46672"/>
                  </a:lnTo>
                  <a:lnTo>
                    <a:pt x="22954" y="79022"/>
                  </a:lnTo>
                  <a:lnTo>
                    <a:pt x="5991" y="117298"/>
                  </a:lnTo>
                  <a:lnTo>
                    <a:pt x="0" y="160019"/>
                  </a:lnTo>
                  <a:lnTo>
                    <a:pt x="5991" y="202741"/>
                  </a:lnTo>
                  <a:lnTo>
                    <a:pt x="22954" y="241017"/>
                  </a:lnTo>
                  <a:lnTo>
                    <a:pt x="49371" y="273367"/>
                  </a:lnTo>
                  <a:lnTo>
                    <a:pt x="83725" y="298308"/>
                  </a:lnTo>
                  <a:lnTo>
                    <a:pt x="124501" y="314360"/>
                  </a:lnTo>
                  <a:lnTo>
                    <a:pt x="170180" y="320039"/>
                  </a:lnTo>
                  <a:lnTo>
                    <a:pt x="215417" y="314360"/>
                  </a:lnTo>
                  <a:lnTo>
                    <a:pt x="256069" y="298308"/>
                  </a:lnTo>
                  <a:lnTo>
                    <a:pt x="290512" y="273367"/>
                  </a:lnTo>
                  <a:lnTo>
                    <a:pt x="317123" y="241017"/>
                  </a:lnTo>
                  <a:lnTo>
                    <a:pt x="334280" y="202741"/>
                  </a:lnTo>
                  <a:lnTo>
                    <a:pt x="340360" y="160019"/>
                  </a:lnTo>
                  <a:lnTo>
                    <a:pt x="334280" y="117298"/>
                  </a:lnTo>
                  <a:lnTo>
                    <a:pt x="317123" y="79022"/>
                  </a:lnTo>
                  <a:lnTo>
                    <a:pt x="290512" y="46672"/>
                  </a:lnTo>
                  <a:lnTo>
                    <a:pt x="256069" y="21731"/>
                  </a:lnTo>
                  <a:lnTo>
                    <a:pt x="215417" y="5679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F5F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568"/>
            <p:cNvSpPr/>
            <p:nvPr/>
          </p:nvSpPr>
          <p:spPr>
            <a:xfrm>
              <a:off x="5839459" y="4983479"/>
              <a:ext cx="260350" cy="241300"/>
            </a:xfrm>
            <a:custGeom>
              <a:avLst/>
              <a:gdLst/>
              <a:ahLst/>
              <a:cxnLst/>
              <a:rect l="l" t="t" r="r" b="b"/>
              <a:pathLst>
                <a:path w="260350" h="241300">
                  <a:moveTo>
                    <a:pt x="130810" y="0"/>
                  </a:moveTo>
                  <a:lnTo>
                    <a:pt x="79831" y="9386"/>
                  </a:lnTo>
                  <a:lnTo>
                    <a:pt x="38258" y="35083"/>
                  </a:lnTo>
                  <a:lnTo>
                    <a:pt x="10259" y="73402"/>
                  </a:lnTo>
                  <a:lnTo>
                    <a:pt x="0" y="120650"/>
                  </a:lnTo>
                  <a:lnTo>
                    <a:pt x="10259" y="167362"/>
                  </a:lnTo>
                  <a:lnTo>
                    <a:pt x="38258" y="205740"/>
                  </a:lnTo>
                  <a:lnTo>
                    <a:pt x="79831" y="231735"/>
                  </a:lnTo>
                  <a:lnTo>
                    <a:pt x="130810" y="241300"/>
                  </a:lnTo>
                  <a:lnTo>
                    <a:pt x="181054" y="231735"/>
                  </a:lnTo>
                  <a:lnTo>
                    <a:pt x="222250" y="205740"/>
                  </a:lnTo>
                  <a:lnTo>
                    <a:pt x="250110" y="167362"/>
                  </a:lnTo>
                  <a:lnTo>
                    <a:pt x="260350" y="120650"/>
                  </a:lnTo>
                  <a:lnTo>
                    <a:pt x="250110" y="73402"/>
                  </a:lnTo>
                  <a:lnTo>
                    <a:pt x="222250" y="35083"/>
                  </a:lnTo>
                  <a:lnTo>
                    <a:pt x="181054" y="9386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F8F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569"/>
            <p:cNvSpPr/>
            <p:nvPr/>
          </p:nvSpPr>
          <p:spPr>
            <a:xfrm>
              <a:off x="5880101" y="5024121"/>
              <a:ext cx="180339" cy="160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570"/>
            <p:cNvSpPr txBox="1"/>
            <p:nvPr/>
          </p:nvSpPr>
          <p:spPr>
            <a:xfrm>
              <a:off x="5398770" y="4862829"/>
              <a:ext cx="1167130" cy="319318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102870" rIns="0" bIns="0" rtlCol="0">
              <a:spAutoFit/>
            </a:bodyPr>
            <a:lstStyle/>
            <a:p>
              <a:pPr marL="99695">
                <a:spcBef>
                  <a:spcPts val="810"/>
                </a:spcBef>
              </a:pPr>
              <a:r>
                <a:rPr sz="1400" spc="50" dirty="0">
                  <a:latin typeface="Arial"/>
                  <a:cs typeface="Arial"/>
                </a:rPr>
                <a:t>RainGauge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2" name="object 571"/>
            <p:cNvSpPr/>
            <p:nvPr/>
          </p:nvSpPr>
          <p:spPr>
            <a:xfrm>
              <a:off x="5219700" y="3362959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2008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72"/>
            <p:cNvSpPr/>
            <p:nvPr/>
          </p:nvSpPr>
          <p:spPr>
            <a:xfrm>
              <a:off x="6560820" y="3442970"/>
              <a:ext cx="0" cy="1181100"/>
            </a:xfrm>
            <a:custGeom>
              <a:avLst/>
              <a:gdLst/>
              <a:ahLst/>
              <a:cxnLst/>
              <a:rect l="l" t="t" r="r" b="b"/>
              <a:pathLst>
                <a:path h="1181100">
                  <a:moveTo>
                    <a:pt x="0" y="0"/>
                  </a:moveTo>
                  <a:lnTo>
                    <a:pt x="0" y="1181099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73"/>
            <p:cNvSpPr txBox="1"/>
            <p:nvPr/>
          </p:nvSpPr>
          <p:spPr>
            <a:xfrm>
              <a:off x="6267451" y="3049270"/>
              <a:ext cx="875665" cy="422275"/>
            </a:xfrm>
            <a:prstGeom prst="rect">
              <a:avLst/>
            </a:prstGeom>
          </p:spPr>
          <p:txBody>
            <a:bodyPr vert="horz" wrap="square" lIns="0" tIns="48260" rIns="0" bIns="0" rtlCol="0">
              <a:spAutoFit/>
            </a:bodyPr>
            <a:lstStyle/>
            <a:p>
              <a:pPr marL="173355" marR="5080" indent="-161290">
                <a:lnSpc>
                  <a:spcPts val="1420"/>
                </a:lnSpc>
                <a:spcBef>
                  <a:spcPts val="380"/>
                </a:spcBef>
              </a:pPr>
              <a:r>
                <a:rPr sz="1400" spc="-75" dirty="0">
                  <a:latin typeface="Arial"/>
                  <a:cs typeface="Arial"/>
                </a:rPr>
                <a:t>I</a:t>
              </a:r>
              <a:r>
                <a:rPr sz="1400" spc="-5" dirty="0">
                  <a:latin typeface="Arial"/>
                  <a:cs typeface="Arial"/>
                </a:rPr>
                <a:t>n</a:t>
              </a:r>
              <a:r>
                <a:rPr sz="1400" spc="95" dirty="0">
                  <a:latin typeface="Arial"/>
                  <a:cs typeface="Arial"/>
                </a:rPr>
                <a:t>s</a:t>
              </a:r>
              <a:r>
                <a:rPr sz="1400" spc="-85" dirty="0">
                  <a:latin typeface="Arial"/>
                  <a:cs typeface="Arial"/>
                </a:rPr>
                <a:t>t</a:t>
              </a:r>
              <a:r>
                <a:rPr sz="1400" spc="10" dirty="0">
                  <a:latin typeface="Arial"/>
                  <a:cs typeface="Arial"/>
                </a:rPr>
                <a:t>r</a:t>
              </a:r>
              <a:r>
                <a:rPr sz="1400" spc="-5" dirty="0">
                  <a:latin typeface="Arial"/>
                  <a:cs typeface="Arial"/>
                </a:rPr>
                <a:t>u</a:t>
              </a:r>
              <a:r>
                <a:rPr sz="1400" spc="-60" dirty="0">
                  <a:latin typeface="Arial"/>
                  <a:cs typeface="Arial"/>
                </a:rPr>
                <a:t>m</a:t>
              </a:r>
              <a:r>
                <a:rPr sz="1400" spc="-5" dirty="0">
                  <a:latin typeface="Arial"/>
                  <a:cs typeface="Arial"/>
                </a:rPr>
                <a:t>e</a:t>
              </a:r>
              <a:r>
                <a:rPr sz="1400" spc="5" dirty="0">
                  <a:latin typeface="Arial"/>
                  <a:cs typeface="Arial"/>
                </a:rPr>
                <a:t>n</a:t>
              </a:r>
              <a:r>
                <a:rPr sz="1400" spc="150" dirty="0">
                  <a:latin typeface="Arial"/>
                  <a:cs typeface="Arial"/>
                </a:rPr>
                <a:t>t  </a:t>
              </a:r>
              <a:r>
                <a:rPr sz="1400" spc="50" dirty="0">
                  <a:latin typeface="Arial"/>
                  <a:cs typeface="Arial"/>
                </a:rPr>
                <a:t>Status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5" name="object 574"/>
            <p:cNvSpPr/>
            <p:nvPr/>
          </p:nvSpPr>
          <p:spPr>
            <a:xfrm>
              <a:off x="7501890" y="2741930"/>
              <a:ext cx="0" cy="1882139"/>
            </a:xfrm>
            <a:custGeom>
              <a:avLst/>
              <a:gdLst/>
              <a:ahLst/>
              <a:cxnLst/>
              <a:rect l="l" t="t" r="r" b="b"/>
              <a:pathLst>
                <a:path h="1882139">
                  <a:moveTo>
                    <a:pt x="0" y="0"/>
                  </a:moveTo>
                  <a:lnTo>
                    <a:pt x="0" y="188214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75"/>
            <p:cNvSpPr/>
            <p:nvPr/>
          </p:nvSpPr>
          <p:spPr>
            <a:xfrm>
              <a:off x="6861809" y="2741929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h="320039">
                  <a:moveTo>
                    <a:pt x="0" y="0"/>
                  </a:moveTo>
                  <a:lnTo>
                    <a:pt x="0" y="32004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76"/>
            <p:cNvSpPr/>
            <p:nvPr/>
          </p:nvSpPr>
          <p:spPr>
            <a:xfrm>
              <a:off x="5398770" y="5624830"/>
              <a:ext cx="1143000" cy="480059"/>
            </a:xfrm>
            <a:custGeom>
              <a:avLst/>
              <a:gdLst/>
              <a:ahLst/>
              <a:cxnLst/>
              <a:rect l="l" t="t" r="r" b="b"/>
              <a:pathLst>
                <a:path w="1143000" h="480060">
                  <a:moveTo>
                    <a:pt x="1134632" y="0"/>
                  </a:moveTo>
                  <a:lnTo>
                    <a:pt x="8190" y="0"/>
                  </a:lnTo>
                  <a:lnTo>
                    <a:pt x="4255" y="8996"/>
                  </a:lnTo>
                  <a:lnTo>
                    <a:pt x="0" y="21092"/>
                  </a:lnTo>
                  <a:lnTo>
                    <a:pt x="0" y="458290"/>
                  </a:lnTo>
                  <a:lnTo>
                    <a:pt x="4255" y="470355"/>
                  </a:lnTo>
                  <a:lnTo>
                    <a:pt x="8509" y="480060"/>
                  </a:lnTo>
                  <a:lnTo>
                    <a:pt x="1134312" y="480060"/>
                  </a:lnTo>
                  <a:lnTo>
                    <a:pt x="1138579" y="470355"/>
                  </a:lnTo>
                  <a:lnTo>
                    <a:pt x="1143000" y="457866"/>
                  </a:lnTo>
                  <a:lnTo>
                    <a:pt x="1143000" y="21517"/>
                  </a:lnTo>
                  <a:lnTo>
                    <a:pt x="1134632" y="0"/>
                  </a:lnTo>
                  <a:close/>
                </a:path>
                <a:path w="1143000" h="480060">
                  <a:moveTo>
                    <a:pt x="1143000" y="0"/>
                  </a:moveTo>
                  <a:lnTo>
                    <a:pt x="1134632" y="0"/>
                  </a:lnTo>
                  <a:lnTo>
                    <a:pt x="1138579" y="8996"/>
                  </a:lnTo>
                  <a:lnTo>
                    <a:pt x="1143000" y="21517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2E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577"/>
            <p:cNvSpPr/>
            <p:nvPr/>
          </p:nvSpPr>
          <p:spPr>
            <a:xfrm>
              <a:off x="5398770" y="5624830"/>
              <a:ext cx="1143000" cy="480059"/>
            </a:xfrm>
            <a:custGeom>
              <a:avLst/>
              <a:gdLst/>
              <a:ahLst/>
              <a:cxnLst/>
              <a:rect l="l" t="t" r="r" b="b"/>
              <a:pathLst>
                <a:path w="1143000" h="480060">
                  <a:moveTo>
                    <a:pt x="1091908" y="0"/>
                  </a:moveTo>
                  <a:lnTo>
                    <a:pt x="51290" y="0"/>
                  </a:lnTo>
                  <a:lnTo>
                    <a:pt x="45005" y="13592"/>
                  </a:lnTo>
                  <a:lnTo>
                    <a:pt x="29199" y="56154"/>
                  </a:lnTo>
                  <a:lnTo>
                    <a:pt x="16647" y="100228"/>
                  </a:lnTo>
                  <a:lnTo>
                    <a:pt x="7498" y="145665"/>
                  </a:lnTo>
                  <a:lnTo>
                    <a:pt x="1899" y="192315"/>
                  </a:lnTo>
                  <a:lnTo>
                    <a:pt x="0" y="240030"/>
                  </a:lnTo>
                  <a:lnTo>
                    <a:pt x="1899" y="287563"/>
                  </a:lnTo>
                  <a:lnTo>
                    <a:pt x="7498" y="334050"/>
                  </a:lnTo>
                  <a:lnTo>
                    <a:pt x="16647" y="379341"/>
                  </a:lnTo>
                  <a:lnTo>
                    <a:pt x="29199" y="423285"/>
                  </a:lnTo>
                  <a:lnTo>
                    <a:pt x="45005" y="465732"/>
                  </a:lnTo>
                  <a:lnTo>
                    <a:pt x="51646" y="480060"/>
                  </a:lnTo>
                  <a:lnTo>
                    <a:pt x="1091553" y="480060"/>
                  </a:lnTo>
                  <a:lnTo>
                    <a:pt x="1113922" y="423285"/>
                  </a:lnTo>
                  <a:lnTo>
                    <a:pt x="1126425" y="379341"/>
                  </a:lnTo>
                  <a:lnTo>
                    <a:pt x="1135536" y="334050"/>
                  </a:lnTo>
                  <a:lnTo>
                    <a:pt x="1141109" y="287563"/>
                  </a:lnTo>
                  <a:lnTo>
                    <a:pt x="1143000" y="240030"/>
                  </a:lnTo>
                  <a:lnTo>
                    <a:pt x="1091908" y="0"/>
                  </a:lnTo>
                  <a:close/>
                </a:path>
                <a:path w="1143000" h="480060">
                  <a:moveTo>
                    <a:pt x="1143000" y="0"/>
                  </a:moveTo>
                  <a:lnTo>
                    <a:pt x="1091908" y="0"/>
                  </a:lnTo>
                  <a:lnTo>
                    <a:pt x="1098172" y="13592"/>
                  </a:lnTo>
                  <a:lnTo>
                    <a:pt x="1113922" y="56154"/>
                  </a:lnTo>
                  <a:lnTo>
                    <a:pt x="1126425" y="100228"/>
                  </a:lnTo>
                  <a:lnTo>
                    <a:pt x="1135536" y="145665"/>
                  </a:lnTo>
                  <a:lnTo>
                    <a:pt x="1141109" y="192315"/>
                  </a:lnTo>
                  <a:lnTo>
                    <a:pt x="1143000" y="24003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5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578"/>
            <p:cNvSpPr/>
            <p:nvPr/>
          </p:nvSpPr>
          <p:spPr>
            <a:xfrm>
              <a:off x="5439409" y="5624830"/>
              <a:ext cx="1061720" cy="480059"/>
            </a:xfrm>
            <a:custGeom>
              <a:avLst/>
              <a:gdLst/>
              <a:ahLst/>
              <a:cxnLst/>
              <a:rect l="l" t="t" r="r" b="b"/>
              <a:pathLst>
                <a:path w="1061720" h="480060">
                  <a:moveTo>
                    <a:pt x="1006350" y="0"/>
                  </a:moveTo>
                  <a:lnTo>
                    <a:pt x="55369" y="0"/>
                  </a:lnTo>
                  <a:lnTo>
                    <a:pt x="51082" y="8258"/>
                  </a:lnTo>
                  <a:lnTo>
                    <a:pt x="33190" y="51390"/>
                  </a:lnTo>
                  <a:lnTo>
                    <a:pt x="18950" y="96325"/>
                  </a:lnTo>
                  <a:lnTo>
                    <a:pt x="8546" y="142872"/>
                  </a:lnTo>
                  <a:lnTo>
                    <a:pt x="2167" y="190837"/>
                  </a:lnTo>
                  <a:lnTo>
                    <a:pt x="0" y="240030"/>
                  </a:lnTo>
                  <a:lnTo>
                    <a:pt x="2167" y="289022"/>
                  </a:lnTo>
                  <a:lnTo>
                    <a:pt x="8546" y="336809"/>
                  </a:lnTo>
                  <a:lnTo>
                    <a:pt x="18950" y="383198"/>
                  </a:lnTo>
                  <a:lnTo>
                    <a:pt x="33190" y="427996"/>
                  </a:lnTo>
                  <a:lnTo>
                    <a:pt x="51082" y="471010"/>
                  </a:lnTo>
                  <a:lnTo>
                    <a:pt x="55791" y="480060"/>
                  </a:lnTo>
                  <a:lnTo>
                    <a:pt x="1005928" y="480060"/>
                  </a:lnTo>
                  <a:lnTo>
                    <a:pt x="1028529" y="427996"/>
                  </a:lnTo>
                  <a:lnTo>
                    <a:pt x="1042769" y="383198"/>
                  </a:lnTo>
                  <a:lnTo>
                    <a:pt x="1053173" y="336809"/>
                  </a:lnTo>
                  <a:lnTo>
                    <a:pt x="1059552" y="289022"/>
                  </a:lnTo>
                  <a:lnTo>
                    <a:pt x="1061719" y="240030"/>
                  </a:lnTo>
                  <a:lnTo>
                    <a:pt x="1059552" y="190837"/>
                  </a:lnTo>
                  <a:lnTo>
                    <a:pt x="1053173" y="142872"/>
                  </a:lnTo>
                  <a:lnTo>
                    <a:pt x="1042769" y="96325"/>
                  </a:lnTo>
                  <a:lnTo>
                    <a:pt x="1028529" y="51390"/>
                  </a:lnTo>
                  <a:lnTo>
                    <a:pt x="1010637" y="8258"/>
                  </a:lnTo>
                  <a:lnTo>
                    <a:pt x="1006350" y="0"/>
                  </a:lnTo>
                  <a:close/>
                </a:path>
              </a:pathLst>
            </a:custGeom>
            <a:solidFill>
              <a:srgbClr val="D8F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579"/>
            <p:cNvSpPr/>
            <p:nvPr/>
          </p:nvSpPr>
          <p:spPr>
            <a:xfrm>
              <a:off x="5478779" y="5624830"/>
              <a:ext cx="981710" cy="480059"/>
            </a:xfrm>
            <a:custGeom>
              <a:avLst/>
              <a:gdLst/>
              <a:ahLst/>
              <a:cxnLst/>
              <a:rect l="l" t="t" r="r" b="b"/>
              <a:pathLst>
                <a:path w="981710" h="480060">
                  <a:moveTo>
                    <a:pt x="921276" y="0"/>
                  </a:moveTo>
                  <a:lnTo>
                    <a:pt x="60474" y="0"/>
                  </a:lnTo>
                  <a:lnTo>
                    <a:pt x="52752" y="13914"/>
                  </a:lnTo>
                  <a:lnTo>
                    <a:pt x="34307" y="55675"/>
                  </a:lnTo>
                  <a:lnTo>
                    <a:pt x="19605" y="99375"/>
                  </a:lnTo>
                  <a:lnTo>
                    <a:pt x="8849" y="144806"/>
                  </a:lnTo>
                  <a:lnTo>
                    <a:pt x="2246" y="191760"/>
                  </a:lnTo>
                  <a:lnTo>
                    <a:pt x="0" y="240030"/>
                  </a:lnTo>
                  <a:lnTo>
                    <a:pt x="2246" y="288100"/>
                  </a:lnTo>
                  <a:lnTo>
                    <a:pt x="8849" y="334904"/>
                  </a:lnTo>
                  <a:lnTo>
                    <a:pt x="19605" y="380228"/>
                  </a:lnTo>
                  <a:lnTo>
                    <a:pt x="34307" y="423860"/>
                  </a:lnTo>
                  <a:lnTo>
                    <a:pt x="52752" y="465587"/>
                  </a:lnTo>
                  <a:lnTo>
                    <a:pt x="60784" y="480060"/>
                  </a:lnTo>
                  <a:lnTo>
                    <a:pt x="920965" y="480060"/>
                  </a:lnTo>
                  <a:lnTo>
                    <a:pt x="947418" y="423860"/>
                  </a:lnTo>
                  <a:lnTo>
                    <a:pt x="962111" y="380228"/>
                  </a:lnTo>
                  <a:lnTo>
                    <a:pt x="972862" y="334904"/>
                  </a:lnTo>
                  <a:lnTo>
                    <a:pt x="979463" y="288100"/>
                  </a:lnTo>
                  <a:lnTo>
                    <a:pt x="981710" y="240030"/>
                  </a:lnTo>
                  <a:lnTo>
                    <a:pt x="979463" y="191760"/>
                  </a:lnTo>
                  <a:lnTo>
                    <a:pt x="972862" y="144806"/>
                  </a:lnTo>
                  <a:lnTo>
                    <a:pt x="962111" y="99375"/>
                  </a:lnTo>
                  <a:lnTo>
                    <a:pt x="947418" y="55675"/>
                  </a:lnTo>
                  <a:lnTo>
                    <a:pt x="928989" y="13914"/>
                  </a:lnTo>
                  <a:lnTo>
                    <a:pt x="921276" y="0"/>
                  </a:lnTo>
                  <a:close/>
                </a:path>
              </a:pathLst>
            </a:custGeom>
            <a:solidFill>
              <a:srgbClr val="DB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580"/>
            <p:cNvSpPr/>
            <p:nvPr/>
          </p:nvSpPr>
          <p:spPr>
            <a:xfrm>
              <a:off x="5519420" y="5624830"/>
              <a:ext cx="901700" cy="480059"/>
            </a:xfrm>
            <a:custGeom>
              <a:avLst/>
              <a:gdLst/>
              <a:ahLst/>
              <a:cxnLst/>
              <a:rect l="l" t="t" r="r" b="b"/>
              <a:pathLst>
                <a:path w="901700" h="480060">
                  <a:moveTo>
                    <a:pt x="835387" y="0"/>
                  </a:moveTo>
                  <a:lnTo>
                    <a:pt x="66312" y="0"/>
                  </a:lnTo>
                  <a:lnTo>
                    <a:pt x="54430" y="19992"/>
                  </a:lnTo>
                  <a:lnTo>
                    <a:pt x="35440" y="60305"/>
                  </a:lnTo>
                  <a:lnTo>
                    <a:pt x="20275" y="102694"/>
                  </a:lnTo>
                  <a:lnTo>
                    <a:pt x="9162" y="146930"/>
                  </a:lnTo>
                  <a:lnTo>
                    <a:pt x="2328" y="192785"/>
                  </a:lnTo>
                  <a:lnTo>
                    <a:pt x="0" y="240030"/>
                  </a:lnTo>
                  <a:lnTo>
                    <a:pt x="2328" y="287051"/>
                  </a:lnTo>
                  <a:lnTo>
                    <a:pt x="9162" y="332710"/>
                  </a:lnTo>
                  <a:lnTo>
                    <a:pt x="20275" y="376777"/>
                  </a:lnTo>
                  <a:lnTo>
                    <a:pt x="35440" y="419020"/>
                  </a:lnTo>
                  <a:lnTo>
                    <a:pt x="54430" y="459210"/>
                  </a:lnTo>
                  <a:lnTo>
                    <a:pt x="66855" y="480060"/>
                  </a:lnTo>
                  <a:lnTo>
                    <a:pt x="834844" y="480060"/>
                  </a:lnTo>
                  <a:lnTo>
                    <a:pt x="866259" y="419020"/>
                  </a:lnTo>
                  <a:lnTo>
                    <a:pt x="881424" y="376777"/>
                  </a:lnTo>
                  <a:lnTo>
                    <a:pt x="892537" y="332710"/>
                  </a:lnTo>
                  <a:lnTo>
                    <a:pt x="899371" y="287051"/>
                  </a:lnTo>
                  <a:lnTo>
                    <a:pt x="901700" y="240030"/>
                  </a:lnTo>
                  <a:lnTo>
                    <a:pt x="899371" y="192785"/>
                  </a:lnTo>
                  <a:lnTo>
                    <a:pt x="892537" y="146930"/>
                  </a:lnTo>
                  <a:lnTo>
                    <a:pt x="881424" y="102694"/>
                  </a:lnTo>
                  <a:lnTo>
                    <a:pt x="866259" y="60305"/>
                  </a:lnTo>
                  <a:lnTo>
                    <a:pt x="847269" y="19992"/>
                  </a:lnTo>
                  <a:lnTo>
                    <a:pt x="835387" y="0"/>
                  </a:lnTo>
                  <a:close/>
                </a:path>
              </a:pathLst>
            </a:custGeom>
            <a:solidFill>
              <a:srgbClr val="DFF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581"/>
            <p:cNvSpPr/>
            <p:nvPr/>
          </p:nvSpPr>
          <p:spPr>
            <a:xfrm>
              <a:off x="5558790" y="5624830"/>
              <a:ext cx="821690" cy="480059"/>
            </a:xfrm>
            <a:custGeom>
              <a:avLst/>
              <a:gdLst/>
              <a:ahLst/>
              <a:cxnLst/>
              <a:rect l="l" t="t" r="r" b="b"/>
              <a:pathLst>
                <a:path w="821689" h="480060">
                  <a:moveTo>
                    <a:pt x="747509" y="0"/>
                  </a:moveTo>
                  <a:lnTo>
                    <a:pt x="74254" y="0"/>
                  </a:lnTo>
                  <a:lnTo>
                    <a:pt x="64043" y="14565"/>
                  </a:lnTo>
                  <a:lnTo>
                    <a:pt x="41810" y="55054"/>
                  </a:lnTo>
                  <a:lnTo>
                    <a:pt x="23980" y="98158"/>
                  </a:lnTo>
                  <a:lnTo>
                    <a:pt x="10863" y="143565"/>
                  </a:lnTo>
                  <a:lnTo>
                    <a:pt x="2767" y="190960"/>
                  </a:lnTo>
                  <a:lnTo>
                    <a:pt x="0" y="240030"/>
                  </a:lnTo>
                  <a:lnTo>
                    <a:pt x="2767" y="288864"/>
                  </a:lnTo>
                  <a:lnTo>
                    <a:pt x="10863" y="336094"/>
                  </a:lnTo>
                  <a:lnTo>
                    <a:pt x="23980" y="381397"/>
                  </a:lnTo>
                  <a:lnTo>
                    <a:pt x="41810" y="424450"/>
                  </a:lnTo>
                  <a:lnTo>
                    <a:pt x="64043" y="464932"/>
                  </a:lnTo>
                  <a:lnTo>
                    <a:pt x="74640" y="480060"/>
                  </a:lnTo>
                  <a:lnTo>
                    <a:pt x="747124" y="480060"/>
                  </a:lnTo>
                  <a:lnTo>
                    <a:pt x="779909" y="424450"/>
                  </a:lnTo>
                  <a:lnTo>
                    <a:pt x="797721" y="381397"/>
                  </a:lnTo>
                  <a:lnTo>
                    <a:pt x="810830" y="336094"/>
                  </a:lnTo>
                  <a:lnTo>
                    <a:pt x="818923" y="288864"/>
                  </a:lnTo>
                  <a:lnTo>
                    <a:pt x="821689" y="240030"/>
                  </a:lnTo>
                  <a:lnTo>
                    <a:pt x="818923" y="190960"/>
                  </a:lnTo>
                  <a:lnTo>
                    <a:pt x="810830" y="143565"/>
                  </a:lnTo>
                  <a:lnTo>
                    <a:pt x="797721" y="98158"/>
                  </a:lnTo>
                  <a:lnTo>
                    <a:pt x="779909" y="55054"/>
                  </a:lnTo>
                  <a:lnTo>
                    <a:pt x="757704" y="14565"/>
                  </a:lnTo>
                  <a:lnTo>
                    <a:pt x="747509" y="0"/>
                  </a:lnTo>
                  <a:close/>
                </a:path>
              </a:pathLst>
            </a:custGeom>
            <a:solidFill>
              <a:srgbClr val="E2F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582"/>
            <p:cNvSpPr/>
            <p:nvPr/>
          </p:nvSpPr>
          <p:spPr>
            <a:xfrm>
              <a:off x="5599429" y="5624830"/>
              <a:ext cx="741680" cy="480059"/>
            </a:xfrm>
            <a:custGeom>
              <a:avLst/>
              <a:gdLst/>
              <a:ahLst/>
              <a:cxnLst/>
              <a:rect l="l" t="t" r="r" b="b"/>
              <a:pathLst>
                <a:path w="741679" h="480060">
                  <a:moveTo>
                    <a:pt x="658093" y="0"/>
                  </a:moveTo>
                  <a:lnTo>
                    <a:pt x="83182" y="0"/>
                  </a:lnTo>
                  <a:lnTo>
                    <a:pt x="66187" y="22181"/>
                  </a:lnTo>
                  <a:lnTo>
                    <a:pt x="43266" y="60743"/>
                  </a:lnTo>
                  <a:lnTo>
                    <a:pt x="24847" y="102162"/>
                  </a:lnTo>
                  <a:lnTo>
                    <a:pt x="11269" y="146085"/>
                  </a:lnTo>
                  <a:lnTo>
                    <a:pt x="2874" y="192159"/>
                  </a:lnTo>
                  <a:lnTo>
                    <a:pt x="0" y="240030"/>
                  </a:lnTo>
                  <a:lnTo>
                    <a:pt x="2874" y="287629"/>
                  </a:lnTo>
                  <a:lnTo>
                    <a:pt x="11269" y="333473"/>
                  </a:lnTo>
                  <a:lnTo>
                    <a:pt x="24847" y="377205"/>
                  </a:lnTo>
                  <a:lnTo>
                    <a:pt x="43266" y="418468"/>
                  </a:lnTo>
                  <a:lnTo>
                    <a:pt x="66187" y="456904"/>
                  </a:lnTo>
                  <a:lnTo>
                    <a:pt x="83978" y="480060"/>
                  </a:lnTo>
                  <a:lnTo>
                    <a:pt x="657295" y="480060"/>
                  </a:lnTo>
                  <a:lnTo>
                    <a:pt x="698163" y="418468"/>
                  </a:lnTo>
                  <a:lnTo>
                    <a:pt x="716676" y="377205"/>
                  </a:lnTo>
                  <a:lnTo>
                    <a:pt x="730333" y="333473"/>
                  </a:lnTo>
                  <a:lnTo>
                    <a:pt x="738785" y="287629"/>
                  </a:lnTo>
                  <a:lnTo>
                    <a:pt x="741680" y="240030"/>
                  </a:lnTo>
                  <a:lnTo>
                    <a:pt x="738785" y="192159"/>
                  </a:lnTo>
                  <a:lnTo>
                    <a:pt x="730333" y="146085"/>
                  </a:lnTo>
                  <a:lnTo>
                    <a:pt x="716676" y="102162"/>
                  </a:lnTo>
                  <a:lnTo>
                    <a:pt x="698163" y="60743"/>
                  </a:lnTo>
                  <a:lnTo>
                    <a:pt x="675145" y="22181"/>
                  </a:lnTo>
                  <a:lnTo>
                    <a:pt x="658093" y="0"/>
                  </a:lnTo>
                  <a:close/>
                </a:path>
              </a:pathLst>
            </a:custGeom>
            <a:solidFill>
              <a:srgbClr val="E5F5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583"/>
            <p:cNvSpPr/>
            <p:nvPr/>
          </p:nvSpPr>
          <p:spPr>
            <a:xfrm>
              <a:off x="5640070" y="5624830"/>
              <a:ext cx="660400" cy="480059"/>
            </a:xfrm>
            <a:custGeom>
              <a:avLst/>
              <a:gdLst/>
              <a:ahLst/>
              <a:cxnLst/>
              <a:rect l="l" t="t" r="r" b="b"/>
              <a:pathLst>
                <a:path w="660400" h="480060">
                  <a:moveTo>
                    <a:pt x="549253" y="0"/>
                  </a:moveTo>
                  <a:lnTo>
                    <a:pt x="111146" y="0"/>
                  </a:lnTo>
                  <a:lnTo>
                    <a:pt x="80818" y="29602"/>
                  </a:lnTo>
                  <a:lnTo>
                    <a:pt x="53067" y="65481"/>
                  </a:lnTo>
                  <a:lnTo>
                    <a:pt x="30605" y="104973"/>
                  </a:lnTo>
                  <a:lnTo>
                    <a:pt x="13938" y="147569"/>
                  </a:lnTo>
                  <a:lnTo>
                    <a:pt x="3568" y="192757"/>
                  </a:lnTo>
                  <a:lnTo>
                    <a:pt x="0" y="240030"/>
                  </a:lnTo>
                  <a:lnTo>
                    <a:pt x="3568" y="287272"/>
                  </a:lnTo>
                  <a:lnTo>
                    <a:pt x="13938" y="332380"/>
                  </a:lnTo>
                  <a:lnTo>
                    <a:pt x="30605" y="374854"/>
                  </a:lnTo>
                  <a:lnTo>
                    <a:pt x="53067" y="414196"/>
                  </a:lnTo>
                  <a:lnTo>
                    <a:pt x="80818" y="449909"/>
                  </a:lnTo>
                  <a:lnTo>
                    <a:pt x="111878" y="480060"/>
                  </a:lnTo>
                  <a:lnTo>
                    <a:pt x="548521" y="480060"/>
                  </a:lnTo>
                  <a:lnTo>
                    <a:pt x="579581" y="449909"/>
                  </a:lnTo>
                  <a:lnTo>
                    <a:pt x="607332" y="414196"/>
                  </a:lnTo>
                  <a:lnTo>
                    <a:pt x="629794" y="374854"/>
                  </a:lnTo>
                  <a:lnTo>
                    <a:pt x="646461" y="332380"/>
                  </a:lnTo>
                  <a:lnTo>
                    <a:pt x="656831" y="287272"/>
                  </a:lnTo>
                  <a:lnTo>
                    <a:pt x="660400" y="240030"/>
                  </a:lnTo>
                  <a:lnTo>
                    <a:pt x="656831" y="192757"/>
                  </a:lnTo>
                  <a:lnTo>
                    <a:pt x="646461" y="147569"/>
                  </a:lnTo>
                  <a:lnTo>
                    <a:pt x="629794" y="104973"/>
                  </a:lnTo>
                  <a:lnTo>
                    <a:pt x="607332" y="65481"/>
                  </a:lnTo>
                  <a:lnTo>
                    <a:pt x="579581" y="29602"/>
                  </a:lnTo>
                  <a:lnTo>
                    <a:pt x="549253" y="0"/>
                  </a:lnTo>
                  <a:close/>
                </a:path>
              </a:pathLst>
            </a:custGeom>
            <a:solidFill>
              <a:srgbClr val="E8F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584"/>
            <p:cNvSpPr/>
            <p:nvPr/>
          </p:nvSpPr>
          <p:spPr>
            <a:xfrm>
              <a:off x="5679440" y="5624830"/>
              <a:ext cx="580390" cy="480059"/>
            </a:xfrm>
            <a:custGeom>
              <a:avLst/>
              <a:gdLst/>
              <a:ahLst/>
              <a:cxnLst/>
              <a:rect l="l" t="t" r="r" b="b"/>
              <a:pathLst>
                <a:path w="580389" h="480060">
                  <a:moveTo>
                    <a:pt x="439395" y="0"/>
                  </a:moveTo>
                  <a:lnTo>
                    <a:pt x="141364" y="0"/>
                  </a:lnTo>
                  <a:lnTo>
                    <a:pt x="118780" y="13533"/>
                  </a:lnTo>
                  <a:lnTo>
                    <a:pt x="84931" y="41592"/>
                  </a:lnTo>
                  <a:lnTo>
                    <a:pt x="55920" y="74300"/>
                  </a:lnTo>
                  <a:lnTo>
                    <a:pt x="32335" y="111076"/>
                  </a:lnTo>
                  <a:lnTo>
                    <a:pt x="14762" y="151343"/>
                  </a:lnTo>
                  <a:lnTo>
                    <a:pt x="3788" y="194520"/>
                  </a:lnTo>
                  <a:lnTo>
                    <a:pt x="0" y="240030"/>
                  </a:lnTo>
                  <a:lnTo>
                    <a:pt x="3788" y="285230"/>
                  </a:lnTo>
                  <a:lnTo>
                    <a:pt x="14762" y="328228"/>
                  </a:lnTo>
                  <a:lnTo>
                    <a:pt x="32335" y="368423"/>
                  </a:lnTo>
                  <a:lnTo>
                    <a:pt x="55920" y="405211"/>
                  </a:lnTo>
                  <a:lnTo>
                    <a:pt x="84931" y="437991"/>
                  </a:lnTo>
                  <a:lnTo>
                    <a:pt x="118780" y="466161"/>
                  </a:lnTo>
                  <a:lnTo>
                    <a:pt x="141847" y="480060"/>
                  </a:lnTo>
                  <a:lnTo>
                    <a:pt x="438914" y="480060"/>
                  </a:lnTo>
                  <a:lnTo>
                    <a:pt x="495617" y="437991"/>
                  </a:lnTo>
                  <a:lnTo>
                    <a:pt x="524550" y="405211"/>
                  </a:lnTo>
                  <a:lnTo>
                    <a:pt x="548088" y="368423"/>
                  </a:lnTo>
                  <a:lnTo>
                    <a:pt x="565637" y="328228"/>
                  </a:lnTo>
                  <a:lnTo>
                    <a:pt x="576602" y="285230"/>
                  </a:lnTo>
                  <a:lnTo>
                    <a:pt x="580389" y="240030"/>
                  </a:lnTo>
                  <a:lnTo>
                    <a:pt x="576602" y="194520"/>
                  </a:lnTo>
                  <a:lnTo>
                    <a:pt x="565637" y="151343"/>
                  </a:lnTo>
                  <a:lnTo>
                    <a:pt x="548088" y="111076"/>
                  </a:lnTo>
                  <a:lnTo>
                    <a:pt x="524550" y="74300"/>
                  </a:lnTo>
                  <a:lnTo>
                    <a:pt x="495617" y="41592"/>
                  </a:lnTo>
                  <a:lnTo>
                    <a:pt x="461883" y="13533"/>
                  </a:lnTo>
                  <a:lnTo>
                    <a:pt x="439395" y="0"/>
                  </a:lnTo>
                  <a:close/>
                </a:path>
              </a:pathLst>
            </a:custGeom>
            <a:solidFill>
              <a:srgbClr val="EBF7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585"/>
            <p:cNvSpPr/>
            <p:nvPr/>
          </p:nvSpPr>
          <p:spPr>
            <a:xfrm>
              <a:off x="5720079" y="5624830"/>
              <a:ext cx="500380" cy="480059"/>
            </a:xfrm>
            <a:custGeom>
              <a:avLst/>
              <a:gdLst/>
              <a:ahLst/>
              <a:cxnLst/>
              <a:rect l="l" t="t" r="r" b="b"/>
              <a:pathLst>
                <a:path w="500379" h="480060">
                  <a:moveTo>
                    <a:pt x="250190" y="0"/>
                  </a:moveTo>
                  <a:lnTo>
                    <a:pt x="199695" y="4844"/>
                  </a:lnTo>
                  <a:lnTo>
                    <a:pt x="152697" y="18752"/>
                  </a:lnTo>
                  <a:lnTo>
                    <a:pt x="110194" y="40786"/>
                  </a:lnTo>
                  <a:lnTo>
                    <a:pt x="73183" y="70008"/>
                  </a:lnTo>
                  <a:lnTo>
                    <a:pt x="42661" y="105481"/>
                  </a:lnTo>
                  <a:lnTo>
                    <a:pt x="19625" y="146268"/>
                  </a:lnTo>
                  <a:lnTo>
                    <a:pt x="5072" y="191430"/>
                  </a:lnTo>
                  <a:lnTo>
                    <a:pt x="0" y="240030"/>
                  </a:lnTo>
                  <a:lnTo>
                    <a:pt x="5072" y="288265"/>
                  </a:lnTo>
                  <a:lnTo>
                    <a:pt x="19625" y="333255"/>
                  </a:lnTo>
                  <a:lnTo>
                    <a:pt x="42661" y="374019"/>
                  </a:lnTo>
                  <a:lnTo>
                    <a:pt x="73183" y="409575"/>
                  </a:lnTo>
                  <a:lnTo>
                    <a:pt x="110194" y="438938"/>
                  </a:lnTo>
                  <a:lnTo>
                    <a:pt x="152697" y="461129"/>
                  </a:lnTo>
                  <a:lnTo>
                    <a:pt x="199695" y="475163"/>
                  </a:lnTo>
                  <a:lnTo>
                    <a:pt x="250190" y="480060"/>
                  </a:lnTo>
                  <a:lnTo>
                    <a:pt x="300320" y="475163"/>
                  </a:lnTo>
                  <a:lnTo>
                    <a:pt x="347146" y="461129"/>
                  </a:lnTo>
                  <a:lnTo>
                    <a:pt x="389627" y="438938"/>
                  </a:lnTo>
                  <a:lnTo>
                    <a:pt x="426720" y="409575"/>
                  </a:lnTo>
                  <a:lnTo>
                    <a:pt x="457383" y="374019"/>
                  </a:lnTo>
                  <a:lnTo>
                    <a:pt x="480575" y="333255"/>
                  </a:lnTo>
                  <a:lnTo>
                    <a:pt x="495255" y="288265"/>
                  </a:lnTo>
                  <a:lnTo>
                    <a:pt x="500380" y="240030"/>
                  </a:lnTo>
                  <a:lnTo>
                    <a:pt x="495255" y="191430"/>
                  </a:lnTo>
                  <a:lnTo>
                    <a:pt x="480575" y="146268"/>
                  </a:lnTo>
                  <a:lnTo>
                    <a:pt x="457383" y="105481"/>
                  </a:lnTo>
                  <a:lnTo>
                    <a:pt x="426720" y="70008"/>
                  </a:lnTo>
                  <a:lnTo>
                    <a:pt x="389627" y="40786"/>
                  </a:lnTo>
                  <a:lnTo>
                    <a:pt x="347146" y="18752"/>
                  </a:lnTo>
                  <a:lnTo>
                    <a:pt x="300320" y="4844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EF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586"/>
            <p:cNvSpPr/>
            <p:nvPr/>
          </p:nvSpPr>
          <p:spPr>
            <a:xfrm>
              <a:off x="5759450" y="5664200"/>
              <a:ext cx="421640" cy="401320"/>
            </a:xfrm>
            <a:custGeom>
              <a:avLst/>
              <a:gdLst/>
              <a:ahLst/>
              <a:cxnLst/>
              <a:rect l="l" t="t" r="r" b="b"/>
              <a:pathLst>
                <a:path w="421639" h="401320">
                  <a:moveTo>
                    <a:pt x="210820" y="0"/>
                  </a:moveTo>
                  <a:lnTo>
                    <a:pt x="162752" y="5316"/>
                  </a:lnTo>
                  <a:lnTo>
                    <a:pt x="118483" y="20453"/>
                  </a:lnTo>
                  <a:lnTo>
                    <a:pt x="79325" y="44187"/>
                  </a:lnTo>
                  <a:lnTo>
                    <a:pt x="46586" y="75296"/>
                  </a:lnTo>
                  <a:lnTo>
                    <a:pt x="21578" y="112559"/>
                  </a:lnTo>
                  <a:lnTo>
                    <a:pt x="5613" y="154754"/>
                  </a:lnTo>
                  <a:lnTo>
                    <a:pt x="0" y="200659"/>
                  </a:lnTo>
                  <a:lnTo>
                    <a:pt x="5613" y="246565"/>
                  </a:lnTo>
                  <a:lnTo>
                    <a:pt x="21578" y="288760"/>
                  </a:lnTo>
                  <a:lnTo>
                    <a:pt x="46586" y="326023"/>
                  </a:lnTo>
                  <a:lnTo>
                    <a:pt x="79325" y="357132"/>
                  </a:lnTo>
                  <a:lnTo>
                    <a:pt x="118483" y="380866"/>
                  </a:lnTo>
                  <a:lnTo>
                    <a:pt x="162752" y="396003"/>
                  </a:lnTo>
                  <a:lnTo>
                    <a:pt x="210820" y="401320"/>
                  </a:lnTo>
                  <a:lnTo>
                    <a:pt x="259287" y="396003"/>
                  </a:lnTo>
                  <a:lnTo>
                    <a:pt x="303711" y="380866"/>
                  </a:lnTo>
                  <a:lnTo>
                    <a:pt x="342848" y="357132"/>
                  </a:lnTo>
                  <a:lnTo>
                    <a:pt x="375453" y="326023"/>
                  </a:lnTo>
                  <a:lnTo>
                    <a:pt x="400283" y="288760"/>
                  </a:lnTo>
                  <a:lnTo>
                    <a:pt x="416093" y="246565"/>
                  </a:lnTo>
                  <a:lnTo>
                    <a:pt x="421639" y="200659"/>
                  </a:lnTo>
                  <a:lnTo>
                    <a:pt x="416093" y="154754"/>
                  </a:lnTo>
                  <a:lnTo>
                    <a:pt x="400283" y="112559"/>
                  </a:lnTo>
                  <a:lnTo>
                    <a:pt x="375453" y="75296"/>
                  </a:lnTo>
                  <a:lnTo>
                    <a:pt x="342848" y="44187"/>
                  </a:lnTo>
                  <a:lnTo>
                    <a:pt x="303711" y="20453"/>
                  </a:lnTo>
                  <a:lnTo>
                    <a:pt x="259287" y="5316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2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587"/>
            <p:cNvSpPr/>
            <p:nvPr/>
          </p:nvSpPr>
          <p:spPr>
            <a:xfrm>
              <a:off x="5800090" y="5704840"/>
              <a:ext cx="340360" cy="320040"/>
            </a:xfrm>
            <a:custGeom>
              <a:avLst/>
              <a:gdLst/>
              <a:ahLst/>
              <a:cxnLst/>
              <a:rect l="l" t="t" r="r" b="b"/>
              <a:pathLst>
                <a:path w="340360" h="320039">
                  <a:moveTo>
                    <a:pt x="170180" y="0"/>
                  </a:moveTo>
                  <a:lnTo>
                    <a:pt x="124501" y="5679"/>
                  </a:lnTo>
                  <a:lnTo>
                    <a:pt x="83725" y="21731"/>
                  </a:lnTo>
                  <a:lnTo>
                    <a:pt x="49371" y="46672"/>
                  </a:lnTo>
                  <a:lnTo>
                    <a:pt x="22954" y="79022"/>
                  </a:lnTo>
                  <a:lnTo>
                    <a:pt x="5991" y="117298"/>
                  </a:lnTo>
                  <a:lnTo>
                    <a:pt x="0" y="160020"/>
                  </a:lnTo>
                  <a:lnTo>
                    <a:pt x="5991" y="202300"/>
                  </a:lnTo>
                  <a:lnTo>
                    <a:pt x="22954" y="240453"/>
                  </a:lnTo>
                  <a:lnTo>
                    <a:pt x="49371" y="272891"/>
                  </a:lnTo>
                  <a:lnTo>
                    <a:pt x="83725" y="298026"/>
                  </a:lnTo>
                  <a:lnTo>
                    <a:pt x="124501" y="314272"/>
                  </a:lnTo>
                  <a:lnTo>
                    <a:pt x="170180" y="320040"/>
                  </a:lnTo>
                  <a:lnTo>
                    <a:pt x="215417" y="314272"/>
                  </a:lnTo>
                  <a:lnTo>
                    <a:pt x="256069" y="298026"/>
                  </a:lnTo>
                  <a:lnTo>
                    <a:pt x="290512" y="272891"/>
                  </a:lnTo>
                  <a:lnTo>
                    <a:pt x="317123" y="240453"/>
                  </a:lnTo>
                  <a:lnTo>
                    <a:pt x="334280" y="202300"/>
                  </a:lnTo>
                  <a:lnTo>
                    <a:pt x="340360" y="160020"/>
                  </a:lnTo>
                  <a:lnTo>
                    <a:pt x="334280" y="117298"/>
                  </a:lnTo>
                  <a:lnTo>
                    <a:pt x="317123" y="79022"/>
                  </a:lnTo>
                  <a:lnTo>
                    <a:pt x="290512" y="46672"/>
                  </a:lnTo>
                  <a:lnTo>
                    <a:pt x="256069" y="21731"/>
                  </a:lnTo>
                  <a:lnTo>
                    <a:pt x="215417" y="5679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F5FB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88"/>
            <p:cNvSpPr/>
            <p:nvPr/>
          </p:nvSpPr>
          <p:spPr>
            <a:xfrm>
              <a:off x="5839459" y="5744210"/>
              <a:ext cx="260350" cy="240029"/>
            </a:xfrm>
            <a:custGeom>
              <a:avLst/>
              <a:gdLst/>
              <a:ahLst/>
              <a:cxnLst/>
              <a:rect l="l" t="t" r="r" b="b"/>
              <a:pathLst>
                <a:path w="260350" h="240029">
                  <a:moveTo>
                    <a:pt x="130810" y="0"/>
                  </a:moveTo>
                  <a:lnTo>
                    <a:pt x="79831" y="9386"/>
                  </a:lnTo>
                  <a:lnTo>
                    <a:pt x="38258" y="35083"/>
                  </a:lnTo>
                  <a:lnTo>
                    <a:pt x="10259" y="73402"/>
                  </a:lnTo>
                  <a:lnTo>
                    <a:pt x="0" y="120649"/>
                  </a:lnTo>
                  <a:lnTo>
                    <a:pt x="10259" y="167163"/>
                  </a:lnTo>
                  <a:lnTo>
                    <a:pt x="38258" y="205104"/>
                  </a:lnTo>
                  <a:lnTo>
                    <a:pt x="79831" y="230663"/>
                  </a:lnTo>
                  <a:lnTo>
                    <a:pt x="130810" y="240029"/>
                  </a:lnTo>
                  <a:lnTo>
                    <a:pt x="181054" y="230663"/>
                  </a:lnTo>
                  <a:lnTo>
                    <a:pt x="222250" y="205104"/>
                  </a:lnTo>
                  <a:lnTo>
                    <a:pt x="250110" y="167163"/>
                  </a:lnTo>
                  <a:lnTo>
                    <a:pt x="260350" y="120649"/>
                  </a:lnTo>
                  <a:lnTo>
                    <a:pt x="250110" y="73402"/>
                  </a:lnTo>
                  <a:lnTo>
                    <a:pt x="222250" y="35083"/>
                  </a:lnTo>
                  <a:lnTo>
                    <a:pt x="181054" y="9386"/>
                  </a:lnTo>
                  <a:lnTo>
                    <a:pt x="130810" y="0"/>
                  </a:lnTo>
                  <a:close/>
                </a:path>
              </a:pathLst>
            </a:custGeom>
            <a:solidFill>
              <a:srgbClr val="F8F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589"/>
            <p:cNvSpPr/>
            <p:nvPr/>
          </p:nvSpPr>
          <p:spPr>
            <a:xfrm>
              <a:off x="5880101" y="5784851"/>
              <a:ext cx="180339" cy="1600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590"/>
            <p:cNvSpPr txBox="1"/>
            <p:nvPr/>
          </p:nvSpPr>
          <p:spPr>
            <a:xfrm>
              <a:off x="5398770" y="5624829"/>
              <a:ext cx="1167130" cy="338554"/>
            </a:xfrm>
            <a:prstGeom prst="rect">
              <a:avLst/>
            </a:prstGeom>
            <a:ln w="16509">
              <a:solidFill>
                <a:srgbClr val="000000"/>
              </a:solidFill>
            </a:ln>
          </p:spPr>
          <p:txBody>
            <a:bodyPr vert="horz" wrap="square" lIns="0" tIns="121920" rIns="0" bIns="0" rtlCol="0">
              <a:spAutoFit/>
            </a:bodyPr>
            <a:lstStyle/>
            <a:p>
              <a:pPr marL="179705">
                <a:spcBef>
                  <a:spcPts val="960"/>
                </a:spcBef>
              </a:pPr>
              <a:r>
                <a:rPr sz="1400" spc="25" dirty="0">
                  <a:latin typeface="Arial"/>
                  <a:cs typeface="Arial"/>
                </a:rPr>
                <a:t>Barometer</a:t>
              </a:r>
              <a:endParaRPr sz="14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99" y="176898"/>
            <a:ext cx="9515959" cy="846793"/>
          </a:xfrm>
        </p:spPr>
        <p:txBody>
          <a:bodyPr/>
          <a:lstStyle/>
          <a:p>
            <a:r>
              <a:rPr lang="en-US" dirty="0"/>
              <a:t>Weather station - </a:t>
            </a:r>
            <a:r>
              <a:rPr lang="en-US" spc="5" dirty="0"/>
              <a:t>data </a:t>
            </a:r>
            <a:r>
              <a:rPr lang="en-US" dirty="0"/>
              <a:t>collection</a:t>
            </a:r>
            <a:r>
              <a:rPr lang="en-US" spc="-65" dirty="0"/>
              <a:t> </a:t>
            </a:r>
            <a:r>
              <a:rPr lang="en-US" spc="5" dirty="0"/>
              <a:t>sequence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48245" y="1172733"/>
            <a:ext cx="6830060" cy="4923155"/>
            <a:chOff x="2737486" y="1519555"/>
            <a:chExt cx="6830060" cy="4923155"/>
          </a:xfrm>
        </p:grpSpPr>
        <p:sp>
          <p:nvSpPr>
            <p:cNvPr id="5" name="object 413"/>
            <p:cNvSpPr/>
            <p:nvPr/>
          </p:nvSpPr>
          <p:spPr>
            <a:xfrm>
              <a:off x="3952239" y="1604010"/>
              <a:ext cx="1794510" cy="417830"/>
            </a:xfrm>
            <a:custGeom>
              <a:avLst/>
              <a:gdLst/>
              <a:ahLst/>
              <a:cxnLst/>
              <a:rect l="l" t="t" r="r" b="b"/>
              <a:pathLst>
                <a:path w="1794510" h="417830">
                  <a:moveTo>
                    <a:pt x="1794510" y="0"/>
                  </a:moveTo>
                  <a:lnTo>
                    <a:pt x="0" y="0"/>
                  </a:lnTo>
                  <a:lnTo>
                    <a:pt x="72" y="417829"/>
                  </a:lnTo>
                  <a:lnTo>
                    <a:pt x="1794510" y="417829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14"/>
            <p:cNvSpPr/>
            <p:nvPr/>
          </p:nvSpPr>
          <p:spPr>
            <a:xfrm>
              <a:off x="3977639" y="1604010"/>
              <a:ext cx="1744980" cy="417830"/>
            </a:xfrm>
            <a:custGeom>
              <a:avLst/>
              <a:gdLst/>
              <a:ahLst/>
              <a:cxnLst/>
              <a:rect l="l" t="t" r="r" b="b"/>
              <a:pathLst>
                <a:path w="1744979" h="417830">
                  <a:moveTo>
                    <a:pt x="1719557" y="0"/>
                  </a:moveTo>
                  <a:lnTo>
                    <a:pt x="25349" y="0"/>
                  </a:lnTo>
                  <a:lnTo>
                    <a:pt x="20089" y="21332"/>
                  </a:lnTo>
                  <a:lnTo>
                    <a:pt x="11399" y="66922"/>
                  </a:lnTo>
                  <a:lnTo>
                    <a:pt x="5110" y="113321"/>
                  </a:lnTo>
                  <a:lnTo>
                    <a:pt x="1288" y="160462"/>
                  </a:lnTo>
                  <a:lnTo>
                    <a:pt x="0" y="208279"/>
                  </a:lnTo>
                  <a:lnTo>
                    <a:pt x="1288" y="256219"/>
                  </a:lnTo>
                  <a:lnTo>
                    <a:pt x="5110" y="303475"/>
                  </a:lnTo>
                  <a:lnTo>
                    <a:pt x="11399" y="349981"/>
                  </a:lnTo>
                  <a:lnTo>
                    <a:pt x="20089" y="395671"/>
                  </a:lnTo>
                  <a:lnTo>
                    <a:pt x="25542" y="417829"/>
                  </a:lnTo>
                  <a:lnTo>
                    <a:pt x="1719364" y="417829"/>
                  </a:lnTo>
                  <a:lnTo>
                    <a:pt x="1733546" y="349981"/>
                  </a:lnTo>
                  <a:lnTo>
                    <a:pt x="1739853" y="303475"/>
                  </a:lnTo>
                  <a:lnTo>
                    <a:pt x="1743687" y="256219"/>
                  </a:lnTo>
                  <a:lnTo>
                    <a:pt x="1744980" y="208279"/>
                  </a:lnTo>
                  <a:lnTo>
                    <a:pt x="1743687" y="160462"/>
                  </a:lnTo>
                  <a:lnTo>
                    <a:pt x="1739853" y="113321"/>
                  </a:lnTo>
                  <a:lnTo>
                    <a:pt x="1733546" y="66922"/>
                  </a:lnTo>
                  <a:lnTo>
                    <a:pt x="1724831" y="21332"/>
                  </a:lnTo>
                  <a:lnTo>
                    <a:pt x="1719557" y="0"/>
                  </a:lnTo>
                  <a:close/>
                </a:path>
              </a:pathLst>
            </a:custGeom>
            <a:solidFill>
              <a:srgbClr val="D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15"/>
            <p:cNvSpPr/>
            <p:nvPr/>
          </p:nvSpPr>
          <p:spPr>
            <a:xfrm>
              <a:off x="4027170" y="1604010"/>
              <a:ext cx="1645920" cy="417830"/>
            </a:xfrm>
            <a:custGeom>
              <a:avLst/>
              <a:gdLst/>
              <a:ahLst/>
              <a:cxnLst/>
              <a:rect l="l" t="t" r="r" b="b"/>
              <a:pathLst>
                <a:path w="1645920" h="417830">
                  <a:moveTo>
                    <a:pt x="1619021" y="0"/>
                  </a:moveTo>
                  <a:lnTo>
                    <a:pt x="26898" y="0"/>
                  </a:lnTo>
                  <a:lnTo>
                    <a:pt x="21726" y="19535"/>
                  </a:lnTo>
                  <a:lnTo>
                    <a:pt x="12337" y="65460"/>
                  </a:lnTo>
                  <a:lnTo>
                    <a:pt x="5534" y="112277"/>
                  </a:lnTo>
                  <a:lnTo>
                    <a:pt x="1396" y="159909"/>
                  </a:lnTo>
                  <a:lnTo>
                    <a:pt x="0" y="208279"/>
                  </a:lnTo>
                  <a:lnTo>
                    <a:pt x="1396" y="256650"/>
                  </a:lnTo>
                  <a:lnTo>
                    <a:pt x="5534" y="304282"/>
                  </a:lnTo>
                  <a:lnTo>
                    <a:pt x="12337" y="351099"/>
                  </a:lnTo>
                  <a:lnTo>
                    <a:pt x="21726" y="397024"/>
                  </a:lnTo>
                  <a:lnTo>
                    <a:pt x="27234" y="417829"/>
                  </a:lnTo>
                  <a:lnTo>
                    <a:pt x="1618685" y="417829"/>
                  </a:lnTo>
                  <a:lnTo>
                    <a:pt x="1633582" y="351099"/>
                  </a:lnTo>
                  <a:lnTo>
                    <a:pt x="1640385" y="304282"/>
                  </a:lnTo>
                  <a:lnTo>
                    <a:pt x="1644523" y="256650"/>
                  </a:lnTo>
                  <a:lnTo>
                    <a:pt x="1645920" y="208279"/>
                  </a:lnTo>
                  <a:lnTo>
                    <a:pt x="1644523" y="159909"/>
                  </a:lnTo>
                  <a:lnTo>
                    <a:pt x="1640385" y="112277"/>
                  </a:lnTo>
                  <a:lnTo>
                    <a:pt x="1633582" y="65460"/>
                  </a:lnTo>
                  <a:lnTo>
                    <a:pt x="1624193" y="19535"/>
                  </a:lnTo>
                  <a:lnTo>
                    <a:pt x="1619021" y="0"/>
                  </a:lnTo>
                  <a:close/>
                </a:path>
              </a:pathLst>
            </a:custGeom>
            <a:solidFill>
              <a:srgbClr val="DA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16"/>
            <p:cNvSpPr/>
            <p:nvPr/>
          </p:nvSpPr>
          <p:spPr>
            <a:xfrm>
              <a:off x="4075429" y="1604010"/>
              <a:ext cx="1549400" cy="417830"/>
            </a:xfrm>
            <a:custGeom>
              <a:avLst/>
              <a:gdLst/>
              <a:ahLst/>
              <a:cxnLst/>
              <a:rect l="l" t="t" r="r" b="b"/>
              <a:pathLst>
                <a:path w="1549400" h="417830">
                  <a:moveTo>
                    <a:pt x="1520630" y="0"/>
                  </a:moveTo>
                  <a:lnTo>
                    <a:pt x="28678" y="0"/>
                  </a:lnTo>
                  <a:lnTo>
                    <a:pt x="23651" y="17564"/>
                  </a:lnTo>
                  <a:lnTo>
                    <a:pt x="13440" y="63830"/>
                  </a:lnTo>
                  <a:lnTo>
                    <a:pt x="6033" y="111098"/>
                  </a:lnTo>
                  <a:lnTo>
                    <a:pt x="1523" y="159277"/>
                  </a:lnTo>
                  <a:lnTo>
                    <a:pt x="0" y="208279"/>
                  </a:lnTo>
                  <a:lnTo>
                    <a:pt x="1523" y="257146"/>
                  </a:lnTo>
                  <a:lnTo>
                    <a:pt x="6033" y="305212"/>
                  </a:lnTo>
                  <a:lnTo>
                    <a:pt x="13440" y="352385"/>
                  </a:lnTo>
                  <a:lnTo>
                    <a:pt x="23651" y="398575"/>
                  </a:lnTo>
                  <a:lnTo>
                    <a:pt x="29168" y="417829"/>
                  </a:lnTo>
                  <a:lnTo>
                    <a:pt x="1520138" y="417829"/>
                  </a:lnTo>
                  <a:lnTo>
                    <a:pt x="1535914" y="352385"/>
                  </a:lnTo>
                  <a:lnTo>
                    <a:pt x="1543345" y="305212"/>
                  </a:lnTo>
                  <a:lnTo>
                    <a:pt x="1547871" y="257146"/>
                  </a:lnTo>
                  <a:lnTo>
                    <a:pt x="1549399" y="208279"/>
                  </a:lnTo>
                  <a:lnTo>
                    <a:pt x="1547871" y="159277"/>
                  </a:lnTo>
                  <a:lnTo>
                    <a:pt x="1543345" y="111098"/>
                  </a:lnTo>
                  <a:lnTo>
                    <a:pt x="1535914" y="63830"/>
                  </a:lnTo>
                  <a:lnTo>
                    <a:pt x="1525671" y="17564"/>
                  </a:lnTo>
                  <a:lnTo>
                    <a:pt x="1520630" y="0"/>
                  </a:lnTo>
                  <a:close/>
                </a:path>
              </a:pathLst>
            </a:custGeom>
            <a:solidFill>
              <a:srgbClr val="DC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17"/>
            <p:cNvSpPr/>
            <p:nvPr/>
          </p:nvSpPr>
          <p:spPr>
            <a:xfrm>
              <a:off x="4124960" y="1604010"/>
              <a:ext cx="1450340" cy="417830"/>
            </a:xfrm>
            <a:custGeom>
              <a:avLst/>
              <a:gdLst/>
              <a:ahLst/>
              <a:cxnLst/>
              <a:rect l="l" t="t" r="r" b="b"/>
              <a:pathLst>
                <a:path w="1450339" h="417830">
                  <a:moveTo>
                    <a:pt x="1419521" y="0"/>
                  </a:moveTo>
                  <a:lnTo>
                    <a:pt x="30715" y="0"/>
                  </a:lnTo>
                  <a:lnTo>
                    <a:pt x="23862" y="23035"/>
                  </a:lnTo>
                  <a:lnTo>
                    <a:pt x="13564" y="67931"/>
                  </a:lnTo>
                  <a:lnTo>
                    <a:pt x="6091" y="113834"/>
                  </a:lnTo>
                  <a:lnTo>
                    <a:pt x="1538" y="160649"/>
                  </a:lnTo>
                  <a:lnTo>
                    <a:pt x="0" y="208279"/>
                  </a:lnTo>
                  <a:lnTo>
                    <a:pt x="1538" y="255910"/>
                  </a:lnTo>
                  <a:lnTo>
                    <a:pt x="6091" y="302725"/>
                  </a:lnTo>
                  <a:lnTo>
                    <a:pt x="13564" y="348628"/>
                  </a:lnTo>
                  <a:lnTo>
                    <a:pt x="23862" y="393524"/>
                  </a:lnTo>
                  <a:lnTo>
                    <a:pt x="31093" y="417829"/>
                  </a:lnTo>
                  <a:lnTo>
                    <a:pt x="1419142" y="417829"/>
                  </a:lnTo>
                  <a:lnTo>
                    <a:pt x="1436727" y="348628"/>
                  </a:lnTo>
                  <a:lnTo>
                    <a:pt x="1444225" y="302725"/>
                  </a:lnTo>
                  <a:lnTo>
                    <a:pt x="1448795" y="255910"/>
                  </a:lnTo>
                  <a:lnTo>
                    <a:pt x="1450339" y="208279"/>
                  </a:lnTo>
                  <a:lnTo>
                    <a:pt x="1448795" y="160649"/>
                  </a:lnTo>
                  <a:lnTo>
                    <a:pt x="1444225" y="113834"/>
                  </a:lnTo>
                  <a:lnTo>
                    <a:pt x="1436727" y="67931"/>
                  </a:lnTo>
                  <a:lnTo>
                    <a:pt x="1426395" y="23035"/>
                  </a:lnTo>
                  <a:lnTo>
                    <a:pt x="1419521" y="0"/>
                  </a:lnTo>
                  <a:close/>
                </a:path>
              </a:pathLst>
            </a:custGeom>
            <a:solidFill>
              <a:srgbClr val="DF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18"/>
            <p:cNvSpPr/>
            <p:nvPr/>
          </p:nvSpPr>
          <p:spPr>
            <a:xfrm>
              <a:off x="4173220" y="1604010"/>
              <a:ext cx="1352550" cy="417830"/>
            </a:xfrm>
            <a:custGeom>
              <a:avLst/>
              <a:gdLst/>
              <a:ahLst/>
              <a:cxnLst/>
              <a:rect l="l" t="t" r="r" b="b"/>
              <a:pathLst>
                <a:path w="1352550" h="417830">
                  <a:moveTo>
                    <a:pt x="1319352" y="0"/>
                  </a:moveTo>
                  <a:lnTo>
                    <a:pt x="33206" y="0"/>
                  </a:lnTo>
                  <a:lnTo>
                    <a:pt x="26312" y="21142"/>
                  </a:lnTo>
                  <a:lnTo>
                    <a:pt x="14973" y="66317"/>
                  </a:lnTo>
                  <a:lnTo>
                    <a:pt x="6731" y="112641"/>
                  </a:lnTo>
                  <a:lnTo>
                    <a:pt x="1702" y="160000"/>
                  </a:lnTo>
                  <a:lnTo>
                    <a:pt x="0" y="208279"/>
                  </a:lnTo>
                  <a:lnTo>
                    <a:pt x="1702" y="256559"/>
                  </a:lnTo>
                  <a:lnTo>
                    <a:pt x="6731" y="303918"/>
                  </a:lnTo>
                  <a:lnTo>
                    <a:pt x="14973" y="350242"/>
                  </a:lnTo>
                  <a:lnTo>
                    <a:pt x="26312" y="395417"/>
                  </a:lnTo>
                  <a:lnTo>
                    <a:pt x="33621" y="417829"/>
                  </a:lnTo>
                  <a:lnTo>
                    <a:pt x="1318938" y="417829"/>
                  </a:lnTo>
                  <a:lnTo>
                    <a:pt x="1337579" y="350242"/>
                  </a:lnTo>
                  <a:lnTo>
                    <a:pt x="1345819" y="303918"/>
                  </a:lnTo>
                  <a:lnTo>
                    <a:pt x="1350847" y="256559"/>
                  </a:lnTo>
                  <a:lnTo>
                    <a:pt x="1352550" y="208279"/>
                  </a:lnTo>
                  <a:lnTo>
                    <a:pt x="1350847" y="160000"/>
                  </a:lnTo>
                  <a:lnTo>
                    <a:pt x="1345819" y="112641"/>
                  </a:lnTo>
                  <a:lnTo>
                    <a:pt x="1337579" y="66317"/>
                  </a:lnTo>
                  <a:lnTo>
                    <a:pt x="1326244" y="21142"/>
                  </a:lnTo>
                  <a:lnTo>
                    <a:pt x="1319352" y="0"/>
                  </a:lnTo>
                  <a:close/>
                </a:path>
              </a:pathLst>
            </a:custGeom>
            <a:solidFill>
              <a:srgbClr val="E1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19"/>
            <p:cNvSpPr/>
            <p:nvPr/>
          </p:nvSpPr>
          <p:spPr>
            <a:xfrm>
              <a:off x="4222750" y="1604010"/>
              <a:ext cx="1253490" cy="417830"/>
            </a:xfrm>
            <a:custGeom>
              <a:avLst/>
              <a:gdLst/>
              <a:ahLst/>
              <a:cxnLst/>
              <a:rect l="l" t="t" r="r" b="b"/>
              <a:pathLst>
                <a:path w="1253489" h="417830">
                  <a:moveTo>
                    <a:pt x="1217467" y="0"/>
                  </a:moveTo>
                  <a:lnTo>
                    <a:pt x="36035" y="0"/>
                  </a:lnTo>
                  <a:lnTo>
                    <a:pt x="29065" y="19427"/>
                  </a:lnTo>
                  <a:lnTo>
                    <a:pt x="16558" y="64829"/>
                  </a:lnTo>
                  <a:lnTo>
                    <a:pt x="7451" y="111531"/>
                  </a:lnTo>
                  <a:lnTo>
                    <a:pt x="1886" y="159395"/>
                  </a:lnTo>
                  <a:lnTo>
                    <a:pt x="0" y="208279"/>
                  </a:lnTo>
                  <a:lnTo>
                    <a:pt x="1886" y="257337"/>
                  </a:lnTo>
                  <a:lnTo>
                    <a:pt x="7451" y="305357"/>
                  </a:lnTo>
                  <a:lnTo>
                    <a:pt x="16558" y="352200"/>
                  </a:lnTo>
                  <a:lnTo>
                    <a:pt x="29065" y="397728"/>
                  </a:lnTo>
                  <a:lnTo>
                    <a:pt x="36258" y="417829"/>
                  </a:lnTo>
                  <a:lnTo>
                    <a:pt x="1217244" y="417829"/>
                  </a:lnTo>
                  <a:lnTo>
                    <a:pt x="1236935" y="352200"/>
                  </a:lnTo>
                  <a:lnTo>
                    <a:pt x="1246039" y="305357"/>
                  </a:lnTo>
                  <a:lnTo>
                    <a:pt x="1251603" y="257337"/>
                  </a:lnTo>
                  <a:lnTo>
                    <a:pt x="1253489" y="208279"/>
                  </a:lnTo>
                  <a:lnTo>
                    <a:pt x="1251603" y="159395"/>
                  </a:lnTo>
                  <a:lnTo>
                    <a:pt x="1246039" y="111531"/>
                  </a:lnTo>
                  <a:lnTo>
                    <a:pt x="1236935" y="64829"/>
                  </a:lnTo>
                  <a:lnTo>
                    <a:pt x="1224432" y="19427"/>
                  </a:lnTo>
                  <a:lnTo>
                    <a:pt x="1217467" y="0"/>
                  </a:lnTo>
                  <a:close/>
                </a:path>
              </a:pathLst>
            </a:custGeom>
            <a:solidFill>
              <a:srgbClr val="E3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20"/>
            <p:cNvSpPr/>
            <p:nvPr/>
          </p:nvSpPr>
          <p:spPr>
            <a:xfrm>
              <a:off x="4272279" y="1604010"/>
              <a:ext cx="1154430" cy="417830"/>
            </a:xfrm>
            <a:custGeom>
              <a:avLst/>
              <a:gdLst/>
              <a:ahLst/>
              <a:cxnLst/>
              <a:rect l="l" t="t" r="r" b="b"/>
              <a:pathLst>
                <a:path w="1154429" h="417830">
                  <a:moveTo>
                    <a:pt x="1115370" y="0"/>
                  </a:moveTo>
                  <a:lnTo>
                    <a:pt x="39075" y="0"/>
                  </a:lnTo>
                  <a:lnTo>
                    <a:pt x="29372" y="25775"/>
                  </a:lnTo>
                  <a:lnTo>
                    <a:pt x="16742" y="69535"/>
                  </a:lnTo>
                  <a:lnTo>
                    <a:pt x="7538" y="114639"/>
                  </a:lnTo>
                  <a:lnTo>
                    <a:pt x="1909" y="160937"/>
                  </a:lnTo>
                  <a:lnTo>
                    <a:pt x="0" y="208279"/>
                  </a:lnTo>
                  <a:lnTo>
                    <a:pt x="1909" y="255613"/>
                  </a:lnTo>
                  <a:lnTo>
                    <a:pt x="7538" y="301885"/>
                  </a:lnTo>
                  <a:lnTo>
                    <a:pt x="16742" y="346947"/>
                  </a:lnTo>
                  <a:lnTo>
                    <a:pt x="29372" y="390651"/>
                  </a:lnTo>
                  <a:lnTo>
                    <a:pt x="39619" y="417829"/>
                  </a:lnTo>
                  <a:lnTo>
                    <a:pt x="1114826" y="417829"/>
                  </a:lnTo>
                  <a:lnTo>
                    <a:pt x="1137692" y="346947"/>
                  </a:lnTo>
                  <a:lnTo>
                    <a:pt x="1146892" y="301885"/>
                  </a:lnTo>
                  <a:lnTo>
                    <a:pt x="1152521" y="255613"/>
                  </a:lnTo>
                  <a:lnTo>
                    <a:pt x="1154430" y="208279"/>
                  </a:lnTo>
                  <a:lnTo>
                    <a:pt x="1152521" y="160937"/>
                  </a:lnTo>
                  <a:lnTo>
                    <a:pt x="1146892" y="114639"/>
                  </a:lnTo>
                  <a:lnTo>
                    <a:pt x="1137692" y="69535"/>
                  </a:lnTo>
                  <a:lnTo>
                    <a:pt x="1125067" y="25775"/>
                  </a:lnTo>
                  <a:lnTo>
                    <a:pt x="1115370" y="0"/>
                  </a:lnTo>
                  <a:close/>
                </a:path>
              </a:pathLst>
            </a:custGeom>
            <a:solidFill>
              <a:srgbClr val="E5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21"/>
            <p:cNvSpPr/>
            <p:nvPr/>
          </p:nvSpPr>
          <p:spPr>
            <a:xfrm>
              <a:off x="4321810" y="1604010"/>
              <a:ext cx="1057910" cy="417830"/>
            </a:xfrm>
            <a:custGeom>
              <a:avLst/>
              <a:gdLst/>
              <a:ahLst/>
              <a:cxnLst/>
              <a:rect l="l" t="t" r="r" b="b"/>
              <a:pathLst>
                <a:path w="1057910" h="417830">
                  <a:moveTo>
                    <a:pt x="1014634" y="0"/>
                  </a:moveTo>
                  <a:lnTo>
                    <a:pt x="43254" y="0"/>
                  </a:lnTo>
                  <a:lnTo>
                    <a:pt x="33162" y="23804"/>
                  </a:lnTo>
                  <a:lnTo>
                    <a:pt x="18938" y="67721"/>
                  </a:lnTo>
                  <a:lnTo>
                    <a:pt x="8543" y="113230"/>
                  </a:lnTo>
                  <a:lnTo>
                    <a:pt x="2167" y="160144"/>
                  </a:lnTo>
                  <a:lnTo>
                    <a:pt x="0" y="208279"/>
                  </a:lnTo>
                  <a:lnTo>
                    <a:pt x="2167" y="256415"/>
                  </a:lnTo>
                  <a:lnTo>
                    <a:pt x="8543" y="303329"/>
                  </a:lnTo>
                  <a:lnTo>
                    <a:pt x="18938" y="348838"/>
                  </a:lnTo>
                  <a:lnTo>
                    <a:pt x="33162" y="392755"/>
                  </a:lnTo>
                  <a:lnTo>
                    <a:pt x="43792" y="417829"/>
                  </a:lnTo>
                  <a:lnTo>
                    <a:pt x="1014095" y="417829"/>
                  </a:lnTo>
                  <a:lnTo>
                    <a:pt x="1038965" y="348838"/>
                  </a:lnTo>
                  <a:lnTo>
                    <a:pt x="1049364" y="303329"/>
                  </a:lnTo>
                  <a:lnTo>
                    <a:pt x="1055742" y="256415"/>
                  </a:lnTo>
                  <a:lnTo>
                    <a:pt x="1057910" y="208279"/>
                  </a:lnTo>
                  <a:lnTo>
                    <a:pt x="1055742" y="160144"/>
                  </a:lnTo>
                  <a:lnTo>
                    <a:pt x="1049364" y="113230"/>
                  </a:lnTo>
                  <a:lnTo>
                    <a:pt x="1038965" y="67721"/>
                  </a:lnTo>
                  <a:lnTo>
                    <a:pt x="1024733" y="23804"/>
                  </a:lnTo>
                  <a:lnTo>
                    <a:pt x="1014634" y="0"/>
                  </a:lnTo>
                  <a:close/>
                </a:path>
              </a:pathLst>
            </a:custGeom>
            <a:solidFill>
              <a:srgbClr val="E8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22"/>
            <p:cNvSpPr/>
            <p:nvPr/>
          </p:nvSpPr>
          <p:spPr>
            <a:xfrm>
              <a:off x="4371339" y="1604010"/>
              <a:ext cx="958850" cy="417830"/>
            </a:xfrm>
            <a:custGeom>
              <a:avLst/>
              <a:gdLst/>
              <a:ahLst/>
              <a:cxnLst/>
              <a:rect l="l" t="t" r="r" b="b"/>
              <a:pathLst>
                <a:path w="958850" h="417830">
                  <a:moveTo>
                    <a:pt x="910801" y="0"/>
                  </a:moveTo>
                  <a:lnTo>
                    <a:pt x="48019" y="0"/>
                  </a:lnTo>
                  <a:lnTo>
                    <a:pt x="37663" y="21490"/>
                  </a:lnTo>
                  <a:lnTo>
                    <a:pt x="21548" y="65530"/>
                  </a:lnTo>
                  <a:lnTo>
                    <a:pt x="9738" y="111499"/>
                  </a:lnTo>
                  <a:lnTo>
                    <a:pt x="2474" y="159161"/>
                  </a:lnTo>
                  <a:lnTo>
                    <a:pt x="0" y="208279"/>
                  </a:lnTo>
                  <a:lnTo>
                    <a:pt x="2474" y="257189"/>
                  </a:lnTo>
                  <a:lnTo>
                    <a:pt x="9738" y="304695"/>
                  </a:lnTo>
                  <a:lnTo>
                    <a:pt x="21548" y="350557"/>
                  </a:lnTo>
                  <a:lnTo>
                    <a:pt x="37663" y="394533"/>
                  </a:lnTo>
                  <a:lnTo>
                    <a:pt x="48896" y="417829"/>
                  </a:lnTo>
                  <a:lnTo>
                    <a:pt x="909923" y="417829"/>
                  </a:lnTo>
                  <a:lnTo>
                    <a:pt x="937293" y="350557"/>
                  </a:lnTo>
                  <a:lnTo>
                    <a:pt x="949109" y="304695"/>
                  </a:lnTo>
                  <a:lnTo>
                    <a:pt x="956374" y="257189"/>
                  </a:lnTo>
                  <a:lnTo>
                    <a:pt x="958850" y="208279"/>
                  </a:lnTo>
                  <a:lnTo>
                    <a:pt x="956374" y="159161"/>
                  </a:lnTo>
                  <a:lnTo>
                    <a:pt x="949109" y="111499"/>
                  </a:lnTo>
                  <a:lnTo>
                    <a:pt x="937293" y="65530"/>
                  </a:lnTo>
                  <a:lnTo>
                    <a:pt x="921166" y="21490"/>
                  </a:lnTo>
                  <a:lnTo>
                    <a:pt x="910801" y="0"/>
                  </a:lnTo>
                  <a:close/>
                </a:path>
              </a:pathLst>
            </a:custGeom>
            <a:solidFill>
              <a:srgbClr val="EA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23"/>
            <p:cNvSpPr/>
            <p:nvPr/>
          </p:nvSpPr>
          <p:spPr>
            <a:xfrm>
              <a:off x="4419600" y="1604010"/>
              <a:ext cx="861060" cy="417830"/>
            </a:xfrm>
            <a:custGeom>
              <a:avLst/>
              <a:gdLst/>
              <a:ahLst/>
              <a:cxnLst/>
              <a:rect l="l" t="t" r="r" b="b"/>
              <a:pathLst>
                <a:path w="861060" h="417830">
                  <a:moveTo>
                    <a:pt x="806669" y="0"/>
                  </a:moveTo>
                  <a:lnTo>
                    <a:pt x="54126" y="0"/>
                  </a:lnTo>
                  <a:lnTo>
                    <a:pt x="38165" y="30811"/>
                  </a:lnTo>
                  <a:lnTo>
                    <a:pt x="21854" y="72440"/>
                  </a:lnTo>
                  <a:lnTo>
                    <a:pt x="9884" y="116068"/>
                  </a:lnTo>
                  <a:lnTo>
                    <a:pt x="2514" y="161434"/>
                  </a:lnTo>
                  <a:lnTo>
                    <a:pt x="0" y="208279"/>
                  </a:lnTo>
                  <a:lnTo>
                    <a:pt x="2514" y="255362"/>
                  </a:lnTo>
                  <a:lnTo>
                    <a:pt x="9884" y="300934"/>
                  </a:lnTo>
                  <a:lnTo>
                    <a:pt x="21854" y="344738"/>
                  </a:lnTo>
                  <a:lnTo>
                    <a:pt x="38165" y="386518"/>
                  </a:lnTo>
                  <a:lnTo>
                    <a:pt x="54334" y="417829"/>
                  </a:lnTo>
                  <a:lnTo>
                    <a:pt x="806460" y="417829"/>
                  </a:lnTo>
                  <a:lnTo>
                    <a:pt x="839083" y="344738"/>
                  </a:lnTo>
                  <a:lnTo>
                    <a:pt x="851116" y="300934"/>
                  </a:lnTo>
                  <a:lnTo>
                    <a:pt x="858530" y="255362"/>
                  </a:lnTo>
                  <a:lnTo>
                    <a:pt x="861060" y="208279"/>
                  </a:lnTo>
                  <a:lnTo>
                    <a:pt x="858530" y="161434"/>
                  </a:lnTo>
                  <a:lnTo>
                    <a:pt x="851116" y="116068"/>
                  </a:lnTo>
                  <a:lnTo>
                    <a:pt x="839083" y="72440"/>
                  </a:lnTo>
                  <a:lnTo>
                    <a:pt x="822695" y="30811"/>
                  </a:lnTo>
                  <a:lnTo>
                    <a:pt x="806669" y="0"/>
                  </a:lnTo>
                  <a:close/>
                </a:path>
              </a:pathLst>
            </a:custGeom>
            <a:solidFill>
              <a:srgbClr val="EC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24"/>
            <p:cNvSpPr/>
            <p:nvPr/>
          </p:nvSpPr>
          <p:spPr>
            <a:xfrm>
              <a:off x="4469129" y="1604010"/>
              <a:ext cx="762000" cy="417830"/>
            </a:xfrm>
            <a:custGeom>
              <a:avLst/>
              <a:gdLst/>
              <a:ahLst/>
              <a:cxnLst/>
              <a:rect l="l" t="t" r="r" b="b"/>
              <a:pathLst>
                <a:path w="762000" h="417830">
                  <a:moveTo>
                    <a:pt x="699377" y="0"/>
                  </a:moveTo>
                  <a:lnTo>
                    <a:pt x="62299" y="0"/>
                  </a:lnTo>
                  <a:lnTo>
                    <a:pt x="44561" y="28993"/>
                  </a:lnTo>
                  <a:lnTo>
                    <a:pt x="25596" y="70412"/>
                  </a:lnTo>
                  <a:lnTo>
                    <a:pt x="11612" y="114335"/>
                  </a:lnTo>
                  <a:lnTo>
                    <a:pt x="2961" y="160409"/>
                  </a:lnTo>
                  <a:lnTo>
                    <a:pt x="0" y="208279"/>
                  </a:lnTo>
                  <a:lnTo>
                    <a:pt x="2961" y="256150"/>
                  </a:lnTo>
                  <a:lnTo>
                    <a:pt x="11612" y="302224"/>
                  </a:lnTo>
                  <a:lnTo>
                    <a:pt x="25596" y="346147"/>
                  </a:lnTo>
                  <a:lnTo>
                    <a:pt x="44561" y="387566"/>
                  </a:lnTo>
                  <a:lnTo>
                    <a:pt x="63076" y="417829"/>
                  </a:lnTo>
                  <a:lnTo>
                    <a:pt x="698597" y="417829"/>
                  </a:lnTo>
                  <a:lnTo>
                    <a:pt x="736247" y="346147"/>
                  </a:lnTo>
                  <a:lnTo>
                    <a:pt x="750311" y="302224"/>
                  </a:lnTo>
                  <a:lnTo>
                    <a:pt x="759017" y="256150"/>
                  </a:lnTo>
                  <a:lnTo>
                    <a:pt x="761999" y="208279"/>
                  </a:lnTo>
                  <a:lnTo>
                    <a:pt x="759017" y="160409"/>
                  </a:lnTo>
                  <a:lnTo>
                    <a:pt x="750311" y="114335"/>
                  </a:lnTo>
                  <a:lnTo>
                    <a:pt x="736247" y="70412"/>
                  </a:lnTo>
                  <a:lnTo>
                    <a:pt x="717188" y="28993"/>
                  </a:lnTo>
                  <a:lnTo>
                    <a:pt x="699377" y="0"/>
                  </a:lnTo>
                  <a:close/>
                </a:path>
              </a:pathLst>
            </a:custGeom>
            <a:solidFill>
              <a:srgbClr val="EF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25"/>
            <p:cNvSpPr/>
            <p:nvPr/>
          </p:nvSpPr>
          <p:spPr>
            <a:xfrm>
              <a:off x="4518660" y="1604010"/>
              <a:ext cx="662940" cy="417830"/>
            </a:xfrm>
            <a:custGeom>
              <a:avLst/>
              <a:gdLst/>
              <a:ahLst/>
              <a:cxnLst/>
              <a:rect l="l" t="t" r="r" b="b"/>
              <a:pathLst>
                <a:path w="662939" h="417830">
                  <a:moveTo>
                    <a:pt x="588849" y="0"/>
                  </a:moveTo>
                  <a:lnTo>
                    <a:pt x="73689" y="0"/>
                  </a:lnTo>
                  <a:lnTo>
                    <a:pt x="53128" y="27312"/>
                  </a:lnTo>
                  <a:lnTo>
                    <a:pt x="30631" y="68071"/>
                  </a:lnTo>
                  <a:lnTo>
                    <a:pt x="13946" y="112151"/>
                  </a:lnTo>
                  <a:lnTo>
                    <a:pt x="3569" y="159053"/>
                  </a:lnTo>
                  <a:lnTo>
                    <a:pt x="0" y="208279"/>
                  </a:lnTo>
                  <a:lnTo>
                    <a:pt x="3569" y="257220"/>
                  </a:lnTo>
                  <a:lnTo>
                    <a:pt x="13946" y="303945"/>
                  </a:lnTo>
                  <a:lnTo>
                    <a:pt x="30631" y="347938"/>
                  </a:lnTo>
                  <a:lnTo>
                    <a:pt x="53128" y="388686"/>
                  </a:lnTo>
                  <a:lnTo>
                    <a:pt x="75040" y="417829"/>
                  </a:lnTo>
                  <a:lnTo>
                    <a:pt x="587493" y="417829"/>
                  </a:lnTo>
                  <a:lnTo>
                    <a:pt x="632102" y="347938"/>
                  </a:lnTo>
                  <a:lnTo>
                    <a:pt x="648890" y="303945"/>
                  </a:lnTo>
                  <a:lnTo>
                    <a:pt x="659341" y="257220"/>
                  </a:lnTo>
                  <a:lnTo>
                    <a:pt x="662939" y="208279"/>
                  </a:lnTo>
                  <a:lnTo>
                    <a:pt x="659341" y="159053"/>
                  </a:lnTo>
                  <a:lnTo>
                    <a:pt x="648890" y="112151"/>
                  </a:lnTo>
                  <a:lnTo>
                    <a:pt x="632102" y="68071"/>
                  </a:lnTo>
                  <a:lnTo>
                    <a:pt x="609491" y="27312"/>
                  </a:lnTo>
                  <a:lnTo>
                    <a:pt x="588849" y="0"/>
                  </a:lnTo>
                  <a:close/>
                </a:path>
              </a:pathLst>
            </a:custGeom>
            <a:solidFill>
              <a:srgbClr val="F1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26"/>
            <p:cNvSpPr/>
            <p:nvPr/>
          </p:nvSpPr>
          <p:spPr>
            <a:xfrm>
              <a:off x="4566920" y="1604010"/>
              <a:ext cx="566420" cy="417830"/>
            </a:xfrm>
            <a:custGeom>
              <a:avLst/>
              <a:gdLst/>
              <a:ahLst/>
              <a:cxnLst/>
              <a:rect l="l" t="t" r="r" b="b"/>
              <a:pathLst>
                <a:path w="566420" h="417830">
                  <a:moveTo>
                    <a:pt x="473149" y="0"/>
                  </a:moveTo>
                  <a:lnTo>
                    <a:pt x="92771" y="0"/>
                  </a:lnTo>
                  <a:lnTo>
                    <a:pt x="82550" y="8731"/>
                  </a:lnTo>
                  <a:lnTo>
                    <a:pt x="54335" y="41554"/>
                  </a:lnTo>
                  <a:lnTo>
                    <a:pt x="31409" y="78492"/>
                  </a:lnTo>
                  <a:lnTo>
                    <a:pt x="14335" y="118973"/>
                  </a:lnTo>
                  <a:lnTo>
                    <a:pt x="3677" y="162426"/>
                  </a:lnTo>
                  <a:lnTo>
                    <a:pt x="0" y="208279"/>
                  </a:lnTo>
                  <a:lnTo>
                    <a:pt x="3677" y="254168"/>
                  </a:lnTo>
                  <a:lnTo>
                    <a:pt x="14335" y="297718"/>
                  </a:lnTo>
                  <a:lnTo>
                    <a:pt x="31409" y="338341"/>
                  </a:lnTo>
                  <a:lnTo>
                    <a:pt x="54335" y="375452"/>
                  </a:lnTo>
                  <a:lnTo>
                    <a:pt x="82549" y="408463"/>
                  </a:lnTo>
                  <a:lnTo>
                    <a:pt x="93441" y="417829"/>
                  </a:lnTo>
                  <a:lnTo>
                    <a:pt x="472477" y="417829"/>
                  </a:lnTo>
                  <a:lnTo>
                    <a:pt x="511718" y="375452"/>
                  </a:lnTo>
                  <a:lnTo>
                    <a:pt x="534770" y="338341"/>
                  </a:lnTo>
                  <a:lnTo>
                    <a:pt x="551962" y="297718"/>
                  </a:lnTo>
                  <a:lnTo>
                    <a:pt x="562707" y="254168"/>
                  </a:lnTo>
                  <a:lnTo>
                    <a:pt x="566419" y="208279"/>
                  </a:lnTo>
                  <a:lnTo>
                    <a:pt x="562707" y="162426"/>
                  </a:lnTo>
                  <a:lnTo>
                    <a:pt x="551962" y="118973"/>
                  </a:lnTo>
                  <a:lnTo>
                    <a:pt x="534770" y="78492"/>
                  </a:lnTo>
                  <a:lnTo>
                    <a:pt x="511718" y="41554"/>
                  </a:lnTo>
                  <a:lnTo>
                    <a:pt x="483393" y="8731"/>
                  </a:lnTo>
                  <a:lnTo>
                    <a:pt x="473149" y="0"/>
                  </a:lnTo>
                  <a:close/>
                </a:path>
              </a:pathLst>
            </a:custGeom>
            <a:solidFill>
              <a:srgbClr val="F3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27"/>
            <p:cNvSpPr/>
            <p:nvPr/>
          </p:nvSpPr>
          <p:spPr>
            <a:xfrm>
              <a:off x="4616451" y="1604010"/>
              <a:ext cx="467359" cy="417830"/>
            </a:xfrm>
            <a:custGeom>
              <a:avLst/>
              <a:gdLst/>
              <a:ahLst/>
              <a:cxnLst/>
              <a:rect l="l" t="t" r="r" b="b"/>
              <a:pathLst>
                <a:path w="467360" h="417830">
                  <a:moveTo>
                    <a:pt x="335141" y="0"/>
                  </a:moveTo>
                  <a:lnTo>
                    <a:pt x="131676" y="0"/>
                  </a:lnTo>
                  <a:lnTo>
                    <a:pt x="102815" y="15584"/>
                  </a:lnTo>
                  <a:lnTo>
                    <a:pt x="68262" y="43973"/>
                  </a:lnTo>
                  <a:lnTo>
                    <a:pt x="39781" y="78375"/>
                  </a:lnTo>
                  <a:lnTo>
                    <a:pt x="18295" y="117852"/>
                  </a:lnTo>
                  <a:lnTo>
                    <a:pt x="4727" y="161466"/>
                  </a:lnTo>
                  <a:lnTo>
                    <a:pt x="0" y="208279"/>
                  </a:lnTo>
                  <a:lnTo>
                    <a:pt x="4727" y="255513"/>
                  </a:lnTo>
                  <a:lnTo>
                    <a:pt x="18295" y="299442"/>
                  </a:lnTo>
                  <a:lnTo>
                    <a:pt x="39781" y="339144"/>
                  </a:lnTo>
                  <a:lnTo>
                    <a:pt x="68262" y="373697"/>
                  </a:lnTo>
                  <a:lnTo>
                    <a:pt x="102815" y="402178"/>
                  </a:lnTo>
                  <a:lnTo>
                    <a:pt x="131737" y="417829"/>
                  </a:lnTo>
                  <a:lnTo>
                    <a:pt x="335080" y="417829"/>
                  </a:lnTo>
                  <a:lnTo>
                    <a:pt x="398621" y="373697"/>
                  </a:lnTo>
                  <a:lnTo>
                    <a:pt x="427243" y="339144"/>
                  </a:lnTo>
                  <a:lnTo>
                    <a:pt x="448885" y="299442"/>
                  </a:lnTo>
                  <a:lnTo>
                    <a:pt x="462580" y="255513"/>
                  </a:lnTo>
                  <a:lnTo>
                    <a:pt x="467360" y="208279"/>
                  </a:lnTo>
                  <a:lnTo>
                    <a:pt x="462580" y="161466"/>
                  </a:lnTo>
                  <a:lnTo>
                    <a:pt x="448885" y="117852"/>
                  </a:lnTo>
                  <a:lnTo>
                    <a:pt x="427243" y="78375"/>
                  </a:lnTo>
                  <a:lnTo>
                    <a:pt x="398621" y="43973"/>
                  </a:lnTo>
                  <a:lnTo>
                    <a:pt x="363986" y="15584"/>
                  </a:lnTo>
                  <a:lnTo>
                    <a:pt x="335141" y="0"/>
                  </a:lnTo>
                  <a:close/>
                </a:path>
              </a:pathLst>
            </a:custGeom>
            <a:solidFill>
              <a:srgbClr val="F5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28"/>
            <p:cNvSpPr/>
            <p:nvPr/>
          </p:nvSpPr>
          <p:spPr>
            <a:xfrm>
              <a:off x="4665979" y="1628139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4149" y="0"/>
                  </a:moveTo>
                  <a:lnTo>
                    <a:pt x="134790" y="6585"/>
                  </a:lnTo>
                  <a:lnTo>
                    <a:pt x="90687" y="25164"/>
                  </a:lnTo>
                  <a:lnTo>
                    <a:pt x="53498" y="53975"/>
                  </a:lnTo>
                  <a:lnTo>
                    <a:pt x="24882" y="91251"/>
                  </a:lnTo>
                  <a:lnTo>
                    <a:pt x="6496" y="135231"/>
                  </a:lnTo>
                  <a:lnTo>
                    <a:pt x="0" y="184150"/>
                  </a:lnTo>
                  <a:lnTo>
                    <a:pt x="6496" y="233509"/>
                  </a:lnTo>
                  <a:lnTo>
                    <a:pt x="24882" y="277612"/>
                  </a:lnTo>
                  <a:lnTo>
                    <a:pt x="53498" y="314801"/>
                  </a:lnTo>
                  <a:lnTo>
                    <a:pt x="90687" y="343417"/>
                  </a:lnTo>
                  <a:lnTo>
                    <a:pt x="134790" y="361803"/>
                  </a:lnTo>
                  <a:lnTo>
                    <a:pt x="184149" y="368300"/>
                  </a:lnTo>
                  <a:lnTo>
                    <a:pt x="233068" y="361803"/>
                  </a:lnTo>
                  <a:lnTo>
                    <a:pt x="277048" y="343417"/>
                  </a:lnTo>
                  <a:lnTo>
                    <a:pt x="314324" y="314801"/>
                  </a:lnTo>
                  <a:lnTo>
                    <a:pt x="343135" y="277612"/>
                  </a:lnTo>
                  <a:lnTo>
                    <a:pt x="361714" y="233509"/>
                  </a:lnTo>
                  <a:lnTo>
                    <a:pt x="368299" y="184150"/>
                  </a:lnTo>
                  <a:lnTo>
                    <a:pt x="361714" y="135231"/>
                  </a:lnTo>
                  <a:lnTo>
                    <a:pt x="343135" y="91251"/>
                  </a:lnTo>
                  <a:lnTo>
                    <a:pt x="314324" y="53975"/>
                  </a:lnTo>
                  <a:lnTo>
                    <a:pt x="277048" y="25164"/>
                  </a:lnTo>
                  <a:lnTo>
                    <a:pt x="233068" y="6585"/>
                  </a:lnTo>
                  <a:lnTo>
                    <a:pt x="184149" y="0"/>
                  </a:lnTo>
                  <a:close/>
                </a:path>
              </a:pathLst>
            </a:custGeom>
            <a:solidFill>
              <a:srgbClr val="F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29"/>
            <p:cNvSpPr/>
            <p:nvPr/>
          </p:nvSpPr>
          <p:spPr>
            <a:xfrm>
              <a:off x="4714239" y="1677670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889" y="0"/>
                  </a:moveTo>
                  <a:lnTo>
                    <a:pt x="92984" y="6807"/>
                  </a:lnTo>
                  <a:lnTo>
                    <a:pt x="55686" y="25806"/>
                  </a:lnTo>
                  <a:lnTo>
                    <a:pt x="26253" y="54863"/>
                  </a:lnTo>
                  <a:lnTo>
                    <a:pt x="6939" y="91846"/>
                  </a:lnTo>
                  <a:lnTo>
                    <a:pt x="0" y="134619"/>
                  </a:lnTo>
                  <a:lnTo>
                    <a:pt x="6939" y="177525"/>
                  </a:lnTo>
                  <a:lnTo>
                    <a:pt x="26253" y="214823"/>
                  </a:lnTo>
                  <a:lnTo>
                    <a:pt x="55686" y="244256"/>
                  </a:lnTo>
                  <a:lnTo>
                    <a:pt x="92984" y="263570"/>
                  </a:lnTo>
                  <a:lnTo>
                    <a:pt x="135889" y="270509"/>
                  </a:lnTo>
                  <a:lnTo>
                    <a:pt x="178663" y="263570"/>
                  </a:lnTo>
                  <a:lnTo>
                    <a:pt x="215646" y="244256"/>
                  </a:lnTo>
                  <a:lnTo>
                    <a:pt x="244703" y="214823"/>
                  </a:lnTo>
                  <a:lnTo>
                    <a:pt x="263702" y="177525"/>
                  </a:lnTo>
                  <a:lnTo>
                    <a:pt x="270510" y="134619"/>
                  </a:lnTo>
                  <a:lnTo>
                    <a:pt x="263702" y="91846"/>
                  </a:lnTo>
                  <a:lnTo>
                    <a:pt x="244703" y="54863"/>
                  </a:lnTo>
                  <a:lnTo>
                    <a:pt x="215646" y="25806"/>
                  </a:lnTo>
                  <a:lnTo>
                    <a:pt x="178663" y="6807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30"/>
            <p:cNvSpPr/>
            <p:nvPr/>
          </p:nvSpPr>
          <p:spPr>
            <a:xfrm>
              <a:off x="4763770" y="1725929"/>
              <a:ext cx="171450" cy="172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31"/>
            <p:cNvSpPr/>
            <p:nvPr/>
          </p:nvSpPr>
          <p:spPr>
            <a:xfrm>
              <a:off x="3952240" y="1604011"/>
              <a:ext cx="1818639" cy="441959"/>
            </a:xfrm>
            <a:custGeom>
              <a:avLst/>
              <a:gdLst/>
              <a:ahLst/>
              <a:cxnLst/>
              <a:rect l="l" t="t" r="r" b="b"/>
              <a:pathLst>
                <a:path w="1818639" h="441960">
                  <a:moveTo>
                    <a:pt x="0" y="0"/>
                  </a:moveTo>
                  <a:lnTo>
                    <a:pt x="1818639" y="0"/>
                  </a:lnTo>
                  <a:lnTo>
                    <a:pt x="1818639" y="441960"/>
                  </a:lnTo>
                  <a:lnTo>
                    <a:pt x="0" y="44196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32"/>
            <p:cNvSpPr/>
            <p:nvPr/>
          </p:nvSpPr>
          <p:spPr>
            <a:xfrm>
              <a:off x="4739639" y="20701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33"/>
            <p:cNvSpPr/>
            <p:nvPr/>
          </p:nvSpPr>
          <p:spPr>
            <a:xfrm>
              <a:off x="4739639" y="216916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34"/>
            <p:cNvSpPr/>
            <p:nvPr/>
          </p:nvSpPr>
          <p:spPr>
            <a:xfrm>
              <a:off x="4739639" y="22669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35"/>
            <p:cNvSpPr/>
            <p:nvPr/>
          </p:nvSpPr>
          <p:spPr>
            <a:xfrm>
              <a:off x="4739639" y="236473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36"/>
            <p:cNvSpPr/>
            <p:nvPr/>
          </p:nvSpPr>
          <p:spPr>
            <a:xfrm>
              <a:off x="4739639" y="246380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437"/>
            <p:cNvSpPr/>
            <p:nvPr/>
          </p:nvSpPr>
          <p:spPr>
            <a:xfrm>
              <a:off x="4739639" y="256158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438"/>
            <p:cNvSpPr/>
            <p:nvPr/>
          </p:nvSpPr>
          <p:spPr>
            <a:xfrm>
              <a:off x="4739639" y="26606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39"/>
            <p:cNvSpPr/>
            <p:nvPr/>
          </p:nvSpPr>
          <p:spPr>
            <a:xfrm>
              <a:off x="4739639" y="275843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40"/>
            <p:cNvSpPr/>
            <p:nvPr/>
          </p:nvSpPr>
          <p:spPr>
            <a:xfrm>
              <a:off x="4739639" y="285750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41"/>
            <p:cNvSpPr/>
            <p:nvPr/>
          </p:nvSpPr>
          <p:spPr>
            <a:xfrm>
              <a:off x="4739639" y="295528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42"/>
            <p:cNvSpPr/>
            <p:nvPr/>
          </p:nvSpPr>
          <p:spPr>
            <a:xfrm>
              <a:off x="4739639" y="30530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43"/>
            <p:cNvSpPr/>
            <p:nvPr/>
          </p:nvSpPr>
          <p:spPr>
            <a:xfrm>
              <a:off x="4739639" y="31508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44"/>
            <p:cNvSpPr/>
            <p:nvPr/>
          </p:nvSpPr>
          <p:spPr>
            <a:xfrm>
              <a:off x="4739639" y="32499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45"/>
            <p:cNvSpPr/>
            <p:nvPr/>
          </p:nvSpPr>
          <p:spPr>
            <a:xfrm>
              <a:off x="4739639" y="33477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46"/>
            <p:cNvSpPr/>
            <p:nvPr/>
          </p:nvSpPr>
          <p:spPr>
            <a:xfrm>
              <a:off x="4739639" y="344677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47"/>
            <p:cNvSpPr/>
            <p:nvPr/>
          </p:nvSpPr>
          <p:spPr>
            <a:xfrm>
              <a:off x="4739639" y="35445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48"/>
            <p:cNvSpPr/>
            <p:nvPr/>
          </p:nvSpPr>
          <p:spPr>
            <a:xfrm>
              <a:off x="4739639" y="36436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49"/>
            <p:cNvSpPr/>
            <p:nvPr/>
          </p:nvSpPr>
          <p:spPr>
            <a:xfrm>
              <a:off x="4739639" y="374142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50"/>
            <p:cNvSpPr/>
            <p:nvPr/>
          </p:nvSpPr>
          <p:spPr>
            <a:xfrm>
              <a:off x="4739639" y="38392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1"/>
            <p:cNvSpPr/>
            <p:nvPr/>
          </p:nvSpPr>
          <p:spPr>
            <a:xfrm>
              <a:off x="4739639" y="39370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52"/>
            <p:cNvSpPr/>
            <p:nvPr/>
          </p:nvSpPr>
          <p:spPr>
            <a:xfrm>
              <a:off x="4739639" y="40360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3"/>
            <p:cNvSpPr/>
            <p:nvPr/>
          </p:nvSpPr>
          <p:spPr>
            <a:xfrm>
              <a:off x="4739639" y="41338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4"/>
            <p:cNvSpPr/>
            <p:nvPr/>
          </p:nvSpPr>
          <p:spPr>
            <a:xfrm>
              <a:off x="4739639" y="42329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5"/>
            <p:cNvSpPr/>
            <p:nvPr/>
          </p:nvSpPr>
          <p:spPr>
            <a:xfrm>
              <a:off x="4739639" y="43307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6"/>
            <p:cNvSpPr/>
            <p:nvPr/>
          </p:nvSpPr>
          <p:spPr>
            <a:xfrm>
              <a:off x="4739639" y="442849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7"/>
            <p:cNvSpPr/>
            <p:nvPr/>
          </p:nvSpPr>
          <p:spPr>
            <a:xfrm>
              <a:off x="4739639" y="45262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8"/>
            <p:cNvSpPr/>
            <p:nvPr/>
          </p:nvSpPr>
          <p:spPr>
            <a:xfrm>
              <a:off x="4739639" y="462534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9"/>
            <p:cNvSpPr/>
            <p:nvPr/>
          </p:nvSpPr>
          <p:spPr>
            <a:xfrm>
              <a:off x="4739639" y="472312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0"/>
            <p:cNvSpPr/>
            <p:nvPr/>
          </p:nvSpPr>
          <p:spPr>
            <a:xfrm>
              <a:off x="4739639" y="482219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61"/>
            <p:cNvSpPr/>
            <p:nvPr/>
          </p:nvSpPr>
          <p:spPr>
            <a:xfrm>
              <a:off x="4739639" y="49212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62"/>
            <p:cNvSpPr/>
            <p:nvPr/>
          </p:nvSpPr>
          <p:spPr>
            <a:xfrm>
              <a:off x="4739639" y="501904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63"/>
            <p:cNvSpPr/>
            <p:nvPr/>
          </p:nvSpPr>
          <p:spPr>
            <a:xfrm>
              <a:off x="4739639" y="51168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64"/>
            <p:cNvSpPr/>
            <p:nvPr/>
          </p:nvSpPr>
          <p:spPr>
            <a:xfrm>
              <a:off x="4739639" y="52146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65"/>
            <p:cNvSpPr/>
            <p:nvPr/>
          </p:nvSpPr>
          <p:spPr>
            <a:xfrm>
              <a:off x="4739639" y="531367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6"/>
            <p:cNvSpPr/>
            <p:nvPr/>
          </p:nvSpPr>
          <p:spPr>
            <a:xfrm>
              <a:off x="4739639" y="54114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67"/>
            <p:cNvSpPr/>
            <p:nvPr/>
          </p:nvSpPr>
          <p:spPr>
            <a:xfrm>
              <a:off x="4739639" y="55105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68"/>
            <p:cNvSpPr/>
            <p:nvPr/>
          </p:nvSpPr>
          <p:spPr>
            <a:xfrm>
              <a:off x="4739639" y="56083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69"/>
            <p:cNvSpPr/>
            <p:nvPr/>
          </p:nvSpPr>
          <p:spPr>
            <a:xfrm>
              <a:off x="4739639" y="57061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70"/>
            <p:cNvSpPr/>
            <p:nvPr/>
          </p:nvSpPr>
          <p:spPr>
            <a:xfrm>
              <a:off x="4739639" y="58039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71"/>
            <p:cNvSpPr/>
            <p:nvPr/>
          </p:nvSpPr>
          <p:spPr>
            <a:xfrm>
              <a:off x="4739639" y="59029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72"/>
            <p:cNvSpPr/>
            <p:nvPr/>
          </p:nvSpPr>
          <p:spPr>
            <a:xfrm>
              <a:off x="4739639" y="60007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73"/>
            <p:cNvSpPr/>
            <p:nvPr/>
          </p:nvSpPr>
          <p:spPr>
            <a:xfrm>
              <a:off x="4739639" y="60998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74"/>
            <p:cNvSpPr/>
            <p:nvPr/>
          </p:nvSpPr>
          <p:spPr>
            <a:xfrm>
              <a:off x="4739639" y="61976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75"/>
            <p:cNvSpPr/>
            <p:nvPr/>
          </p:nvSpPr>
          <p:spPr>
            <a:xfrm>
              <a:off x="4739639" y="629665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76"/>
            <p:cNvSpPr/>
            <p:nvPr/>
          </p:nvSpPr>
          <p:spPr>
            <a:xfrm>
              <a:off x="4739639" y="639445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2413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77"/>
            <p:cNvSpPr/>
            <p:nvPr/>
          </p:nvSpPr>
          <p:spPr>
            <a:xfrm>
              <a:off x="2737486" y="1519555"/>
              <a:ext cx="217169" cy="487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78"/>
            <p:cNvSpPr/>
            <p:nvPr/>
          </p:nvSpPr>
          <p:spPr>
            <a:xfrm>
              <a:off x="2871469" y="216916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479"/>
            <p:cNvSpPr/>
            <p:nvPr/>
          </p:nvSpPr>
          <p:spPr>
            <a:xfrm>
              <a:off x="2871469" y="22669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80"/>
            <p:cNvSpPr/>
            <p:nvPr/>
          </p:nvSpPr>
          <p:spPr>
            <a:xfrm>
              <a:off x="2871469" y="236473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81"/>
            <p:cNvSpPr/>
            <p:nvPr/>
          </p:nvSpPr>
          <p:spPr>
            <a:xfrm>
              <a:off x="2871469" y="246380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82"/>
            <p:cNvSpPr/>
            <p:nvPr/>
          </p:nvSpPr>
          <p:spPr>
            <a:xfrm>
              <a:off x="2871469" y="256158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83"/>
            <p:cNvSpPr/>
            <p:nvPr/>
          </p:nvSpPr>
          <p:spPr>
            <a:xfrm>
              <a:off x="2871469" y="26606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84"/>
            <p:cNvSpPr/>
            <p:nvPr/>
          </p:nvSpPr>
          <p:spPr>
            <a:xfrm>
              <a:off x="2871469" y="275843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485"/>
            <p:cNvSpPr/>
            <p:nvPr/>
          </p:nvSpPr>
          <p:spPr>
            <a:xfrm>
              <a:off x="2871469" y="285750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486"/>
            <p:cNvSpPr/>
            <p:nvPr/>
          </p:nvSpPr>
          <p:spPr>
            <a:xfrm>
              <a:off x="2871469" y="295528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87"/>
            <p:cNvSpPr/>
            <p:nvPr/>
          </p:nvSpPr>
          <p:spPr>
            <a:xfrm>
              <a:off x="2871469" y="30530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88"/>
            <p:cNvSpPr/>
            <p:nvPr/>
          </p:nvSpPr>
          <p:spPr>
            <a:xfrm>
              <a:off x="2871469" y="31508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489"/>
            <p:cNvSpPr/>
            <p:nvPr/>
          </p:nvSpPr>
          <p:spPr>
            <a:xfrm>
              <a:off x="2871469" y="32499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90"/>
            <p:cNvSpPr/>
            <p:nvPr/>
          </p:nvSpPr>
          <p:spPr>
            <a:xfrm>
              <a:off x="2871469" y="33477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91"/>
            <p:cNvSpPr/>
            <p:nvPr/>
          </p:nvSpPr>
          <p:spPr>
            <a:xfrm>
              <a:off x="2871469" y="344677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492"/>
            <p:cNvSpPr/>
            <p:nvPr/>
          </p:nvSpPr>
          <p:spPr>
            <a:xfrm>
              <a:off x="2871469" y="35445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493"/>
            <p:cNvSpPr/>
            <p:nvPr/>
          </p:nvSpPr>
          <p:spPr>
            <a:xfrm>
              <a:off x="2871469" y="36436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94"/>
            <p:cNvSpPr/>
            <p:nvPr/>
          </p:nvSpPr>
          <p:spPr>
            <a:xfrm>
              <a:off x="2871469" y="374142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95"/>
            <p:cNvSpPr/>
            <p:nvPr/>
          </p:nvSpPr>
          <p:spPr>
            <a:xfrm>
              <a:off x="2871469" y="38392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96"/>
            <p:cNvSpPr/>
            <p:nvPr/>
          </p:nvSpPr>
          <p:spPr>
            <a:xfrm>
              <a:off x="2871469" y="39370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497"/>
            <p:cNvSpPr/>
            <p:nvPr/>
          </p:nvSpPr>
          <p:spPr>
            <a:xfrm>
              <a:off x="2871469" y="40360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498"/>
            <p:cNvSpPr/>
            <p:nvPr/>
          </p:nvSpPr>
          <p:spPr>
            <a:xfrm>
              <a:off x="2871469" y="41338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499"/>
            <p:cNvSpPr/>
            <p:nvPr/>
          </p:nvSpPr>
          <p:spPr>
            <a:xfrm>
              <a:off x="2871469" y="42329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500"/>
            <p:cNvSpPr/>
            <p:nvPr/>
          </p:nvSpPr>
          <p:spPr>
            <a:xfrm>
              <a:off x="2871469" y="43307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01"/>
            <p:cNvSpPr/>
            <p:nvPr/>
          </p:nvSpPr>
          <p:spPr>
            <a:xfrm>
              <a:off x="2871469" y="442849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02"/>
            <p:cNvSpPr/>
            <p:nvPr/>
          </p:nvSpPr>
          <p:spPr>
            <a:xfrm>
              <a:off x="2871469" y="45262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503"/>
            <p:cNvSpPr/>
            <p:nvPr/>
          </p:nvSpPr>
          <p:spPr>
            <a:xfrm>
              <a:off x="2871469" y="462534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504"/>
            <p:cNvSpPr/>
            <p:nvPr/>
          </p:nvSpPr>
          <p:spPr>
            <a:xfrm>
              <a:off x="2871469" y="472312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505"/>
            <p:cNvSpPr/>
            <p:nvPr/>
          </p:nvSpPr>
          <p:spPr>
            <a:xfrm>
              <a:off x="2871469" y="482219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506"/>
            <p:cNvSpPr/>
            <p:nvPr/>
          </p:nvSpPr>
          <p:spPr>
            <a:xfrm>
              <a:off x="2871469" y="49212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507"/>
            <p:cNvSpPr/>
            <p:nvPr/>
          </p:nvSpPr>
          <p:spPr>
            <a:xfrm>
              <a:off x="2871469" y="501904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508"/>
            <p:cNvSpPr/>
            <p:nvPr/>
          </p:nvSpPr>
          <p:spPr>
            <a:xfrm>
              <a:off x="2871469" y="51168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509"/>
            <p:cNvSpPr/>
            <p:nvPr/>
          </p:nvSpPr>
          <p:spPr>
            <a:xfrm>
              <a:off x="2871469" y="52146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510"/>
            <p:cNvSpPr/>
            <p:nvPr/>
          </p:nvSpPr>
          <p:spPr>
            <a:xfrm>
              <a:off x="2871469" y="531367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511"/>
            <p:cNvSpPr/>
            <p:nvPr/>
          </p:nvSpPr>
          <p:spPr>
            <a:xfrm>
              <a:off x="2871469" y="54114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12"/>
            <p:cNvSpPr/>
            <p:nvPr/>
          </p:nvSpPr>
          <p:spPr>
            <a:xfrm>
              <a:off x="2871469" y="55105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13"/>
            <p:cNvSpPr/>
            <p:nvPr/>
          </p:nvSpPr>
          <p:spPr>
            <a:xfrm>
              <a:off x="2871469" y="56083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14"/>
            <p:cNvSpPr/>
            <p:nvPr/>
          </p:nvSpPr>
          <p:spPr>
            <a:xfrm>
              <a:off x="2871469" y="57061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15"/>
            <p:cNvSpPr/>
            <p:nvPr/>
          </p:nvSpPr>
          <p:spPr>
            <a:xfrm>
              <a:off x="2871469" y="58039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16"/>
            <p:cNvSpPr/>
            <p:nvPr/>
          </p:nvSpPr>
          <p:spPr>
            <a:xfrm>
              <a:off x="2871469" y="59029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17"/>
            <p:cNvSpPr/>
            <p:nvPr/>
          </p:nvSpPr>
          <p:spPr>
            <a:xfrm>
              <a:off x="2871469" y="60007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18"/>
            <p:cNvSpPr/>
            <p:nvPr/>
          </p:nvSpPr>
          <p:spPr>
            <a:xfrm>
              <a:off x="2871469" y="60998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19"/>
            <p:cNvSpPr/>
            <p:nvPr/>
          </p:nvSpPr>
          <p:spPr>
            <a:xfrm>
              <a:off x="2871469" y="61976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30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20"/>
            <p:cNvSpPr/>
            <p:nvPr/>
          </p:nvSpPr>
          <p:spPr>
            <a:xfrm>
              <a:off x="2871469" y="629665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21"/>
            <p:cNvSpPr/>
            <p:nvPr/>
          </p:nvSpPr>
          <p:spPr>
            <a:xfrm>
              <a:off x="2871469" y="63944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22"/>
            <p:cNvSpPr/>
            <p:nvPr/>
          </p:nvSpPr>
          <p:spPr>
            <a:xfrm>
              <a:off x="6657340" y="201422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0" y="31750"/>
                  </a:moveTo>
                  <a:lnTo>
                    <a:pt x="24130" y="31750"/>
                  </a:lnTo>
                  <a:lnTo>
                    <a:pt x="24130" y="0"/>
                  </a:lnTo>
                  <a:lnTo>
                    <a:pt x="0" y="0"/>
                  </a:lnTo>
                  <a:lnTo>
                    <a:pt x="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523"/>
            <p:cNvSpPr/>
            <p:nvPr/>
          </p:nvSpPr>
          <p:spPr>
            <a:xfrm>
              <a:off x="6657340" y="209550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24"/>
            <p:cNvSpPr/>
            <p:nvPr/>
          </p:nvSpPr>
          <p:spPr>
            <a:xfrm>
              <a:off x="6657340" y="219328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25"/>
            <p:cNvSpPr/>
            <p:nvPr/>
          </p:nvSpPr>
          <p:spPr>
            <a:xfrm>
              <a:off x="6657340" y="22910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26"/>
            <p:cNvSpPr/>
            <p:nvPr/>
          </p:nvSpPr>
          <p:spPr>
            <a:xfrm>
              <a:off x="6657340" y="239013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27"/>
            <p:cNvSpPr/>
            <p:nvPr/>
          </p:nvSpPr>
          <p:spPr>
            <a:xfrm>
              <a:off x="6657340" y="248792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28"/>
            <p:cNvSpPr/>
            <p:nvPr/>
          </p:nvSpPr>
          <p:spPr>
            <a:xfrm>
              <a:off x="6657340" y="258698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529"/>
            <p:cNvSpPr/>
            <p:nvPr/>
          </p:nvSpPr>
          <p:spPr>
            <a:xfrm>
              <a:off x="6657340" y="26847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30"/>
            <p:cNvSpPr/>
            <p:nvPr/>
          </p:nvSpPr>
          <p:spPr>
            <a:xfrm>
              <a:off x="6657340" y="27825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531"/>
            <p:cNvSpPr/>
            <p:nvPr/>
          </p:nvSpPr>
          <p:spPr>
            <a:xfrm>
              <a:off x="6657340" y="288036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32"/>
            <p:cNvSpPr/>
            <p:nvPr/>
          </p:nvSpPr>
          <p:spPr>
            <a:xfrm>
              <a:off x="6657340" y="29794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33"/>
            <p:cNvSpPr/>
            <p:nvPr/>
          </p:nvSpPr>
          <p:spPr>
            <a:xfrm>
              <a:off x="6657340" y="307721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34"/>
            <p:cNvSpPr/>
            <p:nvPr/>
          </p:nvSpPr>
          <p:spPr>
            <a:xfrm>
              <a:off x="6657340" y="31762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30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535"/>
            <p:cNvSpPr/>
            <p:nvPr/>
          </p:nvSpPr>
          <p:spPr>
            <a:xfrm>
              <a:off x="6657340" y="32740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3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30" y="495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536"/>
            <p:cNvSpPr/>
            <p:nvPr/>
          </p:nvSpPr>
          <p:spPr>
            <a:xfrm>
              <a:off x="6657340" y="337312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37"/>
            <p:cNvSpPr/>
            <p:nvPr/>
          </p:nvSpPr>
          <p:spPr>
            <a:xfrm>
              <a:off x="6657340" y="347090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30" y="482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538"/>
            <p:cNvSpPr/>
            <p:nvPr/>
          </p:nvSpPr>
          <p:spPr>
            <a:xfrm>
              <a:off x="6657340" y="35687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539"/>
            <p:cNvSpPr/>
            <p:nvPr/>
          </p:nvSpPr>
          <p:spPr>
            <a:xfrm>
              <a:off x="6657340" y="366775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540"/>
            <p:cNvSpPr/>
            <p:nvPr/>
          </p:nvSpPr>
          <p:spPr>
            <a:xfrm>
              <a:off x="6657340" y="37655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541"/>
            <p:cNvSpPr/>
            <p:nvPr/>
          </p:nvSpPr>
          <p:spPr>
            <a:xfrm>
              <a:off x="6657340" y="386460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3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30" y="482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542"/>
            <p:cNvSpPr/>
            <p:nvPr/>
          </p:nvSpPr>
          <p:spPr>
            <a:xfrm>
              <a:off x="6657340" y="39624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3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30" y="495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543"/>
            <p:cNvSpPr/>
            <p:nvPr/>
          </p:nvSpPr>
          <p:spPr>
            <a:xfrm>
              <a:off x="6633209" y="4060190"/>
              <a:ext cx="48260" cy="49530"/>
            </a:xfrm>
            <a:custGeom>
              <a:avLst/>
              <a:gdLst/>
              <a:ahLst/>
              <a:cxnLst/>
              <a:rect l="l" t="t" r="r" b="b"/>
              <a:pathLst>
                <a:path w="48260" h="49529">
                  <a:moveTo>
                    <a:pt x="48260" y="0"/>
                  </a:moveTo>
                  <a:lnTo>
                    <a:pt x="24129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544"/>
            <p:cNvSpPr/>
            <p:nvPr/>
          </p:nvSpPr>
          <p:spPr>
            <a:xfrm>
              <a:off x="6633209" y="41579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545"/>
            <p:cNvSpPr/>
            <p:nvPr/>
          </p:nvSpPr>
          <p:spPr>
            <a:xfrm>
              <a:off x="6633209" y="425704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546"/>
            <p:cNvSpPr/>
            <p:nvPr/>
          </p:nvSpPr>
          <p:spPr>
            <a:xfrm>
              <a:off x="6633209" y="435482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47"/>
            <p:cNvSpPr/>
            <p:nvPr/>
          </p:nvSpPr>
          <p:spPr>
            <a:xfrm>
              <a:off x="6633209" y="445389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48"/>
            <p:cNvSpPr/>
            <p:nvPr/>
          </p:nvSpPr>
          <p:spPr>
            <a:xfrm>
              <a:off x="6633209" y="455167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49"/>
            <p:cNvSpPr/>
            <p:nvPr/>
          </p:nvSpPr>
          <p:spPr>
            <a:xfrm>
              <a:off x="6633209" y="465074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29" y="482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50"/>
            <p:cNvSpPr/>
            <p:nvPr/>
          </p:nvSpPr>
          <p:spPr>
            <a:xfrm>
              <a:off x="6633209" y="474852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29" y="482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51"/>
            <p:cNvSpPr/>
            <p:nvPr/>
          </p:nvSpPr>
          <p:spPr>
            <a:xfrm>
              <a:off x="6633209" y="48463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2"/>
            <p:cNvSpPr/>
            <p:nvPr/>
          </p:nvSpPr>
          <p:spPr>
            <a:xfrm>
              <a:off x="6633209" y="49441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53"/>
            <p:cNvSpPr/>
            <p:nvPr/>
          </p:nvSpPr>
          <p:spPr>
            <a:xfrm>
              <a:off x="6633209" y="504317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54"/>
            <p:cNvSpPr/>
            <p:nvPr/>
          </p:nvSpPr>
          <p:spPr>
            <a:xfrm>
              <a:off x="6633209" y="514095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55"/>
            <p:cNvSpPr/>
            <p:nvPr/>
          </p:nvSpPr>
          <p:spPr>
            <a:xfrm>
              <a:off x="6633209" y="524002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56"/>
            <p:cNvSpPr/>
            <p:nvPr/>
          </p:nvSpPr>
          <p:spPr>
            <a:xfrm>
              <a:off x="6633209" y="533780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4129" y="495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57"/>
            <p:cNvSpPr/>
            <p:nvPr/>
          </p:nvSpPr>
          <p:spPr>
            <a:xfrm>
              <a:off x="6633209" y="54356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8"/>
            <p:cNvSpPr/>
            <p:nvPr/>
          </p:nvSpPr>
          <p:spPr>
            <a:xfrm>
              <a:off x="6633209" y="553465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29" y="4825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59"/>
            <p:cNvSpPr/>
            <p:nvPr/>
          </p:nvSpPr>
          <p:spPr>
            <a:xfrm>
              <a:off x="6633209" y="563245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60"/>
            <p:cNvSpPr/>
            <p:nvPr/>
          </p:nvSpPr>
          <p:spPr>
            <a:xfrm>
              <a:off x="6633209" y="573150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29" y="4825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61"/>
            <p:cNvSpPr/>
            <p:nvPr/>
          </p:nvSpPr>
          <p:spPr>
            <a:xfrm>
              <a:off x="6633209" y="5829300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62"/>
            <p:cNvSpPr/>
            <p:nvPr/>
          </p:nvSpPr>
          <p:spPr>
            <a:xfrm>
              <a:off x="6633209" y="5928359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29" y="4825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563"/>
            <p:cNvSpPr/>
            <p:nvPr/>
          </p:nvSpPr>
          <p:spPr>
            <a:xfrm>
              <a:off x="6633209" y="602615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4129" y="4825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564"/>
            <p:cNvSpPr/>
            <p:nvPr/>
          </p:nvSpPr>
          <p:spPr>
            <a:xfrm>
              <a:off x="6633209" y="612394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29" y="482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565"/>
            <p:cNvSpPr/>
            <p:nvPr/>
          </p:nvSpPr>
          <p:spPr>
            <a:xfrm>
              <a:off x="6633209" y="6221729"/>
              <a:ext cx="24130" cy="49530"/>
            </a:xfrm>
            <a:custGeom>
              <a:avLst/>
              <a:gdLst/>
              <a:ahLst/>
              <a:cxnLst/>
              <a:rect l="l" t="t" r="r" b="b"/>
              <a:pathLst>
                <a:path w="24129" h="49529">
                  <a:moveTo>
                    <a:pt x="24129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4129" y="495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566"/>
            <p:cNvSpPr/>
            <p:nvPr/>
          </p:nvSpPr>
          <p:spPr>
            <a:xfrm>
              <a:off x="6633209" y="632079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4129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4129" y="482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567"/>
            <p:cNvSpPr/>
            <p:nvPr/>
          </p:nvSpPr>
          <p:spPr>
            <a:xfrm>
              <a:off x="8573769" y="204597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568"/>
            <p:cNvSpPr/>
            <p:nvPr/>
          </p:nvSpPr>
          <p:spPr>
            <a:xfrm>
              <a:off x="8573769" y="214376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569"/>
            <p:cNvSpPr/>
            <p:nvPr/>
          </p:nvSpPr>
          <p:spPr>
            <a:xfrm>
              <a:off x="8573769" y="224282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5400" y="4825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570"/>
            <p:cNvSpPr/>
            <p:nvPr/>
          </p:nvSpPr>
          <p:spPr>
            <a:xfrm>
              <a:off x="8573769" y="234061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71"/>
            <p:cNvSpPr/>
            <p:nvPr/>
          </p:nvSpPr>
          <p:spPr>
            <a:xfrm>
              <a:off x="8573769" y="243967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5400" y="4825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72"/>
            <p:cNvSpPr/>
            <p:nvPr/>
          </p:nvSpPr>
          <p:spPr>
            <a:xfrm>
              <a:off x="8573769" y="253746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573"/>
            <p:cNvSpPr/>
            <p:nvPr/>
          </p:nvSpPr>
          <p:spPr>
            <a:xfrm>
              <a:off x="8573769" y="263525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74"/>
            <p:cNvSpPr/>
            <p:nvPr/>
          </p:nvSpPr>
          <p:spPr>
            <a:xfrm>
              <a:off x="8573769" y="273431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75"/>
            <p:cNvSpPr/>
            <p:nvPr/>
          </p:nvSpPr>
          <p:spPr>
            <a:xfrm>
              <a:off x="8573769" y="283210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576"/>
            <p:cNvSpPr/>
            <p:nvPr/>
          </p:nvSpPr>
          <p:spPr>
            <a:xfrm>
              <a:off x="8573769" y="292988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577"/>
            <p:cNvSpPr/>
            <p:nvPr/>
          </p:nvSpPr>
          <p:spPr>
            <a:xfrm>
              <a:off x="8573769" y="302895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578"/>
            <p:cNvSpPr/>
            <p:nvPr/>
          </p:nvSpPr>
          <p:spPr>
            <a:xfrm>
              <a:off x="8573769" y="312673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30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579"/>
            <p:cNvSpPr/>
            <p:nvPr/>
          </p:nvSpPr>
          <p:spPr>
            <a:xfrm>
              <a:off x="8573769" y="322580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580"/>
            <p:cNvSpPr/>
            <p:nvPr/>
          </p:nvSpPr>
          <p:spPr>
            <a:xfrm>
              <a:off x="8573769" y="332359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581"/>
            <p:cNvSpPr/>
            <p:nvPr/>
          </p:nvSpPr>
          <p:spPr>
            <a:xfrm>
              <a:off x="8573769" y="342137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582"/>
            <p:cNvSpPr/>
            <p:nvPr/>
          </p:nvSpPr>
          <p:spPr>
            <a:xfrm>
              <a:off x="8573769" y="351917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583"/>
            <p:cNvSpPr/>
            <p:nvPr/>
          </p:nvSpPr>
          <p:spPr>
            <a:xfrm>
              <a:off x="8573769" y="361822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584"/>
            <p:cNvSpPr/>
            <p:nvPr/>
          </p:nvSpPr>
          <p:spPr>
            <a:xfrm>
              <a:off x="8573769" y="440435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585"/>
            <p:cNvSpPr/>
            <p:nvPr/>
          </p:nvSpPr>
          <p:spPr>
            <a:xfrm>
              <a:off x="8573769" y="450342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5400" y="4825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586"/>
            <p:cNvSpPr/>
            <p:nvPr/>
          </p:nvSpPr>
          <p:spPr>
            <a:xfrm>
              <a:off x="8573769" y="460120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87"/>
            <p:cNvSpPr/>
            <p:nvPr/>
          </p:nvSpPr>
          <p:spPr>
            <a:xfrm>
              <a:off x="8573769" y="469900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588"/>
            <p:cNvSpPr/>
            <p:nvPr/>
          </p:nvSpPr>
          <p:spPr>
            <a:xfrm>
              <a:off x="8573769" y="479679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589"/>
            <p:cNvSpPr/>
            <p:nvPr/>
          </p:nvSpPr>
          <p:spPr>
            <a:xfrm>
              <a:off x="8573769" y="489585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590"/>
            <p:cNvSpPr/>
            <p:nvPr/>
          </p:nvSpPr>
          <p:spPr>
            <a:xfrm>
              <a:off x="8573769" y="499364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591"/>
            <p:cNvSpPr/>
            <p:nvPr/>
          </p:nvSpPr>
          <p:spPr>
            <a:xfrm>
              <a:off x="8573769" y="509270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592"/>
            <p:cNvSpPr/>
            <p:nvPr/>
          </p:nvSpPr>
          <p:spPr>
            <a:xfrm>
              <a:off x="8573769" y="519049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593"/>
            <p:cNvSpPr/>
            <p:nvPr/>
          </p:nvSpPr>
          <p:spPr>
            <a:xfrm>
              <a:off x="8573769" y="528955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59"/>
                  </a:lnTo>
                  <a:lnTo>
                    <a:pt x="25400" y="4825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594"/>
            <p:cNvSpPr/>
            <p:nvPr/>
          </p:nvSpPr>
          <p:spPr>
            <a:xfrm>
              <a:off x="8573769" y="5387340"/>
              <a:ext cx="25400" cy="48260"/>
            </a:xfrm>
            <a:custGeom>
              <a:avLst/>
              <a:gdLst/>
              <a:ahLst/>
              <a:cxnLst/>
              <a:rect l="l" t="t" r="r" b="b"/>
              <a:pathLst>
                <a:path w="25400" h="48260">
                  <a:moveTo>
                    <a:pt x="2540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25400" y="4826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595"/>
            <p:cNvSpPr/>
            <p:nvPr/>
          </p:nvSpPr>
          <p:spPr>
            <a:xfrm>
              <a:off x="8573769" y="548512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596"/>
            <p:cNvSpPr/>
            <p:nvPr/>
          </p:nvSpPr>
          <p:spPr>
            <a:xfrm>
              <a:off x="8573769" y="558292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597"/>
            <p:cNvSpPr/>
            <p:nvPr/>
          </p:nvSpPr>
          <p:spPr>
            <a:xfrm>
              <a:off x="8573769" y="568197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598"/>
            <p:cNvSpPr/>
            <p:nvPr/>
          </p:nvSpPr>
          <p:spPr>
            <a:xfrm>
              <a:off x="8573769" y="577977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599"/>
            <p:cNvSpPr/>
            <p:nvPr/>
          </p:nvSpPr>
          <p:spPr>
            <a:xfrm>
              <a:off x="8573769" y="587882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5400" y="4953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600"/>
            <p:cNvSpPr/>
            <p:nvPr/>
          </p:nvSpPr>
          <p:spPr>
            <a:xfrm>
              <a:off x="8573769" y="597662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601"/>
            <p:cNvSpPr/>
            <p:nvPr/>
          </p:nvSpPr>
          <p:spPr>
            <a:xfrm>
              <a:off x="8573769" y="607440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602"/>
            <p:cNvSpPr/>
            <p:nvPr/>
          </p:nvSpPr>
          <p:spPr>
            <a:xfrm>
              <a:off x="8573769" y="6172200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603"/>
            <p:cNvSpPr/>
            <p:nvPr/>
          </p:nvSpPr>
          <p:spPr>
            <a:xfrm>
              <a:off x="8573769" y="6271259"/>
              <a:ext cx="25400" cy="49530"/>
            </a:xfrm>
            <a:custGeom>
              <a:avLst/>
              <a:gdLst/>
              <a:ahLst/>
              <a:cxnLst/>
              <a:rect l="l" t="t" r="r" b="b"/>
              <a:pathLst>
                <a:path w="25400" h="49529">
                  <a:moveTo>
                    <a:pt x="25400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25400" y="495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604"/>
            <p:cNvSpPr txBox="1"/>
            <p:nvPr/>
          </p:nvSpPr>
          <p:spPr>
            <a:xfrm>
              <a:off x="5930900" y="1670918"/>
              <a:ext cx="101600" cy="2203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714"/>
                </a:lnSpc>
              </a:pPr>
              <a:r>
                <a:rPr sz="1550" spc="280" dirty="0">
                  <a:latin typeface="Arial"/>
                  <a:cs typeface="Arial"/>
                </a:rPr>
                <a:t>r</a:t>
              </a:r>
              <a:endParaRPr sz="1550">
                <a:latin typeface="Arial"/>
                <a:cs typeface="Arial"/>
              </a:endParaRPr>
            </a:p>
          </p:txBody>
        </p:sp>
        <p:sp>
          <p:nvSpPr>
            <p:cNvPr id="197" name="object 605"/>
            <p:cNvSpPr/>
            <p:nvPr/>
          </p:nvSpPr>
          <p:spPr>
            <a:xfrm>
              <a:off x="2895600" y="2611120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72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606"/>
            <p:cNvSpPr/>
            <p:nvPr/>
          </p:nvSpPr>
          <p:spPr>
            <a:xfrm>
              <a:off x="2895600" y="3150870"/>
              <a:ext cx="1794510" cy="0"/>
            </a:xfrm>
            <a:custGeom>
              <a:avLst/>
              <a:gdLst/>
              <a:ahLst/>
              <a:cxnLst/>
              <a:rect l="l" t="t" r="r" b="b"/>
              <a:pathLst>
                <a:path w="1794510">
                  <a:moveTo>
                    <a:pt x="1794510" y="0"/>
                  </a:move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607"/>
            <p:cNvSpPr/>
            <p:nvPr/>
          </p:nvSpPr>
          <p:spPr>
            <a:xfrm>
              <a:off x="2895600" y="3150870"/>
              <a:ext cx="99060" cy="74930"/>
            </a:xfrm>
            <a:custGeom>
              <a:avLst/>
              <a:gdLst/>
              <a:ahLst/>
              <a:cxnLst/>
              <a:rect l="l" t="t" r="r" b="b"/>
              <a:pathLst>
                <a:path w="99059" h="74930">
                  <a:moveTo>
                    <a:pt x="0" y="0"/>
                  </a:moveTo>
                  <a:lnTo>
                    <a:pt x="99059" y="74929"/>
                  </a:lnTo>
                </a:path>
              </a:pathLst>
            </a:custGeom>
            <a:ln w="21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608"/>
            <p:cNvSpPr/>
            <p:nvPr/>
          </p:nvSpPr>
          <p:spPr>
            <a:xfrm>
              <a:off x="4763770" y="3397250"/>
              <a:ext cx="1671320" cy="0"/>
            </a:xfrm>
            <a:custGeom>
              <a:avLst/>
              <a:gdLst/>
              <a:ahLst/>
              <a:cxnLst/>
              <a:rect l="l" t="t" r="r" b="b"/>
              <a:pathLst>
                <a:path w="1671320">
                  <a:moveTo>
                    <a:pt x="0" y="0"/>
                  </a:moveTo>
                  <a:lnTo>
                    <a:pt x="167132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609"/>
            <p:cNvSpPr/>
            <p:nvPr/>
          </p:nvSpPr>
          <p:spPr>
            <a:xfrm>
              <a:off x="6681470" y="3765550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72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610"/>
            <p:cNvSpPr/>
            <p:nvPr/>
          </p:nvSpPr>
          <p:spPr>
            <a:xfrm>
              <a:off x="8378191" y="3740150"/>
              <a:ext cx="73659" cy="736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611"/>
            <p:cNvSpPr/>
            <p:nvPr/>
          </p:nvSpPr>
          <p:spPr>
            <a:xfrm>
              <a:off x="8378190" y="3716020"/>
              <a:ext cx="73660" cy="99060"/>
            </a:xfrm>
            <a:custGeom>
              <a:avLst/>
              <a:gdLst/>
              <a:ahLst/>
              <a:cxnLst/>
              <a:rect l="l" t="t" r="r" b="b"/>
              <a:pathLst>
                <a:path w="73659" h="99060">
                  <a:moveTo>
                    <a:pt x="0" y="0"/>
                  </a:moveTo>
                  <a:lnTo>
                    <a:pt x="0" y="99059"/>
                  </a:lnTo>
                  <a:lnTo>
                    <a:pt x="73659" y="49529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612"/>
            <p:cNvSpPr txBox="1"/>
            <p:nvPr/>
          </p:nvSpPr>
          <p:spPr>
            <a:xfrm>
              <a:off x="2956560" y="2204720"/>
              <a:ext cx="5306060" cy="14850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550" spc="145" dirty="0">
                  <a:latin typeface="Arial"/>
                  <a:cs typeface="Arial"/>
                </a:rPr>
                <a:t>request</a:t>
              </a:r>
              <a:r>
                <a:rPr sz="1550" spc="185" dirty="0">
                  <a:latin typeface="Arial"/>
                  <a:cs typeface="Arial"/>
                </a:rPr>
                <a:t> </a:t>
              </a:r>
              <a:r>
                <a:rPr sz="1550" spc="225" dirty="0">
                  <a:latin typeface="Arial"/>
                  <a:cs typeface="Arial"/>
                </a:rPr>
                <a:t>(report)</a:t>
              </a:r>
              <a:endParaRPr sz="1550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700" dirty="0">
                <a:latin typeface="Arial"/>
                <a:cs typeface="Arial"/>
              </a:endParaRPr>
            </a:p>
            <a:p>
              <a:pPr marR="3225800" algn="ctr">
                <a:spcBef>
                  <a:spcPts val="1025"/>
                </a:spcBef>
              </a:pPr>
              <a:r>
                <a:rPr sz="1200" spc="200" dirty="0">
                  <a:latin typeface="Arial"/>
                  <a:cs typeface="Arial"/>
                </a:rPr>
                <a:t>acknowledge</a:t>
              </a:r>
              <a:r>
                <a:rPr sz="1200" spc="-290" dirty="0">
                  <a:latin typeface="Arial"/>
                  <a:cs typeface="Arial"/>
                </a:rPr>
                <a:t> </a:t>
              </a:r>
              <a:r>
                <a:rPr sz="1200" spc="250" dirty="0">
                  <a:latin typeface="Arial"/>
                  <a:cs typeface="Arial"/>
                </a:rPr>
                <a:t>()</a:t>
              </a:r>
              <a:endParaRPr sz="1200" dirty="0">
                <a:latin typeface="Arial"/>
                <a:cs typeface="Arial"/>
              </a:endParaRPr>
            </a:p>
            <a:p>
              <a:pPr marR="95250" algn="ctr">
                <a:spcBef>
                  <a:spcPts val="70"/>
                </a:spcBef>
              </a:pPr>
              <a:r>
                <a:rPr sz="1550" spc="200" dirty="0">
                  <a:latin typeface="Arial"/>
                  <a:cs typeface="Arial"/>
                </a:rPr>
                <a:t>report</a:t>
              </a:r>
              <a:r>
                <a:rPr sz="1550" spc="195" dirty="0">
                  <a:latin typeface="Arial"/>
                  <a:cs typeface="Arial"/>
                </a:rPr>
                <a:t> </a:t>
              </a:r>
              <a:r>
                <a:rPr sz="1550" spc="250" dirty="0">
                  <a:latin typeface="Arial"/>
                  <a:cs typeface="Arial"/>
                </a:rPr>
                <a:t>()</a:t>
              </a:r>
              <a:endParaRPr sz="1550" dirty="0">
                <a:latin typeface="Arial"/>
                <a:cs typeface="Arial"/>
              </a:endParaRPr>
            </a:p>
            <a:p>
              <a:pPr marL="3909060" algn="ctr">
                <a:spcBef>
                  <a:spcPts val="850"/>
                </a:spcBef>
              </a:pPr>
              <a:r>
                <a:rPr sz="1550" spc="165" dirty="0">
                  <a:latin typeface="Arial"/>
                  <a:cs typeface="Arial"/>
                </a:rPr>
                <a:t>summarise</a:t>
              </a:r>
              <a:r>
                <a:rPr sz="1550" spc="-330" dirty="0">
                  <a:latin typeface="Arial"/>
                  <a:cs typeface="Arial"/>
                </a:rPr>
                <a:t> </a:t>
              </a:r>
              <a:r>
                <a:rPr sz="1550" spc="250" dirty="0">
                  <a:latin typeface="Arial"/>
                  <a:cs typeface="Arial"/>
                </a:rPr>
                <a:t>()</a:t>
              </a:r>
              <a:endParaRPr sz="1550" dirty="0">
                <a:latin typeface="Arial"/>
                <a:cs typeface="Arial"/>
              </a:endParaRPr>
            </a:p>
          </p:txBody>
        </p:sp>
        <p:sp>
          <p:nvSpPr>
            <p:cNvPr id="205" name="object 613"/>
            <p:cNvSpPr/>
            <p:nvPr/>
          </p:nvSpPr>
          <p:spPr>
            <a:xfrm>
              <a:off x="8304530" y="4306570"/>
              <a:ext cx="171450" cy="24130"/>
            </a:xfrm>
            <a:custGeom>
              <a:avLst/>
              <a:gdLst/>
              <a:ahLst/>
              <a:cxnLst/>
              <a:rect l="l" t="t" r="r" b="b"/>
              <a:pathLst>
                <a:path w="171450" h="24129">
                  <a:moveTo>
                    <a:pt x="0" y="24129"/>
                  </a:moveTo>
                  <a:lnTo>
                    <a:pt x="171450" y="24129"/>
                  </a:lnTo>
                  <a:lnTo>
                    <a:pt x="171450" y="0"/>
                  </a:lnTo>
                  <a:lnTo>
                    <a:pt x="0" y="0"/>
                  </a:lnTo>
                  <a:lnTo>
                    <a:pt x="0" y="24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614"/>
            <p:cNvSpPr/>
            <p:nvPr/>
          </p:nvSpPr>
          <p:spPr>
            <a:xfrm>
              <a:off x="8009890" y="4306570"/>
              <a:ext cx="195580" cy="24130"/>
            </a:xfrm>
            <a:custGeom>
              <a:avLst/>
              <a:gdLst/>
              <a:ahLst/>
              <a:cxnLst/>
              <a:rect l="l" t="t" r="r" b="b"/>
              <a:pathLst>
                <a:path w="195579" h="24129">
                  <a:moveTo>
                    <a:pt x="19558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5580" y="24129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615"/>
            <p:cNvSpPr/>
            <p:nvPr/>
          </p:nvSpPr>
          <p:spPr>
            <a:xfrm>
              <a:off x="7713979" y="4306570"/>
              <a:ext cx="196850" cy="24130"/>
            </a:xfrm>
            <a:custGeom>
              <a:avLst/>
              <a:gdLst/>
              <a:ahLst/>
              <a:cxnLst/>
              <a:rect l="l" t="t" r="r" b="b"/>
              <a:pathLst>
                <a:path w="196850" h="24129">
                  <a:moveTo>
                    <a:pt x="19685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6850" y="2412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616"/>
            <p:cNvSpPr/>
            <p:nvPr/>
          </p:nvSpPr>
          <p:spPr>
            <a:xfrm>
              <a:off x="7419340" y="4306570"/>
              <a:ext cx="196850" cy="24130"/>
            </a:xfrm>
            <a:custGeom>
              <a:avLst/>
              <a:gdLst/>
              <a:ahLst/>
              <a:cxnLst/>
              <a:rect l="l" t="t" r="r" b="b"/>
              <a:pathLst>
                <a:path w="196850" h="24129">
                  <a:moveTo>
                    <a:pt x="19685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6850" y="2412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617"/>
            <p:cNvSpPr/>
            <p:nvPr/>
          </p:nvSpPr>
          <p:spPr>
            <a:xfrm>
              <a:off x="7124700" y="4306570"/>
              <a:ext cx="195580" cy="24130"/>
            </a:xfrm>
            <a:custGeom>
              <a:avLst/>
              <a:gdLst/>
              <a:ahLst/>
              <a:cxnLst/>
              <a:rect l="l" t="t" r="r" b="b"/>
              <a:pathLst>
                <a:path w="195579" h="24129">
                  <a:moveTo>
                    <a:pt x="19557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5579" y="24129"/>
                  </a:lnTo>
                  <a:lnTo>
                    <a:pt x="195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618"/>
            <p:cNvSpPr/>
            <p:nvPr/>
          </p:nvSpPr>
          <p:spPr>
            <a:xfrm>
              <a:off x="6828790" y="4306570"/>
              <a:ext cx="196850" cy="24130"/>
            </a:xfrm>
            <a:custGeom>
              <a:avLst/>
              <a:gdLst/>
              <a:ahLst/>
              <a:cxnLst/>
              <a:rect l="l" t="t" r="r" b="b"/>
              <a:pathLst>
                <a:path w="196850" h="24129">
                  <a:moveTo>
                    <a:pt x="19685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96850" y="2412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619"/>
            <p:cNvSpPr/>
            <p:nvPr/>
          </p:nvSpPr>
          <p:spPr>
            <a:xfrm>
              <a:off x="6755129" y="4232909"/>
              <a:ext cx="99060" cy="121920"/>
            </a:xfrm>
            <a:custGeom>
              <a:avLst/>
              <a:gdLst/>
              <a:ahLst/>
              <a:cxnLst/>
              <a:rect l="l" t="t" r="r" b="b"/>
              <a:pathLst>
                <a:path w="99060" h="121920">
                  <a:moveTo>
                    <a:pt x="99060" y="0"/>
                  </a:moveTo>
                  <a:lnTo>
                    <a:pt x="0" y="73659"/>
                  </a:lnTo>
                  <a:lnTo>
                    <a:pt x="73660" y="121919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620"/>
            <p:cNvSpPr/>
            <p:nvPr/>
          </p:nvSpPr>
          <p:spPr>
            <a:xfrm>
              <a:off x="2994660" y="5337809"/>
              <a:ext cx="1671320" cy="0"/>
            </a:xfrm>
            <a:custGeom>
              <a:avLst/>
              <a:gdLst/>
              <a:ahLst/>
              <a:cxnLst/>
              <a:rect l="l" t="t" r="r" b="b"/>
              <a:pathLst>
                <a:path w="1671320">
                  <a:moveTo>
                    <a:pt x="1671320" y="0"/>
                  </a:move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621"/>
            <p:cNvSpPr/>
            <p:nvPr/>
          </p:nvSpPr>
          <p:spPr>
            <a:xfrm>
              <a:off x="2895600" y="5952490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1696720" y="0"/>
                  </a:move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622"/>
            <p:cNvSpPr/>
            <p:nvPr/>
          </p:nvSpPr>
          <p:spPr>
            <a:xfrm>
              <a:off x="4493260" y="5952490"/>
              <a:ext cx="99060" cy="73660"/>
            </a:xfrm>
            <a:custGeom>
              <a:avLst/>
              <a:gdLst/>
              <a:ahLst/>
              <a:cxnLst/>
              <a:rect l="l" t="t" r="r" b="b"/>
              <a:pathLst>
                <a:path w="99060" h="73660">
                  <a:moveTo>
                    <a:pt x="99059" y="0"/>
                  </a:moveTo>
                  <a:lnTo>
                    <a:pt x="0" y="73660"/>
                  </a:lnTo>
                </a:path>
              </a:pathLst>
            </a:custGeom>
            <a:ln w="21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623"/>
            <p:cNvSpPr/>
            <p:nvPr/>
          </p:nvSpPr>
          <p:spPr>
            <a:xfrm>
              <a:off x="4690110" y="2537461"/>
              <a:ext cx="147320" cy="883919"/>
            </a:xfrm>
            <a:custGeom>
              <a:avLst/>
              <a:gdLst/>
              <a:ahLst/>
              <a:cxnLst/>
              <a:rect l="l" t="t" r="r" b="b"/>
              <a:pathLst>
                <a:path w="147320" h="883920">
                  <a:moveTo>
                    <a:pt x="74929" y="0"/>
                  </a:moveTo>
                  <a:lnTo>
                    <a:pt x="26579" y="2596"/>
                  </a:lnTo>
                  <a:lnTo>
                    <a:pt x="0" y="6915"/>
                  </a:lnTo>
                  <a:lnTo>
                    <a:pt x="0" y="877004"/>
                  </a:lnTo>
                  <a:lnTo>
                    <a:pt x="26579" y="881323"/>
                  </a:lnTo>
                  <a:lnTo>
                    <a:pt x="74929" y="883919"/>
                  </a:lnTo>
                  <a:lnTo>
                    <a:pt x="123043" y="881323"/>
                  </a:lnTo>
                  <a:lnTo>
                    <a:pt x="147320" y="877361"/>
                  </a:lnTo>
                  <a:lnTo>
                    <a:pt x="147320" y="6558"/>
                  </a:lnTo>
                  <a:lnTo>
                    <a:pt x="123043" y="2596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6D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624"/>
            <p:cNvSpPr/>
            <p:nvPr/>
          </p:nvSpPr>
          <p:spPr>
            <a:xfrm>
              <a:off x="4690110" y="2586989"/>
              <a:ext cx="147320" cy="786130"/>
            </a:xfrm>
            <a:custGeom>
              <a:avLst/>
              <a:gdLst/>
              <a:ahLst/>
              <a:cxnLst/>
              <a:rect l="l" t="t" r="r" b="b"/>
              <a:pathLst>
                <a:path w="147320" h="786129">
                  <a:moveTo>
                    <a:pt x="74929" y="0"/>
                  </a:moveTo>
                  <a:lnTo>
                    <a:pt x="25347" y="3050"/>
                  </a:lnTo>
                  <a:lnTo>
                    <a:pt x="0" y="7785"/>
                  </a:lnTo>
                  <a:lnTo>
                    <a:pt x="0" y="778291"/>
                  </a:lnTo>
                  <a:lnTo>
                    <a:pt x="25347" y="783058"/>
                  </a:lnTo>
                  <a:lnTo>
                    <a:pt x="74929" y="786130"/>
                  </a:lnTo>
                  <a:lnTo>
                    <a:pt x="124241" y="783058"/>
                  </a:lnTo>
                  <a:lnTo>
                    <a:pt x="147320" y="778697"/>
                  </a:lnTo>
                  <a:lnTo>
                    <a:pt x="147320" y="7382"/>
                  </a:lnTo>
                  <a:lnTo>
                    <a:pt x="124241" y="305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7F9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625"/>
            <p:cNvSpPr/>
            <p:nvPr/>
          </p:nvSpPr>
          <p:spPr>
            <a:xfrm>
              <a:off x="4690110" y="2537460"/>
              <a:ext cx="147320" cy="786130"/>
            </a:xfrm>
            <a:custGeom>
              <a:avLst/>
              <a:gdLst/>
              <a:ahLst/>
              <a:cxnLst/>
              <a:rect l="l" t="t" r="r" b="b"/>
              <a:pathLst>
                <a:path w="147320" h="786129">
                  <a:moveTo>
                    <a:pt x="0" y="106703"/>
                  </a:moveTo>
                  <a:lnTo>
                    <a:pt x="0" y="777280"/>
                  </a:lnTo>
                  <a:lnTo>
                    <a:pt x="28114" y="782996"/>
                  </a:lnTo>
                  <a:lnTo>
                    <a:pt x="74929" y="786129"/>
                  </a:lnTo>
                  <a:lnTo>
                    <a:pt x="121453" y="782996"/>
                  </a:lnTo>
                  <a:lnTo>
                    <a:pt x="147320" y="777709"/>
                  </a:lnTo>
                  <a:lnTo>
                    <a:pt x="0" y="106703"/>
                  </a:lnTo>
                  <a:close/>
                </a:path>
                <a:path w="147320" h="786129">
                  <a:moveTo>
                    <a:pt x="147320" y="0"/>
                  </a:moveTo>
                  <a:lnTo>
                    <a:pt x="0" y="0"/>
                  </a:lnTo>
                  <a:lnTo>
                    <a:pt x="0" y="106703"/>
                  </a:lnTo>
                  <a:lnTo>
                    <a:pt x="28114" y="100948"/>
                  </a:lnTo>
                  <a:lnTo>
                    <a:pt x="74929" y="97789"/>
                  </a:lnTo>
                  <a:lnTo>
                    <a:pt x="147320" y="97789"/>
                  </a:lnTo>
                  <a:lnTo>
                    <a:pt x="147320" y="0"/>
                  </a:lnTo>
                  <a:close/>
                </a:path>
                <a:path w="147320" h="786129">
                  <a:moveTo>
                    <a:pt x="147320" y="97789"/>
                  </a:moveTo>
                  <a:lnTo>
                    <a:pt x="74929" y="97789"/>
                  </a:lnTo>
                  <a:lnTo>
                    <a:pt x="121453" y="100948"/>
                  </a:lnTo>
                  <a:lnTo>
                    <a:pt x="147320" y="106271"/>
                  </a:lnTo>
                  <a:lnTo>
                    <a:pt x="147320" y="97789"/>
                  </a:lnTo>
                  <a:close/>
                </a:path>
              </a:pathLst>
            </a:custGeom>
            <a:solidFill>
              <a:srgbClr val="91A2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626"/>
            <p:cNvSpPr/>
            <p:nvPr/>
          </p:nvSpPr>
          <p:spPr>
            <a:xfrm>
              <a:off x="4690110" y="2537460"/>
              <a:ext cx="147320" cy="736600"/>
            </a:xfrm>
            <a:custGeom>
              <a:avLst/>
              <a:gdLst/>
              <a:ahLst/>
              <a:cxnLst/>
              <a:rect l="l" t="t" r="r" b="b"/>
              <a:pathLst>
                <a:path w="147320" h="736600">
                  <a:moveTo>
                    <a:pt x="0" y="157379"/>
                  </a:moveTo>
                  <a:lnTo>
                    <a:pt x="0" y="726444"/>
                  </a:lnTo>
                  <a:lnTo>
                    <a:pt x="25599" y="732737"/>
                  </a:lnTo>
                  <a:lnTo>
                    <a:pt x="73659" y="736600"/>
                  </a:lnTo>
                  <a:lnTo>
                    <a:pt x="121412" y="732737"/>
                  </a:lnTo>
                  <a:lnTo>
                    <a:pt x="147320" y="726342"/>
                  </a:lnTo>
                  <a:lnTo>
                    <a:pt x="147320" y="157479"/>
                  </a:lnTo>
                  <a:lnTo>
                    <a:pt x="0" y="157379"/>
                  </a:lnTo>
                  <a:close/>
                </a:path>
                <a:path w="147320" h="736600">
                  <a:moveTo>
                    <a:pt x="147320" y="147319"/>
                  </a:moveTo>
                  <a:lnTo>
                    <a:pt x="73659" y="147319"/>
                  </a:lnTo>
                  <a:lnTo>
                    <a:pt x="121412" y="151145"/>
                  </a:lnTo>
                  <a:lnTo>
                    <a:pt x="147320" y="157479"/>
                  </a:lnTo>
                  <a:lnTo>
                    <a:pt x="147320" y="147319"/>
                  </a:lnTo>
                  <a:close/>
                </a:path>
                <a:path w="147320" h="736600">
                  <a:moveTo>
                    <a:pt x="147320" y="0"/>
                  </a:moveTo>
                  <a:lnTo>
                    <a:pt x="0" y="0"/>
                  </a:lnTo>
                  <a:lnTo>
                    <a:pt x="0" y="157379"/>
                  </a:lnTo>
                  <a:lnTo>
                    <a:pt x="25599" y="151145"/>
                  </a:lnTo>
                  <a:lnTo>
                    <a:pt x="73659" y="147319"/>
                  </a:lnTo>
                  <a:lnTo>
                    <a:pt x="147320" y="147319"/>
                  </a:lnTo>
                  <a:lnTo>
                    <a:pt x="147320" y="0"/>
                  </a:lnTo>
                  <a:close/>
                </a:path>
              </a:pathLst>
            </a:custGeom>
            <a:solidFill>
              <a:srgbClr val="A3B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627"/>
            <p:cNvSpPr/>
            <p:nvPr/>
          </p:nvSpPr>
          <p:spPr>
            <a:xfrm>
              <a:off x="4690110" y="2734310"/>
              <a:ext cx="147320" cy="491490"/>
            </a:xfrm>
            <a:custGeom>
              <a:avLst/>
              <a:gdLst/>
              <a:ahLst/>
              <a:cxnLst/>
              <a:rect l="l" t="t" r="r" b="b"/>
              <a:pathLst>
                <a:path w="147320" h="491489">
                  <a:moveTo>
                    <a:pt x="73659" y="0"/>
                  </a:moveTo>
                  <a:lnTo>
                    <a:pt x="24112" y="4958"/>
                  </a:lnTo>
                  <a:lnTo>
                    <a:pt x="0" y="12404"/>
                  </a:lnTo>
                  <a:lnTo>
                    <a:pt x="0" y="478955"/>
                  </a:lnTo>
                  <a:lnTo>
                    <a:pt x="24112" y="486476"/>
                  </a:lnTo>
                  <a:lnTo>
                    <a:pt x="73659" y="491489"/>
                  </a:lnTo>
                  <a:lnTo>
                    <a:pt x="123261" y="486476"/>
                  </a:lnTo>
                  <a:lnTo>
                    <a:pt x="147320" y="478995"/>
                  </a:lnTo>
                  <a:lnTo>
                    <a:pt x="147320" y="12365"/>
                  </a:lnTo>
                  <a:lnTo>
                    <a:pt x="123261" y="4958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B6C1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628"/>
            <p:cNvSpPr/>
            <p:nvPr/>
          </p:nvSpPr>
          <p:spPr>
            <a:xfrm>
              <a:off x="4690110" y="2782570"/>
              <a:ext cx="147320" cy="393700"/>
            </a:xfrm>
            <a:custGeom>
              <a:avLst/>
              <a:gdLst/>
              <a:ahLst/>
              <a:cxnLst/>
              <a:rect l="l" t="t" r="r" b="b"/>
              <a:pathLst>
                <a:path w="147320" h="393700">
                  <a:moveTo>
                    <a:pt x="73659" y="0"/>
                  </a:moveTo>
                  <a:lnTo>
                    <a:pt x="28765" y="5239"/>
                  </a:lnTo>
                  <a:lnTo>
                    <a:pt x="0" y="15609"/>
                  </a:lnTo>
                  <a:lnTo>
                    <a:pt x="0" y="378265"/>
                  </a:lnTo>
                  <a:lnTo>
                    <a:pt x="28765" y="388527"/>
                  </a:lnTo>
                  <a:lnTo>
                    <a:pt x="73659" y="393700"/>
                  </a:lnTo>
                  <a:lnTo>
                    <a:pt x="118554" y="388527"/>
                  </a:lnTo>
                  <a:lnTo>
                    <a:pt x="147319" y="378265"/>
                  </a:lnTo>
                  <a:lnTo>
                    <a:pt x="147320" y="15609"/>
                  </a:lnTo>
                  <a:lnTo>
                    <a:pt x="118554" y="5239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C8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629"/>
            <p:cNvSpPr/>
            <p:nvPr/>
          </p:nvSpPr>
          <p:spPr>
            <a:xfrm>
              <a:off x="4690110" y="2537460"/>
              <a:ext cx="147320" cy="590550"/>
            </a:xfrm>
            <a:custGeom>
              <a:avLst/>
              <a:gdLst/>
              <a:ahLst/>
              <a:cxnLst/>
              <a:rect l="l" t="t" r="r" b="b"/>
              <a:pathLst>
                <a:path w="147320" h="590550">
                  <a:moveTo>
                    <a:pt x="147320" y="316199"/>
                  </a:moveTo>
                  <a:lnTo>
                    <a:pt x="0" y="316199"/>
                  </a:lnTo>
                  <a:lnTo>
                    <a:pt x="0" y="568647"/>
                  </a:lnTo>
                  <a:lnTo>
                    <a:pt x="27127" y="582899"/>
                  </a:lnTo>
                  <a:lnTo>
                    <a:pt x="73659" y="590550"/>
                  </a:lnTo>
                  <a:lnTo>
                    <a:pt x="120192" y="582899"/>
                  </a:lnTo>
                  <a:lnTo>
                    <a:pt x="147319" y="568647"/>
                  </a:lnTo>
                  <a:lnTo>
                    <a:pt x="147320" y="316199"/>
                  </a:lnTo>
                  <a:close/>
                </a:path>
                <a:path w="147320" h="590550">
                  <a:moveTo>
                    <a:pt x="147320" y="0"/>
                  </a:moveTo>
                  <a:lnTo>
                    <a:pt x="0" y="0"/>
                  </a:lnTo>
                  <a:lnTo>
                    <a:pt x="0" y="316199"/>
                  </a:lnTo>
                  <a:lnTo>
                    <a:pt x="27127" y="302158"/>
                  </a:lnTo>
                  <a:lnTo>
                    <a:pt x="73659" y="294639"/>
                  </a:lnTo>
                  <a:lnTo>
                    <a:pt x="147320" y="294639"/>
                  </a:lnTo>
                  <a:lnTo>
                    <a:pt x="147320" y="0"/>
                  </a:lnTo>
                  <a:close/>
                </a:path>
                <a:path w="147320" h="590550">
                  <a:moveTo>
                    <a:pt x="147320" y="294639"/>
                  </a:moveTo>
                  <a:lnTo>
                    <a:pt x="73659" y="294639"/>
                  </a:lnTo>
                  <a:lnTo>
                    <a:pt x="120192" y="302158"/>
                  </a:lnTo>
                  <a:lnTo>
                    <a:pt x="147320" y="316199"/>
                  </a:lnTo>
                  <a:lnTo>
                    <a:pt x="147320" y="294639"/>
                  </a:lnTo>
                  <a:close/>
                </a:path>
              </a:pathLst>
            </a:custGeom>
            <a:solidFill>
              <a:srgbClr val="DAE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630"/>
            <p:cNvSpPr/>
            <p:nvPr/>
          </p:nvSpPr>
          <p:spPr>
            <a:xfrm>
              <a:off x="4690110" y="2880360"/>
              <a:ext cx="147320" cy="1968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631"/>
            <p:cNvSpPr/>
            <p:nvPr/>
          </p:nvSpPr>
          <p:spPr>
            <a:xfrm>
              <a:off x="4690110" y="2537460"/>
              <a:ext cx="171450" cy="908050"/>
            </a:xfrm>
            <a:custGeom>
              <a:avLst/>
              <a:gdLst/>
              <a:ahLst/>
              <a:cxnLst/>
              <a:rect l="l" t="t" r="r" b="b"/>
              <a:pathLst>
                <a:path w="171450" h="908050">
                  <a:moveTo>
                    <a:pt x="0" y="0"/>
                  </a:moveTo>
                  <a:lnTo>
                    <a:pt x="171450" y="0"/>
                  </a:lnTo>
                  <a:lnTo>
                    <a:pt x="171450" y="908050"/>
                  </a:lnTo>
                  <a:lnTo>
                    <a:pt x="0" y="90805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632"/>
            <p:cNvSpPr/>
            <p:nvPr/>
          </p:nvSpPr>
          <p:spPr>
            <a:xfrm>
              <a:off x="4616450" y="4944109"/>
              <a:ext cx="172720" cy="1130300"/>
            </a:xfrm>
            <a:custGeom>
              <a:avLst/>
              <a:gdLst/>
              <a:ahLst/>
              <a:cxnLst/>
              <a:rect l="l" t="t" r="r" b="b"/>
              <a:pathLst>
                <a:path w="172720" h="1130300">
                  <a:moveTo>
                    <a:pt x="86360" y="0"/>
                  </a:moveTo>
                  <a:lnTo>
                    <a:pt x="38845" y="1871"/>
                  </a:lnTo>
                  <a:lnTo>
                    <a:pt x="0" y="6487"/>
                  </a:lnTo>
                  <a:lnTo>
                    <a:pt x="0" y="1123812"/>
                  </a:lnTo>
                  <a:lnTo>
                    <a:pt x="38845" y="1128428"/>
                  </a:lnTo>
                  <a:lnTo>
                    <a:pt x="86360" y="1130299"/>
                  </a:lnTo>
                  <a:lnTo>
                    <a:pt x="133702" y="1128428"/>
                  </a:lnTo>
                  <a:lnTo>
                    <a:pt x="172720" y="1123778"/>
                  </a:lnTo>
                  <a:lnTo>
                    <a:pt x="172720" y="6521"/>
                  </a:lnTo>
                  <a:lnTo>
                    <a:pt x="133702" y="1871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6D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633"/>
            <p:cNvSpPr/>
            <p:nvPr/>
          </p:nvSpPr>
          <p:spPr>
            <a:xfrm>
              <a:off x="4616450" y="4993640"/>
              <a:ext cx="172720" cy="1032510"/>
            </a:xfrm>
            <a:custGeom>
              <a:avLst/>
              <a:gdLst/>
              <a:ahLst/>
              <a:cxnLst/>
              <a:rect l="l" t="t" r="r" b="b"/>
              <a:pathLst>
                <a:path w="172720" h="1032510">
                  <a:moveTo>
                    <a:pt x="86360" y="0"/>
                  </a:moveTo>
                  <a:lnTo>
                    <a:pt x="38213" y="2098"/>
                  </a:lnTo>
                  <a:lnTo>
                    <a:pt x="0" y="7126"/>
                  </a:lnTo>
                  <a:lnTo>
                    <a:pt x="0" y="1025346"/>
                  </a:lnTo>
                  <a:lnTo>
                    <a:pt x="38213" y="1030400"/>
                  </a:lnTo>
                  <a:lnTo>
                    <a:pt x="86360" y="1032510"/>
                  </a:lnTo>
                  <a:lnTo>
                    <a:pt x="134306" y="1030400"/>
                  </a:lnTo>
                  <a:lnTo>
                    <a:pt x="172720" y="1025300"/>
                  </a:lnTo>
                  <a:lnTo>
                    <a:pt x="172720" y="7171"/>
                  </a:lnTo>
                  <a:lnTo>
                    <a:pt x="134306" y="2098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7A8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634"/>
            <p:cNvSpPr/>
            <p:nvPr/>
          </p:nvSpPr>
          <p:spPr>
            <a:xfrm>
              <a:off x="4616450" y="5043170"/>
              <a:ext cx="172720" cy="933450"/>
            </a:xfrm>
            <a:custGeom>
              <a:avLst/>
              <a:gdLst/>
              <a:ahLst/>
              <a:cxnLst/>
              <a:rect l="l" t="t" r="r" b="b"/>
              <a:pathLst>
                <a:path w="172720" h="933450">
                  <a:moveTo>
                    <a:pt x="86360" y="0"/>
                  </a:moveTo>
                  <a:lnTo>
                    <a:pt x="37227" y="2402"/>
                  </a:lnTo>
                  <a:lnTo>
                    <a:pt x="0" y="7904"/>
                  </a:lnTo>
                  <a:lnTo>
                    <a:pt x="0" y="925499"/>
                  </a:lnTo>
                  <a:lnTo>
                    <a:pt x="37227" y="931033"/>
                  </a:lnTo>
                  <a:lnTo>
                    <a:pt x="86360" y="933449"/>
                  </a:lnTo>
                  <a:lnTo>
                    <a:pt x="135269" y="931033"/>
                  </a:lnTo>
                  <a:lnTo>
                    <a:pt x="172720" y="925443"/>
                  </a:lnTo>
                  <a:lnTo>
                    <a:pt x="172720" y="7960"/>
                  </a:lnTo>
                  <a:lnTo>
                    <a:pt x="135269" y="2402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879A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635"/>
            <p:cNvSpPr/>
            <p:nvPr/>
          </p:nvSpPr>
          <p:spPr>
            <a:xfrm>
              <a:off x="4616450" y="5092700"/>
              <a:ext cx="172720" cy="835660"/>
            </a:xfrm>
            <a:custGeom>
              <a:avLst/>
              <a:gdLst/>
              <a:ahLst/>
              <a:cxnLst/>
              <a:rect l="l" t="t" r="r" b="b"/>
              <a:pathLst>
                <a:path w="172720" h="835660">
                  <a:moveTo>
                    <a:pt x="85089" y="0"/>
                  </a:moveTo>
                  <a:lnTo>
                    <a:pt x="34952" y="2805"/>
                  </a:lnTo>
                  <a:lnTo>
                    <a:pt x="0" y="8732"/>
                  </a:lnTo>
                  <a:lnTo>
                    <a:pt x="0" y="826927"/>
                  </a:lnTo>
                  <a:lnTo>
                    <a:pt x="34952" y="832854"/>
                  </a:lnTo>
                  <a:lnTo>
                    <a:pt x="85089" y="835660"/>
                  </a:lnTo>
                  <a:lnTo>
                    <a:pt x="131951" y="833212"/>
                  </a:lnTo>
                  <a:lnTo>
                    <a:pt x="172720" y="826773"/>
                  </a:lnTo>
                  <a:lnTo>
                    <a:pt x="172720" y="8886"/>
                  </a:lnTo>
                  <a:lnTo>
                    <a:pt x="131951" y="2447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94A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636"/>
            <p:cNvSpPr/>
            <p:nvPr/>
          </p:nvSpPr>
          <p:spPr>
            <a:xfrm>
              <a:off x="4616450" y="5140959"/>
              <a:ext cx="172720" cy="736600"/>
            </a:xfrm>
            <a:custGeom>
              <a:avLst/>
              <a:gdLst/>
              <a:ahLst/>
              <a:cxnLst/>
              <a:rect l="l" t="t" r="r" b="b"/>
              <a:pathLst>
                <a:path w="172720" h="736600">
                  <a:moveTo>
                    <a:pt x="86360" y="0"/>
                  </a:moveTo>
                  <a:lnTo>
                    <a:pt x="38489" y="2872"/>
                  </a:lnTo>
                  <a:lnTo>
                    <a:pt x="0" y="9879"/>
                  </a:lnTo>
                  <a:lnTo>
                    <a:pt x="0" y="726720"/>
                  </a:lnTo>
                  <a:lnTo>
                    <a:pt x="38489" y="733727"/>
                  </a:lnTo>
                  <a:lnTo>
                    <a:pt x="86360" y="736599"/>
                  </a:lnTo>
                  <a:lnTo>
                    <a:pt x="133980" y="733727"/>
                  </a:lnTo>
                  <a:lnTo>
                    <a:pt x="172720" y="726648"/>
                  </a:lnTo>
                  <a:lnTo>
                    <a:pt x="172720" y="9951"/>
                  </a:lnTo>
                  <a:lnTo>
                    <a:pt x="133980" y="2872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A2B0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637"/>
            <p:cNvSpPr/>
            <p:nvPr/>
          </p:nvSpPr>
          <p:spPr>
            <a:xfrm>
              <a:off x="4616450" y="4944110"/>
              <a:ext cx="172720" cy="909319"/>
            </a:xfrm>
            <a:custGeom>
              <a:avLst/>
              <a:gdLst/>
              <a:ahLst/>
              <a:cxnLst/>
              <a:rect l="l" t="t" r="r" b="b"/>
              <a:pathLst>
                <a:path w="172720" h="909320">
                  <a:moveTo>
                    <a:pt x="0" y="232794"/>
                  </a:moveTo>
                  <a:lnTo>
                    <a:pt x="0" y="897505"/>
                  </a:lnTo>
                  <a:lnTo>
                    <a:pt x="41153" y="906186"/>
                  </a:lnTo>
                  <a:lnTo>
                    <a:pt x="86360" y="909319"/>
                  </a:lnTo>
                  <a:lnTo>
                    <a:pt x="131299" y="906186"/>
                  </a:lnTo>
                  <a:lnTo>
                    <a:pt x="172720" y="897413"/>
                  </a:lnTo>
                  <a:lnTo>
                    <a:pt x="172720" y="232886"/>
                  </a:lnTo>
                  <a:lnTo>
                    <a:pt x="0" y="232794"/>
                  </a:lnTo>
                  <a:close/>
                </a:path>
                <a:path w="172720" h="909320">
                  <a:moveTo>
                    <a:pt x="172720" y="220979"/>
                  </a:moveTo>
                  <a:lnTo>
                    <a:pt x="86360" y="220979"/>
                  </a:lnTo>
                  <a:lnTo>
                    <a:pt x="131299" y="224113"/>
                  </a:lnTo>
                  <a:lnTo>
                    <a:pt x="172720" y="232886"/>
                  </a:lnTo>
                  <a:lnTo>
                    <a:pt x="172720" y="220979"/>
                  </a:lnTo>
                  <a:close/>
                </a:path>
                <a:path w="172720" h="909320">
                  <a:moveTo>
                    <a:pt x="172720" y="0"/>
                  </a:moveTo>
                  <a:lnTo>
                    <a:pt x="0" y="0"/>
                  </a:lnTo>
                  <a:lnTo>
                    <a:pt x="0" y="232794"/>
                  </a:lnTo>
                  <a:lnTo>
                    <a:pt x="41153" y="224113"/>
                  </a:lnTo>
                  <a:lnTo>
                    <a:pt x="86360" y="220979"/>
                  </a:lnTo>
                  <a:lnTo>
                    <a:pt x="172720" y="220979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AFB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638"/>
            <p:cNvSpPr/>
            <p:nvPr/>
          </p:nvSpPr>
          <p:spPr>
            <a:xfrm>
              <a:off x="4616450" y="5214620"/>
              <a:ext cx="172720" cy="589280"/>
            </a:xfrm>
            <a:custGeom>
              <a:avLst/>
              <a:gdLst/>
              <a:ahLst/>
              <a:cxnLst/>
              <a:rect l="l" t="t" r="r" b="b"/>
              <a:pathLst>
                <a:path w="172720" h="589279">
                  <a:moveTo>
                    <a:pt x="86360" y="0"/>
                  </a:moveTo>
                  <a:lnTo>
                    <a:pt x="40162" y="3860"/>
                  </a:lnTo>
                  <a:lnTo>
                    <a:pt x="0" y="14125"/>
                  </a:lnTo>
                  <a:lnTo>
                    <a:pt x="0" y="575154"/>
                  </a:lnTo>
                  <a:lnTo>
                    <a:pt x="40162" y="585419"/>
                  </a:lnTo>
                  <a:lnTo>
                    <a:pt x="86360" y="589279"/>
                  </a:lnTo>
                  <a:lnTo>
                    <a:pt x="132248" y="585419"/>
                  </a:lnTo>
                  <a:lnTo>
                    <a:pt x="172720" y="575033"/>
                  </a:lnTo>
                  <a:lnTo>
                    <a:pt x="172720" y="14246"/>
                  </a:lnTo>
                  <a:lnTo>
                    <a:pt x="132248" y="386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BCC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639"/>
            <p:cNvSpPr/>
            <p:nvPr/>
          </p:nvSpPr>
          <p:spPr>
            <a:xfrm>
              <a:off x="4616450" y="5264150"/>
              <a:ext cx="172720" cy="491490"/>
            </a:xfrm>
            <a:custGeom>
              <a:avLst/>
              <a:gdLst/>
              <a:ahLst/>
              <a:cxnLst/>
              <a:rect l="l" t="t" r="r" b="b"/>
              <a:pathLst>
                <a:path w="172720" h="491489">
                  <a:moveTo>
                    <a:pt x="86360" y="0"/>
                  </a:moveTo>
                  <a:lnTo>
                    <a:pt x="39126" y="5013"/>
                  </a:lnTo>
                  <a:lnTo>
                    <a:pt x="0" y="17815"/>
                  </a:lnTo>
                  <a:lnTo>
                    <a:pt x="0" y="473856"/>
                  </a:lnTo>
                  <a:lnTo>
                    <a:pt x="39126" y="486531"/>
                  </a:lnTo>
                  <a:lnTo>
                    <a:pt x="86360" y="491490"/>
                  </a:lnTo>
                  <a:lnTo>
                    <a:pt x="133228" y="486531"/>
                  </a:lnTo>
                  <a:lnTo>
                    <a:pt x="172720" y="473688"/>
                  </a:lnTo>
                  <a:lnTo>
                    <a:pt x="172720" y="17985"/>
                  </a:lnTo>
                  <a:lnTo>
                    <a:pt x="133228" y="5013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C9D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640"/>
            <p:cNvSpPr/>
            <p:nvPr/>
          </p:nvSpPr>
          <p:spPr>
            <a:xfrm>
              <a:off x="4616450" y="5313679"/>
              <a:ext cx="172720" cy="392430"/>
            </a:xfrm>
            <a:custGeom>
              <a:avLst/>
              <a:gdLst/>
              <a:ahLst/>
              <a:cxnLst/>
              <a:rect l="l" t="t" r="r" b="b"/>
              <a:pathLst>
                <a:path w="172720" h="392429">
                  <a:moveTo>
                    <a:pt x="86360" y="0"/>
                  </a:moveTo>
                  <a:lnTo>
                    <a:pt x="43768" y="5172"/>
                  </a:lnTo>
                  <a:lnTo>
                    <a:pt x="4865" y="19920"/>
                  </a:lnTo>
                  <a:lnTo>
                    <a:pt x="0" y="23218"/>
                  </a:lnTo>
                  <a:lnTo>
                    <a:pt x="0" y="369251"/>
                  </a:lnTo>
                  <a:lnTo>
                    <a:pt x="4865" y="372539"/>
                  </a:lnTo>
                  <a:lnTo>
                    <a:pt x="43768" y="387261"/>
                  </a:lnTo>
                  <a:lnTo>
                    <a:pt x="86360" y="392430"/>
                  </a:lnTo>
                  <a:lnTo>
                    <a:pt x="135278" y="385439"/>
                  </a:lnTo>
                  <a:lnTo>
                    <a:pt x="172720" y="368645"/>
                  </a:lnTo>
                  <a:lnTo>
                    <a:pt x="172720" y="23592"/>
                  </a:lnTo>
                  <a:lnTo>
                    <a:pt x="167299" y="19920"/>
                  </a:lnTo>
                  <a:lnTo>
                    <a:pt x="128551" y="5172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D7D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641"/>
            <p:cNvSpPr/>
            <p:nvPr/>
          </p:nvSpPr>
          <p:spPr>
            <a:xfrm>
              <a:off x="4616450" y="5361940"/>
              <a:ext cx="172720" cy="295910"/>
            </a:xfrm>
            <a:custGeom>
              <a:avLst/>
              <a:gdLst/>
              <a:ahLst/>
              <a:cxnLst/>
              <a:rect l="l" t="t" r="r" b="b"/>
              <a:pathLst>
                <a:path w="172720" h="295910">
                  <a:moveTo>
                    <a:pt x="86360" y="0"/>
                  </a:moveTo>
                  <a:lnTo>
                    <a:pt x="43454" y="7518"/>
                  </a:lnTo>
                  <a:lnTo>
                    <a:pt x="6156" y="28448"/>
                  </a:lnTo>
                  <a:lnTo>
                    <a:pt x="0" y="35121"/>
                  </a:lnTo>
                  <a:lnTo>
                    <a:pt x="0" y="260262"/>
                  </a:lnTo>
                  <a:lnTo>
                    <a:pt x="6156" y="267014"/>
                  </a:lnTo>
                  <a:lnTo>
                    <a:pt x="43454" y="288259"/>
                  </a:lnTo>
                  <a:lnTo>
                    <a:pt x="86360" y="295910"/>
                  </a:lnTo>
                  <a:lnTo>
                    <a:pt x="129133" y="288259"/>
                  </a:lnTo>
                  <a:lnTo>
                    <a:pt x="166115" y="267014"/>
                  </a:lnTo>
                  <a:lnTo>
                    <a:pt x="172720" y="259678"/>
                  </a:lnTo>
                  <a:lnTo>
                    <a:pt x="172720" y="35698"/>
                  </a:lnTo>
                  <a:lnTo>
                    <a:pt x="166115" y="28448"/>
                  </a:lnTo>
                  <a:lnTo>
                    <a:pt x="129133" y="7518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4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642"/>
            <p:cNvSpPr/>
            <p:nvPr/>
          </p:nvSpPr>
          <p:spPr>
            <a:xfrm>
              <a:off x="4616450" y="5411470"/>
              <a:ext cx="171450" cy="196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643"/>
            <p:cNvSpPr/>
            <p:nvPr/>
          </p:nvSpPr>
          <p:spPr>
            <a:xfrm>
              <a:off x="4616450" y="4944109"/>
              <a:ext cx="195580" cy="1154430"/>
            </a:xfrm>
            <a:custGeom>
              <a:avLst/>
              <a:gdLst/>
              <a:ahLst/>
              <a:cxnLst/>
              <a:rect l="l" t="t" r="r" b="b"/>
              <a:pathLst>
                <a:path w="195579" h="1154429">
                  <a:moveTo>
                    <a:pt x="0" y="0"/>
                  </a:moveTo>
                  <a:lnTo>
                    <a:pt x="195579" y="0"/>
                  </a:lnTo>
                  <a:lnTo>
                    <a:pt x="195579" y="1154430"/>
                  </a:lnTo>
                  <a:lnTo>
                    <a:pt x="0" y="1154430"/>
                  </a:lnTo>
                  <a:lnTo>
                    <a:pt x="0" y="0"/>
                  </a:lnTo>
                  <a:close/>
                </a:path>
              </a:pathLst>
            </a:custGeom>
            <a:ln w="21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644"/>
            <p:cNvSpPr/>
            <p:nvPr/>
          </p:nvSpPr>
          <p:spPr>
            <a:xfrm>
              <a:off x="4935220" y="5043170"/>
              <a:ext cx="1623060" cy="24130"/>
            </a:xfrm>
            <a:custGeom>
              <a:avLst/>
              <a:gdLst/>
              <a:ahLst/>
              <a:cxnLst/>
              <a:rect l="l" t="t" r="r" b="b"/>
              <a:pathLst>
                <a:path w="1623060" h="24129">
                  <a:moveTo>
                    <a:pt x="162305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623059" y="24129"/>
                  </a:lnTo>
                  <a:lnTo>
                    <a:pt x="1623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645"/>
            <p:cNvSpPr txBox="1"/>
            <p:nvPr/>
          </p:nvSpPr>
          <p:spPr>
            <a:xfrm>
              <a:off x="3079750" y="4603751"/>
              <a:ext cx="3556000" cy="1291379"/>
            </a:xfrm>
            <a:prstGeom prst="rect">
              <a:avLst/>
            </a:prstGeom>
          </p:spPr>
          <p:txBody>
            <a:bodyPr vert="horz" wrap="square" lIns="0" tIns="95250" rIns="0" bIns="0" rtlCol="0">
              <a:spAutoFit/>
            </a:bodyPr>
            <a:lstStyle/>
            <a:p>
              <a:pPr marL="2077720">
                <a:spcBef>
                  <a:spcPts val="750"/>
                </a:spcBef>
              </a:pPr>
              <a:r>
                <a:rPr sz="1550" spc="225" dirty="0">
                  <a:latin typeface="Arial"/>
                  <a:cs typeface="Arial"/>
                </a:rPr>
                <a:t>send</a:t>
              </a:r>
              <a:r>
                <a:rPr sz="1550" spc="-155" dirty="0">
                  <a:latin typeface="Arial"/>
                  <a:cs typeface="Arial"/>
                </a:rPr>
                <a:t> </a:t>
              </a:r>
              <a:r>
                <a:rPr sz="1550" spc="225" dirty="0">
                  <a:latin typeface="Arial"/>
                  <a:cs typeface="Arial"/>
                </a:rPr>
                <a:t>(report)</a:t>
              </a:r>
              <a:endParaRPr sz="1550">
                <a:latin typeface="Arial"/>
                <a:cs typeface="Arial"/>
              </a:endParaRPr>
            </a:p>
            <a:p>
              <a:pPr marL="257810">
                <a:spcBef>
                  <a:spcPts val="650"/>
                </a:spcBef>
              </a:pPr>
              <a:r>
                <a:rPr sz="1550" spc="190" dirty="0">
                  <a:latin typeface="Arial"/>
                  <a:cs typeface="Arial"/>
                </a:rPr>
                <a:t>reply</a:t>
              </a:r>
              <a:r>
                <a:rPr sz="1550" spc="-155" dirty="0">
                  <a:latin typeface="Arial"/>
                  <a:cs typeface="Arial"/>
                </a:rPr>
                <a:t> </a:t>
              </a:r>
              <a:r>
                <a:rPr sz="1550" spc="225" dirty="0">
                  <a:latin typeface="Arial"/>
                  <a:cs typeface="Arial"/>
                </a:rPr>
                <a:t>(report)</a:t>
              </a:r>
              <a:endParaRPr sz="155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700">
                <a:latin typeface="Arial"/>
                <a:cs typeface="Arial"/>
              </a:endParaRPr>
            </a:p>
            <a:p>
              <a:pPr marL="12700">
                <a:spcBef>
                  <a:spcPts val="1025"/>
                </a:spcBef>
              </a:pPr>
              <a:r>
                <a:rPr sz="1550" spc="200" dirty="0">
                  <a:latin typeface="Arial"/>
                  <a:cs typeface="Arial"/>
                </a:rPr>
                <a:t>acknowledge</a:t>
              </a:r>
              <a:r>
                <a:rPr sz="1550" spc="-290" dirty="0">
                  <a:latin typeface="Arial"/>
                  <a:cs typeface="Arial"/>
                </a:rPr>
                <a:t> </a:t>
              </a:r>
              <a:r>
                <a:rPr sz="1550" spc="250" dirty="0">
                  <a:latin typeface="Arial"/>
                  <a:cs typeface="Arial"/>
                </a:rPr>
                <a:t>()</a:t>
              </a:r>
              <a:endParaRPr sz="1550">
                <a:latin typeface="Arial"/>
                <a:cs typeface="Arial"/>
              </a:endParaRPr>
            </a:p>
          </p:txBody>
        </p:sp>
        <p:sp>
          <p:nvSpPr>
            <p:cNvPr id="238" name="object 646"/>
            <p:cNvSpPr/>
            <p:nvPr/>
          </p:nvSpPr>
          <p:spPr>
            <a:xfrm>
              <a:off x="6558293" y="3323591"/>
              <a:ext cx="172720" cy="1767839"/>
            </a:xfrm>
            <a:custGeom>
              <a:avLst/>
              <a:gdLst/>
              <a:ahLst/>
              <a:cxnLst/>
              <a:rect l="l" t="t" r="r" b="b"/>
              <a:pathLst>
                <a:path w="172720" h="1767839">
                  <a:moveTo>
                    <a:pt x="86346" y="0"/>
                  </a:moveTo>
                  <a:lnTo>
                    <a:pt x="37141" y="1305"/>
                  </a:lnTo>
                  <a:lnTo>
                    <a:pt x="0" y="4269"/>
                  </a:lnTo>
                  <a:lnTo>
                    <a:pt x="0" y="1763557"/>
                  </a:lnTo>
                  <a:lnTo>
                    <a:pt x="37141" y="1766530"/>
                  </a:lnTo>
                  <a:lnTo>
                    <a:pt x="86346" y="1767840"/>
                  </a:lnTo>
                  <a:lnTo>
                    <a:pt x="135556" y="1766530"/>
                  </a:lnTo>
                  <a:lnTo>
                    <a:pt x="172706" y="1763557"/>
                  </a:lnTo>
                  <a:lnTo>
                    <a:pt x="172706" y="4269"/>
                  </a:lnTo>
                  <a:lnTo>
                    <a:pt x="135556" y="1305"/>
                  </a:lnTo>
                  <a:lnTo>
                    <a:pt x="86346" y="0"/>
                  </a:lnTo>
                  <a:close/>
                </a:path>
              </a:pathLst>
            </a:custGeom>
            <a:solidFill>
              <a:srgbClr val="6D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647"/>
            <p:cNvSpPr/>
            <p:nvPr/>
          </p:nvSpPr>
          <p:spPr>
            <a:xfrm>
              <a:off x="6558279" y="3373120"/>
              <a:ext cx="172720" cy="1670050"/>
            </a:xfrm>
            <a:custGeom>
              <a:avLst/>
              <a:gdLst/>
              <a:ahLst/>
              <a:cxnLst/>
              <a:rect l="l" t="t" r="r" b="b"/>
              <a:pathLst>
                <a:path w="172720" h="1670050">
                  <a:moveTo>
                    <a:pt x="86360" y="0"/>
                  </a:moveTo>
                  <a:lnTo>
                    <a:pt x="38210" y="1320"/>
                  </a:lnTo>
                  <a:lnTo>
                    <a:pt x="0" y="4472"/>
                  </a:lnTo>
                  <a:lnTo>
                    <a:pt x="0" y="1665563"/>
                  </a:lnTo>
                  <a:lnTo>
                    <a:pt x="38210" y="1668725"/>
                  </a:lnTo>
                  <a:lnTo>
                    <a:pt x="86360" y="1670049"/>
                  </a:lnTo>
                  <a:lnTo>
                    <a:pt x="134509" y="1668725"/>
                  </a:lnTo>
                  <a:lnTo>
                    <a:pt x="172719" y="1665563"/>
                  </a:lnTo>
                  <a:lnTo>
                    <a:pt x="172720" y="4472"/>
                  </a:lnTo>
                  <a:lnTo>
                    <a:pt x="134509" y="132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758B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648"/>
            <p:cNvSpPr/>
            <p:nvPr/>
          </p:nvSpPr>
          <p:spPr>
            <a:xfrm>
              <a:off x="6558279" y="3421379"/>
              <a:ext cx="172720" cy="1572260"/>
            </a:xfrm>
            <a:custGeom>
              <a:avLst/>
              <a:gdLst/>
              <a:ahLst/>
              <a:cxnLst/>
              <a:rect l="l" t="t" r="r" b="b"/>
              <a:pathLst>
                <a:path w="172720" h="1572260">
                  <a:moveTo>
                    <a:pt x="86360" y="0"/>
                  </a:moveTo>
                  <a:lnTo>
                    <a:pt x="37617" y="1434"/>
                  </a:lnTo>
                  <a:lnTo>
                    <a:pt x="0" y="4765"/>
                  </a:lnTo>
                  <a:lnTo>
                    <a:pt x="0" y="1567494"/>
                  </a:lnTo>
                  <a:lnTo>
                    <a:pt x="37617" y="1570825"/>
                  </a:lnTo>
                  <a:lnTo>
                    <a:pt x="86360" y="1572260"/>
                  </a:lnTo>
                  <a:lnTo>
                    <a:pt x="135102" y="1570825"/>
                  </a:lnTo>
                  <a:lnTo>
                    <a:pt x="172719" y="1567494"/>
                  </a:lnTo>
                  <a:lnTo>
                    <a:pt x="172720" y="4765"/>
                  </a:lnTo>
                  <a:lnTo>
                    <a:pt x="135102" y="1434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7E9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649"/>
            <p:cNvSpPr/>
            <p:nvPr/>
          </p:nvSpPr>
          <p:spPr>
            <a:xfrm>
              <a:off x="6558298" y="3470909"/>
              <a:ext cx="172720" cy="1474470"/>
            </a:xfrm>
            <a:custGeom>
              <a:avLst/>
              <a:gdLst/>
              <a:ahLst/>
              <a:cxnLst/>
              <a:rect l="l" t="t" r="r" b="b"/>
              <a:pathLst>
                <a:path w="172720" h="1474470">
                  <a:moveTo>
                    <a:pt x="86340" y="0"/>
                  </a:moveTo>
                  <a:lnTo>
                    <a:pt x="37052" y="1568"/>
                  </a:lnTo>
                  <a:lnTo>
                    <a:pt x="0" y="5119"/>
                  </a:lnTo>
                  <a:lnTo>
                    <a:pt x="0" y="1469350"/>
                  </a:lnTo>
                  <a:lnTo>
                    <a:pt x="37052" y="1472901"/>
                  </a:lnTo>
                  <a:lnTo>
                    <a:pt x="86340" y="1474470"/>
                  </a:lnTo>
                  <a:lnTo>
                    <a:pt x="135634" y="1472901"/>
                  </a:lnTo>
                  <a:lnTo>
                    <a:pt x="172700" y="1469350"/>
                  </a:lnTo>
                  <a:lnTo>
                    <a:pt x="172700" y="5119"/>
                  </a:lnTo>
                  <a:lnTo>
                    <a:pt x="135634" y="1568"/>
                  </a:lnTo>
                  <a:lnTo>
                    <a:pt x="86340" y="0"/>
                  </a:lnTo>
                  <a:close/>
                </a:path>
              </a:pathLst>
            </a:custGeom>
            <a:solidFill>
              <a:srgbClr val="8699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650"/>
            <p:cNvSpPr/>
            <p:nvPr/>
          </p:nvSpPr>
          <p:spPr>
            <a:xfrm>
              <a:off x="6558279" y="3519170"/>
              <a:ext cx="172720" cy="1375410"/>
            </a:xfrm>
            <a:custGeom>
              <a:avLst/>
              <a:gdLst/>
              <a:ahLst/>
              <a:cxnLst/>
              <a:rect l="l" t="t" r="r" b="b"/>
              <a:pathLst>
                <a:path w="172720" h="1375410">
                  <a:moveTo>
                    <a:pt x="86360" y="0"/>
                  </a:moveTo>
                  <a:lnTo>
                    <a:pt x="38342" y="1590"/>
                  </a:lnTo>
                  <a:lnTo>
                    <a:pt x="0" y="5413"/>
                  </a:lnTo>
                  <a:lnTo>
                    <a:pt x="0" y="1370017"/>
                  </a:lnTo>
                  <a:lnTo>
                    <a:pt x="38342" y="1373826"/>
                  </a:lnTo>
                  <a:lnTo>
                    <a:pt x="86360" y="1375409"/>
                  </a:lnTo>
                  <a:lnTo>
                    <a:pt x="134377" y="1373826"/>
                  </a:lnTo>
                  <a:lnTo>
                    <a:pt x="172720" y="1370017"/>
                  </a:lnTo>
                  <a:lnTo>
                    <a:pt x="172720" y="5413"/>
                  </a:lnTo>
                  <a:lnTo>
                    <a:pt x="134377" y="159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8FA1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651"/>
            <p:cNvSpPr/>
            <p:nvPr/>
          </p:nvSpPr>
          <p:spPr>
            <a:xfrm>
              <a:off x="6558279" y="3568700"/>
              <a:ext cx="172720" cy="1277620"/>
            </a:xfrm>
            <a:custGeom>
              <a:avLst/>
              <a:gdLst/>
              <a:ahLst/>
              <a:cxnLst/>
              <a:rect l="l" t="t" r="r" b="b"/>
              <a:pathLst>
                <a:path w="172720" h="1277620">
                  <a:moveTo>
                    <a:pt x="85090" y="0"/>
                  </a:moveTo>
                  <a:lnTo>
                    <a:pt x="36525" y="1758"/>
                  </a:lnTo>
                  <a:lnTo>
                    <a:pt x="0" y="5742"/>
                  </a:lnTo>
                  <a:lnTo>
                    <a:pt x="0" y="1271901"/>
                  </a:lnTo>
                  <a:lnTo>
                    <a:pt x="36525" y="1275869"/>
                  </a:lnTo>
                  <a:lnTo>
                    <a:pt x="85090" y="1277620"/>
                  </a:lnTo>
                  <a:lnTo>
                    <a:pt x="133827" y="1275869"/>
                  </a:lnTo>
                  <a:lnTo>
                    <a:pt x="172720" y="1271659"/>
                  </a:lnTo>
                  <a:lnTo>
                    <a:pt x="172720" y="5985"/>
                  </a:lnTo>
                  <a:lnTo>
                    <a:pt x="133827" y="1758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97A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652"/>
            <p:cNvSpPr/>
            <p:nvPr/>
          </p:nvSpPr>
          <p:spPr>
            <a:xfrm>
              <a:off x="6558279" y="3618229"/>
              <a:ext cx="172720" cy="1178560"/>
            </a:xfrm>
            <a:custGeom>
              <a:avLst/>
              <a:gdLst/>
              <a:ahLst/>
              <a:cxnLst/>
              <a:rect l="l" t="t" r="r" b="b"/>
              <a:pathLst>
                <a:path w="172720" h="1178560">
                  <a:moveTo>
                    <a:pt x="85090" y="0"/>
                  </a:moveTo>
                  <a:lnTo>
                    <a:pt x="35862" y="1955"/>
                  </a:lnTo>
                  <a:lnTo>
                    <a:pt x="0" y="6251"/>
                  </a:lnTo>
                  <a:lnTo>
                    <a:pt x="0" y="1172336"/>
                  </a:lnTo>
                  <a:lnTo>
                    <a:pt x="35862" y="1176613"/>
                  </a:lnTo>
                  <a:lnTo>
                    <a:pt x="85090" y="1178560"/>
                  </a:lnTo>
                  <a:lnTo>
                    <a:pt x="134508" y="1176613"/>
                  </a:lnTo>
                  <a:lnTo>
                    <a:pt x="172720" y="1172074"/>
                  </a:lnTo>
                  <a:lnTo>
                    <a:pt x="172720" y="6514"/>
                  </a:lnTo>
                  <a:lnTo>
                    <a:pt x="134508" y="1955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A0A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653"/>
            <p:cNvSpPr/>
            <p:nvPr/>
          </p:nvSpPr>
          <p:spPr>
            <a:xfrm>
              <a:off x="6558279" y="3667759"/>
              <a:ext cx="172720" cy="1080770"/>
            </a:xfrm>
            <a:custGeom>
              <a:avLst/>
              <a:gdLst/>
              <a:ahLst/>
              <a:cxnLst/>
              <a:rect l="l" t="t" r="r" b="b"/>
              <a:pathLst>
                <a:path w="172720" h="1080770">
                  <a:moveTo>
                    <a:pt x="85090" y="0"/>
                  </a:moveTo>
                  <a:lnTo>
                    <a:pt x="37466" y="1978"/>
                  </a:lnTo>
                  <a:lnTo>
                    <a:pt x="0" y="6673"/>
                  </a:lnTo>
                  <a:lnTo>
                    <a:pt x="0" y="1074063"/>
                  </a:lnTo>
                  <a:lnTo>
                    <a:pt x="37466" y="1078781"/>
                  </a:lnTo>
                  <a:lnTo>
                    <a:pt x="85090" y="1080770"/>
                  </a:lnTo>
                  <a:lnTo>
                    <a:pt x="132903" y="1078781"/>
                  </a:lnTo>
                  <a:lnTo>
                    <a:pt x="172720" y="1073785"/>
                  </a:lnTo>
                  <a:lnTo>
                    <a:pt x="172720" y="6949"/>
                  </a:lnTo>
                  <a:lnTo>
                    <a:pt x="132903" y="1978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A9B6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654"/>
            <p:cNvSpPr/>
            <p:nvPr/>
          </p:nvSpPr>
          <p:spPr>
            <a:xfrm>
              <a:off x="6558279" y="3716020"/>
              <a:ext cx="172720" cy="982980"/>
            </a:xfrm>
            <a:custGeom>
              <a:avLst/>
              <a:gdLst/>
              <a:ahLst/>
              <a:cxnLst/>
              <a:rect l="l" t="t" r="r" b="b"/>
              <a:pathLst>
                <a:path w="172720" h="982979">
                  <a:moveTo>
                    <a:pt x="86360" y="0"/>
                  </a:moveTo>
                  <a:lnTo>
                    <a:pt x="37866" y="2246"/>
                  </a:lnTo>
                  <a:lnTo>
                    <a:pt x="0" y="7546"/>
                  </a:lnTo>
                  <a:lnTo>
                    <a:pt x="0" y="975393"/>
                  </a:lnTo>
                  <a:lnTo>
                    <a:pt x="37866" y="980720"/>
                  </a:lnTo>
                  <a:lnTo>
                    <a:pt x="86360" y="982979"/>
                  </a:lnTo>
                  <a:lnTo>
                    <a:pt x="135064" y="980720"/>
                  </a:lnTo>
                  <a:lnTo>
                    <a:pt x="172720" y="975443"/>
                  </a:lnTo>
                  <a:lnTo>
                    <a:pt x="172720" y="7496"/>
                  </a:lnTo>
                  <a:lnTo>
                    <a:pt x="135064" y="224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B1B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655"/>
            <p:cNvSpPr/>
            <p:nvPr/>
          </p:nvSpPr>
          <p:spPr>
            <a:xfrm>
              <a:off x="6558279" y="3765550"/>
              <a:ext cx="172720" cy="885190"/>
            </a:xfrm>
            <a:custGeom>
              <a:avLst/>
              <a:gdLst/>
              <a:ahLst/>
              <a:cxnLst/>
              <a:rect l="l" t="t" r="r" b="b"/>
              <a:pathLst>
                <a:path w="172720" h="885189">
                  <a:moveTo>
                    <a:pt x="86360" y="0"/>
                  </a:moveTo>
                  <a:lnTo>
                    <a:pt x="36978" y="2596"/>
                  </a:lnTo>
                  <a:lnTo>
                    <a:pt x="0" y="8472"/>
                  </a:lnTo>
                  <a:lnTo>
                    <a:pt x="0" y="876714"/>
                  </a:lnTo>
                  <a:lnTo>
                    <a:pt x="36978" y="882593"/>
                  </a:lnTo>
                  <a:lnTo>
                    <a:pt x="86360" y="885189"/>
                  </a:lnTo>
                  <a:lnTo>
                    <a:pt x="135978" y="882593"/>
                  </a:lnTo>
                  <a:lnTo>
                    <a:pt x="172720" y="876777"/>
                  </a:lnTo>
                  <a:lnTo>
                    <a:pt x="172720" y="8410"/>
                  </a:lnTo>
                  <a:lnTo>
                    <a:pt x="135978" y="259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BAC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656"/>
            <p:cNvSpPr/>
            <p:nvPr/>
          </p:nvSpPr>
          <p:spPr>
            <a:xfrm>
              <a:off x="6558279" y="3815079"/>
              <a:ext cx="172720" cy="786130"/>
            </a:xfrm>
            <a:custGeom>
              <a:avLst/>
              <a:gdLst/>
              <a:ahLst/>
              <a:cxnLst/>
              <a:rect l="l" t="t" r="r" b="b"/>
              <a:pathLst>
                <a:path w="172720" h="786129">
                  <a:moveTo>
                    <a:pt x="86360" y="0"/>
                  </a:moveTo>
                  <a:lnTo>
                    <a:pt x="39155" y="2633"/>
                  </a:lnTo>
                  <a:lnTo>
                    <a:pt x="0" y="9249"/>
                  </a:lnTo>
                  <a:lnTo>
                    <a:pt x="0" y="776817"/>
                  </a:lnTo>
                  <a:lnTo>
                    <a:pt x="39155" y="783477"/>
                  </a:lnTo>
                  <a:lnTo>
                    <a:pt x="86360" y="786130"/>
                  </a:lnTo>
                  <a:lnTo>
                    <a:pt x="133799" y="783477"/>
                  </a:lnTo>
                  <a:lnTo>
                    <a:pt x="172720" y="776881"/>
                  </a:lnTo>
                  <a:lnTo>
                    <a:pt x="172720" y="9186"/>
                  </a:lnTo>
                  <a:lnTo>
                    <a:pt x="133799" y="2633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C2C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657"/>
            <p:cNvSpPr/>
            <p:nvPr/>
          </p:nvSpPr>
          <p:spPr>
            <a:xfrm>
              <a:off x="6558279" y="3323590"/>
              <a:ext cx="172720" cy="1228090"/>
            </a:xfrm>
            <a:custGeom>
              <a:avLst/>
              <a:gdLst/>
              <a:ahLst/>
              <a:cxnLst/>
              <a:rect l="l" t="t" r="r" b="b"/>
              <a:pathLst>
                <a:path w="172720" h="1228089">
                  <a:moveTo>
                    <a:pt x="0" y="551622"/>
                  </a:moveTo>
                  <a:lnTo>
                    <a:pt x="0" y="1217482"/>
                  </a:lnTo>
                  <a:lnTo>
                    <a:pt x="37986" y="1224956"/>
                  </a:lnTo>
                  <a:lnTo>
                    <a:pt x="86360" y="1228090"/>
                  </a:lnTo>
                  <a:lnTo>
                    <a:pt x="134733" y="1224956"/>
                  </a:lnTo>
                  <a:lnTo>
                    <a:pt x="172720" y="1217482"/>
                  </a:lnTo>
                  <a:lnTo>
                    <a:pt x="0" y="551622"/>
                  </a:lnTo>
                  <a:close/>
                </a:path>
                <a:path w="172720" h="1228089">
                  <a:moveTo>
                    <a:pt x="172720" y="0"/>
                  </a:moveTo>
                  <a:lnTo>
                    <a:pt x="0" y="0"/>
                  </a:lnTo>
                  <a:lnTo>
                    <a:pt x="0" y="551622"/>
                  </a:lnTo>
                  <a:lnTo>
                    <a:pt x="37986" y="544153"/>
                  </a:lnTo>
                  <a:lnTo>
                    <a:pt x="86360" y="541020"/>
                  </a:lnTo>
                  <a:lnTo>
                    <a:pt x="172720" y="541020"/>
                  </a:lnTo>
                  <a:lnTo>
                    <a:pt x="172720" y="0"/>
                  </a:lnTo>
                  <a:close/>
                </a:path>
                <a:path w="172720" h="1228089">
                  <a:moveTo>
                    <a:pt x="172720" y="541020"/>
                  </a:moveTo>
                  <a:lnTo>
                    <a:pt x="86360" y="541020"/>
                  </a:lnTo>
                  <a:lnTo>
                    <a:pt x="134733" y="544153"/>
                  </a:lnTo>
                  <a:lnTo>
                    <a:pt x="172720" y="551622"/>
                  </a:lnTo>
                  <a:lnTo>
                    <a:pt x="172720" y="541020"/>
                  </a:lnTo>
                  <a:close/>
                </a:path>
              </a:pathLst>
            </a:custGeom>
            <a:solidFill>
              <a:srgbClr val="CCD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658"/>
            <p:cNvSpPr/>
            <p:nvPr/>
          </p:nvSpPr>
          <p:spPr>
            <a:xfrm>
              <a:off x="6558279" y="3912870"/>
              <a:ext cx="172720" cy="589280"/>
            </a:xfrm>
            <a:custGeom>
              <a:avLst/>
              <a:gdLst/>
              <a:ahLst/>
              <a:cxnLst/>
              <a:rect l="l" t="t" r="r" b="b"/>
              <a:pathLst>
                <a:path w="172720" h="589279">
                  <a:moveTo>
                    <a:pt x="86360" y="0"/>
                  </a:moveTo>
                  <a:lnTo>
                    <a:pt x="36709" y="3826"/>
                  </a:lnTo>
                  <a:lnTo>
                    <a:pt x="0" y="12455"/>
                  </a:lnTo>
                  <a:lnTo>
                    <a:pt x="0" y="576722"/>
                  </a:lnTo>
                  <a:lnTo>
                    <a:pt x="36709" y="585419"/>
                  </a:lnTo>
                  <a:lnTo>
                    <a:pt x="86360" y="589279"/>
                  </a:lnTo>
                  <a:lnTo>
                    <a:pt x="136319" y="585419"/>
                  </a:lnTo>
                  <a:lnTo>
                    <a:pt x="172720" y="576828"/>
                  </a:lnTo>
                  <a:lnTo>
                    <a:pt x="172720" y="12350"/>
                  </a:lnTo>
                  <a:lnTo>
                    <a:pt x="136319" y="382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D4D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659"/>
            <p:cNvSpPr/>
            <p:nvPr/>
          </p:nvSpPr>
          <p:spPr>
            <a:xfrm>
              <a:off x="6558279" y="3323590"/>
              <a:ext cx="172720" cy="1130300"/>
            </a:xfrm>
            <a:custGeom>
              <a:avLst/>
              <a:gdLst/>
              <a:ahLst/>
              <a:cxnLst/>
              <a:rect l="l" t="t" r="r" b="b"/>
              <a:pathLst>
                <a:path w="172720" h="1130300">
                  <a:moveTo>
                    <a:pt x="172720" y="653124"/>
                  </a:moveTo>
                  <a:lnTo>
                    <a:pt x="0" y="653163"/>
                  </a:lnTo>
                  <a:lnTo>
                    <a:pt x="0" y="1115795"/>
                  </a:lnTo>
                  <a:lnTo>
                    <a:pt x="40056" y="1126324"/>
                  </a:lnTo>
                  <a:lnTo>
                    <a:pt x="86360" y="1130300"/>
                  </a:lnTo>
                  <a:lnTo>
                    <a:pt x="132707" y="1126324"/>
                  </a:lnTo>
                  <a:lnTo>
                    <a:pt x="172720" y="1115834"/>
                  </a:lnTo>
                  <a:lnTo>
                    <a:pt x="172720" y="653124"/>
                  </a:lnTo>
                  <a:close/>
                </a:path>
                <a:path w="172720" h="1130300">
                  <a:moveTo>
                    <a:pt x="172720" y="0"/>
                  </a:moveTo>
                  <a:lnTo>
                    <a:pt x="0" y="0"/>
                  </a:lnTo>
                  <a:lnTo>
                    <a:pt x="0" y="653163"/>
                  </a:lnTo>
                  <a:lnTo>
                    <a:pt x="40056" y="642741"/>
                  </a:lnTo>
                  <a:lnTo>
                    <a:pt x="86360" y="638810"/>
                  </a:lnTo>
                  <a:lnTo>
                    <a:pt x="172720" y="638810"/>
                  </a:lnTo>
                  <a:lnTo>
                    <a:pt x="172720" y="0"/>
                  </a:lnTo>
                  <a:close/>
                </a:path>
                <a:path w="172720" h="1130300">
                  <a:moveTo>
                    <a:pt x="172720" y="638810"/>
                  </a:moveTo>
                  <a:lnTo>
                    <a:pt x="86360" y="638810"/>
                  </a:lnTo>
                  <a:lnTo>
                    <a:pt x="132707" y="642741"/>
                  </a:lnTo>
                  <a:lnTo>
                    <a:pt x="172720" y="653124"/>
                  </a:lnTo>
                  <a:lnTo>
                    <a:pt x="172720" y="638810"/>
                  </a:lnTo>
                  <a:close/>
                </a:path>
              </a:pathLst>
            </a:custGeom>
            <a:solidFill>
              <a:srgbClr val="DC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660"/>
            <p:cNvSpPr/>
            <p:nvPr/>
          </p:nvSpPr>
          <p:spPr>
            <a:xfrm>
              <a:off x="6558279" y="4011929"/>
              <a:ext cx="172720" cy="392430"/>
            </a:xfrm>
            <a:custGeom>
              <a:avLst/>
              <a:gdLst/>
              <a:ahLst/>
              <a:cxnLst/>
              <a:rect l="l" t="t" r="r" b="b"/>
              <a:pathLst>
                <a:path w="172720" h="392429">
                  <a:moveTo>
                    <a:pt x="85090" y="0"/>
                  </a:moveTo>
                  <a:lnTo>
                    <a:pt x="37163" y="5168"/>
                  </a:lnTo>
                  <a:lnTo>
                    <a:pt x="0" y="17629"/>
                  </a:lnTo>
                  <a:lnTo>
                    <a:pt x="0" y="374774"/>
                  </a:lnTo>
                  <a:lnTo>
                    <a:pt x="37163" y="387257"/>
                  </a:lnTo>
                  <a:lnTo>
                    <a:pt x="85090" y="392430"/>
                  </a:lnTo>
                  <a:lnTo>
                    <a:pt x="133486" y="387257"/>
                  </a:lnTo>
                  <a:lnTo>
                    <a:pt x="172720" y="374179"/>
                  </a:lnTo>
                  <a:lnTo>
                    <a:pt x="172720" y="18223"/>
                  </a:lnTo>
                  <a:lnTo>
                    <a:pt x="133486" y="5168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E5E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661"/>
            <p:cNvSpPr/>
            <p:nvPr/>
          </p:nvSpPr>
          <p:spPr>
            <a:xfrm>
              <a:off x="6558279" y="4060190"/>
              <a:ext cx="172720" cy="295910"/>
            </a:xfrm>
            <a:custGeom>
              <a:avLst/>
              <a:gdLst/>
              <a:ahLst/>
              <a:cxnLst/>
              <a:rect l="l" t="t" r="r" b="b"/>
              <a:pathLst>
                <a:path w="172720" h="295910">
                  <a:moveTo>
                    <a:pt x="85090" y="0"/>
                  </a:moveTo>
                  <a:lnTo>
                    <a:pt x="34930" y="7518"/>
                  </a:lnTo>
                  <a:lnTo>
                    <a:pt x="0" y="24295"/>
                  </a:lnTo>
                  <a:lnTo>
                    <a:pt x="0" y="271230"/>
                  </a:lnTo>
                  <a:lnTo>
                    <a:pt x="34930" y="288259"/>
                  </a:lnTo>
                  <a:lnTo>
                    <a:pt x="85090" y="295910"/>
                  </a:lnTo>
                  <a:lnTo>
                    <a:pt x="136001" y="288259"/>
                  </a:lnTo>
                  <a:lnTo>
                    <a:pt x="172720" y="270637"/>
                  </a:lnTo>
                  <a:lnTo>
                    <a:pt x="172720" y="24878"/>
                  </a:lnTo>
                  <a:lnTo>
                    <a:pt x="136001" y="7518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EDF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662"/>
            <p:cNvSpPr/>
            <p:nvPr/>
          </p:nvSpPr>
          <p:spPr>
            <a:xfrm>
              <a:off x="6558279" y="4109720"/>
              <a:ext cx="172720" cy="195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663"/>
            <p:cNvSpPr/>
            <p:nvPr/>
          </p:nvSpPr>
          <p:spPr>
            <a:xfrm>
              <a:off x="6558279" y="3323590"/>
              <a:ext cx="195580" cy="1791970"/>
            </a:xfrm>
            <a:custGeom>
              <a:avLst/>
              <a:gdLst/>
              <a:ahLst/>
              <a:cxnLst/>
              <a:rect l="l" t="t" r="r" b="b"/>
              <a:pathLst>
                <a:path w="195579" h="1791970">
                  <a:moveTo>
                    <a:pt x="0" y="0"/>
                  </a:moveTo>
                  <a:lnTo>
                    <a:pt x="195580" y="0"/>
                  </a:lnTo>
                  <a:lnTo>
                    <a:pt x="195580" y="1791970"/>
                  </a:lnTo>
                  <a:lnTo>
                    <a:pt x="0" y="179197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664"/>
            <p:cNvSpPr/>
            <p:nvPr/>
          </p:nvSpPr>
          <p:spPr>
            <a:xfrm>
              <a:off x="8475980" y="3691890"/>
              <a:ext cx="196850" cy="712470"/>
            </a:xfrm>
            <a:custGeom>
              <a:avLst/>
              <a:gdLst/>
              <a:ahLst/>
              <a:cxnLst/>
              <a:rect l="l" t="t" r="r" b="b"/>
              <a:pathLst>
                <a:path w="196850" h="712470">
                  <a:moveTo>
                    <a:pt x="196850" y="0"/>
                  </a:moveTo>
                  <a:lnTo>
                    <a:pt x="0" y="0"/>
                  </a:lnTo>
                  <a:lnTo>
                    <a:pt x="0" y="712469"/>
                  </a:lnTo>
                  <a:lnTo>
                    <a:pt x="196850" y="71246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6D8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665"/>
            <p:cNvSpPr/>
            <p:nvPr/>
          </p:nvSpPr>
          <p:spPr>
            <a:xfrm>
              <a:off x="8475980" y="3716020"/>
              <a:ext cx="196850" cy="664210"/>
            </a:xfrm>
            <a:custGeom>
              <a:avLst/>
              <a:gdLst/>
              <a:ahLst/>
              <a:cxnLst/>
              <a:rect l="l" t="t" r="r" b="b"/>
              <a:pathLst>
                <a:path w="196850" h="664210">
                  <a:moveTo>
                    <a:pt x="97790" y="0"/>
                  </a:moveTo>
                  <a:lnTo>
                    <a:pt x="50576" y="3598"/>
                  </a:lnTo>
                  <a:lnTo>
                    <a:pt x="5550" y="14049"/>
                  </a:lnTo>
                  <a:lnTo>
                    <a:pt x="0" y="16249"/>
                  </a:lnTo>
                  <a:lnTo>
                    <a:pt x="0" y="647834"/>
                  </a:lnTo>
                  <a:lnTo>
                    <a:pt x="5550" y="650050"/>
                  </a:lnTo>
                  <a:lnTo>
                    <a:pt x="50576" y="660582"/>
                  </a:lnTo>
                  <a:lnTo>
                    <a:pt x="97790" y="664209"/>
                  </a:lnTo>
                  <a:lnTo>
                    <a:pt x="145319" y="660582"/>
                  </a:lnTo>
                  <a:lnTo>
                    <a:pt x="190604" y="650050"/>
                  </a:lnTo>
                  <a:lnTo>
                    <a:pt x="196850" y="647568"/>
                  </a:lnTo>
                  <a:lnTo>
                    <a:pt x="196850" y="16513"/>
                  </a:lnTo>
                  <a:lnTo>
                    <a:pt x="190604" y="14049"/>
                  </a:lnTo>
                  <a:lnTo>
                    <a:pt x="145319" y="3598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819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666"/>
            <p:cNvSpPr/>
            <p:nvPr/>
          </p:nvSpPr>
          <p:spPr>
            <a:xfrm>
              <a:off x="8475980" y="3691890"/>
              <a:ext cx="196850" cy="638810"/>
            </a:xfrm>
            <a:custGeom>
              <a:avLst/>
              <a:gdLst/>
              <a:ahLst/>
              <a:cxnLst/>
              <a:rect l="l" t="t" r="r" b="b"/>
              <a:pathLst>
                <a:path w="196850" h="638810">
                  <a:moveTo>
                    <a:pt x="0" y="93169"/>
                  </a:moveTo>
                  <a:lnTo>
                    <a:pt x="0" y="619124"/>
                  </a:lnTo>
                  <a:lnTo>
                    <a:pt x="3886" y="621068"/>
                  </a:lnTo>
                  <a:lnTo>
                    <a:pt x="49421" y="634240"/>
                  </a:lnTo>
                  <a:lnTo>
                    <a:pt x="97790" y="638809"/>
                  </a:lnTo>
                  <a:lnTo>
                    <a:pt x="146536" y="634240"/>
                  </a:lnTo>
                  <a:lnTo>
                    <a:pt x="192365" y="621068"/>
                  </a:lnTo>
                  <a:lnTo>
                    <a:pt x="196850" y="618837"/>
                  </a:lnTo>
                  <a:lnTo>
                    <a:pt x="196850" y="93453"/>
                  </a:lnTo>
                  <a:lnTo>
                    <a:pt x="0" y="93169"/>
                  </a:lnTo>
                  <a:close/>
                </a:path>
                <a:path w="196850" h="638810">
                  <a:moveTo>
                    <a:pt x="196850" y="73659"/>
                  </a:moveTo>
                  <a:lnTo>
                    <a:pt x="97790" y="73659"/>
                  </a:lnTo>
                  <a:lnTo>
                    <a:pt x="146536" y="78186"/>
                  </a:lnTo>
                  <a:lnTo>
                    <a:pt x="192365" y="91241"/>
                  </a:lnTo>
                  <a:lnTo>
                    <a:pt x="196850" y="93453"/>
                  </a:lnTo>
                  <a:lnTo>
                    <a:pt x="196850" y="73659"/>
                  </a:lnTo>
                  <a:close/>
                </a:path>
                <a:path w="196850" h="638810">
                  <a:moveTo>
                    <a:pt x="196850" y="0"/>
                  </a:moveTo>
                  <a:lnTo>
                    <a:pt x="0" y="0"/>
                  </a:lnTo>
                  <a:lnTo>
                    <a:pt x="0" y="93169"/>
                  </a:lnTo>
                  <a:lnTo>
                    <a:pt x="3886" y="91241"/>
                  </a:lnTo>
                  <a:lnTo>
                    <a:pt x="49421" y="78186"/>
                  </a:lnTo>
                  <a:lnTo>
                    <a:pt x="97790" y="73659"/>
                  </a:lnTo>
                  <a:lnTo>
                    <a:pt x="196850" y="7365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96A7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667"/>
            <p:cNvSpPr/>
            <p:nvPr/>
          </p:nvSpPr>
          <p:spPr>
            <a:xfrm>
              <a:off x="8475980" y="3815080"/>
              <a:ext cx="196850" cy="467359"/>
            </a:xfrm>
            <a:custGeom>
              <a:avLst/>
              <a:gdLst/>
              <a:ahLst/>
              <a:cxnLst/>
              <a:rect l="l" t="t" r="r" b="b"/>
              <a:pathLst>
                <a:path w="196850" h="467360">
                  <a:moveTo>
                    <a:pt x="97790" y="0"/>
                  </a:moveTo>
                  <a:lnTo>
                    <a:pt x="53290" y="4727"/>
                  </a:lnTo>
                  <a:lnTo>
                    <a:pt x="11826" y="18295"/>
                  </a:lnTo>
                  <a:lnTo>
                    <a:pt x="0" y="25065"/>
                  </a:lnTo>
                  <a:lnTo>
                    <a:pt x="0" y="442066"/>
                  </a:lnTo>
                  <a:lnTo>
                    <a:pt x="11826" y="448885"/>
                  </a:lnTo>
                  <a:lnTo>
                    <a:pt x="53290" y="462580"/>
                  </a:lnTo>
                  <a:lnTo>
                    <a:pt x="97790" y="467360"/>
                  </a:lnTo>
                  <a:lnTo>
                    <a:pt x="142708" y="462580"/>
                  </a:lnTo>
                  <a:lnTo>
                    <a:pt x="184487" y="448885"/>
                  </a:lnTo>
                  <a:lnTo>
                    <a:pt x="196850" y="441799"/>
                  </a:lnTo>
                  <a:lnTo>
                    <a:pt x="196850" y="25330"/>
                  </a:lnTo>
                  <a:lnTo>
                    <a:pt x="184487" y="18295"/>
                  </a:lnTo>
                  <a:lnTo>
                    <a:pt x="142708" y="4727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ABB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668"/>
            <p:cNvSpPr/>
            <p:nvPr/>
          </p:nvSpPr>
          <p:spPr>
            <a:xfrm>
              <a:off x="8475980" y="3864609"/>
              <a:ext cx="196850" cy="368300"/>
            </a:xfrm>
            <a:custGeom>
              <a:avLst/>
              <a:gdLst/>
              <a:ahLst/>
              <a:cxnLst/>
              <a:rect l="l" t="t" r="r" b="b"/>
              <a:pathLst>
                <a:path w="196850" h="368300">
                  <a:moveTo>
                    <a:pt x="97790" y="0"/>
                  </a:moveTo>
                  <a:lnTo>
                    <a:pt x="52966" y="4802"/>
                  </a:lnTo>
                  <a:lnTo>
                    <a:pt x="11807" y="18513"/>
                  </a:lnTo>
                  <a:lnTo>
                    <a:pt x="0" y="25528"/>
                  </a:lnTo>
                  <a:lnTo>
                    <a:pt x="0" y="343490"/>
                  </a:lnTo>
                  <a:lnTo>
                    <a:pt x="45819" y="361714"/>
                  </a:lnTo>
                  <a:lnTo>
                    <a:pt x="97790" y="368300"/>
                  </a:lnTo>
                  <a:lnTo>
                    <a:pt x="143154" y="363431"/>
                  </a:lnTo>
                  <a:lnTo>
                    <a:pt x="184831" y="349564"/>
                  </a:lnTo>
                  <a:lnTo>
                    <a:pt x="196850" y="342458"/>
                  </a:lnTo>
                  <a:lnTo>
                    <a:pt x="196793" y="25528"/>
                  </a:lnTo>
                  <a:lnTo>
                    <a:pt x="184831" y="18513"/>
                  </a:lnTo>
                  <a:lnTo>
                    <a:pt x="143154" y="4802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C0C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669"/>
            <p:cNvSpPr/>
            <p:nvPr/>
          </p:nvSpPr>
          <p:spPr>
            <a:xfrm>
              <a:off x="8475980" y="3691890"/>
              <a:ext cx="196850" cy="491490"/>
            </a:xfrm>
            <a:custGeom>
              <a:avLst/>
              <a:gdLst/>
              <a:ahLst/>
              <a:cxnLst/>
              <a:rect l="l" t="t" r="r" b="b"/>
              <a:pathLst>
                <a:path w="196850" h="491489">
                  <a:moveTo>
                    <a:pt x="0" y="256641"/>
                  </a:moveTo>
                  <a:lnTo>
                    <a:pt x="0" y="455253"/>
                  </a:lnTo>
                  <a:lnTo>
                    <a:pt x="10820" y="465236"/>
                  </a:lnTo>
                  <a:lnTo>
                    <a:pt x="51257" y="484550"/>
                  </a:lnTo>
                  <a:lnTo>
                    <a:pt x="97790" y="491489"/>
                  </a:lnTo>
                  <a:lnTo>
                    <a:pt x="144942" y="484550"/>
                  </a:lnTo>
                  <a:lnTo>
                    <a:pt x="185755" y="465236"/>
                  </a:lnTo>
                  <a:lnTo>
                    <a:pt x="196850" y="455062"/>
                  </a:lnTo>
                  <a:lnTo>
                    <a:pt x="196850" y="256831"/>
                  </a:lnTo>
                  <a:lnTo>
                    <a:pt x="0" y="256641"/>
                  </a:lnTo>
                  <a:close/>
                </a:path>
                <a:path w="196850" h="491489">
                  <a:moveTo>
                    <a:pt x="196850" y="220979"/>
                  </a:moveTo>
                  <a:lnTo>
                    <a:pt x="97790" y="220979"/>
                  </a:lnTo>
                  <a:lnTo>
                    <a:pt x="144942" y="227787"/>
                  </a:lnTo>
                  <a:lnTo>
                    <a:pt x="185755" y="246786"/>
                  </a:lnTo>
                  <a:lnTo>
                    <a:pt x="196850" y="256831"/>
                  </a:lnTo>
                  <a:lnTo>
                    <a:pt x="196850" y="220979"/>
                  </a:lnTo>
                  <a:close/>
                </a:path>
                <a:path w="196850" h="491489">
                  <a:moveTo>
                    <a:pt x="196850" y="0"/>
                  </a:moveTo>
                  <a:lnTo>
                    <a:pt x="0" y="0"/>
                  </a:lnTo>
                  <a:lnTo>
                    <a:pt x="0" y="256641"/>
                  </a:lnTo>
                  <a:lnTo>
                    <a:pt x="10820" y="246786"/>
                  </a:lnTo>
                  <a:lnTo>
                    <a:pt x="51257" y="227787"/>
                  </a:lnTo>
                  <a:lnTo>
                    <a:pt x="97790" y="220979"/>
                  </a:lnTo>
                  <a:lnTo>
                    <a:pt x="196850" y="22097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D5DB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670"/>
            <p:cNvSpPr/>
            <p:nvPr/>
          </p:nvSpPr>
          <p:spPr>
            <a:xfrm>
              <a:off x="8475980" y="3962400"/>
              <a:ext cx="196850" cy="1714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671"/>
            <p:cNvSpPr/>
            <p:nvPr/>
          </p:nvSpPr>
          <p:spPr>
            <a:xfrm>
              <a:off x="8475981" y="3691890"/>
              <a:ext cx="220979" cy="735330"/>
            </a:xfrm>
            <a:custGeom>
              <a:avLst/>
              <a:gdLst/>
              <a:ahLst/>
              <a:cxnLst/>
              <a:rect l="l" t="t" r="r" b="b"/>
              <a:pathLst>
                <a:path w="220979" h="735329">
                  <a:moveTo>
                    <a:pt x="0" y="0"/>
                  </a:moveTo>
                  <a:lnTo>
                    <a:pt x="220979" y="0"/>
                  </a:lnTo>
                  <a:lnTo>
                    <a:pt x="220979" y="735330"/>
                  </a:lnTo>
                  <a:lnTo>
                    <a:pt x="0" y="73533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672"/>
            <p:cNvSpPr/>
            <p:nvPr/>
          </p:nvSpPr>
          <p:spPr>
            <a:xfrm>
              <a:off x="5969319" y="2019300"/>
              <a:ext cx="1621155" cy="2540"/>
            </a:xfrm>
            <a:custGeom>
              <a:avLst/>
              <a:gdLst/>
              <a:ahLst/>
              <a:cxnLst/>
              <a:rect l="l" t="t" r="r" b="b"/>
              <a:pathLst>
                <a:path w="1621154" h="2539">
                  <a:moveTo>
                    <a:pt x="0" y="2539"/>
                  </a:moveTo>
                  <a:lnTo>
                    <a:pt x="1621157" y="2539"/>
                  </a:lnTo>
                  <a:lnTo>
                    <a:pt x="1621157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673"/>
            <p:cNvSpPr/>
            <p:nvPr/>
          </p:nvSpPr>
          <p:spPr>
            <a:xfrm>
              <a:off x="5969000" y="2014220"/>
              <a:ext cx="1623060" cy="5080"/>
            </a:xfrm>
            <a:custGeom>
              <a:avLst/>
              <a:gdLst/>
              <a:ahLst/>
              <a:cxnLst/>
              <a:rect l="l" t="t" r="r" b="b"/>
              <a:pathLst>
                <a:path w="1623060" h="5080">
                  <a:moveTo>
                    <a:pt x="0" y="5080"/>
                  </a:moveTo>
                  <a:lnTo>
                    <a:pt x="1622435" y="5080"/>
                  </a:lnTo>
                  <a:lnTo>
                    <a:pt x="1622435" y="0"/>
                  </a:lnTo>
                  <a:lnTo>
                    <a:pt x="0" y="0"/>
                  </a:lnTo>
                  <a:lnTo>
                    <a:pt x="0" y="508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674"/>
            <p:cNvSpPr/>
            <p:nvPr/>
          </p:nvSpPr>
          <p:spPr>
            <a:xfrm>
              <a:off x="5969000" y="1610360"/>
              <a:ext cx="1623060" cy="403860"/>
            </a:xfrm>
            <a:custGeom>
              <a:avLst/>
              <a:gdLst/>
              <a:ahLst/>
              <a:cxnLst/>
              <a:rect l="l" t="t" r="r" b="b"/>
              <a:pathLst>
                <a:path w="1623060" h="403860">
                  <a:moveTo>
                    <a:pt x="0" y="403860"/>
                  </a:moveTo>
                  <a:lnTo>
                    <a:pt x="1623060" y="403860"/>
                  </a:lnTo>
                  <a:lnTo>
                    <a:pt x="1623060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675"/>
            <p:cNvSpPr/>
            <p:nvPr/>
          </p:nvSpPr>
          <p:spPr>
            <a:xfrm>
              <a:off x="5969001" y="1605280"/>
              <a:ext cx="1622425" cy="5080"/>
            </a:xfrm>
            <a:custGeom>
              <a:avLst/>
              <a:gdLst/>
              <a:ahLst/>
              <a:cxnLst/>
              <a:rect l="l" t="t" r="r" b="b"/>
              <a:pathLst>
                <a:path w="1622425" h="5080">
                  <a:moveTo>
                    <a:pt x="0" y="5079"/>
                  </a:moveTo>
                  <a:lnTo>
                    <a:pt x="1622311" y="5079"/>
                  </a:lnTo>
                  <a:lnTo>
                    <a:pt x="1622311" y="0"/>
                  </a:ln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676"/>
            <p:cNvSpPr/>
            <p:nvPr/>
          </p:nvSpPr>
          <p:spPr>
            <a:xfrm>
              <a:off x="5969284" y="1604010"/>
              <a:ext cx="1621790" cy="1270"/>
            </a:xfrm>
            <a:custGeom>
              <a:avLst/>
              <a:gdLst/>
              <a:ahLst/>
              <a:cxnLst/>
              <a:rect l="l" t="t" r="r" b="b"/>
              <a:pathLst>
                <a:path w="1621789" h="1269">
                  <a:moveTo>
                    <a:pt x="0" y="1270"/>
                  </a:moveTo>
                  <a:lnTo>
                    <a:pt x="1621225" y="1270"/>
                  </a:lnTo>
                  <a:lnTo>
                    <a:pt x="1621225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677"/>
            <p:cNvSpPr/>
            <p:nvPr/>
          </p:nvSpPr>
          <p:spPr>
            <a:xfrm>
              <a:off x="5993129" y="1604010"/>
              <a:ext cx="1573530" cy="417830"/>
            </a:xfrm>
            <a:custGeom>
              <a:avLst/>
              <a:gdLst/>
              <a:ahLst/>
              <a:cxnLst/>
              <a:rect l="l" t="t" r="r" b="b"/>
              <a:pathLst>
                <a:path w="1573529" h="417830">
                  <a:moveTo>
                    <a:pt x="1546056" y="0"/>
                  </a:moveTo>
                  <a:lnTo>
                    <a:pt x="27479" y="0"/>
                  </a:lnTo>
                  <a:lnTo>
                    <a:pt x="22363" y="18824"/>
                  </a:lnTo>
                  <a:lnTo>
                    <a:pt x="12703" y="64862"/>
                  </a:lnTo>
                  <a:lnTo>
                    <a:pt x="5701" y="111839"/>
                  </a:lnTo>
                  <a:lnTo>
                    <a:pt x="1439" y="159673"/>
                  </a:lnTo>
                  <a:lnTo>
                    <a:pt x="0" y="208279"/>
                  </a:lnTo>
                  <a:lnTo>
                    <a:pt x="1439" y="256891"/>
                  </a:lnTo>
                  <a:lnTo>
                    <a:pt x="5701" y="304740"/>
                  </a:lnTo>
                  <a:lnTo>
                    <a:pt x="12703" y="351741"/>
                  </a:lnTo>
                  <a:lnTo>
                    <a:pt x="22363" y="397810"/>
                  </a:lnTo>
                  <a:lnTo>
                    <a:pt x="27799" y="417829"/>
                  </a:lnTo>
                  <a:lnTo>
                    <a:pt x="1545736" y="417829"/>
                  </a:lnTo>
                  <a:lnTo>
                    <a:pt x="1560828" y="351741"/>
                  </a:lnTo>
                  <a:lnTo>
                    <a:pt x="1567829" y="304740"/>
                  </a:lnTo>
                  <a:lnTo>
                    <a:pt x="1572090" y="256891"/>
                  </a:lnTo>
                  <a:lnTo>
                    <a:pt x="1573530" y="208279"/>
                  </a:lnTo>
                  <a:lnTo>
                    <a:pt x="1572090" y="159673"/>
                  </a:lnTo>
                  <a:lnTo>
                    <a:pt x="1567829" y="111839"/>
                  </a:lnTo>
                  <a:lnTo>
                    <a:pt x="1560828" y="64862"/>
                  </a:lnTo>
                  <a:lnTo>
                    <a:pt x="1551171" y="18824"/>
                  </a:lnTo>
                  <a:lnTo>
                    <a:pt x="1546056" y="0"/>
                  </a:lnTo>
                  <a:close/>
                </a:path>
              </a:pathLst>
            </a:custGeom>
            <a:solidFill>
              <a:srgbClr val="D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678"/>
            <p:cNvSpPr/>
            <p:nvPr/>
          </p:nvSpPr>
          <p:spPr>
            <a:xfrm>
              <a:off x="6042659" y="1604010"/>
              <a:ext cx="1474470" cy="417830"/>
            </a:xfrm>
            <a:custGeom>
              <a:avLst/>
              <a:gdLst/>
              <a:ahLst/>
              <a:cxnLst/>
              <a:rect l="l" t="t" r="r" b="b"/>
              <a:pathLst>
                <a:path w="1474470" h="417830">
                  <a:moveTo>
                    <a:pt x="1445263" y="0"/>
                  </a:moveTo>
                  <a:lnTo>
                    <a:pt x="29102" y="0"/>
                  </a:lnTo>
                  <a:lnTo>
                    <a:pt x="24237" y="16648"/>
                  </a:lnTo>
                  <a:lnTo>
                    <a:pt x="13777" y="63077"/>
                  </a:lnTo>
                  <a:lnTo>
                    <a:pt x="6187" y="110558"/>
                  </a:lnTo>
                  <a:lnTo>
                    <a:pt x="1562" y="158991"/>
                  </a:lnTo>
                  <a:lnTo>
                    <a:pt x="0" y="208279"/>
                  </a:lnTo>
                  <a:lnTo>
                    <a:pt x="1562" y="257427"/>
                  </a:lnTo>
                  <a:lnTo>
                    <a:pt x="6187" y="305743"/>
                  </a:lnTo>
                  <a:lnTo>
                    <a:pt x="13777" y="353128"/>
                  </a:lnTo>
                  <a:lnTo>
                    <a:pt x="24237" y="399481"/>
                  </a:lnTo>
                  <a:lnTo>
                    <a:pt x="29606" y="417829"/>
                  </a:lnTo>
                  <a:lnTo>
                    <a:pt x="1444758" y="417829"/>
                  </a:lnTo>
                  <a:lnTo>
                    <a:pt x="1460642" y="353128"/>
                  </a:lnTo>
                  <a:lnTo>
                    <a:pt x="1468259" y="305743"/>
                  </a:lnTo>
                  <a:lnTo>
                    <a:pt x="1472901" y="257427"/>
                  </a:lnTo>
                  <a:lnTo>
                    <a:pt x="1474469" y="208279"/>
                  </a:lnTo>
                  <a:lnTo>
                    <a:pt x="1472901" y="158991"/>
                  </a:lnTo>
                  <a:lnTo>
                    <a:pt x="1468259" y="110558"/>
                  </a:lnTo>
                  <a:lnTo>
                    <a:pt x="1460642" y="63077"/>
                  </a:lnTo>
                  <a:lnTo>
                    <a:pt x="1450145" y="16648"/>
                  </a:lnTo>
                  <a:lnTo>
                    <a:pt x="1445263" y="0"/>
                  </a:lnTo>
                  <a:close/>
                </a:path>
              </a:pathLst>
            </a:custGeom>
            <a:solidFill>
              <a:srgbClr val="DB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679"/>
            <p:cNvSpPr/>
            <p:nvPr/>
          </p:nvSpPr>
          <p:spPr>
            <a:xfrm>
              <a:off x="6090920" y="1604010"/>
              <a:ext cx="1376680" cy="417830"/>
            </a:xfrm>
            <a:custGeom>
              <a:avLst/>
              <a:gdLst/>
              <a:ahLst/>
              <a:cxnLst/>
              <a:rect l="l" t="t" r="r" b="b"/>
              <a:pathLst>
                <a:path w="1376679" h="417830">
                  <a:moveTo>
                    <a:pt x="1345203" y="0"/>
                  </a:moveTo>
                  <a:lnTo>
                    <a:pt x="31366" y="0"/>
                  </a:lnTo>
                  <a:lnTo>
                    <a:pt x="24529" y="22389"/>
                  </a:lnTo>
                  <a:lnTo>
                    <a:pt x="13950" y="67364"/>
                  </a:lnTo>
                  <a:lnTo>
                    <a:pt x="6267" y="113407"/>
                  </a:lnTo>
                  <a:lnTo>
                    <a:pt x="1583" y="160414"/>
                  </a:lnTo>
                  <a:lnTo>
                    <a:pt x="0" y="208279"/>
                  </a:lnTo>
                  <a:lnTo>
                    <a:pt x="1583" y="256145"/>
                  </a:lnTo>
                  <a:lnTo>
                    <a:pt x="6267" y="303152"/>
                  </a:lnTo>
                  <a:lnTo>
                    <a:pt x="13950" y="349195"/>
                  </a:lnTo>
                  <a:lnTo>
                    <a:pt x="24529" y="394170"/>
                  </a:lnTo>
                  <a:lnTo>
                    <a:pt x="31754" y="417829"/>
                  </a:lnTo>
                  <a:lnTo>
                    <a:pt x="1344814" y="417829"/>
                  </a:lnTo>
                  <a:lnTo>
                    <a:pt x="1362677" y="349195"/>
                  </a:lnTo>
                  <a:lnTo>
                    <a:pt x="1370388" y="303152"/>
                  </a:lnTo>
                  <a:lnTo>
                    <a:pt x="1375089" y="256145"/>
                  </a:lnTo>
                  <a:lnTo>
                    <a:pt x="1376679" y="208279"/>
                  </a:lnTo>
                  <a:lnTo>
                    <a:pt x="1375089" y="160414"/>
                  </a:lnTo>
                  <a:lnTo>
                    <a:pt x="1370388" y="113407"/>
                  </a:lnTo>
                  <a:lnTo>
                    <a:pt x="1362677" y="67364"/>
                  </a:lnTo>
                  <a:lnTo>
                    <a:pt x="1352061" y="22389"/>
                  </a:lnTo>
                  <a:lnTo>
                    <a:pt x="1345203" y="0"/>
                  </a:lnTo>
                  <a:close/>
                </a:path>
              </a:pathLst>
            </a:custGeom>
            <a:solidFill>
              <a:srgbClr val="DDF2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72" name="object 680"/>
            <p:cNvSpPr/>
            <p:nvPr/>
          </p:nvSpPr>
          <p:spPr>
            <a:xfrm>
              <a:off x="6141720" y="1604010"/>
              <a:ext cx="1277620" cy="417830"/>
            </a:xfrm>
            <a:custGeom>
              <a:avLst/>
              <a:gdLst/>
              <a:ahLst/>
              <a:cxnLst/>
              <a:rect l="l" t="t" r="r" b="b"/>
              <a:pathLst>
                <a:path w="1277620" h="417830">
                  <a:moveTo>
                    <a:pt x="1243488" y="0"/>
                  </a:moveTo>
                  <a:lnTo>
                    <a:pt x="34005" y="0"/>
                  </a:lnTo>
                  <a:lnTo>
                    <a:pt x="27025" y="20839"/>
                  </a:lnTo>
                  <a:lnTo>
                    <a:pt x="15386" y="66025"/>
                  </a:lnTo>
                  <a:lnTo>
                    <a:pt x="6920" y="112412"/>
                  </a:lnTo>
                  <a:lnTo>
                    <a:pt x="1750" y="159873"/>
                  </a:lnTo>
                  <a:lnTo>
                    <a:pt x="0" y="208279"/>
                  </a:lnTo>
                  <a:lnTo>
                    <a:pt x="1750" y="256852"/>
                  </a:lnTo>
                  <a:lnTo>
                    <a:pt x="6920" y="304463"/>
                  </a:lnTo>
                  <a:lnTo>
                    <a:pt x="15386" y="350986"/>
                  </a:lnTo>
                  <a:lnTo>
                    <a:pt x="27025" y="396295"/>
                  </a:lnTo>
                  <a:lnTo>
                    <a:pt x="34220" y="417829"/>
                  </a:lnTo>
                  <a:lnTo>
                    <a:pt x="1243272" y="417829"/>
                  </a:lnTo>
                  <a:lnTo>
                    <a:pt x="1262172" y="350986"/>
                  </a:lnTo>
                  <a:lnTo>
                    <a:pt x="1270670" y="304463"/>
                  </a:lnTo>
                  <a:lnTo>
                    <a:pt x="1275861" y="256852"/>
                  </a:lnTo>
                  <a:lnTo>
                    <a:pt x="1277619" y="208279"/>
                  </a:lnTo>
                  <a:lnTo>
                    <a:pt x="1275861" y="159873"/>
                  </a:lnTo>
                  <a:lnTo>
                    <a:pt x="1270670" y="112412"/>
                  </a:lnTo>
                  <a:lnTo>
                    <a:pt x="1262172" y="66025"/>
                  </a:lnTo>
                  <a:lnTo>
                    <a:pt x="1250491" y="20839"/>
                  </a:lnTo>
                  <a:lnTo>
                    <a:pt x="1243488" y="0"/>
                  </a:lnTo>
                  <a:close/>
                </a:path>
              </a:pathLst>
            </a:custGeom>
            <a:solidFill>
              <a:srgbClr val="E0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681"/>
            <p:cNvSpPr/>
            <p:nvPr/>
          </p:nvSpPr>
          <p:spPr>
            <a:xfrm>
              <a:off x="6189979" y="1604010"/>
              <a:ext cx="1181100" cy="417830"/>
            </a:xfrm>
            <a:custGeom>
              <a:avLst/>
              <a:gdLst/>
              <a:ahLst/>
              <a:cxnLst/>
              <a:rect l="l" t="t" r="r" b="b"/>
              <a:pathLst>
                <a:path w="1181100" h="417830">
                  <a:moveTo>
                    <a:pt x="1144003" y="0"/>
                  </a:moveTo>
                  <a:lnTo>
                    <a:pt x="36950" y="0"/>
                  </a:lnTo>
                  <a:lnTo>
                    <a:pt x="30083" y="18521"/>
                  </a:lnTo>
                  <a:lnTo>
                    <a:pt x="17149" y="64017"/>
                  </a:lnTo>
                  <a:lnTo>
                    <a:pt x="7722" y="110912"/>
                  </a:lnTo>
                  <a:lnTo>
                    <a:pt x="1955" y="159052"/>
                  </a:lnTo>
                  <a:lnTo>
                    <a:pt x="0" y="208279"/>
                  </a:lnTo>
                  <a:lnTo>
                    <a:pt x="1955" y="257689"/>
                  </a:lnTo>
                  <a:lnTo>
                    <a:pt x="7722" y="305991"/>
                  </a:lnTo>
                  <a:lnTo>
                    <a:pt x="17149" y="353032"/>
                  </a:lnTo>
                  <a:lnTo>
                    <a:pt x="30083" y="398658"/>
                  </a:lnTo>
                  <a:lnTo>
                    <a:pt x="37173" y="417829"/>
                  </a:lnTo>
                  <a:lnTo>
                    <a:pt x="1143780" y="417829"/>
                  </a:lnTo>
                  <a:lnTo>
                    <a:pt x="1163877" y="353032"/>
                  </a:lnTo>
                  <a:lnTo>
                    <a:pt x="1173342" y="305991"/>
                  </a:lnTo>
                  <a:lnTo>
                    <a:pt x="1179134" y="257689"/>
                  </a:lnTo>
                  <a:lnTo>
                    <a:pt x="1181100" y="208279"/>
                  </a:lnTo>
                  <a:lnTo>
                    <a:pt x="1179134" y="159052"/>
                  </a:lnTo>
                  <a:lnTo>
                    <a:pt x="1173342" y="110912"/>
                  </a:lnTo>
                  <a:lnTo>
                    <a:pt x="1163877" y="64017"/>
                  </a:lnTo>
                  <a:lnTo>
                    <a:pt x="1150894" y="18521"/>
                  </a:lnTo>
                  <a:lnTo>
                    <a:pt x="1144003" y="0"/>
                  </a:lnTo>
                  <a:close/>
                </a:path>
              </a:pathLst>
            </a:custGeom>
            <a:solidFill>
              <a:srgbClr val="E2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682"/>
            <p:cNvSpPr/>
            <p:nvPr/>
          </p:nvSpPr>
          <p:spPr>
            <a:xfrm>
              <a:off x="6239509" y="1604010"/>
              <a:ext cx="1080770" cy="417830"/>
            </a:xfrm>
            <a:custGeom>
              <a:avLst/>
              <a:gdLst/>
              <a:ahLst/>
              <a:cxnLst/>
              <a:rect l="l" t="t" r="r" b="b"/>
              <a:pathLst>
                <a:path w="1080770" h="417830">
                  <a:moveTo>
                    <a:pt x="1040614" y="0"/>
                  </a:moveTo>
                  <a:lnTo>
                    <a:pt x="40174" y="0"/>
                  </a:lnTo>
                  <a:lnTo>
                    <a:pt x="30377" y="25151"/>
                  </a:lnTo>
                  <a:lnTo>
                    <a:pt x="17327" y="68925"/>
                  </a:lnTo>
                  <a:lnTo>
                    <a:pt x="7807" y="114149"/>
                  </a:lnTo>
                  <a:lnTo>
                    <a:pt x="1978" y="160656"/>
                  </a:lnTo>
                  <a:lnTo>
                    <a:pt x="0" y="208279"/>
                  </a:lnTo>
                  <a:lnTo>
                    <a:pt x="1978" y="255903"/>
                  </a:lnTo>
                  <a:lnTo>
                    <a:pt x="7807" y="302410"/>
                  </a:lnTo>
                  <a:lnTo>
                    <a:pt x="17327" y="347634"/>
                  </a:lnTo>
                  <a:lnTo>
                    <a:pt x="30377" y="391408"/>
                  </a:lnTo>
                  <a:lnTo>
                    <a:pt x="40669" y="417829"/>
                  </a:lnTo>
                  <a:lnTo>
                    <a:pt x="1040119" y="417829"/>
                  </a:lnTo>
                  <a:lnTo>
                    <a:pt x="1063447" y="347634"/>
                  </a:lnTo>
                  <a:lnTo>
                    <a:pt x="1072963" y="302410"/>
                  </a:lnTo>
                  <a:lnTo>
                    <a:pt x="1078791" y="255903"/>
                  </a:lnTo>
                  <a:lnTo>
                    <a:pt x="1080769" y="208279"/>
                  </a:lnTo>
                  <a:lnTo>
                    <a:pt x="1078791" y="160656"/>
                  </a:lnTo>
                  <a:lnTo>
                    <a:pt x="1072963" y="114149"/>
                  </a:lnTo>
                  <a:lnTo>
                    <a:pt x="1063447" y="68925"/>
                  </a:lnTo>
                  <a:lnTo>
                    <a:pt x="1050404" y="25151"/>
                  </a:lnTo>
                  <a:lnTo>
                    <a:pt x="1040614" y="0"/>
                  </a:lnTo>
                  <a:close/>
                </a:path>
              </a:pathLst>
            </a:custGeom>
            <a:solidFill>
              <a:srgbClr val="E5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683"/>
            <p:cNvSpPr/>
            <p:nvPr/>
          </p:nvSpPr>
          <p:spPr>
            <a:xfrm>
              <a:off x="6287770" y="1604010"/>
              <a:ext cx="984250" cy="417830"/>
            </a:xfrm>
            <a:custGeom>
              <a:avLst/>
              <a:gdLst/>
              <a:ahLst/>
              <a:cxnLst/>
              <a:rect l="l" t="t" r="r" b="b"/>
              <a:pathLst>
                <a:path w="984250" h="417830">
                  <a:moveTo>
                    <a:pt x="939613" y="0"/>
                  </a:moveTo>
                  <a:lnTo>
                    <a:pt x="44661" y="0"/>
                  </a:lnTo>
                  <a:lnTo>
                    <a:pt x="34485" y="23045"/>
                  </a:lnTo>
                  <a:lnTo>
                    <a:pt x="19709" y="66960"/>
                  </a:lnTo>
                  <a:lnTo>
                    <a:pt x="8898" y="112610"/>
                  </a:lnTo>
                  <a:lnTo>
                    <a:pt x="2259" y="159786"/>
                  </a:lnTo>
                  <a:lnTo>
                    <a:pt x="0" y="208279"/>
                  </a:lnTo>
                  <a:lnTo>
                    <a:pt x="2259" y="256785"/>
                  </a:lnTo>
                  <a:lnTo>
                    <a:pt x="8898" y="303998"/>
                  </a:lnTo>
                  <a:lnTo>
                    <a:pt x="19709" y="349704"/>
                  </a:lnTo>
                  <a:lnTo>
                    <a:pt x="34485" y="393692"/>
                  </a:lnTo>
                  <a:lnTo>
                    <a:pt x="45121" y="417829"/>
                  </a:lnTo>
                  <a:lnTo>
                    <a:pt x="939153" y="417829"/>
                  </a:lnTo>
                  <a:lnTo>
                    <a:pt x="964547" y="349704"/>
                  </a:lnTo>
                  <a:lnTo>
                    <a:pt x="975353" y="303998"/>
                  </a:lnTo>
                  <a:lnTo>
                    <a:pt x="981990" y="256785"/>
                  </a:lnTo>
                  <a:lnTo>
                    <a:pt x="984250" y="208279"/>
                  </a:lnTo>
                  <a:lnTo>
                    <a:pt x="981990" y="159786"/>
                  </a:lnTo>
                  <a:lnTo>
                    <a:pt x="975353" y="112610"/>
                  </a:lnTo>
                  <a:lnTo>
                    <a:pt x="964547" y="66960"/>
                  </a:lnTo>
                  <a:lnTo>
                    <a:pt x="949780" y="23045"/>
                  </a:lnTo>
                  <a:lnTo>
                    <a:pt x="939613" y="0"/>
                  </a:lnTo>
                  <a:close/>
                </a:path>
              </a:pathLst>
            </a:custGeom>
            <a:solidFill>
              <a:srgbClr val="E7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684"/>
            <p:cNvSpPr/>
            <p:nvPr/>
          </p:nvSpPr>
          <p:spPr>
            <a:xfrm>
              <a:off x="6337300" y="1604010"/>
              <a:ext cx="885190" cy="417830"/>
            </a:xfrm>
            <a:custGeom>
              <a:avLst/>
              <a:gdLst/>
              <a:ahLst/>
              <a:cxnLst/>
              <a:rect l="l" t="t" r="r" b="b"/>
              <a:pathLst>
                <a:path w="885189" h="417830">
                  <a:moveTo>
                    <a:pt x="835278" y="0"/>
                  </a:moveTo>
                  <a:lnTo>
                    <a:pt x="49946" y="0"/>
                  </a:lnTo>
                  <a:lnTo>
                    <a:pt x="39399" y="20891"/>
                  </a:lnTo>
                  <a:lnTo>
                    <a:pt x="22565" y="64922"/>
                  </a:lnTo>
                  <a:lnTo>
                    <a:pt x="10208" y="111018"/>
                  </a:lnTo>
                  <a:lnTo>
                    <a:pt x="2596" y="158898"/>
                  </a:lnTo>
                  <a:lnTo>
                    <a:pt x="0" y="208279"/>
                  </a:lnTo>
                  <a:lnTo>
                    <a:pt x="2596" y="257882"/>
                  </a:lnTo>
                  <a:lnTo>
                    <a:pt x="10208" y="305922"/>
                  </a:lnTo>
                  <a:lnTo>
                    <a:pt x="22565" y="352125"/>
                  </a:lnTo>
                  <a:lnTo>
                    <a:pt x="39399" y="396214"/>
                  </a:lnTo>
                  <a:lnTo>
                    <a:pt x="50307" y="417829"/>
                  </a:lnTo>
                  <a:lnTo>
                    <a:pt x="834918" y="417829"/>
                  </a:lnTo>
                  <a:lnTo>
                    <a:pt x="862634" y="352125"/>
                  </a:lnTo>
                  <a:lnTo>
                    <a:pt x="874984" y="305922"/>
                  </a:lnTo>
                  <a:lnTo>
                    <a:pt x="882593" y="257882"/>
                  </a:lnTo>
                  <a:lnTo>
                    <a:pt x="885189" y="208279"/>
                  </a:lnTo>
                  <a:lnTo>
                    <a:pt x="882593" y="158898"/>
                  </a:lnTo>
                  <a:lnTo>
                    <a:pt x="874984" y="111018"/>
                  </a:lnTo>
                  <a:lnTo>
                    <a:pt x="862634" y="64922"/>
                  </a:lnTo>
                  <a:lnTo>
                    <a:pt x="845814" y="20891"/>
                  </a:lnTo>
                  <a:lnTo>
                    <a:pt x="835278" y="0"/>
                  </a:lnTo>
                  <a:close/>
                </a:path>
              </a:pathLst>
            </a:custGeom>
            <a:solidFill>
              <a:srgbClr val="EA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685"/>
            <p:cNvSpPr/>
            <p:nvPr/>
          </p:nvSpPr>
          <p:spPr>
            <a:xfrm>
              <a:off x="6386829" y="1604010"/>
              <a:ext cx="786130" cy="417830"/>
            </a:xfrm>
            <a:custGeom>
              <a:avLst/>
              <a:gdLst/>
              <a:ahLst/>
              <a:cxnLst/>
              <a:rect l="l" t="t" r="r" b="b"/>
              <a:pathLst>
                <a:path w="786129" h="417830">
                  <a:moveTo>
                    <a:pt x="729919" y="0"/>
                  </a:moveTo>
                  <a:lnTo>
                    <a:pt x="56261" y="0"/>
                  </a:lnTo>
                  <a:lnTo>
                    <a:pt x="39840" y="30213"/>
                  </a:lnTo>
                  <a:lnTo>
                    <a:pt x="22843" y="71736"/>
                  </a:lnTo>
                  <a:lnTo>
                    <a:pt x="10345" y="115458"/>
                  </a:lnTo>
                  <a:lnTo>
                    <a:pt x="2634" y="161075"/>
                  </a:lnTo>
                  <a:lnTo>
                    <a:pt x="0" y="208279"/>
                  </a:lnTo>
                  <a:lnTo>
                    <a:pt x="2634" y="255737"/>
                  </a:lnTo>
                  <a:lnTo>
                    <a:pt x="10345" y="301571"/>
                  </a:lnTo>
                  <a:lnTo>
                    <a:pt x="22843" y="345477"/>
                  </a:lnTo>
                  <a:lnTo>
                    <a:pt x="39840" y="387153"/>
                  </a:lnTo>
                  <a:lnTo>
                    <a:pt x="56459" y="417829"/>
                  </a:lnTo>
                  <a:lnTo>
                    <a:pt x="729722" y="417829"/>
                  </a:lnTo>
                  <a:lnTo>
                    <a:pt x="763299" y="345477"/>
                  </a:lnTo>
                  <a:lnTo>
                    <a:pt x="775788" y="301571"/>
                  </a:lnTo>
                  <a:lnTo>
                    <a:pt x="783496" y="255737"/>
                  </a:lnTo>
                  <a:lnTo>
                    <a:pt x="786130" y="208279"/>
                  </a:lnTo>
                  <a:lnTo>
                    <a:pt x="783496" y="161075"/>
                  </a:lnTo>
                  <a:lnTo>
                    <a:pt x="775788" y="115458"/>
                  </a:lnTo>
                  <a:lnTo>
                    <a:pt x="763299" y="71736"/>
                  </a:lnTo>
                  <a:lnTo>
                    <a:pt x="746319" y="30213"/>
                  </a:lnTo>
                  <a:lnTo>
                    <a:pt x="729919" y="0"/>
                  </a:lnTo>
                  <a:close/>
                </a:path>
              </a:pathLst>
            </a:custGeom>
            <a:solidFill>
              <a:srgbClr val="ED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686"/>
            <p:cNvSpPr/>
            <p:nvPr/>
          </p:nvSpPr>
          <p:spPr>
            <a:xfrm>
              <a:off x="6435090" y="1604010"/>
              <a:ext cx="689610" cy="417830"/>
            </a:xfrm>
            <a:custGeom>
              <a:avLst/>
              <a:gdLst/>
              <a:ahLst/>
              <a:cxnLst/>
              <a:rect l="l" t="t" r="r" b="b"/>
              <a:pathLst>
                <a:path w="689610" h="417830">
                  <a:moveTo>
                    <a:pt x="623967" y="0"/>
                  </a:moveTo>
                  <a:lnTo>
                    <a:pt x="65722" y="0"/>
                  </a:lnTo>
                  <a:lnTo>
                    <a:pt x="47225" y="28269"/>
                  </a:lnTo>
                  <a:lnTo>
                    <a:pt x="27185" y="69472"/>
                  </a:lnTo>
                  <a:lnTo>
                    <a:pt x="12358" y="113494"/>
                  </a:lnTo>
                  <a:lnTo>
                    <a:pt x="3158" y="159906"/>
                  </a:lnTo>
                  <a:lnTo>
                    <a:pt x="0" y="208279"/>
                  </a:lnTo>
                  <a:lnTo>
                    <a:pt x="3158" y="256653"/>
                  </a:lnTo>
                  <a:lnTo>
                    <a:pt x="12358" y="303065"/>
                  </a:lnTo>
                  <a:lnTo>
                    <a:pt x="27185" y="347087"/>
                  </a:lnTo>
                  <a:lnTo>
                    <a:pt x="47225" y="388290"/>
                  </a:lnTo>
                  <a:lnTo>
                    <a:pt x="66553" y="417829"/>
                  </a:lnTo>
                  <a:lnTo>
                    <a:pt x="623138" y="417829"/>
                  </a:lnTo>
                  <a:lnTo>
                    <a:pt x="662443" y="347087"/>
                  </a:lnTo>
                  <a:lnTo>
                    <a:pt x="677256" y="303065"/>
                  </a:lnTo>
                  <a:lnTo>
                    <a:pt x="686451" y="256653"/>
                  </a:lnTo>
                  <a:lnTo>
                    <a:pt x="689610" y="208279"/>
                  </a:lnTo>
                  <a:lnTo>
                    <a:pt x="686451" y="159906"/>
                  </a:lnTo>
                  <a:lnTo>
                    <a:pt x="677256" y="113494"/>
                  </a:lnTo>
                  <a:lnTo>
                    <a:pt x="662443" y="69472"/>
                  </a:lnTo>
                  <a:lnTo>
                    <a:pt x="642431" y="28269"/>
                  </a:lnTo>
                  <a:lnTo>
                    <a:pt x="623967" y="0"/>
                  </a:lnTo>
                  <a:close/>
                </a:path>
              </a:pathLst>
            </a:custGeom>
            <a:solidFill>
              <a:srgbClr val="EF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687"/>
            <p:cNvSpPr/>
            <p:nvPr/>
          </p:nvSpPr>
          <p:spPr>
            <a:xfrm>
              <a:off x="6484620" y="1604010"/>
              <a:ext cx="589280" cy="417830"/>
            </a:xfrm>
            <a:custGeom>
              <a:avLst/>
              <a:gdLst/>
              <a:ahLst/>
              <a:cxnLst/>
              <a:rect l="l" t="t" r="r" b="b"/>
              <a:pathLst>
                <a:path w="589279" h="417830">
                  <a:moveTo>
                    <a:pt x="510500" y="0"/>
                  </a:moveTo>
                  <a:lnTo>
                    <a:pt x="78779" y="0"/>
                  </a:lnTo>
                  <a:lnTo>
                    <a:pt x="56895" y="26578"/>
                  </a:lnTo>
                  <a:lnTo>
                    <a:pt x="32918" y="66845"/>
                  </a:lnTo>
                  <a:lnTo>
                    <a:pt x="15036" y="110967"/>
                  </a:lnTo>
                  <a:lnTo>
                    <a:pt x="3860" y="158320"/>
                  </a:lnTo>
                  <a:lnTo>
                    <a:pt x="0" y="208279"/>
                  </a:lnTo>
                  <a:lnTo>
                    <a:pt x="3860" y="257930"/>
                  </a:lnTo>
                  <a:lnTo>
                    <a:pt x="15036" y="305104"/>
                  </a:lnTo>
                  <a:lnTo>
                    <a:pt x="32918" y="349154"/>
                  </a:lnTo>
                  <a:lnTo>
                    <a:pt x="56896" y="389432"/>
                  </a:lnTo>
                  <a:lnTo>
                    <a:pt x="80229" y="417829"/>
                  </a:lnTo>
                  <a:lnTo>
                    <a:pt x="509050" y="417829"/>
                  </a:lnTo>
                  <a:lnTo>
                    <a:pt x="556361" y="349154"/>
                  </a:lnTo>
                  <a:lnTo>
                    <a:pt x="574243" y="305104"/>
                  </a:lnTo>
                  <a:lnTo>
                    <a:pt x="585419" y="257930"/>
                  </a:lnTo>
                  <a:lnTo>
                    <a:pt x="589279" y="208279"/>
                  </a:lnTo>
                  <a:lnTo>
                    <a:pt x="585419" y="158320"/>
                  </a:lnTo>
                  <a:lnTo>
                    <a:pt x="574243" y="110967"/>
                  </a:lnTo>
                  <a:lnTo>
                    <a:pt x="556361" y="66845"/>
                  </a:lnTo>
                  <a:lnTo>
                    <a:pt x="532383" y="26578"/>
                  </a:lnTo>
                  <a:lnTo>
                    <a:pt x="510500" y="0"/>
                  </a:lnTo>
                  <a:close/>
                </a:path>
              </a:pathLst>
            </a:custGeom>
            <a:solidFill>
              <a:srgbClr val="F2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688"/>
            <p:cNvSpPr/>
            <p:nvPr/>
          </p:nvSpPr>
          <p:spPr>
            <a:xfrm>
              <a:off x="6534150" y="1604010"/>
              <a:ext cx="491490" cy="417830"/>
            </a:xfrm>
            <a:custGeom>
              <a:avLst/>
              <a:gdLst/>
              <a:ahLst/>
              <a:cxnLst/>
              <a:rect l="l" t="t" r="r" b="b"/>
              <a:pathLst>
                <a:path w="491489" h="417830">
                  <a:moveTo>
                    <a:pt x="388705" y="0"/>
                  </a:moveTo>
                  <a:lnTo>
                    <a:pt x="101956" y="0"/>
                  </a:lnTo>
                  <a:lnTo>
                    <a:pt x="86974" y="11151"/>
                  </a:lnTo>
                  <a:lnTo>
                    <a:pt x="57475" y="42235"/>
                  </a:lnTo>
                  <a:lnTo>
                    <a:pt x="33349" y="78222"/>
                  </a:lnTo>
                  <a:lnTo>
                    <a:pt x="15274" y="118380"/>
                  </a:lnTo>
                  <a:lnTo>
                    <a:pt x="3931" y="161976"/>
                  </a:lnTo>
                  <a:lnTo>
                    <a:pt x="0" y="208279"/>
                  </a:lnTo>
                  <a:lnTo>
                    <a:pt x="3931" y="254583"/>
                  </a:lnTo>
                  <a:lnTo>
                    <a:pt x="15274" y="298179"/>
                  </a:lnTo>
                  <a:lnTo>
                    <a:pt x="33349" y="338337"/>
                  </a:lnTo>
                  <a:lnTo>
                    <a:pt x="57475" y="374324"/>
                  </a:lnTo>
                  <a:lnTo>
                    <a:pt x="86974" y="405408"/>
                  </a:lnTo>
                  <a:lnTo>
                    <a:pt x="103662" y="417829"/>
                  </a:lnTo>
                  <a:lnTo>
                    <a:pt x="386989" y="417829"/>
                  </a:lnTo>
                  <a:lnTo>
                    <a:pt x="433484" y="374324"/>
                  </a:lnTo>
                  <a:lnTo>
                    <a:pt x="457811" y="338337"/>
                  </a:lnTo>
                  <a:lnTo>
                    <a:pt x="476054" y="298179"/>
                  </a:lnTo>
                  <a:lnTo>
                    <a:pt x="487514" y="254583"/>
                  </a:lnTo>
                  <a:lnTo>
                    <a:pt x="491489" y="208279"/>
                  </a:lnTo>
                  <a:lnTo>
                    <a:pt x="487514" y="161976"/>
                  </a:lnTo>
                  <a:lnTo>
                    <a:pt x="476054" y="118380"/>
                  </a:lnTo>
                  <a:lnTo>
                    <a:pt x="457811" y="78222"/>
                  </a:lnTo>
                  <a:lnTo>
                    <a:pt x="433484" y="42235"/>
                  </a:lnTo>
                  <a:lnTo>
                    <a:pt x="403774" y="11151"/>
                  </a:lnTo>
                  <a:lnTo>
                    <a:pt x="388705" y="0"/>
                  </a:lnTo>
                  <a:close/>
                </a:path>
              </a:pathLst>
            </a:custGeom>
            <a:solidFill>
              <a:srgbClr val="F4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689"/>
            <p:cNvSpPr/>
            <p:nvPr/>
          </p:nvSpPr>
          <p:spPr>
            <a:xfrm>
              <a:off x="6583679" y="1604010"/>
              <a:ext cx="393700" cy="417830"/>
            </a:xfrm>
            <a:custGeom>
              <a:avLst/>
              <a:gdLst/>
              <a:ahLst/>
              <a:cxnLst/>
              <a:rect l="l" t="t" r="r" b="b"/>
              <a:pathLst>
                <a:path w="393700" h="417830">
                  <a:moveTo>
                    <a:pt x="196850" y="0"/>
                  </a:moveTo>
                  <a:lnTo>
                    <a:pt x="151555" y="5539"/>
                  </a:lnTo>
                  <a:lnTo>
                    <a:pt x="110060" y="21297"/>
                  </a:lnTo>
                  <a:lnTo>
                    <a:pt x="73519" y="45986"/>
                  </a:lnTo>
                  <a:lnTo>
                    <a:pt x="43087" y="78317"/>
                  </a:lnTo>
                  <a:lnTo>
                    <a:pt x="19920" y="117002"/>
                  </a:lnTo>
                  <a:lnTo>
                    <a:pt x="5172" y="160753"/>
                  </a:lnTo>
                  <a:lnTo>
                    <a:pt x="0" y="208279"/>
                  </a:lnTo>
                  <a:lnTo>
                    <a:pt x="5172" y="256277"/>
                  </a:lnTo>
                  <a:lnTo>
                    <a:pt x="19920" y="300364"/>
                  </a:lnTo>
                  <a:lnTo>
                    <a:pt x="43087" y="339275"/>
                  </a:lnTo>
                  <a:lnTo>
                    <a:pt x="73519" y="371743"/>
                  </a:lnTo>
                  <a:lnTo>
                    <a:pt x="110060" y="396502"/>
                  </a:lnTo>
                  <a:lnTo>
                    <a:pt x="151555" y="412287"/>
                  </a:lnTo>
                  <a:lnTo>
                    <a:pt x="196850" y="417829"/>
                  </a:lnTo>
                  <a:lnTo>
                    <a:pt x="241744" y="412287"/>
                  </a:lnTo>
                  <a:lnTo>
                    <a:pt x="283084" y="396502"/>
                  </a:lnTo>
                  <a:lnTo>
                    <a:pt x="319647" y="371743"/>
                  </a:lnTo>
                  <a:lnTo>
                    <a:pt x="350212" y="339275"/>
                  </a:lnTo>
                  <a:lnTo>
                    <a:pt x="373557" y="300364"/>
                  </a:lnTo>
                  <a:lnTo>
                    <a:pt x="388460" y="256277"/>
                  </a:lnTo>
                  <a:lnTo>
                    <a:pt x="393700" y="208279"/>
                  </a:lnTo>
                  <a:lnTo>
                    <a:pt x="388460" y="160753"/>
                  </a:lnTo>
                  <a:lnTo>
                    <a:pt x="373557" y="117002"/>
                  </a:lnTo>
                  <a:lnTo>
                    <a:pt x="350212" y="78317"/>
                  </a:lnTo>
                  <a:lnTo>
                    <a:pt x="319647" y="45986"/>
                  </a:lnTo>
                  <a:lnTo>
                    <a:pt x="283084" y="21297"/>
                  </a:lnTo>
                  <a:lnTo>
                    <a:pt x="241744" y="5539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F7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690"/>
            <p:cNvSpPr/>
            <p:nvPr/>
          </p:nvSpPr>
          <p:spPr>
            <a:xfrm>
              <a:off x="6633209" y="1652270"/>
              <a:ext cx="294640" cy="318770"/>
            </a:xfrm>
            <a:custGeom>
              <a:avLst/>
              <a:gdLst/>
              <a:ahLst/>
              <a:cxnLst/>
              <a:rect l="l" t="t" r="r" b="b"/>
              <a:pathLst>
                <a:path w="294639" h="318769">
                  <a:moveTo>
                    <a:pt x="147319" y="0"/>
                  </a:moveTo>
                  <a:lnTo>
                    <a:pt x="100299" y="8229"/>
                  </a:lnTo>
                  <a:lnTo>
                    <a:pt x="59801" y="31089"/>
                  </a:lnTo>
                  <a:lnTo>
                    <a:pt x="28082" y="65836"/>
                  </a:lnTo>
                  <a:lnTo>
                    <a:pt x="7396" y="109727"/>
                  </a:lnTo>
                  <a:lnTo>
                    <a:pt x="0" y="160019"/>
                  </a:lnTo>
                  <a:lnTo>
                    <a:pt x="7396" y="210179"/>
                  </a:lnTo>
                  <a:lnTo>
                    <a:pt x="28082" y="253756"/>
                  </a:lnTo>
                  <a:lnTo>
                    <a:pt x="59801" y="288127"/>
                  </a:lnTo>
                  <a:lnTo>
                    <a:pt x="100299" y="310672"/>
                  </a:lnTo>
                  <a:lnTo>
                    <a:pt x="147319" y="318769"/>
                  </a:lnTo>
                  <a:lnTo>
                    <a:pt x="193852" y="310672"/>
                  </a:lnTo>
                  <a:lnTo>
                    <a:pt x="234289" y="288127"/>
                  </a:lnTo>
                  <a:lnTo>
                    <a:pt x="266191" y="253756"/>
                  </a:lnTo>
                  <a:lnTo>
                    <a:pt x="287121" y="210179"/>
                  </a:lnTo>
                  <a:lnTo>
                    <a:pt x="294639" y="160019"/>
                  </a:lnTo>
                  <a:lnTo>
                    <a:pt x="287121" y="109728"/>
                  </a:lnTo>
                  <a:lnTo>
                    <a:pt x="266192" y="65836"/>
                  </a:lnTo>
                  <a:lnTo>
                    <a:pt x="234289" y="31089"/>
                  </a:lnTo>
                  <a:lnTo>
                    <a:pt x="193852" y="8229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F9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691"/>
            <p:cNvSpPr/>
            <p:nvPr/>
          </p:nvSpPr>
          <p:spPr>
            <a:xfrm>
              <a:off x="6681470" y="1701801"/>
              <a:ext cx="196850" cy="2209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692"/>
            <p:cNvSpPr/>
            <p:nvPr/>
          </p:nvSpPr>
          <p:spPr>
            <a:xfrm>
              <a:off x="5969000" y="1604011"/>
              <a:ext cx="1645920" cy="441959"/>
            </a:xfrm>
            <a:custGeom>
              <a:avLst/>
              <a:gdLst/>
              <a:ahLst/>
              <a:cxnLst/>
              <a:rect l="l" t="t" r="r" b="b"/>
              <a:pathLst>
                <a:path w="1645920" h="441960">
                  <a:moveTo>
                    <a:pt x="0" y="0"/>
                  </a:moveTo>
                  <a:lnTo>
                    <a:pt x="1645920" y="0"/>
                  </a:lnTo>
                  <a:lnTo>
                    <a:pt x="1645920" y="441960"/>
                  </a:lnTo>
                  <a:lnTo>
                    <a:pt x="0" y="441960"/>
                  </a:lnTo>
                  <a:lnTo>
                    <a:pt x="0" y="0"/>
                  </a:lnTo>
                  <a:close/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693"/>
            <p:cNvSpPr txBox="1"/>
            <p:nvPr/>
          </p:nvSpPr>
          <p:spPr>
            <a:xfrm>
              <a:off x="4014471" y="1639571"/>
              <a:ext cx="384619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200" spc="235" dirty="0">
                  <a:latin typeface="Arial"/>
                  <a:cs typeface="Arial"/>
                </a:rPr>
                <a:t>:</a:t>
              </a:r>
              <a:r>
                <a:rPr sz="1200" spc="235" dirty="0" err="1" smtClean="0">
                  <a:latin typeface="Arial"/>
                  <a:cs typeface="Arial"/>
                </a:rPr>
                <a:t>CommsContro</a:t>
              </a:r>
              <a:r>
                <a:rPr sz="1200" b="1" spc="235" dirty="0" err="1" smtClean="0">
                  <a:latin typeface="Arial"/>
                  <a:cs typeface="Arial"/>
                </a:rPr>
                <a:t>l</a:t>
              </a:r>
              <a:r>
                <a:rPr sz="1200" spc="465" dirty="0" err="1" smtClean="0">
                  <a:latin typeface="Arial"/>
                  <a:cs typeface="Arial"/>
                </a:rPr>
                <a:t>e</a:t>
              </a:r>
              <a:r>
                <a:rPr lang="en-US" sz="1200" spc="465" dirty="0" smtClean="0">
                  <a:latin typeface="Arial"/>
                  <a:cs typeface="Arial"/>
                </a:rPr>
                <a:t>     </a:t>
              </a:r>
              <a:r>
                <a:rPr sz="1200" spc="-35" dirty="0" smtClean="0">
                  <a:latin typeface="Arial"/>
                  <a:cs typeface="Arial"/>
                </a:rPr>
                <a:t> </a:t>
              </a:r>
              <a:r>
                <a:rPr sz="1200" spc="175" dirty="0">
                  <a:latin typeface="Arial"/>
                  <a:cs typeface="Arial"/>
                </a:rPr>
                <a:t>:WeatherStation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286" name="object 694"/>
            <p:cNvSpPr/>
            <p:nvPr/>
          </p:nvSpPr>
          <p:spPr>
            <a:xfrm>
              <a:off x="7861301" y="2012950"/>
              <a:ext cx="1622425" cy="8890"/>
            </a:xfrm>
            <a:custGeom>
              <a:avLst/>
              <a:gdLst/>
              <a:ahLst/>
              <a:cxnLst/>
              <a:rect l="l" t="t" r="r" b="b"/>
              <a:pathLst>
                <a:path w="1622425" h="8889">
                  <a:moveTo>
                    <a:pt x="0" y="8889"/>
                  </a:moveTo>
                  <a:lnTo>
                    <a:pt x="1621932" y="8889"/>
                  </a:lnTo>
                  <a:lnTo>
                    <a:pt x="1621932" y="0"/>
                  </a:lnTo>
                  <a:lnTo>
                    <a:pt x="0" y="0"/>
                  </a:lnTo>
                  <a:lnTo>
                    <a:pt x="0" y="8889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695"/>
            <p:cNvSpPr/>
            <p:nvPr/>
          </p:nvSpPr>
          <p:spPr>
            <a:xfrm>
              <a:off x="7861300" y="1611630"/>
              <a:ext cx="1623060" cy="401320"/>
            </a:xfrm>
            <a:custGeom>
              <a:avLst/>
              <a:gdLst/>
              <a:ahLst/>
              <a:cxnLst/>
              <a:rect l="l" t="t" r="r" b="b"/>
              <a:pathLst>
                <a:path w="1623059" h="401319">
                  <a:moveTo>
                    <a:pt x="0" y="401320"/>
                  </a:moveTo>
                  <a:lnTo>
                    <a:pt x="1623059" y="401320"/>
                  </a:lnTo>
                  <a:lnTo>
                    <a:pt x="1623059" y="0"/>
                  </a:lnTo>
                  <a:lnTo>
                    <a:pt x="0" y="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696"/>
            <p:cNvSpPr/>
            <p:nvPr/>
          </p:nvSpPr>
          <p:spPr>
            <a:xfrm>
              <a:off x="7861301" y="1604010"/>
              <a:ext cx="1622425" cy="7620"/>
            </a:xfrm>
            <a:custGeom>
              <a:avLst/>
              <a:gdLst/>
              <a:ahLst/>
              <a:cxnLst/>
              <a:rect l="l" t="t" r="r" b="b"/>
              <a:pathLst>
                <a:path w="1622425" h="7619">
                  <a:moveTo>
                    <a:pt x="0" y="7620"/>
                  </a:moveTo>
                  <a:lnTo>
                    <a:pt x="1621969" y="7620"/>
                  </a:lnTo>
                  <a:lnTo>
                    <a:pt x="1621969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697"/>
            <p:cNvSpPr/>
            <p:nvPr/>
          </p:nvSpPr>
          <p:spPr>
            <a:xfrm>
              <a:off x="7861300" y="1604010"/>
              <a:ext cx="1597660" cy="417830"/>
            </a:xfrm>
            <a:custGeom>
              <a:avLst/>
              <a:gdLst/>
              <a:ahLst/>
              <a:cxnLst/>
              <a:rect l="l" t="t" r="r" b="b"/>
              <a:pathLst>
                <a:path w="1597659" h="417830">
                  <a:moveTo>
                    <a:pt x="1569870" y="0"/>
                  </a:moveTo>
                  <a:lnTo>
                    <a:pt x="27789" y="0"/>
                  </a:lnTo>
                  <a:lnTo>
                    <a:pt x="22613" y="18824"/>
                  </a:lnTo>
                  <a:lnTo>
                    <a:pt x="12844" y="64862"/>
                  </a:lnTo>
                  <a:lnTo>
                    <a:pt x="5763" y="111839"/>
                  </a:lnTo>
                  <a:lnTo>
                    <a:pt x="1454" y="159673"/>
                  </a:lnTo>
                  <a:lnTo>
                    <a:pt x="0" y="208279"/>
                  </a:lnTo>
                  <a:lnTo>
                    <a:pt x="1454" y="256891"/>
                  </a:lnTo>
                  <a:lnTo>
                    <a:pt x="5763" y="304740"/>
                  </a:lnTo>
                  <a:lnTo>
                    <a:pt x="12844" y="351741"/>
                  </a:lnTo>
                  <a:lnTo>
                    <a:pt x="22613" y="397810"/>
                  </a:lnTo>
                  <a:lnTo>
                    <a:pt x="28112" y="417829"/>
                  </a:lnTo>
                  <a:lnTo>
                    <a:pt x="1569547" y="417829"/>
                  </a:lnTo>
                  <a:lnTo>
                    <a:pt x="1584815" y="351741"/>
                  </a:lnTo>
                  <a:lnTo>
                    <a:pt x="1591896" y="304740"/>
                  </a:lnTo>
                  <a:lnTo>
                    <a:pt x="1596205" y="256891"/>
                  </a:lnTo>
                  <a:lnTo>
                    <a:pt x="1597659" y="208279"/>
                  </a:lnTo>
                  <a:lnTo>
                    <a:pt x="1596205" y="159673"/>
                  </a:lnTo>
                  <a:lnTo>
                    <a:pt x="1591896" y="111839"/>
                  </a:lnTo>
                  <a:lnTo>
                    <a:pt x="1584815" y="64862"/>
                  </a:lnTo>
                  <a:lnTo>
                    <a:pt x="1575046" y="18824"/>
                  </a:lnTo>
                  <a:lnTo>
                    <a:pt x="1569870" y="0"/>
                  </a:lnTo>
                  <a:close/>
                </a:path>
              </a:pathLst>
            </a:custGeom>
            <a:solidFill>
              <a:srgbClr val="D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698"/>
            <p:cNvSpPr/>
            <p:nvPr/>
          </p:nvSpPr>
          <p:spPr>
            <a:xfrm>
              <a:off x="7910829" y="1604010"/>
              <a:ext cx="1499870" cy="417830"/>
            </a:xfrm>
            <a:custGeom>
              <a:avLst/>
              <a:gdLst/>
              <a:ahLst/>
              <a:cxnLst/>
              <a:rect l="l" t="t" r="r" b="b"/>
              <a:pathLst>
                <a:path w="1499870" h="417830">
                  <a:moveTo>
                    <a:pt x="1470114" y="0"/>
                  </a:moveTo>
                  <a:lnTo>
                    <a:pt x="29652" y="0"/>
                  </a:lnTo>
                  <a:lnTo>
                    <a:pt x="22872" y="23718"/>
                  </a:lnTo>
                  <a:lnTo>
                    <a:pt x="12997" y="68504"/>
                  </a:lnTo>
                  <a:lnTo>
                    <a:pt x="5834" y="114251"/>
                  </a:lnTo>
                  <a:lnTo>
                    <a:pt x="1473" y="160872"/>
                  </a:lnTo>
                  <a:lnTo>
                    <a:pt x="0" y="208279"/>
                  </a:lnTo>
                  <a:lnTo>
                    <a:pt x="1473" y="255552"/>
                  </a:lnTo>
                  <a:lnTo>
                    <a:pt x="5834" y="302058"/>
                  </a:lnTo>
                  <a:lnTo>
                    <a:pt x="12997" y="347711"/>
                  </a:lnTo>
                  <a:lnTo>
                    <a:pt x="22872" y="392421"/>
                  </a:lnTo>
                  <a:lnTo>
                    <a:pt x="30144" y="417829"/>
                  </a:lnTo>
                  <a:lnTo>
                    <a:pt x="1469619" y="417829"/>
                  </a:lnTo>
                  <a:lnTo>
                    <a:pt x="1486825" y="347711"/>
                  </a:lnTo>
                  <a:lnTo>
                    <a:pt x="1494013" y="302058"/>
                  </a:lnTo>
                  <a:lnTo>
                    <a:pt x="1498391" y="255552"/>
                  </a:lnTo>
                  <a:lnTo>
                    <a:pt x="1499870" y="208279"/>
                  </a:lnTo>
                  <a:lnTo>
                    <a:pt x="1498391" y="160872"/>
                  </a:lnTo>
                  <a:lnTo>
                    <a:pt x="1494013" y="114251"/>
                  </a:lnTo>
                  <a:lnTo>
                    <a:pt x="1486825" y="68504"/>
                  </a:lnTo>
                  <a:lnTo>
                    <a:pt x="1476916" y="23718"/>
                  </a:lnTo>
                  <a:lnTo>
                    <a:pt x="1470114" y="0"/>
                  </a:lnTo>
                  <a:close/>
                </a:path>
              </a:pathLst>
            </a:custGeom>
            <a:solidFill>
              <a:srgbClr val="DB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699"/>
            <p:cNvSpPr/>
            <p:nvPr/>
          </p:nvSpPr>
          <p:spPr>
            <a:xfrm>
              <a:off x="7960359" y="1604010"/>
              <a:ext cx="1402080" cy="417830"/>
            </a:xfrm>
            <a:custGeom>
              <a:avLst/>
              <a:gdLst/>
              <a:ahLst/>
              <a:cxnLst/>
              <a:rect l="l" t="t" r="r" b="b"/>
              <a:pathLst>
                <a:path w="1402079" h="417830">
                  <a:moveTo>
                    <a:pt x="1370075" y="0"/>
                  </a:moveTo>
                  <a:lnTo>
                    <a:pt x="32004" y="0"/>
                  </a:lnTo>
                  <a:lnTo>
                    <a:pt x="25029" y="22389"/>
                  </a:lnTo>
                  <a:lnTo>
                    <a:pt x="14235" y="67364"/>
                  </a:lnTo>
                  <a:lnTo>
                    <a:pt x="6396" y="113407"/>
                  </a:lnTo>
                  <a:lnTo>
                    <a:pt x="1616" y="160414"/>
                  </a:lnTo>
                  <a:lnTo>
                    <a:pt x="0" y="208279"/>
                  </a:lnTo>
                  <a:lnTo>
                    <a:pt x="1616" y="256145"/>
                  </a:lnTo>
                  <a:lnTo>
                    <a:pt x="6396" y="303152"/>
                  </a:lnTo>
                  <a:lnTo>
                    <a:pt x="14235" y="349195"/>
                  </a:lnTo>
                  <a:lnTo>
                    <a:pt x="25029" y="394170"/>
                  </a:lnTo>
                  <a:lnTo>
                    <a:pt x="32399" y="417829"/>
                  </a:lnTo>
                  <a:lnTo>
                    <a:pt x="1369680" y="417829"/>
                  </a:lnTo>
                  <a:lnTo>
                    <a:pt x="1387844" y="349195"/>
                  </a:lnTo>
                  <a:lnTo>
                    <a:pt x="1395683" y="303152"/>
                  </a:lnTo>
                  <a:lnTo>
                    <a:pt x="1400463" y="256145"/>
                  </a:lnTo>
                  <a:lnTo>
                    <a:pt x="1402080" y="208279"/>
                  </a:lnTo>
                  <a:lnTo>
                    <a:pt x="1400463" y="160414"/>
                  </a:lnTo>
                  <a:lnTo>
                    <a:pt x="1395683" y="113407"/>
                  </a:lnTo>
                  <a:lnTo>
                    <a:pt x="1387844" y="67364"/>
                  </a:lnTo>
                  <a:lnTo>
                    <a:pt x="1377050" y="22389"/>
                  </a:lnTo>
                  <a:lnTo>
                    <a:pt x="1370075" y="0"/>
                  </a:lnTo>
                  <a:close/>
                </a:path>
              </a:pathLst>
            </a:custGeom>
            <a:solidFill>
              <a:srgbClr val="DD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700"/>
            <p:cNvSpPr/>
            <p:nvPr/>
          </p:nvSpPr>
          <p:spPr>
            <a:xfrm>
              <a:off x="8157211" y="1635761"/>
              <a:ext cx="1301750" cy="417830"/>
            </a:xfrm>
            <a:custGeom>
              <a:avLst/>
              <a:gdLst/>
              <a:ahLst/>
              <a:cxnLst/>
              <a:rect l="l" t="t" r="r" b="b"/>
              <a:pathLst>
                <a:path w="1301750" h="417830">
                  <a:moveTo>
                    <a:pt x="1267128" y="0"/>
                  </a:moveTo>
                  <a:lnTo>
                    <a:pt x="34610" y="0"/>
                  </a:lnTo>
                  <a:lnTo>
                    <a:pt x="27506" y="20839"/>
                  </a:lnTo>
                  <a:lnTo>
                    <a:pt x="15660" y="66025"/>
                  </a:lnTo>
                  <a:lnTo>
                    <a:pt x="7043" y="112412"/>
                  </a:lnTo>
                  <a:lnTo>
                    <a:pt x="1781" y="159873"/>
                  </a:lnTo>
                  <a:lnTo>
                    <a:pt x="0" y="208279"/>
                  </a:lnTo>
                  <a:lnTo>
                    <a:pt x="1781" y="256852"/>
                  </a:lnTo>
                  <a:lnTo>
                    <a:pt x="7043" y="304463"/>
                  </a:lnTo>
                  <a:lnTo>
                    <a:pt x="15660" y="350986"/>
                  </a:lnTo>
                  <a:lnTo>
                    <a:pt x="27506" y="396295"/>
                  </a:lnTo>
                  <a:lnTo>
                    <a:pt x="34829" y="417829"/>
                  </a:lnTo>
                  <a:lnTo>
                    <a:pt x="1266909" y="417829"/>
                  </a:lnTo>
                  <a:lnTo>
                    <a:pt x="1286086" y="350986"/>
                  </a:lnTo>
                  <a:lnTo>
                    <a:pt x="1294705" y="304463"/>
                  </a:lnTo>
                  <a:lnTo>
                    <a:pt x="1299968" y="256852"/>
                  </a:lnTo>
                  <a:lnTo>
                    <a:pt x="1301750" y="208279"/>
                  </a:lnTo>
                  <a:lnTo>
                    <a:pt x="1299968" y="159873"/>
                  </a:lnTo>
                  <a:lnTo>
                    <a:pt x="1294705" y="112412"/>
                  </a:lnTo>
                  <a:lnTo>
                    <a:pt x="1286086" y="66025"/>
                  </a:lnTo>
                  <a:lnTo>
                    <a:pt x="1274235" y="20839"/>
                  </a:lnTo>
                  <a:lnTo>
                    <a:pt x="1267128" y="0"/>
                  </a:lnTo>
                  <a:close/>
                </a:path>
              </a:pathLst>
            </a:custGeom>
            <a:solidFill>
              <a:srgbClr val="E0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701"/>
            <p:cNvSpPr/>
            <p:nvPr/>
          </p:nvSpPr>
          <p:spPr>
            <a:xfrm>
              <a:off x="8058150" y="1604010"/>
              <a:ext cx="1205230" cy="417830"/>
            </a:xfrm>
            <a:custGeom>
              <a:avLst/>
              <a:gdLst/>
              <a:ahLst/>
              <a:cxnLst/>
              <a:rect l="l" t="t" r="r" b="b"/>
              <a:pathLst>
                <a:path w="1205229" h="417830">
                  <a:moveTo>
                    <a:pt x="1167476" y="0"/>
                  </a:moveTo>
                  <a:lnTo>
                    <a:pt x="37593" y="0"/>
                  </a:lnTo>
                  <a:lnTo>
                    <a:pt x="27883" y="27072"/>
                  </a:lnTo>
                  <a:lnTo>
                    <a:pt x="15884" y="70634"/>
                  </a:lnTo>
                  <a:lnTo>
                    <a:pt x="7148" y="115446"/>
                  </a:lnTo>
                  <a:lnTo>
                    <a:pt x="1809" y="161372"/>
                  </a:lnTo>
                  <a:lnTo>
                    <a:pt x="0" y="208279"/>
                  </a:lnTo>
                  <a:lnTo>
                    <a:pt x="1809" y="255360"/>
                  </a:lnTo>
                  <a:lnTo>
                    <a:pt x="7148" y="301442"/>
                  </a:lnTo>
                  <a:lnTo>
                    <a:pt x="15884" y="346395"/>
                  </a:lnTo>
                  <a:lnTo>
                    <a:pt x="27883" y="390083"/>
                  </a:lnTo>
                  <a:lnTo>
                    <a:pt x="37808" y="417829"/>
                  </a:lnTo>
                  <a:lnTo>
                    <a:pt x="1167260" y="417829"/>
                  </a:lnTo>
                  <a:lnTo>
                    <a:pt x="1189275" y="346395"/>
                  </a:lnTo>
                  <a:lnTo>
                    <a:pt x="1198049" y="301442"/>
                  </a:lnTo>
                  <a:lnTo>
                    <a:pt x="1203412" y="255360"/>
                  </a:lnTo>
                  <a:lnTo>
                    <a:pt x="1205229" y="208279"/>
                  </a:lnTo>
                  <a:lnTo>
                    <a:pt x="1203412" y="161372"/>
                  </a:lnTo>
                  <a:lnTo>
                    <a:pt x="1198049" y="115446"/>
                  </a:lnTo>
                  <a:lnTo>
                    <a:pt x="1189275" y="70634"/>
                  </a:lnTo>
                  <a:lnTo>
                    <a:pt x="1177226" y="27072"/>
                  </a:lnTo>
                  <a:lnTo>
                    <a:pt x="1167476" y="0"/>
                  </a:lnTo>
                  <a:close/>
                </a:path>
              </a:pathLst>
            </a:custGeom>
            <a:solidFill>
              <a:srgbClr val="E2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702"/>
            <p:cNvSpPr/>
            <p:nvPr/>
          </p:nvSpPr>
          <p:spPr>
            <a:xfrm>
              <a:off x="8107680" y="1604010"/>
              <a:ext cx="1106170" cy="417830"/>
            </a:xfrm>
            <a:custGeom>
              <a:avLst/>
              <a:gdLst/>
              <a:ahLst/>
              <a:cxnLst/>
              <a:rect l="l" t="t" r="r" b="b"/>
              <a:pathLst>
                <a:path w="1106170" h="417830">
                  <a:moveTo>
                    <a:pt x="1064960" y="0"/>
                  </a:moveTo>
                  <a:lnTo>
                    <a:pt x="41190" y="0"/>
                  </a:lnTo>
                  <a:lnTo>
                    <a:pt x="31151" y="25151"/>
                  </a:lnTo>
                  <a:lnTo>
                    <a:pt x="17772" y="68925"/>
                  </a:lnTo>
                  <a:lnTo>
                    <a:pt x="8009" y="114149"/>
                  </a:lnTo>
                  <a:lnTo>
                    <a:pt x="2030" y="160656"/>
                  </a:lnTo>
                  <a:lnTo>
                    <a:pt x="0" y="208279"/>
                  </a:lnTo>
                  <a:lnTo>
                    <a:pt x="2030" y="255903"/>
                  </a:lnTo>
                  <a:lnTo>
                    <a:pt x="8009" y="302410"/>
                  </a:lnTo>
                  <a:lnTo>
                    <a:pt x="17772" y="347634"/>
                  </a:lnTo>
                  <a:lnTo>
                    <a:pt x="31151" y="391408"/>
                  </a:lnTo>
                  <a:lnTo>
                    <a:pt x="41697" y="417829"/>
                  </a:lnTo>
                  <a:lnTo>
                    <a:pt x="1064453" y="417829"/>
                  </a:lnTo>
                  <a:lnTo>
                    <a:pt x="1088392" y="347634"/>
                  </a:lnTo>
                  <a:lnTo>
                    <a:pt x="1098158" y="302410"/>
                  </a:lnTo>
                  <a:lnTo>
                    <a:pt x="1104139" y="255903"/>
                  </a:lnTo>
                  <a:lnTo>
                    <a:pt x="1106170" y="208279"/>
                  </a:lnTo>
                  <a:lnTo>
                    <a:pt x="1104139" y="160656"/>
                  </a:lnTo>
                  <a:lnTo>
                    <a:pt x="1098158" y="114149"/>
                  </a:lnTo>
                  <a:lnTo>
                    <a:pt x="1088392" y="68925"/>
                  </a:lnTo>
                  <a:lnTo>
                    <a:pt x="1075007" y="25151"/>
                  </a:lnTo>
                  <a:lnTo>
                    <a:pt x="1064960" y="0"/>
                  </a:lnTo>
                  <a:close/>
                </a:path>
              </a:pathLst>
            </a:custGeom>
            <a:solidFill>
              <a:srgbClr val="E5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703"/>
            <p:cNvSpPr/>
            <p:nvPr/>
          </p:nvSpPr>
          <p:spPr>
            <a:xfrm>
              <a:off x="8157209" y="1604010"/>
              <a:ext cx="1007110" cy="417830"/>
            </a:xfrm>
            <a:custGeom>
              <a:avLst/>
              <a:gdLst/>
              <a:ahLst/>
              <a:cxnLst/>
              <a:rect l="l" t="t" r="r" b="b"/>
              <a:pathLst>
                <a:path w="1007109" h="417830">
                  <a:moveTo>
                    <a:pt x="961620" y="0"/>
                  </a:moveTo>
                  <a:lnTo>
                    <a:pt x="45464" y="0"/>
                  </a:lnTo>
                  <a:lnTo>
                    <a:pt x="35101" y="23045"/>
                  </a:lnTo>
                  <a:lnTo>
                    <a:pt x="20058" y="66960"/>
                  </a:lnTo>
                  <a:lnTo>
                    <a:pt x="9054" y="112610"/>
                  </a:lnTo>
                  <a:lnTo>
                    <a:pt x="2298" y="159786"/>
                  </a:lnTo>
                  <a:lnTo>
                    <a:pt x="0" y="208279"/>
                  </a:lnTo>
                  <a:lnTo>
                    <a:pt x="2298" y="256785"/>
                  </a:lnTo>
                  <a:lnTo>
                    <a:pt x="9054" y="303998"/>
                  </a:lnTo>
                  <a:lnTo>
                    <a:pt x="20058" y="349704"/>
                  </a:lnTo>
                  <a:lnTo>
                    <a:pt x="35101" y="393692"/>
                  </a:lnTo>
                  <a:lnTo>
                    <a:pt x="45933" y="417829"/>
                  </a:lnTo>
                  <a:lnTo>
                    <a:pt x="961150" y="417829"/>
                  </a:lnTo>
                  <a:lnTo>
                    <a:pt x="987044" y="349704"/>
                  </a:lnTo>
                  <a:lnTo>
                    <a:pt x="998053" y="303998"/>
                  </a:lnTo>
                  <a:lnTo>
                    <a:pt x="1004811" y="256785"/>
                  </a:lnTo>
                  <a:lnTo>
                    <a:pt x="1007110" y="208279"/>
                  </a:lnTo>
                  <a:lnTo>
                    <a:pt x="1004811" y="159786"/>
                  </a:lnTo>
                  <a:lnTo>
                    <a:pt x="998053" y="112610"/>
                  </a:lnTo>
                  <a:lnTo>
                    <a:pt x="987044" y="66960"/>
                  </a:lnTo>
                  <a:lnTo>
                    <a:pt x="971991" y="23045"/>
                  </a:lnTo>
                  <a:lnTo>
                    <a:pt x="961620" y="0"/>
                  </a:lnTo>
                  <a:close/>
                </a:path>
              </a:pathLst>
            </a:custGeom>
            <a:solidFill>
              <a:srgbClr val="E7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704"/>
            <p:cNvSpPr/>
            <p:nvPr/>
          </p:nvSpPr>
          <p:spPr>
            <a:xfrm>
              <a:off x="8205469" y="1604010"/>
              <a:ext cx="910590" cy="417830"/>
            </a:xfrm>
            <a:custGeom>
              <a:avLst/>
              <a:gdLst/>
              <a:ahLst/>
              <a:cxnLst/>
              <a:rect l="l" t="t" r="r" b="b"/>
              <a:pathLst>
                <a:path w="910590" h="417830">
                  <a:moveTo>
                    <a:pt x="859379" y="0"/>
                  </a:moveTo>
                  <a:lnTo>
                    <a:pt x="51175" y="0"/>
                  </a:lnTo>
                  <a:lnTo>
                    <a:pt x="35857" y="31690"/>
                  </a:lnTo>
                  <a:lnTo>
                    <a:pt x="20518" y="73416"/>
                  </a:lnTo>
                  <a:lnTo>
                    <a:pt x="9274" y="116911"/>
                  </a:lnTo>
                  <a:lnTo>
                    <a:pt x="2357" y="161943"/>
                  </a:lnTo>
                  <a:lnTo>
                    <a:pt x="0" y="208279"/>
                  </a:lnTo>
                  <a:lnTo>
                    <a:pt x="2357" y="254825"/>
                  </a:lnTo>
                  <a:lnTo>
                    <a:pt x="9274" y="300012"/>
                  </a:lnTo>
                  <a:lnTo>
                    <a:pt x="20518" y="343614"/>
                  </a:lnTo>
                  <a:lnTo>
                    <a:pt x="35857" y="385405"/>
                  </a:lnTo>
                  <a:lnTo>
                    <a:pt x="51519" y="417829"/>
                  </a:lnTo>
                  <a:lnTo>
                    <a:pt x="859035" y="417829"/>
                  </a:lnTo>
                  <a:lnTo>
                    <a:pt x="890062" y="343614"/>
                  </a:lnTo>
                  <a:lnTo>
                    <a:pt x="901313" y="300012"/>
                  </a:lnTo>
                  <a:lnTo>
                    <a:pt x="908232" y="254825"/>
                  </a:lnTo>
                  <a:lnTo>
                    <a:pt x="910589" y="208279"/>
                  </a:lnTo>
                  <a:lnTo>
                    <a:pt x="908232" y="161943"/>
                  </a:lnTo>
                  <a:lnTo>
                    <a:pt x="901313" y="116911"/>
                  </a:lnTo>
                  <a:lnTo>
                    <a:pt x="890062" y="73416"/>
                  </a:lnTo>
                  <a:lnTo>
                    <a:pt x="874712" y="31690"/>
                  </a:lnTo>
                  <a:lnTo>
                    <a:pt x="859379" y="0"/>
                  </a:lnTo>
                  <a:close/>
                </a:path>
              </a:pathLst>
            </a:custGeom>
            <a:solidFill>
              <a:srgbClr val="EA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705"/>
            <p:cNvSpPr/>
            <p:nvPr/>
          </p:nvSpPr>
          <p:spPr>
            <a:xfrm>
              <a:off x="8255000" y="1604010"/>
              <a:ext cx="810260" cy="417830"/>
            </a:xfrm>
            <a:custGeom>
              <a:avLst/>
              <a:gdLst/>
              <a:ahLst/>
              <a:cxnLst/>
              <a:rect l="l" t="t" r="r" b="b"/>
              <a:pathLst>
                <a:path w="810259" h="417830">
                  <a:moveTo>
                    <a:pt x="752366" y="0"/>
                  </a:moveTo>
                  <a:lnTo>
                    <a:pt x="58185" y="0"/>
                  </a:lnTo>
                  <a:lnTo>
                    <a:pt x="41217" y="30213"/>
                  </a:lnTo>
                  <a:lnTo>
                    <a:pt x="23643" y="71736"/>
                  </a:lnTo>
                  <a:lnTo>
                    <a:pt x="10711" y="115458"/>
                  </a:lnTo>
                  <a:lnTo>
                    <a:pt x="2728" y="161075"/>
                  </a:lnTo>
                  <a:lnTo>
                    <a:pt x="0" y="208279"/>
                  </a:lnTo>
                  <a:lnTo>
                    <a:pt x="2728" y="255737"/>
                  </a:lnTo>
                  <a:lnTo>
                    <a:pt x="10711" y="301571"/>
                  </a:lnTo>
                  <a:lnTo>
                    <a:pt x="23643" y="345477"/>
                  </a:lnTo>
                  <a:lnTo>
                    <a:pt x="41217" y="387153"/>
                  </a:lnTo>
                  <a:lnTo>
                    <a:pt x="58389" y="417829"/>
                  </a:lnTo>
                  <a:lnTo>
                    <a:pt x="752163" y="417829"/>
                  </a:lnTo>
                  <a:lnTo>
                    <a:pt x="786754" y="345477"/>
                  </a:lnTo>
                  <a:lnTo>
                    <a:pt x="799614" y="301571"/>
                  </a:lnTo>
                  <a:lnTo>
                    <a:pt x="807549" y="255737"/>
                  </a:lnTo>
                  <a:lnTo>
                    <a:pt x="810259" y="208279"/>
                  </a:lnTo>
                  <a:lnTo>
                    <a:pt x="807549" y="161075"/>
                  </a:lnTo>
                  <a:lnTo>
                    <a:pt x="799614" y="115458"/>
                  </a:lnTo>
                  <a:lnTo>
                    <a:pt x="786754" y="71736"/>
                  </a:lnTo>
                  <a:lnTo>
                    <a:pt x="769264" y="30213"/>
                  </a:lnTo>
                  <a:lnTo>
                    <a:pt x="752366" y="0"/>
                  </a:lnTo>
                  <a:close/>
                </a:path>
              </a:pathLst>
            </a:custGeom>
            <a:solidFill>
              <a:srgbClr val="ED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706"/>
            <p:cNvSpPr/>
            <p:nvPr/>
          </p:nvSpPr>
          <p:spPr>
            <a:xfrm>
              <a:off x="8304530" y="1604010"/>
              <a:ext cx="712470" cy="417830"/>
            </a:xfrm>
            <a:custGeom>
              <a:avLst/>
              <a:gdLst/>
              <a:ahLst/>
              <a:cxnLst/>
              <a:rect l="l" t="t" r="r" b="b"/>
              <a:pathLst>
                <a:path w="712470" h="417830">
                  <a:moveTo>
                    <a:pt x="644586" y="0"/>
                  </a:moveTo>
                  <a:lnTo>
                    <a:pt x="67444" y="0"/>
                  </a:lnTo>
                  <a:lnTo>
                    <a:pt x="48448" y="28269"/>
                  </a:lnTo>
                  <a:lnTo>
                    <a:pt x="27880" y="69472"/>
                  </a:lnTo>
                  <a:lnTo>
                    <a:pt x="12670" y="113494"/>
                  </a:lnTo>
                  <a:lnTo>
                    <a:pt x="3237" y="159906"/>
                  </a:lnTo>
                  <a:lnTo>
                    <a:pt x="0" y="208279"/>
                  </a:lnTo>
                  <a:lnTo>
                    <a:pt x="3237" y="256653"/>
                  </a:lnTo>
                  <a:lnTo>
                    <a:pt x="12670" y="303065"/>
                  </a:lnTo>
                  <a:lnTo>
                    <a:pt x="27880" y="347087"/>
                  </a:lnTo>
                  <a:lnTo>
                    <a:pt x="48448" y="388290"/>
                  </a:lnTo>
                  <a:lnTo>
                    <a:pt x="68297" y="417829"/>
                  </a:lnTo>
                  <a:lnTo>
                    <a:pt x="643727" y="417829"/>
                  </a:lnTo>
                  <a:lnTo>
                    <a:pt x="684391" y="347087"/>
                  </a:lnTo>
                  <a:lnTo>
                    <a:pt x="699705" y="303065"/>
                  </a:lnTo>
                  <a:lnTo>
                    <a:pt x="709207" y="256653"/>
                  </a:lnTo>
                  <a:lnTo>
                    <a:pt x="712470" y="208279"/>
                  </a:lnTo>
                  <a:lnTo>
                    <a:pt x="709207" y="159906"/>
                  </a:lnTo>
                  <a:lnTo>
                    <a:pt x="699705" y="113494"/>
                  </a:lnTo>
                  <a:lnTo>
                    <a:pt x="684391" y="69472"/>
                  </a:lnTo>
                  <a:lnTo>
                    <a:pt x="663692" y="28269"/>
                  </a:lnTo>
                  <a:lnTo>
                    <a:pt x="644586" y="0"/>
                  </a:lnTo>
                  <a:close/>
                </a:path>
              </a:pathLst>
            </a:custGeom>
            <a:solidFill>
              <a:srgbClr val="EF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707"/>
            <p:cNvSpPr/>
            <p:nvPr/>
          </p:nvSpPr>
          <p:spPr>
            <a:xfrm>
              <a:off x="8352790" y="1604010"/>
              <a:ext cx="614680" cy="417830"/>
            </a:xfrm>
            <a:custGeom>
              <a:avLst/>
              <a:gdLst/>
              <a:ahLst/>
              <a:cxnLst/>
              <a:rect l="l" t="t" r="r" b="b"/>
              <a:pathLst>
                <a:path w="614679" h="417830">
                  <a:moveTo>
                    <a:pt x="532980" y="0"/>
                  </a:moveTo>
                  <a:lnTo>
                    <a:pt x="82147" y="0"/>
                  </a:lnTo>
                  <a:lnTo>
                    <a:pt x="75665" y="6463"/>
                  </a:lnTo>
                  <a:lnTo>
                    <a:pt x="49723" y="40735"/>
                  </a:lnTo>
                  <a:lnTo>
                    <a:pt x="28699" y="78522"/>
                  </a:lnTo>
                  <a:lnTo>
                    <a:pt x="13079" y="119355"/>
                  </a:lnTo>
                  <a:lnTo>
                    <a:pt x="3351" y="162764"/>
                  </a:lnTo>
                  <a:lnTo>
                    <a:pt x="0" y="208279"/>
                  </a:lnTo>
                  <a:lnTo>
                    <a:pt x="3351" y="253509"/>
                  </a:lnTo>
                  <a:lnTo>
                    <a:pt x="13079" y="296741"/>
                  </a:lnTo>
                  <a:lnTo>
                    <a:pt x="28699" y="337487"/>
                  </a:lnTo>
                  <a:lnTo>
                    <a:pt x="49723" y="375263"/>
                  </a:lnTo>
                  <a:lnTo>
                    <a:pt x="75665" y="409581"/>
                  </a:lnTo>
                  <a:lnTo>
                    <a:pt x="83914" y="417829"/>
                  </a:lnTo>
                  <a:lnTo>
                    <a:pt x="531218" y="417829"/>
                  </a:lnTo>
                  <a:lnTo>
                    <a:pt x="565276" y="375263"/>
                  </a:lnTo>
                  <a:lnTo>
                    <a:pt x="586186" y="337487"/>
                  </a:lnTo>
                  <a:lnTo>
                    <a:pt x="601703" y="296741"/>
                  </a:lnTo>
                  <a:lnTo>
                    <a:pt x="611357" y="253509"/>
                  </a:lnTo>
                  <a:lnTo>
                    <a:pt x="614679" y="208279"/>
                  </a:lnTo>
                  <a:lnTo>
                    <a:pt x="611357" y="162764"/>
                  </a:lnTo>
                  <a:lnTo>
                    <a:pt x="601703" y="119355"/>
                  </a:lnTo>
                  <a:lnTo>
                    <a:pt x="586186" y="78522"/>
                  </a:lnTo>
                  <a:lnTo>
                    <a:pt x="565276" y="40735"/>
                  </a:lnTo>
                  <a:lnTo>
                    <a:pt x="539443" y="6463"/>
                  </a:lnTo>
                  <a:lnTo>
                    <a:pt x="532980" y="0"/>
                  </a:lnTo>
                  <a:close/>
                </a:path>
              </a:pathLst>
            </a:custGeom>
            <a:solidFill>
              <a:srgbClr val="F2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708"/>
            <p:cNvSpPr/>
            <p:nvPr/>
          </p:nvSpPr>
          <p:spPr>
            <a:xfrm>
              <a:off x="8403590" y="1604010"/>
              <a:ext cx="515620" cy="417830"/>
            </a:xfrm>
            <a:custGeom>
              <a:avLst/>
              <a:gdLst/>
              <a:ahLst/>
              <a:cxnLst/>
              <a:rect l="l" t="t" r="r" b="b"/>
              <a:pathLst>
                <a:path w="515620" h="417830">
                  <a:moveTo>
                    <a:pt x="408086" y="0"/>
                  </a:moveTo>
                  <a:lnTo>
                    <a:pt x="107533" y="0"/>
                  </a:lnTo>
                  <a:lnTo>
                    <a:pt x="91765" y="11151"/>
                  </a:lnTo>
                  <a:lnTo>
                    <a:pt x="60681" y="42235"/>
                  </a:lnTo>
                  <a:lnTo>
                    <a:pt x="35230" y="78222"/>
                  </a:lnTo>
                  <a:lnTo>
                    <a:pt x="16145" y="118380"/>
                  </a:lnTo>
                  <a:lnTo>
                    <a:pt x="4158" y="161976"/>
                  </a:lnTo>
                  <a:lnTo>
                    <a:pt x="0" y="208279"/>
                  </a:lnTo>
                  <a:lnTo>
                    <a:pt x="4158" y="254583"/>
                  </a:lnTo>
                  <a:lnTo>
                    <a:pt x="16145" y="298179"/>
                  </a:lnTo>
                  <a:lnTo>
                    <a:pt x="35230" y="338337"/>
                  </a:lnTo>
                  <a:lnTo>
                    <a:pt x="60681" y="374324"/>
                  </a:lnTo>
                  <a:lnTo>
                    <a:pt x="91765" y="405408"/>
                  </a:lnTo>
                  <a:lnTo>
                    <a:pt x="109329" y="417829"/>
                  </a:lnTo>
                  <a:lnTo>
                    <a:pt x="406290" y="417829"/>
                  </a:lnTo>
                  <a:lnTo>
                    <a:pt x="454938" y="374324"/>
                  </a:lnTo>
                  <a:lnTo>
                    <a:pt x="480389" y="338337"/>
                  </a:lnTo>
                  <a:lnTo>
                    <a:pt x="499474" y="298179"/>
                  </a:lnTo>
                  <a:lnTo>
                    <a:pt x="511461" y="254583"/>
                  </a:lnTo>
                  <a:lnTo>
                    <a:pt x="515619" y="208279"/>
                  </a:lnTo>
                  <a:lnTo>
                    <a:pt x="511461" y="161976"/>
                  </a:lnTo>
                  <a:lnTo>
                    <a:pt x="499474" y="118380"/>
                  </a:lnTo>
                  <a:lnTo>
                    <a:pt x="480389" y="78222"/>
                  </a:lnTo>
                  <a:lnTo>
                    <a:pt x="454938" y="42235"/>
                  </a:lnTo>
                  <a:lnTo>
                    <a:pt x="423854" y="11151"/>
                  </a:lnTo>
                  <a:lnTo>
                    <a:pt x="408086" y="0"/>
                  </a:lnTo>
                  <a:close/>
                </a:path>
              </a:pathLst>
            </a:custGeom>
            <a:solidFill>
              <a:srgbClr val="F4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709"/>
            <p:cNvSpPr/>
            <p:nvPr/>
          </p:nvSpPr>
          <p:spPr>
            <a:xfrm>
              <a:off x="8451850" y="1604010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29" h="417830">
                  <a:moveTo>
                    <a:pt x="208279" y="0"/>
                  </a:moveTo>
                  <a:lnTo>
                    <a:pt x="160353" y="5539"/>
                  </a:lnTo>
                  <a:lnTo>
                    <a:pt x="116447" y="21297"/>
                  </a:lnTo>
                  <a:lnTo>
                    <a:pt x="77784" y="45986"/>
                  </a:lnTo>
                  <a:lnTo>
                    <a:pt x="45586" y="78317"/>
                  </a:lnTo>
                  <a:lnTo>
                    <a:pt x="21075" y="117002"/>
                  </a:lnTo>
                  <a:lnTo>
                    <a:pt x="5472" y="160753"/>
                  </a:lnTo>
                  <a:lnTo>
                    <a:pt x="0" y="208279"/>
                  </a:lnTo>
                  <a:lnTo>
                    <a:pt x="5472" y="256277"/>
                  </a:lnTo>
                  <a:lnTo>
                    <a:pt x="21075" y="300364"/>
                  </a:lnTo>
                  <a:lnTo>
                    <a:pt x="45586" y="339275"/>
                  </a:lnTo>
                  <a:lnTo>
                    <a:pt x="77784" y="371743"/>
                  </a:lnTo>
                  <a:lnTo>
                    <a:pt x="116447" y="396502"/>
                  </a:lnTo>
                  <a:lnTo>
                    <a:pt x="160353" y="412287"/>
                  </a:lnTo>
                  <a:lnTo>
                    <a:pt x="208279" y="417829"/>
                  </a:lnTo>
                  <a:lnTo>
                    <a:pt x="256277" y="412287"/>
                  </a:lnTo>
                  <a:lnTo>
                    <a:pt x="300364" y="396502"/>
                  </a:lnTo>
                  <a:lnTo>
                    <a:pt x="339275" y="371743"/>
                  </a:lnTo>
                  <a:lnTo>
                    <a:pt x="371743" y="339275"/>
                  </a:lnTo>
                  <a:lnTo>
                    <a:pt x="396502" y="300364"/>
                  </a:lnTo>
                  <a:lnTo>
                    <a:pt x="412287" y="256277"/>
                  </a:lnTo>
                  <a:lnTo>
                    <a:pt x="417829" y="208279"/>
                  </a:lnTo>
                  <a:lnTo>
                    <a:pt x="412287" y="160753"/>
                  </a:lnTo>
                  <a:lnTo>
                    <a:pt x="396502" y="117002"/>
                  </a:lnTo>
                  <a:lnTo>
                    <a:pt x="371743" y="78317"/>
                  </a:lnTo>
                  <a:lnTo>
                    <a:pt x="339275" y="45986"/>
                  </a:lnTo>
                  <a:lnTo>
                    <a:pt x="300364" y="21297"/>
                  </a:lnTo>
                  <a:lnTo>
                    <a:pt x="256277" y="5539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F7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710"/>
            <p:cNvSpPr/>
            <p:nvPr/>
          </p:nvSpPr>
          <p:spPr>
            <a:xfrm>
              <a:off x="8501380" y="1652270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158750" y="0"/>
                  </a:moveTo>
                  <a:lnTo>
                    <a:pt x="108590" y="8229"/>
                  </a:lnTo>
                  <a:lnTo>
                    <a:pt x="65013" y="31089"/>
                  </a:lnTo>
                  <a:lnTo>
                    <a:pt x="30642" y="65836"/>
                  </a:lnTo>
                  <a:lnTo>
                    <a:pt x="8097" y="109727"/>
                  </a:lnTo>
                  <a:lnTo>
                    <a:pt x="0" y="160019"/>
                  </a:lnTo>
                  <a:lnTo>
                    <a:pt x="8097" y="210179"/>
                  </a:lnTo>
                  <a:lnTo>
                    <a:pt x="30642" y="253756"/>
                  </a:lnTo>
                  <a:lnTo>
                    <a:pt x="65013" y="288127"/>
                  </a:lnTo>
                  <a:lnTo>
                    <a:pt x="108590" y="310672"/>
                  </a:lnTo>
                  <a:lnTo>
                    <a:pt x="158750" y="318769"/>
                  </a:lnTo>
                  <a:lnTo>
                    <a:pt x="209042" y="310672"/>
                  </a:lnTo>
                  <a:lnTo>
                    <a:pt x="252933" y="288127"/>
                  </a:lnTo>
                  <a:lnTo>
                    <a:pt x="287680" y="253756"/>
                  </a:lnTo>
                  <a:lnTo>
                    <a:pt x="310540" y="210179"/>
                  </a:lnTo>
                  <a:lnTo>
                    <a:pt x="318770" y="160019"/>
                  </a:lnTo>
                  <a:lnTo>
                    <a:pt x="310540" y="109728"/>
                  </a:lnTo>
                  <a:lnTo>
                    <a:pt x="287680" y="65836"/>
                  </a:lnTo>
                  <a:lnTo>
                    <a:pt x="252933" y="31089"/>
                  </a:lnTo>
                  <a:lnTo>
                    <a:pt x="209042" y="822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F9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711"/>
            <p:cNvSpPr/>
            <p:nvPr/>
          </p:nvSpPr>
          <p:spPr>
            <a:xfrm>
              <a:off x="8549640" y="1701801"/>
              <a:ext cx="222250" cy="2209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712"/>
            <p:cNvSpPr/>
            <p:nvPr/>
          </p:nvSpPr>
          <p:spPr>
            <a:xfrm>
              <a:off x="7861300" y="1604010"/>
              <a:ext cx="1623060" cy="0"/>
            </a:xfrm>
            <a:custGeom>
              <a:avLst/>
              <a:gdLst/>
              <a:ahLst/>
              <a:cxnLst/>
              <a:rect l="l" t="t" r="r" b="b"/>
              <a:pathLst>
                <a:path w="1623059">
                  <a:moveTo>
                    <a:pt x="0" y="0"/>
                  </a:moveTo>
                  <a:lnTo>
                    <a:pt x="1623059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713"/>
            <p:cNvSpPr/>
            <p:nvPr/>
          </p:nvSpPr>
          <p:spPr>
            <a:xfrm>
              <a:off x="7861300" y="1604011"/>
              <a:ext cx="1623060" cy="441959"/>
            </a:xfrm>
            <a:custGeom>
              <a:avLst/>
              <a:gdLst/>
              <a:ahLst/>
              <a:cxnLst/>
              <a:rect l="l" t="t" r="r" b="b"/>
              <a:pathLst>
                <a:path w="1623059" h="441960">
                  <a:moveTo>
                    <a:pt x="1623059" y="441960"/>
                  </a:moveTo>
                  <a:lnTo>
                    <a:pt x="0" y="441960"/>
                  </a:lnTo>
                  <a:lnTo>
                    <a:pt x="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714"/>
            <p:cNvSpPr txBox="1"/>
            <p:nvPr/>
          </p:nvSpPr>
          <p:spPr>
            <a:xfrm>
              <a:off x="8045451" y="1639571"/>
              <a:ext cx="1522095" cy="25135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550" spc="180" dirty="0">
                  <a:latin typeface="Arial"/>
                  <a:cs typeface="Arial"/>
                </a:rPr>
                <a:t>:</a:t>
              </a:r>
              <a:r>
                <a:rPr sz="1200" u="heavy" spc="18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WeatherDa</a:t>
              </a:r>
              <a:r>
                <a:rPr sz="1200" spc="180" dirty="0">
                  <a:latin typeface="Arial"/>
                  <a:cs typeface="Arial"/>
                </a:rPr>
                <a:t>ta</a:t>
              </a:r>
              <a:endParaRPr sz="1550" dirty="0">
                <a:latin typeface="Arial"/>
                <a:cs typeface="Arial"/>
              </a:endParaRPr>
            </a:p>
          </p:txBody>
        </p:sp>
        <p:sp>
          <p:nvSpPr>
            <p:cNvPr id="307" name="object 715"/>
            <p:cNvSpPr/>
            <p:nvPr/>
          </p:nvSpPr>
          <p:spPr>
            <a:xfrm>
              <a:off x="6116320" y="1873250"/>
              <a:ext cx="1352550" cy="0"/>
            </a:xfrm>
            <a:custGeom>
              <a:avLst/>
              <a:gdLst/>
              <a:ahLst/>
              <a:cxnLst/>
              <a:rect l="l" t="t" r="r" b="b"/>
              <a:pathLst>
                <a:path w="1352550">
                  <a:moveTo>
                    <a:pt x="0" y="0"/>
                  </a:moveTo>
                  <a:lnTo>
                    <a:pt x="135255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716"/>
            <p:cNvSpPr/>
            <p:nvPr/>
          </p:nvSpPr>
          <p:spPr>
            <a:xfrm>
              <a:off x="4050029" y="1898650"/>
              <a:ext cx="1549400" cy="0"/>
            </a:xfrm>
            <a:custGeom>
              <a:avLst/>
              <a:gdLst/>
              <a:ahLst/>
              <a:cxnLst/>
              <a:rect l="l" t="t" r="r" b="b"/>
              <a:pathLst>
                <a:path w="1549400">
                  <a:moveTo>
                    <a:pt x="0" y="0"/>
                  </a:moveTo>
                  <a:lnTo>
                    <a:pt x="1549399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717"/>
            <p:cNvSpPr/>
            <p:nvPr/>
          </p:nvSpPr>
          <p:spPr>
            <a:xfrm>
              <a:off x="2860676" y="5253355"/>
              <a:ext cx="217169" cy="1447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718"/>
            <p:cNvSpPr/>
            <p:nvPr/>
          </p:nvSpPr>
          <p:spPr>
            <a:xfrm>
              <a:off x="4777104" y="4958716"/>
              <a:ext cx="194310" cy="1689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719"/>
            <p:cNvSpPr/>
            <p:nvPr/>
          </p:nvSpPr>
          <p:spPr>
            <a:xfrm>
              <a:off x="6376034" y="3312795"/>
              <a:ext cx="193040" cy="1689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720"/>
            <p:cNvSpPr/>
            <p:nvPr/>
          </p:nvSpPr>
          <p:spPr>
            <a:xfrm>
              <a:off x="4507865" y="2526664"/>
              <a:ext cx="193039" cy="1447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9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Relationships Between</a:t>
            </a:r>
            <a:r>
              <a:rPr spc="-70" dirty="0"/>
              <a:t> </a:t>
            </a:r>
            <a:r>
              <a:rPr dirty="0"/>
              <a:t>Classes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4" y="1690578"/>
            <a:ext cx="9706633" cy="3875778"/>
          </a:xfrm>
        </p:spPr>
        <p:txBody>
          <a:bodyPr/>
          <a:lstStyle/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 smtClean="0">
                <a:latin typeface="Arial"/>
                <a:cs typeface="Arial"/>
              </a:rPr>
              <a:t>Inheritance</a:t>
            </a:r>
          </a:p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 smtClean="0">
                <a:latin typeface="Arial"/>
                <a:cs typeface="Arial"/>
              </a:rPr>
              <a:t>Aggregation</a:t>
            </a: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81000" indent="-342900"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spc="5" dirty="0">
                <a:latin typeface="Arial"/>
                <a:cs typeface="Arial"/>
              </a:rPr>
              <a:t>Dependency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1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616150"/>
            <a:ext cx="10756601" cy="3950206"/>
          </a:xfrm>
        </p:spPr>
        <p:txBody>
          <a:bodyPr>
            <a:normAutofit/>
          </a:bodyPr>
          <a:lstStyle/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3000" i="1" dirty="0">
                <a:latin typeface="Arial"/>
                <a:cs typeface="Arial"/>
              </a:rPr>
              <a:t>Is-a</a:t>
            </a:r>
            <a:r>
              <a:rPr lang="en-US" sz="3000" i="1" spc="5" dirty="0">
                <a:latin typeface="Arial"/>
                <a:cs typeface="Arial"/>
              </a:rPr>
              <a:t> </a:t>
            </a:r>
            <a:r>
              <a:rPr lang="en-US" sz="3000" dirty="0">
                <a:latin typeface="Arial"/>
                <a:cs typeface="Arial"/>
              </a:rPr>
              <a:t>relationship</a:t>
            </a:r>
          </a:p>
          <a:p>
            <a:pPr marL="380365" marR="645795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3000" dirty="0" smtClean="0">
              <a:latin typeface="Arial"/>
              <a:cs typeface="Arial"/>
            </a:endParaRPr>
          </a:p>
          <a:p>
            <a:pPr marL="380365" marR="645795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3000" dirty="0" smtClean="0">
                <a:latin typeface="Arial"/>
                <a:cs typeface="Arial"/>
              </a:rPr>
              <a:t>Relationship </a:t>
            </a:r>
            <a:r>
              <a:rPr lang="en-US" sz="3000" dirty="0">
                <a:latin typeface="Arial"/>
                <a:cs typeface="Arial"/>
              </a:rPr>
              <a:t>between a more </a:t>
            </a:r>
            <a:r>
              <a:rPr lang="en-US" sz="3000" spc="5" dirty="0">
                <a:latin typeface="Arial"/>
                <a:cs typeface="Arial"/>
              </a:rPr>
              <a:t>general </a:t>
            </a:r>
            <a:r>
              <a:rPr lang="en-US" sz="3000" dirty="0" smtClean="0">
                <a:latin typeface="Arial"/>
                <a:cs typeface="Arial"/>
              </a:rPr>
              <a:t>class </a:t>
            </a:r>
            <a:r>
              <a:rPr lang="en-US" sz="3000" dirty="0">
                <a:latin typeface="Arial"/>
                <a:cs typeface="Arial"/>
              </a:rPr>
              <a:t>(superclass)</a:t>
            </a:r>
            <a:r>
              <a:rPr lang="en-US" sz="3000" spc="-5" dirty="0">
                <a:latin typeface="Arial"/>
                <a:cs typeface="Arial"/>
              </a:rPr>
              <a:t> </a:t>
            </a:r>
            <a:r>
              <a:rPr lang="en-US" sz="3000" spc="5" dirty="0">
                <a:latin typeface="Arial"/>
                <a:cs typeface="Arial"/>
              </a:rPr>
              <a:t>and</a:t>
            </a:r>
            <a:endParaRPr lang="en-US" sz="3000" dirty="0">
              <a:latin typeface="Arial"/>
              <a:cs typeface="Arial"/>
            </a:endParaRPr>
          </a:p>
          <a:p>
            <a:pPr marL="780406" lvl="1">
              <a:lnSpc>
                <a:spcPts val="3829"/>
              </a:lnSpc>
            </a:pPr>
            <a:r>
              <a:rPr lang="en-US" sz="2600" dirty="0">
                <a:latin typeface="Arial"/>
                <a:cs typeface="Arial"/>
              </a:rPr>
              <a:t>a more specialized class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(subclass)</a:t>
            </a: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3000" dirty="0" smtClean="0">
              <a:latin typeface="Arial"/>
              <a:cs typeface="Arial"/>
            </a:endParaRP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3000" dirty="0" smtClean="0">
                <a:latin typeface="Arial"/>
                <a:cs typeface="Arial"/>
              </a:rPr>
              <a:t>Every </a:t>
            </a:r>
            <a:r>
              <a:rPr lang="en-US" sz="3000" dirty="0">
                <a:latin typeface="Arial"/>
                <a:cs typeface="Arial"/>
              </a:rPr>
              <a:t>savings </a:t>
            </a:r>
            <a:r>
              <a:rPr lang="en-US" sz="3000" spc="5" dirty="0">
                <a:latin typeface="Arial"/>
                <a:cs typeface="Arial"/>
              </a:rPr>
              <a:t>account </a:t>
            </a:r>
            <a:r>
              <a:rPr lang="en-US" sz="3000" spc="-5" dirty="0">
                <a:latin typeface="Arial"/>
                <a:cs typeface="Arial"/>
              </a:rPr>
              <a:t>is </a:t>
            </a:r>
            <a:r>
              <a:rPr lang="en-US" sz="3000" dirty="0">
                <a:latin typeface="Arial"/>
                <a:cs typeface="Arial"/>
              </a:rPr>
              <a:t>a </a:t>
            </a:r>
            <a:r>
              <a:rPr lang="en-US" sz="3000" spc="5" dirty="0">
                <a:latin typeface="Arial"/>
                <a:cs typeface="Arial"/>
              </a:rPr>
              <a:t>bank</a:t>
            </a:r>
            <a:r>
              <a:rPr lang="en-US" sz="3000" spc="-25" dirty="0">
                <a:latin typeface="Arial"/>
                <a:cs typeface="Arial"/>
              </a:rPr>
              <a:t> </a:t>
            </a:r>
            <a:r>
              <a:rPr lang="en-US" sz="3000" spc="5" dirty="0">
                <a:latin typeface="Arial"/>
                <a:cs typeface="Arial"/>
              </a:rPr>
              <a:t>account</a:t>
            </a:r>
            <a:endParaRPr lang="en-US" sz="3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169581"/>
            <a:ext cx="9706633" cy="5061097"/>
          </a:xfrm>
        </p:spPr>
        <p:txBody>
          <a:bodyPr>
            <a:normAutofit/>
          </a:bodyPr>
          <a:lstStyle/>
          <a:p>
            <a:pPr marL="4064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sz="2800" i="1" spc="-5" dirty="0">
                <a:latin typeface="Arial"/>
                <a:cs typeface="Arial"/>
              </a:rPr>
              <a:t>Has-a </a:t>
            </a:r>
            <a:r>
              <a:rPr lang="en-US" sz="2800" dirty="0">
                <a:latin typeface="Arial"/>
                <a:cs typeface="Arial"/>
              </a:rPr>
              <a:t>relationship</a:t>
            </a:r>
          </a:p>
          <a:p>
            <a:pPr marL="405765" marR="5588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sz="2800" spc="-5" dirty="0">
                <a:latin typeface="Arial"/>
                <a:cs typeface="Arial"/>
              </a:rPr>
              <a:t>Objects </a:t>
            </a:r>
            <a:r>
              <a:rPr lang="en-US" sz="2800" dirty="0">
                <a:latin typeface="Arial"/>
                <a:cs typeface="Arial"/>
              </a:rPr>
              <a:t>of one class contain references </a:t>
            </a:r>
            <a:r>
              <a:rPr lang="en-US" sz="2800" spc="5" dirty="0">
                <a:latin typeface="Arial"/>
                <a:cs typeface="Arial"/>
              </a:rPr>
              <a:t>to </a:t>
            </a:r>
            <a:r>
              <a:rPr lang="en-US" sz="2800" dirty="0" smtClean="0">
                <a:latin typeface="Arial"/>
                <a:cs typeface="Arial"/>
              </a:rPr>
              <a:t>objects </a:t>
            </a:r>
            <a:r>
              <a:rPr lang="en-US" sz="2800" dirty="0">
                <a:latin typeface="Arial"/>
                <a:cs typeface="Arial"/>
              </a:rPr>
              <a:t>of another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class</a:t>
            </a:r>
          </a:p>
          <a:p>
            <a:pPr marL="40640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5765" algn="l"/>
                <a:tab pos="406400" algn="l"/>
              </a:tabLst>
            </a:pPr>
            <a:r>
              <a:rPr lang="en-US" sz="2800" spc="-5" dirty="0">
                <a:latin typeface="Arial"/>
                <a:cs typeface="Arial"/>
              </a:rPr>
              <a:t>Use </a:t>
            </a:r>
            <a:r>
              <a:rPr lang="en-US" sz="2800" dirty="0">
                <a:latin typeface="Arial"/>
                <a:cs typeface="Arial"/>
              </a:rPr>
              <a:t>an instance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variable</a:t>
            </a:r>
          </a:p>
          <a:p>
            <a:pPr marL="806450" lvl="1" indent="-286385"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806450" algn="l"/>
              </a:tabLst>
            </a:pP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tire </a:t>
            </a:r>
            <a:r>
              <a:rPr lang="en-US" sz="2400" spc="-60" dirty="0">
                <a:latin typeface="Arial"/>
                <a:cs typeface="Arial"/>
              </a:rPr>
              <a:t>has </a:t>
            </a:r>
            <a:r>
              <a:rPr lang="en-US" sz="2400" dirty="0">
                <a:latin typeface="Arial"/>
                <a:cs typeface="Arial"/>
              </a:rPr>
              <a:t>a </a:t>
            </a:r>
            <a:r>
              <a:rPr lang="en-US" sz="2400" spc="-20" dirty="0">
                <a:latin typeface="Arial"/>
                <a:cs typeface="Arial"/>
              </a:rPr>
              <a:t>circle </a:t>
            </a:r>
            <a:r>
              <a:rPr lang="en-US" sz="2400" spc="-5" dirty="0">
                <a:latin typeface="Arial"/>
                <a:cs typeface="Arial"/>
              </a:rPr>
              <a:t>as </a:t>
            </a:r>
            <a:r>
              <a:rPr lang="en-US" sz="2400" spc="-10" dirty="0">
                <a:latin typeface="Arial"/>
                <a:cs typeface="Arial"/>
              </a:rPr>
              <a:t>its</a:t>
            </a:r>
            <a:r>
              <a:rPr lang="en-US" sz="2400" spc="-16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boundary</a:t>
            </a:r>
            <a:r>
              <a:rPr lang="en-US" sz="2400" spc="-30" dirty="0" smtClean="0">
                <a:latin typeface="Arial"/>
                <a:cs typeface="Arial"/>
              </a:rPr>
              <a:t>:</a:t>
            </a:r>
          </a:p>
          <a:p>
            <a:pPr marL="806450" lvl="1" indent="-286385"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806450" algn="l"/>
              </a:tabLst>
            </a:pPr>
            <a:endParaRPr lang="en-US" sz="2400" spc="-30" dirty="0">
              <a:latin typeface="Arial"/>
              <a:cs typeface="Arial"/>
            </a:endParaRPr>
          </a:p>
          <a:p>
            <a:pPr marL="806450" lvl="1" indent="-286385"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806450" algn="l"/>
              </a:tabLst>
            </a:pPr>
            <a:endParaRPr lang="en-US" sz="2400" spc="-30" dirty="0" smtClean="0">
              <a:latin typeface="Arial"/>
              <a:cs typeface="Arial"/>
            </a:endParaRPr>
          </a:p>
          <a:p>
            <a:pPr marL="806450" lvl="1" indent="-286385">
              <a:spcBef>
                <a:spcPts val="6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806450" algn="l"/>
              </a:tabLst>
            </a:pPr>
            <a:endParaRPr lang="en-US" sz="2400" spc="-30" dirty="0">
              <a:latin typeface="Arial"/>
              <a:cs typeface="Arial"/>
            </a:endParaRPr>
          </a:p>
          <a:p>
            <a:pPr marL="520065" lvl="1" indent="0">
              <a:spcBef>
                <a:spcPts val="600"/>
              </a:spcBef>
              <a:buClr>
                <a:srgbClr val="9999CC"/>
              </a:buClr>
              <a:buSzPct val="79166"/>
              <a:buNone/>
              <a:tabLst>
                <a:tab pos="806450" algn="l"/>
              </a:tabLst>
            </a:pPr>
            <a:endParaRPr lang="en-US" sz="2400" spc="-30" dirty="0" smtClean="0">
              <a:latin typeface="Arial"/>
              <a:cs typeface="Arial"/>
            </a:endParaRPr>
          </a:p>
          <a:p>
            <a:pPr marL="520065" lvl="1" indent="0">
              <a:spcBef>
                <a:spcPts val="600"/>
              </a:spcBef>
              <a:buClr>
                <a:srgbClr val="9999CC"/>
              </a:buClr>
              <a:buSzPct val="79166"/>
              <a:buNone/>
              <a:tabLst>
                <a:tab pos="806450" algn="l"/>
              </a:tabLst>
            </a:pPr>
            <a:endParaRPr lang="en-US" sz="2400" spc="-30" dirty="0" smtClean="0">
              <a:latin typeface="Arial"/>
              <a:cs typeface="Arial"/>
            </a:endParaRPr>
          </a:p>
          <a:p>
            <a:pPr marL="520065" lvl="1" indent="0">
              <a:spcBef>
                <a:spcPts val="600"/>
              </a:spcBef>
              <a:buClr>
                <a:srgbClr val="9999CC"/>
              </a:buClr>
              <a:buSzPct val="79166"/>
              <a:buNone/>
              <a:tabLst>
                <a:tab pos="806450" algn="l"/>
              </a:tabLst>
            </a:pPr>
            <a:r>
              <a:rPr lang="en-US" sz="2400" spc="-5" dirty="0">
                <a:latin typeface="Arial"/>
                <a:cs typeface="Arial"/>
              </a:rPr>
              <a:t>Every </a:t>
            </a:r>
            <a:r>
              <a:rPr lang="en-US" sz="2400" dirty="0">
                <a:latin typeface="Arial"/>
                <a:cs typeface="Arial"/>
              </a:rPr>
              <a:t>car has a tire (in fact, </a:t>
            </a:r>
            <a:r>
              <a:rPr lang="en-US" sz="2400" spc="-5" dirty="0">
                <a:latin typeface="Arial"/>
                <a:cs typeface="Arial"/>
              </a:rPr>
              <a:t>it </a:t>
            </a:r>
            <a:r>
              <a:rPr lang="en-US" sz="2400" dirty="0">
                <a:latin typeface="Arial"/>
                <a:cs typeface="Arial"/>
              </a:rPr>
              <a:t>has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four</a:t>
            </a:r>
            <a:r>
              <a:rPr lang="en-US" sz="2400" spc="-5" dirty="0" smtClean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412"/>
          <p:cNvSpPr txBox="1"/>
          <p:nvPr/>
        </p:nvSpPr>
        <p:spPr>
          <a:xfrm>
            <a:off x="1883734" y="3732026"/>
            <a:ext cx="3886200" cy="1831271"/>
          </a:xfrm>
          <a:prstGeom prst="rect">
            <a:avLst/>
          </a:prstGeom>
          <a:solidFill>
            <a:srgbClr val="9999FF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88900">
              <a:spcBef>
                <a:spcPts val="1320"/>
              </a:spcBef>
            </a:pPr>
            <a:r>
              <a:rPr b="1" spc="-25" dirty="0">
                <a:latin typeface="Courier New"/>
                <a:cs typeface="Courier New"/>
              </a:rPr>
              <a:t>class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Tire</a:t>
            </a:r>
            <a:endParaRPr dirty="0">
              <a:latin typeface="Courier New"/>
              <a:cs typeface="Courier New"/>
            </a:endParaRPr>
          </a:p>
          <a:p>
            <a:pPr marL="88900"/>
            <a:r>
              <a:rPr b="1" dirty="0"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marL="494030"/>
            <a:r>
              <a:rPr b="1" dirty="0">
                <a:latin typeface="Courier New"/>
                <a:cs typeface="Courier New"/>
              </a:rPr>
              <a:t>. .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.</a:t>
            </a:r>
            <a:endParaRPr dirty="0">
              <a:latin typeface="Courier New"/>
              <a:cs typeface="Courier New"/>
            </a:endParaRPr>
          </a:p>
          <a:p>
            <a:pPr marL="494030" marR="160655"/>
            <a:r>
              <a:rPr b="1" spc="-30" dirty="0">
                <a:latin typeface="Courier New"/>
                <a:cs typeface="Courier New"/>
              </a:rPr>
              <a:t>private </a:t>
            </a:r>
            <a:r>
              <a:rPr b="1" spc="-25" dirty="0">
                <a:latin typeface="Courier New"/>
                <a:cs typeface="Courier New"/>
              </a:rPr>
              <a:t>String </a:t>
            </a:r>
            <a:r>
              <a:rPr b="1" spc="-30" dirty="0">
                <a:latin typeface="Courier New"/>
                <a:cs typeface="Courier New"/>
              </a:rPr>
              <a:t>rating;  private </a:t>
            </a:r>
            <a:r>
              <a:rPr b="1" spc="-25" dirty="0">
                <a:latin typeface="Courier New"/>
                <a:cs typeface="Courier New"/>
              </a:rPr>
              <a:t>Circle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boundary;</a:t>
            </a:r>
            <a:endParaRPr dirty="0">
              <a:latin typeface="Courier New"/>
              <a:cs typeface="Courier New"/>
            </a:endParaRPr>
          </a:p>
          <a:p>
            <a:pPr marL="88900"/>
            <a:r>
              <a:rPr b="1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411"/>
          <p:cNvSpPr txBox="1"/>
          <p:nvPr/>
        </p:nvSpPr>
        <p:spPr>
          <a:xfrm>
            <a:off x="6946605" y="3732026"/>
            <a:ext cx="4038600" cy="1577355"/>
          </a:xfrm>
          <a:prstGeom prst="rect">
            <a:avLst/>
          </a:prstGeom>
          <a:solidFill>
            <a:srgbClr val="9999FF"/>
          </a:solidFill>
          <a:ln w="9344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89535">
              <a:spcBef>
                <a:spcPts val="1500"/>
              </a:spcBef>
            </a:pPr>
            <a:r>
              <a:rPr b="1" spc="-25" dirty="0">
                <a:latin typeface="Courier New"/>
                <a:cs typeface="Courier New"/>
              </a:rPr>
              <a:t>class </a:t>
            </a:r>
            <a:r>
              <a:rPr b="1" spc="-5" dirty="0">
                <a:latin typeface="Courier New"/>
                <a:cs typeface="Courier New"/>
              </a:rPr>
              <a:t>Car </a:t>
            </a:r>
            <a:r>
              <a:rPr b="1" spc="-25" dirty="0">
                <a:latin typeface="Courier New"/>
                <a:cs typeface="Courier New"/>
              </a:rPr>
              <a:t>extends</a:t>
            </a:r>
            <a:r>
              <a:rPr b="1" spc="-200" dirty="0">
                <a:latin typeface="Courier New"/>
                <a:cs typeface="Courier New"/>
              </a:rPr>
              <a:t> </a:t>
            </a:r>
            <a:r>
              <a:rPr b="1" spc="-30" dirty="0">
                <a:latin typeface="Courier New"/>
                <a:cs typeface="Courier New"/>
              </a:rPr>
              <a:t>Vehicle</a:t>
            </a:r>
            <a:endParaRPr>
              <a:latin typeface="Courier New"/>
              <a:cs typeface="Courier New"/>
            </a:endParaRPr>
          </a:p>
          <a:p>
            <a:pPr marL="89535"/>
            <a:r>
              <a:rPr b="1"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495300"/>
            <a:r>
              <a:rPr b="1" dirty="0">
                <a:latin typeface="Courier New"/>
                <a:cs typeface="Courier New"/>
              </a:rPr>
              <a:t>. .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.</a:t>
            </a:r>
            <a:endParaRPr>
              <a:latin typeface="Courier New"/>
              <a:cs typeface="Courier New"/>
            </a:endParaRPr>
          </a:p>
          <a:p>
            <a:pPr marL="495300"/>
            <a:r>
              <a:rPr b="1" spc="-30" dirty="0">
                <a:latin typeface="Courier New"/>
                <a:cs typeface="Courier New"/>
              </a:rPr>
              <a:t>private </a:t>
            </a:r>
            <a:r>
              <a:rPr b="1" spc="-25" dirty="0">
                <a:latin typeface="Courier New"/>
                <a:cs typeface="Courier New"/>
              </a:rPr>
              <a:t>Tire[]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tires;</a:t>
            </a:r>
            <a:endParaRPr>
              <a:latin typeface="Courier New"/>
              <a:cs typeface="Courier New"/>
            </a:endParaRPr>
          </a:p>
          <a:p>
            <a:pPr marL="89535"/>
            <a:r>
              <a:rPr b="1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67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>
                <a:latin typeface="Arial"/>
                <a:cs typeface="Arial"/>
              </a:rPr>
              <a:t>UML </a:t>
            </a:r>
            <a:r>
              <a:rPr lang="en-US" b="1" dirty="0">
                <a:latin typeface="Arial"/>
                <a:cs typeface="Arial"/>
              </a:rPr>
              <a:t>Notation for </a:t>
            </a:r>
            <a:r>
              <a:rPr lang="en-US" b="1" spc="-5" dirty="0">
                <a:latin typeface="Arial"/>
                <a:cs typeface="Arial"/>
              </a:rPr>
              <a:t>Inheritance and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Aggregation</a:t>
            </a:r>
            <a:endParaRPr lang="en-US" dirty="0"/>
          </a:p>
        </p:txBody>
      </p:sp>
      <p:sp>
        <p:nvSpPr>
          <p:cNvPr id="4" name="object 412"/>
          <p:cNvSpPr txBox="1"/>
          <p:nvPr/>
        </p:nvSpPr>
        <p:spPr>
          <a:xfrm>
            <a:off x="1734879" y="4146696"/>
            <a:ext cx="3886200" cy="1831271"/>
          </a:xfrm>
          <a:prstGeom prst="rect">
            <a:avLst/>
          </a:prstGeom>
          <a:solidFill>
            <a:srgbClr val="9999FF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88900">
              <a:spcBef>
                <a:spcPts val="1320"/>
              </a:spcBef>
            </a:pPr>
            <a:r>
              <a:rPr b="1" spc="-25" dirty="0">
                <a:latin typeface="Courier New"/>
                <a:cs typeface="Courier New"/>
              </a:rPr>
              <a:t>class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Tire</a:t>
            </a:r>
            <a:endParaRPr dirty="0">
              <a:latin typeface="Courier New"/>
              <a:cs typeface="Courier New"/>
            </a:endParaRPr>
          </a:p>
          <a:p>
            <a:pPr marL="88900"/>
            <a:r>
              <a:rPr b="1" dirty="0"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marL="494030"/>
            <a:r>
              <a:rPr b="1" dirty="0">
                <a:latin typeface="Courier New"/>
                <a:cs typeface="Courier New"/>
              </a:rPr>
              <a:t>. .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.</a:t>
            </a:r>
            <a:endParaRPr dirty="0">
              <a:latin typeface="Courier New"/>
              <a:cs typeface="Courier New"/>
            </a:endParaRPr>
          </a:p>
          <a:p>
            <a:pPr marL="494030" marR="160655"/>
            <a:r>
              <a:rPr b="1" spc="-30" dirty="0">
                <a:latin typeface="Courier New"/>
                <a:cs typeface="Courier New"/>
              </a:rPr>
              <a:t>private </a:t>
            </a:r>
            <a:r>
              <a:rPr b="1" spc="-25" dirty="0">
                <a:latin typeface="Courier New"/>
                <a:cs typeface="Courier New"/>
              </a:rPr>
              <a:t>String </a:t>
            </a:r>
            <a:r>
              <a:rPr b="1" spc="-30" dirty="0">
                <a:latin typeface="Courier New"/>
                <a:cs typeface="Courier New"/>
              </a:rPr>
              <a:t>rating;  private </a:t>
            </a:r>
            <a:r>
              <a:rPr b="1" spc="-25" dirty="0">
                <a:latin typeface="Courier New"/>
                <a:cs typeface="Courier New"/>
              </a:rPr>
              <a:t>Circle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boundary;</a:t>
            </a:r>
            <a:endParaRPr dirty="0">
              <a:latin typeface="Courier New"/>
              <a:cs typeface="Courier New"/>
            </a:endParaRPr>
          </a:p>
          <a:p>
            <a:pPr marL="88900"/>
            <a:r>
              <a:rPr b="1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5" name="object 411"/>
          <p:cNvSpPr txBox="1"/>
          <p:nvPr/>
        </p:nvSpPr>
        <p:spPr>
          <a:xfrm>
            <a:off x="1658679" y="1807533"/>
            <a:ext cx="4038600" cy="1577355"/>
          </a:xfrm>
          <a:prstGeom prst="rect">
            <a:avLst/>
          </a:prstGeom>
          <a:solidFill>
            <a:srgbClr val="9999FF"/>
          </a:solidFill>
          <a:ln w="9344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89535">
              <a:spcBef>
                <a:spcPts val="1500"/>
              </a:spcBef>
            </a:pPr>
            <a:r>
              <a:rPr b="1" spc="-25" dirty="0">
                <a:latin typeface="Courier New"/>
                <a:cs typeface="Courier New"/>
              </a:rPr>
              <a:t>class </a:t>
            </a:r>
            <a:r>
              <a:rPr b="1" spc="-5" dirty="0">
                <a:latin typeface="Courier New"/>
                <a:cs typeface="Courier New"/>
              </a:rPr>
              <a:t>Car </a:t>
            </a:r>
            <a:r>
              <a:rPr b="1" spc="-25" dirty="0">
                <a:latin typeface="Courier New"/>
                <a:cs typeface="Courier New"/>
              </a:rPr>
              <a:t>extends</a:t>
            </a:r>
            <a:r>
              <a:rPr b="1" spc="-200" dirty="0">
                <a:latin typeface="Courier New"/>
                <a:cs typeface="Courier New"/>
              </a:rPr>
              <a:t> </a:t>
            </a:r>
            <a:r>
              <a:rPr b="1" spc="-30" dirty="0">
                <a:latin typeface="Courier New"/>
                <a:cs typeface="Courier New"/>
              </a:rPr>
              <a:t>Vehicle</a:t>
            </a:r>
            <a:endParaRPr dirty="0">
              <a:latin typeface="Courier New"/>
              <a:cs typeface="Courier New"/>
            </a:endParaRPr>
          </a:p>
          <a:p>
            <a:pPr marL="89535"/>
            <a:r>
              <a:rPr b="1" dirty="0">
                <a:latin typeface="Courier New"/>
                <a:cs typeface="Courier New"/>
              </a:rPr>
              <a:t>{</a:t>
            </a:r>
            <a:endParaRPr dirty="0">
              <a:latin typeface="Courier New"/>
              <a:cs typeface="Courier New"/>
            </a:endParaRPr>
          </a:p>
          <a:p>
            <a:pPr marL="495300"/>
            <a:r>
              <a:rPr b="1" dirty="0">
                <a:latin typeface="Courier New"/>
                <a:cs typeface="Courier New"/>
              </a:rPr>
              <a:t>. .</a:t>
            </a:r>
            <a:r>
              <a:rPr b="1" spc="-12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.</a:t>
            </a:r>
            <a:endParaRPr dirty="0">
              <a:latin typeface="Courier New"/>
              <a:cs typeface="Courier New"/>
            </a:endParaRPr>
          </a:p>
          <a:p>
            <a:pPr marL="495300"/>
            <a:r>
              <a:rPr b="1" spc="-30" dirty="0">
                <a:latin typeface="Courier New"/>
                <a:cs typeface="Courier New"/>
              </a:rPr>
              <a:t>private </a:t>
            </a:r>
            <a:r>
              <a:rPr b="1" spc="-25" dirty="0">
                <a:latin typeface="Courier New"/>
                <a:cs typeface="Courier New"/>
              </a:rPr>
              <a:t>Tire[]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25" dirty="0">
                <a:latin typeface="Courier New"/>
                <a:cs typeface="Courier New"/>
              </a:rPr>
              <a:t>tires;</a:t>
            </a:r>
            <a:endParaRPr dirty="0">
              <a:latin typeface="Courier New"/>
              <a:cs typeface="Courier New"/>
            </a:endParaRPr>
          </a:p>
          <a:p>
            <a:pPr marL="89535"/>
            <a:r>
              <a:rPr b="1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321558" y="1257794"/>
            <a:ext cx="181991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669442" y="2411544"/>
            <a:ext cx="24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3887" y="4446433"/>
            <a:ext cx="245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3" y="240880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Dependency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4" y="1552353"/>
            <a:ext cx="10469522" cy="4635795"/>
          </a:xfrm>
        </p:spPr>
        <p:txBody>
          <a:bodyPr>
            <a:normAutofit/>
          </a:bodyPr>
          <a:lstStyle/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400" i="1" dirty="0">
                <a:latin typeface="Arial"/>
                <a:cs typeface="Arial"/>
              </a:rPr>
              <a:t>Uses</a:t>
            </a:r>
            <a:r>
              <a:rPr lang="en-US" sz="2400" i="1" spc="-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relationship</a:t>
            </a:r>
          </a:p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80365" marR="30480" indent="-342900">
              <a:lnSpc>
                <a:spcPts val="3829"/>
              </a:lnSpc>
              <a:spcBef>
                <a:spcPts val="9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400" dirty="0" smtClean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many </a:t>
            </a:r>
            <a:r>
              <a:rPr lang="en-US" sz="2400" spc="5" dirty="0">
                <a:latin typeface="Arial"/>
                <a:cs typeface="Arial"/>
              </a:rPr>
              <a:t>of our </a:t>
            </a:r>
            <a:r>
              <a:rPr lang="en-US" sz="2400" dirty="0">
                <a:latin typeface="Arial"/>
                <a:cs typeface="Arial"/>
              </a:rPr>
              <a:t>applications </a:t>
            </a:r>
            <a:r>
              <a:rPr lang="en-US" sz="2400" spc="5" dirty="0">
                <a:latin typeface="Arial"/>
                <a:cs typeface="Arial"/>
              </a:rPr>
              <a:t>depend </a:t>
            </a:r>
            <a:r>
              <a:rPr lang="en-US" sz="2400" spc="5" dirty="0" smtClean="0">
                <a:latin typeface="Arial"/>
                <a:cs typeface="Arial"/>
              </a:rPr>
              <a:t>on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5" dirty="0">
                <a:latin typeface="Arial"/>
                <a:cs typeface="Arial"/>
              </a:rPr>
              <a:t>Scanner class </a:t>
            </a:r>
            <a:r>
              <a:rPr lang="en-US" sz="2400" spc="-5" dirty="0">
                <a:latin typeface="Arial"/>
                <a:cs typeface="Arial"/>
              </a:rPr>
              <a:t>to </a:t>
            </a:r>
            <a:r>
              <a:rPr lang="en-US" sz="2400" dirty="0">
                <a:latin typeface="Arial"/>
                <a:cs typeface="Arial"/>
              </a:rPr>
              <a:t>read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input</a:t>
            </a:r>
          </a:p>
          <a:p>
            <a:pPr marL="380365" marR="1798320" indent="-342900"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80365" marR="1798320" indent="-342900"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400" dirty="0" smtClean="0">
                <a:latin typeface="Arial"/>
                <a:cs typeface="Arial"/>
              </a:rPr>
              <a:t>Aggregation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a stronger form </a:t>
            </a:r>
            <a:r>
              <a:rPr lang="en-US" sz="2400" spc="5" dirty="0" smtClean="0">
                <a:latin typeface="Arial"/>
                <a:cs typeface="Arial"/>
              </a:rPr>
              <a:t>of </a:t>
            </a:r>
            <a:r>
              <a:rPr lang="en-US" sz="2400" spc="5" dirty="0">
                <a:latin typeface="Arial"/>
                <a:cs typeface="Arial"/>
              </a:rPr>
              <a:t>dependency</a:t>
            </a:r>
            <a:endParaRPr lang="en-US" sz="2400" dirty="0">
              <a:latin typeface="Arial"/>
              <a:cs typeface="Arial"/>
            </a:endParaRPr>
          </a:p>
          <a:p>
            <a:pPr marL="380365" marR="82169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80365" marR="82169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400" dirty="0" smtClean="0">
                <a:latin typeface="Arial"/>
                <a:cs typeface="Arial"/>
              </a:rPr>
              <a:t>Use </a:t>
            </a:r>
            <a:r>
              <a:rPr lang="en-US" sz="2400" dirty="0">
                <a:latin typeface="Arial"/>
                <a:cs typeface="Arial"/>
              </a:rPr>
              <a:t>aggregation </a:t>
            </a:r>
            <a:r>
              <a:rPr lang="en-US" sz="2400" spc="-5" dirty="0">
                <a:latin typeface="Arial"/>
                <a:cs typeface="Arial"/>
              </a:rPr>
              <a:t>to </a:t>
            </a:r>
            <a:r>
              <a:rPr lang="en-US" sz="2400" dirty="0">
                <a:latin typeface="Arial"/>
                <a:cs typeface="Arial"/>
              </a:rPr>
              <a:t>remember </a:t>
            </a:r>
            <a:r>
              <a:rPr lang="en-US" sz="2400" spc="5" dirty="0" smtClean="0">
                <a:latin typeface="Arial"/>
                <a:cs typeface="Arial"/>
              </a:rPr>
              <a:t>another </a:t>
            </a:r>
            <a:r>
              <a:rPr lang="en-US" sz="2400" dirty="0">
                <a:latin typeface="Arial"/>
                <a:cs typeface="Arial"/>
              </a:rPr>
              <a:t>object </a:t>
            </a:r>
            <a:r>
              <a:rPr lang="en-US" sz="2400" spc="5" dirty="0">
                <a:latin typeface="Arial"/>
                <a:cs typeface="Arial"/>
              </a:rPr>
              <a:t>between </a:t>
            </a:r>
            <a:r>
              <a:rPr lang="en-US" sz="2400" dirty="0">
                <a:latin typeface="Arial"/>
                <a:cs typeface="Arial"/>
              </a:rPr>
              <a:t>method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calls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823" y="219431"/>
            <a:ext cx="674370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UML Relationship</a:t>
            </a:r>
            <a:r>
              <a:rPr spc="-70" dirty="0"/>
              <a:t> </a:t>
            </a:r>
            <a:r>
              <a:rPr dirty="0"/>
              <a:t>Symbols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784081" y="6415950"/>
            <a:ext cx="377825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42446"/>
              </p:ext>
            </p:extLst>
          </p:nvPr>
        </p:nvGraphicFramePr>
        <p:xfrm>
          <a:off x="1814603" y="1449773"/>
          <a:ext cx="8458198" cy="3145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78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Relationship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Symbol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Style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Arrow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Tip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Inheritance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Solid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Triangle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2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Interface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Dotted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Triangle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92">
                <a:tc>
                  <a:txBody>
                    <a:bodyPr/>
                    <a:lstStyle/>
                    <a:p>
                      <a:pPr marL="90170">
                        <a:lnSpc>
                          <a:spcPts val="1780"/>
                        </a:lnSpc>
                      </a:pPr>
                      <a:endParaRPr lang="en-MY" sz="2000" dirty="0" smtClean="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1780"/>
                        </a:lnSpc>
                      </a:pPr>
                      <a:r>
                        <a:rPr lang="en-MY" sz="2000" dirty="0" smtClean="0">
                          <a:latin typeface="Arial"/>
                          <a:cs typeface="Arial"/>
                        </a:rPr>
                        <a:t>Aggregation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Solid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Diamond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33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Dependency</a:t>
                      </a: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Dotted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Open</a:t>
                      </a: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29200" y="2122522"/>
            <a:ext cx="1553210" cy="252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2616200"/>
            <a:ext cx="155321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9200" y="3048000"/>
            <a:ext cx="15621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3755957"/>
            <a:ext cx="154305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75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Hands on Session!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8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Self</a:t>
            </a:r>
            <a:r>
              <a:rPr spc="-85" dirty="0"/>
              <a:t> </a:t>
            </a:r>
            <a:r>
              <a:rPr dirty="0"/>
              <a:t>Check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5" y="1733108"/>
            <a:ext cx="9820936" cy="3833248"/>
          </a:xfrm>
        </p:spPr>
        <p:txBody>
          <a:bodyPr>
            <a:normAutofit lnSpcReduction="10000"/>
          </a:bodyPr>
          <a:lstStyle/>
          <a:p>
            <a:pPr marL="355600" indent="-342900">
              <a:spcBef>
                <a:spcPts val="100"/>
              </a:spcBef>
              <a:buClr>
                <a:srgbClr val="CCCCE5"/>
              </a:buClr>
              <a:buSzPct val="75000"/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>
                <a:latin typeface="Arial"/>
                <a:cs typeface="Arial"/>
              </a:rPr>
              <a:t>Consider the </a:t>
            </a:r>
            <a:r>
              <a:rPr lang="en-US" sz="2800" spc="-5" dirty="0">
                <a:latin typeface="Courier New"/>
                <a:cs typeface="Courier New"/>
              </a:rPr>
              <a:t>Bank</a:t>
            </a:r>
            <a:r>
              <a:rPr lang="en-US" sz="2800" spc="-106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spc="-5" dirty="0" err="1" smtClean="0">
                <a:latin typeface="Courier New"/>
                <a:cs typeface="Courier New"/>
              </a:rPr>
              <a:t>BankAccount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classes</a:t>
            </a:r>
            <a:r>
              <a:rPr lang="en-US" sz="2800" dirty="0">
                <a:latin typeface="Arial"/>
                <a:cs typeface="Arial"/>
              </a:rPr>
              <a:t>. How are they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related?</a:t>
            </a:r>
          </a:p>
          <a:p>
            <a:pPr marL="354965" marR="657225" indent="-342900">
              <a:spcBef>
                <a:spcPts val="790"/>
              </a:spcBef>
              <a:buClr>
                <a:srgbClr val="CCCCE5"/>
              </a:buClr>
              <a:buSzPct val="75000"/>
              <a:buFont typeface="+mj-lt"/>
              <a:buAutoNum type="arabicPeriod"/>
              <a:tabLst>
                <a:tab pos="621665" algn="l"/>
                <a:tab pos="62230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354965" marR="657225" indent="-342900">
              <a:spcBef>
                <a:spcPts val="790"/>
              </a:spcBef>
              <a:buClr>
                <a:srgbClr val="CCCCE5"/>
              </a:buClr>
              <a:buSzPct val="75000"/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 smtClean="0">
                <a:latin typeface="Arial"/>
                <a:cs typeface="Arial"/>
              </a:rPr>
              <a:t>Consider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-5" dirty="0" err="1">
                <a:latin typeface="Courier New"/>
                <a:cs typeface="Courier New"/>
              </a:rPr>
              <a:t>BankAccount</a:t>
            </a:r>
            <a:r>
              <a:rPr lang="en-US" sz="2800" spc="-5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Arial"/>
                <a:cs typeface="Arial"/>
              </a:rPr>
              <a:t>and  </a:t>
            </a:r>
            <a:r>
              <a:rPr lang="en-US" sz="2800" spc="-5" dirty="0" err="1" smtClean="0">
                <a:latin typeface="Courier New"/>
                <a:cs typeface="Courier New"/>
              </a:rPr>
              <a:t>SavingsAccount</a:t>
            </a:r>
            <a:r>
              <a:rPr lang="en-US" sz="2800" spc="-5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objects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spc="5" dirty="0">
                <a:latin typeface="Arial"/>
                <a:cs typeface="Arial"/>
              </a:rPr>
              <a:t>How </a:t>
            </a:r>
            <a:r>
              <a:rPr lang="en-US" sz="2800" spc="-5" dirty="0">
                <a:latin typeface="Arial"/>
                <a:cs typeface="Arial"/>
              </a:rPr>
              <a:t>are  </a:t>
            </a:r>
            <a:r>
              <a:rPr lang="en-US" sz="2800" dirty="0">
                <a:latin typeface="Arial"/>
                <a:cs typeface="Arial"/>
              </a:rPr>
              <a:t>they related?</a:t>
            </a:r>
          </a:p>
          <a:p>
            <a:pPr marL="355600" indent="-342900">
              <a:spcBef>
                <a:spcPts val="800"/>
              </a:spcBef>
              <a:buClr>
                <a:srgbClr val="CCCCE5"/>
              </a:buClr>
              <a:buSzPct val="75000"/>
              <a:buFont typeface="+mj-lt"/>
              <a:buAutoNum type="arabicPeriod"/>
              <a:tabLst>
                <a:tab pos="621665" algn="l"/>
                <a:tab pos="62230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355600" indent="-342900">
              <a:spcBef>
                <a:spcPts val="800"/>
              </a:spcBef>
              <a:buClr>
                <a:srgbClr val="CCCCE5"/>
              </a:buClr>
              <a:buSzPct val="75000"/>
              <a:buFont typeface="+mj-lt"/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 smtClean="0">
                <a:latin typeface="Arial"/>
                <a:cs typeface="Arial"/>
              </a:rPr>
              <a:t>Consider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Courier New"/>
                <a:cs typeface="Courier New"/>
              </a:rPr>
              <a:t>BankAccountTester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class</a:t>
            </a:r>
            <a:r>
              <a:rPr lang="en-US" sz="2800" dirty="0">
                <a:latin typeface="Arial"/>
                <a:cs typeface="Arial"/>
              </a:rPr>
              <a:t>. Which classes does </a:t>
            </a:r>
            <a:r>
              <a:rPr lang="en-US" sz="2800" spc="-5" dirty="0">
                <a:latin typeface="Arial"/>
                <a:cs typeface="Arial"/>
              </a:rPr>
              <a:t>it </a:t>
            </a:r>
            <a:r>
              <a:rPr lang="en-US" sz="2800" spc="5" dirty="0">
                <a:latin typeface="Arial"/>
                <a:cs typeface="Arial"/>
              </a:rPr>
              <a:t>depend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on?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29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24000" y="1219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48">
            <a:solidFill>
              <a:srgbClr val="CCC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an</a:t>
            </a:r>
            <a:r>
              <a:rPr spc="-55" dirty="0"/>
              <a:t> </a:t>
            </a:r>
            <a:r>
              <a:rPr dirty="0"/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3" y="1634836"/>
            <a:ext cx="12011243" cy="3931519"/>
          </a:xfrm>
        </p:spPr>
        <p:txBody>
          <a:bodyPr>
            <a:normAutofit fontScale="92500" lnSpcReduction="20000"/>
          </a:bodyPr>
          <a:lstStyle/>
          <a:p>
            <a:pPr marR="2820670">
              <a:spcBef>
                <a:spcPts val="900"/>
              </a:spcBef>
              <a:buClr>
                <a:srgbClr val="00007C"/>
              </a:buClr>
              <a:buSzPct val="75000"/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spc="-5" dirty="0">
                <a:latin typeface="Arial"/>
                <a:cs typeface="Arial"/>
              </a:rPr>
              <a:t>An </a:t>
            </a:r>
            <a:r>
              <a:rPr lang="en-US" sz="3200" i="1" dirty="0">
                <a:latin typeface="Arial"/>
                <a:cs typeface="Arial"/>
              </a:rPr>
              <a:t>instance </a:t>
            </a:r>
            <a:r>
              <a:rPr lang="en-US" sz="3200" spc="5" dirty="0">
                <a:latin typeface="Arial"/>
                <a:cs typeface="Arial"/>
              </a:rPr>
              <a:t>of </a:t>
            </a:r>
            <a:r>
              <a:rPr lang="en-US" sz="3200" dirty="0">
                <a:latin typeface="Arial"/>
                <a:cs typeface="Arial"/>
              </a:rPr>
              <a:t>a</a:t>
            </a:r>
            <a:r>
              <a:rPr lang="en-US" sz="3200" spc="-70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CLASS</a:t>
            </a:r>
            <a:endParaRPr lang="en-US" sz="3200" dirty="0">
              <a:latin typeface="Arial"/>
              <a:cs typeface="Arial"/>
            </a:endParaRPr>
          </a:p>
          <a:p>
            <a:pPr marR="2820670">
              <a:spcBef>
                <a:spcPts val="900"/>
              </a:spcBef>
              <a:buClr>
                <a:srgbClr val="00007C"/>
              </a:buClr>
              <a:buSzPct val="75000"/>
              <a:buFont typeface="Arial" panose="020B0604020202020204" pitchFamily="34" charset="0"/>
              <a:buChar char="•"/>
              <a:tabLst>
                <a:tab pos="342900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R="2820670">
              <a:spcBef>
                <a:spcPts val="900"/>
              </a:spcBef>
              <a:buClr>
                <a:srgbClr val="00007C"/>
              </a:buClr>
              <a:buSzPct val="75000"/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dirty="0">
                <a:latin typeface="Arial"/>
                <a:cs typeface="Arial"/>
              </a:rPr>
              <a:t>Contains meaningful</a:t>
            </a:r>
            <a:r>
              <a:rPr lang="en-US" sz="3200" spc="-1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data</a:t>
            </a:r>
            <a:endParaRPr lang="en-US" sz="3200" dirty="0">
              <a:latin typeface="Arial"/>
              <a:cs typeface="Arial"/>
            </a:endParaRPr>
          </a:p>
          <a:p>
            <a:pPr marR="2820670">
              <a:spcBef>
                <a:spcPts val="900"/>
              </a:spcBef>
              <a:buClr>
                <a:srgbClr val="00007C"/>
              </a:buClr>
              <a:buSzPct val="75000"/>
              <a:buFont typeface="Arial" panose="020B0604020202020204" pitchFamily="34" charset="0"/>
              <a:buChar char="•"/>
              <a:tabLst>
                <a:tab pos="342900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R="2820670">
              <a:spcBef>
                <a:spcPts val="900"/>
              </a:spcBef>
              <a:buClr>
                <a:srgbClr val="00007C"/>
              </a:buClr>
              <a:buSzPct val="75000"/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3200" dirty="0">
                <a:latin typeface="Arial"/>
                <a:cs typeface="Arial"/>
              </a:rPr>
              <a:t>Concepts that </a:t>
            </a:r>
            <a:r>
              <a:rPr lang="en-US" sz="3200" spc="5" dirty="0">
                <a:latin typeface="Arial"/>
                <a:cs typeface="Arial"/>
              </a:rPr>
              <a:t>occupy </a:t>
            </a:r>
            <a:r>
              <a:rPr lang="en-US" sz="3200" dirty="0">
                <a:latin typeface="Arial"/>
                <a:cs typeface="Arial"/>
              </a:rPr>
              <a:t>memory </a:t>
            </a:r>
            <a:r>
              <a:rPr lang="en-US" sz="3200" spc="5" dirty="0" smtClean="0">
                <a:latin typeface="Arial"/>
                <a:cs typeface="Arial"/>
              </a:rPr>
              <a:t>space at </a:t>
            </a:r>
            <a:r>
              <a:rPr lang="en-US" sz="3200" dirty="0" smtClean="0">
                <a:latin typeface="Arial"/>
                <a:cs typeface="Arial"/>
              </a:rPr>
              <a:t>runtime </a:t>
            </a:r>
            <a:r>
              <a:rPr lang="en-US" sz="3200" dirty="0">
                <a:latin typeface="Arial"/>
                <a:cs typeface="Arial"/>
              </a:rPr>
              <a:t>are, </a:t>
            </a:r>
            <a:r>
              <a:rPr lang="en-US" sz="3200" spc="5" dirty="0">
                <a:latin typeface="Arial"/>
                <a:cs typeface="Arial"/>
              </a:rPr>
              <a:t>according </a:t>
            </a:r>
            <a:r>
              <a:rPr lang="en-US" sz="3200" spc="-5" dirty="0">
                <a:latin typeface="Arial"/>
                <a:cs typeface="Arial"/>
              </a:rPr>
              <a:t>to </a:t>
            </a:r>
            <a:r>
              <a:rPr lang="en-US" sz="3200" dirty="0">
                <a:latin typeface="Arial"/>
                <a:cs typeface="Arial"/>
              </a:rPr>
              <a:t>the </a:t>
            </a:r>
            <a:r>
              <a:rPr lang="en-US" sz="3200" dirty="0" smtClean="0">
                <a:latin typeface="Arial"/>
                <a:cs typeface="Arial"/>
              </a:rPr>
              <a:t>definition, objects</a:t>
            </a:r>
            <a:endParaRPr lang="en-US" sz="3200" dirty="0">
              <a:latin typeface="Arial"/>
              <a:cs typeface="Arial"/>
            </a:endParaRPr>
          </a:p>
          <a:p>
            <a:pPr marL="457200" marR="2778760" lvl="1" indent="-457200">
              <a:spcBef>
                <a:spcPts val="700"/>
              </a:spcBef>
              <a:buClr>
                <a:srgbClr val="9999CC"/>
              </a:buClr>
              <a:buSzPct val="80357"/>
              <a:buFont typeface="Arial" panose="020B0604020202020204" pitchFamily="34" charset="0"/>
              <a:buChar char="•"/>
              <a:tabLst>
                <a:tab pos="28575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57200" marR="2778760" lvl="1" indent="-457200">
              <a:spcBef>
                <a:spcPts val="700"/>
              </a:spcBef>
              <a:buClr>
                <a:srgbClr val="9999CC"/>
              </a:buClr>
              <a:buSzPct val="80357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sz="2800" dirty="0" smtClean="0">
                <a:latin typeface="Arial"/>
                <a:cs typeface="Arial"/>
              </a:rPr>
              <a:t>If </a:t>
            </a:r>
            <a:r>
              <a:rPr lang="en-US" sz="2800" dirty="0">
                <a:latin typeface="Arial"/>
                <a:cs typeface="Arial"/>
              </a:rPr>
              <a:t>not, they are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CLASSES</a:t>
            </a:r>
            <a:endParaRPr lang="en-US" sz="2800" dirty="0">
              <a:latin typeface="Arial"/>
              <a:cs typeface="Arial"/>
            </a:endParaRPr>
          </a:p>
          <a:p>
            <a:pPr marL="951865" lvl="1" indent="-457200">
              <a:spcBef>
                <a:spcPts val="690"/>
              </a:spcBef>
              <a:buClr>
                <a:srgbClr val="9999CC"/>
              </a:buClr>
              <a:buSzPct val="80357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800" spc="-5" dirty="0">
                <a:latin typeface="Arial"/>
                <a:cs typeface="Arial"/>
              </a:rPr>
              <a:t>For example: </a:t>
            </a:r>
            <a:r>
              <a:rPr lang="en-US" sz="2800" dirty="0">
                <a:latin typeface="Arial"/>
                <a:cs typeface="Arial"/>
              </a:rPr>
              <a:t>data type vs.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double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0506075" y="6478588"/>
            <a:ext cx="168592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5" dirty="0"/>
              <a:t>OO </a:t>
            </a:r>
            <a:r>
              <a:rPr spc="-10" dirty="0"/>
              <a:t>Design </a:t>
            </a:r>
            <a:r>
              <a:rPr dirty="0"/>
              <a:t>- </a:t>
            </a:r>
            <a:r>
              <a:rPr spc="-15" dirty="0"/>
              <a:t>Sudarsun</a:t>
            </a:r>
            <a:r>
              <a:rPr spc="-105" dirty="0"/>
              <a:t> 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4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7" y="472498"/>
            <a:ext cx="217043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</a:t>
            </a:r>
            <a:r>
              <a:rPr dirty="0"/>
              <a:t>n</a:t>
            </a:r>
            <a:r>
              <a:rPr spc="10" dirty="0"/>
              <a:t>s</a:t>
            </a:r>
            <a:r>
              <a:rPr dirty="0"/>
              <a:t>w</a:t>
            </a:r>
            <a:r>
              <a:rPr spc="-10" dirty="0"/>
              <a:t>e</a:t>
            </a:r>
            <a:r>
              <a:rPr dirty="0"/>
              <a:t>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784081" y="6415950"/>
            <a:ext cx="377825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5424" y="1509824"/>
            <a:ext cx="10866474" cy="3780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360680" indent="-609600">
              <a:spcBef>
                <a:spcPts val="100"/>
              </a:spcBef>
              <a:buClr>
                <a:srgbClr val="CCCCE5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Arial"/>
                <a:cs typeface="Arial"/>
              </a:rPr>
              <a:t>Through aggregation. </a:t>
            </a:r>
            <a:r>
              <a:rPr sz="3200" spc="5" dirty="0">
                <a:latin typeface="Arial"/>
                <a:cs typeface="Arial"/>
              </a:rPr>
              <a:t>The bank </a:t>
            </a:r>
            <a:r>
              <a:rPr sz="3200" dirty="0" smtClean="0">
                <a:latin typeface="Arial"/>
                <a:cs typeface="Arial"/>
              </a:rPr>
              <a:t>manages </a:t>
            </a:r>
            <a:r>
              <a:rPr sz="3200" dirty="0">
                <a:latin typeface="Arial"/>
                <a:cs typeface="Arial"/>
              </a:rPr>
              <a:t>bank </a:t>
            </a:r>
            <a:r>
              <a:rPr sz="3200" spc="5" dirty="0">
                <a:latin typeface="Arial"/>
                <a:cs typeface="Arial"/>
              </a:rPr>
              <a:t>account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objects</a:t>
            </a:r>
            <a:r>
              <a:rPr sz="3200" dirty="0" smtClean="0">
                <a:latin typeface="Arial"/>
                <a:cs typeface="Arial"/>
              </a:rPr>
              <a:t>.</a:t>
            </a:r>
            <a:endParaRPr lang="en-US" sz="3200" dirty="0" smtClean="0">
              <a:latin typeface="Arial"/>
              <a:cs typeface="Arial"/>
            </a:endParaRPr>
          </a:p>
          <a:p>
            <a:pPr marL="621665" marR="360680" indent="-609600">
              <a:spcBef>
                <a:spcPts val="100"/>
              </a:spcBef>
              <a:buClr>
                <a:srgbClr val="CCCCE5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endParaRPr sz="3200" dirty="0">
              <a:latin typeface="Arial"/>
              <a:cs typeface="Arial"/>
            </a:endParaRPr>
          </a:p>
          <a:p>
            <a:pPr marL="622300" indent="-609600">
              <a:spcBef>
                <a:spcPts val="790"/>
              </a:spcBef>
              <a:buClr>
                <a:srgbClr val="CCCCE5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Arial"/>
                <a:cs typeface="Arial"/>
              </a:rPr>
              <a:t>Through inheritance</a:t>
            </a:r>
            <a:r>
              <a:rPr sz="3200" dirty="0" smtClean="0">
                <a:latin typeface="Arial"/>
                <a:cs typeface="Arial"/>
              </a:rPr>
              <a:t>.</a:t>
            </a:r>
            <a:endParaRPr lang="en-US" sz="3200" dirty="0" smtClean="0">
              <a:latin typeface="Arial"/>
              <a:cs typeface="Arial"/>
            </a:endParaRPr>
          </a:p>
          <a:p>
            <a:pPr marL="622300" indent="-609600">
              <a:spcBef>
                <a:spcPts val="790"/>
              </a:spcBef>
              <a:buClr>
                <a:srgbClr val="CCCCE5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endParaRPr sz="3200" dirty="0">
              <a:latin typeface="Arial"/>
              <a:cs typeface="Arial"/>
            </a:endParaRPr>
          </a:p>
          <a:p>
            <a:pPr marL="622300" indent="-609600">
              <a:spcBef>
                <a:spcPts val="800"/>
              </a:spcBef>
              <a:buClr>
                <a:srgbClr val="CCCCE5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Courier New"/>
                <a:cs typeface="Courier New"/>
              </a:rPr>
              <a:t>BankAccount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spc="-5" dirty="0">
                <a:latin typeface="Courier New"/>
                <a:cs typeface="Courier New"/>
              </a:rPr>
              <a:t>System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and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5" dirty="0" err="1" smtClean="0">
                <a:latin typeface="Courier New"/>
                <a:cs typeface="Courier New"/>
              </a:rPr>
              <a:t>PrintStream</a:t>
            </a:r>
            <a:r>
              <a:rPr sz="3200" spc="-104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Arial"/>
                <a:cs typeface="Arial"/>
              </a:rPr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25387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16" y="135801"/>
            <a:ext cx="7706359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Attributes and Methods </a:t>
            </a:r>
            <a:r>
              <a:rPr spc="5" dirty="0"/>
              <a:t>in</a:t>
            </a:r>
            <a:r>
              <a:rPr spc="10" dirty="0"/>
              <a:t> </a:t>
            </a:r>
            <a:r>
              <a:rPr dirty="0"/>
              <a:t>UML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784081" y="6415950"/>
            <a:ext cx="377825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07232" y="5527305"/>
            <a:ext cx="468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Attributes and </a:t>
            </a:r>
            <a:r>
              <a:rPr b="1" dirty="0">
                <a:latin typeface="Arial"/>
                <a:cs typeface="Arial"/>
              </a:rPr>
              <a:t>Methods </a:t>
            </a:r>
            <a:r>
              <a:rPr b="1" spc="-5" dirty="0">
                <a:latin typeface="Arial"/>
                <a:cs typeface="Arial"/>
              </a:rPr>
              <a:t>in </a:t>
            </a:r>
            <a:r>
              <a:rPr b="1" dirty="0">
                <a:latin typeface="Arial"/>
                <a:cs typeface="Arial"/>
              </a:rPr>
              <a:t>a </a:t>
            </a:r>
            <a:r>
              <a:rPr b="1" spc="-5" dirty="0">
                <a:latin typeface="Arial"/>
                <a:cs typeface="Arial"/>
              </a:rPr>
              <a:t>Class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Diagram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5550" y="1299298"/>
            <a:ext cx="6934200" cy="4097020"/>
          </a:xfrm>
          <a:custGeom>
            <a:avLst/>
            <a:gdLst/>
            <a:ahLst/>
            <a:cxnLst/>
            <a:rect l="l" t="t" r="r" b="b"/>
            <a:pathLst>
              <a:path w="6934200" h="4097020">
                <a:moveTo>
                  <a:pt x="3467100" y="4097020"/>
                </a:moveTo>
                <a:lnTo>
                  <a:pt x="0" y="4097020"/>
                </a:lnTo>
                <a:lnTo>
                  <a:pt x="0" y="0"/>
                </a:lnTo>
                <a:lnTo>
                  <a:pt x="6934200" y="0"/>
                </a:lnTo>
                <a:lnTo>
                  <a:pt x="6934200" y="4097020"/>
                </a:lnTo>
                <a:lnTo>
                  <a:pt x="3467100" y="4097020"/>
                </a:lnTo>
                <a:close/>
              </a:path>
            </a:pathLst>
          </a:custGeom>
          <a:ln w="38097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5550" y="1299298"/>
            <a:ext cx="6896100" cy="4060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0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Multiplicities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3" y="1458454"/>
            <a:ext cx="9706633" cy="4122907"/>
          </a:xfrm>
        </p:spPr>
        <p:txBody>
          <a:bodyPr>
            <a:normAutofit/>
          </a:bodyPr>
          <a:lstStyle/>
          <a:p>
            <a:pPr marL="381000" indent="-342900"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any </a:t>
            </a:r>
            <a:r>
              <a:rPr lang="en-US" sz="2800" spc="5" dirty="0">
                <a:latin typeface="Arial"/>
                <a:cs typeface="Arial"/>
              </a:rPr>
              <a:t>number </a:t>
            </a:r>
            <a:r>
              <a:rPr lang="en-US" sz="2800" dirty="0">
                <a:latin typeface="Arial"/>
                <a:cs typeface="Arial"/>
              </a:rPr>
              <a:t>(zero </a:t>
            </a:r>
            <a:r>
              <a:rPr lang="en-US" sz="2800" spc="5" dirty="0">
                <a:latin typeface="Arial"/>
                <a:cs typeface="Arial"/>
              </a:rPr>
              <a:t>or </a:t>
            </a:r>
            <a:r>
              <a:rPr lang="en-US" sz="2800" dirty="0">
                <a:latin typeface="Arial"/>
                <a:cs typeface="Arial"/>
              </a:rPr>
              <a:t>more):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*</a:t>
            </a: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one </a:t>
            </a:r>
            <a:r>
              <a:rPr lang="en-US" sz="2800" spc="5" dirty="0">
                <a:latin typeface="Arial"/>
                <a:cs typeface="Arial"/>
              </a:rPr>
              <a:t>or </a:t>
            </a:r>
            <a:r>
              <a:rPr lang="en-US" sz="2800" dirty="0">
                <a:latin typeface="Arial"/>
                <a:cs typeface="Arial"/>
              </a:rPr>
              <a:t>more: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1..*</a:t>
            </a:r>
            <a:endParaRPr lang="en-US" sz="2800" dirty="0">
              <a:latin typeface="Arial"/>
              <a:cs typeface="Arial"/>
            </a:endParaRP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zero </a:t>
            </a:r>
            <a:r>
              <a:rPr lang="en-US" sz="2800" spc="5" dirty="0">
                <a:latin typeface="Arial"/>
                <a:cs typeface="Arial"/>
              </a:rPr>
              <a:t>or one: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0..1</a:t>
            </a:r>
            <a:endParaRPr lang="en-US" sz="2800" dirty="0">
              <a:latin typeface="Arial"/>
              <a:cs typeface="Arial"/>
            </a:endParaRPr>
          </a:p>
          <a:p>
            <a:pPr marL="381000" indent="-342900"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exactly </a:t>
            </a:r>
            <a:r>
              <a:rPr lang="en-US" sz="2800" spc="5" dirty="0">
                <a:latin typeface="Arial"/>
                <a:cs typeface="Arial"/>
              </a:rPr>
              <a:t>one: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1</a:t>
            </a:r>
          </a:p>
          <a:p>
            <a:endParaRPr lang="en-US"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24000" y="12192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48">
            <a:solidFill>
              <a:srgbClr val="CCC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1465" y="3825949"/>
            <a:ext cx="8382000" cy="158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2735" y="5612839"/>
            <a:ext cx="515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An Aggregation Relationship </a:t>
            </a:r>
            <a:r>
              <a:rPr b="1" dirty="0">
                <a:latin typeface="Arial"/>
                <a:cs typeface="Arial"/>
              </a:rPr>
              <a:t>with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Multiplicities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0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75" y="233081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Aggregation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Association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5175" y="1520457"/>
            <a:ext cx="10065484" cy="4614530"/>
          </a:xfrm>
        </p:spPr>
        <p:txBody>
          <a:bodyPr>
            <a:normAutofit/>
          </a:bodyPr>
          <a:lstStyle/>
          <a:p>
            <a:pPr marL="380365" marR="615315" indent="-34290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Association: more general relationship </a:t>
            </a:r>
            <a:r>
              <a:rPr lang="en-US" sz="2800" dirty="0" smtClean="0">
                <a:latin typeface="Arial"/>
                <a:cs typeface="Arial"/>
              </a:rPr>
              <a:t>between </a:t>
            </a:r>
            <a:r>
              <a:rPr lang="en-US" sz="2800" spc="5" dirty="0" smtClean="0">
                <a:latin typeface="Arial"/>
                <a:cs typeface="Arial"/>
              </a:rPr>
              <a:t>classes.</a:t>
            </a:r>
          </a:p>
          <a:p>
            <a:pPr marL="380365" marR="615315" indent="-34290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Use early </a:t>
            </a:r>
            <a:r>
              <a:rPr lang="en-US" sz="2800" spc="-5" dirty="0">
                <a:latin typeface="Arial"/>
                <a:cs typeface="Arial"/>
              </a:rPr>
              <a:t>in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spc="5" dirty="0">
                <a:latin typeface="Arial"/>
                <a:cs typeface="Arial"/>
              </a:rPr>
              <a:t>design </a:t>
            </a:r>
            <a:r>
              <a:rPr lang="en-US" sz="2800" spc="5" dirty="0" smtClean="0">
                <a:latin typeface="Arial"/>
                <a:cs typeface="Arial"/>
              </a:rPr>
              <a:t>phase.</a:t>
            </a:r>
          </a:p>
          <a:p>
            <a:pPr marL="3810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80365" marR="139065" indent="-342900"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A class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spc="5" dirty="0">
                <a:latin typeface="Arial"/>
                <a:cs typeface="Arial"/>
              </a:rPr>
              <a:t>associated </a:t>
            </a:r>
            <a:r>
              <a:rPr lang="en-US" sz="2800" spc="-5" dirty="0">
                <a:latin typeface="Arial"/>
                <a:cs typeface="Arial"/>
              </a:rPr>
              <a:t>with </a:t>
            </a:r>
            <a:r>
              <a:rPr lang="en-US" sz="2800" dirty="0">
                <a:latin typeface="Arial"/>
                <a:cs typeface="Arial"/>
              </a:rPr>
              <a:t>another </a:t>
            </a:r>
            <a:r>
              <a:rPr lang="en-US" sz="2800" spc="-5" dirty="0">
                <a:latin typeface="Arial"/>
                <a:cs typeface="Arial"/>
              </a:rPr>
              <a:t>if </a:t>
            </a:r>
            <a:r>
              <a:rPr lang="en-US" sz="2800" spc="5" dirty="0">
                <a:latin typeface="Arial"/>
                <a:cs typeface="Arial"/>
              </a:rPr>
              <a:t>you  </a:t>
            </a:r>
            <a:r>
              <a:rPr lang="en-US" sz="2800" dirty="0">
                <a:latin typeface="Arial"/>
                <a:cs typeface="Arial"/>
              </a:rPr>
              <a:t>can navigate </a:t>
            </a:r>
            <a:r>
              <a:rPr lang="en-US" sz="2800" spc="-10" dirty="0">
                <a:latin typeface="Arial"/>
                <a:cs typeface="Arial"/>
              </a:rPr>
              <a:t>from </a:t>
            </a:r>
            <a:r>
              <a:rPr lang="en-US" sz="2800" spc="5" dirty="0">
                <a:latin typeface="Arial"/>
                <a:cs typeface="Arial"/>
              </a:rPr>
              <a:t>objects </a:t>
            </a:r>
            <a:r>
              <a:rPr lang="en-US" sz="2800" spc="10" dirty="0">
                <a:latin typeface="Arial"/>
                <a:cs typeface="Arial"/>
              </a:rPr>
              <a:t>of </a:t>
            </a:r>
            <a:r>
              <a:rPr lang="en-US" sz="2800" spc="5" dirty="0">
                <a:latin typeface="Arial"/>
                <a:cs typeface="Arial"/>
              </a:rPr>
              <a:t>one </a:t>
            </a:r>
            <a:r>
              <a:rPr lang="en-US" sz="2800" dirty="0">
                <a:latin typeface="Arial"/>
                <a:cs typeface="Arial"/>
              </a:rPr>
              <a:t>class </a:t>
            </a:r>
            <a:r>
              <a:rPr lang="en-US" sz="2800" spc="-5" dirty="0">
                <a:latin typeface="Arial"/>
                <a:cs typeface="Arial"/>
              </a:rPr>
              <a:t>to  </a:t>
            </a:r>
            <a:r>
              <a:rPr lang="en-US" sz="2800" dirty="0">
                <a:latin typeface="Arial"/>
                <a:cs typeface="Arial"/>
              </a:rPr>
              <a:t>objects </a:t>
            </a:r>
            <a:r>
              <a:rPr lang="en-US" sz="2800" spc="10" dirty="0">
                <a:latin typeface="Arial"/>
                <a:cs typeface="Arial"/>
              </a:rPr>
              <a:t>of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other.</a:t>
            </a:r>
          </a:p>
          <a:p>
            <a:pPr marL="380365" marR="139065" indent="-342900"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81000" indent="-342900">
              <a:lnSpc>
                <a:spcPts val="3835"/>
              </a:lnSpc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lang="en-US" sz="2800" dirty="0">
                <a:latin typeface="Arial"/>
                <a:cs typeface="Arial"/>
              </a:rPr>
              <a:t>Given a </a:t>
            </a:r>
            <a:r>
              <a:rPr lang="en-US" sz="2800" spc="-5" dirty="0">
                <a:latin typeface="Courier New"/>
                <a:cs typeface="Courier New"/>
              </a:rPr>
              <a:t>Bank</a:t>
            </a:r>
            <a:r>
              <a:rPr lang="en-US" sz="2800" spc="-105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Arial"/>
                <a:cs typeface="Arial"/>
              </a:rPr>
              <a:t>object, you </a:t>
            </a:r>
            <a:r>
              <a:rPr lang="en-US" sz="2800" spc="5" dirty="0">
                <a:latin typeface="Arial"/>
                <a:cs typeface="Arial"/>
              </a:rPr>
              <a:t>can </a:t>
            </a:r>
            <a:r>
              <a:rPr lang="en-US" sz="2800" dirty="0">
                <a:latin typeface="Arial"/>
                <a:cs typeface="Arial"/>
              </a:rPr>
              <a:t>navigate </a:t>
            </a:r>
            <a:r>
              <a:rPr lang="en-US" sz="2800" spc="-5" dirty="0" smtClean="0">
                <a:latin typeface="Arial"/>
                <a:cs typeface="Arial"/>
              </a:rPr>
              <a:t>to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Courier New"/>
                <a:cs typeface="Courier New"/>
              </a:rPr>
              <a:t>Customer</a:t>
            </a:r>
            <a:r>
              <a:rPr lang="en-US" sz="2800" spc="-10" dirty="0" smtClean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objects.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7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883" y="367121"/>
            <a:ext cx="714883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Aggregation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Association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784081" y="6415950"/>
            <a:ext cx="377825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47553" y="3986057"/>
            <a:ext cx="312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An Association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Relationship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553" y="2124238"/>
            <a:ext cx="8382000" cy="1598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44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90" y="444660"/>
            <a:ext cx="95159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MY" dirty="0"/>
              <a:t>R</a:t>
            </a:r>
            <a:r>
              <a:rPr dirty="0" err="1" smtClean="0"/>
              <a:t>ule</a:t>
            </a:r>
            <a:r>
              <a:rPr dirty="0" smtClean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dirty="0" smtClean="0"/>
              <a:t>S</a:t>
            </a:r>
            <a:r>
              <a:rPr dirty="0" smtClean="0"/>
              <a:t>implicity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520456"/>
            <a:ext cx="9706633" cy="4540102"/>
          </a:xfrm>
        </p:spPr>
        <p:txBody>
          <a:bodyPr>
            <a:normAutofit/>
          </a:bodyPr>
          <a:lstStyle/>
          <a:p>
            <a:pPr marL="354965" marR="22225" indent="-342900">
              <a:lnSpc>
                <a:spcPct val="79900"/>
              </a:lnSpc>
              <a:spcBef>
                <a:spcPts val="775"/>
              </a:spcBef>
            </a:pP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best </a:t>
            </a:r>
            <a:r>
              <a:rPr lang="en-US" sz="2800" spc="-5" dirty="0">
                <a:latin typeface="Arial"/>
                <a:cs typeface="Arial"/>
              </a:rPr>
              <a:t>designs </a:t>
            </a:r>
            <a:r>
              <a:rPr lang="en-US" sz="2800" dirty="0">
                <a:latin typeface="Arial"/>
                <a:cs typeface="Arial"/>
              </a:rPr>
              <a:t>usually involve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least complex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but not necessarily the </a:t>
            </a:r>
            <a:r>
              <a:rPr lang="en-US" sz="2800" spc="-5" dirty="0">
                <a:latin typeface="Arial"/>
                <a:cs typeface="Arial"/>
              </a:rPr>
              <a:t>fewest number </a:t>
            </a:r>
            <a:r>
              <a:rPr lang="en-US" sz="2800" dirty="0">
                <a:latin typeface="Arial"/>
                <a:cs typeface="Arial"/>
              </a:rPr>
              <a:t>of  classes or methods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pPr marL="354965" marR="22225" indent="-342900">
              <a:lnSpc>
                <a:spcPct val="79900"/>
              </a:lnSpc>
              <a:spcBef>
                <a:spcPts val="775"/>
              </a:spcBef>
            </a:pPr>
            <a:endParaRPr lang="en-US" sz="2800" dirty="0">
              <a:latin typeface="Arial"/>
              <a:cs typeface="Arial"/>
            </a:endParaRPr>
          </a:p>
          <a:p>
            <a:pPr marL="354965" marR="5080" indent="-342900">
              <a:lnSpc>
                <a:spcPct val="79900"/>
              </a:lnSpc>
              <a:spcBef>
                <a:spcPts val="705"/>
              </a:spcBef>
            </a:pP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Minimizing complexity</a:t>
            </a: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should be the </a:t>
            </a:r>
            <a:r>
              <a:rPr lang="en-US" sz="2800" spc="-5" dirty="0">
                <a:latin typeface="Arial"/>
                <a:cs typeface="Arial"/>
              </a:rPr>
              <a:t>goal, </a:t>
            </a:r>
            <a:r>
              <a:rPr lang="en-US" sz="2800" dirty="0">
                <a:latin typeface="Arial"/>
                <a:cs typeface="Arial"/>
              </a:rPr>
              <a:t>because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dirty="0">
                <a:latin typeface="Arial"/>
                <a:cs typeface="Arial"/>
              </a:rPr>
              <a:t>produces the </a:t>
            </a:r>
            <a:r>
              <a:rPr lang="en-US" sz="2800" spc="-5" dirty="0">
                <a:latin typeface="Arial"/>
                <a:cs typeface="Arial"/>
              </a:rPr>
              <a:t>most </a:t>
            </a:r>
            <a:r>
              <a:rPr lang="en-US" sz="2800" dirty="0">
                <a:latin typeface="Arial"/>
                <a:cs typeface="Arial"/>
              </a:rPr>
              <a:t>easily </a:t>
            </a:r>
            <a:r>
              <a:rPr lang="en-US" sz="2800" spc="-5" dirty="0">
                <a:latin typeface="Arial"/>
                <a:cs typeface="Arial"/>
              </a:rPr>
              <a:t>maintained and </a:t>
            </a:r>
            <a:r>
              <a:rPr lang="en-US" sz="2800" dirty="0" smtClean="0">
                <a:latin typeface="Arial"/>
                <a:cs typeface="Arial"/>
              </a:rPr>
              <a:t>enhanced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application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pPr marL="354965" marR="5080" indent="-342900">
              <a:lnSpc>
                <a:spcPct val="79900"/>
              </a:lnSpc>
              <a:spcBef>
                <a:spcPts val="705"/>
              </a:spcBef>
            </a:pPr>
            <a:endParaRPr lang="en-US" sz="2800" dirty="0">
              <a:latin typeface="Arial"/>
              <a:cs typeface="Arial"/>
            </a:endParaRPr>
          </a:p>
          <a:p>
            <a:pPr marL="354965" marR="273050" indent="-342900">
              <a:lnSpc>
                <a:spcPct val="80000"/>
              </a:lnSpc>
              <a:spcBef>
                <a:spcPts val="700"/>
              </a:spcBef>
            </a:pPr>
            <a:r>
              <a:rPr lang="en-US" sz="2800" dirty="0">
                <a:latin typeface="Arial"/>
                <a:cs typeface="Arial"/>
              </a:rPr>
              <a:t>In an object-oriented system, the best </a:t>
            </a:r>
            <a:r>
              <a:rPr lang="en-US" sz="2800" spc="-5" dirty="0">
                <a:latin typeface="Arial"/>
                <a:cs typeface="Arial"/>
              </a:rPr>
              <a:t>way </a:t>
            </a:r>
            <a:r>
              <a:rPr lang="en-US" sz="2800" dirty="0">
                <a:latin typeface="Arial"/>
                <a:cs typeface="Arial"/>
              </a:rPr>
              <a:t>to  </a:t>
            </a:r>
            <a:r>
              <a:rPr lang="en-US" sz="2800" spc="-5" dirty="0">
                <a:latin typeface="Arial"/>
                <a:cs typeface="Arial"/>
              </a:rPr>
              <a:t>minimize complexity is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use </a:t>
            </a: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inheritance</a:t>
            </a: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</a:t>
            </a:r>
            <a:r>
              <a:rPr lang="en-US" sz="2800" dirty="0" smtClean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system’s built-in classes and to add as </a:t>
            </a:r>
            <a:r>
              <a:rPr lang="en-US" sz="2800" spc="-5" dirty="0">
                <a:latin typeface="Arial"/>
                <a:cs typeface="Arial"/>
              </a:rPr>
              <a:t>little  </a:t>
            </a:r>
            <a:r>
              <a:rPr lang="en-US" sz="2800" dirty="0">
                <a:latin typeface="Arial"/>
                <a:cs typeface="Arial"/>
              </a:rPr>
              <a:t>as possible to </a:t>
            </a:r>
            <a:r>
              <a:rPr lang="en-US" sz="2800" spc="-5" dirty="0">
                <a:latin typeface="Arial"/>
                <a:cs typeface="Arial"/>
              </a:rPr>
              <a:t>what </a:t>
            </a:r>
            <a:r>
              <a:rPr lang="en-US" sz="2800" dirty="0">
                <a:latin typeface="Arial"/>
                <a:cs typeface="Arial"/>
              </a:rPr>
              <a:t>already </a:t>
            </a:r>
            <a:r>
              <a:rPr lang="en-US" sz="2800" spc="-5" dirty="0">
                <a:latin typeface="Arial"/>
                <a:cs typeface="Arial"/>
              </a:rPr>
              <a:t>is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there.</a:t>
            </a:r>
            <a:endParaRPr lang="en-US" sz="2800" dirty="0">
              <a:latin typeface="Arial"/>
              <a:cs typeface="Arial"/>
            </a:endParaRPr>
          </a:p>
          <a:p>
            <a:endParaRPr lang="en-US" sz="28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4" y="121217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Uncoupled</a:t>
            </a:r>
            <a:r>
              <a:rPr spc="-85" dirty="0"/>
              <a:t> </a:t>
            </a:r>
            <a:r>
              <a:rPr dirty="0"/>
              <a:t>Design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24543" y="1162923"/>
            <a:ext cx="10799131" cy="4212046"/>
          </a:xfrm>
        </p:spPr>
        <p:txBody>
          <a:bodyPr>
            <a:normAutofit/>
          </a:bodyPr>
          <a:lstStyle/>
          <a:p>
            <a:pPr marL="367665" marR="17780" indent="-342900">
              <a:lnSpc>
                <a:spcPct val="79900"/>
              </a:lnSpc>
              <a:spcBef>
                <a:spcPts val="7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Coupling is </a:t>
            </a:r>
            <a:r>
              <a:rPr lang="en-US" sz="2800" dirty="0">
                <a:latin typeface="Arial"/>
                <a:cs typeface="Arial"/>
              </a:rPr>
              <a:t>a measure of the strength of </a:t>
            </a:r>
            <a:r>
              <a:rPr lang="en-US" sz="2800" dirty="0" smtClean="0">
                <a:latin typeface="Arial"/>
                <a:cs typeface="Arial"/>
              </a:rPr>
              <a:t>association </a:t>
            </a:r>
            <a:r>
              <a:rPr lang="en-US" sz="2800" dirty="0">
                <a:latin typeface="Arial"/>
                <a:cs typeface="Arial"/>
              </a:rPr>
              <a:t>established by a connection </a:t>
            </a:r>
            <a:r>
              <a:rPr lang="en-US" sz="2800" spc="-5" dirty="0">
                <a:latin typeface="Arial"/>
                <a:cs typeface="Arial"/>
              </a:rPr>
              <a:t>from  </a:t>
            </a:r>
            <a:r>
              <a:rPr lang="en-US" sz="2800" dirty="0">
                <a:latin typeface="Arial"/>
                <a:cs typeface="Arial"/>
              </a:rPr>
              <a:t>one object </a:t>
            </a:r>
            <a:r>
              <a:rPr lang="en-US" sz="2800" spc="-5" dirty="0">
                <a:latin typeface="Arial"/>
                <a:cs typeface="Arial"/>
              </a:rPr>
              <a:t>or </a:t>
            </a:r>
            <a:r>
              <a:rPr lang="en-US" sz="2800" dirty="0">
                <a:latin typeface="Arial"/>
                <a:cs typeface="Arial"/>
              </a:rPr>
              <a:t>software </a:t>
            </a:r>
            <a:r>
              <a:rPr lang="en-US" sz="2800" spc="-5" dirty="0">
                <a:latin typeface="Arial"/>
                <a:cs typeface="Arial"/>
              </a:rPr>
              <a:t>component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another.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endParaRPr lang="en-US" sz="2000" dirty="0">
              <a:latin typeface="Arial"/>
              <a:cs typeface="Arial"/>
            </a:endParaRPr>
          </a:p>
          <a:p>
            <a:pPr marL="768350" lvl="1" indent="-286385">
              <a:spcBef>
                <a:spcPts val="2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6835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36</a:t>
            </a:fld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66777598"/>
              </p:ext>
            </p:extLst>
          </p:nvPr>
        </p:nvGraphicFramePr>
        <p:xfrm>
          <a:off x="1702391" y="2309161"/>
          <a:ext cx="8128000" cy="404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</a:t>
            </a:r>
            <a:r>
              <a:rPr sz="4000" spc="-5" dirty="0"/>
              <a:t>ohe</a:t>
            </a:r>
            <a:r>
              <a:rPr sz="4000" dirty="0"/>
              <a:t>si</a:t>
            </a:r>
            <a:r>
              <a:rPr sz="4000" spc="-5" dirty="0"/>
              <a:t>o</a:t>
            </a:r>
            <a:r>
              <a:rPr sz="4000" dirty="0"/>
              <a:t>n</a:t>
            </a:r>
            <a:endParaRPr sz="40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467294"/>
            <a:ext cx="9706633" cy="4476306"/>
          </a:xfrm>
        </p:spPr>
        <p:txBody>
          <a:bodyPr>
            <a:normAutofit/>
          </a:bodyPr>
          <a:lstStyle/>
          <a:p>
            <a:pPr marL="367665" marR="728345" indent="-342900">
              <a:spcBef>
                <a:spcPts val="10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400" spc="-30" dirty="0">
                <a:latin typeface="Arial"/>
                <a:cs typeface="Arial"/>
              </a:rPr>
              <a:t>Cohesion </a:t>
            </a:r>
            <a:r>
              <a:rPr lang="en-US" sz="2400" spc="-20" dirty="0">
                <a:latin typeface="Arial"/>
                <a:cs typeface="Arial"/>
              </a:rPr>
              <a:t>reflects the </a:t>
            </a:r>
            <a:r>
              <a:rPr lang="en-US" sz="2400" spc="-25" dirty="0">
                <a:latin typeface="Arial"/>
                <a:cs typeface="Arial"/>
              </a:rPr>
              <a:t>“single-</a:t>
            </a:r>
            <a:r>
              <a:rPr lang="en-US" sz="2400" spc="-25" dirty="0" err="1">
                <a:latin typeface="Arial"/>
                <a:cs typeface="Arial"/>
              </a:rPr>
              <a:t>purposeness</a:t>
            </a:r>
            <a:r>
              <a:rPr lang="en-US" sz="2400" spc="-25" dirty="0">
                <a:latin typeface="Arial"/>
                <a:cs typeface="Arial"/>
              </a:rPr>
              <a:t>” </a:t>
            </a:r>
            <a:r>
              <a:rPr lang="en-US" sz="2400" spc="-15" dirty="0">
                <a:latin typeface="Arial"/>
                <a:cs typeface="Arial"/>
              </a:rPr>
              <a:t>of</a:t>
            </a:r>
            <a:r>
              <a:rPr lang="en-US" sz="2400" spc="-200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an </a:t>
            </a:r>
            <a:r>
              <a:rPr lang="en-US" sz="2400" spc="-25" dirty="0" smtClean="0">
                <a:latin typeface="Arial"/>
                <a:cs typeface="Arial"/>
              </a:rPr>
              <a:t>object</a:t>
            </a:r>
            <a:r>
              <a:rPr lang="en-US" sz="2400" spc="-25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68300" indent="-342900">
              <a:spcBef>
                <a:spcPts val="68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2400" spc="-25" dirty="0" smtClean="0">
              <a:latin typeface="Arial"/>
              <a:cs typeface="Arial"/>
            </a:endParaRPr>
          </a:p>
          <a:p>
            <a:pPr marL="368300" indent="-342900">
              <a:spcBef>
                <a:spcPts val="68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400" spc="-25" dirty="0" smtClean="0">
                <a:latin typeface="Arial"/>
                <a:cs typeface="Arial"/>
              </a:rPr>
              <a:t>Highly </a:t>
            </a:r>
            <a:r>
              <a:rPr lang="en-US" sz="2400" spc="-25" dirty="0">
                <a:latin typeface="Arial"/>
                <a:cs typeface="Arial"/>
              </a:rPr>
              <a:t>cohesion </a:t>
            </a:r>
            <a:r>
              <a:rPr lang="en-US" sz="2400" dirty="0">
                <a:latin typeface="Wingdings"/>
                <a:cs typeface="Wingdings"/>
              </a:rPr>
              <a:t>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Lower</a:t>
            </a:r>
            <a:r>
              <a:rPr lang="en-US" sz="2400" spc="-114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coupling</a:t>
            </a:r>
            <a:endParaRPr lang="en-US" sz="2400" dirty="0">
              <a:latin typeface="Arial"/>
              <a:cs typeface="Arial"/>
            </a:endParaRPr>
          </a:p>
          <a:p>
            <a:pPr marL="368300" indent="-342900">
              <a:spcBef>
                <a:spcPts val="67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2400" b="1" spc="-10" dirty="0" smtClean="0">
              <a:latin typeface="Arial"/>
              <a:cs typeface="Arial"/>
            </a:endParaRPr>
          </a:p>
          <a:p>
            <a:pPr marL="368300" indent="-342900">
              <a:spcBef>
                <a:spcPts val="67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400" b="1" spc="-10" dirty="0" smtClean="0">
                <a:latin typeface="Arial"/>
                <a:cs typeface="Arial"/>
              </a:rPr>
              <a:t>Method </a:t>
            </a:r>
            <a:r>
              <a:rPr lang="en-US" sz="2400" b="1" spc="-25" dirty="0">
                <a:latin typeface="Arial"/>
                <a:cs typeface="Arial"/>
              </a:rPr>
              <a:t>cohesion: </a:t>
            </a:r>
            <a:r>
              <a:rPr lang="en-US" sz="2400" spc="-25" dirty="0">
                <a:latin typeface="Arial"/>
                <a:cs typeface="Arial"/>
              </a:rPr>
              <a:t>method carrying </a:t>
            </a:r>
            <a:r>
              <a:rPr lang="en-US" sz="2400" spc="-35" dirty="0">
                <a:latin typeface="Arial"/>
                <a:cs typeface="Arial"/>
              </a:rPr>
              <a:t>one</a:t>
            </a:r>
            <a:r>
              <a:rPr lang="en-US" sz="2400" spc="-295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function.</a:t>
            </a:r>
            <a:endParaRPr lang="en-US" sz="2400" dirty="0">
              <a:latin typeface="Arial"/>
              <a:cs typeface="Arial"/>
            </a:endParaRPr>
          </a:p>
          <a:p>
            <a:pPr marL="24765" marR="1743710" indent="0">
              <a:spcBef>
                <a:spcPts val="670"/>
              </a:spcBef>
              <a:buClr>
                <a:srgbClr val="00007C"/>
              </a:buClr>
              <a:buSzPct val="74074"/>
              <a:buNone/>
              <a:tabLst>
                <a:tab pos="367665" algn="l"/>
                <a:tab pos="368300" algn="l"/>
              </a:tabLst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A </a:t>
            </a:r>
            <a:r>
              <a:rPr lang="en-US" sz="2400" spc="-25" dirty="0">
                <a:latin typeface="Arial"/>
                <a:cs typeface="Arial"/>
              </a:rPr>
              <a:t>method </a:t>
            </a:r>
            <a:r>
              <a:rPr lang="en-US" sz="2400" spc="-15" dirty="0">
                <a:latin typeface="Arial"/>
                <a:cs typeface="Arial"/>
              </a:rPr>
              <a:t>that </a:t>
            </a:r>
            <a:r>
              <a:rPr lang="en-US" sz="2400" spc="-25" dirty="0">
                <a:latin typeface="Arial"/>
                <a:cs typeface="Arial"/>
              </a:rPr>
              <a:t>carries </a:t>
            </a:r>
            <a:r>
              <a:rPr lang="en-US" sz="2400" spc="-20" dirty="0">
                <a:latin typeface="Arial"/>
                <a:cs typeface="Arial"/>
              </a:rPr>
              <a:t>multiple functions</a:t>
            </a:r>
            <a:r>
              <a:rPr lang="en-US" sz="2400" spc="-34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is  </a:t>
            </a:r>
            <a:r>
              <a:rPr lang="en-US" sz="2400" spc="-25" dirty="0">
                <a:latin typeface="Arial"/>
                <a:cs typeface="Arial"/>
              </a:rPr>
              <a:t>undesirable.</a:t>
            </a:r>
            <a:endParaRPr lang="en-US" sz="2400" dirty="0">
              <a:latin typeface="Arial"/>
              <a:cs typeface="Arial"/>
            </a:endParaRPr>
          </a:p>
          <a:p>
            <a:pPr marL="367665" marR="17780" indent="-342900">
              <a:spcBef>
                <a:spcPts val="68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2400" b="1" spc="-25" dirty="0" smtClean="0">
              <a:latin typeface="Arial"/>
              <a:cs typeface="Arial"/>
            </a:endParaRPr>
          </a:p>
          <a:p>
            <a:pPr marL="367665" marR="17780" indent="-342900">
              <a:spcBef>
                <a:spcPts val="680"/>
              </a:spcBef>
              <a:buClr>
                <a:srgbClr val="00007C"/>
              </a:buClr>
              <a:buSzPct val="74074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400" b="1" spc="-25" dirty="0" smtClean="0">
                <a:latin typeface="Arial"/>
                <a:cs typeface="Arial"/>
              </a:rPr>
              <a:t>Class </a:t>
            </a:r>
            <a:r>
              <a:rPr lang="en-US" sz="2400" b="1" spc="-25" dirty="0">
                <a:latin typeface="Arial"/>
                <a:cs typeface="Arial"/>
              </a:rPr>
              <a:t>cohesion: </a:t>
            </a:r>
            <a:r>
              <a:rPr lang="en-US" sz="2400" spc="-15" dirty="0">
                <a:latin typeface="Arial"/>
                <a:cs typeface="Arial"/>
              </a:rPr>
              <a:t>All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0" dirty="0">
                <a:latin typeface="Arial"/>
                <a:cs typeface="Arial"/>
              </a:rPr>
              <a:t>class’s </a:t>
            </a:r>
            <a:r>
              <a:rPr lang="en-US" sz="2400" spc="-25" dirty="0">
                <a:latin typeface="Arial"/>
                <a:cs typeface="Arial"/>
              </a:rPr>
              <a:t>methods </a:t>
            </a:r>
            <a:r>
              <a:rPr lang="en-US" sz="2400" spc="-20" dirty="0">
                <a:latin typeface="Arial"/>
                <a:cs typeface="Arial"/>
              </a:rPr>
              <a:t>and  </a:t>
            </a:r>
            <a:r>
              <a:rPr lang="en-US" sz="2400" spc="-25" dirty="0">
                <a:latin typeface="Arial"/>
                <a:cs typeface="Arial"/>
              </a:rPr>
              <a:t>attributes </a:t>
            </a:r>
            <a:r>
              <a:rPr lang="en-US" sz="2400" spc="-10" dirty="0">
                <a:latin typeface="Arial"/>
                <a:cs typeface="Arial"/>
              </a:rPr>
              <a:t>are </a:t>
            </a:r>
            <a:r>
              <a:rPr lang="en-US" sz="2400" spc="-20" dirty="0">
                <a:latin typeface="Arial"/>
                <a:cs typeface="Arial"/>
              </a:rPr>
              <a:t>highly </a:t>
            </a:r>
            <a:r>
              <a:rPr lang="en-US" sz="2400" spc="-25" dirty="0">
                <a:latin typeface="Arial"/>
                <a:cs typeface="Arial"/>
              </a:rPr>
              <a:t>cohesive, </a:t>
            </a:r>
            <a:r>
              <a:rPr lang="en-US" sz="2400" spc="-20" dirty="0">
                <a:latin typeface="Arial"/>
                <a:cs typeface="Arial"/>
              </a:rPr>
              <a:t>meaning </a:t>
            </a:r>
            <a:r>
              <a:rPr lang="en-US" sz="2400" spc="-15" dirty="0">
                <a:latin typeface="Arial"/>
                <a:cs typeface="Arial"/>
              </a:rPr>
              <a:t>to be </a:t>
            </a:r>
            <a:r>
              <a:rPr lang="en-US" sz="2400" spc="-25" dirty="0">
                <a:latin typeface="Arial"/>
                <a:cs typeface="Arial"/>
              </a:rPr>
              <a:t>used</a:t>
            </a:r>
            <a:r>
              <a:rPr lang="en-US" sz="2400" spc="-36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by </a:t>
            </a:r>
            <a:r>
              <a:rPr lang="en-US" sz="2400" spc="-5" dirty="0" smtClean="0">
                <a:latin typeface="Arial"/>
                <a:cs typeface="Arial"/>
              </a:rPr>
              <a:t>i</a:t>
            </a:r>
            <a:r>
              <a:rPr lang="en-US" sz="2400" spc="-25" dirty="0" smtClean="0">
                <a:latin typeface="Arial"/>
                <a:cs typeface="Arial"/>
              </a:rPr>
              <a:t>nternal </a:t>
            </a:r>
            <a:r>
              <a:rPr lang="en-US" sz="2400" spc="-30" dirty="0">
                <a:latin typeface="Arial"/>
                <a:cs typeface="Arial"/>
              </a:rPr>
              <a:t>methods </a:t>
            </a:r>
            <a:r>
              <a:rPr lang="en-US" sz="2400" spc="-15" dirty="0">
                <a:latin typeface="Arial"/>
                <a:cs typeface="Arial"/>
              </a:rPr>
              <a:t>or </a:t>
            </a:r>
            <a:r>
              <a:rPr lang="en-US" sz="2400" spc="-25" dirty="0">
                <a:latin typeface="Arial"/>
                <a:cs typeface="Arial"/>
              </a:rPr>
              <a:t>derived </a:t>
            </a:r>
            <a:r>
              <a:rPr lang="en-US" sz="2400" spc="-20" dirty="0">
                <a:latin typeface="Arial"/>
                <a:cs typeface="Arial"/>
              </a:rPr>
              <a:t>classes’</a:t>
            </a:r>
            <a:r>
              <a:rPr lang="en-US" sz="2400" spc="-12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methods.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4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864" y="178332"/>
            <a:ext cx="699135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3255" algn="l"/>
              </a:tabLst>
            </a:pPr>
            <a:r>
              <a:rPr dirty="0" smtClean="0"/>
              <a:t>Single</a:t>
            </a:r>
            <a:r>
              <a:rPr spc="-50" dirty="0" smtClean="0"/>
              <a:t> </a:t>
            </a:r>
            <a:r>
              <a:rPr spc="-5" dirty="0"/>
              <a:t>Purpose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84081" y="6415950"/>
            <a:ext cx="377825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0994" y="974717"/>
            <a:ext cx="10877107" cy="5132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885825" indent="-34290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>
                <a:latin typeface="Arial"/>
                <a:cs typeface="Arial"/>
              </a:rPr>
              <a:t>Every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-5" dirty="0">
                <a:latin typeface="Arial"/>
                <a:cs typeface="Arial"/>
              </a:rPr>
              <a:t>should be clearly defined </a:t>
            </a:r>
            <a:r>
              <a:rPr sz="2400" dirty="0">
                <a:latin typeface="Arial"/>
                <a:cs typeface="Arial"/>
              </a:rPr>
              <a:t>and  necessary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context of achieving the  system’s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goals.</a:t>
            </a:r>
          </a:p>
          <a:p>
            <a:pPr marL="367665" marR="1778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spc="-5" dirty="0" smtClean="0">
              <a:latin typeface="Arial"/>
              <a:cs typeface="Arial"/>
            </a:endParaRPr>
          </a:p>
          <a:p>
            <a:pPr marL="367665" marR="1778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 smtClean="0">
                <a:latin typeface="Arial"/>
                <a:cs typeface="Arial"/>
              </a:rPr>
              <a:t>When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document </a:t>
            </a:r>
            <a:r>
              <a:rPr sz="2400" dirty="0">
                <a:latin typeface="Arial"/>
                <a:cs typeface="Arial"/>
              </a:rPr>
              <a:t>a class, </a:t>
            </a:r>
            <a:r>
              <a:rPr sz="2400" spc="-5" dirty="0">
                <a:latin typeface="Arial"/>
                <a:cs typeface="Arial"/>
              </a:rPr>
              <a:t>we should </a:t>
            </a:r>
            <a:r>
              <a:rPr sz="2400" dirty="0">
                <a:latin typeface="Arial"/>
                <a:cs typeface="Arial"/>
              </a:rPr>
              <a:t>be able  to explain </a:t>
            </a:r>
            <a:r>
              <a:rPr sz="2400" spc="-5" dirty="0">
                <a:latin typeface="Arial"/>
                <a:cs typeface="Arial"/>
              </a:rPr>
              <a:t>its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a sentence 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two.</a:t>
            </a:r>
            <a:endParaRPr sz="2400" dirty="0">
              <a:latin typeface="Arial"/>
              <a:cs typeface="Arial"/>
            </a:endParaRPr>
          </a:p>
          <a:p>
            <a:pPr marL="367665" marR="1480185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400" dirty="0" smtClean="0">
              <a:latin typeface="Arial"/>
              <a:cs typeface="Arial"/>
            </a:endParaRPr>
          </a:p>
          <a:p>
            <a:pPr marL="367665" marR="1480185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dirty="0" smtClean="0">
                <a:latin typeface="Arial"/>
                <a:cs typeface="Arial"/>
              </a:rPr>
              <a:t>If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cannot, then the class should be  subdivided into </a:t>
            </a:r>
            <a:r>
              <a:rPr sz="2400" spc="-5" dirty="0">
                <a:latin typeface="Arial"/>
                <a:cs typeface="Arial"/>
              </a:rPr>
              <a:t>independent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pieces.</a:t>
            </a:r>
          </a:p>
          <a:p>
            <a:pPr marL="36830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400" spc="-5" dirty="0" smtClean="0">
              <a:latin typeface="Arial"/>
              <a:cs typeface="Arial"/>
            </a:endParaRPr>
          </a:p>
          <a:p>
            <a:pPr marL="36830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 smtClean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method must </a:t>
            </a:r>
            <a:r>
              <a:rPr sz="2400" dirty="0">
                <a:latin typeface="Arial"/>
                <a:cs typeface="Arial"/>
              </a:rPr>
              <a:t>provide </a:t>
            </a:r>
            <a:r>
              <a:rPr sz="2400" spc="-5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service.</a:t>
            </a:r>
          </a:p>
          <a:p>
            <a:pPr marL="367665" marR="37338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spc="-5" dirty="0" smtClean="0">
              <a:latin typeface="Arial"/>
              <a:cs typeface="Arial"/>
            </a:endParaRPr>
          </a:p>
          <a:p>
            <a:pPr marL="367665" marR="37338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400" spc="-5" dirty="0" smtClean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should be of </a:t>
            </a:r>
            <a:r>
              <a:rPr sz="2400" spc="-5" dirty="0">
                <a:latin typeface="Arial"/>
                <a:cs typeface="Arial"/>
              </a:rPr>
              <a:t>moderate </a:t>
            </a:r>
            <a:r>
              <a:rPr sz="2400" dirty="0">
                <a:latin typeface="Arial"/>
                <a:cs typeface="Arial"/>
              </a:rPr>
              <a:t>size, no 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than a page; half a page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better.</a:t>
            </a:r>
          </a:p>
        </p:txBody>
      </p:sp>
    </p:spTree>
    <p:extLst>
      <p:ext uri="{BB962C8B-B14F-4D97-AF65-F5344CB8AC3E}">
        <p14:creationId xmlns:p14="http://schemas.microsoft.com/office/powerpoint/2010/main" val="33115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4" y="187717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Achieving Multiple</a:t>
            </a:r>
            <a:r>
              <a:rPr sz="4000" spc="-30" dirty="0"/>
              <a:t> </a:t>
            </a:r>
            <a:r>
              <a:rPr sz="4000" spc="-5" dirty="0"/>
              <a:t>Inheritance</a:t>
            </a:r>
            <a:endParaRPr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4" y="1254642"/>
            <a:ext cx="9706633" cy="5029200"/>
          </a:xfrm>
        </p:spPr>
        <p:txBody>
          <a:bodyPr>
            <a:noAutofit/>
          </a:bodyPr>
          <a:lstStyle/>
          <a:p>
            <a:pPr marL="3683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spc="-5" dirty="0">
                <a:latin typeface="Arial"/>
                <a:cs typeface="Arial"/>
              </a:rPr>
              <a:t>What is Single</a:t>
            </a:r>
            <a:r>
              <a:rPr lang="en-US" sz="2200" spc="1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inheritance</a:t>
            </a:r>
            <a:r>
              <a:rPr lang="en-US" sz="2200" dirty="0" smtClean="0">
                <a:latin typeface="Arial"/>
                <a:cs typeface="Arial"/>
              </a:rPr>
              <a:t>?</a:t>
            </a:r>
          </a:p>
          <a:p>
            <a:pPr marL="368300" indent="-342900">
              <a:spcBef>
                <a:spcPts val="8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36830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spc="-5" dirty="0">
                <a:latin typeface="Arial"/>
                <a:cs typeface="Arial"/>
              </a:rPr>
              <a:t>What is the </a:t>
            </a:r>
            <a:r>
              <a:rPr lang="en-US" sz="2200" dirty="0">
                <a:latin typeface="Arial"/>
                <a:cs typeface="Arial"/>
              </a:rPr>
              <a:t>problem </a:t>
            </a:r>
            <a:r>
              <a:rPr lang="en-US" sz="2200" spc="-5" dirty="0">
                <a:latin typeface="Arial"/>
                <a:cs typeface="Arial"/>
              </a:rPr>
              <a:t>with Multiple </a:t>
            </a:r>
            <a:r>
              <a:rPr lang="en-US" sz="2200" dirty="0">
                <a:latin typeface="Arial"/>
                <a:cs typeface="Arial"/>
              </a:rPr>
              <a:t>Inheritance</a:t>
            </a:r>
            <a:r>
              <a:rPr lang="en-US" sz="2200" spc="1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?</a:t>
            </a:r>
          </a:p>
          <a:p>
            <a:pPr marL="36830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400" dirty="0">
              <a:latin typeface="Arial"/>
              <a:cs typeface="Arial"/>
            </a:endParaRPr>
          </a:p>
          <a:p>
            <a:pPr marL="36830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spc="-5" dirty="0">
                <a:latin typeface="Arial"/>
                <a:cs typeface="Arial"/>
              </a:rPr>
              <a:t>What is the ideal </a:t>
            </a:r>
            <a:r>
              <a:rPr lang="en-US" sz="2200" dirty="0">
                <a:latin typeface="Arial"/>
                <a:cs typeface="Arial"/>
              </a:rPr>
              <a:t>case for </a:t>
            </a:r>
            <a:r>
              <a:rPr lang="en-US" sz="2200" spc="-5" dirty="0">
                <a:latin typeface="Arial"/>
                <a:cs typeface="Arial"/>
              </a:rPr>
              <a:t>MI</a:t>
            </a:r>
            <a:r>
              <a:rPr lang="en-US" sz="2200" spc="25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?</a:t>
            </a:r>
          </a:p>
          <a:p>
            <a:pPr marL="36830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367665" marR="1285875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dirty="0">
                <a:latin typeface="Arial"/>
                <a:cs typeface="Arial"/>
              </a:rPr>
              <a:t>In </a:t>
            </a:r>
            <a:r>
              <a:rPr lang="en-US" sz="2200" spc="-5" dirty="0">
                <a:latin typeface="Arial"/>
                <a:cs typeface="Arial"/>
              </a:rPr>
              <a:t>C++ objects </a:t>
            </a:r>
            <a:r>
              <a:rPr lang="en-US" sz="2200" dirty="0">
                <a:latin typeface="Arial"/>
                <a:cs typeface="Arial"/>
              </a:rPr>
              <a:t>can inherit behavior from  unrelated </a:t>
            </a:r>
            <a:r>
              <a:rPr lang="en-US" sz="2200" spc="-5" dirty="0">
                <a:latin typeface="Arial"/>
                <a:cs typeface="Arial"/>
              </a:rPr>
              <a:t>areas </a:t>
            </a:r>
            <a:r>
              <a:rPr lang="en-US" sz="2200" dirty="0">
                <a:latin typeface="Arial"/>
                <a:cs typeface="Arial"/>
              </a:rPr>
              <a:t>of the class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tree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 marL="367665" marR="1285875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367665" marR="1778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spc="-5" dirty="0">
                <a:latin typeface="Arial"/>
                <a:cs typeface="Arial"/>
              </a:rPr>
              <a:t>How </a:t>
            </a:r>
            <a:r>
              <a:rPr lang="en-US" sz="2200" dirty="0">
                <a:latin typeface="Arial"/>
                <a:cs typeface="Arial"/>
              </a:rPr>
              <a:t>to </a:t>
            </a:r>
            <a:r>
              <a:rPr lang="en-US" sz="2200" spc="-5" dirty="0">
                <a:latin typeface="Arial"/>
                <a:cs typeface="Arial"/>
              </a:rPr>
              <a:t>determine which </a:t>
            </a:r>
            <a:r>
              <a:rPr lang="en-US" sz="2200" dirty="0">
                <a:latin typeface="Arial"/>
                <a:cs typeface="Arial"/>
              </a:rPr>
              <a:t>behavior to </a:t>
            </a:r>
            <a:r>
              <a:rPr lang="en-US" sz="2200" spc="-5" dirty="0">
                <a:latin typeface="Arial"/>
                <a:cs typeface="Arial"/>
              </a:rPr>
              <a:t>get from  which </a:t>
            </a:r>
            <a:r>
              <a:rPr lang="en-US" sz="2200" dirty="0">
                <a:latin typeface="Arial"/>
                <a:cs typeface="Arial"/>
              </a:rPr>
              <a:t>class, particularly </a:t>
            </a:r>
            <a:r>
              <a:rPr lang="en-US" sz="2200" spc="-5" dirty="0">
                <a:latin typeface="Arial"/>
                <a:cs typeface="Arial"/>
              </a:rPr>
              <a:t>when </a:t>
            </a:r>
            <a:r>
              <a:rPr lang="en-US" sz="2200" dirty="0">
                <a:latin typeface="Arial"/>
                <a:cs typeface="Arial"/>
              </a:rPr>
              <a:t>several ancestors  </a:t>
            </a:r>
            <a:r>
              <a:rPr lang="en-US" sz="2200" spc="-5" dirty="0">
                <a:latin typeface="Arial"/>
                <a:cs typeface="Arial"/>
              </a:rPr>
              <a:t>define </a:t>
            </a:r>
            <a:r>
              <a:rPr lang="en-US" sz="2200" dirty="0">
                <a:latin typeface="Arial"/>
                <a:cs typeface="Arial"/>
              </a:rPr>
              <a:t>the </a:t>
            </a:r>
            <a:r>
              <a:rPr lang="en-US" sz="2200" spc="-5" dirty="0">
                <a:latin typeface="Arial"/>
                <a:cs typeface="Arial"/>
              </a:rPr>
              <a:t>same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method</a:t>
            </a:r>
            <a:r>
              <a:rPr lang="en-US" sz="2200" spc="-5" dirty="0" smtClean="0">
                <a:latin typeface="Arial"/>
                <a:cs typeface="Arial"/>
              </a:rPr>
              <a:t>.</a:t>
            </a:r>
          </a:p>
          <a:p>
            <a:pPr marL="367665" marR="17780" indent="-342900">
              <a:spcBef>
                <a:spcPts val="6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1600" dirty="0">
              <a:latin typeface="Arial"/>
              <a:cs typeface="Arial"/>
            </a:endParaRPr>
          </a:p>
          <a:p>
            <a:pPr marL="368300" indent="-342900">
              <a:spcBef>
                <a:spcPts val="7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200" spc="-5" dirty="0">
                <a:latin typeface="Arial"/>
                <a:cs typeface="Arial"/>
              </a:rPr>
              <a:t>Virtual </a:t>
            </a:r>
            <a:r>
              <a:rPr lang="en-US" sz="2200" dirty="0">
                <a:latin typeface="Arial"/>
                <a:cs typeface="Arial"/>
              </a:rPr>
              <a:t>Inheritance</a:t>
            </a:r>
            <a:r>
              <a:rPr lang="en-US" sz="2200" spc="-50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!!??</a:t>
            </a:r>
            <a:endParaRPr lang="en-US" sz="2200" dirty="0">
              <a:latin typeface="Arial"/>
              <a:cs typeface="Arial"/>
            </a:endParaRPr>
          </a:p>
          <a:p>
            <a:endParaRPr lang="en-US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5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 A little quiz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124" y="2078139"/>
            <a:ext cx="2572735" cy="3231160"/>
          </a:xfrm>
          <a:prstGeom prst="rect">
            <a:avLst/>
          </a:prstGeom>
        </p:spPr>
      </p:pic>
      <p:sp>
        <p:nvSpPr>
          <p:cNvPr id="5" name="object 419"/>
          <p:cNvSpPr txBox="1"/>
          <p:nvPr/>
        </p:nvSpPr>
        <p:spPr>
          <a:xfrm>
            <a:off x="4143739" y="2012490"/>
            <a:ext cx="5904028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ctr">
              <a:spcBef>
                <a:spcPts val="100"/>
              </a:spcBef>
            </a:pPr>
            <a:r>
              <a:rPr lang="en-MY" sz="3600" b="1" spc="-20" dirty="0" smtClean="0">
                <a:latin typeface="Times New Roman"/>
                <a:cs typeface="Times New Roman"/>
              </a:rPr>
              <a:t>Which one is the class ? Which one is the instance of the class ?</a:t>
            </a:r>
          </a:p>
          <a:p>
            <a:pPr marL="98425" algn="ctr">
              <a:spcBef>
                <a:spcPts val="100"/>
              </a:spcBef>
            </a:pPr>
            <a:endParaRPr lang="en-MY" sz="3600" b="1" spc="-20" dirty="0">
              <a:latin typeface="Times New Roman"/>
              <a:cs typeface="Times New Roman"/>
            </a:endParaRPr>
          </a:p>
          <a:p>
            <a:pPr marL="98425" algn="ctr">
              <a:spcBef>
                <a:spcPts val="100"/>
              </a:spcBef>
            </a:pPr>
            <a:r>
              <a:rPr sz="3600" b="1" spc="-20" dirty="0" smtClean="0">
                <a:latin typeface="Times New Roman"/>
                <a:cs typeface="Times New Roman"/>
              </a:rPr>
              <a:t>Dog</a:t>
            </a:r>
            <a:endParaRPr sz="4400" dirty="0">
              <a:latin typeface="Times New Roman"/>
              <a:cs typeface="Times New Roman"/>
            </a:endParaRPr>
          </a:p>
          <a:p>
            <a:pPr marL="249554" algn="ctr"/>
            <a:r>
              <a:rPr sz="3600" b="1" spc="-25" dirty="0">
                <a:latin typeface="Times New Roman"/>
                <a:cs typeface="Times New Roman"/>
              </a:rPr>
              <a:t>Scooby-Doo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4" y="219615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Class</a:t>
            </a:r>
            <a:r>
              <a:rPr sz="3600" spc="-125" dirty="0"/>
              <a:t> </a:t>
            </a:r>
            <a:r>
              <a:rPr sz="3600" spc="-25" dirty="0"/>
              <a:t>Visibility</a:t>
            </a:r>
            <a:endParaRPr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4" y="1180213"/>
            <a:ext cx="9706633" cy="5156791"/>
          </a:xfrm>
        </p:spPr>
        <p:txBody>
          <a:bodyPr>
            <a:normAutofit fontScale="92500" lnSpcReduction="10000"/>
          </a:bodyPr>
          <a:lstStyle/>
          <a:p>
            <a:pPr marR="1948814">
              <a:lnSpc>
                <a:spcPct val="100699"/>
              </a:lnSpc>
              <a:spcBef>
                <a:spcPts val="80"/>
              </a:spcBef>
            </a:pPr>
            <a:r>
              <a:rPr lang="en-US" sz="2600" spc="-25" dirty="0">
                <a:latin typeface="Arial"/>
                <a:cs typeface="Arial"/>
              </a:rPr>
              <a:t>Purpose </a:t>
            </a:r>
            <a:r>
              <a:rPr lang="en-US" sz="2600" spc="-50" dirty="0">
                <a:latin typeface="Arial"/>
                <a:cs typeface="Arial"/>
              </a:rPr>
              <a:t>of </a:t>
            </a:r>
            <a:r>
              <a:rPr lang="en-US" sz="2600" spc="-25" dirty="0">
                <a:latin typeface="Arial"/>
                <a:cs typeface="Arial"/>
              </a:rPr>
              <a:t>Access </a:t>
            </a:r>
            <a:r>
              <a:rPr lang="en-US" sz="2600" spc="-20" dirty="0">
                <a:latin typeface="Arial"/>
                <a:cs typeface="Arial"/>
              </a:rPr>
              <a:t>Specifiers </a:t>
            </a:r>
            <a:r>
              <a:rPr lang="en-US" sz="2600" dirty="0">
                <a:latin typeface="Arial"/>
                <a:cs typeface="Arial"/>
              </a:rPr>
              <a:t>?  </a:t>
            </a:r>
            <a:endParaRPr lang="en-US" sz="2600" dirty="0" smtClean="0">
              <a:latin typeface="Arial"/>
              <a:cs typeface="Arial"/>
            </a:endParaRPr>
          </a:p>
          <a:p>
            <a:pPr marR="1948814">
              <a:lnSpc>
                <a:spcPct val="100699"/>
              </a:lnSpc>
              <a:spcBef>
                <a:spcPts val="80"/>
              </a:spcBef>
            </a:pPr>
            <a:endParaRPr lang="en-US" sz="2600" spc="-15" dirty="0">
              <a:latin typeface="Arial"/>
              <a:cs typeface="Arial"/>
            </a:endParaRPr>
          </a:p>
          <a:p>
            <a:pPr marR="1948814">
              <a:lnSpc>
                <a:spcPct val="100699"/>
              </a:lnSpc>
              <a:spcBef>
                <a:spcPts val="80"/>
              </a:spcBef>
            </a:pPr>
            <a:r>
              <a:rPr lang="en-US" sz="2600" spc="-15" dirty="0" smtClean="0">
                <a:latin typeface="Arial"/>
                <a:cs typeface="Arial"/>
              </a:rPr>
              <a:t>Difference </a:t>
            </a:r>
            <a:r>
              <a:rPr lang="en-US" sz="2600" spc="-30" dirty="0">
                <a:latin typeface="Arial"/>
                <a:cs typeface="Arial"/>
              </a:rPr>
              <a:t>between </a:t>
            </a:r>
            <a:r>
              <a:rPr lang="en-US" sz="2600" dirty="0" smtClean="0">
                <a:latin typeface="Arial"/>
                <a:cs typeface="Arial"/>
              </a:rPr>
              <a:t>C++ </a:t>
            </a:r>
            <a:r>
              <a:rPr lang="en-US" sz="2600" spc="-20" dirty="0" err="1">
                <a:latin typeface="Arial"/>
                <a:cs typeface="Arial"/>
              </a:rPr>
              <a:t>struct</a:t>
            </a:r>
            <a:r>
              <a:rPr lang="en-US" sz="2600" spc="-20" dirty="0">
                <a:latin typeface="Arial"/>
                <a:cs typeface="Arial"/>
              </a:rPr>
              <a:t> </a:t>
            </a:r>
            <a:r>
              <a:rPr lang="en-US" sz="2600" spc="-5" dirty="0">
                <a:latin typeface="Arial"/>
                <a:cs typeface="Arial"/>
              </a:rPr>
              <a:t>and </a:t>
            </a:r>
            <a:r>
              <a:rPr lang="en-US" sz="2600" spc="-30" dirty="0">
                <a:latin typeface="Arial"/>
                <a:cs typeface="Arial"/>
              </a:rPr>
              <a:t>class</a:t>
            </a:r>
            <a:r>
              <a:rPr lang="en-US" sz="2600" spc="-375" dirty="0">
                <a:latin typeface="Arial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?</a:t>
            </a:r>
          </a:p>
          <a:p>
            <a:pPr marR="270510">
              <a:lnSpc>
                <a:spcPct val="80000"/>
              </a:lnSpc>
              <a:spcBef>
                <a:spcPts val="595"/>
              </a:spcBef>
            </a:pPr>
            <a:endParaRPr lang="en-US" sz="2600" spc="-25" dirty="0" smtClean="0">
              <a:latin typeface="Arial"/>
              <a:cs typeface="Arial"/>
            </a:endParaRPr>
          </a:p>
          <a:p>
            <a:pPr marR="270510">
              <a:lnSpc>
                <a:spcPct val="80000"/>
              </a:lnSpc>
              <a:spcBef>
                <a:spcPts val="595"/>
              </a:spcBef>
            </a:pPr>
            <a:r>
              <a:rPr lang="en-US" sz="2600" spc="-25" dirty="0" smtClean="0">
                <a:latin typeface="Arial"/>
                <a:cs typeface="Arial"/>
              </a:rPr>
              <a:t>The </a:t>
            </a:r>
            <a:r>
              <a:rPr lang="en-US" sz="2600" spc="-25" dirty="0">
                <a:latin typeface="Arial"/>
                <a:cs typeface="Arial"/>
              </a:rPr>
              <a:t>class’s </a:t>
            </a:r>
            <a:r>
              <a:rPr lang="en-US" sz="2600" spc="-30" dirty="0">
                <a:latin typeface="Arial"/>
                <a:cs typeface="Arial"/>
              </a:rPr>
              <a:t>protocol </a:t>
            </a:r>
            <a:r>
              <a:rPr lang="en-US" sz="2600" spc="-5" dirty="0">
                <a:latin typeface="Arial"/>
                <a:cs typeface="Arial"/>
              </a:rPr>
              <a:t>or </a:t>
            </a:r>
            <a:r>
              <a:rPr lang="en-US" sz="2600" spc="-35" dirty="0">
                <a:latin typeface="Arial"/>
                <a:cs typeface="Arial"/>
              </a:rPr>
              <a:t>the </a:t>
            </a:r>
            <a:r>
              <a:rPr lang="en-US" sz="2600" spc="-30" dirty="0">
                <a:latin typeface="Arial"/>
                <a:cs typeface="Arial"/>
              </a:rPr>
              <a:t>messages </a:t>
            </a:r>
            <a:r>
              <a:rPr lang="en-US" sz="2600" spc="-25" dirty="0">
                <a:latin typeface="Arial"/>
                <a:cs typeface="Arial"/>
              </a:rPr>
              <a:t>that </a:t>
            </a:r>
            <a:r>
              <a:rPr lang="en-US" sz="2600" dirty="0">
                <a:latin typeface="Arial"/>
                <a:cs typeface="Arial"/>
              </a:rPr>
              <a:t>a </a:t>
            </a:r>
            <a:r>
              <a:rPr lang="en-US" sz="2600" spc="-35" dirty="0">
                <a:latin typeface="Arial"/>
                <a:cs typeface="Arial"/>
              </a:rPr>
              <a:t>class  </a:t>
            </a:r>
            <a:r>
              <a:rPr lang="en-US" sz="2600" spc="-30" dirty="0">
                <a:latin typeface="Arial"/>
                <a:cs typeface="Arial"/>
              </a:rPr>
              <a:t>understands, can </a:t>
            </a:r>
            <a:r>
              <a:rPr lang="en-US" sz="2600" spc="-5" dirty="0">
                <a:latin typeface="Arial"/>
                <a:cs typeface="Arial"/>
              </a:rPr>
              <a:t>be </a:t>
            </a:r>
            <a:r>
              <a:rPr lang="en-US" sz="2600" spc="-20" dirty="0">
                <a:latin typeface="Arial"/>
                <a:cs typeface="Arial"/>
              </a:rPr>
              <a:t>hidden </a:t>
            </a:r>
            <a:r>
              <a:rPr lang="en-US" sz="2600" spc="-5" dirty="0">
                <a:latin typeface="Arial"/>
                <a:cs typeface="Arial"/>
              </a:rPr>
              <a:t>from </a:t>
            </a:r>
            <a:r>
              <a:rPr lang="en-US" sz="2600" spc="-20" dirty="0">
                <a:latin typeface="Arial"/>
                <a:cs typeface="Arial"/>
              </a:rPr>
              <a:t>other </a:t>
            </a:r>
            <a:r>
              <a:rPr lang="en-US" sz="2600" spc="-35" dirty="0">
                <a:latin typeface="Arial"/>
                <a:cs typeface="Arial"/>
              </a:rPr>
              <a:t>objects</a:t>
            </a:r>
            <a:r>
              <a:rPr lang="en-US" sz="2600" spc="-204" dirty="0">
                <a:latin typeface="Arial"/>
                <a:cs typeface="Arial"/>
              </a:rPr>
              <a:t> </a:t>
            </a:r>
            <a:r>
              <a:rPr lang="en-US" sz="2600" spc="-20" dirty="0">
                <a:latin typeface="Arial"/>
                <a:cs typeface="Arial"/>
              </a:rPr>
              <a:t>(private  </a:t>
            </a:r>
            <a:r>
              <a:rPr lang="en-US" sz="2600" spc="-25" dirty="0">
                <a:latin typeface="Arial"/>
                <a:cs typeface="Arial"/>
              </a:rPr>
              <a:t>protocol) </a:t>
            </a:r>
            <a:r>
              <a:rPr lang="en-US" sz="2600" spc="-5" dirty="0">
                <a:latin typeface="Arial"/>
                <a:cs typeface="Arial"/>
              </a:rPr>
              <a:t>or </a:t>
            </a:r>
            <a:r>
              <a:rPr lang="en-US" sz="2600" spc="-40" dirty="0">
                <a:latin typeface="Arial"/>
                <a:cs typeface="Arial"/>
              </a:rPr>
              <a:t>made </a:t>
            </a:r>
            <a:r>
              <a:rPr lang="en-US" sz="2600" spc="-20" dirty="0">
                <a:latin typeface="Arial"/>
                <a:cs typeface="Arial"/>
              </a:rPr>
              <a:t>available </a:t>
            </a:r>
            <a:r>
              <a:rPr lang="en-US" sz="2600" spc="-5" dirty="0">
                <a:latin typeface="Arial"/>
                <a:cs typeface="Arial"/>
              </a:rPr>
              <a:t>to </a:t>
            </a:r>
            <a:r>
              <a:rPr lang="en-US" sz="2600" spc="-25" dirty="0">
                <a:latin typeface="Arial"/>
                <a:cs typeface="Arial"/>
              </a:rPr>
              <a:t>other </a:t>
            </a:r>
            <a:r>
              <a:rPr lang="en-US" sz="2600" spc="-20" dirty="0">
                <a:latin typeface="Arial"/>
                <a:cs typeface="Arial"/>
              </a:rPr>
              <a:t>objects </a:t>
            </a:r>
            <a:r>
              <a:rPr lang="en-US" sz="2600" spc="-25" dirty="0">
                <a:latin typeface="Arial"/>
                <a:cs typeface="Arial"/>
              </a:rPr>
              <a:t>(public  </a:t>
            </a:r>
            <a:r>
              <a:rPr lang="en-US" sz="2600" spc="-20" dirty="0">
                <a:latin typeface="Arial"/>
                <a:cs typeface="Arial"/>
              </a:rPr>
              <a:t>protocol).</a:t>
            </a:r>
            <a:endParaRPr lang="en-US" sz="2600" dirty="0">
              <a:latin typeface="Arial"/>
              <a:cs typeface="Arial"/>
            </a:endParaRPr>
          </a:p>
          <a:p>
            <a:pPr marR="610235">
              <a:lnSpc>
                <a:spcPct val="79900"/>
              </a:lnSpc>
              <a:spcBef>
                <a:spcPts val="600"/>
              </a:spcBef>
            </a:pPr>
            <a:endParaRPr lang="en-US" sz="2600" spc="-20" dirty="0" smtClean="0">
              <a:latin typeface="Arial"/>
              <a:cs typeface="Arial"/>
            </a:endParaRPr>
          </a:p>
          <a:p>
            <a:pPr marR="610235">
              <a:lnSpc>
                <a:spcPct val="79900"/>
              </a:lnSpc>
              <a:spcBef>
                <a:spcPts val="600"/>
              </a:spcBef>
            </a:pPr>
            <a:r>
              <a:rPr lang="en-US" sz="2600" spc="-20" dirty="0" smtClean="0">
                <a:latin typeface="Arial"/>
                <a:cs typeface="Arial"/>
              </a:rPr>
              <a:t>Public </a:t>
            </a:r>
            <a:r>
              <a:rPr lang="en-US" sz="2600" spc="-25" dirty="0">
                <a:latin typeface="Arial"/>
                <a:cs typeface="Arial"/>
              </a:rPr>
              <a:t>protocols </a:t>
            </a:r>
            <a:r>
              <a:rPr lang="en-US" sz="2600" spc="-5" dirty="0">
                <a:latin typeface="Arial"/>
                <a:cs typeface="Arial"/>
              </a:rPr>
              <a:t>define the </a:t>
            </a:r>
            <a:r>
              <a:rPr lang="en-US" sz="2600" spc="-25" dirty="0">
                <a:latin typeface="Arial"/>
                <a:cs typeface="Arial"/>
              </a:rPr>
              <a:t>functionality </a:t>
            </a:r>
            <a:r>
              <a:rPr lang="en-US" sz="2600" spc="-5" dirty="0">
                <a:latin typeface="Arial"/>
                <a:cs typeface="Arial"/>
              </a:rPr>
              <a:t>and</a:t>
            </a:r>
            <a:r>
              <a:rPr lang="en-US" sz="2600" spc="-360" dirty="0">
                <a:latin typeface="Arial"/>
                <a:cs typeface="Arial"/>
              </a:rPr>
              <a:t> </a:t>
            </a:r>
            <a:r>
              <a:rPr lang="en-US" sz="2600" spc="-15" dirty="0">
                <a:latin typeface="Arial"/>
                <a:cs typeface="Arial"/>
              </a:rPr>
              <a:t>external  </a:t>
            </a:r>
            <a:r>
              <a:rPr lang="en-US" sz="2600" spc="-20" dirty="0">
                <a:latin typeface="Arial"/>
                <a:cs typeface="Arial"/>
              </a:rPr>
              <a:t>messages </a:t>
            </a:r>
            <a:r>
              <a:rPr lang="en-US" sz="2600" spc="-5" dirty="0">
                <a:latin typeface="Arial"/>
                <a:cs typeface="Arial"/>
              </a:rPr>
              <a:t>of </a:t>
            </a:r>
            <a:r>
              <a:rPr lang="en-US" sz="2600" spc="-55" dirty="0">
                <a:latin typeface="Arial"/>
                <a:cs typeface="Arial"/>
              </a:rPr>
              <a:t>an</a:t>
            </a:r>
            <a:r>
              <a:rPr lang="en-US" sz="2600" spc="-100" dirty="0">
                <a:latin typeface="Arial"/>
                <a:cs typeface="Arial"/>
              </a:rPr>
              <a:t> </a:t>
            </a:r>
            <a:r>
              <a:rPr lang="en-US" sz="2600" spc="-30" dirty="0">
                <a:latin typeface="Arial"/>
                <a:cs typeface="Arial"/>
              </a:rPr>
              <a:t>object.</a:t>
            </a:r>
            <a:endParaRPr lang="en-US" sz="2600" dirty="0">
              <a:latin typeface="Arial"/>
              <a:cs typeface="Arial"/>
            </a:endParaRPr>
          </a:p>
          <a:p>
            <a:pPr algn="just">
              <a:spcBef>
                <a:spcPts val="20"/>
              </a:spcBef>
            </a:pPr>
            <a:endParaRPr lang="en-US" sz="2600" spc="-15" dirty="0" smtClean="0">
              <a:latin typeface="Arial"/>
              <a:cs typeface="Arial"/>
            </a:endParaRPr>
          </a:p>
          <a:p>
            <a:pPr algn="just">
              <a:spcBef>
                <a:spcPts val="20"/>
              </a:spcBef>
            </a:pPr>
            <a:r>
              <a:rPr lang="en-US" sz="2600" spc="-15" dirty="0" smtClean="0">
                <a:latin typeface="Arial"/>
                <a:cs typeface="Arial"/>
              </a:rPr>
              <a:t>Private </a:t>
            </a:r>
            <a:r>
              <a:rPr lang="en-US" sz="2600" spc="-30" dirty="0">
                <a:latin typeface="Arial"/>
                <a:cs typeface="Arial"/>
              </a:rPr>
              <a:t>protocols </a:t>
            </a:r>
            <a:r>
              <a:rPr lang="en-US" sz="2600" spc="-25" dirty="0">
                <a:latin typeface="Arial"/>
                <a:cs typeface="Arial"/>
              </a:rPr>
              <a:t>define </a:t>
            </a:r>
            <a:r>
              <a:rPr lang="en-US" sz="2600" spc="-35" dirty="0">
                <a:latin typeface="Arial"/>
                <a:cs typeface="Arial"/>
              </a:rPr>
              <a:t>the </a:t>
            </a:r>
            <a:r>
              <a:rPr lang="en-US" sz="2600" spc="-30" dirty="0">
                <a:latin typeface="Arial"/>
                <a:cs typeface="Arial"/>
              </a:rPr>
              <a:t>implementation </a:t>
            </a:r>
            <a:r>
              <a:rPr lang="en-US" sz="2600" spc="-50" dirty="0">
                <a:latin typeface="Arial"/>
                <a:cs typeface="Arial"/>
              </a:rPr>
              <a:t>of </a:t>
            </a:r>
            <a:r>
              <a:rPr lang="en-US" sz="2600" spc="-5" dirty="0">
                <a:latin typeface="Arial"/>
                <a:cs typeface="Arial"/>
              </a:rPr>
              <a:t>an</a:t>
            </a:r>
            <a:r>
              <a:rPr lang="en-US" sz="2600" spc="15" dirty="0">
                <a:latin typeface="Arial"/>
                <a:cs typeface="Arial"/>
              </a:rPr>
              <a:t> </a:t>
            </a:r>
            <a:r>
              <a:rPr lang="en-US" sz="2600" spc="-20" dirty="0">
                <a:latin typeface="Arial"/>
                <a:cs typeface="Arial"/>
              </a:rPr>
              <a:t>object.</a:t>
            </a:r>
            <a:endParaRPr lang="en-US" sz="2600" dirty="0">
              <a:latin typeface="Arial"/>
              <a:cs typeface="Arial"/>
            </a:endParaRPr>
          </a:p>
          <a:p>
            <a:pPr marR="5080" algn="just">
              <a:lnSpc>
                <a:spcPct val="80000"/>
              </a:lnSpc>
              <a:spcBef>
                <a:spcPts val="595"/>
              </a:spcBef>
            </a:pPr>
            <a:endParaRPr lang="en-US" sz="2600" spc="-25" dirty="0" smtClean="0">
              <a:latin typeface="Arial"/>
              <a:cs typeface="Arial"/>
            </a:endParaRPr>
          </a:p>
          <a:p>
            <a:pPr marR="5080">
              <a:lnSpc>
                <a:spcPct val="80000"/>
              </a:lnSpc>
              <a:spcBef>
                <a:spcPts val="595"/>
              </a:spcBef>
            </a:pPr>
            <a:r>
              <a:rPr lang="en-US" sz="2600" spc="-25" dirty="0" smtClean="0">
                <a:latin typeface="Arial"/>
                <a:cs typeface="Arial"/>
              </a:rPr>
              <a:t>The </a:t>
            </a:r>
            <a:r>
              <a:rPr lang="en-US" sz="2600" spc="-30" dirty="0">
                <a:latin typeface="Arial"/>
                <a:cs typeface="Arial"/>
              </a:rPr>
              <a:t>lack </a:t>
            </a:r>
            <a:r>
              <a:rPr lang="en-US" sz="2600" spc="-5" dirty="0">
                <a:latin typeface="Arial"/>
                <a:cs typeface="Arial"/>
              </a:rPr>
              <a:t>of </a:t>
            </a:r>
            <a:r>
              <a:rPr lang="en-US" sz="2600" spc="-25" dirty="0">
                <a:latin typeface="Arial"/>
                <a:cs typeface="Arial"/>
              </a:rPr>
              <a:t>well-designed </a:t>
            </a:r>
            <a:r>
              <a:rPr lang="en-US" sz="2600" spc="-35" dirty="0">
                <a:latin typeface="Arial"/>
                <a:cs typeface="Arial"/>
              </a:rPr>
              <a:t>protocol </a:t>
            </a:r>
            <a:r>
              <a:rPr lang="en-US" sz="2600" spc="-25" dirty="0">
                <a:latin typeface="Arial"/>
                <a:cs typeface="Arial"/>
              </a:rPr>
              <a:t>can </a:t>
            </a:r>
            <a:r>
              <a:rPr lang="en-US" sz="2600" spc="-30" dirty="0">
                <a:latin typeface="Arial"/>
                <a:cs typeface="Arial"/>
              </a:rPr>
              <a:t>manifest </a:t>
            </a:r>
            <a:r>
              <a:rPr lang="en-US" sz="2600" spc="-20" dirty="0">
                <a:latin typeface="Arial"/>
                <a:cs typeface="Arial"/>
              </a:rPr>
              <a:t>itself </a:t>
            </a:r>
            <a:r>
              <a:rPr lang="en-US" sz="2600" spc="-5" dirty="0">
                <a:latin typeface="Arial"/>
                <a:cs typeface="Arial"/>
              </a:rPr>
              <a:t>as  </a:t>
            </a:r>
            <a:r>
              <a:rPr lang="en-US" sz="2600" spc="-25" dirty="0">
                <a:latin typeface="Arial"/>
                <a:cs typeface="Arial"/>
              </a:rPr>
              <a:t>encapsulation </a:t>
            </a:r>
            <a:r>
              <a:rPr lang="en-US" sz="2600" spc="-30" dirty="0">
                <a:latin typeface="Arial"/>
                <a:cs typeface="Arial"/>
              </a:rPr>
              <a:t>leakage. </a:t>
            </a:r>
            <a:r>
              <a:rPr lang="en-US" sz="2600" spc="-5" dirty="0">
                <a:latin typeface="Arial"/>
                <a:cs typeface="Arial"/>
              </a:rPr>
              <a:t>It </a:t>
            </a:r>
            <a:r>
              <a:rPr lang="en-US" sz="2600" spc="-35" dirty="0">
                <a:latin typeface="Arial"/>
                <a:cs typeface="Arial"/>
              </a:rPr>
              <a:t>happens </a:t>
            </a:r>
            <a:r>
              <a:rPr lang="en-US" sz="2600" spc="-5" dirty="0">
                <a:latin typeface="Arial"/>
                <a:cs typeface="Arial"/>
              </a:rPr>
              <a:t>when </a:t>
            </a:r>
            <a:r>
              <a:rPr lang="en-US" sz="2600" spc="-45" dirty="0">
                <a:latin typeface="Arial"/>
                <a:cs typeface="Arial"/>
              </a:rPr>
              <a:t>details </a:t>
            </a:r>
            <a:r>
              <a:rPr lang="en-US" sz="2600" spc="-20" dirty="0">
                <a:latin typeface="Arial"/>
                <a:cs typeface="Arial"/>
              </a:rPr>
              <a:t>about </a:t>
            </a:r>
            <a:r>
              <a:rPr lang="en-US" sz="2600" dirty="0">
                <a:latin typeface="Arial"/>
                <a:cs typeface="Arial"/>
              </a:rPr>
              <a:t>a  </a:t>
            </a:r>
            <a:r>
              <a:rPr lang="en-US" sz="2600" spc="-15" dirty="0">
                <a:latin typeface="Arial"/>
                <a:cs typeface="Arial"/>
              </a:rPr>
              <a:t>class’s </a:t>
            </a:r>
            <a:r>
              <a:rPr lang="en-US" sz="2600" spc="-25" dirty="0">
                <a:latin typeface="Arial"/>
                <a:cs typeface="Arial"/>
              </a:rPr>
              <a:t>internal implementation </a:t>
            </a:r>
            <a:r>
              <a:rPr lang="en-US" sz="2600" spc="-5" dirty="0">
                <a:latin typeface="Arial"/>
                <a:cs typeface="Arial"/>
              </a:rPr>
              <a:t>are </a:t>
            </a:r>
            <a:r>
              <a:rPr lang="en-US" sz="2600" spc="-30" dirty="0">
                <a:latin typeface="Arial"/>
                <a:cs typeface="Arial"/>
              </a:rPr>
              <a:t>disclosed </a:t>
            </a:r>
            <a:r>
              <a:rPr lang="en-US" sz="2600" spc="-25" dirty="0">
                <a:latin typeface="Arial"/>
                <a:cs typeface="Arial"/>
              </a:rPr>
              <a:t>through </a:t>
            </a:r>
            <a:r>
              <a:rPr lang="en-US" sz="2600" spc="-50" dirty="0">
                <a:latin typeface="Arial"/>
                <a:cs typeface="Arial"/>
              </a:rPr>
              <a:t>the  </a:t>
            </a:r>
            <a:r>
              <a:rPr lang="en-US" sz="2600" spc="-25" dirty="0">
                <a:latin typeface="Arial"/>
                <a:cs typeface="Arial"/>
              </a:rPr>
              <a:t>interface</a:t>
            </a:r>
            <a:endParaRPr lang="en-US" sz="2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304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spcBef>
                <a:spcPts val="220"/>
              </a:spcBef>
            </a:pPr>
            <a:fld id="{81D60167-4931-47E6-BA6A-407CBD079E47}" type="slidenum">
              <a:rPr dirty="0"/>
              <a:pPr marL="38100">
                <a:spcBef>
                  <a:spcPts val="220"/>
                </a:spcBef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20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2" y="469530"/>
            <a:ext cx="449424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3" dirty="0">
                <a:solidFill>
                  <a:schemeClr val="tx1"/>
                </a:solidFill>
              </a:rPr>
              <a:t>What </a:t>
            </a:r>
            <a:r>
              <a:rPr sz="3733" spc="-7" dirty="0">
                <a:solidFill>
                  <a:schemeClr val="tx1"/>
                </a:solidFill>
              </a:rPr>
              <a:t>is</a:t>
            </a:r>
            <a:r>
              <a:rPr sz="3733" spc="-60" dirty="0">
                <a:solidFill>
                  <a:schemeClr val="tx1"/>
                </a:solidFill>
              </a:rPr>
              <a:t> </a:t>
            </a:r>
            <a:r>
              <a:rPr sz="3733" spc="-7" dirty="0">
                <a:solidFill>
                  <a:schemeClr val="tx1"/>
                </a:solidFill>
              </a:rPr>
              <a:t>SOLID?</a:t>
            </a:r>
            <a:endParaRPr sz="3733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32" y="1572247"/>
            <a:ext cx="2160693" cy="2981821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235373" rIns="0" bIns="0" rtlCol="0">
            <a:spAutoFit/>
          </a:bodyPr>
          <a:lstStyle/>
          <a:p>
            <a:pPr marL="128690">
              <a:spcBef>
                <a:spcPts val="1853"/>
              </a:spcBef>
            </a:pPr>
            <a:r>
              <a:rPr sz="6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6400">
              <a:latin typeface="Trebuchet MS"/>
              <a:cs typeface="Trebuchet MS"/>
            </a:endParaRPr>
          </a:p>
          <a:p>
            <a:pPr marL="128690">
              <a:spcBef>
                <a:spcPts val="2373"/>
              </a:spcBef>
            </a:pPr>
            <a:r>
              <a:rPr sz="2400" spc="-7" dirty="0">
                <a:solidFill>
                  <a:srgbClr val="FFFFFF"/>
                </a:solidFill>
                <a:latin typeface="Trebuchet MS"/>
                <a:cs typeface="Trebuchet MS"/>
              </a:rPr>
              <a:t>SRP</a:t>
            </a:r>
            <a:endParaRPr sz="2400">
              <a:latin typeface="Trebuchet MS"/>
              <a:cs typeface="Trebuchet MS"/>
            </a:endParaRPr>
          </a:p>
          <a:p>
            <a:pPr marL="128690" marR="662923">
              <a:spcBef>
                <a:spcPts val="2247"/>
              </a:spcBef>
            </a:pP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Single  Responsibility  Principle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8284" y="1578344"/>
            <a:ext cx="2147993" cy="2842531"/>
          </a:xfrm>
          <a:prstGeom prst="rect">
            <a:avLst/>
          </a:prstGeom>
          <a:solidFill>
            <a:srgbClr val="4E6E9B"/>
          </a:solidFill>
          <a:ln w="9144">
            <a:solidFill>
              <a:srgbClr val="585858"/>
            </a:solidFill>
          </a:ln>
        </p:spPr>
        <p:txBody>
          <a:bodyPr vert="horz" wrap="square" lIns="0" tIns="361527" rIns="0" bIns="0" rtlCol="0">
            <a:spAutoFit/>
          </a:bodyPr>
          <a:lstStyle/>
          <a:p>
            <a:pPr marL="121917">
              <a:spcBef>
                <a:spcPts val="2847"/>
              </a:spcBef>
            </a:pPr>
            <a:r>
              <a:rPr sz="64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6400">
              <a:latin typeface="Trebuchet MS"/>
              <a:cs typeface="Trebuchet MS"/>
            </a:endParaRPr>
          </a:p>
          <a:p>
            <a:pPr marL="121917">
              <a:spcBef>
                <a:spcPts val="2373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OCP</a:t>
            </a:r>
            <a:endParaRPr sz="2400">
              <a:latin typeface="Trebuchet MS"/>
              <a:cs typeface="Trebuchet MS"/>
            </a:endParaRPr>
          </a:p>
          <a:p>
            <a:pPr marL="121917">
              <a:spcBef>
                <a:spcPts val="2247"/>
              </a:spcBef>
            </a:pP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Open/Closed</a:t>
            </a:r>
            <a:endParaRPr sz="1733">
              <a:latin typeface="Trebuchet MS"/>
              <a:cs typeface="Trebuchet MS"/>
            </a:endParaRPr>
          </a:p>
          <a:p>
            <a:pPr marL="121917"/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Principle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1612" y="1572247"/>
            <a:ext cx="2162387" cy="2981821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235373" rIns="0" bIns="0" rtlCol="0">
            <a:spAutoFit/>
          </a:bodyPr>
          <a:lstStyle/>
          <a:p>
            <a:pPr marL="129537">
              <a:spcBef>
                <a:spcPts val="1853"/>
              </a:spcBef>
            </a:pPr>
            <a:r>
              <a:rPr sz="6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6400" dirty="0">
              <a:latin typeface="Trebuchet MS"/>
              <a:cs typeface="Trebuchet MS"/>
            </a:endParaRPr>
          </a:p>
          <a:p>
            <a:pPr marL="129537">
              <a:spcBef>
                <a:spcPts val="2373"/>
              </a:spcBef>
            </a:pPr>
            <a:r>
              <a:rPr sz="2400" spc="-7" dirty="0">
                <a:solidFill>
                  <a:srgbClr val="FFFFFF"/>
                </a:solidFill>
                <a:latin typeface="Trebuchet MS"/>
                <a:cs typeface="Trebuchet MS"/>
              </a:rPr>
              <a:t>LSP</a:t>
            </a:r>
            <a:endParaRPr sz="2400" dirty="0">
              <a:latin typeface="Trebuchet MS"/>
              <a:cs typeface="Trebuchet MS"/>
            </a:endParaRPr>
          </a:p>
          <a:p>
            <a:pPr marL="129537" marR="839026">
              <a:spcBef>
                <a:spcPts val="2247"/>
              </a:spcBef>
            </a:pP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Liskovs  Su</a:t>
            </a:r>
            <a:r>
              <a:rPr sz="1733" spc="-2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itu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Principle</a:t>
            </a:r>
            <a:endParaRPr sz="1733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9165" y="1578345"/>
            <a:ext cx="2147993" cy="2975837"/>
          </a:xfrm>
          <a:prstGeom prst="rect">
            <a:avLst/>
          </a:prstGeom>
          <a:solidFill>
            <a:srgbClr val="4E6E9B"/>
          </a:solidFill>
          <a:ln w="9144">
            <a:solidFill>
              <a:srgbClr val="585858"/>
            </a:solidFill>
          </a:ln>
        </p:spPr>
        <p:txBody>
          <a:bodyPr vert="horz" wrap="square" lIns="0" tIns="229447" rIns="0" bIns="0" rtlCol="0">
            <a:spAutoFit/>
          </a:bodyPr>
          <a:lstStyle/>
          <a:p>
            <a:pPr marL="122764">
              <a:spcBef>
                <a:spcPts val="1807"/>
              </a:spcBef>
            </a:pPr>
            <a:r>
              <a:rPr sz="6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6400">
              <a:latin typeface="Trebuchet MS"/>
              <a:cs typeface="Trebuchet MS"/>
            </a:endParaRPr>
          </a:p>
          <a:p>
            <a:pPr marL="122764">
              <a:spcBef>
                <a:spcPts val="2373"/>
              </a:spcBef>
            </a:pPr>
            <a:r>
              <a:rPr sz="2400" spc="-7" dirty="0">
                <a:solidFill>
                  <a:srgbClr val="FFFFFF"/>
                </a:solidFill>
                <a:latin typeface="Trebuchet MS"/>
                <a:cs typeface="Trebuchet MS"/>
              </a:rPr>
              <a:t>ISP</a:t>
            </a:r>
            <a:endParaRPr sz="2400">
              <a:latin typeface="Trebuchet MS"/>
              <a:cs typeface="Trebuchet MS"/>
            </a:endParaRPr>
          </a:p>
          <a:p>
            <a:pPr marL="122764" marR="860192">
              <a:spcBef>
                <a:spcPts val="2247"/>
              </a:spcBef>
            </a:pP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Interface  Se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Principle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524" y="1572247"/>
            <a:ext cx="2160693" cy="2981821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235373" rIns="0" bIns="0" rtlCol="0">
            <a:spAutoFit/>
          </a:bodyPr>
          <a:lstStyle/>
          <a:p>
            <a:pPr marL="127843">
              <a:spcBef>
                <a:spcPts val="1853"/>
              </a:spcBef>
            </a:pPr>
            <a:r>
              <a:rPr sz="64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400">
              <a:latin typeface="Trebuchet MS"/>
              <a:cs typeface="Trebuchet MS"/>
            </a:endParaRPr>
          </a:p>
          <a:p>
            <a:pPr marL="127843">
              <a:spcBef>
                <a:spcPts val="2373"/>
              </a:spcBef>
            </a:pPr>
            <a:r>
              <a:rPr sz="2400" spc="-7" dirty="0">
                <a:solidFill>
                  <a:srgbClr val="FFFFFF"/>
                </a:solidFill>
                <a:latin typeface="Trebuchet MS"/>
                <a:cs typeface="Trebuchet MS"/>
              </a:rPr>
              <a:t>DIP</a:t>
            </a:r>
            <a:endParaRPr sz="2400">
              <a:latin typeface="Trebuchet MS"/>
              <a:cs typeface="Trebuchet MS"/>
            </a:endParaRPr>
          </a:p>
          <a:p>
            <a:pPr marL="127843" marR="828019">
              <a:spcBef>
                <a:spcPts val="2247"/>
              </a:spcBef>
            </a:pP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Dependen</a:t>
            </a:r>
            <a:r>
              <a:rPr sz="1733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733" spc="-13" dirty="0">
                <a:solidFill>
                  <a:srgbClr val="FFFFFF"/>
                </a:solidFill>
                <a:latin typeface="Trebuchet MS"/>
                <a:cs typeface="Trebuchet MS"/>
              </a:rPr>
              <a:t>Inversion  </a:t>
            </a:r>
            <a:r>
              <a:rPr sz="1733" spc="-7" dirty="0">
                <a:solidFill>
                  <a:srgbClr val="FFFFFF"/>
                </a:solidFill>
                <a:latin typeface="Trebuchet MS"/>
                <a:cs typeface="Trebuchet MS"/>
              </a:rPr>
              <a:t>Principle</a:t>
            </a:r>
            <a:endParaRPr sz="1733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27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160" y="2101170"/>
            <a:ext cx="10644293" cy="28330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21725" marR="6773" indent="-304792">
              <a:lnSpc>
                <a:spcPct val="142800"/>
              </a:lnSpc>
              <a:spcBef>
                <a:spcPts val="127"/>
              </a:spcBef>
            </a:pP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“A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class should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have </a:t>
            </a:r>
            <a:r>
              <a:rPr sz="6400" i="1" dirty="0">
                <a:solidFill>
                  <a:srgbClr val="4E6E9B"/>
                </a:solidFill>
                <a:latin typeface="Trebuchet MS"/>
                <a:cs typeface="Trebuchet MS"/>
              </a:rPr>
              <a:t>one</a:t>
            </a:r>
            <a:r>
              <a:rPr sz="6400" i="1" spc="-93" dirty="0">
                <a:solidFill>
                  <a:srgbClr val="4E6E9B"/>
                </a:solidFill>
                <a:latin typeface="Trebuchet MS"/>
                <a:cs typeface="Trebuchet MS"/>
              </a:rPr>
              <a:t> </a:t>
            </a:r>
            <a:r>
              <a:rPr sz="6400" i="1" spc="-7" dirty="0">
                <a:solidFill>
                  <a:srgbClr val="4E6E9B"/>
                </a:solidFill>
                <a:latin typeface="Trebuchet MS"/>
                <a:cs typeface="Trebuchet MS"/>
              </a:rPr>
              <a:t>and  </a:t>
            </a:r>
            <a:r>
              <a:rPr sz="6400" i="1" dirty="0">
                <a:solidFill>
                  <a:srgbClr val="4E6E9B"/>
                </a:solidFill>
                <a:latin typeface="Trebuchet MS"/>
                <a:cs typeface="Trebuchet MS"/>
              </a:rPr>
              <a:t>only one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reason to</a:t>
            </a:r>
            <a:r>
              <a:rPr sz="6400" i="1" spc="-12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change”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767" y="371855"/>
            <a:ext cx="0" cy="767080"/>
          </a:xfrm>
          <a:custGeom>
            <a:avLst/>
            <a:gdLst/>
            <a:ahLst/>
            <a:cxnLst/>
            <a:rect l="l" t="t" r="r" b="b"/>
            <a:pathLst>
              <a:path h="575310">
                <a:moveTo>
                  <a:pt x="0" y="0"/>
                </a:moveTo>
                <a:lnTo>
                  <a:pt x="0" y="574802"/>
                </a:lnTo>
              </a:path>
            </a:pathLst>
          </a:custGeom>
          <a:ln w="76200">
            <a:solidFill>
              <a:srgbClr val="6EA8D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733" y="459401"/>
            <a:ext cx="652610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Single </a:t>
            </a:r>
            <a:r>
              <a:rPr sz="3733" spc="-133" dirty="0">
                <a:solidFill>
                  <a:srgbClr val="4E6E9B"/>
                </a:solidFill>
                <a:latin typeface="Verdana"/>
                <a:cs typeface="Verdana"/>
              </a:rPr>
              <a:t>Responsibility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35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465466"/>
            <a:ext cx="65261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Single </a:t>
            </a:r>
            <a:r>
              <a:rPr sz="3733" spc="-133" dirty="0">
                <a:solidFill>
                  <a:srgbClr val="4E6E9B"/>
                </a:solidFill>
                <a:latin typeface="Verdana"/>
                <a:cs typeface="Verdana"/>
              </a:rPr>
              <a:t>Responsibility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1888" y="1292351"/>
            <a:ext cx="7374128" cy="430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447023" y="1967484"/>
            <a:ext cx="1217507" cy="602827"/>
          </a:xfrm>
          <a:custGeom>
            <a:avLst/>
            <a:gdLst/>
            <a:ahLst/>
            <a:cxnLst/>
            <a:rect l="l" t="t" r="r" b="b"/>
            <a:pathLst>
              <a:path w="913129" h="452119">
                <a:moveTo>
                  <a:pt x="86233" y="337565"/>
                </a:moveTo>
                <a:lnTo>
                  <a:pt x="0" y="450342"/>
                </a:lnTo>
                <a:lnTo>
                  <a:pt x="141986" y="451612"/>
                </a:lnTo>
                <a:lnTo>
                  <a:pt x="119635" y="405891"/>
                </a:lnTo>
                <a:lnTo>
                  <a:pt x="105537" y="405891"/>
                </a:lnTo>
                <a:lnTo>
                  <a:pt x="99949" y="394462"/>
                </a:lnTo>
                <a:lnTo>
                  <a:pt x="111329" y="388902"/>
                </a:lnTo>
                <a:lnTo>
                  <a:pt x="86233" y="337565"/>
                </a:lnTo>
                <a:close/>
              </a:path>
              <a:path w="913129" h="452119">
                <a:moveTo>
                  <a:pt x="111329" y="388902"/>
                </a:moveTo>
                <a:lnTo>
                  <a:pt x="99949" y="394462"/>
                </a:lnTo>
                <a:lnTo>
                  <a:pt x="105537" y="405891"/>
                </a:lnTo>
                <a:lnTo>
                  <a:pt x="116917" y="400332"/>
                </a:lnTo>
                <a:lnTo>
                  <a:pt x="111329" y="388902"/>
                </a:lnTo>
                <a:close/>
              </a:path>
              <a:path w="913129" h="452119">
                <a:moveTo>
                  <a:pt x="116917" y="400332"/>
                </a:moveTo>
                <a:lnTo>
                  <a:pt x="105537" y="405891"/>
                </a:lnTo>
                <a:lnTo>
                  <a:pt x="119635" y="405891"/>
                </a:lnTo>
                <a:lnTo>
                  <a:pt x="116917" y="400332"/>
                </a:lnTo>
                <a:close/>
              </a:path>
              <a:path w="913129" h="452119">
                <a:moveTo>
                  <a:pt x="907414" y="0"/>
                </a:moveTo>
                <a:lnTo>
                  <a:pt x="111329" y="388902"/>
                </a:lnTo>
                <a:lnTo>
                  <a:pt x="116917" y="400332"/>
                </a:lnTo>
                <a:lnTo>
                  <a:pt x="913003" y="11429"/>
                </a:lnTo>
                <a:lnTo>
                  <a:pt x="9074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447023" y="3940556"/>
            <a:ext cx="1217507" cy="602827"/>
          </a:xfrm>
          <a:custGeom>
            <a:avLst/>
            <a:gdLst/>
            <a:ahLst/>
            <a:cxnLst/>
            <a:rect l="l" t="t" r="r" b="b"/>
            <a:pathLst>
              <a:path w="913129" h="452120">
                <a:moveTo>
                  <a:pt x="86233" y="337565"/>
                </a:moveTo>
                <a:lnTo>
                  <a:pt x="0" y="450341"/>
                </a:lnTo>
                <a:lnTo>
                  <a:pt x="141986" y="451612"/>
                </a:lnTo>
                <a:lnTo>
                  <a:pt x="119635" y="405891"/>
                </a:lnTo>
                <a:lnTo>
                  <a:pt x="105537" y="405891"/>
                </a:lnTo>
                <a:lnTo>
                  <a:pt x="99949" y="394462"/>
                </a:lnTo>
                <a:lnTo>
                  <a:pt x="111329" y="388902"/>
                </a:lnTo>
                <a:lnTo>
                  <a:pt x="86233" y="337565"/>
                </a:lnTo>
                <a:close/>
              </a:path>
              <a:path w="913129" h="452120">
                <a:moveTo>
                  <a:pt x="111329" y="388902"/>
                </a:moveTo>
                <a:lnTo>
                  <a:pt x="99949" y="394462"/>
                </a:lnTo>
                <a:lnTo>
                  <a:pt x="105537" y="405891"/>
                </a:lnTo>
                <a:lnTo>
                  <a:pt x="116917" y="400332"/>
                </a:lnTo>
                <a:lnTo>
                  <a:pt x="111329" y="388902"/>
                </a:lnTo>
                <a:close/>
              </a:path>
              <a:path w="913129" h="452120">
                <a:moveTo>
                  <a:pt x="116917" y="400332"/>
                </a:moveTo>
                <a:lnTo>
                  <a:pt x="105537" y="405891"/>
                </a:lnTo>
                <a:lnTo>
                  <a:pt x="119635" y="405891"/>
                </a:lnTo>
                <a:lnTo>
                  <a:pt x="116917" y="400332"/>
                </a:lnTo>
                <a:close/>
              </a:path>
              <a:path w="913129" h="452120">
                <a:moveTo>
                  <a:pt x="907414" y="0"/>
                </a:moveTo>
                <a:lnTo>
                  <a:pt x="111329" y="388902"/>
                </a:lnTo>
                <a:lnTo>
                  <a:pt x="116917" y="400332"/>
                </a:lnTo>
                <a:lnTo>
                  <a:pt x="913003" y="11430"/>
                </a:lnTo>
                <a:lnTo>
                  <a:pt x="90741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767993" y="1762760"/>
            <a:ext cx="1485900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Trebuchet MS"/>
                <a:cs typeface="Trebuchet MS"/>
              </a:rPr>
              <a:t>Business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logic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9047" y="3751681"/>
            <a:ext cx="1246292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Trebuchet MS"/>
                <a:cs typeface="Trebuchet MS"/>
              </a:rPr>
              <a:t>Persistence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07168" y="4954015"/>
            <a:ext cx="16256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8375227" y="5741754"/>
            <a:ext cx="162814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01597">
              <a:spcBef>
                <a:spcPts val="133"/>
              </a:spcBef>
            </a:pPr>
            <a:r>
              <a:rPr sz="1867" dirty="0">
                <a:latin typeface="Trebuchet MS"/>
                <a:cs typeface="Trebuchet MS"/>
              </a:rPr>
              <a:t>There </a:t>
            </a:r>
            <a:r>
              <a:rPr sz="1867" spc="-7" dirty="0">
                <a:latin typeface="Trebuchet MS"/>
                <a:cs typeface="Trebuchet MS"/>
              </a:rPr>
              <a:t>are</a:t>
            </a:r>
            <a:r>
              <a:rPr sz="1867" spc="-107" dirty="0">
                <a:latin typeface="Trebuchet MS"/>
                <a:cs typeface="Trebuchet MS"/>
              </a:rPr>
              <a:t> </a:t>
            </a:r>
            <a:r>
              <a:rPr sz="1867" spc="-7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endParaRPr sz="1867">
              <a:latin typeface="Trebuchet MS"/>
              <a:cs typeface="Trebuchet MS"/>
            </a:endParaRPr>
          </a:p>
          <a:p>
            <a:pPr marL="16933"/>
            <a:r>
              <a:rPr sz="1867" spc="-7" dirty="0">
                <a:latin typeface="Trebuchet MS"/>
                <a:cs typeface="Trebuchet MS"/>
              </a:rPr>
              <a:t>responsibilities</a:t>
            </a:r>
            <a:endParaRPr sz="186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40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3" y="459401"/>
            <a:ext cx="652610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Single </a:t>
            </a:r>
            <a:r>
              <a:rPr sz="3733" spc="-133" dirty="0">
                <a:solidFill>
                  <a:srgbClr val="4E6E9B"/>
                </a:solidFill>
                <a:latin typeface="Verdana"/>
                <a:cs typeface="Verdana"/>
              </a:rPr>
              <a:t>Responsibility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0921" y="1962675"/>
            <a:ext cx="656844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spc="-7" dirty="0">
                <a:solidFill>
                  <a:srgbClr val="444444"/>
                </a:solidFill>
                <a:latin typeface="Trebuchet MS"/>
                <a:cs typeface="Trebuchet MS"/>
              </a:rPr>
              <a:t>How to </a:t>
            </a:r>
            <a:r>
              <a:rPr sz="6400" dirty="0">
                <a:solidFill>
                  <a:srgbClr val="444444"/>
                </a:solidFill>
                <a:latin typeface="Trebuchet MS"/>
                <a:cs typeface="Trebuchet MS"/>
              </a:rPr>
              <a:t>solve</a:t>
            </a:r>
            <a:r>
              <a:rPr sz="6400" spc="-133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spc="-7" dirty="0">
                <a:solidFill>
                  <a:srgbClr val="444444"/>
                </a:solidFill>
                <a:latin typeface="Trebuchet MS"/>
                <a:cs typeface="Trebuchet MS"/>
              </a:rPr>
              <a:t>this?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3263" y="3681984"/>
            <a:ext cx="2659388" cy="224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781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210284"/>
            <a:ext cx="65261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Single </a:t>
            </a:r>
            <a:r>
              <a:rPr sz="3733" spc="-133" dirty="0">
                <a:solidFill>
                  <a:srgbClr val="4E6E9B"/>
                </a:solidFill>
                <a:latin typeface="Verdana"/>
                <a:cs typeface="Verdana"/>
              </a:rPr>
              <a:t>Responsibility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2476" y="1097940"/>
            <a:ext cx="7112000" cy="492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314076" y="3286171"/>
            <a:ext cx="1841177" cy="186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699161" y="5204900"/>
            <a:ext cx="2710180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dirty="0">
                <a:latin typeface="Trebuchet MS"/>
                <a:cs typeface="Trebuchet MS"/>
              </a:rPr>
              <a:t>Just </a:t>
            </a:r>
            <a:r>
              <a:rPr sz="1867" spc="-7" dirty="0">
                <a:latin typeface="Trebuchet MS"/>
                <a:cs typeface="Trebuchet MS"/>
              </a:rPr>
              <a:t>create two</a:t>
            </a:r>
            <a:r>
              <a:rPr sz="1867" spc="-120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different</a:t>
            </a:r>
            <a:endParaRPr sz="1867">
              <a:latin typeface="Trebuchet MS"/>
              <a:cs typeface="Trebuchet MS"/>
            </a:endParaRPr>
          </a:p>
          <a:p>
            <a:pPr marL="16933"/>
            <a:r>
              <a:rPr sz="1867" spc="-7" dirty="0">
                <a:latin typeface="Trebuchet MS"/>
                <a:cs typeface="Trebuchet MS"/>
              </a:rPr>
              <a:t>classes</a:t>
            </a:r>
            <a:endParaRPr sz="186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68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459401"/>
            <a:ext cx="483023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73" dirty="0">
                <a:solidFill>
                  <a:srgbClr val="4E6E9B"/>
                </a:solidFill>
                <a:latin typeface="Verdana"/>
                <a:cs typeface="Verdana"/>
              </a:rPr>
              <a:t>Open/Closed</a:t>
            </a:r>
            <a:r>
              <a:rPr sz="3733" spc="-4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34" y="1699991"/>
            <a:ext cx="10590107" cy="34149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ctr">
              <a:lnSpc>
                <a:spcPct val="114999"/>
              </a:lnSpc>
              <a:spcBef>
                <a:spcPts val="133"/>
              </a:spcBef>
            </a:pP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“Software entities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should</a:t>
            </a:r>
            <a:r>
              <a:rPr sz="6400" i="1" spc="-133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be  </a:t>
            </a:r>
            <a:r>
              <a:rPr sz="6400" b="1" i="1" dirty="0">
                <a:solidFill>
                  <a:srgbClr val="4E6E9B"/>
                </a:solidFill>
                <a:latin typeface="Trebuchet MS"/>
                <a:cs typeface="Trebuchet MS"/>
              </a:rPr>
              <a:t>open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for extension, but  </a:t>
            </a:r>
            <a:r>
              <a:rPr sz="6400" b="1" i="1" dirty="0">
                <a:solidFill>
                  <a:srgbClr val="4E6E9B"/>
                </a:solidFill>
                <a:latin typeface="Trebuchet MS"/>
                <a:cs typeface="Trebuchet MS"/>
              </a:rPr>
              <a:t>closed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for</a:t>
            </a:r>
            <a:r>
              <a:rPr sz="6400" i="1" spc="-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modification.”</a:t>
            </a:r>
            <a:endParaRPr sz="6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01856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199652"/>
            <a:ext cx="483023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73" dirty="0">
                <a:solidFill>
                  <a:srgbClr val="4E6E9B"/>
                </a:solidFill>
                <a:latin typeface="Verdana"/>
                <a:cs typeface="Verdana"/>
              </a:rPr>
              <a:t>Open/Closed</a:t>
            </a:r>
            <a:r>
              <a:rPr sz="3733" spc="-4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1175" y="1106305"/>
            <a:ext cx="6754368" cy="521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174737" y="1302511"/>
            <a:ext cx="2440937" cy="205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646329" y="3558541"/>
            <a:ext cx="274743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spc="-7" dirty="0">
                <a:latin typeface="Trebuchet MS"/>
                <a:cs typeface="Trebuchet MS"/>
              </a:rPr>
              <a:t>Humm...and if </a:t>
            </a:r>
            <a:r>
              <a:rPr sz="1867" dirty="0">
                <a:latin typeface="Trebuchet MS"/>
                <a:cs typeface="Trebuchet MS"/>
              </a:rPr>
              <a:t>I </a:t>
            </a:r>
            <a:r>
              <a:rPr sz="1867" spc="-7" dirty="0">
                <a:latin typeface="Trebuchet MS"/>
                <a:cs typeface="Trebuchet MS"/>
              </a:rPr>
              <a:t>need to  add </a:t>
            </a:r>
            <a:r>
              <a:rPr sz="1867" dirty="0">
                <a:latin typeface="Trebuchet MS"/>
                <a:cs typeface="Trebuchet MS"/>
              </a:rPr>
              <a:t>a new </a:t>
            </a:r>
            <a:r>
              <a:rPr sz="1867" spc="-7" dirty="0">
                <a:latin typeface="Trebuchet MS"/>
                <a:cs typeface="Trebuchet MS"/>
              </a:rPr>
              <a:t>payment</a:t>
            </a:r>
            <a:r>
              <a:rPr sz="1867" spc="-147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type?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4955" y="5084199"/>
            <a:ext cx="2522219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dirty="0">
                <a:latin typeface="Trebuchet MS"/>
                <a:cs typeface="Trebuchet MS"/>
              </a:rPr>
              <a:t>You </a:t>
            </a:r>
            <a:r>
              <a:rPr sz="1867" spc="-7" dirty="0">
                <a:latin typeface="Trebuchet MS"/>
                <a:cs typeface="Trebuchet MS"/>
              </a:rPr>
              <a:t>need to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modificate  this</a:t>
            </a:r>
            <a:r>
              <a:rPr sz="1867" spc="-13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class.</a:t>
            </a:r>
            <a:endParaRPr sz="186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81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195" y="281841"/>
            <a:ext cx="483023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73" dirty="0">
                <a:solidFill>
                  <a:srgbClr val="4E6E9B"/>
                </a:solidFill>
                <a:latin typeface="Verdana"/>
                <a:cs typeface="Verdana"/>
              </a:rPr>
              <a:t>Open/Closed</a:t>
            </a:r>
            <a:r>
              <a:rPr sz="3733" spc="-4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632" y="1536192"/>
            <a:ext cx="11657753" cy="4599093"/>
            <a:chOff x="77723" y="1152144"/>
            <a:chExt cx="8743315" cy="3449320"/>
          </a:xfrm>
        </p:grpSpPr>
        <p:sp>
          <p:nvSpPr>
            <p:cNvPr id="4" name="object 4"/>
            <p:cNvSpPr/>
            <p:nvPr/>
          </p:nvSpPr>
          <p:spPr>
            <a:xfrm>
              <a:off x="2241803" y="1152144"/>
              <a:ext cx="4495800" cy="1635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77836" y="1185799"/>
              <a:ext cx="2860040" cy="448309"/>
            </a:xfrm>
            <a:custGeom>
              <a:avLst/>
              <a:gdLst/>
              <a:ahLst/>
              <a:cxnLst/>
              <a:rect l="l" t="t" r="r" b="b"/>
              <a:pathLst>
                <a:path w="2860040" h="448310">
                  <a:moveTo>
                    <a:pt x="2714003" y="390516"/>
                  </a:moveTo>
                  <a:lnTo>
                    <a:pt x="2706382" y="447928"/>
                  </a:lnTo>
                  <a:lnTo>
                    <a:pt x="2859417" y="395350"/>
                  </a:lnTo>
                  <a:lnTo>
                    <a:pt x="2855113" y="392429"/>
                  </a:lnTo>
                  <a:lnTo>
                    <a:pt x="2728353" y="392429"/>
                  </a:lnTo>
                  <a:lnTo>
                    <a:pt x="2714003" y="390516"/>
                  </a:lnTo>
                  <a:close/>
                </a:path>
                <a:path w="2860040" h="448310">
                  <a:moveTo>
                    <a:pt x="2717813" y="361814"/>
                  </a:moveTo>
                  <a:lnTo>
                    <a:pt x="2714003" y="390516"/>
                  </a:lnTo>
                  <a:lnTo>
                    <a:pt x="2728353" y="392429"/>
                  </a:lnTo>
                  <a:lnTo>
                    <a:pt x="2732163" y="363727"/>
                  </a:lnTo>
                  <a:lnTo>
                    <a:pt x="2717813" y="361814"/>
                  </a:lnTo>
                  <a:close/>
                </a:path>
                <a:path w="2860040" h="448310">
                  <a:moveTo>
                    <a:pt x="2725432" y="304418"/>
                  </a:moveTo>
                  <a:lnTo>
                    <a:pt x="2717813" y="361814"/>
                  </a:lnTo>
                  <a:lnTo>
                    <a:pt x="2732163" y="363727"/>
                  </a:lnTo>
                  <a:lnTo>
                    <a:pt x="2728353" y="392429"/>
                  </a:lnTo>
                  <a:lnTo>
                    <a:pt x="2855113" y="392429"/>
                  </a:lnTo>
                  <a:lnTo>
                    <a:pt x="2725432" y="304418"/>
                  </a:lnTo>
                  <a:close/>
                </a:path>
                <a:path w="2860040" h="448310">
                  <a:moveTo>
                    <a:pt x="3835" y="0"/>
                  </a:moveTo>
                  <a:lnTo>
                    <a:pt x="0" y="28701"/>
                  </a:lnTo>
                  <a:lnTo>
                    <a:pt x="2714003" y="390516"/>
                  </a:lnTo>
                  <a:lnTo>
                    <a:pt x="2717813" y="36181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7723" y="3087624"/>
              <a:ext cx="4160520" cy="1513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325112" y="3087624"/>
              <a:ext cx="4495799" cy="15133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/>
          <p:nvPr/>
        </p:nvSpPr>
        <p:spPr>
          <a:xfrm>
            <a:off x="9728605" y="906699"/>
            <a:ext cx="1841177" cy="1863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902292" y="3122169"/>
            <a:ext cx="193040" cy="886460"/>
          </a:xfrm>
          <a:custGeom>
            <a:avLst/>
            <a:gdLst/>
            <a:ahLst/>
            <a:cxnLst/>
            <a:rect l="l" t="t" r="r" b="b"/>
            <a:pathLst>
              <a:path w="144780" h="664844">
                <a:moveTo>
                  <a:pt x="0" y="519684"/>
                </a:moveTo>
                <a:lnTo>
                  <a:pt x="72326" y="664463"/>
                </a:lnTo>
                <a:lnTo>
                  <a:pt x="137591" y="534162"/>
                </a:lnTo>
                <a:lnTo>
                  <a:pt x="57912" y="534162"/>
                </a:lnTo>
                <a:lnTo>
                  <a:pt x="57918" y="519734"/>
                </a:lnTo>
                <a:lnTo>
                  <a:pt x="0" y="519684"/>
                </a:lnTo>
                <a:close/>
              </a:path>
              <a:path w="144780" h="664844">
                <a:moveTo>
                  <a:pt x="57918" y="519734"/>
                </a:moveTo>
                <a:lnTo>
                  <a:pt x="57912" y="534162"/>
                </a:lnTo>
                <a:lnTo>
                  <a:pt x="86868" y="534162"/>
                </a:lnTo>
                <a:lnTo>
                  <a:pt x="86874" y="519760"/>
                </a:lnTo>
                <a:lnTo>
                  <a:pt x="57918" y="519734"/>
                </a:lnTo>
                <a:close/>
              </a:path>
              <a:path w="144780" h="664844">
                <a:moveTo>
                  <a:pt x="86874" y="519760"/>
                </a:moveTo>
                <a:lnTo>
                  <a:pt x="86868" y="534162"/>
                </a:lnTo>
                <a:lnTo>
                  <a:pt x="137591" y="534162"/>
                </a:lnTo>
                <a:lnTo>
                  <a:pt x="144780" y="519811"/>
                </a:lnTo>
                <a:lnTo>
                  <a:pt x="86874" y="519760"/>
                </a:lnTo>
                <a:close/>
              </a:path>
              <a:path w="144780" h="664844">
                <a:moveTo>
                  <a:pt x="87109" y="0"/>
                </a:moveTo>
                <a:lnTo>
                  <a:pt x="58153" y="0"/>
                </a:lnTo>
                <a:lnTo>
                  <a:pt x="57918" y="519734"/>
                </a:lnTo>
                <a:lnTo>
                  <a:pt x="86874" y="519760"/>
                </a:lnTo>
                <a:lnTo>
                  <a:pt x="87109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281365" y="1414441"/>
            <a:ext cx="1373292" cy="16185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2236" marR="196422">
              <a:spcBef>
                <a:spcPts val="140"/>
              </a:spcBef>
            </a:pPr>
            <a:r>
              <a:rPr sz="1867" dirty="0">
                <a:solidFill>
                  <a:srgbClr val="4E6E9B"/>
                </a:solidFill>
                <a:latin typeface="Trebuchet MS"/>
                <a:cs typeface="Trebuchet MS"/>
              </a:rPr>
              <a:t>open </a:t>
            </a:r>
            <a:r>
              <a:rPr sz="1867" dirty="0">
                <a:latin typeface="Trebuchet MS"/>
                <a:cs typeface="Trebuchet MS"/>
              </a:rPr>
              <a:t>for  </a:t>
            </a:r>
            <a:r>
              <a:rPr sz="1867" spc="-7" dirty="0">
                <a:latin typeface="Trebuchet MS"/>
                <a:cs typeface="Trebuchet MS"/>
              </a:rPr>
              <a:t>e</a:t>
            </a:r>
            <a:r>
              <a:rPr sz="1867" spc="7" dirty="0">
                <a:latin typeface="Trebuchet MS"/>
                <a:cs typeface="Trebuchet MS"/>
              </a:rPr>
              <a:t>x</a:t>
            </a:r>
            <a:r>
              <a:rPr sz="1867" spc="-7" dirty="0">
                <a:latin typeface="Trebuchet MS"/>
                <a:cs typeface="Trebuchet MS"/>
              </a:rPr>
              <a:t>tension</a:t>
            </a:r>
            <a:endParaRPr sz="1867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933">
              <a:latin typeface="Trebuchet MS"/>
              <a:cs typeface="Trebuchet MS"/>
            </a:endParaRPr>
          </a:p>
          <a:p>
            <a:pPr marL="16933" marR="6773"/>
            <a:r>
              <a:rPr sz="1867" dirty="0">
                <a:solidFill>
                  <a:srgbClr val="4E6E9B"/>
                </a:solidFill>
                <a:latin typeface="Trebuchet MS"/>
                <a:cs typeface="Trebuchet MS"/>
              </a:rPr>
              <a:t>close </a:t>
            </a:r>
            <a:r>
              <a:rPr sz="1867" dirty="0">
                <a:latin typeface="Trebuchet MS"/>
                <a:cs typeface="Trebuchet MS"/>
              </a:rPr>
              <a:t>for  </a:t>
            </a:r>
            <a:r>
              <a:rPr sz="1867" spc="-7" dirty="0">
                <a:latin typeface="Trebuchet MS"/>
                <a:cs typeface="Trebuchet MS"/>
              </a:rPr>
              <a:t>mod</a:t>
            </a:r>
            <a:r>
              <a:rPr sz="1867" spc="-13" dirty="0">
                <a:latin typeface="Trebuchet MS"/>
                <a:cs typeface="Trebuchet MS"/>
              </a:rPr>
              <a:t>i</a:t>
            </a:r>
            <a:r>
              <a:rPr sz="1867" dirty="0">
                <a:latin typeface="Trebuchet MS"/>
                <a:cs typeface="Trebuchet MS"/>
              </a:rPr>
              <a:t>f</a:t>
            </a:r>
            <a:r>
              <a:rPr sz="1867" spc="-13" dirty="0">
                <a:latin typeface="Trebuchet MS"/>
                <a:cs typeface="Trebuchet MS"/>
              </a:rPr>
              <a:t>i</a:t>
            </a:r>
            <a:r>
              <a:rPr sz="1867" spc="-7" dirty="0">
                <a:latin typeface="Trebuchet MS"/>
                <a:cs typeface="Trebuchet MS"/>
              </a:rPr>
              <a:t>ca</a:t>
            </a:r>
            <a:r>
              <a:rPr sz="1867" spc="-13" dirty="0">
                <a:latin typeface="Trebuchet MS"/>
                <a:cs typeface="Trebuchet MS"/>
              </a:rPr>
              <a:t>t</a:t>
            </a:r>
            <a:r>
              <a:rPr sz="1867" spc="-7" dirty="0">
                <a:latin typeface="Trebuchet MS"/>
                <a:cs typeface="Trebuchet MS"/>
              </a:rPr>
              <a:t>ion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0916" y="3151970"/>
            <a:ext cx="4510193" cy="925407"/>
          </a:xfrm>
          <a:custGeom>
            <a:avLst/>
            <a:gdLst/>
            <a:ahLst/>
            <a:cxnLst/>
            <a:rect l="l" t="t" r="r" b="b"/>
            <a:pathLst>
              <a:path w="3382645" h="694055">
                <a:moveTo>
                  <a:pt x="3237243" y="636772"/>
                </a:moveTo>
                <a:lnTo>
                  <a:pt x="3226574" y="693674"/>
                </a:lnTo>
                <a:lnTo>
                  <a:pt x="3382149" y="649351"/>
                </a:lnTo>
                <a:lnTo>
                  <a:pt x="3369108" y="639445"/>
                </a:lnTo>
                <a:lnTo>
                  <a:pt x="3251466" y="639445"/>
                </a:lnTo>
                <a:lnTo>
                  <a:pt x="3237243" y="636772"/>
                </a:lnTo>
                <a:close/>
              </a:path>
              <a:path w="3382645" h="694055">
                <a:moveTo>
                  <a:pt x="3242577" y="608324"/>
                </a:moveTo>
                <a:lnTo>
                  <a:pt x="3237243" y="636772"/>
                </a:lnTo>
                <a:lnTo>
                  <a:pt x="3251466" y="639445"/>
                </a:lnTo>
                <a:lnTo>
                  <a:pt x="3256800" y="610997"/>
                </a:lnTo>
                <a:lnTo>
                  <a:pt x="3242577" y="608324"/>
                </a:lnTo>
                <a:close/>
              </a:path>
              <a:path w="3382645" h="694055">
                <a:moveTo>
                  <a:pt x="3253244" y="551434"/>
                </a:moveTo>
                <a:lnTo>
                  <a:pt x="3242577" y="608324"/>
                </a:lnTo>
                <a:lnTo>
                  <a:pt x="3256800" y="610997"/>
                </a:lnTo>
                <a:lnTo>
                  <a:pt x="3251466" y="639445"/>
                </a:lnTo>
                <a:lnTo>
                  <a:pt x="3369108" y="639445"/>
                </a:lnTo>
                <a:lnTo>
                  <a:pt x="3253244" y="551434"/>
                </a:lnTo>
                <a:close/>
              </a:path>
              <a:path w="3382645" h="694055">
                <a:moveTo>
                  <a:pt x="5359" y="0"/>
                </a:moveTo>
                <a:lnTo>
                  <a:pt x="0" y="28448"/>
                </a:lnTo>
                <a:lnTo>
                  <a:pt x="3237243" y="636772"/>
                </a:lnTo>
                <a:lnTo>
                  <a:pt x="3242577" y="608324"/>
                </a:lnTo>
                <a:lnTo>
                  <a:pt x="5359" y="0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408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459401"/>
            <a:ext cx="6148493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Liskov </a:t>
            </a: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Substitution</a:t>
            </a:r>
            <a:r>
              <a:rPr sz="3733" spc="-5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56" y="1475373"/>
            <a:ext cx="8970433" cy="284778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14999"/>
              </a:lnSpc>
              <a:spcBef>
                <a:spcPts val="127"/>
              </a:spcBef>
            </a:pPr>
            <a:r>
              <a:rPr sz="4000" spc="-173" dirty="0">
                <a:solidFill>
                  <a:srgbClr val="434343"/>
                </a:solidFill>
                <a:latin typeface="Verdana"/>
                <a:cs typeface="Verdana"/>
              </a:rPr>
              <a:t>“</a:t>
            </a:r>
            <a:r>
              <a:rPr sz="4000" i="1" spc="-173" dirty="0">
                <a:solidFill>
                  <a:srgbClr val="434343"/>
                </a:solidFill>
                <a:latin typeface="Verdana"/>
                <a:cs typeface="Verdana"/>
              </a:rPr>
              <a:t>Let</a:t>
            </a:r>
            <a:r>
              <a:rPr sz="4000" i="1" spc="-353" dirty="0">
                <a:solidFill>
                  <a:srgbClr val="434343"/>
                </a:solidFill>
                <a:latin typeface="Verdana"/>
                <a:cs typeface="Verdana"/>
              </a:rPr>
              <a:t> q(x)</a:t>
            </a:r>
            <a:r>
              <a:rPr sz="4000" i="1" spc="-38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52" dirty="0">
                <a:solidFill>
                  <a:srgbClr val="434343"/>
                </a:solidFill>
                <a:latin typeface="Verdana"/>
                <a:cs typeface="Verdana"/>
              </a:rPr>
              <a:t>be</a:t>
            </a:r>
            <a:r>
              <a:rPr sz="4000" i="1" spc="-36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7" dirty="0">
                <a:solidFill>
                  <a:srgbClr val="434343"/>
                </a:solidFill>
                <a:latin typeface="Verdana"/>
                <a:cs typeface="Verdana"/>
              </a:rPr>
              <a:t>a</a:t>
            </a:r>
            <a:r>
              <a:rPr sz="4000" i="1" spc="-34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87" dirty="0">
                <a:solidFill>
                  <a:srgbClr val="434343"/>
                </a:solidFill>
                <a:latin typeface="Verdana"/>
                <a:cs typeface="Verdana"/>
              </a:rPr>
              <a:t>property</a:t>
            </a:r>
            <a:r>
              <a:rPr sz="4000" i="1" spc="-3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52" dirty="0">
                <a:solidFill>
                  <a:srgbClr val="434343"/>
                </a:solidFill>
                <a:latin typeface="Verdana"/>
                <a:cs typeface="Verdana"/>
              </a:rPr>
              <a:t>provable</a:t>
            </a:r>
            <a:r>
              <a:rPr sz="4000" i="1" spc="-36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33" dirty="0">
                <a:solidFill>
                  <a:srgbClr val="434343"/>
                </a:solidFill>
                <a:latin typeface="Verdana"/>
                <a:cs typeface="Verdana"/>
              </a:rPr>
              <a:t>about  </a:t>
            </a:r>
            <a:r>
              <a:rPr sz="4000" i="1" spc="-180" dirty="0">
                <a:solidFill>
                  <a:srgbClr val="434343"/>
                </a:solidFill>
                <a:latin typeface="Verdana"/>
                <a:cs typeface="Verdana"/>
              </a:rPr>
              <a:t>objects </a:t>
            </a:r>
            <a:r>
              <a:rPr sz="4000" i="1" spc="-227" dirty="0">
                <a:solidFill>
                  <a:srgbClr val="434343"/>
                </a:solidFill>
                <a:latin typeface="Verdana"/>
                <a:cs typeface="Verdana"/>
              </a:rPr>
              <a:t>x </a:t>
            </a:r>
            <a:r>
              <a:rPr sz="4000" i="1" spc="-100" dirty="0">
                <a:solidFill>
                  <a:srgbClr val="434343"/>
                </a:solidFill>
                <a:latin typeface="Verdana"/>
                <a:cs typeface="Verdana"/>
              </a:rPr>
              <a:t>of </a:t>
            </a:r>
            <a:r>
              <a:rPr sz="4000" i="1" spc="-180" dirty="0">
                <a:solidFill>
                  <a:srgbClr val="434343"/>
                </a:solidFill>
                <a:latin typeface="Verdana"/>
                <a:cs typeface="Verdana"/>
              </a:rPr>
              <a:t>type </a:t>
            </a:r>
            <a:r>
              <a:rPr sz="4000" i="1" spc="-293" dirty="0">
                <a:solidFill>
                  <a:srgbClr val="434343"/>
                </a:solidFill>
                <a:latin typeface="Verdana"/>
                <a:cs typeface="Verdana"/>
              </a:rPr>
              <a:t>T. </a:t>
            </a:r>
            <a:r>
              <a:rPr sz="4000" i="1" spc="-167" dirty="0">
                <a:solidFill>
                  <a:srgbClr val="434343"/>
                </a:solidFill>
                <a:latin typeface="Verdana"/>
                <a:cs typeface="Verdana"/>
              </a:rPr>
              <a:t>Then </a:t>
            </a:r>
            <a:r>
              <a:rPr sz="4000" i="1" spc="-360" dirty="0">
                <a:solidFill>
                  <a:srgbClr val="434343"/>
                </a:solidFill>
                <a:latin typeface="Verdana"/>
                <a:cs typeface="Verdana"/>
              </a:rPr>
              <a:t>q(y) </a:t>
            </a:r>
            <a:r>
              <a:rPr sz="4000" i="1" spc="-152" dirty="0">
                <a:solidFill>
                  <a:srgbClr val="434343"/>
                </a:solidFill>
                <a:latin typeface="Verdana"/>
                <a:cs typeface="Verdana"/>
              </a:rPr>
              <a:t>should  be </a:t>
            </a:r>
            <a:r>
              <a:rPr sz="4000" i="1" spc="-147" dirty="0">
                <a:solidFill>
                  <a:srgbClr val="434343"/>
                </a:solidFill>
                <a:latin typeface="Verdana"/>
                <a:cs typeface="Verdana"/>
              </a:rPr>
              <a:t>provable </a:t>
            </a:r>
            <a:r>
              <a:rPr sz="4000" i="1" spc="-152" dirty="0">
                <a:solidFill>
                  <a:srgbClr val="434343"/>
                </a:solidFill>
                <a:latin typeface="Verdana"/>
                <a:cs typeface="Verdana"/>
              </a:rPr>
              <a:t>for </a:t>
            </a:r>
            <a:r>
              <a:rPr sz="4000" i="1" spc="-180" dirty="0">
                <a:solidFill>
                  <a:srgbClr val="434343"/>
                </a:solidFill>
                <a:latin typeface="Verdana"/>
                <a:cs typeface="Verdana"/>
              </a:rPr>
              <a:t>objects </a:t>
            </a:r>
            <a:r>
              <a:rPr sz="4000" i="1" spc="-240" dirty="0">
                <a:solidFill>
                  <a:srgbClr val="434343"/>
                </a:solidFill>
                <a:latin typeface="Verdana"/>
                <a:cs typeface="Verdana"/>
              </a:rPr>
              <a:t>y </a:t>
            </a:r>
            <a:r>
              <a:rPr sz="4000" i="1" spc="-100" dirty="0">
                <a:solidFill>
                  <a:srgbClr val="434343"/>
                </a:solidFill>
                <a:latin typeface="Verdana"/>
                <a:cs typeface="Verdana"/>
              </a:rPr>
              <a:t>of </a:t>
            </a:r>
            <a:r>
              <a:rPr sz="4000" i="1" spc="-180" dirty="0">
                <a:solidFill>
                  <a:srgbClr val="434343"/>
                </a:solidFill>
                <a:latin typeface="Verdana"/>
                <a:cs typeface="Verdana"/>
              </a:rPr>
              <a:t>type </a:t>
            </a:r>
            <a:r>
              <a:rPr sz="4000" i="1" spc="-247" dirty="0">
                <a:solidFill>
                  <a:srgbClr val="434343"/>
                </a:solidFill>
                <a:latin typeface="Verdana"/>
                <a:cs typeface="Verdana"/>
              </a:rPr>
              <a:t>S  </a:t>
            </a:r>
            <a:r>
              <a:rPr sz="4000" i="1" spc="-133" dirty="0">
                <a:solidFill>
                  <a:srgbClr val="434343"/>
                </a:solidFill>
                <a:latin typeface="Verdana"/>
                <a:cs typeface="Verdana"/>
              </a:rPr>
              <a:t>where</a:t>
            </a:r>
            <a:r>
              <a:rPr sz="4000" i="1" spc="-339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247" dirty="0">
                <a:solidFill>
                  <a:srgbClr val="434343"/>
                </a:solidFill>
                <a:latin typeface="Verdana"/>
                <a:cs typeface="Verdana"/>
              </a:rPr>
              <a:t>S</a:t>
            </a:r>
            <a:r>
              <a:rPr sz="4000" i="1" spc="-360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27" dirty="0">
                <a:solidFill>
                  <a:srgbClr val="434343"/>
                </a:solidFill>
                <a:latin typeface="Verdana"/>
                <a:cs typeface="Verdana"/>
              </a:rPr>
              <a:t>is</a:t>
            </a:r>
            <a:r>
              <a:rPr sz="4000" i="1" spc="-373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7" dirty="0">
                <a:solidFill>
                  <a:srgbClr val="434343"/>
                </a:solidFill>
                <a:latin typeface="Verdana"/>
                <a:cs typeface="Verdana"/>
              </a:rPr>
              <a:t>a</a:t>
            </a:r>
            <a:r>
              <a:rPr sz="4000" i="1" spc="-36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67" dirty="0">
                <a:solidFill>
                  <a:srgbClr val="434343"/>
                </a:solidFill>
                <a:latin typeface="Verdana"/>
                <a:cs typeface="Verdana"/>
              </a:rPr>
              <a:t>subtype</a:t>
            </a:r>
            <a:r>
              <a:rPr sz="4000" i="1" spc="-36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00" dirty="0">
                <a:solidFill>
                  <a:srgbClr val="434343"/>
                </a:solidFill>
                <a:latin typeface="Verdana"/>
                <a:cs typeface="Verdana"/>
              </a:rPr>
              <a:t>of</a:t>
            </a:r>
            <a:r>
              <a:rPr sz="4000" i="1" spc="-387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i="1" spc="-140" dirty="0">
                <a:solidFill>
                  <a:srgbClr val="434343"/>
                </a:solidFill>
                <a:latin typeface="Verdana"/>
                <a:cs typeface="Verdana"/>
              </a:rPr>
              <a:t>T</a:t>
            </a:r>
            <a:r>
              <a:rPr sz="4000" spc="-140" dirty="0">
                <a:solidFill>
                  <a:srgbClr val="434343"/>
                </a:solidFill>
                <a:latin typeface="Verdana"/>
                <a:cs typeface="Verdana"/>
              </a:rPr>
              <a:t>”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81389" y="2984360"/>
            <a:ext cx="2223785" cy="2223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51746" y="4575494"/>
            <a:ext cx="4279053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27" dirty="0">
                <a:solidFill>
                  <a:srgbClr val="434343"/>
                </a:solidFill>
                <a:latin typeface="Verdana"/>
                <a:cs typeface="Verdana"/>
              </a:rPr>
              <a:t>What </a:t>
            </a:r>
            <a:r>
              <a:rPr sz="4000" spc="-120" dirty="0">
                <a:solidFill>
                  <a:srgbClr val="434343"/>
                </a:solidFill>
                <a:latin typeface="Verdana"/>
                <a:cs typeface="Verdana"/>
              </a:rPr>
              <a:t>do </a:t>
            </a:r>
            <a:r>
              <a:rPr sz="4000" spc="-207" dirty="0">
                <a:solidFill>
                  <a:srgbClr val="434343"/>
                </a:solidFill>
                <a:latin typeface="Verdana"/>
                <a:cs typeface="Verdana"/>
              </a:rPr>
              <a:t>you</a:t>
            </a:r>
            <a:r>
              <a:rPr sz="4000" spc="-1092" dirty="0">
                <a:solidFill>
                  <a:srgbClr val="434343"/>
                </a:solidFill>
                <a:latin typeface="Verdana"/>
                <a:cs typeface="Verdana"/>
              </a:rPr>
              <a:t> </a:t>
            </a:r>
            <a:r>
              <a:rPr sz="4000" spc="-187" dirty="0">
                <a:solidFill>
                  <a:srgbClr val="434343"/>
                </a:solidFill>
                <a:latin typeface="Verdana"/>
                <a:cs typeface="Verdana"/>
              </a:rPr>
              <a:t>say?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5197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What about Animal class?</a:t>
            </a:r>
            <a:endParaRPr lang="en-GB" dirty="0"/>
          </a:p>
        </p:txBody>
      </p:sp>
      <p:sp>
        <p:nvSpPr>
          <p:cNvPr id="4" name="object 430"/>
          <p:cNvSpPr/>
          <p:nvPr/>
        </p:nvSpPr>
        <p:spPr>
          <a:xfrm>
            <a:off x="1227502" y="1688653"/>
            <a:ext cx="2516981" cy="91632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3600" dirty="0" smtClean="0"/>
              <a:t>Animal</a:t>
            </a:r>
            <a:endParaRPr sz="3600" dirty="0"/>
          </a:p>
        </p:txBody>
      </p:sp>
      <p:sp>
        <p:nvSpPr>
          <p:cNvPr id="7" name="object 430"/>
          <p:cNvSpPr/>
          <p:nvPr/>
        </p:nvSpPr>
        <p:spPr>
          <a:xfrm>
            <a:off x="4564301" y="1688652"/>
            <a:ext cx="2516981" cy="91632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3600" dirty="0" smtClean="0"/>
              <a:t>Dog </a:t>
            </a:r>
            <a:endParaRPr sz="3600" dirty="0"/>
          </a:p>
        </p:txBody>
      </p:sp>
      <p:sp>
        <p:nvSpPr>
          <p:cNvPr id="8" name="object 430"/>
          <p:cNvSpPr/>
          <p:nvPr/>
        </p:nvSpPr>
        <p:spPr>
          <a:xfrm>
            <a:off x="7901100" y="1605011"/>
            <a:ext cx="2827151" cy="91632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3600" dirty="0" smtClean="0"/>
              <a:t>Scooby-Doo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821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14849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Liskov </a:t>
            </a: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Substitution</a:t>
            </a:r>
            <a:r>
              <a:rPr sz="3733" spc="-5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165" y="2286507"/>
            <a:ext cx="9828107" cy="2971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algn="ctr">
              <a:spcBef>
                <a:spcPts val="133"/>
              </a:spcBef>
              <a:tabLst>
                <a:tab pos="7265912" algn="l"/>
              </a:tabLst>
            </a:pP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“A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subclass should </a:t>
            </a:r>
            <a:r>
              <a:rPr sz="4800" i="1" spc="-7" dirty="0">
                <a:solidFill>
                  <a:srgbClr val="4E6E9B"/>
                </a:solidFill>
                <a:latin typeface="Trebuchet MS"/>
                <a:cs typeface="Trebuchet MS"/>
              </a:rPr>
              <a:t>behave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in such</a:t>
            </a:r>
            <a:r>
              <a:rPr sz="4800" i="1" spc="-152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a  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wa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y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that</a:t>
            </a:r>
            <a:r>
              <a:rPr sz="4800" i="1" spc="-33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it 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wil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l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 no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t</a:t>
            </a:r>
            <a:r>
              <a:rPr sz="4800" i="1" spc="-2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cause	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prob</a:t>
            </a:r>
            <a:r>
              <a:rPr sz="4800" i="1" spc="-20" dirty="0">
                <a:solidFill>
                  <a:srgbClr val="444444"/>
                </a:solidFill>
                <a:latin typeface="Trebuchet MS"/>
                <a:cs typeface="Trebuchet MS"/>
              </a:rPr>
              <a:t>l</a:t>
            </a: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ems  when used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instead of</a:t>
            </a:r>
            <a:r>
              <a:rPr sz="4800" i="1" spc="-2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4800" i="1" dirty="0">
                <a:solidFill>
                  <a:srgbClr val="444444"/>
                </a:solidFill>
                <a:latin typeface="Trebuchet MS"/>
                <a:cs typeface="Trebuchet MS"/>
              </a:rPr>
              <a:t>the</a:t>
            </a:r>
            <a:endParaRPr sz="4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800" i="1" spc="-7" dirty="0">
                <a:solidFill>
                  <a:srgbClr val="444444"/>
                </a:solidFill>
                <a:latin typeface="Trebuchet MS"/>
                <a:cs typeface="Trebuchet MS"/>
              </a:rPr>
              <a:t>superclass.”</a:t>
            </a:r>
            <a:endParaRPr sz="4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8990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101" y="132626"/>
            <a:ext cx="614849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Liskov </a:t>
            </a: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Substitution</a:t>
            </a:r>
            <a:r>
              <a:rPr sz="3733" spc="-5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236" y="872105"/>
            <a:ext cx="11442700" cy="5594773"/>
            <a:chOff x="103631" y="853439"/>
            <a:chExt cx="8582025" cy="4196080"/>
          </a:xfrm>
        </p:grpSpPr>
        <p:sp>
          <p:nvSpPr>
            <p:cNvPr id="4" name="object 4"/>
            <p:cNvSpPr/>
            <p:nvPr/>
          </p:nvSpPr>
          <p:spPr>
            <a:xfrm>
              <a:off x="2014727" y="853439"/>
              <a:ext cx="4838700" cy="1351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3631" y="2186939"/>
              <a:ext cx="4991100" cy="149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675887" y="3525010"/>
              <a:ext cx="5009388" cy="152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807719" y="3767327"/>
              <a:ext cx="1447800" cy="1281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2390267" y="4303877"/>
              <a:ext cx="1744980" cy="274320"/>
            </a:xfrm>
            <a:custGeom>
              <a:avLst/>
              <a:gdLst/>
              <a:ahLst/>
              <a:cxnLst/>
              <a:rect l="l" t="t" r="r" b="b"/>
              <a:pathLst>
                <a:path w="1744979" h="274320">
                  <a:moveTo>
                    <a:pt x="1609344" y="130200"/>
                  </a:moveTo>
                  <a:lnTo>
                    <a:pt x="1602587" y="187720"/>
                  </a:lnTo>
                  <a:lnTo>
                    <a:pt x="1616963" y="189407"/>
                  </a:lnTo>
                  <a:lnTo>
                    <a:pt x="1613534" y="218160"/>
                  </a:lnTo>
                  <a:lnTo>
                    <a:pt x="1599011" y="218160"/>
                  </a:lnTo>
                  <a:lnTo>
                    <a:pt x="1592453" y="273989"/>
                  </a:lnTo>
                  <a:lnTo>
                    <a:pt x="1744598" y="218973"/>
                  </a:lnTo>
                  <a:lnTo>
                    <a:pt x="1743360" y="218160"/>
                  </a:lnTo>
                  <a:lnTo>
                    <a:pt x="1613534" y="218160"/>
                  </a:lnTo>
                  <a:lnTo>
                    <a:pt x="1599208" y="216478"/>
                  </a:lnTo>
                  <a:lnTo>
                    <a:pt x="1740798" y="216478"/>
                  </a:lnTo>
                  <a:lnTo>
                    <a:pt x="1609344" y="130200"/>
                  </a:lnTo>
                  <a:close/>
                </a:path>
                <a:path w="1744979" h="274320">
                  <a:moveTo>
                    <a:pt x="1602587" y="187720"/>
                  </a:moveTo>
                  <a:lnTo>
                    <a:pt x="1599208" y="216478"/>
                  </a:lnTo>
                  <a:lnTo>
                    <a:pt x="1613534" y="218160"/>
                  </a:lnTo>
                  <a:lnTo>
                    <a:pt x="1616963" y="189407"/>
                  </a:lnTo>
                  <a:lnTo>
                    <a:pt x="1602587" y="187720"/>
                  </a:lnTo>
                  <a:close/>
                </a:path>
                <a:path w="1744979" h="274320">
                  <a:moveTo>
                    <a:pt x="3301" y="0"/>
                  </a:moveTo>
                  <a:lnTo>
                    <a:pt x="0" y="28752"/>
                  </a:lnTo>
                  <a:lnTo>
                    <a:pt x="1599208" y="216478"/>
                  </a:lnTo>
                  <a:lnTo>
                    <a:pt x="1602587" y="187720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07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14849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Liskov </a:t>
            </a:r>
            <a:r>
              <a:rPr sz="3733" spc="-167" dirty="0">
                <a:solidFill>
                  <a:srgbClr val="4E6E9B"/>
                </a:solidFill>
                <a:latin typeface="Verdana"/>
                <a:cs typeface="Verdana"/>
              </a:rPr>
              <a:t>Substitution</a:t>
            </a:r>
            <a:r>
              <a:rPr sz="3733" spc="-513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7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6303" y="1137919"/>
            <a:ext cx="6451600" cy="180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38175" y="3017519"/>
            <a:ext cx="11653520" cy="3684693"/>
            <a:chOff x="103631" y="2263139"/>
            <a:chExt cx="8740140" cy="2763520"/>
          </a:xfrm>
        </p:grpSpPr>
        <p:sp>
          <p:nvSpPr>
            <p:cNvPr id="5" name="object 5"/>
            <p:cNvSpPr/>
            <p:nvPr/>
          </p:nvSpPr>
          <p:spPr>
            <a:xfrm>
              <a:off x="103631" y="2263139"/>
              <a:ext cx="4991100" cy="149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742943" y="3427474"/>
              <a:ext cx="5100828" cy="1598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767857" y="3901439"/>
              <a:ext cx="1086373" cy="9479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912874" y="4259592"/>
              <a:ext cx="2124710" cy="161925"/>
            </a:xfrm>
            <a:custGeom>
              <a:avLst/>
              <a:gdLst/>
              <a:ahLst/>
              <a:cxnLst/>
              <a:rect l="l" t="t" r="r" b="b"/>
              <a:pathLst>
                <a:path w="2124710" h="161925">
                  <a:moveTo>
                    <a:pt x="1982215" y="17043"/>
                  </a:moveTo>
                  <a:lnTo>
                    <a:pt x="1980031" y="74914"/>
                  </a:lnTo>
                  <a:lnTo>
                    <a:pt x="1994535" y="75463"/>
                  </a:lnTo>
                  <a:lnTo>
                    <a:pt x="1993391" y="104406"/>
                  </a:lnTo>
                  <a:lnTo>
                    <a:pt x="1978918" y="104406"/>
                  </a:lnTo>
                  <a:lnTo>
                    <a:pt x="1976754" y="161721"/>
                  </a:lnTo>
                  <a:lnTo>
                    <a:pt x="2103166" y="104406"/>
                  </a:lnTo>
                  <a:lnTo>
                    <a:pt x="1993391" y="104406"/>
                  </a:lnTo>
                  <a:lnTo>
                    <a:pt x="1978939" y="103859"/>
                  </a:lnTo>
                  <a:lnTo>
                    <a:pt x="2104373" y="103859"/>
                  </a:lnTo>
                  <a:lnTo>
                    <a:pt x="2124202" y="94868"/>
                  </a:lnTo>
                  <a:lnTo>
                    <a:pt x="1982215" y="17043"/>
                  </a:lnTo>
                  <a:close/>
                </a:path>
                <a:path w="2124710" h="161925">
                  <a:moveTo>
                    <a:pt x="1980031" y="74914"/>
                  </a:moveTo>
                  <a:lnTo>
                    <a:pt x="1978939" y="103859"/>
                  </a:lnTo>
                  <a:lnTo>
                    <a:pt x="1993391" y="104406"/>
                  </a:lnTo>
                  <a:lnTo>
                    <a:pt x="1994535" y="75463"/>
                  </a:lnTo>
                  <a:lnTo>
                    <a:pt x="1980031" y="74914"/>
                  </a:lnTo>
                  <a:close/>
                </a:path>
                <a:path w="2124710" h="161925">
                  <a:moveTo>
                    <a:pt x="1015" y="0"/>
                  </a:moveTo>
                  <a:lnTo>
                    <a:pt x="0" y="28930"/>
                  </a:lnTo>
                  <a:lnTo>
                    <a:pt x="1978939" y="103859"/>
                  </a:lnTo>
                  <a:lnTo>
                    <a:pt x="1980031" y="7491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44251" y="6411095"/>
            <a:ext cx="13191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Trebuchet MS"/>
                <a:cs typeface="Trebuchet MS"/>
              </a:rPr>
              <a:t>Much</a:t>
            </a:r>
            <a:r>
              <a:rPr sz="1867" spc="-113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better</a:t>
            </a:r>
            <a:endParaRPr sz="186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043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459401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968" y="1782914"/>
            <a:ext cx="10844107" cy="297175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ctr">
              <a:spcBef>
                <a:spcPts val="133"/>
              </a:spcBef>
            </a:pP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“Clients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should </a:t>
            </a:r>
            <a:r>
              <a:rPr sz="6400" i="1" spc="-7" dirty="0">
                <a:solidFill>
                  <a:srgbClr val="4E6E9B"/>
                </a:solidFill>
                <a:latin typeface="Trebuchet MS"/>
                <a:cs typeface="Trebuchet MS"/>
              </a:rPr>
              <a:t>not be</a:t>
            </a:r>
            <a:r>
              <a:rPr sz="6400" i="1" spc="-87" dirty="0">
                <a:solidFill>
                  <a:srgbClr val="4E6E9B"/>
                </a:solidFill>
                <a:latin typeface="Trebuchet MS"/>
                <a:cs typeface="Trebuchet MS"/>
              </a:rPr>
              <a:t> </a:t>
            </a:r>
            <a:r>
              <a:rPr sz="6400" i="1" spc="-7" dirty="0">
                <a:solidFill>
                  <a:srgbClr val="4E6E9B"/>
                </a:solidFill>
                <a:latin typeface="Trebuchet MS"/>
                <a:cs typeface="Trebuchet MS"/>
              </a:rPr>
              <a:t>forced 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to </a:t>
            </a:r>
            <a:r>
              <a:rPr sz="6400" i="1" spc="-7" dirty="0">
                <a:solidFill>
                  <a:srgbClr val="444444"/>
                </a:solidFill>
                <a:latin typeface="Trebuchet MS"/>
                <a:cs typeface="Trebuchet MS"/>
              </a:rPr>
              <a:t>depend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upon</a:t>
            </a:r>
            <a:r>
              <a:rPr sz="6400" i="1" spc="-6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interfaces</a:t>
            </a:r>
            <a:endParaRPr sz="6400" dirty="0">
              <a:latin typeface="Trebuchet MS"/>
              <a:cs typeface="Trebuchet MS"/>
            </a:endParaRPr>
          </a:p>
          <a:p>
            <a:pPr marL="7620" algn="ctr">
              <a:spcBef>
                <a:spcPts val="7"/>
              </a:spcBef>
            </a:pP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that they don't</a:t>
            </a:r>
            <a:r>
              <a:rPr sz="6400" i="1" spc="-73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i="1" dirty="0">
                <a:solidFill>
                  <a:srgbClr val="444444"/>
                </a:solidFill>
                <a:latin typeface="Trebuchet MS"/>
                <a:cs typeface="Trebuchet MS"/>
              </a:rPr>
              <a:t>use”</a:t>
            </a:r>
            <a:endParaRPr sz="6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46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6022" y="1885789"/>
            <a:ext cx="7920736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157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6561" y="1204977"/>
            <a:ext cx="11280140" cy="5470313"/>
            <a:chOff x="312420" y="903732"/>
            <a:chExt cx="8460105" cy="4102735"/>
          </a:xfrm>
        </p:grpSpPr>
        <p:sp>
          <p:nvSpPr>
            <p:cNvPr id="4" name="object 4"/>
            <p:cNvSpPr/>
            <p:nvPr/>
          </p:nvSpPr>
          <p:spPr>
            <a:xfrm>
              <a:off x="312420" y="903732"/>
              <a:ext cx="4264152" cy="1946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002023" y="2705100"/>
              <a:ext cx="4770120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589788" y="3156364"/>
              <a:ext cx="1080101" cy="964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12975" y="3616579"/>
              <a:ext cx="2937510" cy="525145"/>
            </a:xfrm>
            <a:custGeom>
              <a:avLst/>
              <a:gdLst/>
              <a:ahLst/>
              <a:cxnLst/>
              <a:rect l="l" t="t" r="r" b="b"/>
              <a:pathLst>
                <a:path w="2937510" h="525145">
                  <a:moveTo>
                    <a:pt x="2792196" y="467564"/>
                  </a:moveTo>
                  <a:lnTo>
                    <a:pt x="2783204" y="524776"/>
                  </a:lnTo>
                  <a:lnTo>
                    <a:pt x="2937510" y="475754"/>
                  </a:lnTo>
                  <a:lnTo>
                    <a:pt x="2929192" y="469823"/>
                  </a:lnTo>
                  <a:lnTo>
                    <a:pt x="2806573" y="469823"/>
                  </a:lnTo>
                  <a:lnTo>
                    <a:pt x="2792196" y="467564"/>
                  </a:lnTo>
                  <a:close/>
                </a:path>
                <a:path w="2937510" h="525145">
                  <a:moveTo>
                    <a:pt x="2796692" y="438958"/>
                  </a:moveTo>
                  <a:lnTo>
                    <a:pt x="2792196" y="467564"/>
                  </a:lnTo>
                  <a:lnTo>
                    <a:pt x="2806573" y="469823"/>
                  </a:lnTo>
                  <a:lnTo>
                    <a:pt x="2811018" y="441210"/>
                  </a:lnTo>
                  <a:lnTo>
                    <a:pt x="2796692" y="438958"/>
                  </a:lnTo>
                  <a:close/>
                </a:path>
                <a:path w="2937510" h="525145">
                  <a:moveTo>
                    <a:pt x="2805684" y="381749"/>
                  </a:moveTo>
                  <a:lnTo>
                    <a:pt x="2796692" y="438958"/>
                  </a:lnTo>
                  <a:lnTo>
                    <a:pt x="2811018" y="441210"/>
                  </a:lnTo>
                  <a:lnTo>
                    <a:pt x="2806573" y="469823"/>
                  </a:lnTo>
                  <a:lnTo>
                    <a:pt x="2929192" y="469823"/>
                  </a:lnTo>
                  <a:lnTo>
                    <a:pt x="2805684" y="381749"/>
                  </a:lnTo>
                  <a:close/>
                </a:path>
                <a:path w="2937510" h="525145">
                  <a:moveTo>
                    <a:pt x="4572" y="0"/>
                  </a:moveTo>
                  <a:lnTo>
                    <a:pt x="0" y="28702"/>
                  </a:lnTo>
                  <a:lnTo>
                    <a:pt x="2792196" y="467564"/>
                  </a:lnTo>
                  <a:lnTo>
                    <a:pt x="2796692" y="43895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1777" y="5554811"/>
            <a:ext cx="184150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WHY?????</a:t>
            </a:r>
            <a:endParaRPr sz="1867">
              <a:latin typeface="Arial"/>
              <a:cs typeface="Arial"/>
            </a:endParaRPr>
          </a:p>
          <a:p>
            <a:pPr marL="16933"/>
            <a:r>
              <a:rPr sz="1867" dirty="0">
                <a:latin typeface="Arial"/>
                <a:cs typeface="Arial"/>
              </a:rPr>
              <a:t>I </a:t>
            </a:r>
            <a:r>
              <a:rPr sz="1867" spc="-7" dirty="0">
                <a:latin typeface="Arial"/>
                <a:cs typeface="Arial"/>
              </a:rPr>
              <a:t>don’t need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spc="-20" dirty="0">
                <a:latin typeface="Arial"/>
                <a:cs typeface="Arial"/>
              </a:rPr>
              <a:t>you!!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2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4" y="459401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0921" y="1962675"/>
            <a:ext cx="656844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spc="-7" dirty="0">
                <a:solidFill>
                  <a:srgbClr val="444444"/>
                </a:solidFill>
                <a:latin typeface="Trebuchet MS"/>
                <a:cs typeface="Trebuchet MS"/>
              </a:rPr>
              <a:t>How to </a:t>
            </a:r>
            <a:r>
              <a:rPr sz="6400" dirty="0">
                <a:solidFill>
                  <a:srgbClr val="444444"/>
                </a:solidFill>
                <a:latin typeface="Trebuchet MS"/>
                <a:cs typeface="Trebuchet MS"/>
              </a:rPr>
              <a:t>solve</a:t>
            </a:r>
            <a:r>
              <a:rPr sz="6400" spc="-133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6400" spc="-7" dirty="0">
                <a:solidFill>
                  <a:srgbClr val="444444"/>
                </a:solidFill>
                <a:latin typeface="Trebuchet MS"/>
                <a:cs typeface="Trebuchet MS"/>
              </a:rPr>
              <a:t>this?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3263" y="3681984"/>
            <a:ext cx="2659388" cy="224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6852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561" y="1816607"/>
            <a:ext cx="8353551" cy="164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322319" y="4482592"/>
            <a:ext cx="8172703" cy="1731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661548" y="915005"/>
            <a:ext cx="1841177" cy="1865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410360" y="2797726"/>
            <a:ext cx="206417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dirty="0">
                <a:latin typeface="Trebuchet MS"/>
                <a:cs typeface="Trebuchet MS"/>
              </a:rPr>
              <a:t>You </a:t>
            </a:r>
            <a:r>
              <a:rPr sz="1867" spc="-7" dirty="0">
                <a:latin typeface="Trebuchet MS"/>
                <a:cs typeface="Trebuchet MS"/>
              </a:rPr>
              <a:t>need to</a:t>
            </a:r>
            <a:r>
              <a:rPr sz="1867" spc="-147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create  two</a:t>
            </a:r>
            <a:r>
              <a:rPr sz="1867" spc="-40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interfaces</a:t>
            </a:r>
            <a:endParaRPr sz="186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11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465466"/>
            <a:ext cx="674200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200" dirty="0">
                <a:solidFill>
                  <a:srgbClr val="4E6E9B"/>
                </a:solidFill>
                <a:latin typeface="Verdana"/>
                <a:cs typeface="Verdana"/>
              </a:rPr>
              <a:t>Interface </a:t>
            </a:r>
            <a:r>
              <a:rPr sz="3733" spc="-152" dirty="0">
                <a:solidFill>
                  <a:srgbClr val="4E6E9B"/>
                </a:solidFill>
                <a:latin typeface="Verdana"/>
                <a:cs typeface="Verdana"/>
              </a:rPr>
              <a:t>Segregation</a:t>
            </a:r>
            <a:r>
              <a:rPr sz="3733" spc="-52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200" y="1339088"/>
            <a:ext cx="11843173" cy="5423747"/>
            <a:chOff x="152400" y="1004316"/>
            <a:chExt cx="8882380" cy="4067810"/>
          </a:xfrm>
        </p:grpSpPr>
        <p:sp>
          <p:nvSpPr>
            <p:cNvPr id="4" name="object 4"/>
            <p:cNvSpPr/>
            <p:nvPr/>
          </p:nvSpPr>
          <p:spPr>
            <a:xfrm>
              <a:off x="152400" y="1004316"/>
              <a:ext cx="5291328" cy="2404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665220" y="3409188"/>
              <a:ext cx="5369052" cy="1662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075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465466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983" y="1485009"/>
            <a:ext cx="8945217" cy="37036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13163" marR="25399" indent="-1693" algn="ctr">
              <a:lnSpc>
                <a:spcPct val="114999"/>
              </a:lnSpc>
              <a:spcBef>
                <a:spcPts val="140"/>
              </a:spcBef>
              <a:tabLst>
                <a:tab pos="6176279" algn="l"/>
              </a:tabLst>
            </a:pP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“High-level modules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should 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not 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d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p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d</a:t>
            </a:r>
            <a:r>
              <a:rPr sz="3200" i="1" spc="27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on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lo</a:t>
            </a:r>
            <a:r>
              <a:rPr sz="3200" i="1" spc="7" dirty="0">
                <a:solidFill>
                  <a:srgbClr val="434343"/>
                </a:solidFill>
                <a:latin typeface="Trebuchet MS"/>
                <a:cs typeface="Trebuchet MS"/>
              </a:rPr>
              <a:t>w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-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lev</a:t>
            </a:r>
            <a:r>
              <a:rPr sz="3200" i="1" spc="-2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3200" i="1" spc="53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mo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d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ul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s.	</a:t>
            </a:r>
            <a:endParaRPr lang="en-US" sz="3200" i="1" dirty="0" smtClean="0">
              <a:solidFill>
                <a:srgbClr val="434343"/>
              </a:solidFill>
              <a:latin typeface="Trebuchet MS"/>
              <a:cs typeface="Trebuchet MS"/>
            </a:endParaRPr>
          </a:p>
          <a:p>
            <a:pPr marL="413163" marR="25399" indent="-1693" algn="ctr">
              <a:lnSpc>
                <a:spcPct val="114999"/>
              </a:lnSpc>
              <a:spcBef>
                <a:spcPts val="140"/>
              </a:spcBef>
              <a:tabLst>
                <a:tab pos="6176279" algn="l"/>
              </a:tabLst>
            </a:pPr>
            <a:r>
              <a:rPr sz="3200" i="1" dirty="0" smtClean="0">
                <a:solidFill>
                  <a:srgbClr val="434343"/>
                </a:solidFill>
                <a:latin typeface="Trebuchet MS"/>
                <a:cs typeface="Trebuchet MS"/>
              </a:rPr>
              <a:t>B</a:t>
            </a:r>
            <a:r>
              <a:rPr sz="3200" i="1" spc="-13" dirty="0" smtClean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sz="3200" i="1" dirty="0" smtClean="0">
                <a:solidFill>
                  <a:srgbClr val="434343"/>
                </a:solidFill>
                <a:latin typeface="Trebuchet MS"/>
                <a:cs typeface="Trebuchet MS"/>
              </a:rPr>
              <a:t>th 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should 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depend </a:t>
            </a:r>
            <a:r>
              <a:rPr sz="3200" i="1" dirty="0">
                <a:solidFill>
                  <a:srgbClr val="434343"/>
                </a:solidFill>
                <a:latin typeface="Trebuchet MS"/>
                <a:cs typeface="Trebuchet MS"/>
              </a:rPr>
              <a:t>on</a:t>
            </a:r>
            <a:r>
              <a:rPr sz="3200" i="1" spc="67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abstractions.”</a:t>
            </a:r>
            <a:endParaRPr sz="3200" dirty="0">
              <a:latin typeface="Trebuchet MS"/>
              <a:cs typeface="Trebuchet MS"/>
            </a:endParaRPr>
          </a:p>
          <a:p>
            <a:pPr>
              <a:spcBef>
                <a:spcPts val="53"/>
              </a:spcBef>
            </a:pPr>
            <a:endParaRPr sz="5467" dirty="0">
              <a:latin typeface="Trebuchet MS"/>
              <a:cs typeface="Trebuchet MS"/>
            </a:endParaRPr>
          </a:p>
          <a:p>
            <a:pPr marL="16933" marR="6773" algn="ctr">
              <a:lnSpc>
                <a:spcPct val="114999"/>
              </a:lnSpc>
            </a:pP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“Abstractions should not depend upon  details. Details should </a:t>
            </a:r>
            <a:r>
              <a:rPr sz="3200" i="1" spc="-13" dirty="0">
                <a:solidFill>
                  <a:srgbClr val="434343"/>
                </a:solidFill>
                <a:latin typeface="Trebuchet MS"/>
                <a:cs typeface="Trebuchet MS"/>
              </a:rPr>
              <a:t>depend </a:t>
            </a:r>
            <a:r>
              <a:rPr sz="3200" i="1" spc="-7" dirty="0">
                <a:solidFill>
                  <a:srgbClr val="434343"/>
                </a:solidFill>
                <a:latin typeface="Trebuchet MS"/>
                <a:cs typeface="Trebuchet MS"/>
              </a:rPr>
              <a:t>upon  abstractions.”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39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What about Animal class?</a:t>
            </a:r>
            <a:endParaRPr lang="en-GB" dirty="0"/>
          </a:p>
        </p:txBody>
      </p:sp>
      <p:sp>
        <p:nvSpPr>
          <p:cNvPr id="4" name="object 430"/>
          <p:cNvSpPr/>
          <p:nvPr/>
        </p:nvSpPr>
        <p:spPr>
          <a:xfrm>
            <a:off x="1232106" y="2751908"/>
            <a:ext cx="2688925" cy="1027175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2800" dirty="0" smtClean="0"/>
              <a:t>Animal</a:t>
            </a:r>
            <a:endParaRPr sz="2800" dirty="0"/>
          </a:p>
        </p:txBody>
      </p:sp>
      <p:sp>
        <p:nvSpPr>
          <p:cNvPr id="7" name="object 430"/>
          <p:cNvSpPr/>
          <p:nvPr/>
        </p:nvSpPr>
        <p:spPr>
          <a:xfrm>
            <a:off x="4939933" y="2734692"/>
            <a:ext cx="2688925" cy="1027175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2800" dirty="0" smtClean="0"/>
              <a:t>Dog </a:t>
            </a:r>
            <a:endParaRPr sz="2800" dirty="0"/>
          </a:p>
        </p:txBody>
      </p:sp>
      <p:sp>
        <p:nvSpPr>
          <p:cNvPr id="8" name="object 430"/>
          <p:cNvSpPr/>
          <p:nvPr/>
        </p:nvSpPr>
        <p:spPr>
          <a:xfrm>
            <a:off x="8516679" y="2708565"/>
            <a:ext cx="2688925" cy="1027175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2286000" y="0"/>
                </a:moveTo>
                <a:lnTo>
                  <a:pt x="0" y="0"/>
                </a:lnTo>
                <a:lnTo>
                  <a:pt x="0" y="1371600"/>
                </a:lnTo>
                <a:lnTo>
                  <a:pt x="2286000" y="1371600"/>
                </a:lnTo>
                <a:lnTo>
                  <a:pt x="228600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pPr algn="ctr"/>
            <a:r>
              <a:rPr lang="en-MY" sz="2800" dirty="0" smtClean="0"/>
              <a:t>Scooby-Doo</a:t>
            </a:r>
            <a:endParaRPr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21031" y="3248280"/>
            <a:ext cx="10189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28859" y="3222153"/>
            <a:ext cx="887820" cy="261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3" y="212480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766" y="1236643"/>
            <a:ext cx="11037993" cy="4277360"/>
            <a:chOff x="312420" y="1078991"/>
            <a:chExt cx="8278495" cy="3208020"/>
          </a:xfrm>
        </p:grpSpPr>
        <p:sp>
          <p:nvSpPr>
            <p:cNvPr id="4" name="object 4"/>
            <p:cNvSpPr/>
            <p:nvPr/>
          </p:nvSpPr>
          <p:spPr>
            <a:xfrm>
              <a:off x="312420" y="1078991"/>
              <a:ext cx="3968496" cy="1880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459223" y="1078991"/>
              <a:ext cx="4131564" cy="3090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906016" y="1779269"/>
              <a:ext cx="4248150" cy="2507615"/>
            </a:xfrm>
            <a:custGeom>
              <a:avLst/>
              <a:gdLst/>
              <a:ahLst/>
              <a:cxnLst/>
              <a:rect l="l" t="t" r="r" b="b"/>
              <a:pathLst>
                <a:path w="4248150" h="2507615">
                  <a:moveTo>
                    <a:pt x="4115732" y="60966"/>
                  </a:moveTo>
                  <a:lnTo>
                    <a:pt x="0" y="2482621"/>
                  </a:lnTo>
                  <a:lnTo>
                    <a:pt x="14731" y="2507576"/>
                  </a:lnTo>
                  <a:lnTo>
                    <a:pt x="4130427" y="85932"/>
                  </a:lnTo>
                  <a:lnTo>
                    <a:pt x="4115732" y="60966"/>
                  </a:lnTo>
                  <a:close/>
                </a:path>
                <a:path w="4248150" h="2507615">
                  <a:moveTo>
                    <a:pt x="4213102" y="53593"/>
                  </a:moveTo>
                  <a:lnTo>
                    <a:pt x="4128261" y="53593"/>
                  </a:lnTo>
                  <a:lnTo>
                    <a:pt x="4142867" y="78612"/>
                  </a:lnTo>
                  <a:lnTo>
                    <a:pt x="4130427" y="85932"/>
                  </a:lnTo>
                  <a:lnTo>
                    <a:pt x="4159757" y="135762"/>
                  </a:lnTo>
                  <a:lnTo>
                    <a:pt x="4213102" y="53593"/>
                  </a:lnTo>
                  <a:close/>
                </a:path>
                <a:path w="4248150" h="2507615">
                  <a:moveTo>
                    <a:pt x="4128261" y="53593"/>
                  </a:moveTo>
                  <a:lnTo>
                    <a:pt x="4115732" y="60966"/>
                  </a:lnTo>
                  <a:lnTo>
                    <a:pt x="4130427" y="85932"/>
                  </a:lnTo>
                  <a:lnTo>
                    <a:pt x="4142867" y="78612"/>
                  </a:lnTo>
                  <a:lnTo>
                    <a:pt x="4128261" y="53593"/>
                  </a:lnTo>
                  <a:close/>
                </a:path>
                <a:path w="4248150" h="2507615">
                  <a:moveTo>
                    <a:pt x="4247896" y="0"/>
                  </a:moveTo>
                  <a:lnTo>
                    <a:pt x="4086352" y="11049"/>
                  </a:lnTo>
                  <a:lnTo>
                    <a:pt x="4115732" y="60966"/>
                  </a:lnTo>
                  <a:lnTo>
                    <a:pt x="4128261" y="53593"/>
                  </a:lnTo>
                  <a:lnTo>
                    <a:pt x="4213102" y="53593"/>
                  </a:lnTo>
                  <a:lnTo>
                    <a:pt x="4247896" y="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4112" y="5514003"/>
            <a:ext cx="267208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44681">
              <a:spcBef>
                <a:spcPts val="133"/>
              </a:spcBef>
            </a:pPr>
            <a:r>
              <a:rPr sz="1867" dirty="0">
                <a:latin typeface="Trebuchet MS"/>
                <a:cs typeface="Trebuchet MS"/>
              </a:rPr>
              <a:t>And </a:t>
            </a:r>
            <a:r>
              <a:rPr sz="1867" spc="-7" dirty="0">
                <a:latin typeface="Trebuchet MS"/>
                <a:cs typeface="Trebuchet MS"/>
              </a:rPr>
              <a:t>if </a:t>
            </a:r>
            <a:r>
              <a:rPr sz="1867" dirty="0">
                <a:latin typeface="Trebuchet MS"/>
                <a:cs typeface="Trebuchet MS"/>
              </a:rPr>
              <a:t>I </a:t>
            </a:r>
            <a:r>
              <a:rPr sz="1867" spc="-7" dirty="0">
                <a:latin typeface="Trebuchet MS"/>
                <a:cs typeface="Trebuchet MS"/>
              </a:rPr>
              <a:t>need to send</a:t>
            </a:r>
            <a:r>
              <a:rPr sz="1867" spc="-120" dirty="0">
                <a:latin typeface="Trebuchet MS"/>
                <a:cs typeface="Trebuchet MS"/>
              </a:rPr>
              <a:t> </a:t>
            </a:r>
            <a:r>
              <a:rPr sz="1867" dirty="0">
                <a:latin typeface="Trebuchet MS"/>
                <a:cs typeface="Trebuchet MS"/>
              </a:rPr>
              <a:t>a  </a:t>
            </a:r>
            <a:r>
              <a:rPr sz="1867" spc="-7" dirty="0">
                <a:latin typeface="Trebuchet MS"/>
                <a:cs typeface="Trebuchet MS"/>
              </a:rPr>
              <a:t>notification by</a:t>
            </a:r>
            <a:r>
              <a:rPr sz="1867" spc="-67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SMS?</a:t>
            </a:r>
            <a:endParaRPr sz="1867" dirty="0">
              <a:latin typeface="Trebuchet MS"/>
              <a:cs typeface="Trebuchet MS"/>
            </a:endParaRPr>
          </a:p>
          <a:p>
            <a:pPr marL="16933">
              <a:spcBef>
                <a:spcPts val="7"/>
              </a:spcBef>
            </a:pPr>
            <a:r>
              <a:rPr sz="1867" dirty="0">
                <a:latin typeface="Trebuchet MS"/>
                <a:cs typeface="Trebuchet MS"/>
              </a:rPr>
              <a:t>You </a:t>
            </a:r>
            <a:r>
              <a:rPr sz="1867" spc="-7" dirty="0">
                <a:latin typeface="Trebuchet MS"/>
                <a:cs typeface="Trebuchet MS"/>
              </a:rPr>
              <a:t>need to change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7" dirty="0">
                <a:latin typeface="Trebuchet MS"/>
                <a:cs typeface="Trebuchet MS"/>
              </a:rPr>
              <a:t>this.</a:t>
            </a:r>
            <a:endParaRPr sz="1867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1426" y="5187366"/>
            <a:ext cx="948943" cy="948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83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3" y="459401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0431" y="1503681"/>
            <a:ext cx="5388864" cy="1467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64896" y="3419856"/>
            <a:ext cx="5388864" cy="2196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415023" y="3419856"/>
            <a:ext cx="4941823" cy="2196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149287" y="2029947"/>
            <a:ext cx="2029460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</a:pPr>
            <a:r>
              <a:rPr sz="1867" dirty="0">
                <a:latin typeface="Arial"/>
                <a:cs typeface="Arial"/>
              </a:rPr>
              <a:t>So, I create an  interface and</a:t>
            </a:r>
            <a:r>
              <a:rPr sz="1867" spc="-19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now?</a:t>
            </a:r>
            <a:endParaRPr sz="18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88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98" y="252814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7818" y="1110796"/>
            <a:ext cx="9917853" cy="4911513"/>
            <a:chOff x="1435608" y="1016507"/>
            <a:chExt cx="7438390" cy="3683635"/>
          </a:xfrm>
        </p:grpSpPr>
        <p:sp>
          <p:nvSpPr>
            <p:cNvPr id="4" name="object 4"/>
            <p:cNvSpPr/>
            <p:nvPr/>
          </p:nvSpPr>
          <p:spPr>
            <a:xfrm>
              <a:off x="1435608" y="1016507"/>
              <a:ext cx="5507735" cy="3683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6217158" y="2900933"/>
              <a:ext cx="1537970" cy="866775"/>
            </a:xfrm>
            <a:custGeom>
              <a:avLst/>
              <a:gdLst/>
              <a:ahLst/>
              <a:cxnLst/>
              <a:rect l="l" t="t" r="r" b="b"/>
              <a:pathLst>
                <a:path w="1537970" h="866775">
                  <a:moveTo>
                    <a:pt x="133487" y="57817"/>
                  </a:moveTo>
                  <a:lnTo>
                    <a:pt x="119400" y="83096"/>
                  </a:lnTo>
                  <a:lnTo>
                    <a:pt x="1523872" y="866394"/>
                  </a:lnTo>
                  <a:lnTo>
                    <a:pt x="1537969" y="841121"/>
                  </a:lnTo>
                  <a:lnTo>
                    <a:pt x="133487" y="57817"/>
                  </a:lnTo>
                  <a:close/>
                </a:path>
                <a:path w="1537970" h="866775">
                  <a:moveTo>
                    <a:pt x="0" y="0"/>
                  </a:moveTo>
                  <a:lnTo>
                    <a:pt x="91186" y="133731"/>
                  </a:lnTo>
                  <a:lnTo>
                    <a:pt x="119400" y="83096"/>
                  </a:lnTo>
                  <a:lnTo>
                    <a:pt x="106806" y="76073"/>
                  </a:lnTo>
                  <a:lnTo>
                    <a:pt x="120903" y="50800"/>
                  </a:lnTo>
                  <a:lnTo>
                    <a:pt x="137397" y="50800"/>
                  </a:lnTo>
                  <a:lnTo>
                    <a:pt x="161670" y="7239"/>
                  </a:lnTo>
                  <a:lnTo>
                    <a:pt x="0" y="0"/>
                  </a:lnTo>
                  <a:close/>
                </a:path>
                <a:path w="1537970" h="866775">
                  <a:moveTo>
                    <a:pt x="120903" y="50800"/>
                  </a:moveTo>
                  <a:lnTo>
                    <a:pt x="106806" y="76073"/>
                  </a:lnTo>
                  <a:lnTo>
                    <a:pt x="119400" y="83096"/>
                  </a:lnTo>
                  <a:lnTo>
                    <a:pt x="133487" y="57817"/>
                  </a:lnTo>
                  <a:lnTo>
                    <a:pt x="120903" y="50800"/>
                  </a:lnTo>
                  <a:close/>
                </a:path>
                <a:path w="1537970" h="866775">
                  <a:moveTo>
                    <a:pt x="137397" y="50800"/>
                  </a:moveTo>
                  <a:lnTo>
                    <a:pt x="120903" y="50800"/>
                  </a:lnTo>
                  <a:lnTo>
                    <a:pt x="133487" y="57817"/>
                  </a:lnTo>
                  <a:lnTo>
                    <a:pt x="137397" y="5080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793736" y="3635007"/>
              <a:ext cx="1080101" cy="965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42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631" y="367462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478" y="1300066"/>
            <a:ext cx="3694136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400" spc="-7" dirty="0">
                <a:latin typeface="Arial"/>
                <a:cs typeface="Arial"/>
              </a:rPr>
              <a:t>Constructor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injection:</a:t>
            </a:r>
          </a:p>
        </p:txBody>
      </p:sp>
      <p:sp>
        <p:nvSpPr>
          <p:cNvPr id="4" name="object 4"/>
          <p:cNvSpPr/>
          <p:nvPr/>
        </p:nvSpPr>
        <p:spPr>
          <a:xfrm>
            <a:off x="2037433" y="1952468"/>
            <a:ext cx="7268464" cy="385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9990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875" y="182954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3876" y="965246"/>
            <a:ext cx="5315711" cy="528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7110" y="1544488"/>
            <a:ext cx="2801001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400" dirty="0">
                <a:latin typeface="Arial"/>
                <a:cs typeface="Arial"/>
              </a:rPr>
              <a:t>Property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injection: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96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33" y="459401"/>
            <a:ext cx="6861387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60" dirty="0">
                <a:solidFill>
                  <a:srgbClr val="4E6E9B"/>
                </a:solidFill>
                <a:latin typeface="Verdana"/>
                <a:cs typeface="Verdana"/>
              </a:rPr>
              <a:t>Dependency </a:t>
            </a:r>
            <a:r>
              <a:rPr sz="3733" spc="-227" dirty="0">
                <a:solidFill>
                  <a:srgbClr val="4E6E9B"/>
                </a:solidFill>
                <a:latin typeface="Verdana"/>
                <a:cs typeface="Verdana"/>
              </a:rPr>
              <a:t>Inversion</a:t>
            </a:r>
            <a:r>
              <a:rPr sz="3733" spc="-545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20" dirty="0">
                <a:solidFill>
                  <a:srgbClr val="4E6E9B"/>
                </a:solidFill>
                <a:latin typeface="Verdana"/>
                <a:cs typeface="Verdana"/>
              </a:rPr>
              <a:t>Principle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8465" y="2487719"/>
            <a:ext cx="7855711" cy="256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7111" y="1544488"/>
            <a:ext cx="3396424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Method</a:t>
            </a:r>
            <a:r>
              <a:rPr sz="2800" spc="-1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injection:</a:t>
            </a:r>
          </a:p>
        </p:txBody>
      </p:sp>
    </p:spTree>
    <p:extLst>
      <p:ext uri="{BB962C8B-B14F-4D97-AF65-F5344CB8AC3E}">
        <p14:creationId xmlns:p14="http://schemas.microsoft.com/office/powerpoint/2010/main" val="302176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34" y="305978"/>
            <a:ext cx="2859193" cy="5906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3733" spc="-180" dirty="0">
                <a:solidFill>
                  <a:srgbClr val="4E6E9B"/>
                </a:solidFill>
                <a:latin typeface="Verdana"/>
                <a:cs typeface="Verdana"/>
              </a:rPr>
              <a:t>Keep </a:t>
            </a:r>
            <a:r>
              <a:rPr sz="3733" spc="-173" dirty="0">
                <a:solidFill>
                  <a:srgbClr val="4E6E9B"/>
                </a:solidFill>
                <a:latin typeface="Verdana"/>
                <a:cs typeface="Verdana"/>
              </a:rPr>
              <a:t>in</a:t>
            </a:r>
            <a:r>
              <a:rPr sz="3733" spc="-587" dirty="0">
                <a:solidFill>
                  <a:srgbClr val="4E6E9B"/>
                </a:solidFill>
                <a:latin typeface="Verdana"/>
                <a:cs typeface="Verdana"/>
              </a:rPr>
              <a:t> </a:t>
            </a:r>
            <a:r>
              <a:rPr sz="3733" spc="-193" dirty="0">
                <a:solidFill>
                  <a:srgbClr val="4E6E9B"/>
                </a:solidFill>
                <a:latin typeface="Verdana"/>
                <a:cs typeface="Verdana"/>
              </a:rPr>
              <a:t>mind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193" y="1317244"/>
            <a:ext cx="10969412" cy="37104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800" spc="-7" dirty="0">
                <a:latin typeface="Trebuchet MS"/>
                <a:cs typeface="Trebuchet MS"/>
              </a:rPr>
              <a:t>DRY </a:t>
            </a:r>
            <a:r>
              <a:rPr sz="4800" dirty="0">
                <a:latin typeface="Trebuchet MS"/>
                <a:cs typeface="Trebuchet MS"/>
              </a:rPr>
              <a:t>- </a:t>
            </a:r>
            <a:r>
              <a:rPr sz="4800" dirty="0">
                <a:solidFill>
                  <a:srgbClr val="4E6E9B"/>
                </a:solidFill>
                <a:latin typeface="Trebuchet MS"/>
                <a:cs typeface="Trebuchet MS"/>
              </a:rPr>
              <a:t>D</a:t>
            </a:r>
            <a:r>
              <a:rPr sz="4800" dirty="0">
                <a:latin typeface="Trebuchet MS"/>
                <a:cs typeface="Trebuchet MS"/>
              </a:rPr>
              <a:t>on’t </a:t>
            </a:r>
            <a:r>
              <a:rPr sz="4800" spc="-7" dirty="0">
                <a:solidFill>
                  <a:srgbClr val="4E6E9B"/>
                </a:solidFill>
                <a:latin typeface="Trebuchet MS"/>
                <a:cs typeface="Trebuchet MS"/>
              </a:rPr>
              <a:t>r</a:t>
            </a:r>
            <a:r>
              <a:rPr sz="4800" spc="-7" dirty="0">
                <a:latin typeface="Trebuchet MS"/>
                <a:cs typeface="Trebuchet MS"/>
              </a:rPr>
              <a:t>epeat</a:t>
            </a:r>
            <a:r>
              <a:rPr sz="4800" spc="-20" dirty="0">
                <a:latin typeface="Trebuchet MS"/>
                <a:cs typeface="Trebuchet MS"/>
              </a:rPr>
              <a:t> </a:t>
            </a:r>
            <a:r>
              <a:rPr sz="4800" dirty="0">
                <a:solidFill>
                  <a:srgbClr val="4E6E9B"/>
                </a:solidFill>
                <a:latin typeface="Trebuchet MS"/>
                <a:cs typeface="Trebuchet MS"/>
              </a:rPr>
              <a:t>y</a:t>
            </a:r>
            <a:r>
              <a:rPr sz="4800" dirty="0">
                <a:latin typeface="Trebuchet MS"/>
                <a:cs typeface="Trebuchet MS"/>
              </a:rPr>
              <a:t>ourself</a:t>
            </a:r>
          </a:p>
          <a:p>
            <a:pPr marL="16933"/>
            <a:r>
              <a:rPr sz="4800" dirty="0">
                <a:latin typeface="Trebuchet MS"/>
                <a:cs typeface="Trebuchet MS"/>
              </a:rPr>
              <a:t>+</a:t>
            </a:r>
          </a:p>
          <a:p>
            <a:pPr marL="16933"/>
            <a:r>
              <a:rPr sz="4800" dirty="0">
                <a:latin typeface="Trebuchet MS"/>
                <a:cs typeface="Trebuchet MS"/>
              </a:rPr>
              <a:t>SLAP - </a:t>
            </a:r>
            <a:r>
              <a:rPr sz="4800" spc="-7" dirty="0">
                <a:solidFill>
                  <a:srgbClr val="4E6E9B"/>
                </a:solidFill>
                <a:latin typeface="Trebuchet MS"/>
                <a:cs typeface="Trebuchet MS"/>
              </a:rPr>
              <a:t>S</a:t>
            </a:r>
            <a:r>
              <a:rPr sz="4800" spc="-7" dirty="0">
                <a:latin typeface="Trebuchet MS"/>
                <a:cs typeface="Trebuchet MS"/>
              </a:rPr>
              <a:t>ingle </a:t>
            </a:r>
            <a:r>
              <a:rPr sz="4800" spc="-7" dirty="0">
                <a:solidFill>
                  <a:srgbClr val="4E6E9B"/>
                </a:solidFill>
                <a:latin typeface="Trebuchet MS"/>
                <a:cs typeface="Trebuchet MS"/>
              </a:rPr>
              <a:t>l</a:t>
            </a:r>
            <a:r>
              <a:rPr sz="4800" spc="-7" dirty="0">
                <a:latin typeface="Trebuchet MS"/>
                <a:cs typeface="Trebuchet MS"/>
              </a:rPr>
              <a:t>ayer </a:t>
            </a:r>
            <a:r>
              <a:rPr sz="4800" spc="-7" dirty="0">
                <a:solidFill>
                  <a:srgbClr val="4E6E9B"/>
                </a:solidFill>
                <a:latin typeface="Trebuchet MS"/>
                <a:cs typeface="Trebuchet MS"/>
              </a:rPr>
              <a:t>a</a:t>
            </a:r>
            <a:r>
              <a:rPr sz="4800" spc="-7" dirty="0">
                <a:latin typeface="Trebuchet MS"/>
                <a:cs typeface="Trebuchet MS"/>
              </a:rPr>
              <a:t>bstraction</a:t>
            </a:r>
            <a:r>
              <a:rPr sz="4800" spc="27" dirty="0">
                <a:latin typeface="Trebuchet MS"/>
                <a:cs typeface="Trebuchet MS"/>
              </a:rPr>
              <a:t> </a:t>
            </a:r>
            <a:r>
              <a:rPr sz="4800" spc="-7" dirty="0">
                <a:solidFill>
                  <a:srgbClr val="4E6E9B"/>
                </a:solidFill>
                <a:latin typeface="Trebuchet MS"/>
                <a:cs typeface="Trebuchet MS"/>
              </a:rPr>
              <a:t>p</a:t>
            </a:r>
            <a:r>
              <a:rPr sz="4800" spc="-7" dirty="0">
                <a:latin typeface="Trebuchet MS"/>
                <a:cs typeface="Trebuchet MS"/>
              </a:rPr>
              <a:t>rinciple</a:t>
            </a:r>
            <a:endParaRPr sz="4800" dirty="0">
              <a:latin typeface="Trebuchet MS"/>
              <a:cs typeface="Trebuchet MS"/>
            </a:endParaRPr>
          </a:p>
          <a:p>
            <a:pPr marL="16933" marR="9385065">
              <a:spcBef>
                <a:spcPts val="7"/>
              </a:spcBef>
            </a:pPr>
            <a:r>
              <a:rPr sz="4800" dirty="0">
                <a:latin typeface="Trebuchet MS"/>
                <a:cs typeface="Trebuchet MS"/>
              </a:rPr>
              <a:t>+  SOLID</a:t>
            </a:r>
          </a:p>
        </p:txBody>
      </p:sp>
    </p:spTree>
    <p:extLst>
      <p:ext uri="{BB962C8B-B14F-4D97-AF65-F5344CB8AC3E}">
        <p14:creationId xmlns:p14="http://schemas.microsoft.com/office/powerpoint/2010/main" val="31446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38944" marR="6773" indent="-22859">
              <a:lnSpc>
                <a:spcPct val="142700"/>
              </a:lnSpc>
              <a:spcBef>
                <a:spcPts val="133"/>
              </a:spcBef>
            </a:pPr>
            <a:r>
              <a:rPr dirty="0"/>
              <a:t>Enjoy </a:t>
            </a:r>
            <a:r>
              <a:rPr spc="-7" dirty="0"/>
              <a:t>code</a:t>
            </a:r>
            <a:r>
              <a:rPr spc="-113" dirty="0"/>
              <a:t> </a:t>
            </a:r>
            <a:r>
              <a:rPr spc="-7" dirty="0"/>
              <a:t>and  </a:t>
            </a:r>
            <a:r>
              <a:rPr dirty="0"/>
              <a:t>Keep </a:t>
            </a:r>
            <a:r>
              <a:rPr spc="-7" dirty="0"/>
              <a:t>it</a:t>
            </a:r>
            <a:r>
              <a:rPr spc="-113" dirty="0"/>
              <a:t> </a:t>
            </a:r>
            <a:r>
              <a:rPr dirty="0"/>
              <a:t>simple!</a:t>
            </a:r>
          </a:p>
        </p:txBody>
      </p:sp>
    </p:spTree>
    <p:extLst>
      <p:ext uri="{BB962C8B-B14F-4D97-AF65-F5344CB8AC3E}">
        <p14:creationId xmlns:p14="http://schemas.microsoft.com/office/powerpoint/2010/main" val="3482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4" y="92024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 of</a:t>
            </a:r>
            <a:r>
              <a:rPr spc="-75" dirty="0"/>
              <a:t> </a:t>
            </a:r>
            <a:r>
              <a:rPr spc="-5" dirty="0"/>
              <a:t>OOD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71624" y="1265274"/>
            <a:ext cx="10226747" cy="5151401"/>
          </a:xfrm>
        </p:spPr>
        <p:txBody>
          <a:bodyPr>
            <a:normAutofit lnSpcReduction="10000"/>
          </a:bodyPr>
          <a:lstStyle/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400" spc="-5" dirty="0">
                <a:latin typeface="Arial"/>
                <a:cs typeface="Arial"/>
              </a:rPr>
              <a:t>Objects are </a:t>
            </a:r>
            <a:r>
              <a:rPr lang="en-US" sz="2400" dirty="0">
                <a:latin typeface="Arial"/>
                <a:cs typeface="Arial"/>
              </a:rPr>
              <a:t>abstractions </a:t>
            </a:r>
            <a:r>
              <a:rPr lang="en-US" sz="2400" spc="5" dirty="0">
                <a:latin typeface="Arial"/>
                <a:cs typeface="Arial"/>
              </a:rPr>
              <a:t>of </a:t>
            </a:r>
            <a:r>
              <a:rPr lang="en-US" sz="2400" dirty="0">
                <a:latin typeface="Arial"/>
                <a:cs typeface="Arial"/>
              </a:rPr>
              <a:t>real-world or  system entities and </a:t>
            </a:r>
            <a:r>
              <a:rPr lang="en-US" sz="2400" spc="-5" dirty="0">
                <a:latin typeface="Arial"/>
                <a:cs typeface="Arial"/>
              </a:rPr>
              <a:t>manage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themselves</a:t>
            </a: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Objects </a:t>
            </a:r>
            <a:r>
              <a:rPr lang="en-US" sz="2400" spc="-5" dirty="0">
                <a:latin typeface="Arial"/>
                <a:cs typeface="Arial"/>
              </a:rPr>
              <a:t>are </a:t>
            </a:r>
            <a:r>
              <a:rPr lang="en-US" sz="2400" dirty="0">
                <a:latin typeface="Arial"/>
                <a:cs typeface="Arial"/>
              </a:rPr>
              <a:t>independent and encapsulate  state and representation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information.</a:t>
            </a:r>
            <a:endParaRPr lang="en-US" sz="2400" dirty="0" smtClean="0">
              <a:latin typeface="Arial"/>
              <a:cs typeface="Arial"/>
            </a:endParaRP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400" dirty="0" smtClean="0">
                <a:latin typeface="Arial"/>
                <a:cs typeface="Arial"/>
              </a:rPr>
              <a:t>System </a:t>
            </a:r>
            <a:r>
              <a:rPr lang="en-US" sz="2400" dirty="0">
                <a:latin typeface="Arial"/>
                <a:cs typeface="Arial"/>
              </a:rPr>
              <a:t>functionality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expressed </a:t>
            </a:r>
            <a:r>
              <a:rPr lang="en-US" sz="2400" spc="-5" dirty="0">
                <a:latin typeface="Arial"/>
                <a:cs typeface="Arial"/>
              </a:rPr>
              <a:t>in terms </a:t>
            </a:r>
            <a:r>
              <a:rPr lang="en-US" sz="2400" dirty="0">
                <a:latin typeface="Arial"/>
                <a:cs typeface="Arial"/>
              </a:rPr>
              <a:t>of  object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services</a:t>
            </a: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297815" marR="69913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Shared </a:t>
            </a:r>
            <a:r>
              <a:rPr lang="en-US" sz="2400" dirty="0">
                <a:latin typeface="Arial"/>
                <a:cs typeface="Arial"/>
              </a:rPr>
              <a:t>data </a:t>
            </a:r>
            <a:r>
              <a:rPr lang="en-US" sz="2400" spc="-5" dirty="0">
                <a:latin typeface="Arial"/>
                <a:cs typeface="Arial"/>
              </a:rPr>
              <a:t>areas are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eliminated</a:t>
            </a:r>
          </a:p>
          <a:p>
            <a:pPr marL="697856" marR="699135" lvl="1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300" spc="-15" dirty="0" smtClean="0">
                <a:latin typeface="Arial"/>
                <a:cs typeface="Arial"/>
              </a:rPr>
              <a:t>Objects </a:t>
            </a:r>
            <a:r>
              <a:rPr lang="en-US" sz="2300" spc="-30" dirty="0">
                <a:latin typeface="Arial"/>
                <a:cs typeface="Arial"/>
              </a:rPr>
              <a:t>communicate </a:t>
            </a:r>
            <a:r>
              <a:rPr lang="en-US" sz="2300" spc="-5" dirty="0">
                <a:latin typeface="Arial"/>
                <a:cs typeface="Arial"/>
              </a:rPr>
              <a:t>by </a:t>
            </a:r>
            <a:r>
              <a:rPr lang="en-US" sz="2300" spc="-30" dirty="0">
                <a:latin typeface="Arial"/>
                <a:cs typeface="Arial"/>
              </a:rPr>
              <a:t>message</a:t>
            </a:r>
            <a:r>
              <a:rPr lang="en-US" sz="2300" spc="-195" dirty="0">
                <a:latin typeface="Arial"/>
                <a:cs typeface="Arial"/>
              </a:rPr>
              <a:t> </a:t>
            </a:r>
            <a:r>
              <a:rPr lang="en-US" sz="2300" spc="-30" dirty="0">
                <a:latin typeface="Arial"/>
                <a:cs typeface="Arial"/>
              </a:rPr>
              <a:t>passing</a:t>
            </a:r>
            <a:endParaRPr lang="en-US" sz="2300" dirty="0">
              <a:latin typeface="Arial"/>
              <a:cs typeface="Arial"/>
            </a:endParaRPr>
          </a:p>
          <a:p>
            <a:pPr>
              <a:spcBef>
                <a:spcPts val="700"/>
              </a:spcBef>
            </a:pPr>
            <a:endParaRPr lang="en-US" sz="2400" spc="-5" dirty="0" smtClean="0">
              <a:latin typeface="Arial"/>
              <a:cs typeface="Arial"/>
            </a:endParaRPr>
          </a:p>
          <a:p>
            <a:pPr>
              <a:spcBef>
                <a:spcPts val="700"/>
              </a:spcBef>
            </a:pPr>
            <a:r>
              <a:rPr lang="en-US" sz="2400" spc="-5" dirty="0" smtClean="0">
                <a:latin typeface="Arial"/>
                <a:cs typeface="Arial"/>
              </a:rPr>
              <a:t>Objects </a:t>
            </a:r>
            <a:r>
              <a:rPr lang="en-US" sz="2400" spc="-5" dirty="0">
                <a:latin typeface="Arial"/>
                <a:cs typeface="Arial"/>
              </a:rPr>
              <a:t>may </a:t>
            </a:r>
            <a:r>
              <a:rPr lang="en-US" sz="2400" dirty="0">
                <a:latin typeface="Arial"/>
                <a:cs typeface="Arial"/>
              </a:rPr>
              <a:t>be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distributed</a:t>
            </a:r>
          </a:p>
          <a:p>
            <a:pPr>
              <a:spcBef>
                <a:spcPts val="700"/>
              </a:spcBef>
            </a:pPr>
            <a:endParaRPr lang="en-US" sz="2400" spc="-5" dirty="0" smtClean="0">
              <a:latin typeface="Arial"/>
              <a:cs typeface="Arial"/>
            </a:endParaRPr>
          </a:p>
          <a:p>
            <a:pPr>
              <a:spcBef>
                <a:spcPts val="700"/>
              </a:spcBef>
            </a:pPr>
            <a:r>
              <a:rPr lang="en-US" sz="2400" spc="-5" dirty="0" smtClean="0">
                <a:latin typeface="Arial"/>
                <a:cs typeface="Arial"/>
              </a:rPr>
              <a:t>Objects </a:t>
            </a:r>
            <a:r>
              <a:rPr lang="en-US" sz="2400" spc="-5" dirty="0">
                <a:latin typeface="Arial"/>
                <a:cs typeface="Arial"/>
              </a:rPr>
              <a:t>may </a:t>
            </a:r>
            <a:r>
              <a:rPr lang="en-US" sz="2400" dirty="0">
                <a:latin typeface="Arial"/>
                <a:cs typeface="Arial"/>
              </a:rPr>
              <a:t>execute </a:t>
            </a:r>
            <a:r>
              <a:rPr lang="en-US" sz="2400" spc="-5" dirty="0">
                <a:latin typeface="Arial"/>
                <a:cs typeface="Arial"/>
              </a:rPr>
              <a:t>sequentially </a:t>
            </a:r>
            <a:r>
              <a:rPr lang="en-US" sz="2400" dirty="0">
                <a:latin typeface="Arial"/>
                <a:cs typeface="Arial"/>
              </a:rPr>
              <a:t>or in</a:t>
            </a:r>
            <a:r>
              <a:rPr lang="en-US" sz="2400" spc="7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parallel</a:t>
            </a:r>
            <a:endParaRPr lang="en-US" sz="2400" dirty="0">
              <a:latin typeface="Arial"/>
              <a:cs typeface="Arial"/>
            </a:endParaRPr>
          </a:p>
          <a:p>
            <a:pPr marL="478155">
              <a:spcBef>
                <a:spcPts val="700"/>
              </a:spcBef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6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of</a:t>
            </a:r>
            <a:r>
              <a:rPr spc="-85" dirty="0"/>
              <a:t> </a:t>
            </a:r>
            <a:r>
              <a:rPr spc="-5" dirty="0"/>
              <a:t>OOD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09604" y="1786270"/>
            <a:ext cx="10288768" cy="3780085"/>
          </a:xfrm>
        </p:spPr>
        <p:txBody>
          <a:bodyPr/>
          <a:lstStyle/>
          <a:p>
            <a:pPr marL="297815" marR="109029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800" dirty="0">
                <a:latin typeface="Arial"/>
                <a:cs typeface="Arial"/>
              </a:rPr>
              <a:t>Easier maintenance. Objects may </a:t>
            </a:r>
            <a:r>
              <a:rPr lang="en-US" sz="2800" spc="-5" dirty="0">
                <a:latin typeface="Arial"/>
                <a:cs typeface="Arial"/>
              </a:rPr>
              <a:t>be </a:t>
            </a:r>
            <a:r>
              <a:rPr lang="en-US" sz="2800" dirty="0" smtClean="0">
                <a:latin typeface="Arial"/>
                <a:cs typeface="Arial"/>
              </a:rPr>
              <a:t>understood </a:t>
            </a:r>
            <a:r>
              <a:rPr lang="en-US" sz="2800" spc="5" dirty="0">
                <a:latin typeface="Arial"/>
                <a:cs typeface="Arial"/>
              </a:rPr>
              <a:t>as </a:t>
            </a:r>
            <a:r>
              <a:rPr lang="en-US" sz="2800" dirty="0">
                <a:latin typeface="Arial"/>
                <a:cs typeface="Arial"/>
              </a:rPr>
              <a:t>stand-alone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entities.</a:t>
            </a:r>
          </a:p>
          <a:p>
            <a:pPr marL="297815" marR="109029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297815" marR="109029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800" dirty="0" smtClean="0">
                <a:latin typeface="Arial"/>
                <a:cs typeface="Arial"/>
              </a:rPr>
              <a:t>Objects </a:t>
            </a:r>
            <a:r>
              <a:rPr lang="en-US" sz="2800" dirty="0">
                <a:latin typeface="Arial"/>
                <a:cs typeface="Arial"/>
              </a:rPr>
              <a:t>are appropriate </a:t>
            </a:r>
            <a:r>
              <a:rPr lang="en-US" sz="2800" spc="5" dirty="0" smtClean="0">
                <a:latin typeface="Arial"/>
                <a:cs typeface="Arial"/>
              </a:rPr>
              <a:t>reusable </a:t>
            </a:r>
            <a:r>
              <a:rPr lang="en-US" sz="2800" dirty="0" smtClean="0">
                <a:latin typeface="Arial"/>
                <a:cs typeface="Arial"/>
              </a:rPr>
              <a:t>components.</a:t>
            </a:r>
          </a:p>
          <a:p>
            <a:pPr marL="297815" marR="109029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endParaRPr lang="en-US" sz="2800" spc="5" dirty="0">
              <a:latin typeface="Arial"/>
              <a:cs typeface="Arial"/>
            </a:endParaRPr>
          </a:p>
          <a:p>
            <a:pPr marL="297815" marR="1090295" indent="-285750">
              <a:spcBef>
                <a:spcPts val="100"/>
              </a:spcBef>
              <a:buClr>
                <a:srgbClr val="00007C"/>
              </a:buClr>
              <a:buSzPct val="75000"/>
              <a:tabLst>
                <a:tab pos="478155" algn="l"/>
                <a:tab pos="478790" algn="l"/>
              </a:tabLst>
            </a:pP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dirty="0">
                <a:latin typeface="Arial"/>
                <a:cs typeface="Arial"/>
              </a:rPr>
              <a:t>some systems, there may </a:t>
            </a:r>
            <a:r>
              <a:rPr lang="en-US" sz="2800" spc="5" dirty="0">
                <a:latin typeface="Arial"/>
                <a:cs typeface="Arial"/>
              </a:rPr>
              <a:t>be </a:t>
            </a:r>
            <a:r>
              <a:rPr lang="en-US" sz="2800" spc="-5" dirty="0">
                <a:latin typeface="Arial"/>
                <a:cs typeface="Arial"/>
              </a:rPr>
              <a:t>an </a:t>
            </a:r>
            <a:r>
              <a:rPr lang="en-US" sz="2800" dirty="0" smtClean="0">
                <a:latin typeface="Arial"/>
                <a:cs typeface="Arial"/>
              </a:rPr>
              <a:t>obvious </a:t>
            </a:r>
            <a:r>
              <a:rPr lang="en-US" sz="2800" dirty="0">
                <a:latin typeface="Arial"/>
                <a:cs typeface="Arial"/>
              </a:rPr>
              <a:t>mapping from </a:t>
            </a:r>
            <a:r>
              <a:rPr lang="en-US" sz="2800" spc="5" dirty="0">
                <a:latin typeface="Arial"/>
                <a:cs typeface="Arial"/>
              </a:rPr>
              <a:t>real </a:t>
            </a:r>
            <a:r>
              <a:rPr lang="en-US" sz="2800" dirty="0">
                <a:latin typeface="Arial"/>
                <a:cs typeface="Arial"/>
              </a:rPr>
              <a:t>world </a:t>
            </a:r>
            <a:r>
              <a:rPr lang="en-US" sz="2800" spc="-5" dirty="0">
                <a:latin typeface="Arial"/>
                <a:cs typeface="Arial"/>
              </a:rPr>
              <a:t>entities to </a:t>
            </a:r>
            <a:r>
              <a:rPr lang="en-US" sz="2800" spc="5" dirty="0" smtClean="0">
                <a:latin typeface="Arial"/>
                <a:cs typeface="Arial"/>
              </a:rPr>
              <a:t>system</a:t>
            </a: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objects</a:t>
            </a:r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9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3" y="134555"/>
            <a:ext cx="9515959" cy="84679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dirty="0"/>
              <a:t>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3" y="1247456"/>
            <a:ext cx="10788499" cy="4451595"/>
          </a:xfrm>
        </p:spPr>
        <p:txBody>
          <a:bodyPr>
            <a:noAutofit/>
          </a:bodyPr>
          <a:lstStyle/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lang="en-US" sz="2400" dirty="0">
                <a:latin typeface="Arial"/>
                <a:cs typeface="Arial"/>
              </a:rPr>
              <a:t>Object-oriented analysis, design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and  </a:t>
            </a:r>
            <a:r>
              <a:rPr lang="en-US" sz="2400" spc="-5" dirty="0">
                <a:latin typeface="Arial"/>
                <a:cs typeface="Arial"/>
              </a:rPr>
              <a:t>programming </a:t>
            </a:r>
            <a:r>
              <a:rPr lang="en-US" sz="2400" dirty="0">
                <a:latin typeface="Arial"/>
                <a:cs typeface="Arial"/>
              </a:rPr>
              <a:t>are related but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distinct.</a:t>
            </a: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OOA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concerned </a:t>
            </a:r>
            <a:r>
              <a:rPr lang="en-US" sz="2400" spc="-5" dirty="0">
                <a:latin typeface="Arial"/>
                <a:cs typeface="Arial"/>
              </a:rPr>
              <a:t>with </a:t>
            </a:r>
            <a:r>
              <a:rPr lang="en-US" sz="2400" dirty="0">
                <a:latin typeface="Arial"/>
                <a:cs typeface="Arial"/>
              </a:rPr>
              <a:t>developing an object  </a:t>
            </a:r>
            <a:r>
              <a:rPr lang="en-US" sz="2400" spc="-5" dirty="0">
                <a:latin typeface="Arial"/>
                <a:cs typeface="Arial"/>
              </a:rPr>
              <a:t>model of </a:t>
            </a:r>
            <a:r>
              <a:rPr lang="en-US" sz="2400" dirty="0">
                <a:latin typeface="Arial"/>
                <a:cs typeface="Arial"/>
              </a:rPr>
              <a:t>the application </a:t>
            </a:r>
            <a:r>
              <a:rPr lang="en-US" sz="2400" spc="-5" dirty="0" smtClean="0">
                <a:latin typeface="Arial"/>
                <a:cs typeface="Arial"/>
              </a:rPr>
              <a:t>domain.</a:t>
            </a:r>
            <a:endParaRPr lang="en-US" sz="2400" dirty="0" smtClean="0">
              <a:latin typeface="Arial"/>
              <a:cs typeface="Arial"/>
            </a:endParaRP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OOD </a:t>
            </a:r>
            <a:r>
              <a:rPr lang="en-US" sz="2400" dirty="0">
                <a:latin typeface="Arial"/>
                <a:cs typeface="Arial"/>
              </a:rPr>
              <a:t>is concerned </a:t>
            </a:r>
            <a:r>
              <a:rPr lang="en-US" sz="2400" spc="-5" dirty="0">
                <a:latin typeface="Arial"/>
                <a:cs typeface="Arial"/>
              </a:rPr>
              <a:t>with </a:t>
            </a:r>
            <a:r>
              <a:rPr lang="en-US" sz="2400" dirty="0">
                <a:latin typeface="Arial"/>
                <a:cs typeface="Arial"/>
              </a:rPr>
              <a:t>developing an </a:t>
            </a:r>
            <a:r>
              <a:rPr lang="en-US" sz="2400" spc="-5" dirty="0">
                <a:latin typeface="Arial"/>
                <a:cs typeface="Arial"/>
              </a:rPr>
              <a:t>object-  </a:t>
            </a:r>
            <a:r>
              <a:rPr lang="en-US" sz="2400" dirty="0">
                <a:latin typeface="Arial"/>
                <a:cs typeface="Arial"/>
              </a:rPr>
              <a:t>oriented system </a:t>
            </a:r>
            <a:r>
              <a:rPr lang="en-US" sz="2400" spc="-5" dirty="0">
                <a:latin typeface="Arial"/>
                <a:cs typeface="Arial"/>
              </a:rPr>
              <a:t>model to implement  </a:t>
            </a:r>
            <a:r>
              <a:rPr lang="en-US" sz="2400" dirty="0" smtClean="0">
                <a:latin typeface="Arial"/>
                <a:cs typeface="Arial"/>
              </a:rPr>
              <a:t>requirements.</a:t>
            </a: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478155" marR="1660525" indent="-466090"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78155" algn="l"/>
                <a:tab pos="47879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OOP </a:t>
            </a:r>
            <a:r>
              <a:rPr lang="en-US" sz="2400" spc="-5" dirty="0">
                <a:latin typeface="Arial"/>
                <a:cs typeface="Arial"/>
              </a:rPr>
              <a:t>is </a:t>
            </a:r>
            <a:r>
              <a:rPr lang="en-US" sz="2400" dirty="0">
                <a:latin typeface="Arial"/>
                <a:cs typeface="Arial"/>
              </a:rPr>
              <a:t>concerned </a:t>
            </a:r>
            <a:r>
              <a:rPr lang="en-US" sz="2400" spc="-5" dirty="0">
                <a:latin typeface="Arial"/>
                <a:cs typeface="Arial"/>
              </a:rPr>
              <a:t>with </a:t>
            </a:r>
            <a:r>
              <a:rPr lang="en-US" sz="2400" dirty="0" err="1">
                <a:latin typeface="Arial"/>
                <a:cs typeface="Arial"/>
              </a:rPr>
              <a:t>realising</a:t>
            </a:r>
            <a:r>
              <a:rPr lang="en-US" sz="2400" dirty="0">
                <a:latin typeface="Arial"/>
                <a:cs typeface="Arial"/>
              </a:rPr>
              <a:t> an </a:t>
            </a:r>
            <a:r>
              <a:rPr lang="en-US" sz="2400" spc="-10" dirty="0">
                <a:latin typeface="Arial"/>
                <a:cs typeface="Arial"/>
              </a:rPr>
              <a:t>OOD </a:t>
            </a:r>
            <a:r>
              <a:rPr lang="en-US" sz="2400" dirty="0">
                <a:latin typeface="Arial"/>
                <a:cs typeface="Arial"/>
              </a:rPr>
              <a:t>using  an </a:t>
            </a:r>
            <a:r>
              <a:rPr lang="en-US" sz="2400" spc="-5" dirty="0">
                <a:latin typeface="Arial"/>
                <a:cs typeface="Arial"/>
              </a:rPr>
              <a:t>OO programming language </a:t>
            </a:r>
            <a:r>
              <a:rPr lang="en-US" sz="2400" dirty="0">
                <a:latin typeface="Arial"/>
                <a:cs typeface="Arial"/>
              </a:rPr>
              <a:t>such as Java or  </a:t>
            </a:r>
            <a:r>
              <a:rPr lang="en-US" sz="2400" spc="-5" dirty="0">
                <a:latin typeface="Arial"/>
                <a:cs typeface="Arial"/>
              </a:rPr>
              <a:t>C</a:t>
            </a:r>
            <a:r>
              <a:rPr lang="en-US" sz="2400" spc="-5" dirty="0" smtClean="0">
                <a:latin typeface="Arial"/>
                <a:cs typeface="Arial"/>
              </a:rPr>
              <a:t>++.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814175" y="6416675"/>
            <a:ext cx="377825" cy="58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7795">
              <a:spcBef>
                <a:spcPts val="220"/>
              </a:spcBef>
            </a:pPr>
            <a:fld id="{81D60167-4931-47E6-BA6A-407CBD079E47}" type="slidenum">
              <a:rPr dirty="0"/>
              <a:pPr marL="137795">
                <a:spcBef>
                  <a:spcPts val="220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OW_PPT_2016_16x9_March2016">
  <a:themeElements>
    <a:clrScheme name="new UOW brand">
      <a:dk1>
        <a:sysClr val="windowText" lastClr="000000"/>
      </a:dk1>
      <a:lt1>
        <a:sysClr val="window" lastClr="FFFFFF"/>
      </a:lt1>
      <a:dk2>
        <a:srgbClr val="0C2340"/>
      </a:dk2>
      <a:lt2>
        <a:srgbClr val="D9D9D6"/>
      </a:lt2>
      <a:accent1>
        <a:srgbClr val="0033CC"/>
      </a:accent1>
      <a:accent2>
        <a:srgbClr val="E10600"/>
      </a:accent2>
      <a:accent3>
        <a:srgbClr val="0C2340"/>
      </a:accent3>
      <a:accent4>
        <a:srgbClr val="FFFFFF"/>
      </a:accent4>
      <a:accent5>
        <a:srgbClr val="000000"/>
      </a:accent5>
      <a:accent6>
        <a:srgbClr val="FFFFFF"/>
      </a:accent6>
      <a:hlink>
        <a:srgbClr val="245397"/>
      </a:hlink>
      <a:folHlink>
        <a:srgbClr val="4195D3"/>
      </a:folHlink>
    </a:clrScheme>
    <a:fontScheme name="2016 UOW Brand">
      <a:majorFont>
        <a:latin typeface="Times New Roma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2002</Words>
  <Application>Microsoft Office PowerPoint</Application>
  <PresentationFormat>Widescreen</PresentationFormat>
  <Paragraphs>465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Bebas</vt:lpstr>
      <vt:lpstr>Gill Sans</vt:lpstr>
      <vt:lpstr>Arial</vt:lpstr>
      <vt:lpstr>Arial Black</vt:lpstr>
      <vt:lpstr>Calibri</vt:lpstr>
      <vt:lpstr>Courier New</vt:lpstr>
      <vt:lpstr>Montserrat</vt:lpstr>
      <vt:lpstr>Times New Roman</vt:lpstr>
      <vt:lpstr>Trebuchet MS</vt:lpstr>
      <vt:lpstr>Verdana</vt:lpstr>
      <vt:lpstr>Wingdings</vt:lpstr>
      <vt:lpstr>UOW_PPT_2016_16x9_March2016</vt:lpstr>
      <vt:lpstr>1_UOW_PPT_2016_16x9_March2016</vt:lpstr>
      <vt:lpstr>  CSE3033N Software Engineering   Topic:  Software Implementation OOP Concepts A Quick Walkthrough </vt:lpstr>
      <vt:lpstr>Topic Learning Objectives </vt:lpstr>
      <vt:lpstr>What is an OBJECT</vt:lpstr>
      <vt:lpstr> A little quiz </vt:lpstr>
      <vt:lpstr>What about Animal class?</vt:lpstr>
      <vt:lpstr>What about Animal class?</vt:lpstr>
      <vt:lpstr>Characteristics of OOD</vt:lpstr>
      <vt:lpstr>Advantages of OOD</vt:lpstr>
      <vt:lpstr>Object-oriented development</vt:lpstr>
      <vt:lpstr>PowerPoint Presentation</vt:lpstr>
      <vt:lpstr>Object Communication</vt:lpstr>
      <vt:lpstr>Message Examples</vt:lpstr>
      <vt:lpstr>Generalisation and Inheritance</vt:lpstr>
      <vt:lpstr>A Generalisation Hierarchy</vt:lpstr>
      <vt:lpstr>Object Relationships</vt:lpstr>
      <vt:lpstr>Object Identification</vt:lpstr>
      <vt:lpstr>Approaches to Identification</vt:lpstr>
      <vt:lpstr>Object Interface Specification</vt:lpstr>
      <vt:lpstr>Examples of Design Models</vt:lpstr>
      <vt:lpstr>Weather Station Subsystems</vt:lpstr>
      <vt:lpstr>Weather station - data collection sequence</vt:lpstr>
      <vt:lpstr>Relationships Between Classes</vt:lpstr>
      <vt:lpstr>Inheritance</vt:lpstr>
      <vt:lpstr>Aggregation</vt:lpstr>
      <vt:lpstr>UML Notation for Inheritance and Aggregation</vt:lpstr>
      <vt:lpstr>Dependency</vt:lpstr>
      <vt:lpstr>UML Relationship Symbols</vt:lpstr>
      <vt:lpstr>Hands on Session!</vt:lpstr>
      <vt:lpstr>Self Check</vt:lpstr>
      <vt:lpstr>Answers</vt:lpstr>
      <vt:lpstr>Attributes and Methods in UML</vt:lpstr>
      <vt:lpstr>Multiplicities</vt:lpstr>
      <vt:lpstr>Aggregation and Association</vt:lpstr>
      <vt:lpstr>Aggregation and Association</vt:lpstr>
      <vt:lpstr>Rule of Simplicity</vt:lpstr>
      <vt:lpstr>Uncoupled Design</vt:lpstr>
      <vt:lpstr>Cohesion</vt:lpstr>
      <vt:lpstr>Single Purpose</vt:lpstr>
      <vt:lpstr>Achieving Multiple Inheritance</vt:lpstr>
      <vt:lpstr>Class Visibility</vt:lpstr>
      <vt:lpstr>What is SOLID?</vt:lpstr>
      <vt:lpstr>PowerPoint Presentation</vt:lpstr>
      <vt:lpstr>Single Responsibility Principle</vt:lpstr>
      <vt:lpstr>PowerPoint Presentation</vt:lpstr>
      <vt:lpstr>Single Responsibility Principle</vt:lpstr>
      <vt:lpstr>PowerPoint Presentation</vt:lpstr>
      <vt:lpstr>Open/Closed Principle</vt:lpstr>
      <vt:lpstr>Open/Closed Principle</vt:lpstr>
      <vt:lpstr>PowerPoint Presentation</vt:lpstr>
      <vt:lpstr>Liskov Substitution Principle</vt:lpstr>
      <vt:lpstr>Liskov Substitution Principle</vt:lpstr>
      <vt:lpstr>Liskov Substitution Principle</vt:lpstr>
      <vt:lpstr>PowerPoint Presentation</vt:lpstr>
      <vt:lpstr>Interface Segregation Principle</vt:lpstr>
      <vt:lpstr>Interface Segregation Principle</vt:lpstr>
      <vt:lpstr>PowerPoint Presentation</vt:lpstr>
      <vt:lpstr>Interface Segregation Principle</vt:lpstr>
      <vt:lpstr>Interface Segregation Principle</vt:lpstr>
      <vt:lpstr>Dependency Inversion Principle</vt:lpstr>
      <vt:lpstr>Dependency Inversion Principle</vt:lpstr>
      <vt:lpstr>PowerPoint Presentation</vt:lpstr>
      <vt:lpstr>Dependency Inversion Principle</vt:lpstr>
      <vt:lpstr>PowerPoint Presentation</vt:lpstr>
      <vt:lpstr>PowerPoint Presentation</vt:lpstr>
      <vt:lpstr>PowerPoint Presentation</vt:lpstr>
      <vt:lpstr>Keep in mind</vt:lpstr>
      <vt:lpstr>Enjoy code and  Keep it simple!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CSE3033 Software Engineering   Topic:  Project Management – SCRUM </dc:title>
  <dc:creator>Dr. Lim Chia Yean</dc:creator>
  <cp:lastModifiedBy>Tan Phit Huan</cp:lastModifiedBy>
  <cp:revision>25</cp:revision>
  <dcterms:created xsi:type="dcterms:W3CDTF">2021-06-20T07:05:07Z</dcterms:created>
  <dcterms:modified xsi:type="dcterms:W3CDTF">2022-05-17T03:19:12Z</dcterms:modified>
</cp:coreProperties>
</file>