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59"/>
  </p:notesMasterIdLst>
  <p:sldIdLst>
    <p:sldId id="257" r:id="rId3"/>
    <p:sldId id="258" r:id="rId4"/>
    <p:sldId id="261" r:id="rId5"/>
    <p:sldId id="262" r:id="rId6"/>
    <p:sldId id="263" r:id="rId7"/>
    <p:sldId id="264" r:id="rId8"/>
    <p:sldId id="265" r:id="rId9"/>
    <p:sldId id="266" r:id="rId10"/>
    <p:sldId id="311"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312" r:id="rId25"/>
    <p:sldId id="280" r:id="rId26"/>
    <p:sldId id="281" r:id="rId27"/>
    <p:sldId id="282" r:id="rId28"/>
    <p:sldId id="283" r:id="rId29"/>
    <p:sldId id="284" r:id="rId30"/>
    <p:sldId id="285" r:id="rId31"/>
    <p:sldId id="286" r:id="rId32"/>
    <p:sldId id="287" r:id="rId33"/>
    <p:sldId id="288" r:id="rId34"/>
    <p:sldId id="289" r:id="rId35"/>
    <p:sldId id="290" r:id="rId36"/>
    <p:sldId id="313"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2BD284-35DA-4B2F-AB70-22535179D199}"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8F292446-FF49-46DD-AAAD-DA8FA8A8B37A}">
      <dgm:prSet phldrT="[Text]"/>
      <dgm:spPr/>
      <dgm:t>
        <a:bodyPr/>
        <a:lstStyle/>
        <a:p>
          <a:r>
            <a:rPr lang="en-US" dirty="0"/>
            <a:t>Create the design of the product using CAD.</a:t>
          </a:r>
        </a:p>
      </dgm:t>
    </dgm:pt>
    <dgm:pt modelId="{8D4633F4-C6A8-420D-B93E-57079AF68BB2}" type="parTrans" cxnId="{5D89CC39-6566-41EF-A173-B499AC229669}">
      <dgm:prSet/>
      <dgm:spPr/>
      <dgm:t>
        <a:bodyPr/>
        <a:lstStyle/>
        <a:p>
          <a:endParaRPr lang="en-US"/>
        </a:p>
      </dgm:t>
    </dgm:pt>
    <dgm:pt modelId="{F5E14134-AAA5-436E-B65A-E8723F3DDDF4}" type="sibTrans" cxnId="{5D89CC39-6566-41EF-A173-B499AC229669}">
      <dgm:prSet/>
      <dgm:spPr/>
      <dgm:t>
        <a:bodyPr/>
        <a:lstStyle/>
        <a:p>
          <a:endParaRPr lang="en-US"/>
        </a:p>
      </dgm:t>
    </dgm:pt>
    <dgm:pt modelId="{73F66BC9-DA4E-4125-8714-333DF51AF6C3}">
      <dgm:prSet/>
      <dgm:spPr/>
      <dgm:t>
        <a:bodyPr/>
        <a:lstStyle/>
        <a:p>
          <a:r>
            <a:rPr lang="en-US" dirty="0"/>
            <a:t>Convert CAD model into STL format (stereo lithography).</a:t>
          </a:r>
        </a:p>
      </dgm:t>
    </dgm:pt>
    <dgm:pt modelId="{4FD3E08B-F48F-4834-BA6F-4C137CD4232C}" type="parTrans" cxnId="{4520E896-91D4-4DB6-B266-58ABA8A5FE2C}">
      <dgm:prSet/>
      <dgm:spPr/>
      <dgm:t>
        <a:bodyPr/>
        <a:lstStyle/>
        <a:p>
          <a:endParaRPr lang="en-US"/>
        </a:p>
      </dgm:t>
    </dgm:pt>
    <dgm:pt modelId="{1CC2D0EA-6DB7-4C9E-BBF5-C945BF0CDE24}" type="sibTrans" cxnId="{4520E896-91D4-4DB6-B266-58ABA8A5FE2C}">
      <dgm:prSet/>
      <dgm:spPr/>
      <dgm:t>
        <a:bodyPr/>
        <a:lstStyle/>
        <a:p>
          <a:endParaRPr lang="en-US"/>
        </a:p>
      </dgm:t>
    </dgm:pt>
    <dgm:pt modelId="{C6E46225-BC94-41CD-8891-2F987FB01A24}">
      <dgm:prSet/>
      <dgm:spPr/>
      <dgm:t>
        <a:bodyPr/>
        <a:lstStyle/>
        <a:p>
          <a:r>
            <a:rPr lang="en-US" dirty="0"/>
            <a:t>Slice STL format file into cross-sectional layers.</a:t>
          </a:r>
        </a:p>
      </dgm:t>
    </dgm:pt>
    <dgm:pt modelId="{746C19C8-3F0A-41E7-88B9-DB2885C46D74}" type="parTrans" cxnId="{115F14A8-2338-40AF-AE47-52171C8CBF9A}">
      <dgm:prSet/>
      <dgm:spPr/>
      <dgm:t>
        <a:bodyPr/>
        <a:lstStyle/>
        <a:p>
          <a:endParaRPr lang="en-US"/>
        </a:p>
      </dgm:t>
    </dgm:pt>
    <dgm:pt modelId="{F4638568-089A-40C1-AB81-B9B9CD4B4439}" type="sibTrans" cxnId="{115F14A8-2338-40AF-AE47-52171C8CBF9A}">
      <dgm:prSet/>
      <dgm:spPr/>
      <dgm:t>
        <a:bodyPr/>
        <a:lstStyle/>
        <a:p>
          <a:endParaRPr lang="en-US"/>
        </a:p>
      </dgm:t>
    </dgm:pt>
    <dgm:pt modelId="{713FAE7F-5723-423C-8849-DDDFA0EC9520}">
      <dgm:prSet/>
      <dgm:spPr/>
      <dgm:t>
        <a:bodyPr/>
        <a:lstStyle/>
        <a:p>
          <a:r>
            <a:rPr lang="en-US"/>
            <a:t>Covert each layer into a model.</a:t>
          </a:r>
          <a:endParaRPr lang="en-US" dirty="0"/>
        </a:p>
      </dgm:t>
    </dgm:pt>
    <dgm:pt modelId="{5A03028B-C3B4-41DF-9378-A935177F220D}" type="parTrans" cxnId="{C9C1D882-99B0-4B86-B513-6A227D19F4BD}">
      <dgm:prSet/>
      <dgm:spPr/>
      <dgm:t>
        <a:bodyPr/>
        <a:lstStyle/>
        <a:p>
          <a:endParaRPr lang="en-US"/>
        </a:p>
      </dgm:t>
    </dgm:pt>
    <dgm:pt modelId="{C5307E89-17A2-40A2-9919-128E811A8813}" type="sibTrans" cxnId="{C9C1D882-99B0-4B86-B513-6A227D19F4BD}">
      <dgm:prSet/>
      <dgm:spPr/>
      <dgm:t>
        <a:bodyPr/>
        <a:lstStyle/>
        <a:p>
          <a:endParaRPr lang="en-US"/>
        </a:p>
      </dgm:t>
    </dgm:pt>
    <dgm:pt modelId="{9AC6AAD0-DC29-4E8B-A1B6-F99C357CF56A}">
      <dgm:prSet/>
      <dgm:spPr/>
      <dgm:t>
        <a:bodyPr/>
        <a:lstStyle/>
        <a:p>
          <a:r>
            <a:rPr lang="en-US" dirty="0"/>
            <a:t>Finish and fine tune the model (fabrication).</a:t>
          </a:r>
        </a:p>
      </dgm:t>
    </dgm:pt>
    <dgm:pt modelId="{EEACADBC-03D6-43CC-891B-FECF401692D0}" type="parTrans" cxnId="{5075B1A0-CC56-4D26-BAD9-02F2B3B55E76}">
      <dgm:prSet/>
      <dgm:spPr/>
      <dgm:t>
        <a:bodyPr/>
        <a:lstStyle/>
        <a:p>
          <a:endParaRPr lang="en-US"/>
        </a:p>
      </dgm:t>
    </dgm:pt>
    <dgm:pt modelId="{501B20ED-ABA3-4FD4-AD7D-F69C6D337071}" type="sibTrans" cxnId="{5075B1A0-CC56-4D26-BAD9-02F2B3B55E76}">
      <dgm:prSet/>
      <dgm:spPr/>
      <dgm:t>
        <a:bodyPr/>
        <a:lstStyle/>
        <a:p>
          <a:endParaRPr lang="en-US"/>
        </a:p>
      </dgm:t>
    </dgm:pt>
    <dgm:pt modelId="{B4B0764D-A1D9-4267-BD51-3E2EC522C2C5}">
      <dgm:prSet/>
      <dgm:spPr/>
      <dgm:t>
        <a:bodyPr/>
        <a:lstStyle/>
        <a:p>
          <a:r>
            <a:rPr lang="en-US" dirty="0" err="1"/>
            <a:t>Postprocessing</a:t>
          </a:r>
          <a:r>
            <a:rPr lang="en-US" dirty="0"/>
            <a:t> (cleaning).</a:t>
          </a:r>
        </a:p>
      </dgm:t>
    </dgm:pt>
    <dgm:pt modelId="{1C991AD3-5EBC-427E-9684-3605C14DCEF2}" type="parTrans" cxnId="{28EAEF19-75AB-413F-A00C-01DDAFCC6EDE}">
      <dgm:prSet/>
      <dgm:spPr/>
      <dgm:t>
        <a:bodyPr/>
        <a:lstStyle/>
        <a:p>
          <a:endParaRPr lang="en-US"/>
        </a:p>
      </dgm:t>
    </dgm:pt>
    <dgm:pt modelId="{EF331565-AACF-4DAE-BDA0-9A339AA9FF7D}" type="sibTrans" cxnId="{28EAEF19-75AB-413F-A00C-01DDAFCC6EDE}">
      <dgm:prSet/>
      <dgm:spPr/>
      <dgm:t>
        <a:bodyPr/>
        <a:lstStyle/>
        <a:p>
          <a:endParaRPr lang="en-US"/>
        </a:p>
      </dgm:t>
    </dgm:pt>
    <dgm:pt modelId="{67D07FF1-E61A-494C-977E-5A645E95E266}" type="pres">
      <dgm:prSet presAssocID="{F42BD284-35DA-4B2F-AB70-22535179D199}" presName="diagram" presStyleCnt="0">
        <dgm:presLayoutVars>
          <dgm:dir/>
          <dgm:resizeHandles val="exact"/>
        </dgm:presLayoutVars>
      </dgm:prSet>
      <dgm:spPr/>
    </dgm:pt>
    <dgm:pt modelId="{9412C3E2-C748-4976-95CD-39B945F8DDDB}" type="pres">
      <dgm:prSet presAssocID="{8F292446-FF49-46DD-AAAD-DA8FA8A8B37A}" presName="node" presStyleLbl="node1" presStyleIdx="0" presStyleCnt="6">
        <dgm:presLayoutVars>
          <dgm:bulletEnabled val="1"/>
        </dgm:presLayoutVars>
      </dgm:prSet>
      <dgm:spPr/>
    </dgm:pt>
    <dgm:pt modelId="{5E1B68D9-1985-449E-8B02-0131E418DE24}" type="pres">
      <dgm:prSet presAssocID="{F5E14134-AAA5-436E-B65A-E8723F3DDDF4}" presName="sibTrans" presStyleLbl="sibTrans2D1" presStyleIdx="0" presStyleCnt="5"/>
      <dgm:spPr/>
    </dgm:pt>
    <dgm:pt modelId="{824C6536-F43C-4D5F-B85F-E397089E293A}" type="pres">
      <dgm:prSet presAssocID="{F5E14134-AAA5-436E-B65A-E8723F3DDDF4}" presName="connectorText" presStyleLbl="sibTrans2D1" presStyleIdx="0" presStyleCnt="5"/>
      <dgm:spPr/>
    </dgm:pt>
    <dgm:pt modelId="{1E25B5F6-A044-41EA-891D-9525F62ECA0A}" type="pres">
      <dgm:prSet presAssocID="{73F66BC9-DA4E-4125-8714-333DF51AF6C3}" presName="node" presStyleLbl="node1" presStyleIdx="1" presStyleCnt="6">
        <dgm:presLayoutVars>
          <dgm:bulletEnabled val="1"/>
        </dgm:presLayoutVars>
      </dgm:prSet>
      <dgm:spPr/>
    </dgm:pt>
    <dgm:pt modelId="{23A5FE73-6336-4D79-91D8-BE2EBDF12B18}" type="pres">
      <dgm:prSet presAssocID="{1CC2D0EA-6DB7-4C9E-BBF5-C945BF0CDE24}" presName="sibTrans" presStyleLbl="sibTrans2D1" presStyleIdx="1" presStyleCnt="5"/>
      <dgm:spPr/>
    </dgm:pt>
    <dgm:pt modelId="{E84CFD64-9BA9-4C88-956D-748BF4C9FFAA}" type="pres">
      <dgm:prSet presAssocID="{1CC2D0EA-6DB7-4C9E-BBF5-C945BF0CDE24}" presName="connectorText" presStyleLbl="sibTrans2D1" presStyleIdx="1" presStyleCnt="5"/>
      <dgm:spPr/>
    </dgm:pt>
    <dgm:pt modelId="{51C50FEB-40FA-4C9E-B76C-491C422DFBA7}" type="pres">
      <dgm:prSet presAssocID="{C6E46225-BC94-41CD-8891-2F987FB01A24}" presName="node" presStyleLbl="node1" presStyleIdx="2" presStyleCnt="6">
        <dgm:presLayoutVars>
          <dgm:bulletEnabled val="1"/>
        </dgm:presLayoutVars>
      </dgm:prSet>
      <dgm:spPr/>
    </dgm:pt>
    <dgm:pt modelId="{0A03A3AF-A39B-4F35-BC0A-74DF1B14FE2C}" type="pres">
      <dgm:prSet presAssocID="{F4638568-089A-40C1-AB81-B9B9CD4B4439}" presName="sibTrans" presStyleLbl="sibTrans2D1" presStyleIdx="2" presStyleCnt="5"/>
      <dgm:spPr/>
    </dgm:pt>
    <dgm:pt modelId="{1B8EBBBD-BBF2-4B13-BC19-CFBF5089454A}" type="pres">
      <dgm:prSet presAssocID="{F4638568-089A-40C1-AB81-B9B9CD4B4439}" presName="connectorText" presStyleLbl="sibTrans2D1" presStyleIdx="2" presStyleCnt="5"/>
      <dgm:spPr/>
    </dgm:pt>
    <dgm:pt modelId="{5A493619-F39B-444C-8DBC-E17F3E106BC9}" type="pres">
      <dgm:prSet presAssocID="{713FAE7F-5723-423C-8849-DDDFA0EC9520}" presName="node" presStyleLbl="node1" presStyleIdx="3" presStyleCnt="6">
        <dgm:presLayoutVars>
          <dgm:bulletEnabled val="1"/>
        </dgm:presLayoutVars>
      </dgm:prSet>
      <dgm:spPr/>
    </dgm:pt>
    <dgm:pt modelId="{B6D15234-C789-4793-9DFF-A94B2D3186D3}" type="pres">
      <dgm:prSet presAssocID="{C5307E89-17A2-40A2-9919-128E811A8813}" presName="sibTrans" presStyleLbl="sibTrans2D1" presStyleIdx="3" presStyleCnt="5"/>
      <dgm:spPr/>
    </dgm:pt>
    <dgm:pt modelId="{8F576BE1-74C9-4B8A-9887-9E97359DF192}" type="pres">
      <dgm:prSet presAssocID="{C5307E89-17A2-40A2-9919-128E811A8813}" presName="connectorText" presStyleLbl="sibTrans2D1" presStyleIdx="3" presStyleCnt="5"/>
      <dgm:spPr/>
    </dgm:pt>
    <dgm:pt modelId="{DDF236B7-9F0F-4E4F-BD7D-3EAE62BD1734}" type="pres">
      <dgm:prSet presAssocID="{9AC6AAD0-DC29-4E8B-A1B6-F99C357CF56A}" presName="node" presStyleLbl="node1" presStyleIdx="4" presStyleCnt="6">
        <dgm:presLayoutVars>
          <dgm:bulletEnabled val="1"/>
        </dgm:presLayoutVars>
      </dgm:prSet>
      <dgm:spPr/>
    </dgm:pt>
    <dgm:pt modelId="{31A316F1-DFAB-4A68-84CC-23EFE47F8C73}" type="pres">
      <dgm:prSet presAssocID="{501B20ED-ABA3-4FD4-AD7D-F69C6D337071}" presName="sibTrans" presStyleLbl="sibTrans2D1" presStyleIdx="4" presStyleCnt="5"/>
      <dgm:spPr/>
    </dgm:pt>
    <dgm:pt modelId="{12B109E8-EFC3-4A16-AA3E-AA1623014A39}" type="pres">
      <dgm:prSet presAssocID="{501B20ED-ABA3-4FD4-AD7D-F69C6D337071}" presName="connectorText" presStyleLbl="sibTrans2D1" presStyleIdx="4" presStyleCnt="5"/>
      <dgm:spPr/>
    </dgm:pt>
    <dgm:pt modelId="{3BAC6362-5668-4220-A6F4-2C328CB015DB}" type="pres">
      <dgm:prSet presAssocID="{B4B0764D-A1D9-4267-BD51-3E2EC522C2C5}" presName="node" presStyleLbl="node1" presStyleIdx="5" presStyleCnt="6">
        <dgm:presLayoutVars>
          <dgm:bulletEnabled val="1"/>
        </dgm:presLayoutVars>
      </dgm:prSet>
      <dgm:spPr/>
    </dgm:pt>
  </dgm:ptLst>
  <dgm:cxnLst>
    <dgm:cxn modelId="{7B5F7402-3C27-4575-B24D-6C9BE1100468}" type="presOf" srcId="{C5307E89-17A2-40A2-9919-128E811A8813}" destId="{8F576BE1-74C9-4B8A-9887-9E97359DF192}" srcOrd="1" destOrd="0" presId="urn:microsoft.com/office/officeart/2005/8/layout/process5"/>
    <dgm:cxn modelId="{28EAEF19-75AB-413F-A00C-01DDAFCC6EDE}" srcId="{F42BD284-35DA-4B2F-AB70-22535179D199}" destId="{B4B0764D-A1D9-4267-BD51-3E2EC522C2C5}" srcOrd="5" destOrd="0" parTransId="{1C991AD3-5EBC-427E-9684-3605C14DCEF2}" sibTransId="{EF331565-AACF-4DAE-BDA0-9A339AA9FF7D}"/>
    <dgm:cxn modelId="{0E1D432C-F95C-4437-AD74-4FDC7AFBDF61}" type="presOf" srcId="{F5E14134-AAA5-436E-B65A-E8723F3DDDF4}" destId="{5E1B68D9-1985-449E-8B02-0131E418DE24}" srcOrd="0" destOrd="0" presId="urn:microsoft.com/office/officeart/2005/8/layout/process5"/>
    <dgm:cxn modelId="{63021639-0443-4AA4-B682-CF43C7AB8AF1}" type="presOf" srcId="{1CC2D0EA-6DB7-4C9E-BBF5-C945BF0CDE24}" destId="{E84CFD64-9BA9-4C88-956D-748BF4C9FFAA}" srcOrd="1" destOrd="0" presId="urn:microsoft.com/office/officeart/2005/8/layout/process5"/>
    <dgm:cxn modelId="{5D89CC39-6566-41EF-A173-B499AC229669}" srcId="{F42BD284-35DA-4B2F-AB70-22535179D199}" destId="{8F292446-FF49-46DD-AAAD-DA8FA8A8B37A}" srcOrd="0" destOrd="0" parTransId="{8D4633F4-C6A8-420D-B93E-57079AF68BB2}" sibTransId="{F5E14134-AAA5-436E-B65A-E8723F3DDDF4}"/>
    <dgm:cxn modelId="{654D5D62-A6A7-4215-87A2-3318076F8F58}" type="presOf" srcId="{F5E14134-AAA5-436E-B65A-E8723F3DDDF4}" destId="{824C6536-F43C-4D5F-B85F-E397089E293A}" srcOrd="1" destOrd="0" presId="urn:microsoft.com/office/officeart/2005/8/layout/process5"/>
    <dgm:cxn modelId="{71666E64-CC5D-47F8-8725-EC1F1182C6FE}" type="presOf" srcId="{C5307E89-17A2-40A2-9919-128E811A8813}" destId="{B6D15234-C789-4793-9DFF-A94B2D3186D3}" srcOrd="0" destOrd="0" presId="urn:microsoft.com/office/officeart/2005/8/layout/process5"/>
    <dgm:cxn modelId="{D785B071-B375-4B09-92DC-BBB076A9846C}" type="presOf" srcId="{1CC2D0EA-6DB7-4C9E-BBF5-C945BF0CDE24}" destId="{23A5FE73-6336-4D79-91D8-BE2EBDF12B18}" srcOrd="0" destOrd="0" presId="urn:microsoft.com/office/officeart/2005/8/layout/process5"/>
    <dgm:cxn modelId="{C9C1D882-99B0-4B86-B513-6A227D19F4BD}" srcId="{F42BD284-35DA-4B2F-AB70-22535179D199}" destId="{713FAE7F-5723-423C-8849-DDDFA0EC9520}" srcOrd="3" destOrd="0" parTransId="{5A03028B-C3B4-41DF-9378-A935177F220D}" sibTransId="{C5307E89-17A2-40A2-9919-128E811A8813}"/>
    <dgm:cxn modelId="{680C1C85-2378-4BCA-A26B-8C90B383C8D8}" type="presOf" srcId="{501B20ED-ABA3-4FD4-AD7D-F69C6D337071}" destId="{31A316F1-DFAB-4A68-84CC-23EFE47F8C73}" srcOrd="0" destOrd="0" presId="urn:microsoft.com/office/officeart/2005/8/layout/process5"/>
    <dgm:cxn modelId="{AD69618C-5534-4160-992E-A1DA787FBA36}" type="presOf" srcId="{9AC6AAD0-DC29-4E8B-A1B6-F99C357CF56A}" destId="{DDF236B7-9F0F-4E4F-BD7D-3EAE62BD1734}" srcOrd="0" destOrd="0" presId="urn:microsoft.com/office/officeart/2005/8/layout/process5"/>
    <dgm:cxn modelId="{4520E896-91D4-4DB6-B266-58ABA8A5FE2C}" srcId="{F42BD284-35DA-4B2F-AB70-22535179D199}" destId="{73F66BC9-DA4E-4125-8714-333DF51AF6C3}" srcOrd="1" destOrd="0" parTransId="{4FD3E08B-F48F-4834-BA6F-4C137CD4232C}" sibTransId="{1CC2D0EA-6DB7-4C9E-BBF5-C945BF0CDE24}"/>
    <dgm:cxn modelId="{8EE3F196-3CDD-425A-B13E-E7AAAE166928}" type="presOf" srcId="{73F66BC9-DA4E-4125-8714-333DF51AF6C3}" destId="{1E25B5F6-A044-41EA-891D-9525F62ECA0A}" srcOrd="0" destOrd="0" presId="urn:microsoft.com/office/officeart/2005/8/layout/process5"/>
    <dgm:cxn modelId="{1FD63097-1DB2-4DF5-9A31-FC6C3ED8AEEE}" type="presOf" srcId="{C6E46225-BC94-41CD-8891-2F987FB01A24}" destId="{51C50FEB-40FA-4C9E-B76C-491C422DFBA7}" srcOrd="0" destOrd="0" presId="urn:microsoft.com/office/officeart/2005/8/layout/process5"/>
    <dgm:cxn modelId="{FE08179B-6771-411F-A578-2E95A19C0CC0}" type="presOf" srcId="{F4638568-089A-40C1-AB81-B9B9CD4B4439}" destId="{0A03A3AF-A39B-4F35-BC0A-74DF1B14FE2C}" srcOrd="0" destOrd="0" presId="urn:microsoft.com/office/officeart/2005/8/layout/process5"/>
    <dgm:cxn modelId="{4FC42C9F-6014-4122-819F-49CA635EB33B}" type="presOf" srcId="{713FAE7F-5723-423C-8849-DDDFA0EC9520}" destId="{5A493619-F39B-444C-8DBC-E17F3E106BC9}" srcOrd="0" destOrd="0" presId="urn:microsoft.com/office/officeart/2005/8/layout/process5"/>
    <dgm:cxn modelId="{5075B1A0-CC56-4D26-BAD9-02F2B3B55E76}" srcId="{F42BD284-35DA-4B2F-AB70-22535179D199}" destId="{9AC6AAD0-DC29-4E8B-A1B6-F99C357CF56A}" srcOrd="4" destOrd="0" parTransId="{EEACADBC-03D6-43CC-891B-FECF401692D0}" sibTransId="{501B20ED-ABA3-4FD4-AD7D-F69C6D337071}"/>
    <dgm:cxn modelId="{178586A4-4F63-4048-98D9-F69CC88EA364}" type="presOf" srcId="{8F292446-FF49-46DD-AAAD-DA8FA8A8B37A}" destId="{9412C3E2-C748-4976-95CD-39B945F8DDDB}" srcOrd="0" destOrd="0" presId="urn:microsoft.com/office/officeart/2005/8/layout/process5"/>
    <dgm:cxn modelId="{115F14A8-2338-40AF-AE47-52171C8CBF9A}" srcId="{F42BD284-35DA-4B2F-AB70-22535179D199}" destId="{C6E46225-BC94-41CD-8891-2F987FB01A24}" srcOrd="2" destOrd="0" parTransId="{746C19C8-3F0A-41E7-88B9-DB2885C46D74}" sibTransId="{F4638568-089A-40C1-AB81-B9B9CD4B4439}"/>
    <dgm:cxn modelId="{F04EA0C0-B748-44B8-923A-001EEE105995}" type="presOf" srcId="{501B20ED-ABA3-4FD4-AD7D-F69C6D337071}" destId="{12B109E8-EFC3-4A16-AA3E-AA1623014A39}" srcOrd="1" destOrd="0" presId="urn:microsoft.com/office/officeart/2005/8/layout/process5"/>
    <dgm:cxn modelId="{6F580CD1-6EE9-46A2-96E5-BA00325DC02A}" type="presOf" srcId="{B4B0764D-A1D9-4267-BD51-3E2EC522C2C5}" destId="{3BAC6362-5668-4220-A6F4-2C328CB015DB}" srcOrd="0" destOrd="0" presId="urn:microsoft.com/office/officeart/2005/8/layout/process5"/>
    <dgm:cxn modelId="{2F2274DA-F2B0-4B28-92D4-41EEB408EDEC}" type="presOf" srcId="{F4638568-089A-40C1-AB81-B9B9CD4B4439}" destId="{1B8EBBBD-BBF2-4B13-BC19-CFBF5089454A}" srcOrd="1" destOrd="0" presId="urn:microsoft.com/office/officeart/2005/8/layout/process5"/>
    <dgm:cxn modelId="{F14AE8F6-9E2A-4CF0-8600-F16353C9FFD2}" type="presOf" srcId="{F42BD284-35DA-4B2F-AB70-22535179D199}" destId="{67D07FF1-E61A-494C-977E-5A645E95E266}" srcOrd="0" destOrd="0" presId="urn:microsoft.com/office/officeart/2005/8/layout/process5"/>
    <dgm:cxn modelId="{FB757D52-477E-488B-AD79-ED95484DDC2B}" type="presParOf" srcId="{67D07FF1-E61A-494C-977E-5A645E95E266}" destId="{9412C3E2-C748-4976-95CD-39B945F8DDDB}" srcOrd="0" destOrd="0" presId="urn:microsoft.com/office/officeart/2005/8/layout/process5"/>
    <dgm:cxn modelId="{9513752F-5800-46AF-94C2-A89A0C5815EB}" type="presParOf" srcId="{67D07FF1-E61A-494C-977E-5A645E95E266}" destId="{5E1B68D9-1985-449E-8B02-0131E418DE24}" srcOrd="1" destOrd="0" presId="urn:microsoft.com/office/officeart/2005/8/layout/process5"/>
    <dgm:cxn modelId="{711EAAB6-9591-4B05-A487-6684BA1133DD}" type="presParOf" srcId="{5E1B68D9-1985-449E-8B02-0131E418DE24}" destId="{824C6536-F43C-4D5F-B85F-E397089E293A}" srcOrd="0" destOrd="0" presId="urn:microsoft.com/office/officeart/2005/8/layout/process5"/>
    <dgm:cxn modelId="{C9BE80E2-F7E9-4CB9-8D22-02BE3594A802}" type="presParOf" srcId="{67D07FF1-E61A-494C-977E-5A645E95E266}" destId="{1E25B5F6-A044-41EA-891D-9525F62ECA0A}" srcOrd="2" destOrd="0" presId="urn:microsoft.com/office/officeart/2005/8/layout/process5"/>
    <dgm:cxn modelId="{A4055515-2FAA-4C1B-BA52-05E61BC9235A}" type="presParOf" srcId="{67D07FF1-E61A-494C-977E-5A645E95E266}" destId="{23A5FE73-6336-4D79-91D8-BE2EBDF12B18}" srcOrd="3" destOrd="0" presId="urn:microsoft.com/office/officeart/2005/8/layout/process5"/>
    <dgm:cxn modelId="{E6C22DE8-A238-44AB-AE05-AF04731CEC43}" type="presParOf" srcId="{23A5FE73-6336-4D79-91D8-BE2EBDF12B18}" destId="{E84CFD64-9BA9-4C88-956D-748BF4C9FFAA}" srcOrd="0" destOrd="0" presId="urn:microsoft.com/office/officeart/2005/8/layout/process5"/>
    <dgm:cxn modelId="{8F79FF98-9C43-49D8-AFDC-37EE7BC71715}" type="presParOf" srcId="{67D07FF1-E61A-494C-977E-5A645E95E266}" destId="{51C50FEB-40FA-4C9E-B76C-491C422DFBA7}" srcOrd="4" destOrd="0" presId="urn:microsoft.com/office/officeart/2005/8/layout/process5"/>
    <dgm:cxn modelId="{1645FAD1-9112-49DB-91D9-89FAAC0F4C52}" type="presParOf" srcId="{67D07FF1-E61A-494C-977E-5A645E95E266}" destId="{0A03A3AF-A39B-4F35-BC0A-74DF1B14FE2C}" srcOrd="5" destOrd="0" presId="urn:microsoft.com/office/officeart/2005/8/layout/process5"/>
    <dgm:cxn modelId="{11B0753E-CA38-4A43-BFE5-D5AC1A56A0E2}" type="presParOf" srcId="{0A03A3AF-A39B-4F35-BC0A-74DF1B14FE2C}" destId="{1B8EBBBD-BBF2-4B13-BC19-CFBF5089454A}" srcOrd="0" destOrd="0" presId="urn:microsoft.com/office/officeart/2005/8/layout/process5"/>
    <dgm:cxn modelId="{DB565241-FB4E-459F-BE31-F33F81C8DF42}" type="presParOf" srcId="{67D07FF1-E61A-494C-977E-5A645E95E266}" destId="{5A493619-F39B-444C-8DBC-E17F3E106BC9}" srcOrd="6" destOrd="0" presId="urn:microsoft.com/office/officeart/2005/8/layout/process5"/>
    <dgm:cxn modelId="{B67B8B39-8D0C-4F74-A687-35750A9E554B}" type="presParOf" srcId="{67D07FF1-E61A-494C-977E-5A645E95E266}" destId="{B6D15234-C789-4793-9DFF-A94B2D3186D3}" srcOrd="7" destOrd="0" presId="urn:microsoft.com/office/officeart/2005/8/layout/process5"/>
    <dgm:cxn modelId="{8A3AD431-40AF-4CD2-A8BC-A1485536EAD8}" type="presParOf" srcId="{B6D15234-C789-4793-9DFF-A94B2D3186D3}" destId="{8F576BE1-74C9-4B8A-9887-9E97359DF192}" srcOrd="0" destOrd="0" presId="urn:microsoft.com/office/officeart/2005/8/layout/process5"/>
    <dgm:cxn modelId="{CF65F219-AACF-4E9D-B198-F20632E36AA1}" type="presParOf" srcId="{67D07FF1-E61A-494C-977E-5A645E95E266}" destId="{DDF236B7-9F0F-4E4F-BD7D-3EAE62BD1734}" srcOrd="8" destOrd="0" presId="urn:microsoft.com/office/officeart/2005/8/layout/process5"/>
    <dgm:cxn modelId="{47020747-0C01-4506-8AAC-A2C3497EF11B}" type="presParOf" srcId="{67D07FF1-E61A-494C-977E-5A645E95E266}" destId="{31A316F1-DFAB-4A68-84CC-23EFE47F8C73}" srcOrd="9" destOrd="0" presId="urn:microsoft.com/office/officeart/2005/8/layout/process5"/>
    <dgm:cxn modelId="{A264D2CC-E0C0-4CD0-8240-6817A3FEC9C2}" type="presParOf" srcId="{31A316F1-DFAB-4A68-84CC-23EFE47F8C73}" destId="{12B109E8-EFC3-4A16-AA3E-AA1623014A39}" srcOrd="0" destOrd="0" presId="urn:microsoft.com/office/officeart/2005/8/layout/process5"/>
    <dgm:cxn modelId="{AD0DBFEE-1548-4804-A9FB-A19173BEF618}" type="presParOf" srcId="{67D07FF1-E61A-494C-977E-5A645E95E266}" destId="{3BAC6362-5668-4220-A6F4-2C328CB015DB}"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2C3E2-C748-4976-95CD-39B945F8DDDB}">
      <dsp:nvSpPr>
        <dsp:cNvPr id="0" name=""/>
        <dsp:cNvSpPr/>
      </dsp:nvSpPr>
      <dsp:spPr>
        <a:xfrm>
          <a:off x="8530" y="425513"/>
          <a:ext cx="2549714" cy="152982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Create the design of the product using CAD.</a:t>
          </a:r>
        </a:p>
      </dsp:txBody>
      <dsp:txXfrm>
        <a:off x="53337" y="470320"/>
        <a:ext cx="2460100" cy="1440214"/>
      </dsp:txXfrm>
    </dsp:sp>
    <dsp:sp modelId="{5E1B68D9-1985-449E-8B02-0131E418DE24}">
      <dsp:nvSpPr>
        <dsp:cNvPr id="0" name=""/>
        <dsp:cNvSpPr/>
      </dsp:nvSpPr>
      <dsp:spPr>
        <a:xfrm>
          <a:off x="2782619" y="874263"/>
          <a:ext cx="540539" cy="63232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782619" y="1000729"/>
        <a:ext cx="378377" cy="379397"/>
      </dsp:txXfrm>
    </dsp:sp>
    <dsp:sp modelId="{1E25B5F6-A044-41EA-891D-9525F62ECA0A}">
      <dsp:nvSpPr>
        <dsp:cNvPr id="0" name=""/>
        <dsp:cNvSpPr/>
      </dsp:nvSpPr>
      <dsp:spPr>
        <a:xfrm>
          <a:off x="3578130" y="425513"/>
          <a:ext cx="2549714" cy="152982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Convert CAD model into STL format (stereo lithography).</a:t>
          </a:r>
        </a:p>
      </dsp:txBody>
      <dsp:txXfrm>
        <a:off x="3622937" y="470320"/>
        <a:ext cx="2460100" cy="1440214"/>
      </dsp:txXfrm>
    </dsp:sp>
    <dsp:sp modelId="{23A5FE73-6336-4D79-91D8-BE2EBDF12B18}">
      <dsp:nvSpPr>
        <dsp:cNvPr id="0" name=""/>
        <dsp:cNvSpPr/>
      </dsp:nvSpPr>
      <dsp:spPr>
        <a:xfrm>
          <a:off x="6352219" y="874263"/>
          <a:ext cx="540539" cy="63232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352219" y="1000729"/>
        <a:ext cx="378377" cy="379397"/>
      </dsp:txXfrm>
    </dsp:sp>
    <dsp:sp modelId="{51C50FEB-40FA-4C9E-B76C-491C422DFBA7}">
      <dsp:nvSpPr>
        <dsp:cNvPr id="0" name=""/>
        <dsp:cNvSpPr/>
      </dsp:nvSpPr>
      <dsp:spPr>
        <a:xfrm>
          <a:off x="7147730" y="425513"/>
          <a:ext cx="2549714" cy="152982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Slice STL format file into cross-sectional layers.</a:t>
          </a:r>
        </a:p>
      </dsp:txBody>
      <dsp:txXfrm>
        <a:off x="7192537" y="470320"/>
        <a:ext cx="2460100" cy="1440214"/>
      </dsp:txXfrm>
    </dsp:sp>
    <dsp:sp modelId="{0A03A3AF-A39B-4F35-BC0A-74DF1B14FE2C}">
      <dsp:nvSpPr>
        <dsp:cNvPr id="0" name=""/>
        <dsp:cNvSpPr/>
      </dsp:nvSpPr>
      <dsp:spPr>
        <a:xfrm rot="5400000">
          <a:off x="8152317" y="2133822"/>
          <a:ext cx="540539" cy="63232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8232888" y="2179717"/>
        <a:ext cx="379397" cy="378377"/>
      </dsp:txXfrm>
    </dsp:sp>
    <dsp:sp modelId="{5A493619-F39B-444C-8DBC-E17F3E106BC9}">
      <dsp:nvSpPr>
        <dsp:cNvPr id="0" name=""/>
        <dsp:cNvSpPr/>
      </dsp:nvSpPr>
      <dsp:spPr>
        <a:xfrm>
          <a:off x="7147730" y="2975227"/>
          <a:ext cx="2549714" cy="152982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Covert each layer into a model.</a:t>
          </a:r>
          <a:endParaRPr lang="en-US" sz="2200" kern="1200" dirty="0"/>
        </a:p>
      </dsp:txBody>
      <dsp:txXfrm>
        <a:off x="7192537" y="3020034"/>
        <a:ext cx="2460100" cy="1440214"/>
      </dsp:txXfrm>
    </dsp:sp>
    <dsp:sp modelId="{B6D15234-C789-4793-9DFF-A94B2D3186D3}">
      <dsp:nvSpPr>
        <dsp:cNvPr id="0" name=""/>
        <dsp:cNvSpPr/>
      </dsp:nvSpPr>
      <dsp:spPr>
        <a:xfrm rot="10800000">
          <a:off x="6382815" y="3423977"/>
          <a:ext cx="540539" cy="63232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6544977" y="3550443"/>
        <a:ext cx="378377" cy="379397"/>
      </dsp:txXfrm>
    </dsp:sp>
    <dsp:sp modelId="{DDF236B7-9F0F-4E4F-BD7D-3EAE62BD1734}">
      <dsp:nvSpPr>
        <dsp:cNvPr id="0" name=""/>
        <dsp:cNvSpPr/>
      </dsp:nvSpPr>
      <dsp:spPr>
        <a:xfrm>
          <a:off x="3578130" y="2975227"/>
          <a:ext cx="2549714" cy="152982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Finish and fine tune the model (fabrication).</a:t>
          </a:r>
        </a:p>
      </dsp:txBody>
      <dsp:txXfrm>
        <a:off x="3622937" y="3020034"/>
        <a:ext cx="2460100" cy="1440214"/>
      </dsp:txXfrm>
    </dsp:sp>
    <dsp:sp modelId="{31A316F1-DFAB-4A68-84CC-23EFE47F8C73}">
      <dsp:nvSpPr>
        <dsp:cNvPr id="0" name=""/>
        <dsp:cNvSpPr/>
      </dsp:nvSpPr>
      <dsp:spPr>
        <a:xfrm rot="10800000">
          <a:off x="2813216" y="3423977"/>
          <a:ext cx="540539" cy="63232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2975378" y="3550443"/>
        <a:ext cx="378377" cy="379397"/>
      </dsp:txXfrm>
    </dsp:sp>
    <dsp:sp modelId="{3BAC6362-5668-4220-A6F4-2C328CB015DB}">
      <dsp:nvSpPr>
        <dsp:cNvPr id="0" name=""/>
        <dsp:cNvSpPr/>
      </dsp:nvSpPr>
      <dsp:spPr>
        <a:xfrm>
          <a:off x="8530" y="2975227"/>
          <a:ext cx="2549714" cy="152982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t>Postprocessing</a:t>
          </a:r>
          <a:r>
            <a:rPr lang="en-US" sz="2200" kern="1200" dirty="0"/>
            <a:t> (cleaning).</a:t>
          </a:r>
        </a:p>
      </dsp:txBody>
      <dsp:txXfrm>
        <a:off x="53337" y="3020034"/>
        <a:ext cx="2460100" cy="14402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AD45F-E63D-4E05-8A8A-13953FFE19FB}"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6BE6FD-9D3D-4AE6-BDB4-9FCCF66A3D83}" type="slidenum">
              <a:rPr lang="en-US" smtClean="0"/>
              <a:t>‹#›</a:t>
            </a:fld>
            <a:endParaRPr lang="en-US"/>
          </a:p>
        </p:txBody>
      </p:sp>
    </p:spTree>
    <p:extLst>
      <p:ext uri="{BB962C8B-B14F-4D97-AF65-F5344CB8AC3E}">
        <p14:creationId xmlns:p14="http://schemas.microsoft.com/office/powerpoint/2010/main" val="2336293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DA4F87-D5C2-4945-AFCA-8B793D25881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981850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39" y="368596"/>
            <a:ext cx="12178861" cy="6858000"/>
          </a:xfrm>
          <a:prstGeom prst="rect">
            <a:avLst/>
          </a:prstGeom>
        </p:spPr>
      </p:pic>
      <p:sp>
        <p:nvSpPr>
          <p:cNvPr id="2" name="Title 1"/>
          <p:cNvSpPr>
            <a:spLocks noGrp="1"/>
          </p:cNvSpPr>
          <p:nvPr>
            <p:ph type="ctrTitle"/>
          </p:nvPr>
        </p:nvSpPr>
        <p:spPr>
          <a:xfrm>
            <a:off x="474559" y="3274273"/>
            <a:ext cx="8463767" cy="2148899"/>
          </a:xfrm>
        </p:spPr>
        <p:txBody>
          <a:bodyPr lIns="0" tIns="0" anchor="b">
            <a:noAutofit/>
          </a:bodyPr>
          <a:lstStyle>
            <a:lvl1pPr algn="l">
              <a:lnSpc>
                <a:spcPct val="80000"/>
              </a:lnSpc>
              <a:defRPr sz="88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59" y="5653142"/>
            <a:ext cx="8463767" cy="565927"/>
          </a:xfrm>
        </p:spPr>
        <p:txBody>
          <a:bodyPr lIns="0" tIns="0" anchor="t">
            <a:normAutofit/>
          </a:bodyPr>
          <a:lstStyle>
            <a:lvl1pPr marL="0" indent="0" algn="l">
              <a:buNone/>
              <a:defRPr sz="2133">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AU" dirty="0"/>
              <a:t>CLICK TO EDIT MASTER SUBTITLE STYLE</a:t>
            </a:r>
            <a:endParaRPr lang="en-US" dirty="0"/>
          </a:p>
        </p:txBody>
      </p:sp>
      <p:pic>
        <p:nvPicPr>
          <p:cNvPr id="7" name="Picture 6">
            <a:extLst>
              <a:ext uri="{FF2B5EF4-FFF2-40B4-BE49-F238E27FC236}">
                <a16:creationId xmlns:a16="http://schemas.microsoft.com/office/drawing/2014/main" id="{D10F28FE-9E2F-4F0A-8960-2CDCC008F35A}"/>
              </a:ext>
            </a:extLst>
          </p:cNvPr>
          <p:cNvPicPr>
            <a:picLocks noChangeAspect="1"/>
          </p:cNvPicPr>
          <p:nvPr userDrawn="1"/>
        </p:nvPicPr>
        <p:blipFill>
          <a:blip r:embed="rId3"/>
          <a:stretch>
            <a:fillRect/>
          </a:stretch>
        </p:blipFill>
        <p:spPr>
          <a:xfrm>
            <a:off x="9843950" y="5362135"/>
            <a:ext cx="2158764" cy="856933"/>
          </a:xfrm>
          <a:prstGeom prst="rect">
            <a:avLst/>
          </a:prstGeom>
        </p:spPr>
      </p:pic>
    </p:spTree>
    <p:extLst>
      <p:ext uri="{BB962C8B-B14F-4D97-AF65-F5344CB8AC3E}">
        <p14:creationId xmlns:p14="http://schemas.microsoft.com/office/powerpoint/2010/main" val="283123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2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5816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4834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05/05/2023</a:t>
            </a:fld>
            <a:endParaRPr kumimoji="0" lang="en-US" sz="24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25F9412A-6BBC-4A09-A33B-0AA73F407E31}"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B964A6D8-9BF3-4F15-BA99-C9083171ECED}"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531711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amp; image slide (1)">
    <p:spTree>
      <p:nvGrpSpPr>
        <p:cNvPr id="1" name=""/>
        <p:cNvGrpSpPr/>
        <p:nvPr/>
      </p:nvGrpSpPr>
      <p:grpSpPr>
        <a:xfrm>
          <a:off x="0" y="0"/>
          <a:ext cx="0" cy="0"/>
          <a:chOff x="0" y="0"/>
          <a:chExt cx="0" cy="0"/>
        </a:xfrm>
      </p:grpSpPr>
      <p:sp>
        <p:nvSpPr>
          <p:cNvPr id="7" name="Content Placeholder 2"/>
          <p:cNvSpPr>
            <a:spLocks noGrp="1"/>
          </p:cNvSpPr>
          <p:nvPr>
            <p:ph idx="1"/>
          </p:nvPr>
        </p:nvSpPr>
        <p:spPr>
          <a:xfrm>
            <a:off x="474563" y="2537638"/>
            <a:ext cx="5347368" cy="3900593"/>
          </a:xfrm>
        </p:spPr>
        <p:txBody>
          <a:bodyPr>
            <a:normAutofit/>
          </a:bodyPr>
          <a:lstStyle>
            <a:lvl1pPr>
              <a:defRPr sz="2133">
                <a:solidFill>
                  <a:schemeClr val="accent3"/>
                </a:solidFill>
              </a:defRPr>
            </a:lvl1pPr>
            <a:lvl2pPr>
              <a:defRPr sz="2133">
                <a:solidFill>
                  <a:schemeClr val="accent3"/>
                </a:solidFill>
              </a:defRPr>
            </a:lvl2pPr>
            <a:lvl3pPr>
              <a:defRPr sz="2133">
                <a:solidFill>
                  <a:schemeClr val="accent3"/>
                </a:solidFill>
              </a:defRPr>
            </a:lvl3pPr>
            <a:lvl4pPr>
              <a:defRPr sz="2133">
                <a:solidFill>
                  <a:schemeClr val="accent3"/>
                </a:solidFill>
              </a:defRPr>
            </a:lvl4pPr>
            <a:lvl5pPr>
              <a:defRPr sz="2133">
                <a:solidFill>
                  <a:schemeClr val="accent3"/>
                </a:solidFill>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itle 1"/>
          <p:cNvSpPr>
            <a:spLocks noGrp="1"/>
          </p:cNvSpPr>
          <p:nvPr>
            <p:ph type="title"/>
          </p:nvPr>
        </p:nvSpPr>
        <p:spPr>
          <a:xfrm>
            <a:off x="474559" y="457200"/>
            <a:ext cx="10880828" cy="783389"/>
          </a:xfrm>
        </p:spPr>
        <p:txBody>
          <a:bodyPr anchor="b">
            <a:normAutofit/>
          </a:bodyPr>
          <a:lstStyle>
            <a:lvl1pPr>
              <a:defRPr sz="3733">
                <a:solidFill>
                  <a:schemeClr val="accent3"/>
                </a:solidFill>
              </a:defRPr>
            </a:lvl1pPr>
          </a:lstStyle>
          <a:p>
            <a:r>
              <a:rPr lang="en-US" dirty="0"/>
              <a:t>Click to edit Master title style</a:t>
            </a:r>
            <a:endParaRPr lang="en-AU" dirty="0"/>
          </a:p>
        </p:txBody>
      </p:sp>
      <p:sp>
        <p:nvSpPr>
          <p:cNvPr id="13" name="Text Placeholder 3"/>
          <p:cNvSpPr>
            <a:spLocks noGrp="1"/>
          </p:cNvSpPr>
          <p:nvPr>
            <p:ph type="body" sz="half" idx="2" hasCustomPrompt="1"/>
          </p:nvPr>
        </p:nvSpPr>
        <p:spPr>
          <a:xfrm>
            <a:off x="474560" y="1262145"/>
            <a:ext cx="10880827" cy="781552"/>
          </a:xfrm>
        </p:spPr>
        <p:txBody>
          <a:bodyPr>
            <a:normAutofit/>
          </a:bodyPr>
          <a:lstStyle>
            <a:lvl1pPr marL="0" indent="0">
              <a:buNone/>
              <a:defRPr sz="1867" b="1">
                <a:solidFill>
                  <a:schemeClr val="accent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pic>
        <p:nvPicPr>
          <p:cNvPr id="8" name="Picture 7" descr="A picture containing food&#10;&#10;Description automatically generated">
            <a:extLst>
              <a:ext uri="{FF2B5EF4-FFF2-40B4-BE49-F238E27FC236}">
                <a16:creationId xmlns:a16="http://schemas.microsoft.com/office/drawing/2014/main" id="{13CF52C2-7AD7-47EF-9976-327A4EDC3D62}"/>
              </a:ext>
            </a:extLst>
          </p:cNvPr>
          <p:cNvPicPr>
            <a:picLocks noChangeAspect="1"/>
          </p:cNvPicPr>
          <p:nvPr userDrawn="1"/>
        </p:nvPicPr>
        <p:blipFill>
          <a:blip r:embed="rId2"/>
          <a:stretch>
            <a:fillRect/>
          </a:stretch>
        </p:blipFill>
        <p:spPr>
          <a:xfrm>
            <a:off x="10119082" y="5401328"/>
            <a:ext cx="1598359" cy="1131417"/>
          </a:xfrm>
          <a:prstGeom prst="rect">
            <a:avLst/>
          </a:prstGeom>
        </p:spPr>
      </p:pic>
    </p:spTree>
    <p:extLst>
      <p:ext uri="{BB962C8B-B14F-4D97-AF65-F5344CB8AC3E}">
        <p14:creationId xmlns:p14="http://schemas.microsoft.com/office/powerpoint/2010/main" val="38002828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4563" y="3274274"/>
            <a:ext cx="8463767" cy="2148899"/>
          </a:xfrm>
        </p:spPr>
        <p:txBody>
          <a:bodyPr lIns="0" tIns="0" anchor="b">
            <a:noAutofit/>
          </a:bodyPr>
          <a:lstStyle>
            <a:lvl1pPr algn="l">
              <a:lnSpc>
                <a:spcPct val="80000"/>
              </a:lnSpc>
              <a:defRPr sz="66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63" y="5653147"/>
            <a:ext cx="8463767" cy="565927"/>
          </a:xfrm>
        </p:spPr>
        <p:txBody>
          <a:bodyPr lIns="0" tIns="0" anchor="t">
            <a:normAutofit/>
          </a:bodyPr>
          <a:lstStyle>
            <a:lvl1pPr marL="0" indent="0" algn="l">
              <a:buNone/>
              <a:defRPr sz="1600">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dirty="0"/>
              <a:t>CLICK TO EDIT MASTER SUBTITLE STYLE</a:t>
            </a:r>
            <a:endParaRPr lang="en-US" dirty="0"/>
          </a:p>
        </p:txBody>
      </p:sp>
      <p:pic>
        <p:nvPicPr>
          <p:cNvPr id="7" name="Picture 6" descr="A close up of a logo&#10;&#10;Description automatically generated">
            <a:extLst>
              <a:ext uri="{FF2B5EF4-FFF2-40B4-BE49-F238E27FC236}">
                <a16:creationId xmlns:a16="http://schemas.microsoft.com/office/drawing/2014/main" id="{90DA1006-27F2-43B9-A1FE-542C51345D91}"/>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2345520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62300" y="6417653"/>
            <a:ext cx="3396697"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4" name="Slide Number Placeholder 3"/>
          <p:cNvSpPr>
            <a:spLocks noGrp="1"/>
          </p:cNvSpPr>
          <p:nvPr>
            <p:ph type="sldNum" sz="quarter" idx="11"/>
          </p:nvPr>
        </p:nvSpPr>
        <p:spPr>
          <a:xfrm>
            <a:off x="609603" y="6417653"/>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8" y="2375397"/>
            <a:ext cx="7588251" cy="2267483"/>
          </a:xfrm>
        </p:spPr>
        <p:txBody>
          <a:bodyPr lIns="0" tIns="0"/>
          <a:lstStyle>
            <a:lvl1pPr marL="0" indent="0">
              <a:lnSpc>
                <a:spcPct val="80000"/>
              </a:lnSpc>
              <a:buNone/>
              <a:defRPr sz="6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8" y="4642880"/>
            <a:ext cx="7498005"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11" name="Picture 10" descr="A close up of a logo&#10;&#10;Description automatically generated">
            <a:extLst>
              <a:ext uri="{FF2B5EF4-FFF2-40B4-BE49-F238E27FC236}">
                <a16:creationId xmlns:a16="http://schemas.microsoft.com/office/drawing/2014/main" id="{651A6086-7A7F-46A6-A8C4-90A88AECFE55}"/>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649579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4" y="2480832"/>
            <a:ext cx="9706633"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1795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8916918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9" y="1314293"/>
            <a:ext cx="4860996"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10" name="Title 1"/>
          <p:cNvSpPr>
            <a:spLocks noGrp="1"/>
          </p:cNvSpPr>
          <p:nvPr>
            <p:ph type="title"/>
          </p:nvPr>
        </p:nvSpPr>
        <p:spPr>
          <a:xfrm>
            <a:off x="609604" y="411001"/>
            <a:ext cx="9706633"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12"/>
          <p:cNvSpPr>
            <a:spLocks noGrp="1"/>
          </p:cNvSpPr>
          <p:nvPr>
            <p:ph type="ftr"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83058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609600" y="6417652"/>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7" y="2375396"/>
            <a:ext cx="7588251" cy="2267483"/>
          </a:xfrm>
        </p:spPr>
        <p:txBody>
          <a:bodyPr lIns="0" tIns="0"/>
          <a:lstStyle>
            <a:lvl1pPr marL="0" indent="0">
              <a:lnSpc>
                <a:spcPct val="80000"/>
              </a:lnSpc>
              <a:buNone/>
              <a:defRPr sz="8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7" y="4642879"/>
            <a:ext cx="7498005" cy="1690507"/>
          </a:xfrm>
        </p:spPr>
        <p:txBody>
          <a:bodyPr lIns="0" tIns="0">
            <a:normAutofit/>
          </a:bodyPr>
          <a:lstStyle>
            <a:lvl1pPr marL="0" indent="0">
              <a:buNone/>
              <a:defRPr sz="2133" cap="all">
                <a:solidFill>
                  <a:srgbClr val="FFFFFF"/>
                </a:solidFill>
                <a:latin typeface="+mn-lt"/>
              </a:defRPr>
            </a:lvl1pPr>
          </a:lstStyle>
          <a:p>
            <a:pPr lvl="0"/>
            <a:r>
              <a:rPr lang="en-AU" dirty="0" err="1"/>
              <a:t>subheadinG</a:t>
            </a:r>
            <a:endParaRPr lang="en-US" dirty="0"/>
          </a:p>
        </p:txBody>
      </p:sp>
      <p:pic>
        <p:nvPicPr>
          <p:cNvPr id="5" name="Picture 4">
            <a:extLst>
              <a:ext uri="{FF2B5EF4-FFF2-40B4-BE49-F238E27FC236}">
                <a16:creationId xmlns:a16="http://schemas.microsoft.com/office/drawing/2014/main" id="{65885D7D-A59F-4DF4-99DD-FE90D2260432}"/>
              </a:ext>
            </a:extLst>
          </p:cNvPr>
          <p:cNvPicPr>
            <a:picLocks noChangeAspect="1"/>
          </p:cNvPicPr>
          <p:nvPr userDrawn="1"/>
        </p:nvPicPr>
        <p:blipFill>
          <a:blip r:embed="rId2"/>
          <a:stretch>
            <a:fillRect/>
          </a:stretch>
        </p:blipFill>
        <p:spPr>
          <a:xfrm>
            <a:off x="9847117" y="5347471"/>
            <a:ext cx="2114927" cy="839532"/>
          </a:xfrm>
          <a:prstGeom prst="rect">
            <a:avLst/>
          </a:prstGeom>
        </p:spPr>
      </p:pic>
    </p:spTree>
    <p:extLst>
      <p:ext uri="{BB962C8B-B14F-4D97-AF65-F5344CB8AC3E}">
        <p14:creationId xmlns:p14="http://schemas.microsoft.com/office/powerpoint/2010/main" val="3030061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3781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04086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2389717" y="5436302"/>
            <a:ext cx="7315200" cy="655443"/>
          </a:xfrm>
        </p:spPr>
        <p:txBody>
          <a:bodyPr>
            <a:normAutofit/>
          </a:bodyPr>
          <a:lstStyle>
            <a:lvl1pPr marL="0" indent="0">
              <a:buNone/>
              <a:defRPr sz="1200" b="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Footer Placeholder 7"/>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042383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1800" b="0" i="0" u="none" strike="noStrike" kern="1200" cap="none" spc="0" normalizeH="0" baseline="0" noProof="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5F9412A-6BBC-4A09-A33B-0AA73F407E31}"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964A6D8-9BF3-4F15-BA99-C9083171ECED}"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7677584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410852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701926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5635751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131114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3517014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381278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0" y="2480831"/>
            <a:ext cx="9706632"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6926730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4585382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26592992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7178096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6330355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198365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70711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7" y="1314293"/>
            <a:ext cx="4860996"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10" name="Title 1"/>
          <p:cNvSpPr>
            <a:spLocks noGrp="1"/>
          </p:cNvSpPr>
          <p:nvPr>
            <p:ph type="title"/>
          </p:nvPr>
        </p:nvSpPr>
        <p:spPr>
          <a:xfrm>
            <a:off x="609600" y="410996"/>
            <a:ext cx="9706632"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26897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17484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06075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2389717" y="5436301"/>
            <a:ext cx="7315200" cy="655443"/>
          </a:xfrm>
        </p:spPr>
        <p:txBody>
          <a:bodyPr>
            <a:normAutofit/>
          </a:bodyPr>
          <a:lstStyle>
            <a:lvl1pPr marL="0" indent="0">
              <a:buNone/>
              <a:defRPr sz="1600" b="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64751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B9E17617-072F-4DE5-823A-6979A2B0395A}" type="datetime1">
              <a:rPr kumimoji="0" lang="en-MY"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5/5/2023</a:t>
            </a:fld>
            <a:endParaRPr kumimoji="0" lang="en-MY" sz="24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5" name="Footer Placeholder 4"/>
          <p:cNvSpPr>
            <a:spLocks noGrp="1"/>
          </p:cNvSpPr>
          <p:nvPr>
            <p:ph type="ftr"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rPr>
              <a:t>Department of Information Technology -SEST</a:t>
            </a:r>
            <a:endParaRPr kumimoji="0" lang="en-MY"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29F2BD31-3087-45E4-9F9A-182A04434B6B}" type="slidenum">
              <a:rPr kumimoji="0" lang="en-MY"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MY"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64526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theme" Target="../theme/theme2.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10996"/>
            <a:ext cx="9706632"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464873"/>
            <a:ext cx="9706632"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609600" y="6421235"/>
            <a:ext cx="10048104"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7" y="6459548"/>
            <a:ext cx="3860800"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26" name="Slide Number Placeholder 25"/>
          <p:cNvSpPr>
            <a:spLocks noGrp="1"/>
          </p:cNvSpPr>
          <p:nvPr>
            <p:ph type="sldNum" sz="quarter" idx="4"/>
          </p:nvPr>
        </p:nvSpPr>
        <p:spPr>
          <a:xfrm>
            <a:off x="609601" y="6459548"/>
            <a:ext cx="486052"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6" name="Picture 5">
            <a:extLst>
              <a:ext uri="{FF2B5EF4-FFF2-40B4-BE49-F238E27FC236}">
                <a16:creationId xmlns:a16="http://schemas.microsoft.com/office/drawing/2014/main" id="{0B741CFA-972A-4900-93DE-94A50FBB3D72}"/>
              </a:ext>
            </a:extLst>
          </p:cNvPr>
          <p:cNvPicPr>
            <a:picLocks noChangeAspect="1"/>
          </p:cNvPicPr>
          <p:nvPr userDrawn="1"/>
        </p:nvPicPr>
        <p:blipFill>
          <a:blip r:embed="rId16"/>
          <a:stretch>
            <a:fillRect/>
          </a:stretch>
        </p:blipFill>
        <p:spPr>
          <a:xfrm>
            <a:off x="10965352" y="6240071"/>
            <a:ext cx="924211" cy="362328"/>
          </a:xfrm>
          <a:prstGeom prst="rect">
            <a:avLst/>
          </a:prstGeom>
        </p:spPr>
      </p:pic>
    </p:spTree>
    <p:extLst>
      <p:ext uri="{BB962C8B-B14F-4D97-AF65-F5344CB8AC3E}">
        <p14:creationId xmlns:p14="http://schemas.microsoft.com/office/powerpoint/2010/main" val="2343712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609585" rtl="0" eaLnBrk="1" latinLnBrk="0" hangingPunct="1">
        <a:spcBef>
          <a:spcPct val="0"/>
        </a:spcBef>
        <a:buNone/>
        <a:defRPr sz="4800" kern="1200">
          <a:solidFill>
            <a:schemeClr val="tx2"/>
          </a:solidFill>
          <a:latin typeface="+mj-lt"/>
          <a:ea typeface="+mj-ea"/>
          <a:cs typeface="+mj-cs"/>
        </a:defRPr>
      </a:lvl1pPr>
    </p:titleStyle>
    <p:bodyStyle>
      <a:lvl1pPr marL="457189" indent="-457189" algn="l" defTabSz="609585" rtl="0" eaLnBrk="1" latinLnBrk="0" hangingPunct="1">
        <a:spcBef>
          <a:spcPct val="20000"/>
        </a:spcBef>
        <a:buFont typeface="Arial"/>
        <a:buChar char="•"/>
        <a:defRPr sz="2133" kern="1200">
          <a:solidFill>
            <a:srgbClr val="0C2340"/>
          </a:solidFill>
          <a:latin typeface="+mn-lt"/>
          <a:ea typeface="+mn-ea"/>
          <a:cs typeface="+mn-cs"/>
        </a:defRPr>
      </a:lvl1pPr>
      <a:lvl2pPr marL="990575" indent="-380990" algn="l" defTabSz="609585" rtl="0" eaLnBrk="1" latinLnBrk="0" hangingPunct="1">
        <a:spcBef>
          <a:spcPct val="20000"/>
        </a:spcBef>
        <a:buFont typeface="Arial"/>
        <a:buChar char="–"/>
        <a:defRPr sz="2133" kern="1200">
          <a:solidFill>
            <a:srgbClr val="0C2340"/>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rgbClr val="0C2340"/>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rgbClr val="0C2340"/>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rgbClr val="0C2340"/>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11001"/>
            <a:ext cx="9515959"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3" y="2464875"/>
            <a:ext cx="9515959"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p:cNvCxnSpPr>
          <p:nvPr/>
        </p:nvCxnSpPr>
        <p:spPr>
          <a:xfrm>
            <a:off x="609603" y="6421235"/>
            <a:ext cx="9515959"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5" y="6459548"/>
            <a:ext cx="3860800"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26" name="Slide Number Placeholder 25"/>
          <p:cNvSpPr>
            <a:spLocks noGrp="1"/>
          </p:cNvSpPr>
          <p:nvPr>
            <p:ph type="sldNum" sz="quarter" idx="4"/>
          </p:nvPr>
        </p:nvSpPr>
        <p:spPr>
          <a:xfrm>
            <a:off x="609602" y="6459548"/>
            <a:ext cx="486052"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F35028F0-886D-444E-B0E3-E1E94C5775C9}"/>
              </a:ext>
            </a:extLst>
          </p:cNvPr>
          <p:cNvPicPr>
            <a:picLocks noChangeAspect="1"/>
          </p:cNvPicPr>
          <p:nvPr userDrawn="1"/>
        </p:nvPicPr>
        <p:blipFill>
          <a:blip r:embed="rId22"/>
          <a:stretch>
            <a:fillRect/>
          </a:stretch>
        </p:blipFill>
        <p:spPr>
          <a:xfrm>
            <a:off x="10334626" y="5580329"/>
            <a:ext cx="1532313" cy="1069665"/>
          </a:xfrm>
          <a:prstGeom prst="rect">
            <a:avLst/>
          </a:prstGeom>
        </p:spPr>
      </p:pic>
    </p:spTree>
    <p:extLst>
      <p:ext uri="{BB962C8B-B14F-4D97-AF65-F5344CB8AC3E}">
        <p14:creationId xmlns:p14="http://schemas.microsoft.com/office/powerpoint/2010/main" val="4138969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Lst>
  <p:hf hdr="0" dt="0"/>
  <p:txStyles>
    <p:titleStyle>
      <a:lvl1pPr algn="l" defTabSz="457189" rtl="0" eaLnBrk="1" latinLnBrk="0" hangingPunct="1">
        <a:spcBef>
          <a:spcPct val="0"/>
        </a:spcBef>
        <a:buNone/>
        <a:defRPr sz="3600" kern="1200">
          <a:solidFill>
            <a:schemeClr val="tx2"/>
          </a:solidFill>
          <a:latin typeface="+mj-lt"/>
          <a:ea typeface="+mj-ea"/>
          <a:cs typeface="+mj-cs"/>
        </a:defRPr>
      </a:lvl1pPr>
    </p:titleStyle>
    <p:bodyStyle>
      <a:lvl1pPr marL="342891" indent="-342891" algn="l" defTabSz="457189" rtl="0" eaLnBrk="1" latinLnBrk="0" hangingPunct="1">
        <a:spcBef>
          <a:spcPct val="20000"/>
        </a:spcBef>
        <a:buFont typeface="Arial"/>
        <a:buChar char="•"/>
        <a:defRPr sz="1600" kern="1200">
          <a:solidFill>
            <a:srgbClr val="0C2340"/>
          </a:solidFill>
          <a:latin typeface="+mn-lt"/>
          <a:ea typeface="+mn-ea"/>
          <a:cs typeface="+mn-cs"/>
        </a:defRPr>
      </a:lvl1pPr>
      <a:lvl2pPr marL="742932" indent="-285744" algn="l" defTabSz="457189" rtl="0" eaLnBrk="1" latinLnBrk="0" hangingPunct="1">
        <a:spcBef>
          <a:spcPct val="20000"/>
        </a:spcBef>
        <a:buFont typeface="Arial"/>
        <a:buChar char="–"/>
        <a:defRPr sz="1600" kern="1200">
          <a:solidFill>
            <a:srgbClr val="0C2340"/>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rgbClr val="0C2340"/>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rgbClr val="0C2340"/>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rgbClr val="0C2340"/>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9540" y="2263906"/>
            <a:ext cx="11769719" cy="3730494"/>
          </a:xfrm>
        </p:spPr>
        <p:txBody>
          <a:bodyPr vert="horz" lIns="0" tIns="0" rIns="91440" bIns="45720" rtlCol="0" anchor="b">
            <a:noAutofit/>
          </a:bodyPr>
          <a:lstStyle/>
          <a:p>
            <a:pPr algn="ctr"/>
            <a:br>
              <a:rPr lang="en-US" sz="44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r>
              <a:rPr lang="en-US" sz="3600" spc="-200" dirty="0" err="1">
                <a:solidFill>
                  <a:schemeClr val="bg1"/>
                </a:solidFill>
                <a:latin typeface="Arial" panose="020B0604020202020204" pitchFamily="34" charset="0"/>
                <a:cs typeface="Arial" panose="020B0604020202020204" pitchFamily="34" charset="0"/>
              </a:rPr>
              <a:t>CSE3033N</a:t>
            </a:r>
            <a:br>
              <a:rPr lang="en-US" sz="3600" spc="-200" dirty="0">
                <a:solidFill>
                  <a:schemeClr val="bg1"/>
                </a:solidFill>
                <a:latin typeface="Arial" panose="020B0604020202020204" pitchFamily="34" charset="0"/>
                <a:cs typeface="Arial" panose="020B0604020202020204" pitchFamily="34" charset="0"/>
              </a:rPr>
            </a:br>
            <a:r>
              <a:rPr lang="en-US" sz="3600" spc="-200" dirty="0">
                <a:solidFill>
                  <a:schemeClr val="bg1"/>
                </a:solidFill>
                <a:latin typeface="Arial" panose="020B0604020202020204" pitchFamily="34" charset="0"/>
                <a:cs typeface="Arial" panose="020B0604020202020204" pitchFamily="34" charset="0"/>
              </a:rPr>
              <a:t>Software Engineering</a:t>
            </a:r>
            <a:br>
              <a:rPr lang="en-US" sz="36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r>
              <a:rPr lang="en-US" sz="3200" spc="-200" dirty="0">
                <a:solidFill>
                  <a:schemeClr val="bg1"/>
                </a:solidFill>
                <a:latin typeface="Arial" panose="020B0604020202020204" pitchFamily="34" charset="0"/>
                <a:cs typeface="Arial" panose="020B0604020202020204" pitchFamily="34" charset="0"/>
              </a:rPr>
              <a:t>Topic: </a:t>
            </a:r>
            <a:br>
              <a:rPr lang="en-US" sz="3200" spc="-200" dirty="0">
                <a:solidFill>
                  <a:schemeClr val="bg1"/>
                </a:solidFill>
                <a:latin typeface="Arial" panose="020B0604020202020204" pitchFamily="34" charset="0"/>
                <a:cs typeface="Arial" panose="020B0604020202020204" pitchFamily="34" charset="0"/>
              </a:rPr>
            </a:br>
            <a:r>
              <a:rPr lang="en-US" sz="3200" spc="-200" dirty="0">
                <a:solidFill>
                  <a:schemeClr val="bg1"/>
                </a:solidFill>
                <a:latin typeface="Arial" panose="020B0604020202020204" pitchFamily="34" charset="0"/>
                <a:cs typeface="Arial" panose="020B0604020202020204" pitchFamily="34" charset="0"/>
              </a:rPr>
              <a:t>Software Implementation 2</a:t>
            </a:r>
            <a:br>
              <a:rPr lang="en-US" sz="3200" spc="-200" dirty="0">
                <a:solidFill>
                  <a:schemeClr val="bg1"/>
                </a:solidFill>
                <a:latin typeface="Arial" panose="020B0604020202020204" pitchFamily="34" charset="0"/>
                <a:cs typeface="Arial" panose="020B0604020202020204" pitchFamily="34" charset="0"/>
              </a:rPr>
            </a:br>
            <a:endParaRPr lang="en-US" sz="3600" spc="-20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9800004" y="4908329"/>
            <a:ext cx="2291914" cy="1863097"/>
          </a:xfrm>
          <a:prstGeom prst="rect">
            <a:avLst/>
          </a:prstGeom>
          <a:solidFill>
            <a:schemeClr val="tx2"/>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1927" y="5039646"/>
            <a:ext cx="2448932" cy="1731779"/>
          </a:xfrm>
          <a:prstGeom prst="rect">
            <a:avLst/>
          </a:prstGeom>
        </p:spPr>
      </p:pic>
    </p:spTree>
    <p:extLst>
      <p:ext uri="{BB962C8B-B14F-4D97-AF65-F5344CB8AC3E}">
        <p14:creationId xmlns:p14="http://schemas.microsoft.com/office/powerpoint/2010/main" val="2962280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1079-D44D-438C-8447-BC89F01F0F48}"/>
              </a:ext>
            </a:extLst>
          </p:cNvPr>
          <p:cNvSpPr>
            <a:spLocks noGrp="1"/>
          </p:cNvSpPr>
          <p:nvPr>
            <p:ph type="title"/>
          </p:nvPr>
        </p:nvSpPr>
        <p:spPr/>
        <p:txBody>
          <a:bodyPr/>
          <a:lstStyle/>
          <a:p>
            <a:r>
              <a:rPr lang="en-MY" dirty="0"/>
              <a:t>Programming Guidelines </a:t>
            </a:r>
          </a:p>
        </p:txBody>
      </p:sp>
      <p:sp>
        <p:nvSpPr>
          <p:cNvPr id="3" name="Content Placeholder 2">
            <a:extLst>
              <a:ext uri="{FF2B5EF4-FFF2-40B4-BE49-F238E27FC236}">
                <a16:creationId xmlns:a16="http://schemas.microsoft.com/office/drawing/2014/main" id="{9AB1BF37-9495-4F25-B2C7-076F3F4B5C75}"/>
              </a:ext>
            </a:extLst>
          </p:cNvPr>
          <p:cNvSpPr>
            <a:spLocks noGrp="1"/>
          </p:cNvSpPr>
          <p:nvPr>
            <p:ph idx="1"/>
          </p:nvPr>
        </p:nvSpPr>
        <p:spPr>
          <a:xfrm>
            <a:off x="609604" y="1496292"/>
            <a:ext cx="9706633" cy="4070064"/>
          </a:xfrm>
        </p:spPr>
        <p:txBody>
          <a:bodyPr>
            <a:normAutofit/>
          </a:bodyPr>
          <a:lstStyle/>
          <a:p>
            <a:r>
              <a:rPr lang="en-US" sz="2800" dirty="0"/>
              <a:t>Guideline means best practices. </a:t>
            </a:r>
          </a:p>
          <a:p>
            <a:endParaRPr lang="en-US" sz="2800" dirty="0"/>
          </a:p>
          <a:p>
            <a:r>
              <a:rPr lang="en-US" sz="2800" dirty="0"/>
              <a:t>Programming best practices (guidelines) includes:</a:t>
            </a:r>
          </a:p>
          <a:p>
            <a:pPr lvl="1"/>
            <a:r>
              <a:rPr lang="en-US" sz="2400" dirty="0"/>
              <a:t>programming practices (coding conventions), </a:t>
            </a:r>
          </a:p>
          <a:p>
            <a:pPr lvl="2"/>
            <a:r>
              <a:rPr lang="en-US" sz="2300" dirty="0"/>
              <a:t>naming conventions, </a:t>
            </a:r>
          </a:p>
          <a:p>
            <a:pPr lvl="2"/>
            <a:r>
              <a:rPr lang="en-US" sz="2300" dirty="0"/>
              <a:t>comments, and </a:t>
            </a:r>
          </a:p>
          <a:p>
            <a:pPr lvl="2"/>
            <a:r>
              <a:rPr lang="en-US" sz="2300" dirty="0"/>
              <a:t>programming principles rule of thumb.</a:t>
            </a:r>
            <a:endParaRPr lang="en-MY" sz="2300" dirty="0"/>
          </a:p>
        </p:txBody>
      </p:sp>
      <p:pic>
        <p:nvPicPr>
          <p:cNvPr id="4" name="Picture 3">
            <a:extLst>
              <a:ext uri="{FF2B5EF4-FFF2-40B4-BE49-F238E27FC236}">
                <a16:creationId xmlns:a16="http://schemas.microsoft.com/office/drawing/2014/main" id="{66B72314-D04F-41CE-8B12-2A43C9F3C6C0}"/>
              </a:ext>
            </a:extLst>
          </p:cNvPr>
          <p:cNvPicPr>
            <a:picLocks noChangeAspect="1"/>
          </p:cNvPicPr>
          <p:nvPr/>
        </p:nvPicPr>
        <p:blipFill>
          <a:blip r:embed="rId2"/>
          <a:stretch>
            <a:fillRect/>
          </a:stretch>
        </p:blipFill>
        <p:spPr>
          <a:xfrm>
            <a:off x="8061881" y="3094930"/>
            <a:ext cx="3773349" cy="3109417"/>
          </a:xfrm>
          <a:prstGeom prst="rect">
            <a:avLst/>
          </a:prstGeom>
        </p:spPr>
      </p:pic>
    </p:spTree>
    <p:extLst>
      <p:ext uri="{BB962C8B-B14F-4D97-AF65-F5344CB8AC3E}">
        <p14:creationId xmlns:p14="http://schemas.microsoft.com/office/powerpoint/2010/main" val="150416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E63D-18CA-4188-AB12-38EF786D1763}"/>
              </a:ext>
            </a:extLst>
          </p:cNvPr>
          <p:cNvSpPr>
            <a:spLocks noGrp="1"/>
          </p:cNvSpPr>
          <p:nvPr>
            <p:ph type="title"/>
          </p:nvPr>
        </p:nvSpPr>
        <p:spPr/>
        <p:txBody>
          <a:bodyPr/>
          <a:lstStyle/>
          <a:p>
            <a:r>
              <a:rPr lang="en-MY" dirty="0"/>
              <a:t>Programming guidelines </a:t>
            </a:r>
          </a:p>
        </p:txBody>
      </p:sp>
      <p:sp>
        <p:nvSpPr>
          <p:cNvPr id="3" name="Content Placeholder 2">
            <a:extLst>
              <a:ext uri="{FF2B5EF4-FFF2-40B4-BE49-F238E27FC236}">
                <a16:creationId xmlns:a16="http://schemas.microsoft.com/office/drawing/2014/main" id="{FC42D6EA-8E1A-4C7C-9738-3A0ABB84C4ED}"/>
              </a:ext>
            </a:extLst>
          </p:cNvPr>
          <p:cNvSpPr>
            <a:spLocks noGrp="1"/>
          </p:cNvSpPr>
          <p:nvPr>
            <p:ph idx="1"/>
          </p:nvPr>
        </p:nvSpPr>
        <p:spPr>
          <a:xfrm>
            <a:off x="609604" y="1348509"/>
            <a:ext cx="9706633" cy="4969163"/>
          </a:xfrm>
        </p:spPr>
        <p:txBody>
          <a:bodyPr>
            <a:normAutofit lnSpcReduction="10000"/>
          </a:bodyPr>
          <a:lstStyle/>
          <a:p>
            <a:r>
              <a:rPr lang="en-US" sz="2000" dirty="0"/>
              <a:t>Programming guidelines will vary across programming languages, but still there are general guidelines that can be followed across the languages. </a:t>
            </a:r>
          </a:p>
          <a:p>
            <a:endParaRPr lang="en-US" sz="2000" dirty="0"/>
          </a:p>
          <a:p>
            <a:r>
              <a:rPr lang="en-US" sz="2000" dirty="0"/>
              <a:t>Writing a standardized code for software not only helps to </a:t>
            </a:r>
            <a:r>
              <a:rPr lang="en-US" sz="2000" dirty="0">
                <a:solidFill>
                  <a:srgbClr val="FF0000"/>
                </a:solidFill>
              </a:rPr>
              <a:t>maintain</a:t>
            </a:r>
            <a:r>
              <a:rPr lang="en-US" sz="2000" dirty="0"/>
              <a:t> it properly once it is completely deployed into production but also helps to </a:t>
            </a:r>
            <a:r>
              <a:rPr lang="en-US" sz="2000" dirty="0">
                <a:solidFill>
                  <a:srgbClr val="FF0000"/>
                </a:solidFill>
              </a:rPr>
              <a:t>enhance</a:t>
            </a:r>
            <a:r>
              <a:rPr lang="en-US" sz="2000" dirty="0"/>
              <a:t> the code easily at later point of time. </a:t>
            </a:r>
          </a:p>
          <a:p>
            <a:endParaRPr lang="en-US" sz="2000" dirty="0"/>
          </a:p>
          <a:p>
            <a:r>
              <a:rPr lang="en-US" sz="2000" dirty="0"/>
              <a:t>Standard coding also helps to </a:t>
            </a:r>
            <a:r>
              <a:rPr lang="en-US" sz="2000" dirty="0">
                <a:solidFill>
                  <a:srgbClr val="FF0000"/>
                </a:solidFill>
              </a:rPr>
              <a:t>identify and fix the bugs </a:t>
            </a:r>
            <a:r>
              <a:rPr lang="en-US" sz="2000" dirty="0"/>
              <a:t>quickly and easily and so writing the proper working code alone is not enough. Focus should also be on writing a standard code. </a:t>
            </a:r>
          </a:p>
          <a:p>
            <a:endParaRPr lang="en-US" sz="2000" dirty="0"/>
          </a:p>
          <a:p>
            <a:r>
              <a:rPr lang="en-US" sz="2000" dirty="0"/>
              <a:t>Coding conventions can be documented in a central place so that the team can follow it; it can also be informal. Not following some or all of the rules (guidelines) will not impact the output (functionality) of the code.</a:t>
            </a:r>
            <a:endParaRPr lang="en-MY" sz="2000" dirty="0"/>
          </a:p>
        </p:txBody>
      </p:sp>
    </p:spTree>
    <p:extLst>
      <p:ext uri="{BB962C8B-B14F-4D97-AF65-F5344CB8AC3E}">
        <p14:creationId xmlns:p14="http://schemas.microsoft.com/office/powerpoint/2010/main" val="828916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68F1-1AE2-4E0E-841A-BE92A00A5AD7}"/>
              </a:ext>
            </a:extLst>
          </p:cNvPr>
          <p:cNvSpPr>
            <a:spLocks noGrp="1"/>
          </p:cNvSpPr>
          <p:nvPr>
            <p:ph type="title"/>
          </p:nvPr>
        </p:nvSpPr>
        <p:spPr>
          <a:xfrm>
            <a:off x="565629" y="207801"/>
            <a:ext cx="9515959" cy="846793"/>
          </a:xfrm>
        </p:spPr>
        <p:txBody>
          <a:bodyPr>
            <a:normAutofit fontScale="90000"/>
          </a:bodyPr>
          <a:lstStyle/>
          <a:p>
            <a:r>
              <a:rPr lang="en-MY" cap="all" dirty="0"/>
              <a:t>CODING CONVENTIONS </a:t>
            </a:r>
            <a:br>
              <a:rPr lang="en-MY" cap="all" dirty="0"/>
            </a:br>
            <a:r>
              <a:rPr lang="en-MY" cap="all" dirty="0"/>
              <a:t>(PROGRAMMING PRACTICES)</a:t>
            </a:r>
            <a:br>
              <a:rPr lang="en-MY" cap="all" dirty="0"/>
            </a:br>
            <a:endParaRPr lang="en-MY" dirty="0"/>
          </a:p>
        </p:txBody>
      </p:sp>
      <p:sp>
        <p:nvSpPr>
          <p:cNvPr id="3" name="Content Placeholder 2">
            <a:extLst>
              <a:ext uri="{FF2B5EF4-FFF2-40B4-BE49-F238E27FC236}">
                <a16:creationId xmlns:a16="http://schemas.microsoft.com/office/drawing/2014/main" id="{A993D617-7FF3-4CEF-97B9-76F1B3748176}"/>
              </a:ext>
            </a:extLst>
          </p:cNvPr>
          <p:cNvSpPr>
            <a:spLocks noGrp="1"/>
          </p:cNvSpPr>
          <p:nvPr>
            <p:ph idx="1"/>
          </p:nvPr>
        </p:nvSpPr>
        <p:spPr>
          <a:xfrm>
            <a:off x="727364" y="1548534"/>
            <a:ext cx="8970818" cy="4815321"/>
          </a:xfrm>
        </p:spPr>
        <p:txBody>
          <a:bodyPr>
            <a:noAutofit/>
          </a:bodyPr>
          <a:lstStyle/>
          <a:p>
            <a:r>
              <a:rPr lang="en-US" sz="2400" dirty="0"/>
              <a:t>Coding conventions are a set of best practices that helps to write the software code in an efficient manner.</a:t>
            </a:r>
          </a:p>
          <a:p>
            <a:pPr marL="0" indent="0">
              <a:buNone/>
            </a:pPr>
            <a:endParaRPr lang="en-US" sz="2400" dirty="0"/>
          </a:p>
          <a:p>
            <a:r>
              <a:rPr lang="en-US" sz="2400" dirty="0"/>
              <a:t>Coding conventions cover the aspects of programming style, programming practices, and methods. </a:t>
            </a:r>
          </a:p>
          <a:p>
            <a:endParaRPr lang="en-US" sz="2400" dirty="0"/>
          </a:p>
          <a:p>
            <a:r>
              <a:rPr lang="en-US" sz="2400" dirty="0"/>
              <a:t>This will vary from one programming language to another.</a:t>
            </a:r>
          </a:p>
          <a:p>
            <a:endParaRPr lang="en-US" sz="2400" dirty="0"/>
          </a:p>
          <a:p>
            <a:r>
              <a:rPr lang="en-US" sz="2400" dirty="0"/>
              <a:t> For example, Java programming language has a set of programming practices and Visual basic has its own set of programming practices and guidelines.</a:t>
            </a:r>
            <a:endParaRPr lang="en-MY" sz="2400" dirty="0"/>
          </a:p>
        </p:txBody>
      </p:sp>
    </p:spTree>
    <p:extLst>
      <p:ext uri="{BB962C8B-B14F-4D97-AF65-F5344CB8AC3E}">
        <p14:creationId xmlns:p14="http://schemas.microsoft.com/office/powerpoint/2010/main" val="397526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0785-D7C7-4005-B8A8-A29028CD2F86}"/>
              </a:ext>
            </a:extLst>
          </p:cNvPr>
          <p:cNvSpPr>
            <a:spLocks noGrp="1"/>
          </p:cNvSpPr>
          <p:nvPr>
            <p:ph type="title"/>
          </p:nvPr>
        </p:nvSpPr>
        <p:spPr>
          <a:xfrm>
            <a:off x="609604" y="226274"/>
            <a:ext cx="9515959" cy="846793"/>
          </a:xfrm>
        </p:spPr>
        <p:txBody>
          <a:bodyPr/>
          <a:lstStyle/>
          <a:p>
            <a:r>
              <a:rPr lang="en-MY" dirty="0"/>
              <a:t>Advantages of coding conventions </a:t>
            </a:r>
          </a:p>
        </p:txBody>
      </p:sp>
      <p:sp>
        <p:nvSpPr>
          <p:cNvPr id="3" name="Content Placeholder 2">
            <a:extLst>
              <a:ext uri="{FF2B5EF4-FFF2-40B4-BE49-F238E27FC236}">
                <a16:creationId xmlns:a16="http://schemas.microsoft.com/office/drawing/2014/main" id="{B370012B-BF75-4A4A-BA76-75B98DE779D4}"/>
              </a:ext>
            </a:extLst>
          </p:cNvPr>
          <p:cNvSpPr>
            <a:spLocks noGrp="1"/>
          </p:cNvSpPr>
          <p:nvPr>
            <p:ph idx="1"/>
          </p:nvPr>
        </p:nvSpPr>
        <p:spPr>
          <a:xfrm>
            <a:off x="609604" y="1376218"/>
            <a:ext cx="9706633" cy="4710546"/>
          </a:xfrm>
        </p:spPr>
        <p:txBody>
          <a:bodyPr>
            <a:normAutofit lnSpcReduction="10000"/>
          </a:bodyPr>
          <a:lstStyle/>
          <a:p>
            <a:r>
              <a:rPr lang="en-US" sz="2400" dirty="0"/>
              <a:t>Code becomes reusable saving money for all.</a:t>
            </a:r>
          </a:p>
          <a:p>
            <a:endParaRPr lang="en-US" sz="2400" dirty="0"/>
          </a:p>
          <a:p>
            <a:r>
              <a:rPr lang="en-US" sz="2400" dirty="0"/>
              <a:t>It is easy to maintain.</a:t>
            </a:r>
          </a:p>
          <a:p>
            <a:endParaRPr lang="en-US" sz="2400" dirty="0"/>
          </a:p>
          <a:p>
            <a:r>
              <a:rPr lang="en-US" sz="2400" dirty="0"/>
              <a:t>Enhancing the code becomes easy.</a:t>
            </a:r>
          </a:p>
          <a:p>
            <a:endParaRPr lang="en-US" sz="2400" dirty="0"/>
          </a:p>
          <a:p>
            <a:r>
              <a:rPr lang="en-US" sz="2400" dirty="0"/>
              <a:t>It saves cost for the company.</a:t>
            </a:r>
          </a:p>
          <a:p>
            <a:endParaRPr lang="en-US" sz="2400" dirty="0"/>
          </a:p>
          <a:p>
            <a:r>
              <a:rPr lang="en-US" sz="2400" dirty="0"/>
              <a:t>It helps to identify coding problems quickly.</a:t>
            </a:r>
          </a:p>
          <a:p>
            <a:endParaRPr lang="en-US" sz="2400" dirty="0"/>
          </a:p>
          <a:p>
            <a:r>
              <a:rPr lang="en-US" sz="2400" dirty="0"/>
              <a:t>Knowledge transfer becomes easy.</a:t>
            </a:r>
          </a:p>
          <a:p>
            <a:endParaRPr lang="en-MY" dirty="0"/>
          </a:p>
        </p:txBody>
      </p:sp>
    </p:spTree>
    <p:extLst>
      <p:ext uri="{BB962C8B-B14F-4D97-AF65-F5344CB8AC3E}">
        <p14:creationId xmlns:p14="http://schemas.microsoft.com/office/powerpoint/2010/main" val="2541921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2CA8-30B4-46DC-A273-F385182938D7}"/>
              </a:ext>
            </a:extLst>
          </p:cNvPr>
          <p:cNvSpPr>
            <a:spLocks noGrp="1"/>
          </p:cNvSpPr>
          <p:nvPr>
            <p:ph type="title"/>
          </p:nvPr>
        </p:nvSpPr>
        <p:spPr/>
        <p:txBody>
          <a:bodyPr/>
          <a:lstStyle/>
          <a:p>
            <a:r>
              <a:rPr lang="en-MY" dirty="0"/>
              <a:t>Coding conventions covers </a:t>
            </a:r>
          </a:p>
        </p:txBody>
      </p:sp>
      <p:pic>
        <p:nvPicPr>
          <p:cNvPr id="4098" name="Picture 2" descr="image">
            <a:extLst>
              <a:ext uri="{FF2B5EF4-FFF2-40B4-BE49-F238E27FC236}">
                <a16:creationId xmlns:a16="http://schemas.microsoft.com/office/drawing/2014/main" id="{FE1DCA79-EF64-48A6-BED8-5B85F9C6B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191" y="1257794"/>
            <a:ext cx="5490917" cy="452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39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785-9D50-4D17-8FF1-01B42D35F48D}"/>
              </a:ext>
            </a:extLst>
          </p:cNvPr>
          <p:cNvSpPr>
            <a:spLocks noGrp="1"/>
          </p:cNvSpPr>
          <p:nvPr>
            <p:ph type="title"/>
          </p:nvPr>
        </p:nvSpPr>
        <p:spPr>
          <a:xfrm>
            <a:off x="704940" y="133910"/>
            <a:ext cx="9515959" cy="846793"/>
          </a:xfrm>
        </p:spPr>
        <p:txBody>
          <a:bodyPr/>
          <a:lstStyle/>
          <a:p>
            <a:r>
              <a:rPr lang="en-MY" dirty="0"/>
              <a:t>Naming conventions </a:t>
            </a:r>
          </a:p>
        </p:txBody>
      </p:sp>
      <p:sp>
        <p:nvSpPr>
          <p:cNvPr id="3" name="Content Placeholder 2">
            <a:extLst>
              <a:ext uri="{FF2B5EF4-FFF2-40B4-BE49-F238E27FC236}">
                <a16:creationId xmlns:a16="http://schemas.microsoft.com/office/drawing/2014/main" id="{9D35552F-3ADA-4657-9535-C72011E0D6EB}"/>
              </a:ext>
            </a:extLst>
          </p:cNvPr>
          <p:cNvSpPr>
            <a:spLocks noGrp="1"/>
          </p:cNvSpPr>
          <p:nvPr>
            <p:ph idx="1"/>
          </p:nvPr>
        </p:nvSpPr>
        <p:spPr>
          <a:xfrm>
            <a:off x="609604" y="1182255"/>
            <a:ext cx="9706633" cy="5116945"/>
          </a:xfrm>
        </p:spPr>
        <p:txBody>
          <a:bodyPr>
            <a:normAutofit fontScale="92500" lnSpcReduction="10000"/>
          </a:bodyPr>
          <a:lstStyle/>
          <a:p>
            <a:r>
              <a:rPr lang="en-US" dirty="0"/>
              <a:t>File name</a:t>
            </a:r>
          </a:p>
          <a:p>
            <a:r>
              <a:rPr lang="en-US" dirty="0"/>
              <a:t>Folder name</a:t>
            </a:r>
          </a:p>
          <a:p>
            <a:r>
              <a:rPr lang="en-US" dirty="0"/>
              <a:t>Variable name</a:t>
            </a:r>
          </a:p>
          <a:p>
            <a:r>
              <a:rPr lang="en-US" dirty="0"/>
              <a:t>Function (method) name</a:t>
            </a:r>
          </a:p>
          <a:p>
            <a:r>
              <a:rPr lang="en-US" dirty="0"/>
              <a:t>Length of the identifiers</a:t>
            </a:r>
          </a:p>
          <a:p>
            <a:r>
              <a:rPr lang="en-US" dirty="0"/>
              <a:t>Letter case and numerals</a:t>
            </a:r>
          </a:p>
          <a:p>
            <a:r>
              <a:rPr lang="en-US" dirty="0"/>
              <a:t>Multiple word identifiers</a:t>
            </a:r>
          </a:p>
          <a:p>
            <a:r>
              <a:rPr lang="en-US" dirty="0"/>
              <a:t>Hybrid conventions</a:t>
            </a:r>
          </a:p>
          <a:p>
            <a:endParaRPr lang="en-US" dirty="0"/>
          </a:p>
          <a:p>
            <a:pPr marL="0" indent="0">
              <a:buNone/>
            </a:pPr>
            <a:r>
              <a:rPr lang="en-US" dirty="0"/>
              <a:t>Many companies nowadays define their own coding conventions to be used across all projects.</a:t>
            </a:r>
          </a:p>
          <a:p>
            <a:pPr marL="0" indent="0">
              <a:buNone/>
            </a:pPr>
            <a:endParaRPr lang="en-US" dirty="0"/>
          </a:p>
          <a:p>
            <a:pPr marL="0" indent="0">
              <a:buNone/>
            </a:pPr>
            <a:r>
              <a:rPr lang="en-US" i="1" dirty="0"/>
              <a:t>A</a:t>
            </a:r>
            <a:r>
              <a:rPr lang="en-US" dirty="0"/>
              <a:t>= </a:t>
            </a:r>
            <a:r>
              <a:rPr lang="en-US" i="1" dirty="0"/>
              <a:t>B</a:t>
            </a:r>
            <a:r>
              <a:rPr lang="en-US" dirty="0"/>
              <a:t> × </a:t>
            </a:r>
            <a:r>
              <a:rPr lang="en-US" i="1" dirty="0"/>
              <a:t>C</a:t>
            </a:r>
            <a:r>
              <a:rPr lang="en-US" dirty="0"/>
              <a:t> is syntactically correct, but the purpose of this code snippet is not known.</a:t>
            </a:r>
          </a:p>
          <a:p>
            <a:pPr marL="0" indent="0">
              <a:buNone/>
            </a:pPr>
            <a:endParaRPr lang="en-US" dirty="0"/>
          </a:p>
          <a:p>
            <a:pPr marL="0" indent="0">
              <a:buNone/>
            </a:pPr>
            <a:r>
              <a:rPr lang="en-US" dirty="0"/>
              <a:t>We can write the same code as below, which has more meaning and conveys the purpose.</a:t>
            </a:r>
          </a:p>
          <a:p>
            <a:pPr marL="0" indent="0">
              <a:buNone/>
            </a:pPr>
            <a:endParaRPr lang="en-US" dirty="0"/>
          </a:p>
          <a:p>
            <a:pPr marL="0" indent="0">
              <a:buNone/>
            </a:pPr>
            <a:r>
              <a:rPr lang="en-US" dirty="0"/>
              <a:t>Work = Duration × Number of resources</a:t>
            </a:r>
          </a:p>
          <a:p>
            <a:endParaRPr lang="en-MY" dirty="0"/>
          </a:p>
        </p:txBody>
      </p:sp>
    </p:spTree>
    <p:extLst>
      <p:ext uri="{BB962C8B-B14F-4D97-AF65-F5344CB8AC3E}">
        <p14:creationId xmlns:p14="http://schemas.microsoft.com/office/powerpoint/2010/main" val="3222505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1B9C-CF00-4ACC-A1AA-21B2B32202FC}"/>
              </a:ext>
            </a:extLst>
          </p:cNvPr>
          <p:cNvSpPr>
            <a:spLocks noGrp="1"/>
          </p:cNvSpPr>
          <p:nvPr>
            <p:ph type="title"/>
          </p:nvPr>
        </p:nvSpPr>
        <p:spPr/>
        <p:txBody>
          <a:bodyPr/>
          <a:lstStyle/>
          <a:p>
            <a:r>
              <a:rPr lang="en-MY" dirty="0"/>
              <a:t>Length of identifiers </a:t>
            </a:r>
          </a:p>
        </p:txBody>
      </p:sp>
      <p:sp>
        <p:nvSpPr>
          <p:cNvPr id="3" name="Content Placeholder 2">
            <a:extLst>
              <a:ext uri="{FF2B5EF4-FFF2-40B4-BE49-F238E27FC236}">
                <a16:creationId xmlns:a16="http://schemas.microsoft.com/office/drawing/2014/main" id="{1FAB7A90-455B-4773-BB8B-C9A57F009274}"/>
              </a:ext>
            </a:extLst>
          </p:cNvPr>
          <p:cNvSpPr>
            <a:spLocks noGrp="1"/>
          </p:cNvSpPr>
          <p:nvPr>
            <p:ph idx="1"/>
          </p:nvPr>
        </p:nvSpPr>
        <p:spPr>
          <a:xfrm>
            <a:off x="609604" y="1422400"/>
            <a:ext cx="9706633" cy="4143955"/>
          </a:xfrm>
        </p:spPr>
        <p:txBody>
          <a:bodyPr>
            <a:normAutofit lnSpcReduction="10000"/>
          </a:bodyPr>
          <a:lstStyle/>
          <a:p>
            <a:r>
              <a:rPr lang="en-US" sz="2400" dirty="0"/>
              <a:t>Shorter identifiers are preferred over lengthy ones (difficult to identify and remember).</a:t>
            </a:r>
          </a:p>
          <a:p>
            <a:endParaRPr lang="en-US" sz="2400" dirty="0"/>
          </a:p>
          <a:p>
            <a:r>
              <a:rPr lang="en-US" sz="2400" dirty="0"/>
              <a:t>Longer identifiers are preferred because it is easy to encode them.</a:t>
            </a:r>
          </a:p>
          <a:p>
            <a:endParaRPr lang="en-US" sz="2400" dirty="0"/>
          </a:p>
          <a:p>
            <a:r>
              <a:rPr lang="en-US" sz="2400" dirty="0"/>
              <a:t>Extremely short identifiers (example: </a:t>
            </a:r>
            <a:r>
              <a:rPr lang="en-US" sz="2400" i="1" dirty="0"/>
              <a:t>a</a:t>
            </a:r>
            <a:r>
              <a:rPr lang="en-US" sz="2400" dirty="0"/>
              <a:t>, </a:t>
            </a:r>
            <a:r>
              <a:rPr lang="en-US" sz="2400" i="1" dirty="0"/>
              <a:t>b</a:t>
            </a:r>
            <a:r>
              <a:rPr lang="en-US" sz="2400" dirty="0"/>
              <a:t>, </a:t>
            </a:r>
            <a:r>
              <a:rPr lang="en-US" sz="2400" i="1" dirty="0"/>
              <a:t>c</a:t>
            </a:r>
            <a:r>
              <a:rPr lang="en-US" sz="2400" dirty="0"/>
              <a:t>) are very difficult to distinguish each other.</a:t>
            </a:r>
          </a:p>
          <a:p>
            <a:endParaRPr lang="en-US" sz="2400" dirty="0"/>
          </a:p>
          <a:p>
            <a:r>
              <a:rPr lang="en-US" sz="2400" dirty="0"/>
              <a:t>Longer identifiers may not be preferred because of visual clutter.</a:t>
            </a:r>
          </a:p>
          <a:p>
            <a:pPr marL="0" indent="0">
              <a:buNone/>
            </a:pPr>
            <a:endParaRPr lang="en-MY" dirty="0"/>
          </a:p>
        </p:txBody>
      </p:sp>
    </p:spTree>
    <p:extLst>
      <p:ext uri="{BB962C8B-B14F-4D97-AF65-F5344CB8AC3E}">
        <p14:creationId xmlns:p14="http://schemas.microsoft.com/office/powerpoint/2010/main" val="1638415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71D5-E037-4480-82B3-FF4B175B597F}"/>
              </a:ext>
            </a:extLst>
          </p:cNvPr>
          <p:cNvSpPr>
            <a:spLocks noGrp="1"/>
          </p:cNvSpPr>
          <p:nvPr>
            <p:ph type="title"/>
          </p:nvPr>
        </p:nvSpPr>
        <p:spPr/>
        <p:txBody>
          <a:bodyPr/>
          <a:lstStyle/>
          <a:p>
            <a:r>
              <a:rPr lang="en-MY" dirty="0"/>
              <a:t>Letter case and numerals </a:t>
            </a:r>
          </a:p>
        </p:txBody>
      </p:sp>
      <p:sp>
        <p:nvSpPr>
          <p:cNvPr id="3" name="Content Placeholder 2">
            <a:extLst>
              <a:ext uri="{FF2B5EF4-FFF2-40B4-BE49-F238E27FC236}">
                <a16:creationId xmlns:a16="http://schemas.microsoft.com/office/drawing/2014/main" id="{B07FF94E-8E2B-44A4-90E6-B11ABCBD2DEA}"/>
              </a:ext>
            </a:extLst>
          </p:cNvPr>
          <p:cNvSpPr>
            <a:spLocks noGrp="1"/>
          </p:cNvSpPr>
          <p:nvPr>
            <p:ph idx="1"/>
          </p:nvPr>
        </p:nvSpPr>
        <p:spPr>
          <a:xfrm>
            <a:off x="609604" y="1496292"/>
            <a:ext cx="9706633" cy="4070064"/>
          </a:xfrm>
        </p:spPr>
        <p:txBody>
          <a:bodyPr>
            <a:normAutofit fontScale="92500"/>
          </a:bodyPr>
          <a:lstStyle/>
          <a:p>
            <a:r>
              <a:rPr lang="en-US" sz="2400" dirty="0"/>
              <a:t>Some naming conventions limit the letter case of the variable to be only in uppercase or lowercase (WEIGHT or weight).</a:t>
            </a:r>
          </a:p>
          <a:p>
            <a:endParaRPr lang="en-US" sz="2400" dirty="0"/>
          </a:p>
          <a:p>
            <a:r>
              <a:rPr lang="en-US" sz="2400" dirty="0"/>
              <a:t>Some naming conventions do not limit the letter case of the variable but attach a defined meaning with the letter case (Chair Weight).</a:t>
            </a:r>
          </a:p>
          <a:p>
            <a:endParaRPr lang="en-US" sz="2400" dirty="0"/>
          </a:p>
          <a:p>
            <a:r>
              <a:rPr lang="en-US" sz="2400" dirty="0"/>
              <a:t>Some naming conventions specify that the variable name should start with an upper case and should use at least one numeric within (password characters have this kind of restrictions).</a:t>
            </a:r>
            <a:endParaRPr lang="en-MY" sz="2400" dirty="0"/>
          </a:p>
        </p:txBody>
      </p:sp>
    </p:spTree>
    <p:extLst>
      <p:ext uri="{BB962C8B-B14F-4D97-AF65-F5344CB8AC3E}">
        <p14:creationId xmlns:p14="http://schemas.microsoft.com/office/powerpoint/2010/main" val="191087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BCC0-ABBE-4964-ADF3-964F0EA8FFAE}"/>
              </a:ext>
            </a:extLst>
          </p:cNvPr>
          <p:cNvSpPr>
            <a:spLocks noGrp="1"/>
          </p:cNvSpPr>
          <p:nvPr>
            <p:ph type="title"/>
          </p:nvPr>
        </p:nvSpPr>
        <p:spPr/>
        <p:txBody>
          <a:bodyPr/>
          <a:lstStyle/>
          <a:p>
            <a:r>
              <a:rPr lang="en-MY" dirty="0"/>
              <a:t>Multiple word identifier </a:t>
            </a:r>
          </a:p>
        </p:txBody>
      </p:sp>
      <p:sp>
        <p:nvSpPr>
          <p:cNvPr id="3" name="Content Placeholder 2">
            <a:extLst>
              <a:ext uri="{FF2B5EF4-FFF2-40B4-BE49-F238E27FC236}">
                <a16:creationId xmlns:a16="http://schemas.microsoft.com/office/drawing/2014/main" id="{FB63A0C7-5280-4FE4-910A-F3F8BF5688C1}"/>
              </a:ext>
            </a:extLst>
          </p:cNvPr>
          <p:cNvSpPr>
            <a:spLocks noGrp="1"/>
          </p:cNvSpPr>
          <p:nvPr>
            <p:ph idx="1"/>
          </p:nvPr>
        </p:nvSpPr>
        <p:spPr>
          <a:xfrm>
            <a:off x="609604" y="1524000"/>
            <a:ext cx="9706633" cy="4042355"/>
          </a:xfrm>
        </p:spPr>
        <p:txBody>
          <a:bodyPr>
            <a:noAutofit/>
          </a:bodyPr>
          <a:lstStyle/>
          <a:p>
            <a:r>
              <a:rPr lang="en-US" sz="2400" dirty="0"/>
              <a:t>A single word may not be enough to specify the clear purpose and meaning of an identifier, and we may need to use a combination of identifiers to make it meaningful (e.g., Chair Weight).</a:t>
            </a:r>
          </a:p>
          <a:p>
            <a:endParaRPr lang="en-US" sz="2400" dirty="0"/>
          </a:p>
          <a:p>
            <a:r>
              <a:rPr lang="en-US" sz="2400" dirty="0"/>
              <a:t>When we use a combination of words for a single identifier, it is called as “compound identifier” (which contains more than one word). </a:t>
            </a:r>
          </a:p>
          <a:p>
            <a:endParaRPr lang="en-US" sz="2400" dirty="0"/>
          </a:p>
          <a:p>
            <a:r>
              <a:rPr lang="en-US" sz="2400" dirty="0"/>
              <a:t>Most programming languages do not allow white spaces in the identifiers and so we need a delimiter in between for that purpose.</a:t>
            </a:r>
            <a:endParaRPr lang="en-MY" sz="2400" dirty="0"/>
          </a:p>
        </p:txBody>
      </p:sp>
    </p:spTree>
    <p:extLst>
      <p:ext uri="{BB962C8B-B14F-4D97-AF65-F5344CB8AC3E}">
        <p14:creationId xmlns:p14="http://schemas.microsoft.com/office/powerpoint/2010/main" val="3828950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35BB-16F8-447D-988C-20DEE3555B86}"/>
              </a:ext>
            </a:extLst>
          </p:cNvPr>
          <p:cNvSpPr>
            <a:spLocks noGrp="1"/>
          </p:cNvSpPr>
          <p:nvPr>
            <p:ph type="title"/>
          </p:nvPr>
        </p:nvSpPr>
        <p:spPr/>
        <p:txBody>
          <a:bodyPr/>
          <a:lstStyle/>
          <a:p>
            <a:r>
              <a:rPr lang="en-MY" dirty="0"/>
              <a:t>Delimiter-separated Words</a:t>
            </a:r>
          </a:p>
        </p:txBody>
      </p:sp>
      <p:sp>
        <p:nvSpPr>
          <p:cNvPr id="3" name="Content Placeholder 2">
            <a:extLst>
              <a:ext uri="{FF2B5EF4-FFF2-40B4-BE49-F238E27FC236}">
                <a16:creationId xmlns:a16="http://schemas.microsoft.com/office/drawing/2014/main" id="{597866A1-7B2F-4B03-B4F2-34A8C7F72B54}"/>
              </a:ext>
            </a:extLst>
          </p:cNvPr>
          <p:cNvSpPr>
            <a:spLocks noGrp="1"/>
          </p:cNvSpPr>
          <p:nvPr>
            <p:ph idx="1"/>
          </p:nvPr>
        </p:nvSpPr>
        <p:spPr>
          <a:xfrm>
            <a:off x="609604" y="1477818"/>
            <a:ext cx="9706633" cy="4088537"/>
          </a:xfrm>
        </p:spPr>
        <p:txBody>
          <a:bodyPr>
            <a:normAutofit/>
          </a:bodyPr>
          <a:lstStyle/>
          <a:p>
            <a:r>
              <a:rPr lang="en-US" sz="2400" dirty="0"/>
              <a:t>Using delimiters in between to separate the words (in an identifier) helps to understand the meaning easier. </a:t>
            </a:r>
          </a:p>
          <a:p>
            <a:endParaRPr lang="en-US" sz="2400" dirty="0"/>
          </a:p>
          <a:p>
            <a:r>
              <a:rPr lang="en-US" sz="2400" dirty="0"/>
              <a:t>Underscore (“_”) and Hyphen (“-”) are most commonly used delimiters (e.g.,: </a:t>
            </a:r>
            <a:r>
              <a:rPr lang="en-US" sz="2400" dirty="0" err="1"/>
              <a:t>Chair_Weight</a:t>
            </a:r>
            <a:r>
              <a:rPr lang="en-US" sz="2400" dirty="0"/>
              <a:t> or Chair-Weight)</a:t>
            </a:r>
            <a:endParaRPr lang="en-MY" sz="2400" dirty="0"/>
          </a:p>
        </p:txBody>
      </p:sp>
    </p:spTree>
    <p:extLst>
      <p:ext uri="{BB962C8B-B14F-4D97-AF65-F5344CB8AC3E}">
        <p14:creationId xmlns:p14="http://schemas.microsoft.com/office/powerpoint/2010/main" val="60552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3" y="207801"/>
            <a:ext cx="9515959" cy="846793"/>
          </a:xfrm>
        </p:spPr>
        <p:txBody>
          <a:bodyPr>
            <a:normAutofit/>
          </a:bodyPr>
          <a:lstStyle/>
          <a:p>
            <a:r>
              <a:rPr lang="en-GB" dirty="0"/>
              <a:t>Topic Learning Objectives </a:t>
            </a:r>
            <a:endParaRPr lang="en-MY" dirty="0"/>
          </a:p>
        </p:txBody>
      </p:sp>
      <p:sp>
        <p:nvSpPr>
          <p:cNvPr id="2" name="Content Placeholder 1"/>
          <p:cNvSpPr>
            <a:spLocks noGrp="1"/>
          </p:cNvSpPr>
          <p:nvPr>
            <p:ph sz="half" idx="1"/>
          </p:nvPr>
        </p:nvSpPr>
        <p:spPr>
          <a:xfrm>
            <a:off x="544948" y="1146957"/>
            <a:ext cx="10612578" cy="4912097"/>
          </a:xfrm>
        </p:spPr>
        <p:txBody>
          <a:bodyPr>
            <a:normAutofit/>
          </a:bodyPr>
          <a:lstStyle/>
          <a:p>
            <a:pPr>
              <a:buNone/>
            </a:pPr>
            <a:r>
              <a:rPr lang="en-GB" sz="2400" dirty="0"/>
              <a:t>By the end of the lecture, you should be able to understand:</a:t>
            </a:r>
          </a:p>
          <a:p>
            <a:pPr>
              <a:buNone/>
            </a:pPr>
            <a:endParaRPr lang="en-GB" sz="2400" dirty="0"/>
          </a:p>
          <a:p>
            <a:r>
              <a:rPr lang="en-MY" sz="2400" dirty="0"/>
              <a:t>Programming Principles</a:t>
            </a:r>
          </a:p>
          <a:p>
            <a:endParaRPr lang="en-MY" sz="2400" dirty="0"/>
          </a:p>
          <a:p>
            <a:r>
              <a:rPr lang="en-MY" sz="2400" dirty="0"/>
              <a:t>Programming Guidelines</a:t>
            </a:r>
          </a:p>
          <a:p>
            <a:endParaRPr lang="en-MY" sz="2400" dirty="0"/>
          </a:p>
          <a:p>
            <a:r>
              <a:rPr lang="en-MY" sz="2400" dirty="0"/>
              <a:t>Coding Conventions (Programming Practices)</a:t>
            </a:r>
          </a:p>
          <a:p>
            <a:pPr>
              <a:buNone/>
            </a:pPr>
            <a:endParaRPr lang="en-GB" sz="2400" dirty="0"/>
          </a:p>
          <a:p>
            <a:pPr>
              <a:buNone/>
            </a:pPr>
            <a:endParaRPr lang="en-MY" sz="2400" dirty="0"/>
          </a:p>
          <a:p>
            <a:pPr lvl="0"/>
            <a:endParaRPr lang="en-MY" sz="2400" dirty="0"/>
          </a:p>
        </p:txBody>
      </p:sp>
    </p:spTree>
    <p:extLst>
      <p:ext uri="{BB962C8B-B14F-4D97-AF65-F5344CB8AC3E}">
        <p14:creationId xmlns:p14="http://schemas.microsoft.com/office/powerpoint/2010/main" val="2824820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28F7-CB66-4ECE-8C8F-6E653CEBABF8}"/>
              </a:ext>
            </a:extLst>
          </p:cNvPr>
          <p:cNvSpPr>
            <a:spLocks noGrp="1"/>
          </p:cNvSpPr>
          <p:nvPr>
            <p:ph type="title"/>
          </p:nvPr>
        </p:nvSpPr>
        <p:spPr/>
        <p:txBody>
          <a:bodyPr/>
          <a:lstStyle/>
          <a:p>
            <a:r>
              <a:rPr lang="en-MY" dirty="0"/>
              <a:t>Letter-case-separated Words</a:t>
            </a:r>
          </a:p>
        </p:txBody>
      </p:sp>
      <p:sp>
        <p:nvSpPr>
          <p:cNvPr id="3" name="Content Placeholder 2">
            <a:extLst>
              <a:ext uri="{FF2B5EF4-FFF2-40B4-BE49-F238E27FC236}">
                <a16:creationId xmlns:a16="http://schemas.microsoft.com/office/drawing/2014/main" id="{00D79324-1B54-4BCD-9EE2-401894EFCCD3}"/>
              </a:ext>
            </a:extLst>
          </p:cNvPr>
          <p:cNvSpPr>
            <a:spLocks noGrp="1"/>
          </p:cNvSpPr>
          <p:nvPr>
            <p:ph idx="1"/>
          </p:nvPr>
        </p:nvSpPr>
        <p:spPr>
          <a:xfrm>
            <a:off x="609604" y="1911928"/>
            <a:ext cx="9706633" cy="3654428"/>
          </a:xfrm>
        </p:spPr>
        <p:txBody>
          <a:bodyPr>
            <a:normAutofit/>
          </a:bodyPr>
          <a:lstStyle/>
          <a:p>
            <a:r>
              <a:rPr lang="en-US" sz="2400" dirty="0"/>
              <a:t>Without using delimiters in between (in an identifier), we can use uppercase characters for words that help to understand the meaning easier.</a:t>
            </a:r>
          </a:p>
          <a:p>
            <a:endParaRPr lang="en-US" sz="2400" dirty="0"/>
          </a:p>
          <a:p>
            <a:r>
              <a:rPr lang="en-US" sz="2400" dirty="0"/>
              <a:t>It is also called as </a:t>
            </a:r>
            <a:r>
              <a:rPr lang="en-US" sz="2400" dirty="0" err="1"/>
              <a:t>CamalCase</a:t>
            </a:r>
            <a:r>
              <a:rPr lang="en-US" sz="2400" dirty="0"/>
              <a:t> (e.g.,: Chair Weight). Sometimes, instead of using big names, we can also use acronyms such as “XML”.</a:t>
            </a:r>
            <a:endParaRPr lang="en-MY" sz="2400" dirty="0"/>
          </a:p>
        </p:txBody>
      </p:sp>
    </p:spTree>
    <p:extLst>
      <p:ext uri="{BB962C8B-B14F-4D97-AF65-F5344CB8AC3E}">
        <p14:creationId xmlns:p14="http://schemas.microsoft.com/office/powerpoint/2010/main" val="1163189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F215-CA37-464C-8940-15AB912678F8}"/>
              </a:ext>
            </a:extLst>
          </p:cNvPr>
          <p:cNvSpPr>
            <a:spLocks noGrp="1"/>
          </p:cNvSpPr>
          <p:nvPr>
            <p:ph type="title"/>
          </p:nvPr>
        </p:nvSpPr>
        <p:spPr/>
        <p:txBody>
          <a:bodyPr/>
          <a:lstStyle/>
          <a:p>
            <a:r>
              <a:rPr lang="en-MY" dirty="0"/>
              <a:t>Hybrid Convention</a:t>
            </a:r>
          </a:p>
        </p:txBody>
      </p:sp>
      <p:sp>
        <p:nvSpPr>
          <p:cNvPr id="3" name="Content Placeholder 2">
            <a:extLst>
              <a:ext uri="{FF2B5EF4-FFF2-40B4-BE49-F238E27FC236}">
                <a16:creationId xmlns:a16="http://schemas.microsoft.com/office/drawing/2014/main" id="{A17748DE-49CA-48D4-AE5F-CD6E9C3B7E97}"/>
              </a:ext>
            </a:extLst>
          </p:cNvPr>
          <p:cNvSpPr>
            <a:spLocks noGrp="1"/>
          </p:cNvSpPr>
          <p:nvPr>
            <p:ph idx="1"/>
          </p:nvPr>
        </p:nvSpPr>
        <p:spPr>
          <a:xfrm>
            <a:off x="609603" y="1612613"/>
            <a:ext cx="9706633" cy="3085523"/>
          </a:xfrm>
        </p:spPr>
        <p:txBody>
          <a:bodyPr>
            <a:normAutofit fontScale="92500"/>
          </a:bodyPr>
          <a:lstStyle/>
          <a:p>
            <a:endParaRPr lang="en-US" dirty="0"/>
          </a:p>
          <a:p>
            <a:r>
              <a:rPr lang="en-US" sz="2400" dirty="0"/>
              <a:t>Some naming conventions in addition to its name also represent a set of principles defined by the architecture, underlying programming language, or any cross-project methodology. </a:t>
            </a:r>
          </a:p>
          <a:p>
            <a:endParaRPr lang="en-US" sz="2400" dirty="0"/>
          </a:p>
          <a:p>
            <a:r>
              <a:rPr lang="en-US" sz="2400" dirty="0"/>
              <a:t>Composite word scheme (OF Language), Hungarian notation, and positional notation are the types of hybrid conventions</a:t>
            </a:r>
            <a:endParaRPr lang="en-MY" sz="2400" dirty="0"/>
          </a:p>
        </p:txBody>
      </p:sp>
    </p:spTree>
    <p:extLst>
      <p:ext uri="{BB962C8B-B14F-4D97-AF65-F5344CB8AC3E}">
        <p14:creationId xmlns:p14="http://schemas.microsoft.com/office/powerpoint/2010/main" val="4069836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B7C1-A3FB-4C51-8E73-C94C8D3AB618}"/>
              </a:ext>
            </a:extLst>
          </p:cNvPr>
          <p:cNvSpPr>
            <a:spLocks noGrp="1"/>
          </p:cNvSpPr>
          <p:nvPr>
            <p:ph type="title"/>
          </p:nvPr>
        </p:nvSpPr>
        <p:spPr/>
        <p:txBody>
          <a:bodyPr>
            <a:normAutofit fontScale="90000"/>
          </a:bodyPr>
          <a:lstStyle/>
          <a:p>
            <a:r>
              <a:rPr lang="en-US" dirty="0"/>
              <a:t>Programming Principles and Rule of Thumb</a:t>
            </a:r>
            <a:br>
              <a:rPr lang="en-US" dirty="0"/>
            </a:br>
            <a:endParaRPr lang="en-MY" dirty="0"/>
          </a:p>
        </p:txBody>
      </p:sp>
      <p:sp>
        <p:nvSpPr>
          <p:cNvPr id="3" name="Content Placeholder 2">
            <a:extLst>
              <a:ext uri="{FF2B5EF4-FFF2-40B4-BE49-F238E27FC236}">
                <a16:creationId xmlns:a16="http://schemas.microsoft.com/office/drawing/2014/main" id="{BD3DAC64-D561-418B-994F-654F276FDDCE}"/>
              </a:ext>
            </a:extLst>
          </p:cNvPr>
          <p:cNvSpPr>
            <a:spLocks noGrp="1"/>
          </p:cNvSpPr>
          <p:nvPr>
            <p:ph idx="1"/>
          </p:nvPr>
        </p:nvSpPr>
        <p:spPr>
          <a:xfrm>
            <a:off x="683495" y="1363232"/>
            <a:ext cx="9706633" cy="4668113"/>
          </a:xfrm>
        </p:spPr>
        <p:txBody>
          <a:bodyPr>
            <a:noAutofit/>
          </a:bodyPr>
          <a:lstStyle/>
          <a:p>
            <a:r>
              <a:rPr lang="en-US" sz="2400" dirty="0"/>
              <a:t>Choose appropriate and </a:t>
            </a:r>
            <a:r>
              <a:rPr lang="en-US" sz="2400" dirty="0">
                <a:solidFill>
                  <a:srgbClr val="FF0000"/>
                </a:solidFill>
              </a:rPr>
              <a:t>sufficient data type</a:t>
            </a:r>
            <a:r>
              <a:rPr lang="en-US" sz="2400" dirty="0"/>
              <a:t> for a variable ensuring the size is not large (use integer data type, short data type and ﬂoat data type appropriately).</a:t>
            </a:r>
          </a:p>
          <a:p>
            <a:endParaRPr lang="en-US" sz="2400" dirty="0"/>
          </a:p>
          <a:p>
            <a:r>
              <a:rPr lang="en-US" sz="2400" dirty="0"/>
              <a:t>Try to </a:t>
            </a:r>
            <a:r>
              <a:rPr lang="en-US" sz="2400" dirty="0">
                <a:solidFill>
                  <a:srgbClr val="FF0000"/>
                </a:solidFill>
              </a:rPr>
              <a:t>avoid</a:t>
            </a:r>
            <a:r>
              <a:rPr lang="en-US" sz="2400" dirty="0"/>
              <a:t> declaring all variables as </a:t>
            </a:r>
            <a:r>
              <a:rPr lang="en-US" sz="2400" dirty="0">
                <a:solidFill>
                  <a:srgbClr val="FF0000"/>
                </a:solidFill>
              </a:rPr>
              <a:t>global</a:t>
            </a:r>
            <a:r>
              <a:rPr lang="en-US" sz="2400" dirty="0"/>
              <a:t> variable.</a:t>
            </a:r>
          </a:p>
          <a:p>
            <a:endParaRPr lang="en-US" sz="2400" dirty="0"/>
          </a:p>
          <a:p>
            <a:r>
              <a:rPr lang="en-US" sz="2400" dirty="0">
                <a:solidFill>
                  <a:srgbClr val="FF0000"/>
                </a:solidFill>
              </a:rPr>
              <a:t>Avoid vague name for variables </a:t>
            </a:r>
            <a:r>
              <a:rPr lang="en-US" sz="2400" dirty="0"/>
              <a:t>and methods</a:t>
            </a:r>
          </a:p>
          <a:p>
            <a:endParaRPr lang="en-US" sz="2400" dirty="0"/>
          </a:p>
          <a:p>
            <a:r>
              <a:rPr lang="en-US" sz="2400" dirty="0"/>
              <a:t>Use and keep variables and methods for one and only purpose and try to avoid multipurpose variable and methods.</a:t>
            </a:r>
          </a:p>
        </p:txBody>
      </p:sp>
    </p:spTree>
    <p:extLst>
      <p:ext uri="{BB962C8B-B14F-4D97-AF65-F5344CB8AC3E}">
        <p14:creationId xmlns:p14="http://schemas.microsoft.com/office/powerpoint/2010/main" val="1900194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B7C1-A3FB-4C51-8E73-C94C8D3AB618}"/>
              </a:ext>
            </a:extLst>
          </p:cNvPr>
          <p:cNvSpPr>
            <a:spLocks noGrp="1"/>
          </p:cNvSpPr>
          <p:nvPr>
            <p:ph type="title"/>
          </p:nvPr>
        </p:nvSpPr>
        <p:spPr/>
        <p:txBody>
          <a:bodyPr>
            <a:normAutofit fontScale="90000"/>
          </a:bodyPr>
          <a:lstStyle/>
          <a:p>
            <a:r>
              <a:rPr lang="en-US" dirty="0"/>
              <a:t>Programming Principles and Rule of Thumb</a:t>
            </a:r>
            <a:br>
              <a:rPr lang="en-US" dirty="0"/>
            </a:br>
            <a:endParaRPr lang="en-MY" dirty="0"/>
          </a:p>
        </p:txBody>
      </p:sp>
      <p:sp>
        <p:nvSpPr>
          <p:cNvPr id="3" name="Content Placeholder 2">
            <a:extLst>
              <a:ext uri="{FF2B5EF4-FFF2-40B4-BE49-F238E27FC236}">
                <a16:creationId xmlns:a16="http://schemas.microsoft.com/office/drawing/2014/main" id="{BD3DAC64-D561-418B-994F-654F276FDDCE}"/>
              </a:ext>
            </a:extLst>
          </p:cNvPr>
          <p:cNvSpPr>
            <a:spLocks noGrp="1"/>
          </p:cNvSpPr>
          <p:nvPr>
            <p:ph idx="1"/>
          </p:nvPr>
        </p:nvSpPr>
        <p:spPr>
          <a:xfrm>
            <a:off x="609604" y="1257794"/>
            <a:ext cx="9706633" cy="5004461"/>
          </a:xfrm>
        </p:spPr>
        <p:txBody>
          <a:bodyPr>
            <a:normAutofit lnSpcReduction="10000"/>
          </a:bodyPr>
          <a:lstStyle/>
          <a:p>
            <a:r>
              <a:rPr lang="en-US" sz="2400" dirty="0">
                <a:solidFill>
                  <a:srgbClr val="FF0000"/>
                </a:solidFill>
              </a:rPr>
              <a:t>Avoid writing “public class</a:t>
            </a:r>
            <a:r>
              <a:rPr lang="en-US" sz="2400" dirty="0"/>
              <a:t>” for security purpose.</a:t>
            </a:r>
          </a:p>
          <a:p>
            <a:endParaRPr lang="en-US" sz="2400" dirty="0"/>
          </a:p>
          <a:p>
            <a:r>
              <a:rPr lang="en-US" sz="2400" dirty="0"/>
              <a:t>While using database connection, </a:t>
            </a:r>
            <a:r>
              <a:rPr lang="en-US" sz="2400" dirty="0">
                <a:solidFill>
                  <a:srgbClr val="FF0000"/>
                </a:solidFill>
              </a:rPr>
              <a:t>create the connection object as late as possible and release it as early as possible</a:t>
            </a:r>
            <a:r>
              <a:rPr lang="en-US" sz="2400" dirty="0"/>
              <a:t>.</a:t>
            </a:r>
          </a:p>
          <a:p>
            <a:endParaRPr lang="en-US" sz="2400" dirty="0"/>
          </a:p>
          <a:p>
            <a:r>
              <a:rPr lang="en-US" sz="2400" dirty="0"/>
              <a:t>Avoid using</a:t>
            </a:r>
            <a:r>
              <a:rPr lang="en-US" sz="2400" dirty="0">
                <a:solidFill>
                  <a:srgbClr val="FF0000"/>
                </a:solidFill>
              </a:rPr>
              <a:t> database connection using specific user’s credentials</a:t>
            </a:r>
            <a:r>
              <a:rPr lang="en-US" sz="2400" dirty="0"/>
              <a:t>. We cannot reuse those connections.</a:t>
            </a:r>
          </a:p>
          <a:p>
            <a:endParaRPr lang="en-US" sz="2400" dirty="0"/>
          </a:p>
          <a:p>
            <a:r>
              <a:rPr lang="en-US" sz="2400" dirty="0"/>
              <a:t>Avoid using </a:t>
            </a:r>
            <a:r>
              <a:rPr lang="en-US" sz="2400" dirty="0">
                <a:solidFill>
                  <a:srgbClr val="FF0000"/>
                </a:solidFill>
              </a:rPr>
              <a:t>forced data conversion </a:t>
            </a:r>
            <a:r>
              <a:rPr lang="en-US" sz="2400" dirty="0"/>
              <a:t>(converting integer to long or ﬂoat to be avoided).</a:t>
            </a:r>
          </a:p>
          <a:p>
            <a:endParaRPr lang="en-US" sz="2400" dirty="0"/>
          </a:p>
          <a:p>
            <a:r>
              <a:rPr lang="en-US" sz="2400" dirty="0"/>
              <a:t>Release object references wherever not being used to </a:t>
            </a:r>
            <a:r>
              <a:rPr lang="en-US" sz="2400" dirty="0">
                <a:solidFill>
                  <a:srgbClr val="FF0000"/>
                </a:solidFill>
              </a:rPr>
              <a:t>release memory usage </a:t>
            </a:r>
            <a:r>
              <a:rPr lang="en-US" sz="2400" dirty="0"/>
              <a:t>for some other object.</a:t>
            </a:r>
          </a:p>
          <a:p>
            <a:endParaRPr lang="en-US" dirty="0"/>
          </a:p>
          <a:p>
            <a:endParaRPr lang="en-MY" dirty="0"/>
          </a:p>
        </p:txBody>
      </p:sp>
    </p:spTree>
    <p:extLst>
      <p:ext uri="{BB962C8B-B14F-4D97-AF65-F5344CB8AC3E}">
        <p14:creationId xmlns:p14="http://schemas.microsoft.com/office/powerpoint/2010/main" val="3120810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8760-779A-42B6-ACAD-8EF8695D7E0B}"/>
              </a:ext>
            </a:extLst>
          </p:cNvPr>
          <p:cNvSpPr>
            <a:spLocks noGrp="1"/>
          </p:cNvSpPr>
          <p:nvPr>
            <p:ph type="title"/>
          </p:nvPr>
        </p:nvSpPr>
        <p:spPr/>
        <p:txBody>
          <a:bodyPr>
            <a:normAutofit fontScale="90000"/>
          </a:bodyPr>
          <a:lstStyle/>
          <a:p>
            <a:r>
              <a:rPr lang="en-MY" dirty="0"/>
              <a:t>Comments</a:t>
            </a:r>
            <a:br>
              <a:rPr lang="en-MY" dirty="0"/>
            </a:br>
            <a:endParaRPr lang="en-MY" dirty="0"/>
          </a:p>
        </p:txBody>
      </p:sp>
      <p:sp>
        <p:nvSpPr>
          <p:cNvPr id="3" name="Content Placeholder 2">
            <a:extLst>
              <a:ext uri="{FF2B5EF4-FFF2-40B4-BE49-F238E27FC236}">
                <a16:creationId xmlns:a16="http://schemas.microsoft.com/office/drawing/2014/main" id="{CF385583-385C-422A-956E-475BD46BC58B}"/>
              </a:ext>
            </a:extLst>
          </p:cNvPr>
          <p:cNvSpPr>
            <a:spLocks noGrp="1"/>
          </p:cNvSpPr>
          <p:nvPr>
            <p:ph idx="1"/>
          </p:nvPr>
        </p:nvSpPr>
        <p:spPr>
          <a:xfrm>
            <a:off x="609603" y="1658796"/>
            <a:ext cx="9706633" cy="3085523"/>
          </a:xfrm>
        </p:spPr>
        <p:txBody>
          <a:bodyPr>
            <a:normAutofit/>
          </a:bodyPr>
          <a:lstStyle/>
          <a:p>
            <a:r>
              <a:rPr lang="en-US" sz="2400" dirty="0"/>
              <a:t>Properly commented code serves no purpose for the compilation as well as executing the code, but it improves the readability of the code.</a:t>
            </a:r>
            <a:endParaRPr lang="en-MY" sz="2400" dirty="0"/>
          </a:p>
        </p:txBody>
      </p:sp>
    </p:spTree>
    <p:extLst>
      <p:ext uri="{BB962C8B-B14F-4D97-AF65-F5344CB8AC3E}">
        <p14:creationId xmlns:p14="http://schemas.microsoft.com/office/powerpoint/2010/main" val="4189576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6ADC-211F-4A1C-B4DA-B1E0D5136E33}"/>
              </a:ext>
            </a:extLst>
          </p:cNvPr>
          <p:cNvSpPr>
            <a:spLocks noGrp="1"/>
          </p:cNvSpPr>
          <p:nvPr>
            <p:ph type="title"/>
          </p:nvPr>
        </p:nvSpPr>
        <p:spPr/>
        <p:txBody>
          <a:bodyPr>
            <a:normAutofit fontScale="90000"/>
          </a:bodyPr>
          <a:lstStyle/>
          <a:p>
            <a:r>
              <a:rPr lang="en-MY" dirty="0"/>
              <a:t>White Space Best Practices</a:t>
            </a:r>
            <a:br>
              <a:rPr lang="en-MY" dirty="0"/>
            </a:br>
            <a:endParaRPr lang="en-MY" dirty="0"/>
          </a:p>
        </p:txBody>
      </p:sp>
      <p:sp>
        <p:nvSpPr>
          <p:cNvPr id="3" name="Content Placeholder 2">
            <a:extLst>
              <a:ext uri="{FF2B5EF4-FFF2-40B4-BE49-F238E27FC236}">
                <a16:creationId xmlns:a16="http://schemas.microsoft.com/office/drawing/2014/main" id="{65B12640-91E3-46AB-AC8E-E94834A62144}"/>
              </a:ext>
            </a:extLst>
          </p:cNvPr>
          <p:cNvSpPr>
            <a:spLocks noGrp="1"/>
          </p:cNvSpPr>
          <p:nvPr>
            <p:ph idx="1"/>
          </p:nvPr>
        </p:nvSpPr>
        <p:spPr>
          <a:xfrm>
            <a:off x="609604" y="1412805"/>
            <a:ext cx="9706633" cy="4821381"/>
          </a:xfrm>
        </p:spPr>
        <p:txBody>
          <a:bodyPr>
            <a:normAutofit fontScale="92500" lnSpcReduction="10000"/>
          </a:bodyPr>
          <a:lstStyle/>
          <a:p>
            <a:r>
              <a:rPr lang="en-US" sz="2000" dirty="0"/>
              <a:t> improve the readability of the code. It logically sub-divides the codes.</a:t>
            </a:r>
          </a:p>
          <a:p>
            <a:endParaRPr lang="en-US" sz="2000" dirty="0"/>
          </a:p>
          <a:p>
            <a:pPr marL="0" indent="0">
              <a:buNone/>
            </a:pPr>
            <a:r>
              <a:rPr lang="en-US" sz="2000" b="1" dirty="0"/>
              <a:t>Blank Lines</a:t>
            </a:r>
            <a:endParaRPr lang="en-US" sz="2000" dirty="0"/>
          </a:p>
          <a:p>
            <a:r>
              <a:rPr lang="en-US" sz="2000" dirty="0"/>
              <a:t>Two blank lines can be used between sections within the source code</a:t>
            </a:r>
          </a:p>
          <a:p>
            <a:r>
              <a:rPr lang="en-US" sz="2000" dirty="0"/>
              <a:t>Two blank lines can be used between class definitions within the source Code</a:t>
            </a:r>
          </a:p>
          <a:p>
            <a:r>
              <a:rPr lang="en-US" sz="2000" dirty="0"/>
              <a:t>Two blank lines can be used between interface definitions within the source code</a:t>
            </a:r>
          </a:p>
          <a:p>
            <a:r>
              <a:rPr lang="en-US" sz="2000" dirty="0"/>
              <a:t>One blank line can be used between methods before a block within the </a:t>
            </a:r>
            <a:r>
              <a:rPr lang="en-US" sz="2000" dirty="0" err="1"/>
              <a:t>soruce</a:t>
            </a:r>
            <a:r>
              <a:rPr lang="en-US" sz="2000" dirty="0"/>
              <a:t> Code</a:t>
            </a:r>
          </a:p>
          <a:p>
            <a:endParaRPr lang="en-US" sz="2000" dirty="0"/>
          </a:p>
          <a:p>
            <a:pPr marL="0" indent="0">
              <a:buNone/>
            </a:pPr>
            <a:r>
              <a:rPr lang="en-US" sz="2000" b="1" dirty="0"/>
              <a:t>Blank Spaces</a:t>
            </a:r>
            <a:endParaRPr lang="en-US" sz="2000" dirty="0"/>
          </a:p>
          <a:p>
            <a:r>
              <a:rPr lang="en-US" sz="2000" dirty="0"/>
              <a:t>A blank space should always be placed after comma in any argument list. Any keyword followed by a parenthesis must be separated by a space. Binary operators should be separated by blank spaces for readability.</a:t>
            </a:r>
          </a:p>
          <a:p>
            <a:endParaRPr lang="en-MY" dirty="0"/>
          </a:p>
        </p:txBody>
      </p:sp>
    </p:spTree>
    <p:extLst>
      <p:ext uri="{BB962C8B-B14F-4D97-AF65-F5344CB8AC3E}">
        <p14:creationId xmlns:p14="http://schemas.microsoft.com/office/powerpoint/2010/main" val="245334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67E8-8888-41F6-83BB-789CDBE98824}"/>
              </a:ext>
            </a:extLst>
          </p:cNvPr>
          <p:cNvSpPr>
            <a:spLocks noGrp="1"/>
          </p:cNvSpPr>
          <p:nvPr>
            <p:ph type="title"/>
          </p:nvPr>
        </p:nvSpPr>
        <p:spPr>
          <a:xfrm>
            <a:off x="480294" y="87728"/>
            <a:ext cx="9515959" cy="846793"/>
          </a:xfrm>
        </p:spPr>
        <p:txBody>
          <a:bodyPr>
            <a:normAutofit fontScale="90000"/>
          </a:bodyPr>
          <a:lstStyle/>
          <a:p>
            <a:r>
              <a:rPr lang="en-MY" dirty="0"/>
              <a:t>Structured Programming</a:t>
            </a:r>
            <a:br>
              <a:rPr lang="en-MY" dirty="0"/>
            </a:br>
            <a:endParaRPr lang="en-MY" dirty="0"/>
          </a:p>
        </p:txBody>
      </p:sp>
      <p:sp>
        <p:nvSpPr>
          <p:cNvPr id="3" name="Content Placeholder 2">
            <a:extLst>
              <a:ext uri="{FF2B5EF4-FFF2-40B4-BE49-F238E27FC236}">
                <a16:creationId xmlns:a16="http://schemas.microsoft.com/office/drawing/2014/main" id="{AF2F2A2F-052D-42AF-BC00-B61C7D835C61}"/>
              </a:ext>
            </a:extLst>
          </p:cNvPr>
          <p:cNvSpPr>
            <a:spLocks noGrp="1"/>
          </p:cNvSpPr>
          <p:nvPr>
            <p:ph idx="1"/>
          </p:nvPr>
        </p:nvSpPr>
        <p:spPr>
          <a:xfrm>
            <a:off x="369455" y="1016001"/>
            <a:ext cx="6373090" cy="5366326"/>
          </a:xfrm>
        </p:spPr>
        <p:txBody>
          <a:bodyPr>
            <a:normAutofit fontScale="92500" lnSpcReduction="20000"/>
          </a:bodyPr>
          <a:lstStyle/>
          <a:p>
            <a:r>
              <a:rPr lang="en-US" dirty="0"/>
              <a:t>It represents the usage of a logical structure on the program being written to make it more readable, efficient, reliable, and easily maintained. </a:t>
            </a:r>
          </a:p>
          <a:p>
            <a:endParaRPr lang="en-US" dirty="0"/>
          </a:p>
          <a:p>
            <a:r>
              <a:rPr lang="en-US" dirty="0"/>
              <a:t>In a typical structured programming language, the overall program is divided into logical structure for meaningful implementation. </a:t>
            </a:r>
          </a:p>
          <a:p>
            <a:endParaRPr lang="en-US" dirty="0"/>
          </a:p>
          <a:p>
            <a:r>
              <a:rPr lang="en-US" dirty="0"/>
              <a:t>Common functions across the structures are taken out and coded in a separate module (or separate program) itself so that the functions can be reused and memory usage also minimized. </a:t>
            </a:r>
          </a:p>
          <a:p>
            <a:endParaRPr lang="en-US" dirty="0"/>
          </a:p>
          <a:p>
            <a:r>
              <a:rPr lang="en-US" dirty="0"/>
              <a:t>Modules are tested separately before fitting into the overall programming structure. Unstructured programming (BASIC, FORTRAN) relies upon the discipline of the software developer to avoid structural problems.</a:t>
            </a:r>
          </a:p>
          <a:p>
            <a:endParaRPr lang="en-US" dirty="0"/>
          </a:p>
          <a:p>
            <a:r>
              <a:rPr lang="en-US" dirty="0"/>
              <a:t>Certain programming languages such as Pascal, COBOL, C, C++, Java, and </a:t>
            </a:r>
            <a:r>
              <a:rPr lang="en-US" dirty="0" err="1"/>
              <a:t>dBASE</a:t>
            </a:r>
            <a:r>
              <a:rPr lang="en-US" dirty="0"/>
              <a:t> are designed with features that enforce a logical program structure.</a:t>
            </a:r>
            <a:endParaRPr lang="en-MY" dirty="0"/>
          </a:p>
        </p:txBody>
      </p:sp>
      <p:pic>
        <p:nvPicPr>
          <p:cNvPr id="4" name="Picture 3">
            <a:extLst>
              <a:ext uri="{FF2B5EF4-FFF2-40B4-BE49-F238E27FC236}">
                <a16:creationId xmlns:a16="http://schemas.microsoft.com/office/drawing/2014/main" id="{281B616F-DFBF-47A2-918F-F09EBEAB3A88}"/>
              </a:ext>
            </a:extLst>
          </p:cNvPr>
          <p:cNvPicPr>
            <a:picLocks noChangeAspect="1"/>
          </p:cNvPicPr>
          <p:nvPr/>
        </p:nvPicPr>
        <p:blipFill>
          <a:blip r:embed="rId2"/>
          <a:stretch>
            <a:fillRect/>
          </a:stretch>
        </p:blipFill>
        <p:spPr>
          <a:xfrm>
            <a:off x="7162198" y="600610"/>
            <a:ext cx="4371975" cy="3219450"/>
          </a:xfrm>
          <a:prstGeom prst="rect">
            <a:avLst/>
          </a:prstGeom>
        </p:spPr>
      </p:pic>
    </p:spTree>
    <p:extLst>
      <p:ext uri="{BB962C8B-B14F-4D97-AF65-F5344CB8AC3E}">
        <p14:creationId xmlns:p14="http://schemas.microsoft.com/office/powerpoint/2010/main" val="2078316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D8D8-F84F-4956-890B-6844167606D0}"/>
              </a:ext>
            </a:extLst>
          </p:cNvPr>
          <p:cNvSpPr>
            <a:spLocks noGrp="1"/>
          </p:cNvSpPr>
          <p:nvPr>
            <p:ph type="title"/>
          </p:nvPr>
        </p:nvSpPr>
        <p:spPr/>
        <p:txBody>
          <a:bodyPr/>
          <a:lstStyle/>
          <a:p>
            <a:r>
              <a:rPr lang="en-MY" dirty="0"/>
              <a:t>Object oriented programming </a:t>
            </a:r>
          </a:p>
        </p:txBody>
      </p:sp>
      <p:sp>
        <p:nvSpPr>
          <p:cNvPr id="3" name="Content Placeholder 2">
            <a:extLst>
              <a:ext uri="{FF2B5EF4-FFF2-40B4-BE49-F238E27FC236}">
                <a16:creationId xmlns:a16="http://schemas.microsoft.com/office/drawing/2014/main" id="{CD280D8E-454E-45B5-9039-C4F4A13E7C3C}"/>
              </a:ext>
            </a:extLst>
          </p:cNvPr>
          <p:cNvSpPr>
            <a:spLocks noGrp="1"/>
          </p:cNvSpPr>
          <p:nvPr>
            <p:ph idx="1"/>
          </p:nvPr>
        </p:nvSpPr>
        <p:spPr>
          <a:xfrm>
            <a:off x="609603" y="1769632"/>
            <a:ext cx="10012215" cy="3085523"/>
          </a:xfrm>
        </p:spPr>
        <p:txBody>
          <a:bodyPr>
            <a:normAutofit/>
          </a:bodyPr>
          <a:lstStyle/>
          <a:p>
            <a:r>
              <a:rPr lang="en-US" sz="2400" dirty="0"/>
              <a:t>Object-oriented programming structure (OOPS) is a type of structured programming that uses structured programming techniques for program ﬂow and adds more structure for class, object, and data to the model.</a:t>
            </a:r>
            <a:endParaRPr lang="en-MY" sz="2400" dirty="0"/>
          </a:p>
        </p:txBody>
      </p:sp>
    </p:spTree>
    <p:extLst>
      <p:ext uri="{BB962C8B-B14F-4D97-AF65-F5344CB8AC3E}">
        <p14:creationId xmlns:p14="http://schemas.microsoft.com/office/powerpoint/2010/main" val="1780839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BEE8-5ED8-466B-BDD0-E115D4E104DC}"/>
              </a:ext>
            </a:extLst>
          </p:cNvPr>
          <p:cNvSpPr>
            <a:spLocks noGrp="1"/>
          </p:cNvSpPr>
          <p:nvPr>
            <p:ph type="title"/>
          </p:nvPr>
        </p:nvSpPr>
        <p:spPr>
          <a:xfrm>
            <a:off x="609601" y="161619"/>
            <a:ext cx="9515959" cy="846793"/>
          </a:xfrm>
        </p:spPr>
        <p:txBody>
          <a:bodyPr/>
          <a:lstStyle/>
          <a:p>
            <a:r>
              <a:rPr lang="en-MY" dirty="0"/>
              <a:t>Control structures </a:t>
            </a:r>
          </a:p>
        </p:txBody>
      </p:sp>
      <p:sp>
        <p:nvSpPr>
          <p:cNvPr id="3" name="Content Placeholder 2">
            <a:extLst>
              <a:ext uri="{FF2B5EF4-FFF2-40B4-BE49-F238E27FC236}">
                <a16:creationId xmlns:a16="http://schemas.microsoft.com/office/drawing/2014/main" id="{7D2BFCA6-A3A6-460F-B356-76E562134D11}"/>
              </a:ext>
            </a:extLst>
          </p:cNvPr>
          <p:cNvSpPr>
            <a:spLocks noGrp="1"/>
          </p:cNvSpPr>
          <p:nvPr>
            <p:ph idx="1"/>
          </p:nvPr>
        </p:nvSpPr>
        <p:spPr>
          <a:xfrm>
            <a:off x="514263" y="1119249"/>
            <a:ext cx="9706633" cy="5087588"/>
          </a:xfrm>
        </p:spPr>
        <p:txBody>
          <a:bodyPr>
            <a:noAutofit/>
          </a:bodyPr>
          <a:lstStyle/>
          <a:p>
            <a:r>
              <a:rPr lang="en-US" sz="2400" dirty="0"/>
              <a:t>There are three types of control namely </a:t>
            </a:r>
            <a:r>
              <a:rPr lang="en-US" sz="2400" dirty="0">
                <a:solidFill>
                  <a:schemeClr val="accent1">
                    <a:lumMod val="60000"/>
                    <a:lumOff val="40000"/>
                  </a:schemeClr>
                </a:solidFill>
              </a:rPr>
              <a:t>sequence, selection</a:t>
            </a:r>
            <a:r>
              <a:rPr lang="en-US" sz="2400" dirty="0"/>
              <a:t>, and </a:t>
            </a:r>
            <a:r>
              <a:rPr lang="en-US" sz="2400" dirty="0">
                <a:solidFill>
                  <a:schemeClr val="accent1">
                    <a:lumMod val="60000"/>
                    <a:lumOff val="40000"/>
                  </a:schemeClr>
                </a:solidFill>
              </a:rPr>
              <a:t>repetition</a:t>
            </a:r>
            <a:r>
              <a:rPr lang="en-US" sz="2400" dirty="0"/>
              <a:t>. </a:t>
            </a:r>
          </a:p>
          <a:p>
            <a:endParaRPr lang="en-US" sz="1600" dirty="0"/>
          </a:p>
          <a:p>
            <a:r>
              <a:rPr lang="en-US" sz="2400" dirty="0">
                <a:solidFill>
                  <a:schemeClr val="accent1">
                    <a:lumMod val="60000"/>
                    <a:lumOff val="40000"/>
                  </a:schemeClr>
                </a:solidFill>
              </a:rPr>
              <a:t>Sequence</a:t>
            </a:r>
            <a:r>
              <a:rPr lang="en-US" sz="2400" dirty="0"/>
              <a:t> refers to the orderly execution of statements one by one.</a:t>
            </a:r>
          </a:p>
          <a:p>
            <a:endParaRPr lang="en-US" dirty="0"/>
          </a:p>
          <a:p>
            <a:r>
              <a:rPr lang="en-US" sz="2400" dirty="0">
                <a:solidFill>
                  <a:schemeClr val="accent1">
                    <a:lumMod val="60000"/>
                    <a:lumOff val="40000"/>
                  </a:schemeClr>
                </a:solidFill>
              </a:rPr>
              <a:t>Selection</a:t>
            </a:r>
            <a:r>
              <a:rPr lang="en-US" sz="2400" dirty="0"/>
              <a:t> refers to the selection of statements based on some conditions. This is usually expressed with keywords such as if..then..else..</a:t>
            </a:r>
            <a:r>
              <a:rPr lang="en-US" sz="2400" dirty="0" err="1"/>
              <a:t>endif</a:t>
            </a:r>
            <a:r>
              <a:rPr lang="en-US" sz="2400" dirty="0"/>
              <a:t>, switch, or case. </a:t>
            </a:r>
          </a:p>
          <a:p>
            <a:endParaRPr lang="en-US" sz="2400" dirty="0"/>
          </a:p>
          <a:p>
            <a:r>
              <a:rPr lang="en-US" sz="2400" dirty="0">
                <a:solidFill>
                  <a:schemeClr val="accent1">
                    <a:lumMod val="60000"/>
                    <a:lumOff val="40000"/>
                  </a:schemeClr>
                </a:solidFill>
              </a:rPr>
              <a:t>Repetition</a:t>
            </a:r>
            <a:r>
              <a:rPr lang="en-US" sz="2400" dirty="0"/>
              <a:t> refers to the same statement executed repeatedly depending on a condition such as for loop, while loop, and do loop.</a:t>
            </a:r>
            <a:endParaRPr lang="en-MY" sz="2400" dirty="0"/>
          </a:p>
        </p:txBody>
      </p:sp>
    </p:spTree>
    <p:extLst>
      <p:ext uri="{BB962C8B-B14F-4D97-AF65-F5344CB8AC3E}">
        <p14:creationId xmlns:p14="http://schemas.microsoft.com/office/powerpoint/2010/main" val="1386306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B517-053D-4B09-A6CD-31416F0F2464}"/>
              </a:ext>
            </a:extLst>
          </p:cNvPr>
          <p:cNvSpPr>
            <a:spLocks noGrp="1"/>
          </p:cNvSpPr>
          <p:nvPr>
            <p:ph type="title"/>
          </p:nvPr>
        </p:nvSpPr>
        <p:spPr>
          <a:xfrm>
            <a:off x="554185" y="124674"/>
            <a:ext cx="9515959" cy="846793"/>
          </a:xfrm>
        </p:spPr>
        <p:txBody>
          <a:bodyPr/>
          <a:lstStyle/>
          <a:p>
            <a:r>
              <a:rPr lang="en-MY" dirty="0"/>
              <a:t>Information hiding </a:t>
            </a:r>
          </a:p>
        </p:txBody>
      </p:sp>
      <p:sp>
        <p:nvSpPr>
          <p:cNvPr id="3" name="Content Placeholder 2">
            <a:extLst>
              <a:ext uri="{FF2B5EF4-FFF2-40B4-BE49-F238E27FC236}">
                <a16:creationId xmlns:a16="http://schemas.microsoft.com/office/drawing/2014/main" id="{4834AC92-CCA8-4AFD-98EB-24ECF7E7AE73}"/>
              </a:ext>
            </a:extLst>
          </p:cNvPr>
          <p:cNvSpPr>
            <a:spLocks noGrp="1"/>
          </p:cNvSpPr>
          <p:nvPr>
            <p:ph idx="1"/>
          </p:nvPr>
        </p:nvSpPr>
        <p:spPr>
          <a:xfrm>
            <a:off x="178651" y="971467"/>
            <a:ext cx="6296039" cy="5133769"/>
          </a:xfrm>
        </p:spPr>
        <p:txBody>
          <a:bodyPr>
            <a:noAutofit/>
          </a:bodyPr>
          <a:lstStyle/>
          <a:p>
            <a:r>
              <a:rPr lang="en-US" sz="2000" dirty="0"/>
              <a:t>Users will be exposed to only the required details. For example, while we use any software (say Microsoft Word), we (users) know only how to use that software not how it was built and its related software. </a:t>
            </a:r>
          </a:p>
          <a:p>
            <a:endParaRPr lang="en-US" sz="1400" dirty="0"/>
          </a:p>
          <a:p>
            <a:r>
              <a:rPr lang="en-US" sz="2000" dirty="0"/>
              <a:t>Encapsulation </a:t>
            </a:r>
          </a:p>
          <a:p>
            <a:r>
              <a:rPr lang="en-US" sz="2000" dirty="0"/>
              <a:t>uses the principle of information hiding. No object can access the other object’s data directly; instead, data are accessed only by sending the messages to the other object requesting for the information. </a:t>
            </a:r>
          </a:p>
          <a:p>
            <a:endParaRPr lang="en-US" sz="2000" dirty="0"/>
          </a:p>
          <a:p>
            <a:r>
              <a:rPr lang="en-US" sz="2000" dirty="0"/>
              <a:t>This means the user need not know what is happening inside the object but can only use the object by calling the object’s methods. This will provide insulation for the data inside the object from accidental manipulation by another object or user.</a:t>
            </a:r>
            <a:endParaRPr lang="en-MY" sz="2000" dirty="0"/>
          </a:p>
        </p:txBody>
      </p:sp>
      <p:pic>
        <p:nvPicPr>
          <p:cNvPr id="4" name="Picture 3">
            <a:extLst>
              <a:ext uri="{FF2B5EF4-FFF2-40B4-BE49-F238E27FC236}">
                <a16:creationId xmlns:a16="http://schemas.microsoft.com/office/drawing/2014/main" id="{4849E461-4B59-4EA6-9A54-964FAC559890}"/>
              </a:ext>
            </a:extLst>
          </p:cNvPr>
          <p:cNvPicPr>
            <a:picLocks noChangeAspect="1"/>
          </p:cNvPicPr>
          <p:nvPr/>
        </p:nvPicPr>
        <p:blipFill>
          <a:blip r:embed="rId2"/>
          <a:stretch>
            <a:fillRect/>
          </a:stretch>
        </p:blipFill>
        <p:spPr>
          <a:xfrm>
            <a:off x="6874992" y="1023750"/>
            <a:ext cx="5099298" cy="2781631"/>
          </a:xfrm>
          <a:prstGeom prst="rect">
            <a:avLst/>
          </a:prstGeom>
        </p:spPr>
      </p:pic>
    </p:spTree>
    <p:extLst>
      <p:ext uri="{BB962C8B-B14F-4D97-AF65-F5344CB8AC3E}">
        <p14:creationId xmlns:p14="http://schemas.microsoft.com/office/powerpoint/2010/main" val="73035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448C-4E9E-4FF9-9681-59B1948E1406}"/>
              </a:ext>
            </a:extLst>
          </p:cNvPr>
          <p:cNvSpPr>
            <a:spLocks noGrp="1"/>
          </p:cNvSpPr>
          <p:nvPr>
            <p:ph type="title"/>
          </p:nvPr>
        </p:nvSpPr>
        <p:spPr/>
        <p:txBody>
          <a:bodyPr/>
          <a:lstStyle/>
          <a:p>
            <a:r>
              <a:rPr lang="en-MY" dirty="0"/>
              <a:t>Introduction </a:t>
            </a:r>
          </a:p>
        </p:txBody>
      </p:sp>
      <p:sp>
        <p:nvSpPr>
          <p:cNvPr id="3" name="Content Placeholder 2">
            <a:extLst>
              <a:ext uri="{FF2B5EF4-FFF2-40B4-BE49-F238E27FC236}">
                <a16:creationId xmlns:a16="http://schemas.microsoft.com/office/drawing/2014/main" id="{02CD5A44-269E-4B0D-808B-03F6EF813005}"/>
              </a:ext>
            </a:extLst>
          </p:cNvPr>
          <p:cNvSpPr>
            <a:spLocks noGrp="1"/>
          </p:cNvSpPr>
          <p:nvPr>
            <p:ph idx="1"/>
          </p:nvPr>
        </p:nvSpPr>
        <p:spPr>
          <a:xfrm>
            <a:off x="609604" y="1607128"/>
            <a:ext cx="9706633" cy="3959228"/>
          </a:xfrm>
        </p:spPr>
        <p:txBody>
          <a:bodyPr>
            <a:normAutofit/>
          </a:bodyPr>
          <a:lstStyle/>
          <a:p>
            <a:r>
              <a:rPr lang="en-US" sz="2800" dirty="0"/>
              <a:t>Software coding is the core aspect of software engineering that acts as a catalyst for creating the software product. </a:t>
            </a:r>
          </a:p>
          <a:p>
            <a:endParaRPr lang="en-US" sz="2800" dirty="0"/>
          </a:p>
          <a:p>
            <a:r>
              <a:rPr lang="en-US" sz="2800" dirty="0"/>
              <a:t>In a typical waterfall model, coding is done after the requirement clarification and design.</a:t>
            </a:r>
            <a:endParaRPr lang="en-MY" sz="2800" dirty="0"/>
          </a:p>
        </p:txBody>
      </p:sp>
    </p:spTree>
    <p:extLst>
      <p:ext uri="{BB962C8B-B14F-4D97-AF65-F5344CB8AC3E}">
        <p14:creationId xmlns:p14="http://schemas.microsoft.com/office/powerpoint/2010/main" val="3780500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B819-61E9-404C-8983-F9182DC0C5EA}"/>
              </a:ext>
            </a:extLst>
          </p:cNvPr>
          <p:cNvSpPr>
            <a:spLocks noGrp="1"/>
          </p:cNvSpPr>
          <p:nvPr>
            <p:ph type="title"/>
          </p:nvPr>
        </p:nvSpPr>
        <p:spPr/>
        <p:txBody>
          <a:bodyPr/>
          <a:lstStyle/>
          <a:p>
            <a:r>
              <a:rPr lang="en-MY" dirty="0"/>
              <a:t>Information hiding in OOP </a:t>
            </a:r>
          </a:p>
        </p:txBody>
      </p:sp>
      <p:sp>
        <p:nvSpPr>
          <p:cNvPr id="3" name="Content Placeholder 2">
            <a:extLst>
              <a:ext uri="{FF2B5EF4-FFF2-40B4-BE49-F238E27FC236}">
                <a16:creationId xmlns:a16="http://schemas.microsoft.com/office/drawing/2014/main" id="{5E248CD6-EA79-4B1F-827C-44DDCD7D9DFC}"/>
              </a:ext>
            </a:extLst>
          </p:cNvPr>
          <p:cNvSpPr>
            <a:spLocks noGrp="1"/>
          </p:cNvSpPr>
          <p:nvPr>
            <p:ph idx="1"/>
          </p:nvPr>
        </p:nvSpPr>
        <p:spPr>
          <a:xfrm>
            <a:off x="609604" y="1570182"/>
            <a:ext cx="9706633" cy="3996173"/>
          </a:xfrm>
        </p:spPr>
        <p:txBody>
          <a:bodyPr>
            <a:normAutofit fontScale="92500" lnSpcReduction="10000"/>
          </a:bodyPr>
          <a:lstStyle/>
          <a:p>
            <a:r>
              <a:rPr lang="en-US" sz="2400" dirty="0"/>
              <a:t>In a good OO design/code, the object should reveal its data only through the specified interfaces or methods, and the other objects can only use this interface or methods to interact with the object. </a:t>
            </a:r>
          </a:p>
          <a:p>
            <a:endParaRPr lang="en-US" sz="2400" dirty="0"/>
          </a:p>
          <a:p>
            <a:r>
              <a:rPr lang="en-US" sz="2400" dirty="0"/>
              <a:t>The attributes which are only for the internal use of the object and not to be revealed are completely hidden from other objects. In those cases, the attributes are declared as “private”. </a:t>
            </a:r>
          </a:p>
          <a:p>
            <a:endParaRPr lang="en-US" sz="2400" dirty="0"/>
          </a:p>
          <a:p>
            <a:r>
              <a:rPr lang="en-US" sz="2400" dirty="0"/>
              <a:t>This also protects the object attributes getting changed erroneously while some other attributes are getting changed.</a:t>
            </a:r>
            <a:endParaRPr lang="en-MY" sz="2400" dirty="0"/>
          </a:p>
        </p:txBody>
      </p:sp>
    </p:spTree>
    <p:extLst>
      <p:ext uri="{BB962C8B-B14F-4D97-AF65-F5344CB8AC3E}">
        <p14:creationId xmlns:p14="http://schemas.microsoft.com/office/powerpoint/2010/main" val="2894351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332F-E2E4-49CF-B8AA-934206D446DB}"/>
              </a:ext>
            </a:extLst>
          </p:cNvPr>
          <p:cNvSpPr>
            <a:spLocks noGrp="1"/>
          </p:cNvSpPr>
          <p:nvPr>
            <p:ph type="title"/>
          </p:nvPr>
        </p:nvSpPr>
        <p:spPr/>
        <p:txBody>
          <a:bodyPr/>
          <a:lstStyle/>
          <a:p>
            <a:r>
              <a:rPr lang="en-MY" dirty="0"/>
              <a:t>Example </a:t>
            </a:r>
          </a:p>
        </p:txBody>
      </p:sp>
      <p:sp>
        <p:nvSpPr>
          <p:cNvPr id="3" name="Content Placeholder 2">
            <a:extLst>
              <a:ext uri="{FF2B5EF4-FFF2-40B4-BE49-F238E27FC236}">
                <a16:creationId xmlns:a16="http://schemas.microsoft.com/office/drawing/2014/main" id="{579F00B6-8B1A-4659-8CBE-1E93F21A2082}"/>
              </a:ext>
            </a:extLst>
          </p:cNvPr>
          <p:cNvSpPr>
            <a:spLocks noGrp="1"/>
          </p:cNvSpPr>
          <p:nvPr>
            <p:ph idx="1"/>
          </p:nvPr>
        </p:nvSpPr>
        <p:spPr>
          <a:xfrm>
            <a:off x="609603" y="1640323"/>
            <a:ext cx="9706633" cy="3085523"/>
          </a:xfrm>
        </p:spPr>
        <p:txBody>
          <a:bodyPr>
            <a:normAutofit lnSpcReduction="10000"/>
          </a:bodyPr>
          <a:lstStyle/>
          <a:p>
            <a:r>
              <a:rPr lang="en-US" sz="2400" dirty="0"/>
              <a:t>For example, in the class Car engine, there are many parts (attributes) inside it. </a:t>
            </a:r>
          </a:p>
          <a:p>
            <a:endParaRPr lang="en-US" sz="2400" dirty="0"/>
          </a:p>
          <a:p>
            <a:r>
              <a:rPr lang="en-US" sz="2400" dirty="0"/>
              <a:t>Everyone applies a common technique in accessing the engine functionalities no matter how the engine is made of. </a:t>
            </a:r>
          </a:p>
          <a:p>
            <a:endParaRPr lang="en-US" sz="2400" dirty="0"/>
          </a:p>
          <a:p>
            <a:r>
              <a:rPr lang="en-US" sz="2400" dirty="0"/>
              <a:t>The detail and design of the engine are hidden from the knowledge of the driver.</a:t>
            </a:r>
            <a:endParaRPr lang="en-MY" sz="2400" dirty="0"/>
          </a:p>
        </p:txBody>
      </p:sp>
    </p:spTree>
    <p:extLst>
      <p:ext uri="{BB962C8B-B14F-4D97-AF65-F5344CB8AC3E}">
        <p14:creationId xmlns:p14="http://schemas.microsoft.com/office/powerpoint/2010/main" val="1646554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8954A-3010-4B6C-898C-9516BFEED8F7}"/>
              </a:ext>
            </a:extLst>
          </p:cNvPr>
          <p:cNvSpPr>
            <a:spLocks noGrp="1"/>
          </p:cNvSpPr>
          <p:nvPr>
            <p:ph type="title"/>
          </p:nvPr>
        </p:nvSpPr>
        <p:spPr/>
        <p:txBody>
          <a:bodyPr/>
          <a:lstStyle/>
          <a:p>
            <a:r>
              <a:rPr lang="en-MY" dirty="0"/>
              <a:t>Benefits of information hiding </a:t>
            </a:r>
          </a:p>
        </p:txBody>
      </p:sp>
      <p:sp>
        <p:nvSpPr>
          <p:cNvPr id="3" name="Content Placeholder 2">
            <a:extLst>
              <a:ext uri="{FF2B5EF4-FFF2-40B4-BE49-F238E27FC236}">
                <a16:creationId xmlns:a16="http://schemas.microsoft.com/office/drawing/2014/main" id="{4A6B4E9C-DD4D-4AF7-96BF-50024A79EF52}"/>
              </a:ext>
            </a:extLst>
          </p:cNvPr>
          <p:cNvSpPr>
            <a:spLocks noGrp="1"/>
          </p:cNvSpPr>
          <p:nvPr>
            <p:ph idx="1"/>
          </p:nvPr>
        </p:nvSpPr>
        <p:spPr>
          <a:xfrm>
            <a:off x="609603" y="1788105"/>
            <a:ext cx="9706633" cy="3085523"/>
          </a:xfrm>
        </p:spPr>
        <p:txBody>
          <a:bodyPr>
            <a:normAutofit/>
          </a:bodyPr>
          <a:lstStyle/>
          <a:p>
            <a:r>
              <a:rPr lang="en-US" sz="2400" dirty="0"/>
              <a:t>Information hiding technique reduces complexity and increases usability and maintainability.</a:t>
            </a:r>
          </a:p>
          <a:p>
            <a:endParaRPr lang="en-US" sz="2400" dirty="0"/>
          </a:p>
          <a:p>
            <a:r>
              <a:rPr lang="en-US" sz="2400" dirty="0"/>
              <a:t> Information hiding principle is used to prevent other programmers or other program to change this program – intentionally or unintentionally.</a:t>
            </a:r>
            <a:endParaRPr lang="en-MY" sz="2400" dirty="0"/>
          </a:p>
        </p:txBody>
      </p:sp>
    </p:spTree>
    <p:extLst>
      <p:ext uri="{BB962C8B-B14F-4D97-AF65-F5344CB8AC3E}">
        <p14:creationId xmlns:p14="http://schemas.microsoft.com/office/powerpoint/2010/main" val="2834932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C14B-E5CF-4E56-B1B3-E5930097679A}"/>
              </a:ext>
            </a:extLst>
          </p:cNvPr>
          <p:cNvSpPr>
            <a:spLocks noGrp="1"/>
          </p:cNvSpPr>
          <p:nvPr>
            <p:ph type="title"/>
          </p:nvPr>
        </p:nvSpPr>
        <p:spPr/>
        <p:txBody>
          <a:bodyPr/>
          <a:lstStyle/>
          <a:p>
            <a:r>
              <a:rPr lang="en-MY" dirty="0"/>
              <a:t>Advantages of coding standards </a:t>
            </a:r>
          </a:p>
        </p:txBody>
      </p:sp>
      <p:sp>
        <p:nvSpPr>
          <p:cNvPr id="3" name="Content Placeholder 2">
            <a:extLst>
              <a:ext uri="{FF2B5EF4-FFF2-40B4-BE49-F238E27FC236}">
                <a16:creationId xmlns:a16="http://schemas.microsoft.com/office/drawing/2014/main" id="{997C93C8-2EC8-4821-A845-04D5B9853413}"/>
              </a:ext>
            </a:extLst>
          </p:cNvPr>
          <p:cNvSpPr>
            <a:spLocks noGrp="1"/>
          </p:cNvSpPr>
          <p:nvPr>
            <p:ph idx="1"/>
          </p:nvPr>
        </p:nvSpPr>
        <p:spPr>
          <a:xfrm>
            <a:off x="609604" y="1348509"/>
            <a:ext cx="9706633" cy="4802909"/>
          </a:xfrm>
        </p:spPr>
        <p:txBody>
          <a:bodyPr>
            <a:normAutofit/>
          </a:bodyPr>
          <a:lstStyle/>
          <a:p>
            <a:r>
              <a:rPr lang="en-US" sz="2000" dirty="0"/>
              <a:t>Reusability (easy to reuse parts of code as it is written in standard code)</a:t>
            </a:r>
          </a:p>
          <a:p>
            <a:endParaRPr lang="en-US" sz="2000" dirty="0"/>
          </a:p>
          <a:p>
            <a:r>
              <a:rPr lang="en-US" sz="2000" dirty="0"/>
              <a:t>Maintainability (easy to identify bugs, easy to add new features)</a:t>
            </a:r>
          </a:p>
          <a:p>
            <a:endParaRPr lang="en-US" sz="2000" dirty="0"/>
          </a:p>
          <a:p>
            <a:r>
              <a:rPr lang="en-US" sz="2000" dirty="0"/>
              <a:t>Readability (coding standard increases easy reading)</a:t>
            </a:r>
          </a:p>
          <a:p>
            <a:endParaRPr lang="en-US" sz="2000" dirty="0"/>
          </a:p>
          <a:p>
            <a:r>
              <a:rPr lang="en-US" sz="2000" dirty="0"/>
              <a:t>Understand ability (easy to understand – this is not the same as readability, e.g., repetitive code may be is readable, but not understandable)</a:t>
            </a:r>
          </a:p>
          <a:p>
            <a:endParaRPr lang="en-US" sz="2000" dirty="0"/>
          </a:p>
          <a:p>
            <a:r>
              <a:rPr lang="en-US" sz="2000" dirty="0"/>
              <a:t>Robustness (code that can handle unexpected inputs and conditions)</a:t>
            </a:r>
          </a:p>
          <a:p>
            <a:endParaRPr lang="en-US" sz="2000" dirty="0"/>
          </a:p>
          <a:p>
            <a:r>
              <a:rPr lang="en-US" sz="2000" dirty="0"/>
              <a:t>Reliability (code i.e., unlikely to produce wrong results)</a:t>
            </a:r>
          </a:p>
        </p:txBody>
      </p:sp>
    </p:spTree>
    <p:extLst>
      <p:ext uri="{BB962C8B-B14F-4D97-AF65-F5344CB8AC3E}">
        <p14:creationId xmlns:p14="http://schemas.microsoft.com/office/powerpoint/2010/main" val="591467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EB95-253D-4D51-8BF6-A9DD9A4D21D3}"/>
              </a:ext>
            </a:extLst>
          </p:cNvPr>
          <p:cNvSpPr>
            <a:spLocks noGrp="1"/>
          </p:cNvSpPr>
          <p:nvPr>
            <p:ph type="title"/>
          </p:nvPr>
        </p:nvSpPr>
        <p:spPr>
          <a:xfrm>
            <a:off x="609604" y="244746"/>
            <a:ext cx="9515959" cy="846793"/>
          </a:xfrm>
        </p:spPr>
        <p:txBody>
          <a:bodyPr/>
          <a:lstStyle/>
          <a:p>
            <a:r>
              <a:rPr lang="en-MY" dirty="0"/>
              <a:t>Common guidelines </a:t>
            </a:r>
          </a:p>
        </p:txBody>
      </p:sp>
      <p:sp>
        <p:nvSpPr>
          <p:cNvPr id="3" name="Content Placeholder 2">
            <a:extLst>
              <a:ext uri="{FF2B5EF4-FFF2-40B4-BE49-F238E27FC236}">
                <a16:creationId xmlns:a16="http://schemas.microsoft.com/office/drawing/2014/main" id="{4C2AD0B8-1C44-4079-A548-0F0817EA808B}"/>
              </a:ext>
            </a:extLst>
          </p:cNvPr>
          <p:cNvSpPr>
            <a:spLocks noGrp="1"/>
          </p:cNvSpPr>
          <p:nvPr>
            <p:ph sz="half" idx="1"/>
          </p:nvPr>
        </p:nvSpPr>
        <p:spPr>
          <a:xfrm>
            <a:off x="609604" y="1257794"/>
            <a:ext cx="9706633" cy="4847442"/>
          </a:xfrm>
        </p:spPr>
        <p:txBody>
          <a:bodyPr>
            <a:noAutofit/>
          </a:bodyPr>
          <a:lstStyle/>
          <a:p>
            <a:r>
              <a:rPr lang="en-US" sz="2400" dirty="0"/>
              <a:t>Write comments before writing the code</a:t>
            </a:r>
          </a:p>
          <a:p>
            <a:endParaRPr lang="en-US" sz="1600" dirty="0"/>
          </a:p>
          <a:p>
            <a:r>
              <a:rPr lang="en-US" sz="2400" dirty="0"/>
              <a:t>Use meaningful names for </a:t>
            </a:r>
            <a:r>
              <a:rPr lang="en-US" sz="2400" dirty="0" err="1"/>
              <a:t>varibles</a:t>
            </a:r>
            <a:r>
              <a:rPr lang="en-US" sz="2400" dirty="0"/>
              <a:t> and functions. (Try to avoid single character </a:t>
            </a:r>
            <a:r>
              <a:rPr lang="en-US" sz="2400" dirty="0" err="1"/>
              <a:t>varible</a:t>
            </a:r>
            <a:r>
              <a:rPr lang="en-US" sz="2400" dirty="0"/>
              <a:t> names and function names)</a:t>
            </a:r>
          </a:p>
          <a:p>
            <a:endParaRPr lang="en-US" sz="1600" dirty="0"/>
          </a:p>
          <a:p>
            <a:r>
              <a:rPr lang="en-US" sz="2400" dirty="0"/>
              <a:t>Avoid extremely long names</a:t>
            </a:r>
          </a:p>
          <a:p>
            <a:endParaRPr lang="en-US" sz="1600" dirty="0"/>
          </a:p>
          <a:p>
            <a:r>
              <a:rPr lang="en-US" sz="2400" dirty="0"/>
              <a:t>Format the code properly using the standards specific to the programming language</a:t>
            </a:r>
          </a:p>
          <a:p>
            <a:endParaRPr lang="en-US" sz="1600" dirty="0"/>
          </a:p>
          <a:p>
            <a:r>
              <a:rPr lang="en-US" sz="2400" dirty="0"/>
              <a:t>Use tools to improve coding standards if possible.</a:t>
            </a:r>
          </a:p>
          <a:p>
            <a:endParaRPr lang="en-US" sz="1600" dirty="0"/>
          </a:p>
          <a:p>
            <a:r>
              <a:rPr lang="en-US" sz="2400" dirty="0"/>
              <a:t>Prefix “is” for Boolean variable - For Example: is Open+ True</a:t>
            </a:r>
            <a:br>
              <a:rPr lang="en-US" sz="2400" dirty="0"/>
            </a:br>
            <a:endParaRPr lang="en-MY" sz="2400" dirty="0"/>
          </a:p>
        </p:txBody>
      </p:sp>
    </p:spTree>
    <p:extLst>
      <p:ext uri="{BB962C8B-B14F-4D97-AF65-F5344CB8AC3E}">
        <p14:creationId xmlns:p14="http://schemas.microsoft.com/office/powerpoint/2010/main" val="2850131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EB95-253D-4D51-8BF6-A9DD9A4D21D3}"/>
              </a:ext>
            </a:extLst>
          </p:cNvPr>
          <p:cNvSpPr>
            <a:spLocks noGrp="1"/>
          </p:cNvSpPr>
          <p:nvPr>
            <p:ph type="title"/>
          </p:nvPr>
        </p:nvSpPr>
        <p:spPr/>
        <p:txBody>
          <a:bodyPr/>
          <a:lstStyle/>
          <a:p>
            <a:r>
              <a:rPr lang="en-MY" dirty="0"/>
              <a:t>Common guidelines </a:t>
            </a:r>
          </a:p>
        </p:txBody>
      </p:sp>
      <p:sp>
        <p:nvSpPr>
          <p:cNvPr id="3" name="Content Placeholder 2">
            <a:extLst>
              <a:ext uri="{FF2B5EF4-FFF2-40B4-BE49-F238E27FC236}">
                <a16:creationId xmlns:a16="http://schemas.microsoft.com/office/drawing/2014/main" id="{4C2AD0B8-1C44-4079-A548-0F0817EA808B}"/>
              </a:ext>
            </a:extLst>
          </p:cNvPr>
          <p:cNvSpPr>
            <a:spLocks noGrp="1"/>
          </p:cNvSpPr>
          <p:nvPr>
            <p:ph sz="half" idx="1"/>
          </p:nvPr>
        </p:nvSpPr>
        <p:spPr>
          <a:xfrm>
            <a:off x="609604" y="1422400"/>
            <a:ext cx="9706633" cy="4756727"/>
          </a:xfrm>
        </p:spPr>
        <p:txBody>
          <a:bodyPr>
            <a:normAutofit fontScale="92500" lnSpcReduction="20000"/>
          </a:bodyPr>
          <a:lstStyle/>
          <a:p>
            <a:pPr>
              <a:buFont typeface="Arial" panose="020B0604020202020204" pitchFamily="34" charset="0"/>
              <a:buChar char="•"/>
            </a:pPr>
            <a:r>
              <a:rPr lang="en-US" sz="2600" dirty="0"/>
              <a:t>Comment should explain “Why” instead of “How” (Why a particular algorithm was chosen)</a:t>
            </a:r>
          </a:p>
          <a:p>
            <a:endParaRPr lang="en-US" sz="2600" dirty="0"/>
          </a:p>
          <a:p>
            <a:r>
              <a:rPr lang="en-US" sz="2600" dirty="0"/>
              <a:t>Comments should be blended into the code</a:t>
            </a:r>
          </a:p>
          <a:p>
            <a:endParaRPr lang="en-US" sz="2600" dirty="0"/>
          </a:p>
          <a:p>
            <a:r>
              <a:rPr lang="en-US" sz="2600" dirty="0"/>
              <a:t>Avoid deeply nested code</a:t>
            </a:r>
          </a:p>
          <a:p>
            <a:endParaRPr lang="en-US" sz="2600" dirty="0"/>
          </a:p>
          <a:p>
            <a:r>
              <a:rPr lang="en-US" sz="2600" dirty="0"/>
              <a:t>Never use “Go To” Statement</a:t>
            </a:r>
          </a:p>
          <a:p>
            <a:endParaRPr lang="en-US" sz="2600" dirty="0"/>
          </a:p>
          <a:p>
            <a:r>
              <a:rPr lang="en-US" sz="2600" dirty="0"/>
              <a:t>Don’t duplicate the code</a:t>
            </a:r>
          </a:p>
          <a:p>
            <a:endParaRPr lang="en-US" sz="2600" dirty="0"/>
          </a:p>
          <a:p>
            <a:r>
              <a:rPr lang="en-US" sz="2600" dirty="0"/>
              <a:t>Avoid using multiple inheritance</a:t>
            </a:r>
            <a:br>
              <a:rPr lang="en-US" dirty="0"/>
            </a:br>
            <a:br>
              <a:rPr lang="en-US" dirty="0"/>
            </a:br>
            <a:endParaRPr lang="en-MY" dirty="0"/>
          </a:p>
        </p:txBody>
      </p:sp>
    </p:spTree>
    <p:extLst>
      <p:ext uri="{BB962C8B-B14F-4D97-AF65-F5344CB8AC3E}">
        <p14:creationId xmlns:p14="http://schemas.microsoft.com/office/powerpoint/2010/main" val="1092265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A354-1D78-4165-8400-D57F8CB8A22D}"/>
              </a:ext>
            </a:extLst>
          </p:cNvPr>
          <p:cNvSpPr>
            <a:spLocks noGrp="1"/>
          </p:cNvSpPr>
          <p:nvPr>
            <p:ph type="title"/>
          </p:nvPr>
        </p:nvSpPr>
        <p:spPr>
          <a:xfrm>
            <a:off x="609604" y="198564"/>
            <a:ext cx="9515959" cy="846793"/>
          </a:xfrm>
        </p:spPr>
        <p:txBody>
          <a:bodyPr/>
          <a:lstStyle/>
          <a:p>
            <a:r>
              <a:rPr lang="en-MY" dirty="0"/>
              <a:t>Top-down vs bottom up coding </a:t>
            </a:r>
          </a:p>
        </p:txBody>
      </p:sp>
      <p:sp>
        <p:nvSpPr>
          <p:cNvPr id="3" name="Content Placeholder 2">
            <a:extLst>
              <a:ext uri="{FF2B5EF4-FFF2-40B4-BE49-F238E27FC236}">
                <a16:creationId xmlns:a16="http://schemas.microsoft.com/office/drawing/2014/main" id="{F3B0FC43-2BA0-4D79-8D47-859B935149AE}"/>
              </a:ext>
            </a:extLst>
          </p:cNvPr>
          <p:cNvSpPr>
            <a:spLocks noGrp="1"/>
          </p:cNvSpPr>
          <p:nvPr>
            <p:ph idx="1"/>
          </p:nvPr>
        </p:nvSpPr>
        <p:spPr>
          <a:xfrm>
            <a:off x="629332" y="1045357"/>
            <a:ext cx="9706633" cy="5373915"/>
          </a:xfrm>
        </p:spPr>
        <p:txBody>
          <a:bodyPr>
            <a:normAutofit fontScale="92500" lnSpcReduction="10000"/>
          </a:bodyPr>
          <a:lstStyle/>
          <a:p>
            <a:r>
              <a:rPr lang="en-US" sz="2400" b="1" dirty="0"/>
              <a:t>Top-down coding:</a:t>
            </a:r>
            <a:r>
              <a:rPr lang="en-US" sz="2400" dirty="0"/>
              <a:t> Here the implementation starts with the top of the hierarchy. The top main module is written first before writing the bottom submodules.</a:t>
            </a:r>
          </a:p>
          <a:p>
            <a:endParaRPr lang="en-US" sz="2400" b="1" dirty="0"/>
          </a:p>
          <a:p>
            <a:r>
              <a:rPr lang="en-US" sz="2400" b="1" dirty="0"/>
              <a:t>Testing top-down coding: </a:t>
            </a:r>
            <a:r>
              <a:rPr lang="en-US" sz="2400" dirty="0"/>
              <a:t>Top main module is written first and hence the test cases are written completely for it. A stub is written in place of bottom submodules.</a:t>
            </a:r>
          </a:p>
          <a:p>
            <a:endParaRPr lang="en-US" sz="2400" b="1" dirty="0"/>
          </a:p>
          <a:p>
            <a:r>
              <a:rPr lang="en-US" sz="2400" b="1" dirty="0"/>
              <a:t>Bottom-up coding:</a:t>
            </a:r>
            <a:r>
              <a:rPr lang="en-US" sz="2400" dirty="0"/>
              <a:t> It is the reverse of top-down coding, and here the implementation starts with the bottom submodules. The top main module is written after that until it reaches the top of the hierarchy.</a:t>
            </a:r>
          </a:p>
          <a:p>
            <a:endParaRPr lang="en-US" sz="2400" b="1" dirty="0"/>
          </a:p>
          <a:p>
            <a:r>
              <a:rPr lang="en-US" sz="2400" b="1" dirty="0"/>
              <a:t>Testing bottom-up coding:</a:t>
            </a:r>
            <a:r>
              <a:rPr lang="en-US" sz="2400" dirty="0"/>
              <a:t> Bottom submodules are written first, and hence the test cases are written completely for it. A driver module is written to involve those modules under testing.</a:t>
            </a:r>
          </a:p>
          <a:p>
            <a:endParaRPr lang="en-MY" dirty="0"/>
          </a:p>
        </p:txBody>
      </p:sp>
    </p:spTree>
    <p:extLst>
      <p:ext uri="{BB962C8B-B14F-4D97-AF65-F5344CB8AC3E}">
        <p14:creationId xmlns:p14="http://schemas.microsoft.com/office/powerpoint/2010/main" val="2751767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8DA4-6D40-4707-8D04-398855E34195}"/>
              </a:ext>
            </a:extLst>
          </p:cNvPr>
          <p:cNvSpPr>
            <a:spLocks noGrp="1"/>
          </p:cNvSpPr>
          <p:nvPr>
            <p:ph type="title"/>
          </p:nvPr>
        </p:nvSpPr>
        <p:spPr/>
        <p:txBody>
          <a:bodyPr/>
          <a:lstStyle/>
          <a:p>
            <a:r>
              <a:rPr lang="en-MY" dirty="0"/>
              <a:t>Incremental development of code </a:t>
            </a:r>
          </a:p>
        </p:txBody>
      </p:sp>
      <p:sp>
        <p:nvSpPr>
          <p:cNvPr id="3" name="Content Placeholder 2">
            <a:extLst>
              <a:ext uri="{FF2B5EF4-FFF2-40B4-BE49-F238E27FC236}">
                <a16:creationId xmlns:a16="http://schemas.microsoft.com/office/drawing/2014/main" id="{0D702F7B-2642-43D9-9015-207BD583D9D4}"/>
              </a:ext>
            </a:extLst>
          </p:cNvPr>
          <p:cNvSpPr>
            <a:spLocks noGrp="1"/>
          </p:cNvSpPr>
          <p:nvPr>
            <p:ph idx="1"/>
          </p:nvPr>
        </p:nvSpPr>
        <p:spPr>
          <a:xfrm>
            <a:off x="813791" y="1311957"/>
            <a:ext cx="9706633" cy="4941453"/>
          </a:xfrm>
        </p:spPr>
        <p:txBody>
          <a:bodyPr>
            <a:noAutofit/>
          </a:bodyPr>
          <a:lstStyle/>
          <a:p>
            <a:r>
              <a:rPr lang="en-US" sz="2400" dirty="0"/>
              <a:t>Project delivery is divided into parts – analyze, design, code, test, and deliver product (release). </a:t>
            </a:r>
          </a:p>
          <a:p>
            <a:endParaRPr lang="en-US" sz="1600" dirty="0"/>
          </a:p>
          <a:p>
            <a:r>
              <a:rPr lang="en-US" sz="2400" dirty="0"/>
              <a:t>The delivery of product is also divided into parts. Initially, a part of the product is released and then, additional developments are made based on feedback. </a:t>
            </a:r>
          </a:p>
          <a:p>
            <a:endParaRPr lang="en-US" sz="1600" dirty="0"/>
          </a:p>
          <a:p>
            <a:r>
              <a:rPr lang="en-US" sz="2400" dirty="0"/>
              <a:t>These developments are linked and the overall solution is finally completed. </a:t>
            </a:r>
          </a:p>
          <a:p>
            <a:endParaRPr lang="en-US" sz="1600" dirty="0"/>
          </a:p>
          <a:p>
            <a:r>
              <a:rPr lang="en-US" sz="2400" dirty="0"/>
              <a:t>The solution from each part is reviewed and tested. Results from the testing are assessed, and any required changes are incorporated into the next stage (next part) of solution development.</a:t>
            </a:r>
            <a:endParaRPr lang="en-MY" sz="2400" dirty="0"/>
          </a:p>
        </p:txBody>
      </p:sp>
    </p:spTree>
    <p:extLst>
      <p:ext uri="{BB962C8B-B14F-4D97-AF65-F5344CB8AC3E}">
        <p14:creationId xmlns:p14="http://schemas.microsoft.com/office/powerpoint/2010/main" val="3579129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3D8A-E8FA-445F-8D7F-EACDA740196B}"/>
              </a:ext>
            </a:extLst>
          </p:cNvPr>
          <p:cNvSpPr>
            <a:spLocks noGrp="1"/>
          </p:cNvSpPr>
          <p:nvPr>
            <p:ph type="title"/>
          </p:nvPr>
        </p:nvSpPr>
        <p:spPr>
          <a:xfrm>
            <a:off x="489531" y="219423"/>
            <a:ext cx="9515959" cy="846793"/>
          </a:xfrm>
        </p:spPr>
        <p:txBody>
          <a:bodyPr/>
          <a:lstStyle/>
          <a:p>
            <a:r>
              <a:rPr lang="en-MY" dirty="0"/>
              <a:t>Incremental life cycle model </a:t>
            </a:r>
          </a:p>
        </p:txBody>
      </p:sp>
      <p:sp>
        <p:nvSpPr>
          <p:cNvPr id="3" name="Content Placeholder 2">
            <a:extLst>
              <a:ext uri="{FF2B5EF4-FFF2-40B4-BE49-F238E27FC236}">
                <a16:creationId xmlns:a16="http://schemas.microsoft.com/office/drawing/2014/main" id="{874C35ED-5F3C-4461-8C96-C1A1F514A013}"/>
              </a:ext>
            </a:extLst>
          </p:cNvPr>
          <p:cNvSpPr>
            <a:spLocks noGrp="1"/>
          </p:cNvSpPr>
          <p:nvPr>
            <p:ph idx="1"/>
          </p:nvPr>
        </p:nvSpPr>
        <p:spPr>
          <a:xfrm>
            <a:off x="609603" y="1326861"/>
            <a:ext cx="5717306" cy="4787612"/>
          </a:xfrm>
        </p:spPr>
        <p:txBody>
          <a:bodyPr>
            <a:noAutofit/>
          </a:bodyPr>
          <a:lstStyle/>
          <a:p>
            <a:pPr marL="0" indent="0">
              <a:buNone/>
            </a:pPr>
            <a:r>
              <a:rPr lang="en-US" sz="2200" b="1" dirty="0"/>
              <a:t>Advantages of incremental life cycle model:</a:t>
            </a:r>
          </a:p>
          <a:p>
            <a:r>
              <a:rPr lang="en-US" sz="2200" dirty="0"/>
              <a:t>Quick feedback loop from business stakeholders</a:t>
            </a:r>
          </a:p>
          <a:p>
            <a:r>
              <a:rPr lang="en-US" sz="2200" dirty="0"/>
              <a:t>Focus on customer feedback</a:t>
            </a:r>
          </a:p>
          <a:p>
            <a:r>
              <a:rPr lang="en-US" sz="2200" dirty="0"/>
              <a:t>Customer feels the product early.</a:t>
            </a:r>
          </a:p>
          <a:p>
            <a:endParaRPr lang="en-US" sz="2200" dirty="0"/>
          </a:p>
          <a:p>
            <a:pPr marL="0" indent="0">
              <a:buNone/>
            </a:pPr>
            <a:r>
              <a:rPr lang="en-US" sz="2200" b="1" dirty="0"/>
              <a:t>Disadvantages of incremental life cycle model:</a:t>
            </a:r>
          </a:p>
          <a:p>
            <a:r>
              <a:rPr lang="en-US" sz="2200" dirty="0"/>
              <a:t>Even though the final product is given in pieces, tracking and monitoring is difficult.</a:t>
            </a:r>
          </a:p>
          <a:p>
            <a:r>
              <a:rPr lang="en-US" sz="2200" dirty="0"/>
              <a:t>Testing needs to be exhaustive in each part.</a:t>
            </a:r>
          </a:p>
          <a:p>
            <a:endParaRPr lang="en-MY" sz="2200" dirty="0"/>
          </a:p>
        </p:txBody>
      </p:sp>
      <p:pic>
        <p:nvPicPr>
          <p:cNvPr id="4" name="Picture 3">
            <a:extLst>
              <a:ext uri="{FF2B5EF4-FFF2-40B4-BE49-F238E27FC236}">
                <a16:creationId xmlns:a16="http://schemas.microsoft.com/office/drawing/2014/main" id="{37DE70CD-DB10-4031-88D7-E9B79ED5ECF6}"/>
              </a:ext>
            </a:extLst>
          </p:cNvPr>
          <p:cNvPicPr>
            <a:picLocks noChangeAspect="1"/>
          </p:cNvPicPr>
          <p:nvPr/>
        </p:nvPicPr>
        <p:blipFill>
          <a:blip r:embed="rId2"/>
          <a:stretch>
            <a:fillRect/>
          </a:stretch>
        </p:blipFill>
        <p:spPr>
          <a:xfrm>
            <a:off x="5883186" y="1066216"/>
            <a:ext cx="5994663" cy="3478075"/>
          </a:xfrm>
          <a:prstGeom prst="rect">
            <a:avLst/>
          </a:prstGeom>
        </p:spPr>
      </p:pic>
    </p:spTree>
    <p:extLst>
      <p:ext uri="{BB962C8B-B14F-4D97-AF65-F5344CB8AC3E}">
        <p14:creationId xmlns:p14="http://schemas.microsoft.com/office/powerpoint/2010/main" val="1040996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49B6-61DD-427F-8C12-129B08E32C5C}"/>
              </a:ext>
            </a:extLst>
          </p:cNvPr>
          <p:cNvSpPr>
            <a:spLocks noGrp="1"/>
          </p:cNvSpPr>
          <p:nvPr>
            <p:ph type="title"/>
          </p:nvPr>
        </p:nvSpPr>
        <p:spPr/>
        <p:txBody>
          <a:bodyPr/>
          <a:lstStyle/>
          <a:p>
            <a:r>
              <a:rPr lang="en-MY" dirty="0"/>
              <a:t>Iterative life cycle model </a:t>
            </a:r>
          </a:p>
        </p:txBody>
      </p:sp>
      <p:sp>
        <p:nvSpPr>
          <p:cNvPr id="3" name="Content Placeholder 2">
            <a:extLst>
              <a:ext uri="{FF2B5EF4-FFF2-40B4-BE49-F238E27FC236}">
                <a16:creationId xmlns:a16="http://schemas.microsoft.com/office/drawing/2014/main" id="{34916968-A774-4E26-A3E4-E69BC901D5CD}"/>
              </a:ext>
            </a:extLst>
          </p:cNvPr>
          <p:cNvSpPr>
            <a:spLocks noGrp="1"/>
          </p:cNvSpPr>
          <p:nvPr>
            <p:ph idx="1"/>
          </p:nvPr>
        </p:nvSpPr>
        <p:spPr>
          <a:xfrm>
            <a:off x="339435" y="1446934"/>
            <a:ext cx="5008419" cy="4351338"/>
          </a:xfrm>
        </p:spPr>
        <p:txBody>
          <a:bodyPr>
            <a:normAutofit/>
          </a:bodyPr>
          <a:lstStyle/>
          <a:p>
            <a:r>
              <a:rPr lang="en-US" dirty="0"/>
              <a:t>The early iterations produce a small system, which gradually expands over a series of iterations to become the overall complete system. </a:t>
            </a:r>
          </a:p>
          <a:p>
            <a:endParaRPr lang="en-US" dirty="0"/>
          </a:p>
          <a:p>
            <a:r>
              <a:rPr lang="en-US" dirty="0"/>
              <a:t>Feedback is implemented from one iteration to the next iteration. </a:t>
            </a:r>
          </a:p>
          <a:p>
            <a:endParaRPr lang="en-US" dirty="0"/>
          </a:p>
          <a:p>
            <a:r>
              <a:rPr lang="en-US" dirty="0"/>
              <a:t>During iteration, activities from all Project Management Process Groups will be performed. </a:t>
            </a:r>
          </a:p>
          <a:p>
            <a:endParaRPr lang="en-US" dirty="0"/>
          </a:p>
          <a:p>
            <a:r>
              <a:rPr lang="en-US" dirty="0"/>
              <a:t>At the end of each iteration, a set of deliverables will be completed </a:t>
            </a:r>
            <a:endParaRPr lang="en-MY" dirty="0"/>
          </a:p>
        </p:txBody>
      </p:sp>
      <p:pic>
        <p:nvPicPr>
          <p:cNvPr id="4" name="Picture 3">
            <a:extLst>
              <a:ext uri="{FF2B5EF4-FFF2-40B4-BE49-F238E27FC236}">
                <a16:creationId xmlns:a16="http://schemas.microsoft.com/office/drawing/2014/main" id="{1C3817A8-D5E5-4BF1-A1B7-0107FFA7C86B}"/>
              </a:ext>
            </a:extLst>
          </p:cNvPr>
          <p:cNvPicPr>
            <a:picLocks noChangeAspect="1"/>
          </p:cNvPicPr>
          <p:nvPr/>
        </p:nvPicPr>
        <p:blipFill>
          <a:blip r:embed="rId2"/>
          <a:stretch>
            <a:fillRect/>
          </a:stretch>
        </p:blipFill>
        <p:spPr>
          <a:xfrm>
            <a:off x="5940148" y="1514763"/>
            <a:ext cx="5799270" cy="3426691"/>
          </a:xfrm>
          <a:prstGeom prst="rect">
            <a:avLst/>
          </a:prstGeom>
        </p:spPr>
      </p:pic>
    </p:spTree>
    <p:extLst>
      <p:ext uri="{BB962C8B-B14F-4D97-AF65-F5344CB8AC3E}">
        <p14:creationId xmlns:p14="http://schemas.microsoft.com/office/powerpoint/2010/main" val="415642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C750-9461-4686-BC29-7046A15463B2}"/>
              </a:ext>
            </a:extLst>
          </p:cNvPr>
          <p:cNvSpPr>
            <a:spLocks noGrp="1"/>
          </p:cNvSpPr>
          <p:nvPr>
            <p:ph type="title"/>
          </p:nvPr>
        </p:nvSpPr>
        <p:spPr/>
        <p:txBody>
          <a:bodyPr/>
          <a:lstStyle/>
          <a:p>
            <a:r>
              <a:rPr lang="en-MY" dirty="0"/>
              <a:t>Steps involved in coding </a:t>
            </a:r>
          </a:p>
        </p:txBody>
      </p:sp>
      <p:sp>
        <p:nvSpPr>
          <p:cNvPr id="3" name="Content Placeholder 2">
            <a:extLst>
              <a:ext uri="{FF2B5EF4-FFF2-40B4-BE49-F238E27FC236}">
                <a16:creationId xmlns:a16="http://schemas.microsoft.com/office/drawing/2014/main" id="{8681AC18-9C21-4B20-A812-C6B0EDD85165}"/>
              </a:ext>
            </a:extLst>
          </p:cNvPr>
          <p:cNvSpPr>
            <a:spLocks noGrp="1"/>
          </p:cNvSpPr>
          <p:nvPr>
            <p:ph idx="1"/>
          </p:nvPr>
        </p:nvSpPr>
        <p:spPr>
          <a:xfrm>
            <a:off x="609603" y="1394691"/>
            <a:ext cx="9706633" cy="4627418"/>
          </a:xfrm>
        </p:spPr>
        <p:txBody>
          <a:bodyPr>
            <a:noAutofit/>
          </a:bodyPr>
          <a:lstStyle/>
          <a:p>
            <a:pPr marL="514350" indent="-514350">
              <a:buFont typeface="+mj-lt"/>
              <a:buAutoNum type="arabicPeriod"/>
            </a:pPr>
            <a:r>
              <a:rPr lang="en-US" sz="2400" dirty="0"/>
              <a:t>Conversion of detailed design specification into the actual software code is called as coding.</a:t>
            </a:r>
          </a:p>
          <a:p>
            <a:pPr marL="514350" indent="-514350">
              <a:buFont typeface="+mj-lt"/>
              <a:buAutoNum type="arabicPeriod"/>
            </a:pPr>
            <a:endParaRPr lang="en-US" sz="2400" dirty="0"/>
          </a:p>
          <a:p>
            <a:pPr marL="514350" indent="-514350">
              <a:buFont typeface="+mj-lt"/>
              <a:buAutoNum type="arabicPeriod"/>
            </a:pPr>
            <a:r>
              <a:rPr lang="en-US" sz="2400" dirty="0"/>
              <a:t>It converts functional aspects into technical aspects using design.</a:t>
            </a:r>
          </a:p>
          <a:p>
            <a:pPr marL="514350" indent="-514350">
              <a:buFont typeface="+mj-lt"/>
              <a:buAutoNum type="arabicPeriod"/>
            </a:pPr>
            <a:endParaRPr lang="en-US" sz="2400" dirty="0"/>
          </a:p>
          <a:p>
            <a:pPr marL="514350" indent="-514350">
              <a:buFont typeface="+mj-lt"/>
              <a:buAutoNum type="arabicPeriod"/>
            </a:pPr>
            <a:r>
              <a:rPr lang="en-US" sz="2400" dirty="0"/>
              <a:t>It is performed by people called as coders or programmers.</a:t>
            </a:r>
          </a:p>
          <a:p>
            <a:pPr marL="514350" indent="-514350">
              <a:buFont typeface="+mj-lt"/>
              <a:buAutoNum type="arabicPeriod"/>
            </a:pPr>
            <a:endParaRPr lang="en-US" sz="2400" dirty="0"/>
          </a:p>
          <a:p>
            <a:pPr marL="514350" indent="-514350">
              <a:buFont typeface="+mj-lt"/>
              <a:buAutoNum type="arabicPeriod"/>
            </a:pPr>
            <a:r>
              <a:rPr lang="en-US" sz="2400" dirty="0"/>
              <a:t>The coding phase usually takes lesser time than the design phase.</a:t>
            </a:r>
          </a:p>
          <a:p>
            <a:pPr marL="514350" indent="-514350">
              <a:buFont typeface="+mj-lt"/>
              <a:buAutoNum type="arabicPeriod"/>
            </a:pPr>
            <a:endParaRPr lang="en-US" sz="2400" dirty="0"/>
          </a:p>
          <a:p>
            <a:pPr marL="514350" indent="-514350">
              <a:buFont typeface="+mj-lt"/>
              <a:buAutoNum type="arabicPeriod"/>
            </a:pPr>
            <a:r>
              <a:rPr lang="en-US" sz="2400" dirty="0"/>
              <a:t>Lots of sophisticated tools are available to write the code easily.</a:t>
            </a:r>
            <a:endParaRPr lang="en-MY" sz="2400" dirty="0"/>
          </a:p>
        </p:txBody>
      </p:sp>
    </p:spTree>
    <p:extLst>
      <p:ext uri="{BB962C8B-B14F-4D97-AF65-F5344CB8AC3E}">
        <p14:creationId xmlns:p14="http://schemas.microsoft.com/office/powerpoint/2010/main" val="1807374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1E84-BE17-425F-A1D2-182FDCD8F2A9}"/>
              </a:ext>
            </a:extLst>
          </p:cNvPr>
          <p:cNvSpPr>
            <a:spLocks noGrp="1"/>
          </p:cNvSpPr>
          <p:nvPr>
            <p:ph type="title"/>
          </p:nvPr>
        </p:nvSpPr>
        <p:spPr>
          <a:xfrm>
            <a:off x="609603" y="226274"/>
            <a:ext cx="9515959" cy="846793"/>
          </a:xfrm>
        </p:spPr>
        <p:txBody>
          <a:bodyPr>
            <a:normAutofit fontScale="90000"/>
          </a:bodyPr>
          <a:lstStyle/>
          <a:p>
            <a:r>
              <a:rPr lang="en-MY" dirty="0"/>
              <a:t>Advantages/Disadvantages of iterative life cycle model </a:t>
            </a:r>
          </a:p>
        </p:txBody>
      </p:sp>
      <p:sp>
        <p:nvSpPr>
          <p:cNvPr id="4" name="Content Placeholder 3">
            <a:extLst>
              <a:ext uri="{FF2B5EF4-FFF2-40B4-BE49-F238E27FC236}">
                <a16:creationId xmlns:a16="http://schemas.microsoft.com/office/drawing/2014/main" id="{EB2C2ACB-C48C-476F-88C6-111BDA462447}"/>
              </a:ext>
            </a:extLst>
          </p:cNvPr>
          <p:cNvSpPr>
            <a:spLocks noGrp="1"/>
          </p:cNvSpPr>
          <p:nvPr>
            <p:ph idx="1"/>
          </p:nvPr>
        </p:nvSpPr>
        <p:spPr>
          <a:xfrm>
            <a:off x="609603" y="1257794"/>
            <a:ext cx="9706633" cy="4987637"/>
          </a:xfrm>
        </p:spPr>
        <p:txBody>
          <a:bodyPr>
            <a:normAutofit/>
          </a:bodyPr>
          <a:lstStyle/>
          <a:p>
            <a:pPr marL="0" indent="0">
              <a:buNone/>
            </a:pPr>
            <a:r>
              <a:rPr lang="en-US" sz="2000" b="1" dirty="0"/>
              <a:t>Advantages of iterative life cycle model:</a:t>
            </a:r>
          </a:p>
          <a:p>
            <a:r>
              <a:rPr lang="en-US" sz="2000" dirty="0"/>
              <a:t>Quick feedback loop from business stakeholders.</a:t>
            </a:r>
          </a:p>
          <a:p>
            <a:r>
              <a:rPr lang="en-US" sz="2000" dirty="0"/>
              <a:t>Focus on customer feedback.</a:t>
            </a:r>
          </a:p>
          <a:p>
            <a:r>
              <a:rPr lang="en-US" sz="2000" dirty="0"/>
              <a:t>Focus on getting the highest priority features first.</a:t>
            </a:r>
          </a:p>
          <a:p>
            <a:r>
              <a:rPr lang="en-US" sz="2000" dirty="0"/>
              <a:t>Ability to validate pieces of deliverables incrementally.</a:t>
            </a:r>
          </a:p>
          <a:p>
            <a:endParaRPr lang="en-US" sz="2000" dirty="0"/>
          </a:p>
          <a:p>
            <a:endParaRPr lang="en-US" sz="2000" dirty="0"/>
          </a:p>
          <a:p>
            <a:pPr marL="0" indent="0">
              <a:buNone/>
            </a:pPr>
            <a:r>
              <a:rPr lang="en-US" sz="2000" b="1" dirty="0"/>
              <a:t>Disadvantages of iterative life cycle model:</a:t>
            </a:r>
          </a:p>
          <a:p>
            <a:r>
              <a:rPr lang="en-US" sz="2000" dirty="0"/>
              <a:t>Getting feedback from customer on time is difficult.</a:t>
            </a:r>
          </a:p>
          <a:p>
            <a:r>
              <a:rPr lang="en-US" sz="2000" dirty="0"/>
              <a:t>Even though deliverables are given in pieces, tracking and monitoring is difficult.</a:t>
            </a:r>
          </a:p>
          <a:p>
            <a:r>
              <a:rPr lang="en-US" sz="2000" dirty="0"/>
              <a:t>Project may not proceed further if customer is not cooperating.</a:t>
            </a:r>
          </a:p>
          <a:p>
            <a:r>
              <a:rPr lang="en-US" sz="2000" dirty="0"/>
              <a:t>The fully developed solution requires the partial developments to be implemented, and this is often complicated and costly.</a:t>
            </a:r>
          </a:p>
          <a:p>
            <a:endParaRPr lang="en-MY" dirty="0"/>
          </a:p>
        </p:txBody>
      </p:sp>
    </p:spTree>
    <p:extLst>
      <p:ext uri="{BB962C8B-B14F-4D97-AF65-F5344CB8AC3E}">
        <p14:creationId xmlns:p14="http://schemas.microsoft.com/office/powerpoint/2010/main" val="83977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836D-2305-4256-969B-0510B78D90D7}"/>
              </a:ext>
            </a:extLst>
          </p:cNvPr>
          <p:cNvSpPr>
            <a:spLocks noGrp="1"/>
          </p:cNvSpPr>
          <p:nvPr>
            <p:ph type="title"/>
          </p:nvPr>
        </p:nvSpPr>
        <p:spPr/>
        <p:txBody>
          <a:bodyPr/>
          <a:lstStyle/>
          <a:p>
            <a:r>
              <a:rPr lang="en-MY" dirty="0"/>
              <a:t>Code sharing </a:t>
            </a:r>
          </a:p>
        </p:txBody>
      </p:sp>
      <p:sp>
        <p:nvSpPr>
          <p:cNvPr id="3" name="Content Placeholder 2">
            <a:extLst>
              <a:ext uri="{FF2B5EF4-FFF2-40B4-BE49-F238E27FC236}">
                <a16:creationId xmlns:a16="http://schemas.microsoft.com/office/drawing/2014/main" id="{EBB03643-95F7-45EF-A7B6-FFED1CFB0333}"/>
              </a:ext>
            </a:extLst>
          </p:cNvPr>
          <p:cNvSpPr>
            <a:spLocks noGrp="1"/>
          </p:cNvSpPr>
          <p:nvPr>
            <p:ph idx="1"/>
          </p:nvPr>
        </p:nvSpPr>
        <p:spPr>
          <a:xfrm>
            <a:off x="544948" y="2416178"/>
            <a:ext cx="9706633" cy="4150877"/>
          </a:xfrm>
        </p:spPr>
        <p:txBody>
          <a:bodyPr>
            <a:normAutofit/>
          </a:bodyPr>
          <a:lstStyle/>
          <a:p>
            <a:r>
              <a:rPr lang="en-US" sz="2400" dirty="0"/>
              <a:t>Code share concept is famous in aviation business arrangement where one ﬂight is shared by different airline operators. Tickets are sold by different operators (marketing carriers), and the ﬂight will be operated by another operator (operating carrier).</a:t>
            </a:r>
          </a:p>
          <a:p>
            <a:endParaRPr lang="en-US" sz="2400" dirty="0"/>
          </a:p>
          <a:p>
            <a:r>
              <a:rPr lang="en-US" sz="2400" dirty="0"/>
              <a:t>In software engineering also, third-party codes are being used (integrated) while writing the code. For example, credit card payment gateway is a commonly used code share. PayPal integration is also another example of code share.</a:t>
            </a:r>
          </a:p>
          <a:p>
            <a:endParaRPr lang="en-MY" sz="2400" dirty="0"/>
          </a:p>
        </p:txBody>
      </p:sp>
      <p:pic>
        <p:nvPicPr>
          <p:cNvPr id="4" name="Picture 3">
            <a:extLst>
              <a:ext uri="{FF2B5EF4-FFF2-40B4-BE49-F238E27FC236}">
                <a16:creationId xmlns:a16="http://schemas.microsoft.com/office/drawing/2014/main" id="{DAFBF60F-1F55-4D5A-AC90-3BEE4DDDF292}"/>
              </a:ext>
            </a:extLst>
          </p:cNvPr>
          <p:cNvPicPr>
            <a:picLocks noChangeAspect="1"/>
          </p:cNvPicPr>
          <p:nvPr/>
        </p:nvPicPr>
        <p:blipFill>
          <a:blip r:embed="rId2"/>
          <a:stretch>
            <a:fillRect/>
          </a:stretch>
        </p:blipFill>
        <p:spPr>
          <a:xfrm>
            <a:off x="4706541" y="198870"/>
            <a:ext cx="6671970" cy="1934729"/>
          </a:xfrm>
          <a:prstGeom prst="rect">
            <a:avLst/>
          </a:prstGeom>
        </p:spPr>
      </p:pic>
    </p:spTree>
    <p:extLst>
      <p:ext uri="{BB962C8B-B14F-4D97-AF65-F5344CB8AC3E}">
        <p14:creationId xmlns:p14="http://schemas.microsoft.com/office/powerpoint/2010/main" val="2300966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206F-AA6F-4A32-883F-A4415957BB70}"/>
              </a:ext>
            </a:extLst>
          </p:cNvPr>
          <p:cNvSpPr>
            <a:spLocks noGrp="1"/>
          </p:cNvSpPr>
          <p:nvPr>
            <p:ph type="title"/>
          </p:nvPr>
        </p:nvSpPr>
        <p:spPr/>
        <p:txBody>
          <a:bodyPr/>
          <a:lstStyle/>
          <a:p>
            <a:r>
              <a:rPr lang="en-MY" dirty="0"/>
              <a:t>Code review </a:t>
            </a:r>
          </a:p>
        </p:txBody>
      </p:sp>
      <p:sp>
        <p:nvSpPr>
          <p:cNvPr id="3" name="Content Placeholder 2">
            <a:extLst>
              <a:ext uri="{FF2B5EF4-FFF2-40B4-BE49-F238E27FC236}">
                <a16:creationId xmlns:a16="http://schemas.microsoft.com/office/drawing/2014/main" id="{527B5DC2-7251-4026-B2A7-00A1F4B030D9}"/>
              </a:ext>
            </a:extLst>
          </p:cNvPr>
          <p:cNvSpPr>
            <a:spLocks noGrp="1"/>
          </p:cNvSpPr>
          <p:nvPr>
            <p:ph idx="1"/>
          </p:nvPr>
        </p:nvSpPr>
        <p:spPr>
          <a:xfrm>
            <a:off x="609604" y="1468582"/>
            <a:ext cx="9706633" cy="4097773"/>
          </a:xfrm>
        </p:spPr>
        <p:txBody>
          <a:bodyPr/>
          <a:lstStyle/>
          <a:p>
            <a:r>
              <a:rPr lang="en-US" sz="2400" dirty="0"/>
              <a:t>Code review is a systematic process which is also called as peer review which is used to find and fix the mistakes in the early phase of the coding.</a:t>
            </a:r>
          </a:p>
          <a:p>
            <a:pPr marL="0" indent="0">
              <a:buNone/>
            </a:pPr>
            <a:endParaRPr lang="en-US" sz="2400" dirty="0"/>
          </a:p>
          <a:p>
            <a:pPr marL="0" indent="0">
              <a:buNone/>
            </a:pPr>
            <a:r>
              <a:rPr lang="en-US" sz="2400" dirty="0"/>
              <a:t>Code reviews  happens in the form of:</a:t>
            </a:r>
          </a:p>
          <a:p>
            <a:r>
              <a:rPr lang="en-US" sz="2400" dirty="0"/>
              <a:t>Formal inspection</a:t>
            </a:r>
          </a:p>
          <a:p>
            <a:r>
              <a:rPr lang="en-US" sz="2400" dirty="0"/>
              <a:t>Lightweight code review</a:t>
            </a:r>
          </a:p>
          <a:p>
            <a:r>
              <a:rPr lang="en-US" sz="2400" dirty="0"/>
              <a:t>Pair programming</a:t>
            </a:r>
          </a:p>
          <a:p>
            <a:r>
              <a:rPr lang="en-US" sz="2400" dirty="0"/>
              <a:t>Automatic code reviewing software</a:t>
            </a:r>
          </a:p>
          <a:p>
            <a:endParaRPr lang="en-MY" dirty="0"/>
          </a:p>
        </p:txBody>
      </p:sp>
    </p:spTree>
    <p:extLst>
      <p:ext uri="{BB962C8B-B14F-4D97-AF65-F5344CB8AC3E}">
        <p14:creationId xmlns:p14="http://schemas.microsoft.com/office/powerpoint/2010/main" val="3001078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976F-CEF3-4375-AC52-E952E198AC49}"/>
              </a:ext>
            </a:extLst>
          </p:cNvPr>
          <p:cNvSpPr>
            <a:spLocks noGrp="1"/>
          </p:cNvSpPr>
          <p:nvPr>
            <p:ph type="title"/>
          </p:nvPr>
        </p:nvSpPr>
        <p:spPr/>
        <p:txBody>
          <a:bodyPr/>
          <a:lstStyle/>
          <a:p>
            <a:r>
              <a:rPr lang="en-MY" dirty="0"/>
              <a:t>Code review forms </a:t>
            </a:r>
          </a:p>
        </p:txBody>
      </p:sp>
      <p:pic>
        <p:nvPicPr>
          <p:cNvPr id="7170" name="Picture 2" descr="image">
            <a:extLst>
              <a:ext uri="{FF2B5EF4-FFF2-40B4-BE49-F238E27FC236}">
                <a16:creationId xmlns:a16="http://schemas.microsoft.com/office/drawing/2014/main" id="{573FCBED-966C-4A2F-82C3-685D0CC62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843" y="1566323"/>
            <a:ext cx="3534746" cy="3675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D3F05CB-C1B1-43AC-AC24-A3D46009C790}"/>
              </a:ext>
            </a:extLst>
          </p:cNvPr>
          <p:cNvPicPr>
            <a:picLocks noChangeAspect="1"/>
          </p:cNvPicPr>
          <p:nvPr/>
        </p:nvPicPr>
        <p:blipFill>
          <a:blip r:embed="rId3"/>
          <a:stretch>
            <a:fillRect/>
          </a:stretch>
        </p:blipFill>
        <p:spPr>
          <a:xfrm>
            <a:off x="5589523" y="1646110"/>
            <a:ext cx="5659225" cy="2948219"/>
          </a:xfrm>
          <a:prstGeom prst="rect">
            <a:avLst/>
          </a:prstGeom>
        </p:spPr>
      </p:pic>
      <p:sp>
        <p:nvSpPr>
          <p:cNvPr id="6" name="TextBox 5">
            <a:extLst>
              <a:ext uri="{FF2B5EF4-FFF2-40B4-BE49-F238E27FC236}">
                <a16:creationId xmlns:a16="http://schemas.microsoft.com/office/drawing/2014/main" id="{A1D63901-6990-47E4-B44B-9854A3EE1EA1}"/>
              </a:ext>
            </a:extLst>
          </p:cNvPr>
          <p:cNvSpPr txBox="1"/>
          <p:nvPr/>
        </p:nvSpPr>
        <p:spPr>
          <a:xfrm>
            <a:off x="5440040" y="4872423"/>
            <a:ext cx="3534746" cy="369332"/>
          </a:xfrm>
          <a:prstGeom prst="rect">
            <a:avLst/>
          </a:prstGeom>
          <a:noFill/>
        </p:spPr>
        <p:txBody>
          <a:bodyPr wrap="square" rtlCol="0">
            <a:spAutoFit/>
          </a:bodyPr>
          <a:lstStyle/>
          <a:p>
            <a:r>
              <a:rPr lang="en-MY" b="1" dirty="0"/>
              <a:t>Code review light weight </a:t>
            </a:r>
          </a:p>
        </p:txBody>
      </p:sp>
      <p:sp>
        <p:nvSpPr>
          <p:cNvPr id="8" name="TextBox 7">
            <a:extLst>
              <a:ext uri="{FF2B5EF4-FFF2-40B4-BE49-F238E27FC236}">
                <a16:creationId xmlns:a16="http://schemas.microsoft.com/office/drawing/2014/main" id="{28831283-5F9D-4142-8A07-9A3E3334A357}"/>
              </a:ext>
            </a:extLst>
          </p:cNvPr>
          <p:cNvSpPr txBox="1"/>
          <p:nvPr/>
        </p:nvSpPr>
        <p:spPr>
          <a:xfrm>
            <a:off x="1547182" y="5332672"/>
            <a:ext cx="3534746" cy="369332"/>
          </a:xfrm>
          <a:prstGeom prst="rect">
            <a:avLst/>
          </a:prstGeom>
          <a:noFill/>
        </p:spPr>
        <p:txBody>
          <a:bodyPr wrap="square" rtlCol="0">
            <a:spAutoFit/>
          </a:bodyPr>
          <a:lstStyle/>
          <a:p>
            <a:r>
              <a:rPr lang="en-MY" b="1" dirty="0"/>
              <a:t>Code review forms</a:t>
            </a:r>
          </a:p>
        </p:txBody>
      </p:sp>
    </p:spTree>
    <p:extLst>
      <p:ext uri="{BB962C8B-B14F-4D97-AF65-F5344CB8AC3E}">
        <p14:creationId xmlns:p14="http://schemas.microsoft.com/office/powerpoint/2010/main" val="4129978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BA9C-7965-4A8A-8838-AFE0F9843665}"/>
              </a:ext>
            </a:extLst>
          </p:cNvPr>
          <p:cNvSpPr>
            <a:spLocks noGrp="1"/>
          </p:cNvSpPr>
          <p:nvPr>
            <p:ph type="title"/>
          </p:nvPr>
        </p:nvSpPr>
        <p:spPr>
          <a:xfrm>
            <a:off x="600366" y="207801"/>
            <a:ext cx="9515959" cy="846793"/>
          </a:xfrm>
        </p:spPr>
        <p:txBody>
          <a:bodyPr/>
          <a:lstStyle/>
          <a:p>
            <a:r>
              <a:rPr lang="en-MY" dirty="0"/>
              <a:t>Static program analysis </a:t>
            </a:r>
          </a:p>
        </p:txBody>
      </p:sp>
      <p:sp>
        <p:nvSpPr>
          <p:cNvPr id="3" name="Content Placeholder 2">
            <a:extLst>
              <a:ext uri="{FF2B5EF4-FFF2-40B4-BE49-F238E27FC236}">
                <a16:creationId xmlns:a16="http://schemas.microsoft.com/office/drawing/2014/main" id="{DF8D082E-1107-4452-9C3D-E0DC72E03FB1}"/>
              </a:ext>
            </a:extLst>
          </p:cNvPr>
          <p:cNvSpPr>
            <a:spLocks noGrp="1"/>
          </p:cNvSpPr>
          <p:nvPr>
            <p:ph idx="1"/>
          </p:nvPr>
        </p:nvSpPr>
        <p:spPr>
          <a:xfrm>
            <a:off x="487217" y="1174667"/>
            <a:ext cx="7372927" cy="5189188"/>
          </a:xfrm>
        </p:spPr>
        <p:txBody>
          <a:bodyPr>
            <a:noAutofit/>
          </a:bodyPr>
          <a:lstStyle/>
          <a:p>
            <a:r>
              <a:rPr lang="en-US" sz="2000" dirty="0"/>
              <a:t>Static program analysis  is the analysis of computer software that is performed without actually executing programs. </a:t>
            </a:r>
          </a:p>
          <a:p>
            <a:endParaRPr lang="en-US" sz="2000" dirty="0"/>
          </a:p>
          <a:p>
            <a:r>
              <a:rPr lang="en-US" sz="2000" dirty="0"/>
              <a:t>Static program analysis tool is being used by the developers. </a:t>
            </a:r>
          </a:p>
          <a:p>
            <a:endParaRPr lang="en-US" sz="2000" dirty="0"/>
          </a:p>
          <a:p>
            <a:r>
              <a:rPr lang="en-US" sz="2000" dirty="0"/>
              <a:t>The term is usually applied to the analysis performed by an automated tool. </a:t>
            </a:r>
          </a:p>
          <a:p>
            <a:endParaRPr lang="en-US" sz="2000" dirty="0"/>
          </a:p>
          <a:p>
            <a:r>
              <a:rPr lang="en-US" sz="2000" dirty="0"/>
              <a:t>Static program analysis is an extension of compiler technology. </a:t>
            </a:r>
          </a:p>
          <a:p>
            <a:endParaRPr lang="en-US" sz="2000" dirty="0"/>
          </a:p>
          <a:p>
            <a:r>
              <a:rPr lang="en-US" sz="2000" dirty="0"/>
              <a:t>It can find possible faults such as unreachable code, undeclared variables, unused variables, parameter type mismatches, uncalled functions and procedures, possible array bound violations, etc.</a:t>
            </a:r>
            <a:endParaRPr lang="en-MY" sz="2000" dirty="0"/>
          </a:p>
        </p:txBody>
      </p:sp>
      <p:pic>
        <p:nvPicPr>
          <p:cNvPr id="4" name="Picture 3">
            <a:extLst>
              <a:ext uri="{FF2B5EF4-FFF2-40B4-BE49-F238E27FC236}">
                <a16:creationId xmlns:a16="http://schemas.microsoft.com/office/drawing/2014/main" id="{5A05D931-7F9A-4054-9C51-F142751E7D38}"/>
              </a:ext>
            </a:extLst>
          </p:cNvPr>
          <p:cNvPicPr>
            <a:picLocks noChangeAspect="1"/>
          </p:cNvPicPr>
          <p:nvPr/>
        </p:nvPicPr>
        <p:blipFill>
          <a:blip r:embed="rId2"/>
          <a:stretch>
            <a:fillRect/>
          </a:stretch>
        </p:blipFill>
        <p:spPr>
          <a:xfrm>
            <a:off x="7982530" y="963757"/>
            <a:ext cx="3887606" cy="3100243"/>
          </a:xfrm>
          <a:prstGeom prst="rect">
            <a:avLst/>
          </a:prstGeom>
        </p:spPr>
      </p:pic>
    </p:spTree>
    <p:extLst>
      <p:ext uri="{BB962C8B-B14F-4D97-AF65-F5344CB8AC3E}">
        <p14:creationId xmlns:p14="http://schemas.microsoft.com/office/powerpoint/2010/main" val="566309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EEEB-763E-4745-8430-94183EE74A15}"/>
              </a:ext>
            </a:extLst>
          </p:cNvPr>
          <p:cNvSpPr>
            <a:spLocks noGrp="1"/>
          </p:cNvSpPr>
          <p:nvPr>
            <p:ph type="title"/>
          </p:nvPr>
        </p:nvSpPr>
        <p:spPr>
          <a:xfrm>
            <a:off x="526476" y="217037"/>
            <a:ext cx="9515959" cy="846793"/>
          </a:xfrm>
        </p:spPr>
        <p:txBody>
          <a:bodyPr/>
          <a:lstStyle/>
          <a:p>
            <a:r>
              <a:rPr lang="en-MY" dirty="0"/>
              <a:t>Symbolic Execution </a:t>
            </a:r>
          </a:p>
        </p:txBody>
      </p:sp>
      <p:sp>
        <p:nvSpPr>
          <p:cNvPr id="3" name="Content Placeholder 2">
            <a:extLst>
              <a:ext uri="{FF2B5EF4-FFF2-40B4-BE49-F238E27FC236}">
                <a16:creationId xmlns:a16="http://schemas.microsoft.com/office/drawing/2014/main" id="{FA4578E6-3D11-4523-A130-E22E492115A0}"/>
              </a:ext>
            </a:extLst>
          </p:cNvPr>
          <p:cNvSpPr>
            <a:spLocks noGrp="1"/>
          </p:cNvSpPr>
          <p:nvPr>
            <p:ph idx="1"/>
          </p:nvPr>
        </p:nvSpPr>
        <p:spPr>
          <a:xfrm>
            <a:off x="385618" y="1169842"/>
            <a:ext cx="10515600" cy="5120121"/>
          </a:xfrm>
        </p:spPr>
        <p:txBody>
          <a:bodyPr>
            <a:noAutofit/>
          </a:bodyPr>
          <a:lstStyle/>
          <a:p>
            <a:r>
              <a:rPr lang="en-US" sz="2400" dirty="0"/>
              <a:t>Symbolic execution refers to the analysis of programs by tracking symbolic rather than actual value.</a:t>
            </a:r>
          </a:p>
          <a:p>
            <a:endParaRPr lang="en-US" sz="1600" dirty="0"/>
          </a:p>
          <a:p>
            <a:r>
              <a:rPr lang="en-US" sz="2400" dirty="0"/>
              <a:t>In symbolic execution, the data are replaced by symbolic values. A set of expressions, one expression per output variable, is produced.</a:t>
            </a:r>
          </a:p>
          <a:p>
            <a:endParaRPr lang="en-US" sz="1600" dirty="0"/>
          </a:p>
          <a:p>
            <a:r>
              <a:rPr lang="en-US" sz="2400" dirty="0"/>
              <a:t>Symbolic execution has a variety of potential uses. </a:t>
            </a:r>
          </a:p>
          <a:p>
            <a:endParaRPr lang="en-US" dirty="0"/>
          </a:p>
          <a:p>
            <a:r>
              <a:rPr lang="en-US" sz="2400" dirty="0"/>
              <a:t>It may be used in path domain checking, test data generation, program proving, program reduction, and symbolic debugging. </a:t>
            </a:r>
          </a:p>
          <a:p>
            <a:endParaRPr lang="en-US" sz="1600" dirty="0"/>
          </a:p>
          <a:p>
            <a:r>
              <a:rPr lang="en-US" sz="2400" dirty="0"/>
              <a:t>There are few limitations to symbolic execution such as it cannot be used for path exploration and is also program dependent.</a:t>
            </a:r>
            <a:endParaRPr lang="en-MY" sz="2400" dirty="0"/>
          </a:p>
        </p:txBody>
      </p:sp>
    </p:spTree>
    <p:extLst>
      <p:ext uri="{BB962C8B-B14F-4D97-AF65-F5344CB8AC3E}">
        <p14:creationId xmlns:p14="http://schemas.microsoft.com/office/powerpoint/2010/main" val="2171434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ABDA-773E-4B85-95A2-141481612F74}"/>
              </a:ext>
            </a:extLst>
          </p:cNvPr>
          <p:cNvSpPr>
            <a:spLocks noGrp="1"/>
          </p:cNvSpPr>
          <p:nvPr>
            <p:ph type="title"/>
          </p:nvPr>
        </p:nvSpPr>
        <p:spPr/>
        <p:txBody>
          <a:bodyPr/>
          <a:lstStyle/>
          <a:p>
            <a:r>
              <a:rPr lang="en-MY" dirty="0"/>
              <a:t>Programming productivity </a:t>
            </a:r>
          </a:p>
        </p:txBody>
      </p:sp>
      <p:sp>
        <p:nvSpPr>
          <p:cNvPr id="3" name="Content Placeholder 2">
            <a:extLst>
              <a:ext uri="{FF2B5EF4-FFF2-40B4-BE49-F238E27FC236}">
                <a16:creationId xmlns:a16="http://schemas.microsoft.com/office/drawing/2014/main" id="{BE4ABBEC-45EB-4F8C-8026-96EB39A51AB1}"/>
              </a:ext>
            </a:extLst>
          </p:cNvPr>
          <p:cNvSpPr>
            <a:spLocks noGrp="1"/>
          </p:cNvSpPr>
          <p:nvPr>
            <p:ph idx="1"/>
          </p:nvPr>
        </p:nvSpPr>
        <p:spPr>
          <a:xfrm>
            <a:off x="609604" y="1662546"/>
            <a:ext cx="9873669" cy="3903810"/>
          </a:xfrm>
        </p:spPr>
        <p:txBody>
          <a:bodyPr>
            <a:noAutofit/>
          </a:bodyPr>
          <a:lstStyle/>
          <a:p>
            <a:r>
              <a:rPr lang="en-MY" sz="2800" dirty="0"/>
              <a:t>Rapid Prototyping</a:t>
            </a:r>
          </a:p>
          <a:p>
            <a:pPr lvl="1"/>
            <a:r>
              <a:rPr lang="en-US" sz="2400" dirty="0"/>
              <a:t>In Rapid prototyping (RP), the prototype is being created automatically (rapidly) using three dimensional computer-aided design (CAD). </a:t>
            </a:r>
          </a:p>
          <a:p>
            <a:pPr lvl="1"/>
            <a:endParaRPr lang="en-US" sz="2400" dirty="0"/>
          </a:p>
          <a:p>
            <a:pPr lvl="1"/>
            <a:r>
              <a:rPr lang="en-US" sz="2400" dirty="0"/>
              <a:t>It required just 3 to 72 hours building an object which saves a lot of time (without CAD, it takes months to build the same object). </a:t>
            </a:r>
          </a:p>
          <a:p>
            <a:pPr lvl="1"/>
            <a:endParaRPr lang="en-US" sz="2400" dirty="0"/>
          </a:p>
          <a:p>
            <a:pPr lvl="1"/>
            <a:r>
              <a:rPr lang="en-US" sz="2400" dirty="0"/>
              <a:t>Computer-aided machine (CAM) is used to convert the prototype into real product using layered material deposition.</a:t>
            </a:r>
            <a:endParaRPr lang="en-MY" sz="2400" dirty="0"/>
          </a:p>
        </p:txBody>
      </p:sp>
    </p:spTree>
    <p:extLst>
      <p:ext uri="{BB962C8B-B14F-4D97-AF65-F5344CB8AC3E}">
        <p14:creationId xmlns:p14="http://schemas.microsoft.com/office/powerpoint/2010/main" val="3984783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F760C-180F-45F2-AB8B-1C375EBA3C48}"/>
              </a:ext>
            </a:extLst>
          </p:cNvPr>
          <p:cNvSpPr>
            <a:spLocks noGrp="1"/>
          </p:cNvSpPr>
          <p:nvPr>
            <p:ph type="title"/>
          </p:nvPr>
        </p:nvSpPr>
        <p:spPr/>
        <p:txBody>
          <a:bodyPr/>
          <a:lstStyle/>
          <a:p>
            <a:r>
              <a:rPr lang="en-MY" dirty="0"/>
              <a:t>Example steps in Rapid Prototyping using CAD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7744835"/>
              </p:ext>
            </p:extLst>
          </p:nvPr>
        </p:nvGraphicFramePr>
        <p:xfrm>
          <a:off x="419587" y="1257794"/>
          <a:ext cx="9705975" cy="4930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8652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F7E1-BEB8-43F4-BE76-B3A1CB5A7778}"/>
              </a:ext>
            </a:extLst>
          </p:cNvPr>
          <p:cNvSpPr>
            <a:spLocks noGrp="1"/>
          </p:cNvSpPr>
          <p:nvPr>
            <p:ph type="title"/>
          </p:nvPr>
        </p:nvSpPr>
        <p:spPr>
          <a:xfrm>
            <a:off x="498767" y="132262"/>
            <a:ext cx="9515959" cy="846793"/>
          </a:xfrm>
        </p:spPr>
        <p:txBody>
          <a:bodyPr>
            <a:normAutofit fontScale="90000"/>
          </a:bodyPr>
          <a:lstStyle/>
          <a:p>
            <a:r>
              <a:rPr lang="en-MY" dirty="0"/>
              <a:t>Software Reuse</a:t>
            </a:r>
            <a:br>
              <a:rPr lang="en-MY" dirty="0"/>
            </a:br>
            <a:endParaRPr lang="en-MY" dirty="0"/>
          </a:p>
        </p:txBody>
      </p:sp>
      <p:sp>
        <p:nvSpPr>
          <p:cNvPr id="3" name="Content Placeholder 2">
            <a:extLst>
              <a:ext uri="{FF2B5EF4-FFF2-40B4-BE49-F238E27FC236}">
                <a16:creationId xmlns:a16="http://schemas.microsoft.com/office/drawing/2014/main" id="{459D4674-C291-4FC2-82E9-7026DDFA4B1B}"/>
              </a:ext>
            </a:extLst>
          </p:cNvPr>
          <p:cNvSpPr>
            <a:spLocks noGrp="1"/>
          </p:cNvSpPr>
          <p:nvPr>
            <p:ph idx="1"/>
          </p:nvPr>
        </p:nvSpPr>
        <p:spPr>
          <a:xfrm>
            <a:off x="394855" y="979055"/>
            <a:ext cx="10827327" cy="3325091"/>
          </a:xfrm>
        </p:spPr>
        <p:txBody>
          <a:bodyPr>
            <a:noAutofit/>
          </a:bodyPr>
          <a:lstStyle/>
          <a:p>
            <a:r>
              <a:rPr lang="en-US" sz="2400" dirty="0"/>
              <a:t>Reusability  is the ability to reuse parts of code to create new code. </a:t>
            </a:r>
          </a:p>
          <a:p>
            <a:r>
              <a:rPr lang="en-US" sz="2400" dirty="0"/>
              <a:t>Reusable part includes entire code, functions, classes, and data structures (database). Writing a standard code helps to reuse the same code for some other similar purposes, thereby reducing the cost of overall software development.</a:t>
            </a:r>
          </a:p>
          <a:p>
            <a:endParaRPr lang="en-US" sz="2400" dirty="0"/>
          </a:p>
          <a:p>
            <a:r>
              <a:rPr lang="en-US" sz="2400" dirty="0"/>
              <a:t>There are three types of stakeholders in reusing area:</a:t>
            </a:r>
          </a:p>
          <a:p>
            <a:r>
              <a:rPr lang="en-US" sz="2400" dirty="0"/>
              <a:t>Consumer</a:t>
            </a:r>
          </a:p>
          <a:p>
            <a:r>
              <a:rPr lang="en-US" sz="2400" dirty="0"/>
              <a:t>Contributor</a:t>
            </a:r>
          </a:p>
          <a:p>
            <a:r>
              <a:rPr lang="en-US" sz="2400" dirty="0"/>
              <a:t>Facilitator</a:t>
            </a:r>
          </a:p>
          <a:p>
            <a:endParaRPr lang="en-MY" sz="2400" dirty="0"/>
          </a:p>
        </p:txBody>
      </p:sp>
      <p:pic>
        <p:nvPicPr>
          <p:cNvPr id="4" name="Picture 3">
            <a:extLst>
              <a:ext uri="{FF2B5EF4-FFF2-40B4-BE49-F238E27FC236}">
                <a16:creationId xmlns:a16="http://schemas.microsoft.com/office/drawing/2014/main" id="{C66EC2AC-4ED2-46B1-8ECB-2A06113ED6C5}"/>
              </a:ext>
            </a:extLst>
          </p:cNvPr>
          <p:cNvPicPr>
            <a:picLocks noChangeAspect="1"/>
          </p:cNvPicPr>
          <p:nvPr/>
        </p:nvPicPr>
        <p:blipFill>
          <a:blip r:embed="rId2"/>
          <a:stretch>
            <a:fillRect/>
          </a:stretch>
        </p:blipFill>
        <p:spPr>
          <a:xfrm>
            <a:off x="3780417" y="4418408"/>
            <a:ext cx="6234309" cy="1788428"/>
          </a:xfrm>
          <a:prstGeom prst="rect">
            <a:avLst/>
          </a:prstGeom>
        </p:spPr>
      </p:pic>
    </p:spTree>
    <p:extLst>
      <p:ext uri="{BB962C8B-B14F-4D97-AF65-F5344CB8AC3E}">
        <p14:creationId xmlns:p14="http://schemas.microsoft.com/office/powerpoint/2010/main" val="2993532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75D8-6726-4684-A8E8-5E2B9197D110}"/>
              </a:ext>
            </a:extLst>
          </p:cNvPr>
          <p:cNvSpPr>
            <a:spLocks noGrp="1"/>
          </p:cNvSpPr>
          <p:nvPr>
            <p:ph type="title"/>
          </p:nvPr>
        </p:nvSpPr>
        <p:spPr/>
        <p:txBody>
          <a:bodyPr/>
          <a:lstStyle/>
          <a:p>
            <a:r>
              <a:rPr lang="en-MY" dirty="0"/>
              <a:t>Types of software reuse </a:t>
            </a:r>
          </a:p>
        </p:txBody>
      </p:sp>
      <p:sp>
        <p:nvSpPr>
          <p:cNvPr id="3" name="Content Placeholder 2">
            <a:extLst>
              <a:ext uri="{FF2B5EF4-FFF2-40B4-BE49-F238E27FC236}">
                <a16:creationId xmlns:a16="http://schemas.microsoft.com/office/drawing/2014/main" id="{4EB63E31-0B69-48FC-80C1-8220CF2DFFEE}"/>
              </a:ext>
            </a:extLst>
          </p:cNvPr>
          <p:cNvSpPr>
            <a:spLocks noGrp="1"/>
          </p:cNvSpPr>
          <p:nvPr>
            <p:ph idx="1"/>
          </p:nvPr>
        </p:nvSpPr>
        <p:spPr>
          <a:xfrm>
            <a:off x="609604" y="1597892"/>
            <a:ext cx="9706633" cy="3968464"/>
          </a:xfrm>
        </p:spPr>
        <p:txBody>
          <a:bodyPr>
            <a:normAutofit fontScale="92500" lnSpcReduction="20000"/>
          </a:bodyPr>
          <a:lstStyle/>
          <a:p>
            <a:r>
              <a:rPr lang="en-US" sz="2600" dirty="0"/>
              <a:t>There are two reusability types: internal reuse and external reuse</a:t>
            </a:r>
          </a:p>
          <a:p>
            <a:endParaRPr lang="en-US" sz="2600" dirty="0"/>
          </a:p>
          <a:p>
            <a:r>
              <a:rPr lang="en-US" sz="2600" dirty="0"/>
              <a:t>In internal reuse, the team uses the repository internally for its own purpose, whereas in the external reuse the team licenses the code to outsiders also.</a:t>
            </a:r>
          </a:p>
          <a:p>
            <a:pPr lvl="1"/>
            <a:r>
              <a:rPr lang="en-US" sz="2200" dirty="0"/>
              <a:t>Contributor-reusability process steps:</a:t>
            </a:r>
          </a:p>
          <a:p>
            <a:pPr lvl="1"/>
            <a:r>
              <a:rPr lang="en-US" sz="2200" dirty="0"/>
              <a:t>Register-reusable component</a:t>
            </a:r>
          </a:p>
          <a:p>
            <a:pPr lvl="1"/>
            <a:r>
              <a:rPr lang="en-US" sz="2200" dirty="0"/>
              <a:t>Classify reusable component</a:t>
            </a:r>
          </a:p>
          <a:p>
            <a:pPr lvl="1"/>
            <a:r>
              <a:rPr lang="en-US" sz="2200" dirty="0"/>
              <a:t>Review reusable component</a:t>
            </a:r>
          </a:p>
          <a:p>
            <a:pPr lvl="1"/>
            <a:r>
              <a:rPr lang="en-US" sz="2200" dirty="0"/>
              <a:t>Quantify value</a:t>
            </a:r>
          </a:p>
          <a:p>
            <a:pPr lvl="1"/>
            <a:r>
              <a:rPr lang="en-US" sz="2200" dirty="0"/>
              <a:t>Approve registration</a:t>
            </a:r>
          </a:p>
          <a:p>
            <a:pPr marL="0" indent="0">
              <a:buNone/>
            </a:pPr>
            <a:endParaRPr lang="en-MY" dirty="0"/>
          </a:p>
        </p:txBody>
      </p:sp>
    </p:spTree>
    <p:extLst>
      <p:ext uri="{BB962C8B-B14F-4D97-AF65-F5344CB8AC3E}">
        <p14:creationId xmlns:p14="http://schemas.microsoft.com/office/powerpoint/2010/main" val="20589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868E-0D75-4139-8EED-03AC53203589}"/>
              </a:ext>
            </a:extLst>
          </p:cNvPr>
          <p:cNvSpPr>
            <a:spLocks noGrp="1"/>
          </p:cNvSpPr>
          <p:nvPr>
            <p:ph type="title"/>
          </p:nvPr>
        </p:nvSpPr>
        <p:spPr>
          <a:xfrm>
            <a:off x="443348" y="198564"/>
            <a:ext cx="9515959" cy="846793"/>
          </a:xfrm>
        </p:spPr>
        <p:txBody>
          <a:bodyPr/>
          <a:lstStyle/>
          <a:p>
            <a:r>
              <a:rPr lang="en-MY" dirty="0"/>
              <a:t>Benefits of writing standard codes </a:t>
            </a:r>
          </a:p>
        </p:txBody>
      </p:sp>
      <p:sp>
        <p:nvSpPr>
          <p:cNvPr id="3" name="Content Placeholder 2">
            <a:extLst>
              <a:ext uri="{FF2B5EF4-FFF2-40B4-BE49-F238E27FC236}">
                <a16:creationId xmlns:a16="http://schemas.microsoft.com/office/drawing/2014/main" id="{10D87C9C-8D93-41C6-8B05-28ADAFCCE6D7}"/>
              </a:ext>
            </a:extLst>
          </p:cNvPr>
          <p:cNvSpPr>
            <a:spLocks noGrp="1"/>
          </p:cNvSpPr>
          <p:nvPr>
            <p:ph idx="1"/>
          </p:nvPr>
        </p:nvSpPr>
        <p:spPr>
          <a:xfrm>
            <a:off x="443348" y="1045357"/>
            <a:ext cx="6761256" cy="5152241"/>
          </a:xfrm>
        </p:spPr>
        <p:txBody>
          <a:bodyPr>
            <a:noAutofit/>
          </a:bodyPr>
          <a:lstStyle/>
          <a:p>
            <a:r>
              <a:rPr lang="en-US" sz="2200" dirty="0"/>
              <a:t>Writing standardized code for software not only </a:t>
            </a:r>
            <a:r>
              <a:rPr lang="en-US" sz="2200" dirty="0">
                <a:solidFill>
                  <a:schemeClr val="accent1">
                    <a:lumMod val="60000"/>
                    <a:lumOff val="40000"/>
                  </a:schemeClr>
                </a:solidFill>
              </a:rPr>
              <a:t>helps to maintain </a:t>
            </a:r>
            <a:r>
              <a:rPr lang="en-US" sz="2200" dirty="0"/>
              <a:t>it properly once it is completely deployed into production but also helps to enhance the code easily at a later point of time. </a:t>
            </a:r>
          </a:p>
          <a:p>
            <a:endParaRPr lang="en-US" sz="2200" dirty="0"/>
          </a:p>
          <a:p>
            <a:r>
              <a:rPr lang="en-US" sz="2200" dirty="0"/>
              <a:t>It also helps </a:t>
            </a:r>
            <a:r>
              <a:rPr lang="en-US" sz="2200" dirty="0">
                <a:solidFill>
                  <a:schemeClr val="accent1">
                    <a:lumMod val="60000"/>
                    <a:lumOff val="40000"/>
                  </a:schemeClr>
                </a:solidFill>
              </a:rPr>
              <a:t>to identify and fix the bugs </a:t>
            </a:r>
            <a:r>
              <a:rPr lang="en-US" sz="2200" dirty="0"/>
              <a:t>quickly and easily. So writing the proper working code alone is not enough, but focus should also be on writing a standard code. </a:t>
            </a:r>
          </a:p>
          <a:p>
            <a:endParaRPr lang="en-US" sz="2200" dirty="0"/>
          </a:p>
          <a:p>
            <a:r>
              <a:rPr lang="en-US" sz="2200" dirty="0"/>
              <a:t>Writing a standard code also </a:t>
            </a:r>
            <a:r>
              <a:rPr lang="en-US" sz="2200" dirty="0">
                <a:solidFill>
                  <a:schemeClr val="accent1">
                    <a:lumMod val="60000"/>
                    <a:lumOff val="40000"/>
                  </a:schemeClr>
                </a:solidFill>
              </a:rPr>
              <a:t>reduces the cost of development</a:t>
            </a:r>
            <a:r>
              <a:rPr lang="en-US" sz="2200" dirty="0"/>
              <a:t> over a period of time. Standard code helps to reuse the same code for some other similar purposes, thereby reducing the cost of development.</a:t>
            </a:r>
            <a:endParaRPr lang="en-MY" sz="2200" dirty="0"/>
          </a:p>
        </p:txBody>
      </p:sp>
      <p:pic>
        <p:nvPicPr>
          <p:cNvPr id="1026" name="Picture 2" descr="image">
            <a:extLst>
              <a:ext uri="{FF2B5EF4-FFF2-40B4-BE49-F238E27FC236}">
                <a16:creationId xmlns:a16="http://schemas.microsoft.com/office/drawing/2014/main" id="{9678EB07-5FD5-422D-86D3-A999CEC4F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5102" y="733364"/>
            <a:ext cx="4286250"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471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7A9C-7BD2-41E6-A7BA-A52B840CE51A}"/>
              </a:ext>
            </a:extLst>
          </p:cNvPr>
          <p:cNvSpPr>
            <a:spLocks noGrp="1"/>
          </p:cNvSpPr>
          <p:nvPr>
            <p:ph type="title"/>
          </p:nvPr>
        </p:nvSpPr>
        <p:spPr/>
        <p:txBody>
          <a:bodyPr/>
          <a:lstStyle/>
          <a:p>
            <a:r>
              <a:rPr lang="en-MY" dirty="0"/>
              <a:t>Register-reusable component </a:t>
            </a:r>
          </a:p>
        </p:txBody>
      </p:sp>
      <p:sp>
        <p:nvSpPr>
          <p:cNvPr id="3" name="Content Placeholder 2">
            <a:extLst>
              <a:ext uri="{FF2B5EF4-FFF2-40B4-BE49-F238E27FC236}">
                <a16:creationId xmlns:a16="http://schemas.microsoft.com/office/drawing/2014/main" id="{4D6BDBA9-E813-4B90-9B99-6FD7E7CE4151}"/>
              </a:ext>
            </a:extLst>
          </p:cNvPr>
          <p:cNvSpPr>
            <a:spLocks noGrp="1"/>
          </p:cNvSpPr>
          <p:nvPr>
            <p:ph idx="1"/>
          </p:nvPr>
        </p:nvSpPr>
        <p:spPr>
          <a:xfrm>
            <a:off x="609604" y="1524000"/>
            <a:ext cx="9706633" cy="4042355"/>
          </a:xfrm>
        </p:spPr>
        <p:txBody>
          <a:bodyPr>
            <a:noAutofit/>
          </a:bodyPr>
          <a:lstStyle/>
          <a:p>
            <a:r>
              <a:rPr lang="en-US" sz="2400" b="1" dirty="0"/>
              <a:t>Register-reusable component:</a:t>
            </a:r>
            <a:r>
              <a:rPr lang="en-US" sz="2400" dirty="0"/>
              <a:t> </a:t>
            </a:r>
          </a:p>
          <a:p>
            <a:endParaRPr lang="en-US" sz="2400" dirty="0"/>
          </a:p>
          <a:p>
            <a:r>
              <a:rPr lang="en-US" sz="2400" dirty="0"/>
              <a:t>In this step, a contributor needs to fill in a registration form which has the basic details of the reusable component submitted to the repository. </a:t>
            </a:r>
          </a:p>
          <a:p>
            <a:endParaRPr lang="en-US" sz="2400" dirty="0"/>
          </a:p>
          <a:p>
            <a:r>
              <a:rPr lang="en-US" sz="2400" dirty="0"/>
              <a:t>Registration form contains the basic details such as name of the component submitted, description of the component, domain involved, technology involved, name of the contributor, how to use the component, etc.</a:t>
            </a:r>
            <a:endParaRPr lang="en-MY" sz="2400" dirty="0"/>
          </a:p>
        </p:txBody>
      </p:sp>
    </p:spTree>
    <p:extLst>
      <p:ext uri="{BB962C8B-B14F-4D97-AF65-F5344CB8AC3E}">
        <p14:creationId xmlns:p14="http://schemas.microsoft.com/office/powerpoint/2010/main" val="2408465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5DFF-BB82-4F44-B6B1-4C377BC260D6}"/>
              </a:ext>
            </a:extLst>
          </p:cNvPr>
          <p:cNvSpPr>
            <a:spLocks noGrp="1"/>
          </p:cNvSpPr>
          <p:nvPr>
            <p:ph type="title"/>
          </p:nvPr>
        </p:nvSpPr>
        <p:spPr/>
        <p:txBody>
          <a:bodyPr/>
          <a:lstStyle/>
          <a:p>
            <a:r>
              <a:rPr lang="en-MY" dirty="0"/>
              <a:t>Classify reusable component </a:t>
            </a:r>
          </a:p>
        </p:txBody>
      </p:sp>
      <p:sp>
        <p:nvSpPr>
          <p:cNvPr id="3" name="Content Placeholder 2">
            <a:extLst>
              <a:ext uri="{FF2B5EF4-FFF2-40B4-BE49-F238E27FC236}">
                <a16:creationId xmlns:a16="http://schemas.microsoft.com/office/drawing/2014/main" id="{9238451A-931C-43B9-A68E-5C81F1EB514D}"/>
              </a:ext>
            </a:extLst>
          </p:cNvPr>
          <p:cNvSpPr>
            <a:spLocks noGrp="1"/>
          </p:cNvSpPr>
          <p:nvPr>
            <p:ph idx="1"/>
          </p:nvPr>
        </p:nvSpPr>
        <p:spPr>
          <a:xfrm>
            <a:off x="609604" y="1699492"/>
            <a:ext cx="9706633" cy="3866864"/>
          </a:xfrm>
        </p:spPr>
        <p:txBody>
          <a:bodyPr>
            <a:normAutofit/>
          </a:bodyPr>
          <a:lstStyle/>
          <a:p>
            <a:r>
              <a:rPr lang="en-US" sz="2400" b="1" dirty="0"/>
              <a:t>Classify reusable component:</a:t>
            </a:r>
            <a:r>
              <a:rPr lang="en-US" sz="2400" dirty="0"/>
              <a:t> </a:t>
            </a:r>
          </a:p>
          <a:p>
            <a:r>
              <a:rPr lang="en-US" sz="2400" dirty="0"/>
              <a:t>In this step, the facilitator tries to classify the reusable component based on its usage, domain, and technology. </a:t>
            </a:r>
          </a:p>
          <a:p>
            <a:endParaRPr lang="en-US" sz="2400" dirty="0"/>
          </a:p>
          <a:p>
            <a:r>
              <a:rPr lang="en-US" sz="2400" dirty="0"/>
              <a:t>In this step, the facilitator also identifies suitable reviewer of the component who will check, validate, and certify this component.</a:t>
            </a:r>
            <a:endParaRPr lang="en-MY" sz="2400" dirty="0"/>
          </a:p>
        </p:txBody>
      </p:sp>
    </p:spTree>
    <p:extLst>
      <p:ext uri="{BB962C8B-B14F-4D97-AF65-F5344CB8AC3E}">
        <p14:creationId xmlns:p14="http://schemas.microsoft.com/office/powerpoint/2010/main" val="213895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8892-F464-457C-8119-2AB252183D3F}"/>
              </a:ext>
            </a:extLst>
          </p:cNvPr>
          <p:cNvSpPr>
            <a:spLocks noGrp="1"/>
          </p:cNvSpPr>
          <p:nvPr>
            <p:ph type="title"/>
          </p:nvPr>
        </p:nvSpPr>
        <p:spPr/>
        <p:txBody>
          <a:bodyPr/>
          <a:lstStyle/>
          <a:p>
            <a:r>
              <a:rPr lang="en-MY" dirty="0"/>
              <a:t>Review reusable component </a:t>
            </a:r>
          </a:p>
        </p:txBody>
      </p:sp>
      <p:sp>
        <p:nvSpPr>
          <p:cNvPr id="3" name="Content Placeholder 2">
            <a:extLst>
              <a:ext uri="{FF2B5EF4-FFF2-40B4-BE49-F238E27FC236}">
                <a16:creationId xmlns:a16="http://schemas.microsoft.com/office/drawing/2014/main" id="{0E954EA4-42DE-4700-9D1F-07939A26CB3B}"/>
              </a:ext>
            </a:extLst>
          </p:cNvPr>
          <p:cNvSpPr>
            <a:spLocks noGrp="1"/>
          </p:cNvSpPr>
          <p:nvPr>
            <p:ph idx="1"/>
          </p:nvPr>
        </p:nvSpPr>
        <p:spPr>
          <a:xfrm>
            <a:off x="514265" y="1825051"/>
            <a:ext cx="9706633" cy="3085523"/>
          </a:xfrm>
        </p:spPr>
        <p:txBody>
          <a:bodyPr>
            <a:normAutofit/>
          </a:bodyPr>
          <a:lstStyle/>
          <a:p>
            <a:r>
              <a:rPr lang="en-US" sz="2800" b="1" dirty="0"/>
              <a:t>Review reusable component:</a:t>
            </a:r>
            <a:r>
              <a:rPr lang="en-US" sz="2800" dirty="0"/>
              <a:t> </a:t>
            </a:r>
          </a:p>
          <a:p>
            <a:endParaRPr lang="en-US" sz="2800" dirty="0"/>
          </a:p>
          <a:p>
            <a:r>
              <a:rPr lang="en-US" sz="2800" dirty="0"/>
              <a:t>In this step, the reviewer of the component (who got identified in the previous step) will check, validate, and certify this component based on a standard set of guidelines.</a:t>
            </a:r>
            <a:endParaRPr lang="en-MY" sz="2800" dirty="0"/>
          </a:p>
        </p:txBody>
      </p:sp>
    </p:spTree>
    <p:extLst>
      <p:ext uri="{BB962C8B-B14F-4D97-AF65-F5344CB8AC3E}">
        <p14:creationId xmlns:p14="http://schemas.microsoft.com/office/powerpoint/2010/main" val="32742975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31F22-B88C-4FDB-B494-B650833527DF}"/>
              </a:ext>
            </a:extLst>
          </p:cNvPr>
          <p:cNvSpPr>
            <a:spLocks noGrp="1"/>
          </p:cNvSpPr>
          <p:nvPr>
            <p:ph type="title"/>
          </p:nvPr>
        </p:nvSpPr>
        <p:spPr/>
        <p:txBody>
          <a:bodyPr/>
          <a:lstStyle/>
          <a:p>
            <a:r>
              <a:rPr lang="en-MY" dirty="0"/>
              <a:t>Review reusable component </a:t>
            </a:r>
          </a:p>
        </p:txBody>
      </p:sp>
      <p:sp>
        <p:nvSpPr>
          <p:cNvPr id="3" name="Content Placeholder 2">
            <a:extLst>
              <a:ext uri="{FF2B5EF4-FFF2-40B4-BE49-F238E27FC236}">
                <a16:creationId xmlns:a16="http://schemas.microsoft.com/office/drawing/2014/main" id="{3DEFDD79-6697-4C3C-8C27-BCD5258410EE}"/>
              </a:ext>
            </a:extLst>
          </p:cNvPr>
          <p:cNvSpPr>
            <a:spLocks noGrp="1"/>
          </p:cNvSpPr>
          <p:nvPr>
            <p:ph idx="1"/>
          </p:nvPr>
        </p:nvSpPr>
        <p:spPr>
          <a:xfrm>
            <a:off x="609603" y="1880468"/>
            <a:ext cx="9706633" cy="3085523"/>
          </a:xfrm>
        </p:spPr>
        <p:txBody>
          <a:bodyPr>
            <a:normAutofit/>
          </a:bodyPr>
          <a:lstStyle/>
          <a:p>
            <a:r>
              <a:rPr lang="en-US" sz="2800" b="1" dirty="0"/>
              <a:t>Quantify value: </a:t>
            </a:r>
          </a:p>
          <a:p>
            <a:r>
              <a:rPr lang="en-US" sz="2800" dirty="0"/>
              <a:t>The reviewer may also ask the contributor to do some minor changes in the submitted component before it is completely accepted and which will also ensure that a quantified value is attached to the component.</a:t>
            </a:r>
            <a:endParaRPr lang="en-MY" sz="2800" dirty="0"/>
          </a:p>
        </p:txBody>
      </p:sp>
    </p:spTree>
    <p:extLst>
      <p:ext uri="{BB962C8B-B14F-4D97-AF65-F5344CB8AC3E}">
        <p14:creationId xmlns:p14="http://schemas.microsoft.com/office/powerpoint/2010/main" val="37313014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EC74-2411-4150-B0E7-80AF413D3E8B}"/>
              </a:ext>
            </a:extLst>
          </p:cNvPr>
          <p:cNvSpPr>
            <a:spLocks noGrp="1"/>
          </p:cNvSpPr>
          <p:nvPr>
            <p:ph type="title"/>
          </p:nvPr>
        </p:nvSpPr>
        <p:spPr/>
        <p:txBody>
          <a:bodyPr/>
          <a:lstStyle/>
          <a:p>
            <a:r>
              <a:rPr lang="en-MY" dirty="0"/>
              <a:t>Review reusable component </a:t>
            </a:r>
          </a:p>
        </p:txBody>
      </p:sp>
      <p:sp>
        <p:nvSpPr>
          <p:cNvPr id="3" name="Content Placeholder 2">
            <a:extLst>
              <a:ext uri="{FF2B5EF4-FFF2-40B4-BE49-F238E27FC236}">
                <a16:creationId xmlns:a16="http://schemas.microsoft.com/office/drawing/2014/main" id="{A70B15CC-82D1-4CAF-A57B-9056FE1369B4}"/>
              </a:ext>
            </a:extLst>
          </p:cNvPr>
          <p:cNvSpPr>
            <a:spLocks noGrp="1"/>
          </p:cNvSpPr>
          <p:nvPr>
            <p:ph idx="1"/>
          </p:nvPr>
        </p:nvSpPr>
        <p:spPr>
          <a:xfrm>
            <a:off x="609604" y="1257794"/>
            <a:ext cx="9706633" cy="4625770"/>
          </a:xfrm>
        </p:spPr>
        <p:txBody>
          <a:bodyPr>
            <a:normAutofit/>
          </a:bodyPr>
          <a:lstStyle/>
          <a:p>
            <a:r>
              <a:rPr lang="en-US" sz="2400" b="1" dirty="0"/>
              <a:t>Approve registration: </a:t>
            </a:r>
          </a:p>
          <a:p>
            <a:endParaRPr lang="en-US" sz="2400" b="1" dirty="0"/>
          </a:p>
          <a:p>
            <a:r>
              <a:rPr lang="en-US" sz="2400" dirty="0"/>
              <a:t>The reviewer will once again check the component for completeness before approving the registration after which the component will get entry into the reusable repository and will also become searchable. The component may get rejected if it is not meeting the basic criteria.</a:t>
            </a:r>
          </a:p>
          <a:p>
            <a:pPr lvl="1"/>
            <a:r>
              <a:rPr lang="en-US" sz="2400" dirty="0"/>
              <a:t>Consumer-reusability process steps:</a:t>
            </a:r>
          </a:p>
          <a:p>
            <a:pPr lvl="1"/>
            <a:r>
              <a:rPr lang="en-US" sz="2400" dirty="0"/>
              <a:t>Search reusable component</a:t>
            </a:r>
          </a:p>
          <a:p>
            <a:pPr lvl="1"/>
            <a:r>
              <a:rPr lang="en-US" sz="2400" dirty="0"/>
              <a:t>Look for fitment</a:t>
            </a:r>
          </a:p>
          <a:p>
            <a:pPr lvl="1"/>
            <a:r>
              <a:rPr lang="en-US" sz="2400" dirty="0"/>
              <a:t>Register and procure</a:t>
            </a:r>
          </a:p>
          <a:p>
            <a:endParaRPr lang="en-MY" dirty="0"/>
          </a:p>
        </p:txBody>
      </p:sp>
    </p:spTree>
    <p:extLst>
      <p:ext uri="{BB962C8B-B14F-4D97-AF65-F5344CB8AC3E}">
        <p14:creationId xmlns:p14="http://schemas.microsoft.com/office/powerpoint/2010/main" val="29123637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D6D5-B090-4BE5-AF15-484663BC7E68}"/>
              </a:ext>
            </a:extLst>
          </p:cNvPr>
          <p:cNvSpPr>
            <a:spLocks noGrp="1"/>
          </p:cNvSpPr>
          <p:nvPr>
            <p:ph type="title"/>
          </p:nvPr>
        </p:nvSpPr>
        <p:spPr>
          <a:xfrm>
            <a:off x="489530" y="217037"/>
            <a:ext cx="9515959" cy="846793"/>
          </a:xfrm>
        </p:spPr>
        <p:txBody>
          <a:bodyPr/>
          <a:lstStyle/>
          <a:p>
            <a:r>
              <a:rPr lang="en-MY" dirty="0"/>
              <a:t>How to choose the right component </a:t>
            </a:r>
          </a:p>
        </p:txBody>
      </p:sp>
      <p:sp>
        <p:nvSpPr>
          <p:cNvPr id="3" name="Content Placeholder 2">
            <a:extLst>
              <a:ext uri="{FF2B5EF4-FFF2-40B4-BE49-F238E27FC236}">
                <a16:creationId xmlns:a16="http://schemas.microsoft.com/office/drawing/2014/main" id="{AAC55E02-1E6F-4AFC-8993-8F1306FE342E}"/>
              </a:ext>
            </a:extLst>
          </p:cNvPr>
          <p:cNvSpPr>
            <a:spLocks noGrp="1"/>
          </p:cNvSpPr>
          <p:nvPr>
            <p:ph idx="1"/>
          </p:nvPr>
        </p:nvSpPr>
        <p:spPr>
          <a:xfrm>
            <a:off x="591131" y="1154546"/>
            <a:ext cx="9706633" cy="5043054"/>
          </a:xfrm>
        </p:spPr>
        <p:txBody>
          <a:bodyPr>
            <a:normAutofit/>
          </a:bodyPr>
          <a:lstStyle/>
          <a:p>
            <a:r>
              <a:rPr lang="en-US" b="1" dirty="0"/>
              <a:t>Register and procure:</a:t>
            </a:r>
            <a:r>
              <a:rPr lang="en-US" dirty="0"/>
              <a:t> </a:t>
            </a:r>
          </a:p>
          <a:p>
            <a:r>
              <a:rPr lang="en-US" dirty="0"/>
              <a:t>Proper registration needs to be done on the system so that facilitator can provide the required components and other files to the consumer. </a:t>
            </a:r>
          </a:p>
          <a:p>
            <a:r>
              <a:rPr lang="en-US" dirty="0"/>
              <a:t>Depending on the situation and policy, the component will be deployed for use.</a:t>
            </a:r>
          </a:p>
          <a:p>
            <a:endParaRPr lang="en-US" b="1" dirty="0"/>
          </a:p>
          <a:p>
            <a:r>
              <a:rPr lang="en-US" b="1" dirty="0"/>
              <a:t>Reuse-oriented development: </a:t>
            </a:r>
          </a:p>
          <a:p>
            <a:r>
              <a:rPr lang="en-US" dirty="0"/>
              <a:t>The reuse-oriented model (ROD) is also called as ROD. </a:t>
            </a:r>
          </a:p>
          <a:p>
            <a:r>
              <a:rPr lang="en-US" dirty="0"/>
              <a:t>It is a method of software development in which a program code is refined by producing a sequence of various prototypes. </a:t>
            </a:r>
          </a:p>
          <a:p>
            <a:r>
              <a:rPr lang="en-US" dirty="0"/>
              <a:t>Each prototype is derived from the preceding one according to a sequence of defined rules. </a:t>
            </a:r>
          </a:p>
          <a:p>
            <a:r>
              <a:rPr lang="en-US" dirty="0"/>
              <a:t>ROD reduces the overall development cost as we use prototype instead of various types of documents. </a:t>
            </a:r>
          </a:p>
          <a:p>
            <a:r>
              <a:rPr lang="en-US" dirty="0"/>
              <a:t>It also saves time as it reduces lot of rework. </a:t>
            </a:r>
          </a:p>
          <a:p>
            <a:r>
              <a:rPr lang="en-US" dirty="0"/>
              <a:t>It also reduces the overall number of bugs in the system as we keep on refining the prototypes continuously.</a:t>
            </a:r>
          </a:p>
          <a:p>
            <a:endParaRPr lang="en-MY" dirty="0"/>
          </a:p>
        </p:txBody>
      </p:sp>
    </p:spTree>
    <p:extLst>
      <p:ext uri="{BB962C8B-B14F-4D97-AF65-F5344CB8AC3E}">
        <p14:creationId xmlns:p14="http://schemas.microsoft.com/office/powerpoint/2010/main" val="34897863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you ready to become a better software engineer now?</a:t>
            </a:r>
          </a:p>
        </p:txBody>
      </p:sp>
      <p:sp>
        <p:nvSpPr>
          <p:cNvPr id="3" name="Content Placeholder 2"/>
          <p:cNvSpPr>
            <a:spLocks noGrp="1"/>
          </p:cNvSpPr>
          <p:nvPr>
            <p:ph sz="half" idx="1"/>
          </p:nvPr>
        </p:nvSpPr>
        <p:spPr/>
        <p:txBody>
          <a:bodyPr/>
          <a:lstStyle/>
          <a:p>
            <a:endParaRPr lang="en-US"/>
          </a:p>
        </p:txBody>
      </p:sp>
    </p:spTree>
    <p:extLst>
      <p:ext uri="{BB962C8B-B14F-4D97-AF65-F5344CB8AC3E}">
        <p14:creationId xmlns:p14="http://schemas.microsoft.com/office/powerpoint/2010/main" val="93181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6BD6-73F5-41ED-9DF8-6F4EC5F15DD6}"/>
              </a:ext>
            </a:extLst>
          </p:cNvPr>
          <p:cNvSpPr>
            <a:spLocks noGrp="1"/>
          </p:cNvSpPr>
          <p:nvPr>
            <p:ph type="title"/>
          </p:nvPr>
        </p:nvSpPr>
        <p:spPr>
          <a:xfrm>
            <a:off x="701966" y="207801"/>
            <a:ext cx="9515959" cy="846793"/>
          </a:xfrm>
        </p:spPr>
        <p:txBody>
          <a:bodyPr/>
          <a:lstStyle/>
          <a:p>
            <a:r>
              <a:rPr lang="en-MY" dirty="0"/>
              <a:t>Programming Principles </a:t>
            </a:r>
          </a:p>
        </p:txBody>
      </p:sp>
      <p:sp>
        <p:nvSpPr>
          <p:cNvPr id="3" name="Content Placeholder 2">
            <a:extLst>
              <a:ext uri="{FF2B5EF4-FFF2-40B4-BE49-F238E27FC236}">
                <a16:creationId xmlns:a16="http://schemas.microsoft.com/office/drawing/2014/main" id="{647DA89C-7A5E-429D-8861-C2063EAB606C}"/>
              </a:ext>
            </a:extLst>
          </p:cNvPr>
          <p:cNvSpPr>
            <a:spLocks noGrp="1"/>
          </p:cNvSpPr>
          <p:nvPr>
            <p:ph idx="1"/>
          </p:nvPr>
        </p:nvSpPr>
        <p:spPr>
          <a:xfrm>
            <a:off x="625764" y="1293091"/>
            <a:ext cx="5257800" cy="4754563"/>
          </a:xfrm>
        </p:spPr>
        <p:txBody>
          <a:bodyPr>
            <a:normAutofit/>
          </a:bodyPr>
          <a:lstStyle/>
          <a:p>
            <a:r>
              <a:rPr lang="en-US" sz="2400" dirty="0"/>
              <a:t>Computer programming is directly associated with writing a standard code. </a:t>
            </a:r>
          </a:p>
          <a:p>
            <a:endParaRPr lang="en-US" sz="2400" dirty="0"/>
          </a:p>
          <a:p>
            <a:r>
              <a:rPr lang="en-US" sz="2400" dirty="0"/>
              <a:t>Computer programming means writing a standard code, testing the written code, and debugging and maintaining the code.</a:t>
            </a:r>
            <a:endParaRPr lang="en-MY" sz="2400" dirty="0"/>
          </a:p>
        </p:txBody>
      </p:sp>
      <p:pic>
        <p:nvPicPr>
          <p:cNvPr id="2050" name="Picture 2" descr="image">
            <a:extLst>
              <a:ext uri="{FF2B5EF4-FFF2-40B4-BE49-F238E27FC236}">
                <a16:creationId xmlns:a16="http://schemas.microsoft.com/office/drawing/2014/main" id="{78878DD2-6C58-41BA-BA7A-EF177E24F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1052" y="1293091"/>
            <a:ext cx="5293600" cy="236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487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4974-48AF-456C-B86B-617B63260D30}"/>
              </a:ext>
            </a:extLst>
          </p:cNvPr>
          <p:cNvSpPr>
            <a:spLocks noGrp="1"/>
          </p:cNvSpPr>
          <p:nvPr>
            <p:ph type="title"/>
          </p:nvPr>
        </p:nvSpPr>
        <p:spPr/>
        <p:txBody>
          <a:bodyPr/>
          <a:lstStyle/>
          <a:p>
            <a:r>
              <a:rPr lang="en-MY" dirty="0"/>
              <a:t>Points to ponder </a:t>
            </a:r>
          </a:p>
        </p:txBody>
      </p:sp>
      <p:sp>
        <p:nvSpPr>
          <p:cNvPr id="3" name="Content Placeholder 2">
            <a:extLst>
              <a:ext uri="{FF2B5EF4-FFF2-40B4-BE49-F238E27FC236}">
                <a16:creationId xmlns:a16="http://schemas.microsoft.com/office/drawing/2014/main" id="{4C76873B-288B-4860-9545-EE9F4CCC1B0F}"/>
              </a:ext>
            </a:extLst>
          </p:cNvPr>
          <p:cNvSpPr>
            <a:spLocks noGrp="1"/>
          </p:cNvSpPr>
          <p:nvPr>
            <p:ph idx="1"/>
          </p:nvPr>
        </p:nvSpPr>
        <p:spPr>
          <a:xfrm>
            <a:off x="450273" y="1345334"/>
            <a:ext cx="6317974" cy="4351338"/>
          </a:xfrm>
        </p:spPr>
        <p:txBody>
          <a:bodyPr>
            <a:normAutofit/>
          </a:bodyPr>
          <a:lstStyle/>
          <a:p>
            <a:r>
              <a:rPr lang="en-US" sz="2400" dirty="0"/>
              <a:t>Programming can be considered as both art and science. Programming is a science as it needs to follow set of engineering principles and guidelines. </a:t>
            </a:r>
          </a:p>
          <a:p>
            <a:endParaRPr lang="en-US" sz="2400" dirty="0"/>
          </a:p>
          <a:p>
            <a:r>
              <a:rPr lang="en-US" sz="2400" dirty="0"/>
              <a:t>It is also being classified as art because there are lots of possibilities of using creative and innovative minds.</a:t>
            </a:r>
            <a:endParaRPr lang="en-MY" sz="2400" dirty="0"/>
          </a:p>
        </p:txBody>
      </p:sp>
      <p:pic>
        <p:nvPicPr>
          <p:cNvPr id="4" name="Picture 3">
            <a:extLst>
              <a:ext uri="{FF2B5EF4-FFF2-40B4-BE49-F238E27FC236}">
                <a16:creationId xmlns:a16="http://schemas.microsoft.com/office/drawing/2014/main" id="{276A7C4E-BD17-4B91-A659-D306FBC7F896}"/>
              </a:ext>
            </a:extLst>
          </p:cNvPr>
          <p:cNvPicPr>
            <a:picLocks noChangeAspect="1"/>
          </p:cNvPicPr>
          <p:nvPr/>
        </p:nvPicPr>
        <p:blipFill>
          <a:blip r:embed="rId2"/>
          <a:stretch>
            <a:fillRect/>
          </a:stretch>
        </p:blipFill>
        <p:spPr>
          <a:xfrm>
            <a:off x="7634701" y="2039144"/>
            <a:ext cx="3854160" cy="2620320"/>
          </a:xfrm>
          <a:prstGeom prst="rect">
            <a:avLst/>
          </a:prstGeom>
        </p:spPr>
      </p:pic>
    </p:spTree>
    <p:extLst>
      <p:ext uri="{BB962C8B-B14F-4D97-AF65-F5344CB8AC3E}">
        <p14:creationId xmlns:p14="http://schemas.microsoft.com/office/powerpoint/2010/main" val="1567527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FC205-A004-4D02-97D4-68FCB121EC86}"/>
              </a:ext>
            </a:extLst>
          </p:cNvPr>
          <p:cNvSpPr>
            <a:spLocks noGrp="1"/>
          </p:cNvSpPr>
          <p:nvPr>
            <p:ph type="title"/>
          </p:nvPr>
        </p:nvSpPr>
        <p:spPr/>
        <p:txBody>
          <a:bodyPr/>
          <a:lstStyle/>
          <a:p>
            <a:r>
              <a:rPr lang="en-MY" dirty="0"/>
              <a:t>Five general programming principles </a:t>
            </a:r>
            <a:r>
              <a:rPr lang="en-MY"/>
              <a:t>**exam* </a:t>
            </a:r>
            <a:endParaRPr lang="en-MY" dirty="0"/>
          </a:p>
        </p:txBody>
      </p:sp>
      <p:sp>
        <p:nvSpPr>
          <p:cNvPr id="3" name="Content Placeholder 2">
            <a:extLst>
              <a:ext uri="{FF2B5EF4-FFF2-40B4-BE49-F238E27FC236}">
                <a16:creationId xmlns:a16="http://schemas.microsoft.com/office/drawing/2014/main" id="{25B1031B-6213-4AAD-9991-C81B697AFF5B}"/>
              </a:ext>
            </a:extLst>
          </p:cNvPr>
          <p:cNvSpPr>
            <a:spLocks noGrp="1"/>
          </p:cNvSpPr>
          <p:nvPr>
            <p:ph idx="1"/>
          </p:nvPr>
        </p:nvSpPr>
        <p:spPr>
          <a:xfrm>
            <a:off x="591710" y="1357745"/>
            <a:ext cx="7645841" cy="4978400"/>
          </a:xfrm>
        </p:spPr>
        <p:txBody>
          <a:bodyPr>
            <a:normAutofit/>
          </a:bodyPr>
          <a:lstStyle/>
          <a:p>
            <a:pPr marL="0" indent="0">
              <a:buNone/>
            </a:pPr>
            <a:r>
              <a:rPr lang="en-US" sz="2000" b="1" dirty="0"/>
              <a:t>Validity: </a:t>
            </a:r>
          </a:p>
          <a:p>
            <a:r>
              <a:rPr lang="en-US" sz="2000" dirty="0"/>
              <a:t>The program must give the correct result which is valid. For example, let us consider a program intended to add two numbers say add (</a:t>
            </a:r>
            <a:r>
              <a:rPr lang="en-US" sz="2000" i="1" dirty="0"/>
              <a:t>x</a:t>
            </a:r>
            <a:r>
              <a:rPr lang="en-US" sz="2000" dirty="0"/>
              <a:t>, </a:t>
            </a:r>
            <a:r>
              <a:rPr lang="en-US" sz="2000" i="1" dirty="0"/>
              <a:t>y</a:t>
            </a:r>
            <a:r>
              <a:rPr lang="en-US" sz="2000" dirty="0"/>
              <a:t>). </a:t>
            </a:r>
          </a:p>
          <a:p>
            <a:r>
              <a:rPr lang="en-US" sz="2000" dirty="0"/>
              <a:t>When we pass the value (4, 5), it should give the value 9 as output and when we pass the value (–4, 5), it should give the value 1 as output.</a:t>
            </a:r>
          </a:p>
          <a:p>
            <a:endParaRPr lang="en-US" sz="2000" dirty="0"/>
          </a:p>
          <a:p>
            <a:pPr marL="0" indent="0">
              <a:buNone/>
            </a:pPr>
            <a:r>
              <a:rPr lang="en-US" sz="2000" b="1" dirty="0"/>
              <a:t>Consistency</a:t>
            </a:r>
            <a:r>
              <a:rPr lang="en-US" sz="2000" dirty="0"/>
              <a:t>: </a:t>
            </a:r>
          </a:p>
          <a:p>
            <a:r>
              <a:rPr lang="en-US" sz="2000" dirty="0"/>
              <a:t>The program must do repeatedly what it intends to do. The program should give the output consistently. </a:t>
            </a:r>
          </a:p>
          <a:p>
            <a:r>
              <a:rPr lang="en-US" sz="2000" dirty="0"/>
              <a:t>For example, if add (4.2, 5.4) gives the output as 10, add (5.4, 4.2) also should give the output as 10.</a:t>
            </a:r>
          </a:p>
          <a:p>
            <a:endParaRPr lang="en-US" dirty="0"/>
          </a:p>
          <a:p>
            <a:endParaRPr lang="en-MY" dirty="0"/>
          </a:p>
        </p:txBody>
      </p:sp>
      <p:pic>
        <p:nvPicPr>
          <p:cNvPr id="4" name="Picture 3">
            <a:extLst>
              <a:ext uri="{FF2B5EF4-FFF2-40B4-BE49-F238E27FC236}">
                <a16:creationId xmlns:a16="http://schemas.microsoft.com/office/drawing/2014/main" id="{57DE328D-0957-424E-BDB3-388A182628C1}"/>
              </a:ext>
            </a:extLst>
          </p:cNvPr>
          <p:cNvPicPr>
            <a:picLocks noChangeAspect="1"/>
          </p:cNvPicPr>
          <p:nvPr/>
        </p:nvPicPr>
        <p:blipFill>
          <a:blip r:embed="rId2"/>
          <a:stretch>
            <a:fillRect/>
          </a:stretch>
        </p:blipFill>
        <p:spPr>
          <a:xfrm>
            <a:off x="8311442" y="480335"/>
            <a:ext cx="3419475" cy="3076575"/>
          </a:xfrm>
          <a:prstGeom prst="rect">
            <a:avLst/>
          </a:prstGeom>
        </p:spPr>
      </p:pic>
    </p:spTree>
    <p:extLst>
      <p:ext uri="{BB962C8B-B14F-4D97-AF65-F5344CB8AC3E}">
        <p14:creationId xmlns:p14="http://schemas.microsoft.com/office/powerpoint/2010/main" val="350511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FC205-A004-4D02-97D4-68FCB121EC86}"/>
              </a:ext>
            </a:extLst>
          </p:cNvPr>
          <p:cNvSpPr>
            <a:spLocks noGrp="1"/>
          </p:cNvSpPr>
          <p:nvPr>
            <p:ph type="title"/>
          </p:nvPr>
        </p:nvSpPr>
        <p:spPr/>
        <p:txBody>
          <a:bodyPr/>
          <a:lstStyle/>
          <a:p>
            <a:r>
              <a:rPr lang="en-MY" dirty="0"/>
              <a:t>Five general programming principles </a:t>
            </a:r>
          </a:p>
        </p:txBody>
      </p:sp>
      <p:sp>
        <p:nvSpPr>
          <p:cNvPr id="3" name="Content Placeholder 2">
            <a:extLst>
              <a:ext uri="{FF2B5EF4-FFF2-40B4-BE49-F238E27FC236}">
                <a16:creationId xmlns:a16="http://schemas.microsoft.com/office/drawing/2014/main" id="{25B1031B-6213-4AAD-9991-C81B697AFF5B}"/>
              </a:ext>
            </a:extLst>
          </p:cNvPr>
          <p:cNvSpPr>
            <a:spLocks noGrp="1"/>
          </p:cNvSpPr>
          <p:nvPr>
            <p:ph idx="1"/>
          </p:nvPr>
        </p:nvSpPr>
        <p:spPr>
          <a:xfrm>
            <a:off x="591710" y="1357745"/>
            <a:ext cx="7645841" cy="4978400"/>
          </a:xfrm>
        </p:spPr>
        <p:txBody>
          <a:bodyPr>
            <a:normAutofit/>
          </a:bodyPr>
          <a:lstStyle/>
          <a:p>
            <a:pPr marL="0" indent="0">
              <a:buNone/>
            </a:pPr>
            <a:r>
              <a:rPr lang="en-US" sz="2400" b="1" dirty="0"/>
              <a:t>Maintainability</a:t>
            </a:r>
            <a:r>
              <a:rPr lang="en-US" sz="2400" dirty="0"/>
              <a:t>: </a:t>
            </a:r>
          </a:p>
          <a:p>
            <a:r>
              <a:rPr lang="en-US" sz="2400" dirty="0"/>
              <a:t>The program must be easily changeable (addition and modification) and should have proper documentations.</a:t>
            </a:r>
          </a:p>
          <a:p>
            <a:endParaRPr lang="en-US" sz="2400" dirty="0"/>
          </a:p>
          <a:p>
            <a:pPr marL="0" indent="0">
              <a:buNone/>
            </a:pPr>
            <a:r>
              <a:rPr lang="en-US" sz="2400" b="1" dirty="0"/>
              <a:t>Readability: </a:t>
            </a:r>
          </a:p>
          <a:p>
            <a:r>
              <a:rPr lang="en-US" sz="2400" dirty="0"/>
              <a:t>The program must be easily readable so that it is easily maintainable.</a:t>
            </a:r>
          </a:p>
          <a:p>
            <a:endParaRPr lang="en-US" sz="2400" dirty="0"/>
          </a:p>
          <a:p>
            <a:pPr marL="0" indent="0">
              <a:buNone/>
            </a:pPr>
            <a:r>
              <a:rPr lang="en-US" sz="2400" b="1" dirty="0"/>
              <a:t>Usability: </a:t>
            </a:r>
          </a:p>
          <a:p>
            <a:r>
              <a:rPr lang="en-US" sz="2400" dirty="0"/>
              <a:t>The program must be usable for the specific purpose without any trouble.</a:t>
            </a:r>
          </a:p>
          <a:p>
            <a:endParaRPr lang="en-MY" dirty="0"/>
          </a:p>
        </p:txBody>
      </p:sp>
      <p:pic>
        <p:nvPicPr>
          <p:cNvPr id="4" name="Picture 3">
            <a:extLst>
              <a:ext uri="{FF2B5EF4-FFF2-40B4-BE49-F238E27FC236}">
                <a16:creationId xmlns:a16="http://schemas.microsoft.com/office/drawing/2014/main" id="{57DE328D-0957-424E-BDB3-388A182628C1}"/>
              </a:ext>
            </a:extLst>
          </p:cNvPr>
          <p:cNvPicPr>
            <a:picLocks noChangeAspect="1"/>
          </p:cNvPicPr>
          <p:nvPr/>
        </p:nvPicPr>
        <p:blipFill>
          <a:blip r:embed="rId2"/>
          <a:stretch>
            <a:fillRect/>
          </a:stretch>
        </p:blipFill>
        <p:spPr>
          <a:xfrm>
            <a:off x="8415824" y="1257794"/>
            <a:ext cx="3419475" cy="3076575"/>
          </a:xfrm>
          <a:prstGeom prst="rect">
            <a:avLst/>
          </a:prstGeom>
        </p:spPr>
      </p:pic>
    </p:spTree>
    <p:extLst>
      <p:ext uri="{BB962C8B-B14F-4D97-AF65-F5344CB8AC3E}">
        <p14:creationId xmlns:p14="http://schemas.microsoft.com/office/powerpoint/2010/main" val="16087626"/>
      </p:ext>
    </p:extLst>
  </p:cSld>
  <p:clrMapOvr>
    <a:masterClrMapping/>
  </p:clrMapOvr>
</p:sld>
</file>

<file path=ppt/theme/theme1.xml><?xml version="1.0" encoding="utf-8"?>
<a:theme xmlns:a="http://schemas.openxmlformats.org/drawingml/2006/main" name="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3874</Words>
  <Application>Microsoft Office PowerPoint</Application>
  <PresentationFormat>Widescreen</PresentationFormat>
  <Paragraphs>405</Paragraphs>
  <Slides>56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56</vt:i4>
      </vt:variant>
    </vt:vector>
  </HeadingPairs>
  <TitlesOfParts>
    <vt:vector size="63" baseType="lpstr">
      <vt:lpstr>Gill Sans</vt:lpstr>
      <vt:lpstr>Arial</vt:lpstr>
      <vt:lpstr>Calibri</vt:lpstr>
      <vt:lpstr>Montserrat</vt:lpstr>
      <vt:lpstr>Times New Roman</vt:lpstr>
      <vt:lpstr>UOW_PPT_2016_16x9_March2016</vt:lpstr>
      <vt:lpstr>1_UOW_PPT_2016_16x9_March2016</vt:lpstr>
      <vt:lpstr>  CSE3033N Software Engineering   Topic:  Software Implementation 2 </vt:lpstr>
      <vt:lpstr>Topic Learning Objectives </vt:lpstr>
      <vt:lpstr>Introduction </vt:lpstr>
      <vt:lpstr>Steps involved in coding </vt:lpstr>
      <vt:lpstr>Benefits of writing standard codes </vt:lpstr>
      <vt:lpstr>Programming Principles </vt:lpstr>
      <vt:lpstr>Points to ponder </vt:lpstr>
      <vt:lpstr>Five general programming principles **exam* </vt:lpstr>
      <vt:lpstr>Five general programming principles </vt:lpstr>
      <vt:lpstr>Programming Guidelines </vt:lpstr>
      <vt:lpstr>Programming guidelines </vt:lpstr>
      <vt:lpstr>CODING CONVENTIONS  (PROGRAMMING PRACTICES) </vt:lpstr>
      <vt:lpstr>Advantages of coding conventions </vt:lpstr>
      <vt:lpstr>Coding conventions covers </vt:lpstr>
      <vt:lpstr>Naming conventions </vt:lpstr>
      <vt:lpstr>Length of identifiers </vt:lpstr>
      <vt:lpstr>Letter case and numerals </vt:lpstr>
      <vt:lpstr>Multiple word identifier </vt:lpstr>
      <vt:lpstr>Delimiter-separated Words</vt:lpstr>
      <vt:lpstr>Letter-case-separated Words</vt:lpstr>
      <vt:lpstr>Hybrid Convention</vt:lpstr>
      <vt:lpstr>Programming Principles and Rule of Thumb </vt:lpstr>
      <vt:lpstr>Programming Principles and Rule of Thumb </vt:lpstr>
      <vt:lpstr>Comments </vt:lpstr>
      <vt:lpstr>White Space Best Practices </vt:lpstr>
      <vt:lpstr>Structured Programming </vt:lpstr>
      <vt:lpstr>Object oriented programming </vt:lpstr>
      <vt:lpstr>Control structures </vt:lpstr>
      <vt:lpstr>Information hiding </vt:lpstr>
      <vt:lpstr>Information hiding in OOP </vt:lpstr>
      <vt:lpstr>Example </vt:lpstr>
      <vt:lpstr>Benefits of information hiding </vt:lpstr>
      <vt:lpstr>Advantages of coding standards </vt:lpstr>
      <vt:lpstr>Common guidelines </vt:lpstr>
      <vt:lpstr>Common guidelines </vt:lpstr>
      <vt:lpstr>Top-down vs bottom up coding </vt:lpstr>
      <vt:lpstr>Incremental development of code </vt:lpstr>
      <vt:lpstr>Incremental life cycle model </vt:lpstr>
      <vt:lpstr>Iterative life cycle model </vt:lpstr>
      <vt:lpstr>Advantages/Disadvantages of iterative life cycle model </vt:lpstr>
      <vt:lpstr>Code sharing </vt:lpstr>
      <vt:lpstr>Code review </vt:lpstr>
      <vt:lpstr>Code review forms </vt:lpstr>
      <vt:lpstr>Static program analysis </vt:lpstr>
      <vt:lpstr>Symbolic Execution </vt:lpstr>
      <vt:lpstr>Programming productivity </vt:lpstr>
      <vt:lpstr>Example steps in Rapid Prototyping using CAD </vt:lpstr>
      <vt:lpstr>Software Reuse </vt:lpstr>
      <vt:lpstr>Types of software reuse </vt:lpstr>
      <vt:lpstr>Register-reusable component </vt:lpstr>
      <vt:lpstr>Classify reusable component </vt:lpstr>
      <vt:lpstr>Review reusable component </vt:lpstr>
      <vt:lpstr>Review reusable component </vt:lpstr>
      <vt:lpstr>Review reusable component </vt:lpstr>
      <vt:lpstr>How to choose the right component </vt:lpstr>
      <vt:lpstr>Are you ready to become a better software engineer 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CSE3033 Software Engineering   Topic:  Software Implementation 2 </dc:title>
  <dc:creator>Dr. Lim Chia Yean</dc:creator>
  <cp:lastModifiedBy>0204677 LIM ZHE YUAN</cp:lastModifiedBy>
  <cp:revision>29</cp:revision>
  <dcterms:created xsi:type="dcterms:W3CDTF">2021-06-20T08:52:48Z</dcterms:created>
  <dcterms:modified xsi:type="dcterms:W3CDTF">2023-05-05T03:26:37Z</dcterms:modified>
</cp:coreProperties>
</file>