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74"/>
  </p:notesMasterIdLst>
  <p:sldIdLst>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93" d="100"/>
          <a:sy n="93" d="100"/>
        </p:scale>
        <p:origin x="24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5A0B4-AFFE-4029-93D8-EA189D472094}" type="doc">
      <dgm:prSet loTypeId="urn:microsoft.com/office/officeart/2008/layout/RadialCluster" loCatId="cycle" qsTypeId="urn:microsoft.com/office/officeart/2005/8/quickstyle/simple3" qsCatId="simple" csTypeId="urn:microsoft.com/office/officeart/2005/8/colors/accent1_2" csCatId="accent1" phldr="1"/>
      <dgm:spPr/>
      <dgm:t>
        <a:bodyPr/>
        <a:lstStyle/>
        <a:p>
          <a:endParaRPr lang="en-US"/>
        </a:p>
      </dgm:t>
    </dgm:pt>
    <dgm:pt modelId="{CA01CBE7-AF39-4B18-AC2A-4683CCD533E9}">
      <dgm:prSet phldrT="[Text]" custT="1"/>
      <dgm:spPr/>
      <dgm:t>
        <a:bodyPr/>
        <a:lstStyle/>
        <a:p>
          <a:r>
            <a:rPr lang="en-US" altLang="en-US" sz="2400" dirty="0" smtClean="0"/>
            <a:t>The four aspects of software evolution are</a:t>
          </a:r>
          <a:endParaRPr lang="en-US" sz="2400" dirty="0"/>
        </a:p>
      </dgm:t>
    </dgm:pt>
    <dgm:pt modelId="{FE1CFF1B-EB05-4C33-A153-CDDDACE0C8E4}" type="parTrans" cxnId="{4D7136AB-4A6C-4A73-B01A-BB5A9CBFC7F7}">
      <dgm:prSet/>
      <dgm:spPr/>
      <dgm:t>
        <a:bodyPr/>
        <a:lstStyle/>
        <a:p>
          <a:endParaRPr lang="en-US"/>
        </a:p>
      </dgm:t>
    </dgm:pt>
    <dgm:pt modelId="{1FFC0F09-BBB0-4F1C-A524-5CD032C9E2D6}" type="sibTrans" cxnId="{4D7136AB-4A6C-4A73-B01A-BB5A9CBFC7F7}">
      <dgm:prSet/>
      <dgm:spPr/>
      <dgm:t>
        <a:bodyPr/>
        <a:lstStyle/>
        <a:p>
          <a:endParaRPr lang="en-US"/>
        </a:p>
      </dgm:t>
    </dgm:pt>
    <dgm:pt modelId="{8E5B7D6B-ECA6-42E5-9A87-B5B0BC13B24F}">
      <dgm:prSet custT="1"/>
      <dgm:spPr/>
      <dgm:t>
        <a:bodyPr/>
        <a:lstStyle/>
        <a:p>
          <a:r>
            <a:rPr lang="en-US" altLang="en-US" sz="2400" smtClean="0"/>
            <a:t>Corrective changes</a:t>
          </a:r>
          <a:endParaRPr lang="en-US" altLang="en-US" sz="2400" dirty="0"/>
        </a:p>
      </dgm:t>
    </dgm:pt>
    <dgm:pt modelId="{5BEC5BDD-5E43-41DA-BBCE-2AE368C0B217}" type="parTrans" cxnId="{FE437936-72BF-49A9-BF42-742706B3F8A0}">
      <dgm:prSet/>
      <dgm:spPr/>
      <dgm:t>
        <a:bodyPr/>
        <a:lstStyle/>
        <a:p>
          <a:endParaRPr lang="en-US"/>
        </a:p>
      </dgm:t>
    </dgm:pt>
    <dgm:pt modelId="{5F1FFA75-38AE-437A-8B15-01EFBB7E0194}" type="sibTrans" cxnId="{FE437936-72BF-49A9-BF42-742706B3F8A0}">
      <dgm:prSet/>
      <dgm:spPr/>
      <dgm:t>
        <a:bodyPr/>
        <a:lstStyle/>
        <a:p>
          <a:endParaRPr lang="en-US"/>
        </a:p>
      </dgm:t>
    </dgm:pt>
    <dgm:pt modelId="{1BE4B950-6429-4D06-8A44-E2C38E419413}">
      <dgm:prSet custT="1"/>
      <dgm:spPr/>
      <dgm:t>
        <a:bodyPr/>
        <a:lstStyle/>
        <a:p>
          <a:r>
            <a:rPr lang="en-US" altLang="en-US" sz="2400" smtClean="0"/>
            <a:t>Adaptive changes</a:t>
          </a:r>
          <a:endParaRPr lang="en-US" altLang="en-US" sz="2400" dirty="0"/>
        </a:p>
      </dgm:t>
    </dgm:pt>
    <dgm:pt modelId="{D36D3A98-C28A-413E-B043-2CF4A7E067D3}" type="parTrans" cxnId="{1C15B65D-76DB-4D55-937B-966470C56865}">
      <dgm:prSet/>
      <dgm:spPr/>
      <dgm:t>
        <a:bodyPr/>
        <a:lstStyle/>
        <a:p>
          <a:endParaRPr lang="en-US"/>
        </a:p>
      </dgm:t>
    </dgm:pt>
    <dgm:pt modelId="{44AF0AFD-1FDC-4485-9600-CDF250995475}" type="sibTrans" cxnId="{1C15B65D-76DB-4D55-937B-966470C56865}">
      <dgm:prSet/>
      <dgm:spPr/>
      <dgm:t>
        <a:bodyPr/>
        <a:lstStyle/>
        <a:p>
          <a:endParaRPr lang="en-US"/>
        </a:p>
      </dgm:t>
    </dgm:pt>
    <dgm:pt modelId="{132E54B1-ED9F-4D91-B027-042BC3B10615}">
      <dgm:prSet custT="1"/>
      <dgm:spPr/>
      <dgm:t>
        <a:bodyPr/>
        <a:lstStyle/>
        <a:p>
          <a:r>
            <a:rPr lang="en-US" altLang="en-US" sz="2400" smtClean="0"/>
            <a:t>Perfective changes</a:t>
          </a:r>
          <a:endParaRPr lang="en-US" altLang="en-US" sz="2400" dirty="0"/>
        </a:p>
      </dgm:t>
    </dgm:pt>
    <dgm:pt modelId="{28988AC5-AF82-466E-9F29-DB423EAFE3A6}" type="parTrans" cxnId="{4B0BEF38-FA92-48F2-A7D7-902EECDA6656}">
      <dgm:prSet/>
      <dgm:spPr/>
      <dgm:t>
        <a:bodyPr/>
        <a:lstStyle/>
        <a:p>
          <a:endParaRPr lang="en-US"/>
        </a:p>
      </dgm:t>
    </dgm:pt>
    <dgm:pt modelId="{EA2F885C-804F-4C60-8889-7718122A66EA}" type="sibTrans" cxnId="{4B0BEF38-FA92-48F2-A7D7-902EECDA6656}">
      <dgm:prSet/>
      <dgm:spPr/>
      <dgm:t>
        <a:bodyPr/>
        <a:lstStyle/>
        <a:p>
          <a:endParaRPr lang="en-US"/>
        </a:p>
      </dgm:t>
    </dgm:pt>
    <dgm:pt modelId="{09B4BB06-DB2B-4BBF-AD5A-D72BFBB6AF17}">
      <dgm:prSet custT="1"/>
      <dgm:spPr/>
      <dgm:t>
        <a:bodyPr/>
        <a:lstStyle/>
        <a:p>
          <a:r>
            <a:rPr lang="en-US" altLang="en-US" sz="2400" smtClean="0"/>
            <a:t>Preventive changes</a:t>
          </a:r>
          <a:endParaRPr lang="en-US" altLang="en-US" sz="2400" dirty="0"/>
        </a:p>
      </dgm:t>
    </dgm:pt>
    <dgm:pt modelId="{58C325FD-12F9-4BF5-A39B-CC6FA8B32EBD}" type="parTrans" cxnId="{64D286C1-90C6-4100-83FC-F615C82F8EA3}">
      <dgm:prSet/>
      <dgm:spPr/>
      <dgm:t>
        <a:bodyPr/>
        <a:lstStyle/>
        <a:p>
          <a:endParaRPr lang="en-US"/>
        </a:p>
      </dgm:t>
    </dgm:pt>
    <dgm:pt modelId="{163A8CD6-86A6-4C42-AF1A-0122E0532633}" type="sibTrans" cxnId="{64D286C1-90C6-4100-83FC-F615C82F8EA3}">
      <dgm:prSet/>
      <dgm:spPr/>
      <dgm:t>
        <a:bodyPr/>
        <a:lstStyle/>
        <a:p>
          <a:endParaRPr lang="en-US"/>
        </a:p>
      </dgm:t>
    </dgm:pt>
    <dgm:pt modelId="{23012419-7248-4E7A-B701-0E33793A723A}" type="pres">
      <dgm:prSet presAssocID="{84D5A0B4-AFFE-4029-93D8-EA189D472094}" presName="Name0" presStyleCnt="0">
        <dgm:presLayoutVars>
          <dgm:chMax val="1"/>
          <dgm:chPref val="1"/>
          <dgm:dir/>
          <dgm:animOne val="branch"/>
          <dgm:animLvl val="lvl"/>
        </dgm:presLayoutVars>
      </dgm:prSet>
      <dgm:spPr/>
      <dgm:t>
        <a:bodyPr/>
        <a:lstStyle/>
        <a:p>
          <a:endParaRPr lang="en-US"/>
        </a:p>
      </dgm:t>
    </dgm:pt>
    <dgm:pt modelId="{26976ACF-6D9A-42A5-B8AF-3E419CBC993F}" type="pres">
      <dgm:prSet presAssocID="{CA01CBE7-AF39-4B18-AC2A-4683CCD533E9}" presName="singleCycle" presStyleCnt="0"/>
      <dgm:spPr/>
    </dgm:pt>
    <dgm:pt modelId="{7277CA5B-26F6-42D2-B9C2-43F91448817C}" type="pres">
      <dgm:prSet presAssocID="{CA01CBE7-AF39-4B18-AC2A-4683CCD533E9}" presName="singleCenter" presStyleLbl="node1" presStyleIdx="0" presStyleCnt="5" custScaleX="167046" custScaleY="88600" custLinFactNeighborY="-967">
        <dgm:presLayoutVars>
          <dgm:chMax val="7"/>
          <dgm:chPref val="7"/>
        </dgm:presLayoutVars>
      </dgm:prSet>
      <dgm:spPr/>
      <dgm:t>
        <a:bodyPr/>
        <a:lstStyle/>
        <a:p>
          <a:endParaRPr lang="en-US"/>
        </a:p>
      </dgm:t>
    </dgm:pt>
    <dgm:pt modelId="{34231A37-B3EF-42B2-A227-5F6EAEA9FE02}" type="pres">
      <dgm:prSet presAssocID="{5BEC5BDD-5E43-41DA-BBCE-2AE368C0B217}" presName="Name56" presStyleLbl="parChTrans1D2" presStyleIdx="0" presStyleCnt="4"/>
      <dgm:spPr/>
      <dgm:t>
        <a:bodyPr/>
        <a:lstStyle/>
        <a:p>
          <a:endParaRPr lang="en-US"/>
        </a:p>
      </dgm:t>
    </dgm:pt>
    <dgm:pt modelId="{93CB82C6-ADA0-4E47-B5D5-0F511A271D85}" type="pres">
      <dgm:prSet presAssocID="{8E5B7D6B-ECA6-42E5-9A87-B5B0BC13B24F}" presName="text0" presStyleLbl="node1" presStyleIdx="1" presStyleCnt="5" custScaleX="218245" custScaleY="125085" custRadScaleRad="82503">
        <dgm:presLayoutVars>
          <dgm:bulletEnabled val="1"/>
        </dgm:presLayoutVars>
      </dgm:prSet>
      <dgm:spPr/>
      <dgm:t>
        <a:bodyPr/>
        <a:lstStyle/>
        <a:p>
          <a:endParaRPr lang="en-US"/>
        </a:p>
      </dgm:t>
    </dgm:pt>
    <dgm:pt modelId="{9A0C13F0-B0CE-4298-84C7-0E89D47E1181}" type="pres">
      <dgm:prSet presAssocID="{D36D3A98-C28A-413E-B043-2CF4A7E067D3}" presName="Name56" presStyleLbl="parChTrans1D2" presStyleIdx="1" presStyleCnt="4"/>
      <dgm:spPr/>
      <dgm:t>
        <a:bodyPr/>
        <a:lstStyle/>
        <a:p>
          <a:endParaRPr lang="en-US"/>
        </a:p>
      </dgm:t>
    </dgm:pt>
    <dgm:pt modelId="{2543548D-3B9D-4DCB-AE0A-2FB27395FEE8}" type="pres">
      <dgm:prSet presAssocID="{1BE4B950-6429-4D06-8A44-E2C38E419413}" presName="text0" presStyleLbl="node1" presStyleIdx="2" presStyleCnt="5" custScaleX="218245" custScaleY="125085" custRadScaleRad="158040">
        <dgm:presLayoutVars>
          <dgm:bulletEnabled val="1"/>
        </dgm:presLayoutVars>
      </dgm:prSet>
      <dgm:spPr/>
      <dgm:t>
        <a:bodyPr/>
        <a:lstStyle/>
        <a:p>
          <a:endParaRPr lang="en-US"/>
        </a:p>
      </dgm:t>
    </dgm:pt>
    <dgm:pt modelId="{8DDB7DEA-3090-4A85-9C8B-21B2C90DB27F}" type="pres">
      <dgm:prSet presAssocID="{28988AC5-AF82-466E-9F29-DB423EAFE3A6}" presName="Name56" presStyleLbl="parChTrans1D2" presStyleIdx="2" presStyleCnt="4"/>
      <dgm:spPr/>
      <dgm:t>
        <a:bodyPr/>
        <a:lstStyle/>
        <a:p>
          <a:endParaRPr lang="en-US"/>
        </a:p>
      </dgm:t>
    </dgm:pt>
    <dgm:pt modelId="{B6DDEF15-3384-40C8-B193-A3DC4C28BEEB}" type="pres">
      <dgm:prSet presAssocID="{132E54B1-ED9F-4D91-B027-042BC3B10615}" presName="text0" presStyleLbl="node1" presStyleIdx="3" presStyleCnt="5" custScaleX="218245" custScaleY="125085" custRadScaleRad="85694" custRadScaleInc="-1268">
        <dgm:presLayoutVars>
          <dgm:bulletEnabled val="1"/>
        </dgm:presLayoutVars>
      </dgm:prSet>
      <dgm:spPr/>
      <dgm:t>
        <a:bodyPr/>
        <a:lstStyle/>
        <a:p>
          <a:endParaRPr lang="en-US"/>
        </a:p>
      </dgm:t>
    </dgm:pt>
    <dgm:pt modelId="{153A41C4-AF80-4D5C-96DB-56C14C057D71}" type="pres">
      <dgm:prSet presAssocID="{58C325FD-12F9-4BF5-A39B-CC6FA8B32EBD}" presName="Name56" presStyleLbl="parChTrans1D2" presStyleIdx="3" presStyleCnt="4"/>
      <dgm:spPr/>
      <dgm:t>
        <a:bodyPr/>
        <a:lstStyle/>
        <a:p>
          <a:endParaRPr lang="en-US"/>
        </a:p>
      </dgm:t>
    </dgm:pt>
    <dgm:pt modelId="{201FBFB9-C441-4525-A2C3-35E1349A48C3}" type="pres">
      <dgm:prSet presAssocID="{09B4BB06-DB2B-4BBF-AD5A-D72BFBB6AF17}" presName="text0" presStyleLbl="node1" presStyleIdx="4" presStyleCnt="5" custScaleX="218245" custScaleY="125085" custRadScaleRad="159364" custRadScaleInc="2984">
        <dgm:presLayoutVars>
          <dgm:bulletEnabled val="1"/>
        </dgm:presLayoutVars>
      </dgm:prSet>
      <dgm:spPr/>
      <dgm:t>
        <a:bodyPr/>
        <a:lstStyle/>
        <a:p>
          <a:endParaRPr lang="en-US"/>
        </a:p>
      </dgm:t>
    </dgm:pt>
  </dgm:ptLst>
  <dgm:cxnLst>
    <dgm:cxn modelId="{E9415389-4E92-46C8-BB2F-76C9965D3514}" type="presOf" srcId="{5BEC5BDD-5E43-41DA-BBCE-2AE368C0B217}" destId="{34231A37-B3EF-42B2-A227-5F6EAEA9FE02}" srcOrd="0" destOrd="0" presId="urn:microsoft.com/office/officeart/2008/layout/RadialCluster"/>
    <dgm:cxn modelId="{5D7D23BB-AC45-4F77-B814-8D6153AD54BD}" type="presOf" srcId="{8E5B7D6B-ECA6-42E5-9A87-B5B0BC13B24F}" destId="{93CB82C6-ADA0-4E47-B5D5-0F511A271D85}" srcOrd="0" destOrd="0" presId="urn:microsoft.com/office/officeart/2008/layout/RadialCluster"/>
    <dgm:cxn modelId="{64D286C1-90C6-4100-83FC-F615C82F8EA3}" srcId="{CA01CBE7-AF39-4B18-AC2A-4683CCD533E9}" destId="{09B4BB06-DB2B-4BBF-AD5A-D72BFBB6AF17}" srcOrd="3" destOrd="0" parTransId="{58C325FD-12F9-4BF5-A39B-CC6FA8B32EBD}" sibTransId="{163A8CD6-86A6-4C42-AF1A-0122E0532633}"/>
    <dgm:cxn modelId="{910B611C-FDD6-4A91-B8DC-8F8A31C8026C}" type="presOf" srcId="{1BE4B950-6429-4D06-8A44-E2C38E419413}" destId="{2543548D-3B9D-4DCB-AE0A-2FB27395FEE8}" srcOrd="0" destOrd="0" presId="urn:microsoft.com/office/officeart/2008/layout/RadialCluster"/>
    <dgm:cxn modelId="{4B0BEF38-FA92-48F2-A7D7-902EECDA6656}" srcId="{CA01CBE7-AF39-4B18-AC2A-4683CCD533E9}" destId="{132E54B1-ED9F-4D91-B027-042BC3B10615}" srcOrd="2" destOrd="0" parTransId="{28988AC5-AF82-466E-9F29-DB423EAFE3A6}" sibTransId="{EA2F885C-804F-4C60-8889-7718122A66EA}"/>
    <dgm:cxn modelId="{2F5D5CF5-CB2B-4D92-BA38-6966F6039BDA}" type="presOf" srcId="{09B4BB06-DB2B-4BBF-AD5A-D72BFBB6AF17}" destId="{201FBFB9-C441-4525-A2C3-35E1349A48C3}" srcOrd="0" destOrd="0" presId="urn:microsoft.com/office/officeart/2008/layout/RadialCluster"/>
    <dgm:cxn modelId="{1C15B65D-76DB-4D55-937B-966470C56865}" srcId="{CA01CBE7-AF39-4B18-AC2A-4683CCD533E9}" destId="{1BE4B950-6429-4D06-8A44-E2C38E419413}" srcOrd="1" destOrd="0" parTransId="{D36D3A98-C28A-413E-B043-2CF4A7E067D3}" sibTransId="{44AF0AFD-1FDC-4485-9600-CDF250995475}"/>
    <dgm:cxn modelId="{6150030A-A2BF-4E4F-BB0A-379FA65044B1}" type="presOf" srcId="{58C325FD-12F9-4BF5-A39B-CC6FA8B32EBD}" destId="{153A41C4-AF80-4D5C-96DB-56C14C057D71}" srcOrd="0" destOrd="0" presId="urn:microsoft.com/office/officeart/2008/layout/RadialCluster"/>
    <dgm:cxn modelId="{6A56158A-01C2-4E18-AE70-1BF487775620}" type="presOf" srcId="{132E54B1-ED9F-4D91-B027-042BC3B10615}" destId="{B6DDEF15-3384-40C8-B193-A3DC4C28BEEB}" srcOrd="0" destOrd="0" presId="urn:microsoft.com/office/officeart/2008/layout/RadialCluster"/>
    <dgm:cxn modelId="{FE437936-72BF-49A9-BF42-742706B3F8A0}" srcId="{CA01CBE7-AF39-4B18-AC2A-4683CCD533E9}" destId="{8E5B7D6B-ECA6-42E5-9A87-B5B0BC13B24F}" srcOrd="0" destOrd="0" parTransId="{5BEC5BDD-5E43-41DA-BBCE-2AE368C0B217}" sibTransId="{5F1FFA75-38AE-437A-8B15-01EFBB7E0194}"/>
    <dgm:cxn modelId="{4D7136AB-4A6C-4A73-B01A-BB5A9CBFC7F7}" srcId="{84D5A0B4-AFFE-4029-93D8-EA189D472094}" destId="{CA01CBE7-AF39-4B18-AC2A-4683CCD533E9}" srcOrd="0" destOrd="0" parTransId="{FE1CFF1B-EB05-4C33-A153-CDDDACE0C8E4}" sibTransId="{1FFC0F09-BBB0-4F1C-A524-5CD032C9E2D6}"/>
    <dgm:cxn modelId="{5432F504-B5D7-4172-9719-244026F5A3FC}" type="presOf" srcId="{84D5A0B4-AFFE-4029-93D8-EA189D472094}" destId="{23012419-7248-4E7A-B701-0E33793A723A}" srcOrd="0" destOrd="0" presId="urn:microsoft.com/office/officeart/2008/layout/RadialCluster"/>
    <dgm:cxn modelId="{1338BC24-AB49-47EF-B0ED-9C3A3DB042C1}" type="presOf" srcId="{D36D3A98-C28A-413E-B043-2CF4A7E067D3}" destId="{9A0C13F0-B0CE-4298-84C7-0E89D47E1181}" srcOrd="0" destOrd="0" presId="urn:microsoft.com/office/officeart/2008/layout/RadialCluster"/>
    <dgm:cxn modelId="{71FE24D5-99DA-40D0-BD4E-F18B41BA8693}" type="presOf" srcId="{28988AC5-AF82-466E-9F29-DB423EAFE3A6}" destId="{8DDB7DEA-3090-4A85-9C8B-21B2C90DB27F}" srcOrd="0" destOrd="0" presId="urn:microsoft.com/office/officeart/2008/layout/RadialCluster"/>
    <dgm:cxn modelId="{C7FC38B0-CFF1-4C0A-AA6B-15BE82A60027}" type="presOf" srcId="{CA01CBE7-AF39-4B18-AC2A-4683CCD533E9}" destId="{7277CA5B-26F6-42D2-B9C2-43F91448817C}" srcOrd="0" destOrd="0" presId="urn:microsoft.com/office/officeart/2008/layout/RadialCluster"/>
    <dgm:cxn modelId="{7E3B9D76-0A41-4E22-B25F-5CA3FEB51661}" type="presParOf" srcId="{23012419-7248-4E7A-B701-0E33793A723A}" destId="{26976ACF-6D9A-42A5-B8AF-3E419CBC993F}" srcOrd="0" destOrd="0" presId="urn:microsoft.com/office/officeart/2008/layout/RadialCluster"/>
    <dgm:cxn modelId="{F7947B64-C085-49D9-A0D9-387F8932BB5C}" type="presParOf" srcId="{26976ACF-6D9A-42A5-B8AF-3E419CBC993F}" destId="{7277CA5B-26F6-42D2-B9C2-43F91448817C}" srcOrd="0" destOrd="0" presId="urn:microsoft.com/office/officeart/2008/layout/RadialCluster"/>
    <dgm:cxn modelId="{937C7866-E8FF-43C0-8D2E-7C33EDF3D92A}" type="presParOf" srcId="{26976ACF-6D9A-42A5-B8AF-3E419CBC993F}" destId="{34231A37-B3EF-42B2-A227-5F6EAEA9FE02}" srcOrd="1" destOrd="0" presId="urn:microsoft.com/office/officeart/2008/layout/RadialCluster"/>
    <dgm:cxn modelId="{2E37B5F2-E5DD-4594-BA32-1D73CFB86C7C}" type="presParOf" srcId="{26976ACF-6D9A-42A5-B8AF-3E419CBC993F}" destId="{93CB82C6-ADA0-4E47-B5D5-0F511A271D85}" srcOrd="2" destOrd="0" presId="urn:microsoft.com/office/officeart/2008/layout/RadialCluster"/>
    <dgm:cxn modelId="{3348BA86-F742-47DC-8E6A-6D3C10FA8549}" type="presParOf" srcId="{26976ACF-6D9A-42A5-B8AF-3E419CBC993F}" destId="{9A0C13F0-B0CE-4298-84C7-0E89D47E1181}" srcOrd="3" destOrd="0" presId="urn:microsoft.com/office/officeart/2008/layout/RadialCluster"/>
    <dgm:cxn modelId="{CC6B9C72-A56B-4CB8-A78A-E2C32979C9BD}" type="presParOf" srcId="{26976ACF-6D9A-42A5-B8AF-3E419CBC993F}" destId="{2543548D-3B9D-4DCB-AE0A-2FB27395FEE8}" srcOrd="4" destOrd="0" presId="urn:microsoft.com/office/officeart/2008/layout/RadialCluster"/>
    <dgm:cxn modelId="{3C3F2951-6E04-4BCB-AFE5-BCFA08F39FD2}" type="presParOf" srcId="{26976ACF-6D9A-42A5-B8AF-3E419CBC993F}" destId="{8DDB7DEA-3090-4A85-9C8B-21B2C90DB27F}" srcOrd="5" destOrd="0" presId="urn:microsoft.com/office/officeart/2008/layout/RadialCluster"/>
    <dgm:cxn modelId="{34F0E764-A83E-40C2-9524-0E18A57A1A35}" type="presParOf" srcId="{26976ACF-6D9A-42A5-B8AF-3E419CBC993F}" destId="{B6DDEF15-3384-40C8-B193-A3DC4C28BEEB}" srcOrd="6" destOrd="0" presId="urn:microsoft.com/office/officeart/2008/layout/RadialCluster"/>
    <dgm:cxn modelId="{E1DE06E8-C5A4-4AD2-A0EB-C6A56E7D28BF}" type="presParOf" srcId="{26976ACF-6D9A-42A5-B8AF-3E419CBC993F}" destId="{153A41C4-AF80-4D5C-96DB-56C14C057D71}" srcOrd="7" destOrd="0" presId="urn:microsoft.com/office/officeart/2008/layout/RadialCluster"/>
    <dgm:cxn modelId="{3B26FEB3-25E0-4157-A092-B95916DE295D}" type="presParOf" srcId="{26976ACF-6D9A-42A5-B8AF-3E419CBC993F}" destId="{201FBFB9-C441-4525-A2C3-35E1349A48C3}"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B69F96-7F50-4997-B2A4-8D2CECEAED6D}"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050ED93A-115A-49A4-AA80-A569C89FD183}">
      <dgm:prSet phldrT="[Text]"/>
      <dgm:spPr/>
      <dgm:t>
        <a:bodyPr/>
        <a:lstStyle/>
        <a:p>
          <a:r>
            <a:rPr lang="en-US" altLang="en-US" smtClean="0"/>
            <a:t>Configuration identification</a:t>
          </a:r>
          <a:endParaRPr lang="en-US"/>
        </a:p>
      </dgm:t>
    </dgm:pt>
    <dgm:pt modelId="{68C48037-0E7C-40E2-8317-03B18982ED8C}" type="parTrans" cxnId="{DFA67E55-8800-4A3B-8154-B2499C160217}">
      <dgm:prSet/>
      <dgm:spPr/>
      <dgm:t>
        <a:bodyPr/>
        <a:lstStyle/>
        <a:p>
          <a:endParaRPr lang="en-US"/>
        </a:p>
      </dgm:t>
    </dgm:pt>
    <dgm:pt modelId="{73CB3E90-3887-48F6-B95F-B5B4A8C3E0D6}" type="sibTrans" cxnId="{DFA67E55-8800-4A3B-8154-B2499C160217}">
      <dgm:prSet/>
      <dgm:spPr/>
      <dgm:t>
        <a:bodyPr/>
        <a:lstStyle/>
        <a:p>
          <a:endParaRPr lang="en-US"/>
        </a:p>
      </dgm:t>
    </dgm:pt>
    <dgm:pt modelId="{8F786213-A3BA-47CA-86D5-CB3C36F46FA7}">
      <dgm:prSet/>
      <dgm:spPr/>
      <dgm:t>
        <a:bodyPr/>
        <a:lstStyle/>
        <a:p>
          <a:r>
            <a:rPr lang="en-US" altLang="en-US" smtClean="0"/>
            <a:t>Configuration control and change management</a:t>
          </a:r>
          <a:endParaRPr lang="en-US" altLang="en-US" dirty="0"/>
        </a:p>
      </dgm:t>
    </dgm:pt>
    <dgm:pt modelId="{CE41FB71-6954-40F7-BCA7-59EE6AEA49F2}" type="parTrans" cxnId="{F669A9F4-780C-4C80-85B9-7243596388B5}">
      <dgm:prSet/>
      <dgm:spPr/>
      <dgm:t>
        <a:bodyPr/>
        <a:lstStyle/>
        <a:p>
          <a:endParaRPr lang="en-US"/>
        </a:p>
      </dgm:t>
    </dgm:pt>
    <dgm:pt modelId="{80E7D71F-F82E-41CF-8BE4-050742AB5B8C}" type="sibTrans" cxnId="{F669A9F4-780C-4C80-85B9-7243596388B5}">
      <dgm:prSet/>
      <dgm:spPr/>
      <dgm:t>
        <a:bodyPr/>
        <a:lstStyle/>
        <a:p>
          <a:endParaRPr lang="en-US"/>
        </a:p>
      </dgm:t>
    </dgm:pt>
    <dgm:pt modelId="{DCF1EDBE-7591-4D20-A6A6-3FC44708430F}">
      <dgm:prSet/>
      <dgm:spPr/>
      <dgm:t>
        <a:bodyPr/>
        <a:lstStyle/>
        <a:p>
          <a:r>
            <a:rPr lang="en-US" altLang="en-US" smtClean="0"/>
            <a:t>Configuration auditing</a:t>
          </a:r>
          <a:endParaRPr lang="en-US" altLang="en-US" dirty="0"/>
        </a:p>
      </dgm:t>
    </dgm:pt>
    <dgm:pt modelId="{889CE426-8B98-468E-AF8C-6E5DCFD078B7}" type="parTrans" cxnId="{7207438F-3D0D-415B-BEC3-F953BF839601}">
      <dgm:prSet/>
      <dgm:spPr/>
      <dgm:t>
        <a:bodyPr/>
        <a:lstStyle/>
        <a:p>
          <a:endParaRPr lang="en-US"/>
        </a:p>
      </dgm:t>
    </dgm:pt>
    <dgm:pt modelId="{878EB30F-B3EF-406F-8DED-B5D78B7A72E5}" type="sibTrans" cxnId="{7207438F-3D0D-415B-BEC3-F953BF839601}">
      <dgm:prSet/>
      <dgm:spPr/>
      <dgm:t>
        <a:bodyPr/>
        <a:lstStyle/>
        <a:p>
          <a:endParaRPr lang="en-US"/>
        </a:p>
      </dgm:t>
    </dgm:pt>
    <dgm:pt modelId="{2EC1774C-CB82-4CF5-AB2F-C566B62357DC}">
      <dgm:prSet/>
      <dgm:spPr/>
      <dgm:t>
        <a:bodyPr/>
        <a:lstStyle/>
        <a:p>
          <a:r>
            <a:rPr lang="en-US" altLang="en-US" smtClean="0"/>
            <a:t>Status accounting</a:t>
          </a:r>
          <a:endParaRPr lang="en-US" altLang="en-US" dirty="0"/>
        </a:p>
      </dgm:t>
    </dgm:pt>
    <dgm:pt modelId="{5C66379F-B5AA-4222-96E4-75400B83B2BA}" type="parTrans" cxnId="{18680074-D163-42D4-B7E5-ECAE5B914366}">
      <dgm:prSet/>
      <dgm:spPr/>
      <dgm:t>
        <a:bodyPr/>
        <a:lstStyle/>
        <a:p>
          <a:endParaRPr lang="en-US"/>
        </a:p>
      </dgm:t>
    </dgm:pt>
    <dgm:pt modelId="{6F8603D5-7D88-4EE8-A978-6F101BDCE810}" type="sibTrans" cxnId="{18680074-D163-42D4-B7E5-ECAE5B914366}">
      <dgm:prSet/>
      <dgm:spPr/>
      <dgm:t>
        <a:bodyPr/>
        <a:lstStyle/>
        <a:p>
          <a:endParaRPr lang="en-US"/>
        </a:p>
      </dgm:t>
    </dgm:pt>
    <dgm:pt modelId="{D3FF6CAB-AF67-4B7F-9454-F720A95A6216}" type="pres">
      <dgm:prSet presAssocID="{AAB69F96-7F50-4997-B2A4-8D2CECEAED6D}" presName="diagram" presStyleCnt="0">
        <dgm:presLayoutVars>
          <dgm:dir/>
          <dgm:resizeHandles val="exact"/>
        </dgm:presLayoutVars>
      </dgm:prSet>
      <dgm:spPr/>
      <dgm:t>
        <a:bodyPr/>
        <a:lstStyle/>
        <a:p>
          <a:endParaRPr lang="en-US"/>
        </a:p>
      </dgm:t>
    </dgm:pt>
    <dgm:pt modelId="{1533CA3D-7E3B-4DE8-8428-D2FB71AB784D}" type="pres">
      <dgm:prSet presAssocID="{050ED93A-115A-49A4-AA80-A569C89FD183}" presName="node" presStyleLbl="node1" presStyleIdx="0" presStyleCnt="4">
        <dgm:presLayoutVars>
          <dgm:bulletEnabled val="1"/>
        </dgm:presLayoutVars>
      </dgm:prSet>
      <dgm:spPr/>
      <dgm:t>
        <a:bodyPr/>
        <a:lstStyle/>
        <a:p>
          <a:endParaRPr lang="en-US"/>
        </a:p>
      </dgm:t>
    </dgm:pt>
    <dgm:pt modelId="{5DAC02B8-6E62-4C4A-90D8-0643ADA32717}" type="pres">
      <dgm:prSet presAssocID="{73CB3E90-3887-48F6-B95F-B5B4A8C3E0D6}" presName="sibTrans" presStyleCnt="0"/>
      <dgm:spPr/>
    </dgm:pt>
    <dgm:pt modelId="{4663691D-2FC6-42DD-B8AA-511B49655481}" type="pres">
      <dgm:prSet presAssocID="{8F786213-A3BA-47CA-86D5-CB3C36F46FA7}" presName="node" presStyleLbl="node1" presStyleIdx="1" presStyleCnt="4">
        <dgm:presLayoutVars>
          <dgm:bulletEnabled val="1"/>
        </dgm:presLayoutVars>
      </dgm:prSet>
      <dgm:spPr/>
      <dgm:t>
        <a:bodyPr/>
        <a:lstStyle/>
        <a:p>
          <a:endParaRPr lang="en-US"/>
        </a:p>
      </dgm:t>
    </dgm:pt>
    <dgm:pt modelId="{9A2190FA-6DA6-4360-A11D-811B79ED4A24}" type="pres">
      <dgm:prSet presAssocID="{80E7D71F-F82E-41CF-8BE4-050742AB5B8C}" presName="sibTrans" presStyleCnt="0"/>
      <dgm:spPr/>
    </dgm:pt>
    <dgm:pt modelId="{A18A43D2-A2EF-4318-BE4B-06FE2F470AAB}" type="pres">
      <dgm:prSet presAssocID="{DCF1EDBE-7591-4D20-A6A6-3FC44708430F}" presName="node" presStyleLbl="node1" presStyleIdx="2" presStyleCnt="4">
        <dgm:presLayoutVars>
          <dgm:bulletEnabled val="1"/>
        </dgm:presLayoutVars>
      </dgm:prSet>
      <dgm:spPr/>
      <dgm:t>
        <a:bodyPr/>
        <a:lstStyle/>
        <a:p>
          <a:endParaRPr lang="en-US"/>
        </a:p>
      </dgm:t>
    </dgm:pt>
    <dgm:pt modelId="{BF947F23-CBBA-4634-BA82-BC508475B0FD}" type="pres">
      <dgm:prSet presAssocID="{878EB30F-B3EF-406F-8DED-B5D78B7A72E5}" presName="sibTrans" presStyleCnt="0"/>
      <dgm:spPr/>
    </dgm:pt>
    <dgm:pt modelId="{4FD92175-1E0A-4074-8310-B5CF9718979D}" type="pres">
      <dgm:prSet presAssocID="{2EC1774C-CB82-4CF5-AB2F-C566B62357DC}" presName="node" presStyleLbl="node1" presStyleIdx="3" presStyleCnt="4">
        <dgm:presLayoutVars>
          <dgm:bulletEnabled val="1"/>
        </dgm:presLayoutVars>
      </dgm:prSet>
      <dgm:spPr/>
      <dgm:t>
        <a:bodyPr/>
        <a:lstStyle/>
        <a:p>
          <a:endParaRPr lang="en-US"/>
        </a:p>
      </dgm:t>
    </dgm:pt>
  </dgm:ptLst>
  <dgm:cxnLst>
    <dgm:cxn modelId="{DFA67E55-8800-4A3B-8154-B2499C160217}" srcId="{AAB69F96-7F50-4997-B2A4-8D2CECEAED6D}" destId="{050ED93A-115A-49A4-AA80-A569C89FD183}" srcOrd="0" destOrd="0" parTransId="{68C48037-0E7C-40E2-8317-03B18982ED8C}" sibTransId="{73CB3E90-3887-48F6-B95F-B5B4A8C3E0D6}"/>
    <dgm:cxn modelId="{972E7F4F-F9E8-4B23-9963-621CF731B25A}" type="presOf" srcId="{AAB69F96-7F50-4997-B2A4-8D2CECEAED6D}" destId="{D3FF6CAB-AF67-4B7F-9454-F720A95A6216}" srcOrd="0" destOrd="0" presId="urn:microsoft.com/office/officeart/2005/8/layout/default"/>
    <dgm:cxn modelId="{865F2601-6F40-45E5-B0C3-B9E4D85BDF64}" type="presOf" srcId="{2EC1774C-CB82-4CF5-AB2F-C566B62357DC}" destId="{4FD92175-1E0A-4074-8310-B5CF9718979D}" srcOrd="0" destOrd="0" presId="urn:microsoft.com/office/officeart/2005/8/layout/default"/>
    <dgm:cxn modelId="{607243C6-16E8-434E-A0A3-98B842E3FEF2}" type="presOf" srcId="{8F786213-A3BA-47CA-86D5-CB3C36F46FA7}" destId="{4663691D-2FC6-42DD-B8AA-511B49655481}" srcOrd="0" destOrd="0" presId="urn:microsoft.com/office/officeart/2005/8/layout/default"/>
    <dgm:cxn modelId="{B0085B98-875F-4EA6-A389-73BBB788B13D}" type="presOf" srcId="{DCF1EDBE-7591-4D20-A6A6-3FC44708430F}" destId="{A18A43D2-A2EF-4318-BE4B-06FE2F470AAB}" srcOrd="0" destOrd="0" presId="urn:microsoft.com/office/officeart/2005/8/layout/default"/>
    <dgm:cxn modelId="{7207438F-3D0D-415B-BEC3-F953BF839601}" srcId="{AAB69F96-7F50-4997-B2A4-8D2CECEAED6D}" destId="{DCF1EDBE-7591-4D20-A6A6-3FC44708430F}" srcOrd="2" destOrd="0" parTransId="{889CE426-8B98-468E-AF8C-6E5DCFD078B7}" sibTransId="{878EB30F-B3EF-406F-8DED-B5D78B7A72E5}"/>
    <dgm:cxn modelId="{F669A9F4-780C-4C80-85B9-7243596388B5}" srcId="{AAB69F96-7F50-4997-B2A4-8D2CECEAED6D}" destId="{8F786213-A3BA-47CA-86D5-CB3C36F46FA7}" srcOrd="1" destOrd="0" parTransId="{CE41FB71-6954-40F7-BCA7-59EE6AEA49F2}" sibTransId="{80E7D71F-F82E-41CF-8BE4-050742AB5B8C}"/>
    <dgm:cxn modelId="{18680074-D163-42D4-B7E5-ECAE5B914366}" srcId="{AAB69F96-7F50-4997-B2A4-8D2CECEAED6D}" destId="{2EC1774C-CB82-4CF5-AB2F-C566B62357DC}" srcOrd="3" destOrd="0" parTransId="{5C66379F-B5AA-4222-96E4-75400B83B2BA}" sibTransId="{6F8603D5-7D88-4EE8-A978-6F101BDCE810}"/>
    <dgm:cxn modelId="{92D1FB8F-D8B8-4B30-A037-B334C2F29EE8}" type="presOf" srcId="{050ED93A-115A-49A4-AA80-A569C89FD183}" destId="{1533CA3D-7E3B-4DE8-8428-D2FB71AB784D}" srcOrd="0" destOrd="0" presId="urn:microsoft.com/office/officeart/2005/8/layout/default"/>
    <dgm:cxn modelId="{0C3C16F9-8427-491A-B169-78435730B977}" type="presParOf" srcId="{D3FF6CAB-AF67-4B7F-9454-F720A95A6216}" destId="{1533CA3D-7E3B-4DE8-8428-D2FB71AB784D}" srcOrd="0" destOrd="0" presId="urn:microsoft.com/office/officeart/2005/8/layout/default"/>
    <dgm:cxn modelId="{8AA616A8-798A-4718-9538-1531D85DAA6C}" type="presParOf" srcId="{D3FF6CAB-AF67-4B7F-9454-F720A95A6216}" destId="{5DAC02B8-6E62-4C4A-90D8-0643ADA32717}" srcOrd="1" destOrd="0" presId="urn:microsoft.com/office/officeart/2005/8/layout/default"/>
    <dgm:cxn modelId="{6309E070-AC65-499E-B59E-A63A7FD86F7C}" type="presParOf" srcId="{D3FF6CAB-AF67-4B7F-9454-F720A95A6216}" destId="{4663691D-2FC6-42DD-B8AA-511B49655481}" srcOrd="2" destOrd="0" presId="urn:microsoft.com/office/officeart/2005/8/layout/default"/>
    <dgm:cxn modelId="{962C8F38-B8F1-4E73-B3BF-D7C8F0FA1E61}" type="presParOf" srcId="{D3FF6CAB-AF67-4B7F-9454-F720A95A6216}" destId="{9A2190FA-6DA6-4360-A11D-811B79ED4A24}" srcOrd="3" destOrd="0" presId="urn:microsoft.com/office/officeart/2005/8/layout/default"/>
    <dgm:cxn modelId="{441DE509-664C-4737-A37A-F80C443B6356}" type="presParOf" srcId="{D3FF6CAB-AF67-4B7F-9454-F720A95A6216}" destId="{A18A43D2-A2EF-4318-BE4B-06FE2F470AAB}" srcOrd="4" destOrd="0" presId="urn:microsoft.com/office/officeart/2005/8/layout/default"/>
    <dgm:cxn modelId="{1916E6B0-6711-4C8F-AED2-C2036C33B8D7}" type="presParOf" srcId="{D3FF6CAB-AF67-4B7F-9454-F720A95A6216}" destId="{BF947F23-CBBA-4634-BA82-BC508475B0FD}" srcOrd="5" destOrd="0" presId="urn:microsoft.com/office/officeart/2005/8/layout/default"/>
    <dgm:cxn modelId="{B62E4AB7-A09A-44F4-95F2-723D2D23D06E}" type="presParOf" srcId="{D3FF6CAB-AF67-4B7F-9454-F720A95A6216}" destId="{4FD92175-1E0A-4074-8310-B5CF9718979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7CA5B-26F6-42D2-B9C2-43F91448817C}">
      <dsp:nvSpPr>
        <dsp:cNvPr id="0" name=""/>
        <dsp:cNvSpPr/>
      </dsp:nvSpPr>
      <dsp:spPr>
        <a:xfrm>
          <a:off x="2706250" y="1947335"/>
          <a:ext cx="2715499" cy="144028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altLang="en-US" sz="2400" kern="1200" dirty="0" smtClean="0"/>
            <a:t>The four aspects of software evolution are</a:t>
          </a:r>
          <a:endParaRPr lang="en-US" sz="2400" kern="1200" dirty="0"/>
        </a:p>
      </dsp:txBody>
      <dsp:txXfrm>
        <a:off x="2776559" y="2017644"/>
        <a:ext cx="2574881" cy="1299663"/>
      </dsp:txXfrm>
    </dsp:sp>
    <dsp:sp modelId="{34231A37-B3EF-42B2-A227-5F6EAEA9FE02}">
      <dsp:nvSpPr>
        <dsp:cNvPr id="0" name=""/>
        <dsp:cNvSpPr/>
      </dsp:nvSpPr>
      <dsp:spPr>
        <a:xfrm rot="16200000">
          <a:off x="3892787" y="1776123"/>
          <a:ext cx="342424" cy="0"/>
        </a:xfrm>
        <a:custGeom>
          <a:avLst/>
          <a:gdLst/>
          <a:ahLst/>
          <a:cxnLst/>
          <a:rect l="0" t="0" r="0" b="0"/>
          <a:pathLst>
            <a:path>
              <a:moveTo>
                <a:pt x="0" y="0"/>
              </a:moveTo>
              <a:lnTo>
                <a:pt x="3424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CB82C6-ADA0-4E47-B5D5-0F511A271D85}">
      <dsp:nvSpPr>
        <dsp:cNvPr id="0" name=""/>
        <dsp:cNvSpPr/>
      </dsp:nvSpPr>
      <dsp:spPr>
        <a:xfrm>
          <a:off x="2875490" y="242544"/>
          <a:ext cx="2377019" cy="13623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altLang="en-US" sz="2400" kern="1200" smtClean="0"/>
            <a:t>Corrective changes</a:t>
          </a:r>
          <a:endParaRPr lang="en-US" altLang="en-US" sz="2400" kern="1200" dirty="0"/>
        </a:p>
      </dsp:txBody>
      <dsp:txXfrm>
        <a:off x="2941995" y="309049"/>
        <a:ext cx="2244009" cy="1229355"/>
      </dsp:txXfrm>
    </dsp:sp>
    <dsp:sp modelId="{9A0C13F0-B0CE-4298-84C7-0E89D47E1181}">
      <dsp:nvSpPr>
        <dsp:cNvPr id="0" name=""/>
        <dsp:cNvSpPr/>
      </dsp:nvSpPr>
      <dsp:spPr>
        <a:xfrm rot="50038">
          <a:off x="5421732" y="2689636"/>
          <a:ext cx="329264" cy="0"/>
        </a:xfrm>
        <a:custGeom>
          <a:avLst/>
          <a:gdLst/>
          <a:ahLst/>
          <a:cxnLst/>
          <a:rect l="0" t="0" r="0" b="0"/>
          <a:pathLst>
            <a:path>
              <a:moveTo>
                <a:pt x="0" y="0"/>
              </a:moveTo>
              <a:lnTo>
                <a:pt x="3292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43548D-3B9D-4DCB-AE0A-2FB27395FEE8}">
      <dsp:nvSpPr>
        <dsp:cNvPr id="0" name=""/>
        <dsp:cNvSpPr/>
      </dsp:nvSpPr>
      <dsp:spPr>
        <a:xfrm>
          <a:off x="5750980" y="2028150"/>
          <a:ext cx="2377019" cy="13623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altLang="en-US" sz="2400" kern="1200" smtClean="0"/>
            <a:t>Adaptive changes</a:t>
          </a:r>
          <a:endParaRPr lang="en-US" altLang="en-US" sz="2400" kern="1200" dirty="0"/>
        </a:p>
      </dsp:txBody>
      <dsp:txXfrm>
        <a:off x="5817485" y="2094655"/>
        <a:ext cx="2244009" cy="1229355"/>
      </dsp:txXfrm>
    </dsp:sp>
    <dsp:sp modelId="{8DDB7DEA-3090-4A85-9C8B-21B2C90DB27F}">
      <dsp:nvSpPr>
        <dsp:cNvPr id="0" name=""/>
        <dsp:cNvSpPr/>
      </dsp:nvSpPr>
      <dsp:spPr>
        <a:xfrm rot="5366520">
          <a:off x="3825858" y="3635171"/>
          <a:ext cx="495133" cy="0"/>
        </a:xfrm>
        <a:custGeom>
          <a:avLst/>
          <a:gdLst/>
          <a:ahLst/>
          <a:cxnLst/>
          <a:rect l="0" t="0" r="0" b="0"/>
          <a:pathLst>
            <a:path>
              <a:moveTo>
                <a:pt x="0" y="0"/>
              </a:moveTo>
              <a:lnTo>
                <a:pt x="49513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DDEF15-3384-40C8-B193-A3DC4C28BEEB}">
      <dsp:nvSpPr>
        <dsp:cNvPr id="0" name=""/>
        <dsp:cNvSpPr/>
      </dsp:nvSpPr>
      <dsp:spPr>
        <a:xfrm>
          <a:off x="2893960" y="3882726"/>
          <a:ext cx="2377019" cy="13623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altLang="en-US" sz="2400" kern="1200" smtClean="0"/>
            <a:t>Perfective changes</a:t>
          </a:r>
          <a:endParaRPr lang="en-US" altLang="en-US" sz="2400" kern="1200" dirty="0"/>
        </a:p>
      </dsp:txBody>
      <dsp:txXfrm>
        <a:off x="2960465" y="3949231"/>
        <a:ext cx="2244009" cy="1229355"/>
      </dsp:txXfrm>
    </dsp:sp>
    <dsp:sp modelId="{153A41C4-AF80-4D5C-96DB-56C14C057D71}">
      <dsp:nvSpPr>
        <dsp:cNvPr id="0" name=""/>
        <dsp:cNvSpPr/>
      </dsp:nvSpPr>
      <dsp:spPr>
        <a:xfrm rot="10846586">
          <a:off x="2377004" y="2646844"/>
          <a:ext cx="329260" cy="0"/>
        </a:xfrm>
        <a:custGeom>
          <a:avLst/>
          <a:gdLst/>
          <a:ahLst/>
          <a:cxnLst/>
          <a:rect l="0" t="0" r="0" b="0"/>
          <a:pathLst>
            <a:path>
              <a:moveTo>
                <a:pt x="0" y="0"/>
              </a:moveTo>
              <a:lnTo>
                <a:pt x="32926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1FBFB9-C441-4525-A2C3-35E1349A48C3}">
      <dsp:nvSpPr>
        <dsp:cNvPr id="0" name=""/>
        <dsp:cNvSpPr/>
      </dsp:nvSpPr>
      <dsp:spPr>
        <a:xfrm>
          <a:off x="0" y="1947323"/>
          <a:ext cx="2377019" cy="13623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altLang="en-US" sz="2400" kern="1200" smtClean="0"/>
            <a:t>Preventive changes</a:t>
          </a:r>
          <a:endParaRPr lang="en-US" altLang="en-US" sz="2400" kern="1200" dirty="0"/>
        </a:p>
      </dsp:txBody>
      <dsp:txXfrm>
        <a:off x="66505" y="2013828"/>
        <a:ext cx="2244009" cy="1229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3CA3D-7E3B-4DE8-8428-D2FB71AB784D}">
      <dsp:nvSpPr>
        <dsp:cNvPr id="0" name=""/>
        <dsp:cNvSpPr/>
      </dsp:nvSpPr>
      <dsp:spPr>
        <a:xfrm>
          <a:off x="1948" y="2412"/>
          <a:ext cx="1991157" cy="119469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dsp:txBody>
      <dsp:txXfrm>
        <a:off x="1948" y="2412"/>
        <a:ext cx="1991157" cy="1194694"/>
      </dsp:txXfrm>
    </dsp:sp>
    <dsp:sp modelId="{4663691D-2FC6-42DD-B8AA-511B49655481}">
      <dsp:nvSpPr>
        <dsp:cNvPr id="0" name=""/>
        <dsp:cNvSpPr/>
      </dsp:nvSpPr>
      <dsp:spPr>
        <a:xfrm>
          <a:off x="1948" y="1396223"/>
          <a:ext cx="1991157" cy="119469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dsp:txBody>
      <dsp:txXfrm>
        <a:off x="1948" y="1396223"/>
        <a:ext cx="1991157" cy="1194694"/>
      </dsp:txXfrm>
    </dsp:sp>
    <dsp:sp modelId="{A18A43D2-A2EF-4318-BE4B-06FE2F470AAB}">
      <dsp:nvSpPr>
        <dsp:cNvPr id="0" name=""/>
        <dsp:cNvSpPr/>
      </dsp:nvSpPr>
      <dsp:spPr>
        <a:xfrm>
          <a:off x="1948" y="2790033"/>
          <a:ext cx="1991157" cy="119469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auditing</a:t>
          </a:r>
          <a:endParaRPr lang="en-US" altLang="en-US" sz="1900" kern="1200" dirty="0"/>
        </a:p>
      </dsp:txBody>
      <dsp:txXfrm>
        <a:off x="1948" y="2790033"/>
        <a:ext cx="1991157" cy="1194694"/>
      </dsp:txXfrm>
    </dsp:sp>
    <dsp:sp modelId="{4FD92175-1E0A-4074-8310-B5CF9718979D}">
      <dsp:nvSpPr>
        <dsp:cNvPr id="0" name=""/>
        <dsp:cNvSpPr/>
      </dsp:nvSpPr>
      <dsp:spPr>
        <a:xfrm>
          <a:off x="1948" y="4183843"/>
          <a:ext cx="1991157" cy="119469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dsp:txBody>
      <dsp:txXfrm>
        <a:off x="1948" y="4183843"/>
        <a:ext cx="1991157" cy="119469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A00FD-0055-4901-B624-DC85EC27164F}"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D48C0-C419-4011-ACC2-A655E58E9929}" type="slidenum">
              <a:rPr lang="en-US" smtClean="0"/>
              <a:t>‹#›</a:t>
            </a:fld>
            <a:endParaRPr lang="en-US"/>
          </a:p>
        </p:txBody>
      </p:sp>
    </p:spTree>
    <p:extLst>
      <p:ext uri="{BB962C8B-B14F-4D97-AF65-F5344CB8AC3E}">
        <p14:creationId xmlns:p14="http://schemas.microsoft.com/office/powerpoint/2010/main" val="4253250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5327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CBF6457-35B1-42E7-8593-D5ACBEECE450}"/>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547B0A6-1D34-4D13-BD2E-87AAC0655A1E}" type="slidenum">
              <a:rPr lang="en-US" altLang="en-US" sz="1200">
                <a:latin typeface="Times New Roman" panose="02020603050405020304" pitchFamily="18" charset="0"/>
              </a:rPr>
              <a:pPr eaLnBrk="1" hangingPunct="1"/>
              <a:t>62</a:t>
            </a:fld>
            <a:endParaRPr lang="en-US" altLang="en-US" sz="1200">
              <a:latin typeface="Times New Roman" panose="02020603050405020304" pitchFamily="18" charset="0"/>
            </a:endParaRPr>
          </a:p>
        </p:txBody>
      </p:sp>
      <p:sp>
        <p:nvSpPr>
          <p:cNvPr id="84995" name="Rectangle 2">
            <a:extLst>
              <a:ext uri="{FF2B5EF4-FFF2-40B4-BE49-F238E27FC236}">
                <a16:creationId xmlns:a16="http://schemas.microsoft.com/office/drawing/2014/main" id="{D1F31329-34D3-4B6C-84BB-60D691E4CD41}"/>
              </a:ext>
            </a:extLst>
          </p:cNvPr>
          <p:cNvSpPr>
            <a:spLocks noGrp="1" noRot="1" noChangeAspect="1" noChangeArrowheads="1" noTextEdit="1"/>
          </p:cNvSpPr>
          <p:nvPr>
            <p:ph type="sldImg"/>
          </p:nvPr>
        </p:nvSpPr>
        <p:spPr>
          <a:solidFill>
            <a:srgbClr val="FFFFFF"/>
          </a:solidFill>
          <a:ln/>
        </p:spPr>
      </p:sp>
      <p:sp>
        <p:nvSpPr>
          <p:cNvPr id="84996" name="Rectangle 3">
            <a:extLst>
              <a:ext uri="{FF2B5EF4-FFF2-40B4-BE49-F238E27FC236}">
                <a16:creationId xmlns:a16="http://schemas.microsoft.com/office/drawing/2014/main" id="{610F1343-101B-4F29-90F2-C0F78579010E}"/>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solidFill>
                  <a:srgbClr val="000000"/>
                </a:solidFill>
                <a:cs typeface="Arial" panose="020B0604020202020204" pitchFamily="34" charset="0"/>
              </a:rPr>
              <a:t>This process of retesting again is called regression testing.</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Let us look at some more terminology now to establish the regression testing concepts in more depth.</a:t>
            </a:r>
          </a:p>
        </p:txBody>
      </p:sp>
    </p:spTree>
    <p:extLst>
      <p:ext uri="{BB962C8B-B14F-4D97-AF65-F5344CB8AC3E}">
        <p14:creationId xmlns:p14="http://schemas.microsoft.com/office/powerpoint/2010/main" val="172149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BE7B979-A9E2-4F73-8553-F003DE1D4A2B}"/>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9A3B37B-2A96-44D9-81CF-AE8176EB2666}" type="slidenum">
              <a:rPr lang="en-US" altLang="en-US" sz="1200">
                <a:latin typeface="Times New Roman" panose="02020603050405020304" pitchFamily="18" charset="0"/>
              </a:rPr>
              <a:pPr eaLnBrk="1" hangingPunct="1"/>
              <a:t>63</a:t>
            </a:fld>
            <a:endParaRPr lang="en-US" altLang="en-US" sz="1200">
              <a:latin typeface="Times New Roman" panose="02020603050405020304" pitchFamily="18" charset="0"/>
            </a:endParaRPr>
          </a:p>
        </p:txBody>
      </p:sp>
      <p:sp>
        <p:nvSpPr>
          <p:cNvPr id="86019" name="Rectangle 2">
            <a:extLst>
              <a:ext uri="{FF2B5EF4-FFF2-40B4-BE49-F238E27FC236}">
                <a16:creationId xmlns:a16="http://schemas.microsoft.com/office/drawing/2014/main" id="{2686D773-AA77-49AA-BE0A-B2854F923F61}"/>
              </a:ext>
            </a:extLst>
          </p:cNvPr>
          <p:cNvSpPr>
            <a:spLocks noGrp="1" noRot="1" noChangeAspect="1" noChangeArrowheads="1" noTextEdit="1"/>
          </p:cNvSpPr>
          <p:nvPr>
            <p:ph type="sldImg"/>
          </p:nvPr>
        </p:nvSpPr>
        <p:spPr>
          <a:solidFill>
            <a:srgbClr val="FFFFFF"/>
          </a:solidFill>
          <a:ln/>
        </p:spPr>
      </p:sp>
      <p:sp>
        <p:nvSpPr>
          <p:cNvPr id="86020" name="Rectangle 3">
            <a:extLst>
              <a:ext uri="{FF2B5EF4-FFF2-40B4-BE49-F238E27FC236}">
                <a16:creationId xmlns:a16="http://schemas.microsoft.com/office/drawing/2014/main" id="{10674297-5EB3-4C9B-B386-86C6061C5944}"/>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solidFill>
                  <a:srgbClr val="000000"/>
                </a:solidFill>
                <a:cs typeface="Arial" panose="020B0604020202020204" pitchFamily="34" charset="0"/>
              </a:rPr>
              <a:t>NOTE: THIS SLIDE PRETTY MUCH SAYS THE SAME THING MANY WAYS – THIS IS INTENTIONAL</a:t>
            </a:r>
          </a:p>
          <a:p>
            <a:pPr eaLnBrk="1" hangingPunct="1"/>
            <a:r>
              <a:rPr lang="en-US" altLang="en-US">
                <a:solidFill>
                  <a:srgbClr val="000000"/>
                </a:solidFill>
                <a:cs typeface="Arial" panose="020B0604020202020204" pitchFamily="34" charset="0"/>
              </a:rPr>
              <a:t>The information here is often ignored during development, so it is important to stress it again and again</a:t>
            </a:r>
          </a:p>
          <a:p>
            <a:pPr eaLnBrk="1" hangingPunct="1"/>
            <a:endParaRPr lang="en-US" altLang="en-US">
              <a:solidFill>
                <a:srgbClr val="000000"/>
              </a:solidFill>
              <a:cs typeface="Arial" panose="020B0604020202020204" pitchFamily="34" charset="0"/>
            </a:endParaRPr>
          </a:p>
          <a:p>
            <a:pPr eaLnBrk="1" hangingPunct="1"/>
            <a:r>
              <a:rPr lang="en-US" altLang="en-US">
                <a:solidFill>
                  <a:srgbClr val="000000"/>
                </a:solidFill>
                <a:cs typeface="Arial" panose="020B0604020202020204" pitchFamily="34" charset="0"/>
              </a:rPr>
              <a:t>Regression testing is a powerful technique to manage, change, and ensure the quality of software under development.</a:t>
            </a:r>
            <a:endParaRPr lang="en-US" altLang="en-US">
              <a:solidFill>
                <a:srgbClr val="000000"/>
              </a:solidFill>
              <a:latin typeface="Arial" panose="020B0604020202020204" pitchFamily="34" charset="0"/>
              <a:cs typeface="Times New Roman" panose="02020603050405020304" pitchFamily="18" charset="0"/>
            </a:endParaRPr>
          </a:p>
          <a:p>
            <a:pPr eaLnBrk="1" hangingPunct="1"/>
            <a:r>
              <a:rPr lang="en-US" altLang="en-US">
                <a:solidFill>
                  <a:srgbClr val="000000"/>
                </a:solidFill>
                <a:cs typeface="Arial" panose="020B0604020202020204" pitchFamily="34" charset="0"/>
              </a:rPr>
              <a:t>However, it can be limited.</a:t>
            </a:r>
          </a:p>
          <a:p>
            <a:pPr eaLnBrk="1" hangingPunct="1"/>
            <a:r>
              <a:rPr lang="en-US" altLang="en-US">
                <a:solidFill>
                  <a:srgbClr val="000000"/>
                </a:solidFill>
                <a:cs typeface="Arial" panose="020B0604020202020204" pitchFamily="34" charset="0"/>
              </a:rPr>
              <a:t>If it is pushed beyond its scope, we will not get positive results.</a:t>
            </a:r>
          </a:p>
          <a:p>
            <a:pPr eaLnBrk="1" hangingPunct="1"/>
            <a:r>
              <a:rPr lang="en-US" altLang="en-US">
                <a:solidFill>
                  <a:srgbClr val="000000"/>
                </a:solidFill>
                <a:cs typeface="Arial" panose="020B0604020202020204" pitchFamily="34" charset="0"/>
              </a:rPr>
              <a:t>Regression test suites do not contain tests for </a:t>
            </a:r>
            <a:r>
              <a:rPr lang="en-US" altLang="en-US" u="sng">
                <a:solidFill>
                  <a:srgbClr val="000000"/>
                </a:solidFill>
                <a:cs typeface="Arial" panose="020B0604020202020204" pitchFamily="34" charset="0"/>
              </a:rPr>
              <a:t>new</a:t>
            </a:r>
            <a:r>
              <a:rPr lang="en-US" altLang="en-US">
                <a:solidFill>
                  <a:srgbClr val="000000"/>
                </a:solidFill>
                <a:cs typeface="Arial" panose="020B0604020202020204" pitchFamily="34" charset="0"/>
              </a:rPr>
              <a:t> or </a:t>
            </a:r>
            <a:r>
              <a:rPr lang="en-US" altLang="en-US" u="sng">
                <a:solidFill>
                  <a:srgbClr val="000000"/>
                </a:solidFill>
                <a:cs typeface="Arial" panose="020B0604020202020204" pitchFamily="34" charset="0"/>
              </a:rPr>
              <a:t>changed</a:t>
            </a:r>
            <a:r>
              <a:rPr lang="en-US" altLang="en-US">
                <a:solidFill>
                  <a:srgbClr val="000000"/>
                </a:solidFill>
                <a:cs typeface="Arial" panose="020B0604020202020204" pitchFamily="34" charset="0"/>
              </a:rPr>
              <a:t> capabilities.</a:t>
            </a:r>
          </a:p>
          <a:p>
            <a:pPr eaLnBrk="1" hangingPunct="1"/>
            <a:r>
              <a:rPr lang="en-US" altLang="en-US">
                <a:solidFill>
                  <a:srgbClr val="000000"/>
                </a:solidFill>
                <a:cs typeface="Arial" panose="020B0604020202020204" pitchFamily="34" charset="0"/>
              </a:rPr>
              <a:t>A regression test suite is a static promoted primary test suite.</a:t>
            </a:r>
          </a:p>
          <a:p>
            <a:pPr eaLnBrk="1" hangingPunct="1"/>
            <a:r>
              <a:rPr lang="en-US" altLang="en-US">
                <a:solidFill>
                  <a:srgbClr val="000000"/>
                </a:solidFill>
                <a:cs typeface="Arial" panose="020B0604020202020204" pitchFamily="34" charset="0"/>
              </a:rPr>
              <a:t>We do not make any changes to a regression test suite, so it will not be able to test for new or changed capabilities.</a:t>
            </a:r>
          </a:p>
          <a:p>
            <a:pPr eaLnBrk="1" hangingPunct="1"/>
            <a:r>
              <a:rPr lang="en-US" altLang="en-US">
                <a:solidFill>
                  <a:srgbClr val="000000"/>
                </a:solidFill>
                <a:cs typeface="Arial" panose="020B0604020202020204" pitchFamily="34" charset="0"/>
              </a:rPr>
              <a:t>When we have new or changed capabilities, an updated primary test suite must be used.</a:t>
            </a:r>
          </a:p>
          <a:p>
            <a:pPr eaLnBrk="1" hangingPunct="1"/>
            <a:r>
              <a:rPr lang="en-US" altLang="en-US">
                <a:solidFill>
                  <a:srgbClr val="000000"/>
                </a:solidFill>
                <a:cs typeface="Arial" panose="020B0604020202020204" pitchFamily="34" charset="0"/>
              </a:rPr>
              <a:t>When the implementation passes this test suite, we can then promote it again to create a newer version of the regression test suite.</a:t>
            </a:r>
          </a:p>
          <a:p>
            <a:pPr eaLnBrk="1" hangingPunct="1"/>
            <a:r>
              <a:rPr lang="en-US" altLang="en-US">
                <a:solidFill>
                  <a:srgbClr val="000000"/>
                </a:solidFill>
                <a:cs typeface="Arial" panose="020B0604020202020204" pitchFamily="34" charset="0"/>
              </a:rPr>
              <a:t>When a test suite is reused as a regression test suite, it is no longer effective as a primary test suite.</a:t>
            </a:r>
          </a:p>
          <a:p>
            <a:pPr eaLnBrk="1" hangingPunct="1"/>
            <a:r>
              <a:rPr lang="en-US" altLang="en-US">
                <a:solidFill>
                  <a:srgbClr val="000000"/>
                </a:solidFill>
                <a:cs typeface="Arial" panose="020B0604020202020204" pitchFamily="34" charset="0"/>
              </a:rPr>
              <a:t>This is because regression test suites are not effective when checking new features.</a:t>
            </a:r>
          </a:p>
          <a:p>
            <a:pPr eaLnBrk="1" hangingPunct="1"/>
            <a:r>
              <a:rPr lang="en-US" altLang="en-US">
                <a:solidFill>
                  <a:srgbClr val="000000"/>
                </a:solidFill>
                <a:cs typeface="Arial" panose="020B0604020202020204" pitchFamily="34" charset="0"/>
              </a:rPr>
              <a:t>New features should be tested using an updated primary test suite.</a:t>
            </a:r>
          </a:p>
          <a:p>
            <a:pPr eaLnBrk="1" hangingPunct="1"/>
            <a:r>
              <a:rPr lang="en-US" altLang="en-US">
                <a:solidFill>
                  <a:srgbClr val="000000"/>
                </a:solidFill>
                <a:cs typeface="Arial" panose="020B0604020202020204" pitchFamily="34" charset="0"/>
              </a:rPr>
              <a:t>Once a baseline has passed all of its test cases, the baseline test suite has revealed all the bugs that it can.</a:t>
            </a:r>
          </a:p>
          <a:p>
            <a:pPr eaLnBrk="1" hangingPunct="1"/>
            <a:r>
              <a:rPr lang="en-US" altLang="en-US">
                <a:solidFill>
                  <a:srgbClr val="000000"/>
                </a:solidFill>
                <a:cs typeface="Arial" panose="020B0604020202020204" pitchFamily="34" charset="0"/>
              </a:rPr>
              <a:t>It does not become effective until a change is made in the component or in another component in the same system.</a:t>
            </a:r>
          </a:p>
          <a:p>
            <a:pPr eaLnBrk="1" hangingPunct="1"/>
            <a:r>
              <a:rPr lang="en-US" altLang="en-US">
                <a:solidFill>
                  <a:srgbClr val="000000"/>
                </a:solidFill>
                <a:cs typeface="Arial" panose="020B0604020202020204" pitchFamily="34" charset="0"/>
              </a:rPr>
              <a:t>This is an important point, because many organizations used the primary as a regression test suite.</a:t>
            </a:r>
          </a:p>
          <a:p>
            <a:pPr eaLnBrk="1" hangingPunct="1"/>
            <a:r>
              <a:rPr lang="en-US" altLang="en-US">
                <a:solidFill>
                  <a:srgbClr val="000000"/>
                </a:solidFill>
                <a:cs typeface="Arial" panose="020B0604020202020204" pitchFamily="34" charset="0"/>
              </a:rPr>
              <a:t>When new features are added, they update the primary and rerun the test again.</a:t>
            </a:r>
          </a:p>
          <a:p>
            <a:pPr eaLnBrk="1" hangingPunct="1"/>
            <a:r>
              <a:rPr lang="en-US" altLang="en-US">
                <a:solidFill>
                  <a:srgbClr val="000000"/>
                </a:solidFill>
                <a:cs typeface="Arial" panose="020B0604020202020204" pitchFamily="34" charset="0"/>
              </a:rPr>
              <a:t>This practice works well for small teams and small projects.</a:t>
            </a:r>
          </a:p>
          <a:p>
            <a:pPr eaLnBrk="1" hangingPunct="1"/>
            <a:r>
              <a:rPr lang="en-US" altLang="en-US">
                <a:solidFill>
                  <a:srgbClr val="000000"/>
                </a:solidFill>
                <a:cs typeface="Arial" panose="020B0604020202020204" pitchFamily="34" charset="0"/>
              </a:rPr>
              <a:t>However, for any serious software development efforts, we need to promote the primary test suite regularly into a regression test suite.</a:t>
            </a:r>
          </a:p>
          <a:p>
            <a:pPr eaLnBrk="1" hangingPunct="1"/>
            <a:r>
              <a:rPr lang="en-US" altLang="en-US">
                <a:solidFill>
                  <a:srgbClr val="000000"/>
                </a:solidFill>
                <a:cs typeface="Arial" panose="020B0604020202020204" pitchFamily="34" charset="0"/>
              </a:rPr>
              <a:t>This will also give us the ability to guarantee the separation between a current version in development, and the current version in test.</a:t>
            </a:r>
            <a:endParaRPr lang="en-US" altLang="en-US">
              <a:solidFill>
                <a:srgbClr val="000000"/>
              </a:solidFill>
              <a:cs typeface="Times New Roman" panose="02020603050405020304" pitchFamily="18" charset="0"/>
            </a:endParaRPr>
          </a:p>
        </p:txBody>
      </p:sp>
    </p:spTree>
    <p:extLst>
      <p:ext uri="{BB962C8B-B14F-4D97-AF65-F5344CB8AC3E}">
        <p14:creationId xmlns:p14="http://schemas.microsoft.com/office/powerpoint/2010/main" val="2824056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EA34DC7-58E0-4FA3-9183-B583F1542C4E}"/>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C8BAFB-9118-4E2D-8B48-BFEF183F55A1}" type="slidenum">
              <a:rPr lang="en-US" altLang="en-US" sz="1200">
                <a:latin typeface="Times New Roman" panose="02020603050405020304" pitchFamily="18" charset="0"/>
              </a:rPr>
              <a:pPr eaLnBrk="1" hangingPunct="1"/>
              <a:t>71</a:t>
            </a:fld>
            <a:endParaRPr lang="en-US" altLang="en-US" sz="1200">
              <a:latin typeface="Times New Roman" panose="02020603050405020304" pitchFamily="18" charset="0"/>
            </a:endParaRPr>
          </a:p>
        </p:txBody>
      </p:sp>
      <p:sp>
        <p:nvSpPr>
          <p:cNvPr id="87043" name="Rectangle 2">
            <a:extLst>
              <a:ext uri="{FF2B5EF4-FFF2-40B4-BE49-F238E27FC236}">
                <a16:creationId xmlns:a16="http://schemas.microsoft.com/office/drawing/2014/main" id="{31B445C1-2BA4-4EC6-A514-96F9004C82A9}"/>
              </a:ext>
            </a:extLst>
          </p:cNvPr>
          <p:cNvSpPr>
            <a:spLocks noGrp="1" noRot="1" noChangeAspect="1" noChangeArrowheads="1" noTextEdit="1"/>
          </p:cNvSpPr>
          <p:nvPr>
            <p:ph type="sldImg"/>
          </p:nvPr>
        </p:nvSpPr>
        <p:spPr>
          <a:solidFill>
            <a:srgbClr val="FFFFFF"/>
          </a:solidFill>
          <a:ln/>
        </p:spPr>
      </p:sp>
      <p:sp>
        <p:nvSpPr>
          <p:cNvPr id="87044" name="Rectangle 3">
            <a:extLst>
              <a:ext uri="{FF2B5EF4-FFF2-40B4-BE49-F238E27FC236}">
                <a16:creationId xmlns:a16="http://schemas.microsoft.com/office/drawing/2014/main" id="{1453A992-67EC-467E-A701-1451F8F3E387}"/>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AU" altLang="en-US"/>
          </a:p>
        </p:txBody>
      </p:sp>
    </p:spTree>
    <p:extLst>
      <p:ext uri="{BB962C8B-B14F-4D97-AF65-F5344CB8AC3E}">
        <p14:creationId xmlns:p14="http://schemas.microsoft.com/office/powerpoint/2010/main" val="179183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3C3D709-9C18-42A3-97C1-B476DFFF906D}"/>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12923DB-2341-4043-880E-8EFE8555574A}" type="slidenum">
              <a:rPr lang="en-US" altLang="en-US" sz="1200">
                <a:latin typeface="Times New Roman" panose="02020603050405020304" pitchFamily="18" charset="0"/>
              </a:rPr>
              <a:pPr eaLnBrk="1" hangingPunct="1"/>
              <a:t>3</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3B34AC1B-902F-4A3B-A049-D907AF690286}"/>
              </a:ext>
            </a:extLst>
          </p:cNvPr>
          <p:cNvSpPr>
            <a:spLocks noGrp="1" noRot="1" noChangeAspect="1" noChangeArrowheads="1" noTextEdit="1"/>
          </p:cNvSpPr>
          <p:nvPr>
            <p:ph type="sldImg"/>
          </p:nvPr>
        </p:nvSpPr>
        <p:spPr>
          <a:solidFill>
            <a:srgbClr val="FFFFFF"/>
          </a:solidFill>
          <a:ln/>
        </p:spPr>
      </p:sp>
      <p:sp>
        <p:nvSpPr>
          <p:cNvPr id="76804" name="Rectangle 3">
            <a:extLst>
              <a:ext uri="{FF2B5EF4-FFF2-40B4-BE49-F238E27FC236}">
                <a16:creationId xmlns:a16="http://schemas.microsoft.com/office/drawing/2014/main" id="{DCC43798-67AA-452A-B1B7-4FDF870C74DE}"/>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t>The fact that it is easier to hit a stationary target than a moving one is well known.</a:t>
            </a:r>
          </a:p>
          <a:p>
            <a:pPr eaLnBrk="1" hangingPunct="1"/>
            <a:r>
              <a:rPr lang="en-US" altLang="en-US"/>
              <a:t>It is not possible to avoid change, however can put in a place a plan that will help us deal with changes and manage the changes effectively.</a:t>
            </a:r>
          </a:p>
          <a:p>
            <a:pPr eaLnBrk="1" hangingPunct="1"/>
            <a:r>
              <a:rPr lang="en-US" altLang="en-US"/>
              <a:t>The speed at which changes happen can be controlled and the speed reduced to increase our chance of hitting the target.</a:t>
            </a:r>
          </a:p>
          <a:p>
            <a:pPr eaLnBrk="1" hangingPunct="1"/>
            <a:r>
              <a:rPr lang="en-US" altLang="en-US"/>
              <a:t>Rather than run away from change, we must have a strategy to solve and manage changes to survive in the any serious software development venture.</a:t>
            </a:r>
          </a:p>
        </p:txBody>
      </p:sp>
    </p:spTree>
    <p:extLst>
      <p:ext uri="{BB962C8B-B14F-4D97-AF65-F5344CB8AC3E}">
        <p14:creationId xmlns:p14="http://schemas.microsoft.com/office/powerpoint/2010/main" val="117205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738D2A4A-C727-4449-8703-0403D9859FFC}"/>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3E351FB-13AB-49BF-942F-6260E5921ED5}" type="slidenum">
              <a:rPr lang="en-US" altLang="en-US" sz="1200">
                <a:latin typeface="Times New Roman" panose="02020603050405020304" pitchFamily="18" charset="0"/>
              </a:rPr>
              <a:pPr eaLnBrk="1" hangingPunct="1"/>
              <a:t>10</a:t>
            </a:fld>
            <a:endParaRPr lang="en-US" altLang="en-US" sz="1200">
              <a:latin typeface="Times New Roman" panose="02020603050405020304" pitchFamily="18" charset="0"/>
            </a:endParaRPr>
          </a:p>
        </p:txBody>
      </p:sp>
      <p:sp>
        <p:nvSpPr>
          <p:cNvPr id="77827" name="Rectangle 1026">
            <a:extLst>
              <a:ext uri="{FF2B5EF4-FFF2-40B4-BE49-F238E27FC236}">
                <a16:creationId xmlns:a16="http://schemas.microsoft.com/office/drawing/2014/main" id="{DDF257E9-F016-4799-AD33-6F1A2DA36402}"/>
              </a:ext>
            </a:extLst>
          </p:cNvPr>
          <p:cNvSpPr>
            <a:spLocks noGrp="1" noRot="1" noChangeAspect="1" noChangeArrowheads="1" noTextEdit="1"/>
          </p:cNvSpPr>
          <p:nvPr>
            <p:ph type="sldImg"/>
          </p:nvPr>
        </p:nvSpPr>
        <p:spPr>
          <a:ln/>
        </p:spPr>
      </p:sp>
      <p:sp>
        <p:nvSpPr>
          <p:cNvPr id="77828" name="Rectangle 1027">
            <a:extLst>
              <a:ext uri="{FF2B5EF4-FFF2-40B4-BE49-F238E27FC236}">
                <a16:creationId xmlns:a16="http://schemas.microsoft.com/office/drawing/2014/main" id="{6FC77827-8440-42B4-9BAE-76B04B6AB069}"/>
              </a:ext>
            </a:extLst>
          </p:cNvPr>
          <p:cNvSpPr>
            <a:spLocks noGrp="1" noChangeArrowheads="1"/>
          </p:cNvSpPr>
          <p:nvPr>
            <p:ph type="body" idx="1"/>
          </p:nvPr>
        </p:nvSpPr>
        <p:spPr>
          <a:noFill/>
        </p:spPr>
        <p:txBody>
          <a:bodyPr/>
          <a:lstStyle/>
          <a:p>
            <a:pPr eaLnBrk="1" hangingPunct="1"/>
            <a:r>
              <a:rPr lang="en-US" altLang="en-US"/>
              <a:t>In general most projects tend to have a higher percentage of Adaptive and Corrective changes as the dead-line nears.  Perfective changes are mostly made early in the project.  Refinement is often sought when one has plenty of time, resources and money.  However as things tighten up, the nature of management changes to ensure that they can make ends meet.  At this time only corrective and adaptive changes will be acceptable.</a:t>
            </a:r>
          </a:p>
        </p:txBody>
      </p:sp>
    </p:spTree>
    <p:extLst>
      <p:ext uri="{BB962C8B-B14F-4D97-AF65-F5344CB8AC3E}">
        <p14:creationId xmlns:p14="http://schemas.microsoft.com/office/powerpoint/2010/main" val="195285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0A50CB7-EEA3-413B-B069-11A5433CD8BE}"/>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B67F384-C69E-4802-9AF2-0E886B2B6705}" type="slidenum">
              <a:rPr lang="en-US" altLang="en-US" sz="1200">
                <a:latin typeface="Times New Roman" panose="02020603050405020304" pitchFamily="18" charset="0"/>
              </a:rPr>
              <a:pPr eaLnBrk="1" hangingPunct="1"/>
              <a:t>27</a:t>
            </a:fld>
            <a:endParaRPr lang="en-US" altLang="en-US" sz="1200">
              <a:latin typeface="Times New Roman" panose="02020603050405020304" pitchFamily="18" charset="0"/>
            </a:endParaRPr>
          </a:p>
        </p:txBody>
      </p:sp>
      <p:sp>
        <p:nvSpPr>
          <p:cNvPr id="78851" name="Rectangle 2">
            <a:extLst>
              <a:ext uri="{FF2B5EF4-FFF2-40B4-BE49-F238E27FC236}">
                <a16:creationId xmlns:a16="http://schemas.microsoft.com/office/drawing/2014/main" id="{0C8F38A2-08D1-4E5C-8497-C32DD799A370}"/>
              </a:ext>
            </a:extLst>
          </p:cNvPr>
          <p:cNvSpPr>
            <a:spLocks noGrp="1" noRot="1" noChangeAspect="1" noChangeArrowheads="1" noTextEdit="1"/>
          </p:cNvSpPr>
          <p:nvPr>
            <p:ph type="sldImg"/>
          </p:nvPr>
        </p:nvSpPr>
        <p:spPr>
          <a:solidFill>
            <a:srgbClr val="FFFFFF"/>
          </a:solidFill>
          <a:ln/>
        </p:spPr>
      </p:sp>
      <p:sp>
        <p:nvSpPr>
          <p:cNvPr id="78852" name="Rectangle 3">
            <a:extLst>
              <a:ext uri="{FF2B5EF4-FFF2-40B4-BE49-F238E27FC236}">
                <a16:creationId xmlns:a16="http://schemas.microsoft.com/office/drawing/2014/main" id="{D78B7F87-75F7-4A0B-9E2B-03E006325978}"/>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a:t>Use a simple exercise here – possibly by Noun/Verb identification.</a:t>
            </a:r>
          </a:p>
        </p:txBody>
      </p:sp>
    </p:spTree>
    <p:extLst>
      <p:ext uri="{BB962C8B-B14F-4D97-AF65-F5344CB8AC3E}">
        <p14:creationId xmlns:p14="http://schemas.microsoft.com/office/powerpoint/2010/main" val="245715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E6B278D-D390-43BF-BCF2-51E60BD1F5A9}"/>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108E278-DFA8-4440-B74B-5ABBF23747B0}" type="slidenum">
              <a:rPr lang="en-US" altLang="en-US" sz="1200">
                <a:latin typeface="Times New Roman" panose="02020603050405020304" pitchFamily="18" charset="0"/>
              </a:rPr>
              <a:pPr eaLnBrk="1" hangingPunct="1"/>
              <a:t>50</a:t>
            </a:fld>
            <a:endParaRPr lang="en-US" altLang="en-US" sz="1200">
              <a:latin typeface="Times New Roman" panose="02020603050405020304" pitchFamily="18" charset="0"/>
            </a:endParaRPr>
          </a:p>
        </p:txBody>
      </p:sp>
      <p:sp>
        <p:nvSpPr>
          <p:cNvPr id="79875" name="Rectangle 2">
            <a:extLst>
              <a:ext uri="{FF2B5EF4-FFF2-40B4-BE49-F238E27FC236}">
                <a16:creationId xmlns:a16="http://schemas.microsoft.com/office/drawing/2014/main" id="{BCE19DB1-73D4-4F46-BBB6-AD3A4251B33D}"/>
              </a:ext>
            </a:extLst>
          </p:cNvPr>
          <p:cNvSpPr>
            <a:spLocks noGrp="1" noRot="1" noChangeAspect="1" noChangeArrowheads="1" noTextEdit="1"/>
          </p:cNvSpPr>
          <p:nvPr>
            <p:ph type="sldImg"/>
          </p:nvPr>
        </p:nvSpPr>
        <p:spPr>
          <a:solidFill>
            <a:srgbClr val="FFFFFF"/>
          </a:solidFill>
          <a:ln/>
        </p:spPr>
      </p:sp>
      <p:sp>
        <p:nvSpPr>
          <p:cNvPr id="79876" name="Rectangle 3">
            <a:extLst>
              <a:ext uri="{FF2B5EF4-FFF2-40B4-BE49-F238E27FC236}">
                <a16:creationId xmlns:a16="http://schemas.microsoft.com/office/drawing/2014/main" id="{570CCF04-D575-44BB-8803-105EF41E7C0A}"/>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t>1. </a:t>
            </a:r>
            <a:r>
              <a:rPr lang="en-US" altLang="en-US" sz="1000"/>
              <a:t>Introduction.</a:t>
            </a:r>
          </a:p>
          <a:p>
            <a:pPr lvl="1" eaLnBrk="1" hangingPunct="1"/>
            <a:r>
              <a:rPr lang="en-US" altLang="en-US"/>
              <a:t>Describes purpose, scope of application, key terms and references.</a:t>
            </a:r>
          </a:p>
          <a:p>
            <a:pPr eaLnBrk="1" hangingPunct="1"/>
            <a:r>
              <a:rPr lang="en-US" altLang="en-US" sz="1000"/>
              <a:t>2. Management (WHO?).</a:t>
            </a:r>
          </a:p>
          <a:p>
            <a:pPr lvl="1" eaLnBrk="1" hangingPunct="1"/>
            <a:r>
              <a:rPr lang="en-US" altLang="en-US"/>
              <a:t>Identifies the responsibilities and authorities for accomplishing the planned configuration management activities.</a:t>
            </a:r>
          </a:p>
          <a:p>
            <a:pPr eaLnBrk="1" hangingPunct="1"/>
            <a:r>
              <a:rPr lang="en-US" altLang="en-US" sz="1000"/>
              <a:t>3. Activities (WHAT?).</a:t>
            </a:r>
          </a:p>
          <a:p>
            <a:pPr lvl="1" eaLnBrk="1" hangingPunct="1"/>
            <a:r>
              <a:rPr lang="en-US" altLang="en-US"/>
              <a:t>Identifies the activities to be performed in applying to the project.</a:t>
            </a:r>
          </a:p>
          <a:p>
            <a:pPr eaLnBrk="1" hangingPunct="1"/>
            <a:endParaRPr lang="en-US" altLang="en-US"/>
          </a:p>
          <a:p>
            <a:pPr eaLnBrk="1" hangingPunct="1"/>
            <a:r>
              <a:rPr lang="en-US" altLang="en-US" sz="1000"/>
              <a:t>4. Schedule (WHEN?).</a:t>
            </a:r>
          </a:p>
          <a:p>
            <a:pPr lvl="1" eaLnBrk="1" hangingPunct="1"/>
            <a:r>
              <a:rPr lang="en-US" altLang="en-US"/>
              <a:t>Establishes the sequence and coordination of the SCM activities with project mile stones.</a:t>
            </a:r>
          </a:p>
          <a:p>
            <a:pPr eaLnBrk="1" hangingPunct="1"/>
            <a:r>
              <a:rPr lang="en-US" altLang="en-US" sz="1000"/>
              <a:t>5. Resources (HOW?).</a:t>
            </a:r>
          </a:p>
          <a:p>
            <a:pPr lvl="1" eaLnBrk="1" hangingPunct="1"/>
            <a:r>
              <a:rPr lang="en-US" altLang="en-US"/>
              <a:t>Identifies tools and techniques required for the implementation of the SCMP.</a:t>
            </a:r>
          </a:p>
          <a:p>
            <a:pPr eaLnBrk="1" hangingPunct="1"/>
            <a:r>
              <a:rPr lang="en-US" altLang="en-US" sz="1000"/>
              <a:t>6. Maintenance.</a:t>
            </a:r>
          </a:p>
          <a:p>
            <a:pPr lvl="1" eaLnBrk="1" hangingPunct="1"/>
            <a:r>
              <a:rPr lang="en-US" altLang="en-US"/>
              <a:t>Identifies activities and responsibilities on how the SCMP will be kept current during the life-cycle of the project.</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9665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57743F3-2A1A-44E0-B8B3-8C8474F5A45D}"/>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04E98D7-AFE5-493C-BD52-534DCFF78CEF}" type="slidenum">
              <a:rPr lang="en-US" altLang="en-US" sz="1200">
                <a:latin typeface="Times New Roman" panose="02020603050405020304" pitchFamily="18" charset="0"/>
              </a:rPr>
              <a:pPr eaLnBrk="1" hangingPunct="1"/>
              <a:t>51</a:t>
            </a:fld>
            <a:endParaRPr lang="en-US" altLang="en-US" sz="1200">
              <a:latin typeface="Times New Roman" panose="02020603050405020304" pitchFamily="18" charset="0"/>
            </a:endParaRPr>
          </a:p>
        </p:txBody>
      </p:sp>
      <p:sp>
        <p:nvSpPr>
          <p:cNvPr id="80899" name="Rectangle 2">
            <a:extLst>
              <a:ext uri="{FF2B5EF4-FFF2-40B4-BE49-F238E27FC236}">
                <a16:creationId xmlns:a16="http://schemas.microsoft.com/office/drawing/2014/main" id="{C0A04EA7-81B9-42E4-8853-4EA83AB725BF}"/>
              </a:ext>
            </a:extLst>
          </p:cNvPr>
          <p:cNvSpPr>
            <a:spLocks noGrp="1" noRot="1" noChangeAspect="1" noChangeArrowheads="1" noTextEdit="1"/>
          </p:cNvSpPr>
          <p:nvPr>
            <p:ph type="sldImg"/>
          </p:nvPr>
        </p:nvSpPr>
        <p:spPr>
          <a:solidFill>
            <a:srgbClr val="FFFFFF"/>
          </a:solidFill>
          <a:ln/>
        </p:spPr>
      </p:sp>
      <p:sp>
        <p:nvSpPr>
          <p:cNvPr id="80900" name="Rectangle 3">
            <a:extLst>
              <a:ext uri="{FF2B5EF4-FFF2-40B4-BE49-F238E27FC236}">
                <a16:creationId xmlns:a16="http://schemas.microsoft.com/office/drawing/2014/main" id="{B8BF5719-FB02-4242-B2F2-E84AC71A0D2F}"/>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a:t>The recommended practice is to get the plan audited before placing the conformance statement.</a:t>
            </a:r>
          </a:p>
        </p:txBody>
      </p:sp>
    </p:spTree>
    <p:extLst>
      <p:ext uri="{BB962C8B-B14F-4D97-AF65-F5344CB8AC3E}">
        <p14:creationId xmlns:p14="http://schemas.microsoft.com/office/powerpoint/2010/main" val="312112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4804952-4AEC-4A18-918D-2F6B310D9D54}"/>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62D0B63-A352-4738-97C8-ED93D1345EE2}" type="slidenum">
              <a:rPr lang="en-US" altLang="en-US" sz="1200">
                <a:latin typeface="Times New Roman" panose="02020603050405020304" pitchFamily="18" charset="0"/>
              </a:rPr>
              <a:pPr eaLnBrk="1" hangingPunct="1"/>
              <a:t>52</a:t>
            </a:fld>
            <a:endParaRPr lang="en-US" altLang="en-US" sz="1200">
              <a:latin typeface="Times New Roman" panose="02020603050405020304" pitchFamily="18" charset="0"/>
            </a:endParaRPr>
          </a:p>
        </p:txBody>
      </p:sp>
      <p:sp>
        <p:nvSpPr>
          <p:cNvPr id="81923" name="Rectangle 2">
            <a:extLst>
              <a:ext uri="{FF2B5EF4-FFF2-40B4-BE49-F238E27FC236}">
                <a16:creationId xmlns:a16="http://schemas.microsoft.com/office/drawing/2014/main" id="{24F4C9B6-C69C-424D-9B42-D6C42EE161B4}"/>
              </a:ext>
            </a:extLst>
          </p:cNvPr>
          <p:cNvSpPr>
            <a:spLocks noGrp="1" noRot="1" noChangeAspect="1" noChangeArrowheads="1" noTextEdit="1"/>
          </p:cNvSpPr>
          <p:nvPr>
            <p:ph type="sldImg"/>
          </p:nvPr>
        </p:nvSpPr>
        <p:spPr>
          <a:solidFill>
            <a:srgbClr val="FFFFFF"/>
          </a:solidFill>
          <a:ln/>
        </p:spPr>
      </p:sp>
      <p:sp>
        <p:nvSpPr>
          <p:cNvPr id="81924" name="Rectangle 3">
            <a:extLst>
              <a:ext uri="{FF2B5EF4-FFF2-40B4-BE49-F238E27FC236}">
                <a16:creationId xmlns:a16="http://schemas.microsoft.com/office/drawing/2014/main" id="{C50F4539-2FAE-4FEF-9AE4-702DC8B4F1C1}"/>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a:t>The recommended practice is to get the plan audited before placing the conformance statement.</a:t>
            </a:r>
          </a:p>
        </p:txBody>
      </p:sp>
    </p:spTree>
    <p:extLst>
      <p:ext uri="{BB962C8B-B14F-4D97-AF65-F5344CB8AC3E}">
        <p14:creationId xmlns:p14="http://schemas.microsoft.com/office/powerpoint/2010/main" val="164320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CFCD351-BB52-40A7-A8C7-8EAEF73E2A95}"/>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D611CB-F77D-4275-BF47-2AC1380C070E}" type="slidenum">
              <a:rPr lang="en-US" altLang="en-US" sz="1200">
                <a:latin typeface="Times New Roman" panose="02020603050405020304" pitchFamily="18" charset="0"/>
              </a:rPr>
              <a:pPr eaLnBrk="1" hangingPunct="1"/>
              <a:t>53</a:t>
            </a:fld>
            <a:endParaRPr lang="en-US" altLang="en-US" sz="1200">
              <a:latin typeface="Times New Roman" panose="02020603050405020304" pitchFamily="18" charset="0"/>
            </a:endParaRPr>
          </a:p>
        </p:txBody>
      </p:sp>
      <p:sp>
        <p:nvSpPr>
          <p:cNvPr id="82947" name="Rectangle 2">
            <a:extLst>
              <a:ext uri="{FF2B5EF4-FFF2-40B4-BE49-F238E27FC236}">
                <a16:creationId xmlns:a16="http://schemas.microsoft.com/office/drawing/2014/main" id="{6F2D83D9-5E6E-4E7F-AA01-7E5362E7C1D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B2BE81F3-F633-44A7-9D4F-AFD759BC2D9F}"/>
              </a:ext>
            </a:extLst>
          </p:cNvPr>
          <p:cNvSpPr>
            <a:spLocks noGrp="1" noChangeArrowheads="1"/>
          </p:cNvSpPr>
          <p:nvPr>
            <p:ph type="body" idx="1"/>
          </p:nvPr>
        </p:nvSpPr>
        <p:spPr>
          <a:noFill/>
        </p:spPr>
        <p:txBody>
          <a:bodyPr/>
          <a:lstStyle/>
          <a:p>
            <a:pPr eaLnBrk="1" hangingPunct="1"/>
            <a:r>
              <a:rPr lang="en-US" altLang="en-US"/>
              <a:t>&gt;   Do you mean that CVS is pessimistic in assuming that the only safe</a:t>
            </a:r>
          </a:p>
          <a:p>
            <a:pPr eaLnBrk="1" hangingPunct="1"/>
            <a:r>
              <a:rPr lang="en-US" altLang="en-US"/>
              <a:t>&gt;   mode is one changer at once?  Presumably CVS is optimistic purely in</a:t>
            </a:r>
          </a:p>
          <a:p>
            <a:pPr eaLnBrk="1" hangingPunct="1"/>
            <a:r>
              <a:rPr lang="en-US" altLang="en-US"/>
              <a:t>&gt;   the sense of taking the opposite view.  But the most optimistic</a:t>
            </a:r>
          </a:p>
          <a:p>
            <a:pPr eaLnBrk="1" hangingPunct="1"/>
            <a:r>
              <a:rPr lang="en-US" altLang="en-US"/>
              <a:t>&gt;   view, in this sense, would be to have no control on the assumption</a:t>
            </a:r>
          </a:p>
          <a:p>
            <a:pPr eaLnBrk="1" hangingPunct="1"/>
            <a:r>
              <a:rPr lang="en-US" altLang="en-US"/>
              <a:t>&gt;   that no clashes will occur.  I would tend to describe CVS as the</a:t>
            </a:r>
          </a:p>
          <a:p>
            <a:pPr eaLnBrk="1" hangingPunct="1"/>
            <a:r>
              <a:rPr lang="en-US" altLang="en-US"/>
              <a:t>&gt;   simplest but least flexible, CVS as more flexible but also more</a:t>
            </a:r>
          </a:p>
          <a:p>
            <a:pPr eaLnBrk="1" hangingPunct="1"/>
            <a:r>
              <a:rPr lang="en-US" altLang="en-US"/>
              <a:t>&gt;   complex.  (Personally I think that if something can be worked on</a:t>
            </a:r>
          </a:p>
          <a:p>
            <a:pPr eaLnBrk="1" hangingPunct="1"/>
            <a:r>
              <a:rPr lang="en-US" altLang="en-US"/>
              <a:t>&gt;   sensibly by two different people at the same time then it lacks</a:t>
            </a:r>
          </a:p>
          <a:p>
            <a:pPr eaLnBrk="1" hangingPunct="1"/>
            <a:r>
              <a:rPr lang="en-US" altLang="en-US"/>
              <a:t>&gt;   enough structure: it ought to be split into two or more separate items,</a:t>
            </a:r>
          </a:p>
          <a:p>
            <a:pPr eaLnBrk="1" hangingPunct="1"/>
            <a:r>
              <a:rPr lang="en-US" altLang="en-US"/>
              <a:t>&gt;   or the parts made separate components of the whole in a tree</a:t>
            </a:r>
          </a:p>
          <a:p>
            <a:pPr eaLnBrk="1" hangingPunct="1"/>
            <a:r>
              <a:rPr lang="en-US" altLang="en-US"/>
              <a:t>&gt;   structure.  Then RCS is always enough.)</a:t>
            </a:r>
          </a:p>
          <a:p>
            <a:pPr eaLnBrk="1" hangingPunct="1"/>
            <a:r>
              <a:rPr lang="en-US" altLang="en-US"/>
              <a:t>RCS is considered "pessimistic" because it assumes that two people cannot</a:t>
            </a:r>
          </a:p>
          <a:p>
            <a:pPr eaLnBrk="1" hangingPunct="1"/>
            <a:r>
              <a:rPr lang="en-US" altLang="en-US"/>
              <a:t>work on the same file without causing any conflict.  CVS is considered</a:t>
            </a:r>
          </a:p>
          <a:p>
            <a:pPr eaLnBrk="1" hangingPunct="1"/>
            <a:r>
              <a:rPr lang="en-US" altLang="en-US"/>
              <a:t>"optimistic" because it takes the opposite view (as you have noted already).</a:t>
            </a:r>
          </a:p>
          <a:p>
            <a:pPr eaLnBrk="1" hangingPunct="1"/>
            <a:r>
              <a:rPr lang="en-US" altLang="en-US"/>
              <a:t>CVS is by far the most popular choice in use these days because it allows</a:t>
            </a:r>
          </a:p>
          <a:p>
            <a:pPr eaLnBrk="1" hangingPunct="1"/>
            <a:r>
              <a:rPr lang="en-US" altLang="en-US"/>
              <a:t>for more flexible development mode (essentially one would not have to worry</a:t>
            </a:r>
          </a:p>
          <a:p>
            <a:pPr eaLnBrk="1" hangingPunct="1"/>
            <a:r>
              <a:rPr lang="en-US" altLang="en-US"/>
              <a:t>about any file ever being locked - Locks cause problems because people can</a:t>
            </a:r>
          </a:p>
          <a:p>
            <a:pPr eaLnBrk="1" hangingPunct="1"/>
            <a:r>
              <a:rPr lang="en-US" altLang="en-US"/>
              <a:t>be on leave and forget to unlock it etc..).  Also, it is highly unlikely</a:t>
            </a:r>
          </a:p>
          <a:p>
            <a:pPr eaLnBrk="1" hangingPunct="1"/>
            <a:r>
              <a:rPr lang="en-US" altLang="en-US"/>
              <a:t>that two people will work on the same code module at the same time, and even</a:t>
            </a:r>
          </a:p>
          <a:p>
            <a:pPr eaLnBrk="1" hangingPunct="1"/>
            <a:r>
              <a:rPr lang="en-US" altLang="en-US"/>
              <a:t>if they do there is a very good "diff" and "merge" module.  These are often</a:t>
            </a:r>
          </a:p>
          <a:p>
            <a:pPr eaLnBrk="1" hangingPunct="1"/>
            <a:r>
              <a:rPr lang="en-US" altLang="en-US"/>
              <a:t>linked into the Audit and Status systems - so the managers know the number</a:t>
            </a:r>
          </a:p>
          <a:p>
            <a:pPr eaLnBrk="1" hangingPunct="1"/>
            <a:r>
              <a:rPr lang="en-US" altLang="en-US"/>
              <a:t>of "conflicts" - serves as a rudimentary indicator on planning/communication</a:t>
            </a:r>
          </a:p>
          <a:p>
            <a:pPr eaLnBrk="1" hangingPunct="1"/>
            <a:r>
              <a:rPr lang="en-US" altLang="en-US"/>
              <a:t>issues.</a:t>
            </a:r>
          </a:p>
          <a:p>
            <a:pPr eaLnBrk="1" hangingPunct="1"/>
            <a:endParaRPr lang="en-US" altLang="en-US"/>
          </a:p>
          <a:p>
            <a:pPr eaLnBrk="1" hangingPunct="1"/>
            <a:r>
              <a:rPr lang="en-US" altLang="en-US"/>
              <a:t>The reason multiple people will work on the same file is often during the</a:t>
            </a:r>
          </a:p>
          <a:p>
            <a:pPr eaLnBrk="1" hangingPunct="1"/>
            <a:r>
              <a:rPr lang="en-US" altLang="en-US"/>
              <a:t>end of the proect many bugs are found and fixed in the same module.  The</a:t>
            </a:r>
          </a:p>
          <a:p>
            <a:pPr eaLnBrk="1" hangingPunct="1"/>
            <a:r>
              <a:rPr lang="en-US" altLang="en-US"/>
              <a:t>diff-merge systems are very mature these days and since it allows for</a:t>
            </a:r>
          </a:p>
          <a:p>
            <a:pPr eaLnBrk="1" hangingPunct="1"/>
            <a:r>
              <a:rPr lang="en-US" altLang="en-US"/>
              <a:t>concurrent development it has become the preferred option in almost all of</a:t>
            </a:r>
          </a:p>
          <a:p>
            <a:pPr eaLnBrk="1" hangingPunct="1"/>
            <a:r>
              <a:rPr lang="en-US" altLang="en-US"/>
              <a:t>the projects that I have seen in the last 4-5 years.  The odd part is that</a:t>
            </a:r>
          </a:p>
          <a:p>
            <a:pPr eaLnBrk="1" hangingPunct="1"/>
            <a:r>
              <a:rPr lang="en-US" altLang="en-US"/>
              <a:t>in projects that have used CVS, I found that the comments are of higher</a:t>
            </a:r>
          </a:p>
          <a:p>
            <a:pPr eaLnBrk="1" hangingPunct="1"/>
            <a:r>
              <a:rPr lang="en-US" altLang="en-US"/>
              <a:t>quality and all of the developers have good knowledge of what other</a:t>
            </a:r>
          </a:p>
          <a:p>
            <a:pPr eaLnBrk="1" hangingPunct="1"/>
            <a:r>
              <a:rPr lang="en-US" altLang="en-US"/>
              <a:t>developers are working on.  The indirect benefit is that it increases</a:t>
            </a:r>
          </a:p>
          <a:p>
            <a:pPr eaLnBrk="1" hangingPunct="1"/>
            <a:r>
              <a:rPr lang="en-US" altLang="en-US"/>
              <a:t>quality of the code.  RCS works best in large projects with tight controls</a:t>
            </a:r>
          </a:p>
          <a:p>
            <a:pPr eaLnBrk="1" hangingPunct="1"/>
            <a:r>
              <a:rPr lang="en-US" altLang="en-US"/>
              <a:t>and well defined plans (100+ developers, safety critical systems).  CVS is</a:t>
            </a:r>
          </a:p>
          <a:p>
            <a:pPr eaLnBrk="1" hangingPunct="1"/>
            <a:r>
              <a:rPr lang="en-US" altLang="en-US"/>
              <a:t>best for short-delivery projects where projects have many small tightly</a:t>
            </a:r>
          </a:p>
          <a:p>
            <a:pPr eaLnBrk="1" hangingPunct="1"/>
            <a:r>
              <a:rPr lang="en-US" altLang="en-US"/>
              <a:t>coupled teams (each team is generally 12-20 developers).</a:t>
            </a:r>
          </a:p>
          <a:p>
            <a:pPr eaLnBrk="1" hangingPunct="1"/>
            <a:endParaRPr lang="en-US" altLang="en-US"/>
          </a:p>
        </p:txBody>
      </p:sp>
    </p:spTree>
    <p:extLst>
      <p:ext uri="{BB962C8B-B14F-4D97-AF65-F5344CB8AC3E}">
        <p14:creationId xmlns:p14="http://schemas.microsoft.com/office/powerpoint/2010/main" val="86071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E25CCE3-6870-4BFF-A937-45CFDB45738E}"/>
              </a:ext>
            </a:extLst>
          </p:cNvPr>
          <p:cNvSpPr>
            <a:spLocks noGrp="1" noChangeArrowheads="1"/>
          </p:cNvSpPr>
          <p:nvPr>
            <p:ph type="sldNum" sz="quarter" idx="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28415AC-DEE2-4A74-980E-5146B6E475A7}" type="slidenum">
              <a:rPr lang="en-US" altLang="en-US" sz="1200">
                <a:latin typeface="Times New Roman" panose="02020603050405020304" pitchFamily="18" charset="0"/>
              </a:rPr>
              <a:pPr eaLnBrk="1" hangingPunct="1"/>
              <a:t>61</a:t>
            </a:fld>
            <a:endParaRPr lang="en-US" altLang="en-US" sz="1200">
              <a:latin typeface="Times New Roman" panose="02020603050405020304" pitchFamily="18" charset="0"/>
            </a:endParaRPr>
          </a:p>
        </p:txBody>
      </p:sp>
      <p:sp>
        <p:nvSpPr>
          <p:cNvPr id="83971" name="Rectangle 2">
            <a:extLst>
              <a:ext uri="{FF2B5EF4-FFF2-40B4-BE49-F238E27FC236}">
                <a16:creationId xmlns:a16="http://schemas.microsoft.com/office/drawing/2014/main" id="{4A275EC5-C6B0-4923-A976-8008F0DC4787}"/>
              </a:ext>
            </a:extLst>
          </p:cNvPr>
          <p:cNvSpPr>
            <a:spLocks noGrp="1" noRot="1" noChangeAspect="1" noChangeArrowheads="1" noTextEdit="1"/>
          </p:cNvSpPr>
          <p:nvPr>
            <p:ph type="sldImg"/>
          </p:nvPr>
        </p:nvSpPr>
        <p:spPr>
          <a:solidFill>
            <a:srgbClr val="FFFFFF"/>
          </a:solidFill>
          <a:ln/>
        </p:spPr>
      </p:sp>
      <p:sp>
        <p:nvSpPr>
          <p:cNvPr id="83972" name="Rectangle 3">
            <a:extLst>
              <a:ext uri="{FF2B5EF4-FFF2-40B4-BE49-F238E27FC236}">
                <a16:creationId xmlns:a16="http://schemas.microsoft.com/office/drawing/2014/main" id="{B61C7194-F764-4451-8EB1-81F24BCB9BAE}"/>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solidFill>
                  <a:srgbClr val="000000"/>
                </a:solidFill>
                <a:cs typeface="Arial" panose="020B0604020202020204" pitchFamily="34" charset="0"/>
              </a:rPr>
              <a:t>Regression testing is nothing more than repetition of existing tests.</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These tests are run when we make minor changes to software or the environment where the software will have to exist.</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During a normal development process, we develop classes and modules.</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These classes are unit tested and we integrate them with all the other collaborating classes.</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Then, we run an integration test suite on the complete system at the appropriate level.</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Once integrated and tested to a suitable level of confidence, we go on and develop other parts of the system.</a:t>
            </a:r>
          </a:p>
          <a:p>
            <a:pPr eaLnBrk="1" hangingPunct="1"/>
            <a:r>
              <a:rPr lang="en-US" altLang="en-US">
                <a:solidFill>
                  <a:srgbClr val="000000"/>
                </a:solidFill>
                <a:cs typeface="Arial" panose="020B0604020202020204" pitchFamily="34" charset="0"/>
              </a:rPr>
              <a:t>However, over time, some of the older classes need changes.</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When these changes are made, we need to retest the entire system, or selectively test some parts of the class.</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Essentially, this test is the same of the original test suite.</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However, the intention here is to show that modifications made have not caused any unintended problems.</a:t>
            </a:r>
            <a:endParaRPr lang="en-US" altLang="en-US">
              <a:solidFill>
                <a:srgbClr val="000000"/>
              </a:solidFill>
              <a:latin typeface="Arial" panose="020B0604020202020204" pitchFamily="34" charset="0"/>
              <a:cs typeface="Arial" panose="020B0604020202020204" pitchFamily="34" charset="0"/>
            </a:endParaRPr>
          </a:p>
          <a:p>
            <a:pPr eaLnBrk="1" hangingPunct="1"/>
            <a:r>
              <a:rPr lang="en-US" altLang="en-US">
                <a:solidFill>
                  <a:srgbClr val="000000"/>
                </a:solidFill>
                <a:cs typeface="Arial" panose="020B0604020202020204" pitchFamily="34" charset="0"/>
              </a:rPr>
              <a:t>If the test suite is run constantly on the entire system as new modules are integrated, we can check that the entire system complies with the required specifications.</a:t>
            </a:r>
          </a:p>
        </p:txBody>
      </p:sp>
    </p:spTree>
    <p:extLst>
      <p:ext uri="{BB962C8B-B14F-4D97-AF65-F5344CB8AC3E}">
        <p14:creationId xmlns:p14="http://schemas.microsoft.com/office/powerpoint/2010/main" val="1844600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128414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262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781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86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27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17/05/2022</a:t>
            </a:fld>
            <a:endParaRPr kumimoji="0" lang="en-US"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2238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42993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424896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61730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8457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97104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83715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81133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3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173264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6000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27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785449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6165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35440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18372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17005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smtClean="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56537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142958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339365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3869998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22933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770449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564615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379437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463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7520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25117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86265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49476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17/05/2022</a:t>
            </a:fld>
            <a:endParaRPr kumimoji="0" lang="en-MY"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smtClean="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39600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theme" Target="../theme/theme2.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1993026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22"/>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289986259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wmf"/><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730494"/>
          </a:xfrm>
        </p:spPr>
        <p:txBody>
          <a:bodyPr vert="horz" lIns="0" tIns="0" rIns="91440" bIns="45720" rtlCol="0" anchor="b">
            <a:noAutofit/>
          </a:bodyPr>
          <a:lstStyle/>
          <a:p>
            <a:pPr algn="ctr"/>
            <a:r>
              <a:rPr lang="en-US" sz="4400" spc="-200" dirty="0" smtClean="0">
                <a:solidFill>
                  <a:schemeClr val="bg1"/>
                </a:solidFill>
                <a:latin typeface="Arial" panose="020B0604020202020204" pitchFamily="34" charset="0"/>
                <a:cs typeface="Arial" panose="020B0604020202020204" pitchFamily="34" charset="0"/>
              </a:rPr>
              <a:t/>
            </a:r>
            <a:br>
              <a:rPr lang="en-US" sz="4400" spc="-200" dirty="0" smtClean="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
            </a:r>
            <a:br>
              <a:rPr lang="en-US" sz="3600" spc="-200" dirty="0">
                <a:solidFill>
                  <a:schemeClr val="bg1"/>
                </a:solidFill>
                <a:latin typeface="Arial" panose="020B0604020202020204" pitchFamily="34" charset="0"/>
                <a:cs typeface="Arial" panose="020B0604020202020204" pitchFamily="34" charset="0"/>
              </a:rPr>
            </a:br>
            <a:r>
              <a:rPr lang="en-US" sz="3600" spc="-200" smtClean="0">
                <a:solidFill>
                  <a:schemeClr val="bg1"/>
                </a:solidFill>
                <a:latin typeface="Arial" panose="020B0604020202020204" pitchFamily="34" charset="0"/>
                <a:cs typeface="Arial" panose="020B0604020202020204" pitchFamily="34" charset="0"/>
              </a:rPr>
              <a:t>CSE3033N</a:t>
            </a:r>
            <a:r>
              <a:rPr lang="en-US" sz="3600" spc="-200" dirty="0" smtClean="0">
                <a:solidFill>
                  <a:schemeClr val="bg1"/>
                </a:solidFill>
                <a:latin typeface="Arial" panose="020B0604020202020204" pitchFamily="34" charset="0"/>
                <a:cs typeface="Arial" panose="020B0604020202020204" pitchFamily="34" charset="0"/>
              </a:rPr>
              <a:t/>
            </a:r>
            <a:br>
              <a:rPr lang="en-US" sz="3600" spc="-200" dirty="0" smtClean="0">
                <a:solidFill>
                  <a:schemeClr val="bg1"/>
                </a:solidFill>
                <a:latin typeface="Arial" panose="020B0604020202020204" pitchFamily="34" charset="0"/>
                <a:cs typeface="Arial" panose="020B0604020202020204" pitchFamily="34" charset="0"/>
              </a:rPr>
            </a:br>
            <a:r>
              <a:rPr lang="en-US" sz="3600" spc="-200" dirty="0" smtClean="0">
                <a:solidFill>
                  <a:schemeClr val="bg1"/>
                </a:solidFill>
                <a:latin typeface="Arial" panose="020B0604020202020204" pitchFamily="34" charset="0"/>
                <a:cs typeface="Arial" panose="020B0604020202020204" pitchFamily="34" charset="0"/>
              </a:rPr>
              <a:t>Software Engineering</a:t>
            </a:r>
            <a:br>
              <a:rPr lang="en-US" sz="3600" spc="-200" dirty="0" smtClean="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
            </a:r>
            <a:br>
              <a:rPr lang="en-US" sz="3600" spc="-200" dirty="0">
                <a:solidFill>
                  <a:schemeClr val="bg1"/>
                </a:solidFill>
                <a:latin typeface="Arial" panose="020B0604020202020204" pitchFamily="34" charset="0"/>
                <a:cs typeface="Arial" panose="020B0604020202020204" pitchFamily="34" charset="0"/>
              </a:rPr>
            </a:br>
            <a:r>
              <a:rPr lang="en-US" sz="3600" spc="-200" dirty="0" smtClean="0">
                <a:solidFill>
                  <a:schemeClr val="bg1"/>
                </a:solidFill>
                <a:latin typeface="Arial" panose="020B0604020202020204" pitchFamily="34" charset="0"/>
                <a:cs typeface="Arial" panose="020B0604020202020204" pitchFamily="34" charset="0"/>
              </a:rPr>
              <a:t/>
            </a:r>
            <a:br>
              <a:rPr lang="en-US" sz="3600" spc="-200" dirty="0" smtClean="0">
                <a:solidFill>
                  <a:schemeClr val="bg1"/>
                </a:solidFill>
                <a:latin typeface="Arial" panose="020B0604020202020204" pitchFamily="34" charset="0"/>
                <a:cs typeface="Arial" panose="020B0604020202020204" pitchFamily="34" charset="0"/>
              </a:rPr>
            </a:br>
            <a:r>
              <a:rPr lang="en-US" sz="3200" spc="-200" dirty="0" smtClean="0">
                <a:solidFill>
                  <a:schemeClr val="bg1"/>
                </a:solidFill>
                <a:latin typeface="Arial" panose="020B0604020202020204" pitchFamily="34" charset="0"/>
                <a:cs typeface="Arial" panose="020B0604020202020204" pitchFamily="34" charset="0"/>
              </a:rPr>
              <a:t>Topic: </a:t>
            </a:r>
            <a:br>
              <a:rPr lang="en-US" sz="3200" spc="-200" dirty="0" smtClean="0">
                <a:solidFill>
                  <a:schemeClr val="bg1"/>
                </a:solidFill>
                <a:latin typeface="Arial" panose="020B0604020202020204" pitchFamily="34" charset="0"/>
                <a:cs typeface="Arial" panose="020B0604020202020204" pitchFamily="34" charset="0"/>
              </a:rPr>
            </a:br>
            <a:r>
              <a:rPr lang="en-US" sz="3200" spc="-200" dirty="0" smtClean="0">
                <a:solidFill>
                  <a:schemeClr val="bg1"/>
                </a:solidFill>
                <a:latin typeface="Arial" panose="020B0604020202020204" pitchFamily="34" charset="0"/>
                <a:cs typeface="Arial" panose="020B0604020202020204" pitchFamily="34" charset="0"/>
              </a:rPr>
              <a:t>Software Configuration Management</a:t>
            </a:r>
            <a:br>
              <a:rPr lang="en-US" sz="3200" spc="-200" dirty="0" smtClean="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132200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36D96F54-393A-4A9F-9EBD-E7B195396236}"/>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2291" name="Slide Number Placeholder 5">
            <a:extLst>
              <a:ext uri="{FF2B5EF4-FFF2-40B4-BE49-F238E27FC236}">
                <a16:creationId xmlns:a16="http://schemas.microsoft.com/office/drawing/2014/main" id="{51AE5A66-4F9C-40C5-8DB0-1E067490A7B2}"/>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8452955-43ED-4FF3-8E42-F83F25E4354F}" type="slidenum">
              <a:rPr lang="en-AU" altLang="en-US" sz="1400"/>
              <a:pPr eaLnBrk="1" hangingPunct="1"/>
              <a:t>10</a:t>
            </a:fld>
            <a:endParaRPr lang="en-AU" altLang="en-US" sz="1400"/>
          </a:p>
        </p:txBody>
      </p:sp>
      <p:sp>
        <p:nvSpPr>
          <p:cNvPr id="12293" name="Rectangle 2">
            <a:extLst>
              <a:ext uri="{FF2B5EF4-FFF2-40B4-BE49-F238E27FC236}">
                <a16:creationId xmlns:a16="http://schemas.microsoft.com/office/drawing/2014/main" id="{1589165A-5BBC-44E5-A5A4-78217E7E6CB8}"/>
              </a:ext>
            </a:extLst>
          </p:cNvPr>
          <p:cNvSpPr>
            <a:spLocks noGrp="1" noChangeArrowheads="1"/>
          </p:cNvSpPr>
          <p:nvPr>
            <p:ph type="title"/>
          </p:nvPr>
        </p:nvSpPr>
        <p:spPr/>
        <p:txBody>
          <a:bodyPr/>
          <a:lstStyle/>
          <a:p>
            <a:pPr eaLnBrk="1" hangingPunct="1"/>
            <a:r>
              <a:rPr lang="en-US" altLang="en-US"/>
              <a:t>Types of Changes</a:t>
            </a:r>
          </a:p>
        </p:txBody>
      </p:sp>
      <p:sp>
        <p:nvSpPr>
          <p:cNvPr id="12294" name="Rectangle 3">
            <a:extLst>
              <a:ext uri="{FF2B5EF4-FFF2-40B4-BE49-F238E27FC236}">
                <a16:creationId xmlns:a16="http://schemas.microsoft.com/office/drawing/2014/main" id="{89BDC3AE-4993-4E87-9445-09469EDB4992}"/>
              </a:ext>
            </a:extLst>
          </p:cNvPr>
          <p:cNvSpPr>
            <a:spLocks noGrp="1" noChangeArrowheads="1"/>
          </p:cNvSpPr>
          <p:nvPr>
            <p:ph type="body" idx="1"/>
          </p:nvPr>
        </p:nvSpPr>
        <p:spPr>
          <a:xfrm>
            <a:off x="609604" y="1450110"/>
            <a:ext cx="10861960" cy="4116246"/>
          </a:xfrm>
        </p:spPr>
        <p:txBody>
          <a:bodyPr>
            <a:normAutofit/>
          </a:bodyPr>
          <a:lstStyle/>
          <a:p>
            <a:pPr eaLnBrk="1" hangingPunct="1"/>
            <a:r>
              <a:rPr lang="en-US" altLang="en-US" sz="2800" dirty="0"/>
              <a:t>The typical distribution of these changes is (from </a:t>
            </a:r>
            <a:r>
              <a:rPr lang="en-US" altLang="en-US" sz="2800" dirty="0" err="1"/>
              <a:t>Lientz</a:t>
            </a:r>
            <a:r>
              <a:rPr lang="en-US" altLang="en-US" sz="2800" dirty="0"/>
              <a:t> &amp; Swanson 1981):</a:t>
            </a:r>
          </a:p>
          <a:p>
            <a:pPr lvl="1" eaLnBrk="1" hangingPunct="1"/>
            <a:r>
              <a:rPr lang="en-US" altLang="en-US" sz="2400" dirty="0"/>
              <a:t>Perfective (50%)</a:t>
            </a:r>
          </a:p>
          <a:p>
            <a:pPr lvl="1" eaLnBrk="1" hangingPunct="1"/>
            <a:r>
              <a:rPr lang="en-US" altLang="en-US" sz="2400" dirty="0"/>
              <a:t>Adaptive (25%)</a:t>
            </a:r>
          </a:p>
          <a:p>
            <a:pPr lvl="1" eaLnBrk="1" hangingPunct="1"/>
            <a:r>
              <a:rPr lang="en-US" altLang="en-US" sz="2400" dirty="0"/>
              <a:t>Corrective (21%)</a:t>
            </a:r>
          </a:p>
          <a:p>
            <a:pPr lvl="1" eaLnBrk="1" hangingPunct="1"/>
            <a:r>
              <a:rPr lang="en-US" altLang="en-US" sz="2400" dirty="0"/>
              <a:t>Preventive (4</a:t>
            </a:r>
            <a:r>
              <a:rPr lang="en-US" altLang="en-US" sz="2400" dirty="0" smtClean="0"/>
              <a:t>%)</a:t>
            </a:r>
          </a:p>
          <a:p>
            <a:pPr lvl="1" eaLnBrk="1" hangingPunct="1"/>
            <a:endParaRPr lang="en-US" altLang="en-US" sz="2400" dirty="0"/>
          </a:p>
          <a:p>
            <a:pPr eaLnBrk="1" hangingPunct="1"/>
            <a:r>
              <a:rPr lang="en-US" altLang="en-US" sz="2800" dirty="0"/>
              <a:t>These figures will change depending on the system and </a:t>
            </a:r>
            <a:r>
              <a:rPr lang="en-US" altLang="en-US" sz="2800" dirty="0" smtClean="0"/>
              <a:t>project.</a:t>
            </a:r>
            <a:endParaRPr lang="en-US" altLang="en-US" sz="2800" dirty="0"/>
          </a:p>
        </p:txBody>
      </p:sp>
    </p:spTree>
    <p:extLst>
      <p:ext uri="{BB962C8B-B14F-4D97-AF65-F5344CB8AC3E}">
        <p14:creationId xmlns:p14="http://schemas.microsoft.com/office/powerpoint/2010/main" val="1600078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58B8055E-40A3-4302-BC18-E4999E792DFC}"/>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3315" name="Slide Number Placeholder 5">
            <a:extLst>
              <a:ext uri="{FF2B5EF4-FFF2-40B4-BE49-F238E27FC236}">
                <a16:creationId xmlns:a16="http://schemas.microsoft.com/office/drawing/2014/main" id="{21CEFB86-2AE9-4263-AE59-32017000F670}"/>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D5C7D31-235A-4CF7-B627-3EDA4120783C}" type="slidenum">
              <a:rPr lang="en-AU" altLang="en-US" sz="1400"/>
              <a:pPr eaLnBrk="1" hangingPunct="1"/>
              <a:t>11</a:t>
            </a:fld>
            <a:endParaRPr lang="en-AU" altLang="en-US" sz="1400"/>
          </a:p>
        </p:txBody>
      </p:sp>
      <p:pic>
        <p:nvPicPr>
          <p:cNvPr id="13316" name="Picture 1029" descr="C:\Documents and Settings\rajesh.vasa\Application Data\Microsoft\Media Catalog\Downloaded Clips\cl32\j0127293.wmf">
            <a:extLst>
              <a:ext uri="{FF2B5EF4-FFF2-40B4-BE49-F238E27FC236}">
                <a16:creationId xmlns:a16="http://schemas.microsoft.com/office/drawing/2014/main" id="{A15D384F-F590-4D14-A238-BC817221B59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883418" y="512618"/>
            <a:ext cx="1742162" cy="321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028" descr="C:\Documents and Settings\rajesh.vasa\Application Data\Microsoft\Media Catalog\Downloaded Clips\cl32\j0127293.wmf">
            <a:extLst>
              <a:ext uri="{FF2B5EF4-FFF2-40B4-BE49-F238E27FC236}">
                <a16:creationId xmlns:a16="http://schemas.microsoft.com/office/drawing/2014/main" id="{DB79EF43-8235-433A-9FA0-1C6BEC17D952}"/>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10125562" y="157018"/>
            <a:ext cx="1742162" cy="321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1026">
            <a:extLst>
              <a:ext uri="{FF2B5EF4-FFF2-40B4-BE49-F238E27FC236}">
                <a16:creationId xmlns:a16="http://schemas.microsoft.com/office/drawing/2014/main" id="{E162D424-8749-4F71-93B6-2890C45AFFE8}"/>
              </a:ext>
            </a:extLst>
          </p:cNvPr>
          <p:cNvSpPr>
            <a:spLocks noGrp="1" noChangeArrowheads="1"/>
          </p:cNvSpPr>
          <p:nvPr>
            <p:ph type="title"/>
          </p:nvPr>
        </p:nvSpPr>
        <p:spPr>
          <a:xfrm>
            <a:off x="609603" y="263219"/>
            <a:ext cx="9515959" cy="846793"/>
          </a:xfrm>
        </p:spPr>
        <p:txBody>
          <a:bodyPr/>
          <a:lstStyle/>
          <a:p>
            <a:pPr eaLnBrk="1" hangingPunct="1"/>
            <a:r>
              <a:rPr lang="en-US" altLang="en-US" dirty="0"/>
              <a:t>Changes and Control</a:t>
            </a:r>
          </a:p>
        </p:txBody>
      </p:sp>
      <p:sp>
        <p:nvSpPr>
          <p:cNvPr id="13319" name="Rectangle 1027">
            <a:extLst>
              <a:ext uri="{FF2B5EF4-FFF2-40B4-BE49-F238E27FC236}">
                <a16:creationId xmlns:a16="http://schemas.microsoft.com/office/drawing/2014/main" id="{EFFA0000-6068-4DF0-9A1C-766F80B9917B}"/>
              </a:ext>
            </a:extLst>
          </p:cNvPr>
          <p:cNvSpPr>
            <a:spLocks noGrp="1" noChangeArrowheads="1"/>
          </p:cNvSpPr>
          <p:nvPr>
            <p:ph type="body" idx="1"/>
          </p:nvPr>
        </p:nvSpPr>
        <p:spPr>
          <a:xfrm>
            <a:off x="609604" y="1366982"/>
            <a:ext cx="8515923" cy="4719782"/>
          </a:xfrm>
        </p:spPr>
        <p:txBody>
          <a:bodyPr>
            <a:noAutofit/>
          </a:bodyPr>
          <a:lstStyle/>
          <a:p>
            <a:pPr eaLnBrk="1" hangingPunct="1">
              <a:lnSpc>
                <a:spcPct val="90000"/>
              </a:lnSpc>
            </a:pPr>
            <a:r>
              <a:rPr lang="en-US" altLang="en-US" sz="2600" dirty="0"/>
              <a:t>If changes are not controlled in a project – things can and will get out of hand</a:t>
            </a:r>
          </a:p>
          <a:p>
            <a:pPr eaLnBrk="1" hangingPunct="1">
              <a:lnSpc>
                <a:spcPct val="90000"/>
              </a:lnSpc>
            </a:pPr>
            <a:endParaRPr lang="en-US" altLang="en-US" sz="2600" dirty="0" smtClean="0"/>
          </a:p>
          <a:p>
            <a:pPr eaLnBrk="1" hangingPunct="1">
              <a:lnSpc>
                <a:spcPct val="90000"/>
              </a:lnSpc>
            </a:pPr>
            <a:r>
              <a:rPr lang="en-US" altLang="en-US" sz="2600" dirty="0" smtClean="0"/>
              <a:t>The </a:t>
            </a:r>
            <a:r>
              <a:rPr lang="en-US" altLang="en-US" sz="2600" dirty="0"/>
              <a:t>issue of change management is even more important when multiple people work on a project as well as on the same deliverable</a:t>
            </a:r>
          </a:p>
          <a:p>
            <a:pPr eaLnBrk="1" hangingPunct="1">
              <a:lnSpc>
                <a:spcPct val="90000"/>
              </a:lnSpc>
            </a:pPr>
            <a:endParaRPr lang="en-US" altLang="en-US" sz="2600" dirty="0" smtClean="0"/>
          </a:p>
          <a:p>
            <a:pPr eaLnBrk="1" hangingPunct="1">
              <a:lnSpc>
                <a:spcPct val="90000"/>
              </a:lnSpc>
            </a:pPr>
            <a:r>
              <a:rPr lang="en-US" altLang="en-US" sz="2600" dirty="0" smtClean="0"/>
              <a:t>Without </a:t>
            </a:r>
            <a:r>
              <a:rPr lang="en-US" altLang="en-US" sz="2600" dirty="0"/>
              <a:t>proper strategies and mechanisms to control changes – one can never revert back to an older more stable copy of the software</a:t>
            </a:r>
          </a:p>
          <a:p>
            <a:pPr lvl="1" eaLnBrk="1" hangingPunct="1">
              <a:lnSpc>
                <a:spcPct val="90000"/>
              </a:lnSpc>
            </a:pPr>
            <a:r>
              <a:rPr lang="en-US" altLang="en-US" sz="2600" dirty="0"/>
              <a:t>Important as every change introduces risk into the project</a:t>
            </a:r>
          </a:p>
        </p:txBody>
      </p:sp>
    </p:spTree>
    <p:extLst>
      <p:ext uri="{BB962C8B-B14F-4D97-AF65-F5344CB8AC3E}">
        <p14:creationId xmlns:p14="http://schemas.microsoft.com/office/powerpoint/2010/main" val="425851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5E4FD74A-F6F6-43F3-9EF0-97DD8F125970}"/>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4339" name="Slide Number Placeholder 5">
            <a:extLst>
              <a:ext uri="{FF2B5EF4-FFF2-40B4-BE49-F238E27FC236}">
                <a16:creationId xmlns:a16="http://schemas.microsoft.com/office/drawing/2014/main" id="{EB483DC4-2E5C-4EDD-B6F7-4A663EAA896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6AB34F0-7307-4568-B65A-FF29AAB7E367}" type="slidenum">
              <a:rPr lang="en-AU" altLang="en-US" sz="1400"/>
              <a:pPr eaLnBrk="1" hangingPunct="1"/>
              <a:t>12</a:t>
            </a:fld>
            <a:endParaRPr lang="en-AU" altLang="en-US" sz="1400"/>
          </a:p>
        </p:txBody>
      </p:sp>
      <p:sp>
        <p:nvSpPr>
          <p:cNvPr id="14341" name="Rectangle 1030">
            <a:extLst>
              <a:ext uri="{FF2B5EF4-FFF2-40B4-BE49-F238E27FC236}">
                <a16:creationId xmlns:a16="http://schemas.microsoft.com/office/drawing/2014/main" id="{19403DBE-C2B8-4967-A657-E4591C9101F2}"/>
              </a:ext>
            </a:extLst>
          </p:cNvPr>
          <p:cNvSpPr>
            <a:spLocks noGrp="1" noChangeArrowheads="1"/>
          </p:cNvSpPr>
          <p:nvPr>
            <p:ph type="body" idx="1"/>
          </p:nvPr>
        </p:nvSpPr>
        <p:spPr>
          <a:xfrm>
            <a:off x="609604" y="1597892"/>
            <a:ext cx="9706633" cy="3968464"/>
          </a:xfrm>
        </p:spPr>
        <p:txBody>
          <a:bodyPr>
            <a:normAutofit/>
          </a:bodyPr>
          <a:lstStyle/>
          <a:p>
            <a:pPr eaLnBrk="1" hangingPunct="1"/>
            <a:r>
              <a:rPr lang="en-US" altLang="en-US" sz="2800" dirty="0"/>
              <a:t>The facts:</a:t>
            </a:r>
          </a:p>
          <a:p>
            <a:pPr lvl="1" eaLnBrk="1" hangingPunct="1"/>
            <a:r>
              <a:rPr lang="en-US" altLang="en-US" sz="2400" dirty="0"/>
              <a:t>Change is unavoidable </a:t>
            </a:r>
            <a:r>
              <a:rPr lang="en-US" altLang="en-US" sz="2400" dirty="0" smtClean="0"/>
              <a:t>in software</a:t>
            </a:r>
            <a:endParaRPr lang="en-US" altLang="en-US" sz="2400" dirty="0"/>
          </a:p>
          <a:p>
            <a:pPr lvl="1" eaLnBrk="1" hangingPunct="1"/>
            <a:r>
              <a:rPr lang="en-US" altLang="en-US" sz="2400" dirty="0"/>
              <a:t>Changes needs to be controlled</a:t>
            </a:r>
          </a:p>
          <a:p>
            <a:pPr lvl="1" eaLnBrk="1" hangingPunct="1"/>
            <a:r>
              <a:rPr lang="en-US" altLang="en-US" sz="2400" dirty="0"/>
              <a:t>Changes need to be </a:t>
            </a:r>
            <a:r>
              <a:rPr lang="en-US" altLang="en-US" sz="2400" dirty="0" smtClean="0"/>
              <a:t>managed</a:t>
            </a:r>
          </a:p>
          <a:p>
            <a:pPr lvl="1" eaLnBrk="1" hangingPunct="1"/>
            <a:endParaRPr lang="en-US" altLang="en-US" sz="2400" dirty="0"/>
          </a:p>
          <a:p>
            <a:pPr eaLnBrk="1" hangingPunct="1"/>
            <a:r>
              <a:rPr lang="en-US" altLang="en-US" sz="2800" dirty="0"/>
              <a:t>The solution</a:t>
            </a:r>
          </a:p>
          <a:p>
            <a:pPr lvl="1" eaLnBrk="1" hangingPunct="1"/>
            <a:r>
              <a:rPr lang="en-US" altLang="en-US" sz="2400" dirty="0"/>
              <a:t>Software configuration management (SCM)</a:t>
            </a:r>
          </a:p>
        </p:txBody>
      </p:sp>
      <p:sp>
        <p:nvSpPr>
          <p:cNvPr id="14342" name="Rectangle 1029">
            <a:extLst>
              <a:ext uri="{FF2B5EF4-FFF2-40B4-BE49-F238E27FC236}">
                <a16:creationId xmlns:a16="http://schemas.microsoft.com/office/drawing/2014/main" id="{559A50B4-8EB3-46D7-BB28-C5BD0B38720F}"/>
              </a:ext>
            </a:extLst>
          </p:cNvPr>
          <p:cNvSpPr>
            <a:spLocks noGrp="1" noChangeArrowheads="1"/>
          </p:cNvSpPr>
          <p:nvPr>
            <p:ph type="title"/>
          </p:nvPr>
        </p:nvSpPr>
        <p:spPr/>
        <p:txBody>
          <a:bodyPr/>
          <a:lstStyle/>
          <a:p>
            <a:pPr eaLnBrk="1" hangingPunct="1"/>
            <a:r>
              <a:rPr lang="en-US" altLang="en-US"/>
              <a:t>So what is the answer??</a:t>
            </a:r>
          </a:p>
        </p:txBody>
      </p:sp>
    </p:spTree>
    <p:extLst>
      <p:ext uri="{BB962C8B-B14F-4D97-AF65-F5344CB8AC3E}">
        <p14:creationId xmlns:p14="http://schemas.microsoft.com/office/powerpoint/2010/main" val="2231911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551E5CDA-839F-40B0-8B96-350315E03E06}"/>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5363" name="Slide Number Placeholder 5">
            <a:extLst>
              <a:ext uri="{FF2B5EF4-FFF2-40B4-BE49-F238E27FC236}">
                <a16:creationId xmlns:a16="http://schemas.microsoft.com/office/drawing/2014/main" id="{A2DD8A25-2AA5-46D3-9843-F7E8621763CC}"/>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724AA0F-C53E-4546-A9AA-6A6E1EE0D6E7}" type="slidenum">
              <a:rPr lang="en-AU" altLang="en-US" sz="1400"/>
              <a:pPr eaLnBrk="1" hangingPunct="1"/>
              <a:t>13</a:t>
            </a:fld>
            <a:endParaRPr lang="en-AU" altLang="en-US" sz="1400"/>
          </a:p>
        </p:txBody>
      </p:sp>
      <p:sp>
        <p:nvSpPr>
          <p:cNvPr id="15364" name="Rectangle 2">
            <a:extLst>
              <a:ext uri="{FF2B5EF4-FFF2-40B4-BE49-F238E27FC236}">
                <a16:creationId xmlns:a16="http://schemas.microsoft.com/office/drawing/2014/main" id="{2185788D-8450-42BD-AE35-F4E195EE8755}"/>
              </a:ext>
            </a:extLst>
          </p:cNvPr>
          <p:cNvSpPr>
            <a:spLocks noGrp="1" noChangeArrowheads="1"/>
          </p:cNvSpPr>
          <p:nvPr>
            <p:ph type="title"/>
          </p:nvPr>
        </p:nvSpPr>
        <p:spPr/>
        <p:txBody>
          <a:bodyPr/>
          <a:lstStyle/>
          <a:p>
            <a:pPr eaLnBrk="1" hangingPunct="1"/>
            <a:r>
              <a:rPr lang="en-US" altLang="en-US"/>
              <a:t>Configuration Management…</a:t>
            </a:r>
          </a:p>
        </p:txBody>
      </p:sp>
      <p:sp>
        <p:nvSpPr>
          <p:cNvPr id="15365" name="Rectangle 3">
            <a:extLst>
              <a:ext uri="{FF2B5EF4-FFF2-40B4-BE49-F238E27FC236}">
                <a16:creationId xmlns:a16="http://schemas.microsoft.com/office/drawing/2014/main" id="{82FD7B7B-455A-4D57-A476-FD6AA75F2919}"/>
              </a:ext>
            </a:extLst>
          </p:cNvPr>
          <p:cNvSpPr>
            <a:spLocks noGrp="1" noChangeArrowheads="1"/>
          </p:cNvSpPr>
          <p:nvPr>
            <p:ph type="body" idx="1"/>
          </p:nvPr>
        </p:nvSpPr>
        <p:spPr>
          <a:xfrm>
            <a:off x="609604" y="1366982"/>
            <a:ext cx="9706633" cy="4199373"/>
          </a:xfrm>
        </p:spPr>
        <p:txBody>
          <a:bodyPr>
            <a:normAutofit lnSpcReduction="10000"/>
          </a:bodyPr>
          <a:lstStyle/>
          <a:p>
            <a:pPr eaLnBrk="1" hangingPunct="1"/>
            <a:r>
              <a:rPr lang="en-US" altLang="en-US" sz="2800" dirty="0"/>
              <a:t>This is the discipline that applies a rigorous approach to </a:t>
            </a:r>
            <a:r>
              <a:rPr lang="en-US" altLang="en-US" sz="2800" dirty="0" smtClean="0"/>
              <a:t>ensure:</a:t>
            </a:r>
          </a:p>
          <a:p>
            <a:pPr eaLnBrk="1" hangingPunct="1"/>
            <a:endParaRPr lang="en-US" altLang="en-US" sz="2800" dirty="0"/>
          </a:p>
          <a:p>
            <a:pPr lvl="1" eaLnBrk="1" hangingPunct="1"/>
            <a:r>
              <a:rPr lang="en-US" altLang="en-US" sz="2400" dirty="0"/>
              <a:t>Different items produced in software systems are all identified and </a:t>
            </a:r>
            <a:r>
              <a:rPr lang="en-US" altLang="en-US" sz="2400" dirty="0" smtClean="0"/>
              <a:t>tracked</a:t>
            </a:r>
          </a:p>
          <a:p>
            <a:pPr lvl="1" eaLnBrk="1" hangingPunct="1"/>
            <a:endParaRPr lang="en-US" altLang="en-US" sz="2400" dirty="0"/>
          </a:p>
          <a:p>
            <a:pPr lvl="1" eaLnBrk="1" hangingPunct="1"/>
            <a:r>
              <a:rPr lang="en-US" altLang="en-US" sz="2400" dirty="0"/>
              <a:t>Changes to the various items are recorded and </a:t>
            </a:r>
            <a:r>
              <a:rPr lang="en-US" altLang="en-US" sz="2400" dirty="0" smtClean="0"/>
              <a:t>tracked</a:t>
            </a:r>
          </a:p>
          <a:p>
            <a:pPr lvl="1" eaLnBrk="1" hangingPunct="1"/>
            <a:endParaRPr lang="en-US" altLang="en-US" sz="2400" dirty="0"/>
          </a:p>
          <a:p>
            <a:pPr lvl="1" eaLnBrk="1" hangingPunct="1"/>
            <a:r>
              <a:rPr lang="en-US" altLang="en-US" sz="2400" dirty="0"/>
              <a:t>Completion and proper integration of all the various modules</a:t>
            </a:r>
          </a:p>
        </p:txBody>
      </p:sp>
    </p:spTree>
    <p:extLst>
      <p:ext uri="{BB962C8B-B14F-4D97-AF65-F5344CB8AC3E}">
        <p14:creationId xmlns:p14="http://schemas.microsoft.com/office/powerpoint/2010/main" val="2204323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A40CF991-D6F0-4628-9AD4-1DEF6B813F64}"/>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6387" name="Slide Number Placeholder 5">
            <a:extLst>
              <a:ext uri="{FF2B5EF4-FFF2-40B4-BE49-F238E27FC236}">
                <a16:creationId xmlns:a16="http://schemas.microsoft.com/office/drawing/2014/main" id="{4C701FA8-1486-4E2A-9C6B-321DF4D8569C}"/>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5468F8-A5E4-44F3-8A56-ECA3C62BCDA2}" type="slidenum">
              <a:rPr lang="en-AU" altLang="en-US" sz="1400"/>
              <a:pPr eaLnBrk="1" hangingPunct="1"/>
              <a:t>14</a:t>
            </a:fld>
            <a:endParaRPr lang="en-AU" altLang="en-US" sz="1400"/>
          </a:p>
        </p:txBody>
      </p:sp>
      <p:sp>
        <p:nvSpPr>
          <p:cNvPr id="16388" name="Rectangle 4">
            <a:extLst>
              <a:ext uri="{FF2B5EF4-FFF2-40B4-BE49-F238E27FC236}">
                <a16:creationId xmlns:a16="http://schemas.microsoft.com/office/drawing/2014/main" id="{968830DD-5AEE-4453-B797-B2F93FDC3169}"/>
              </a:ext>
            </a:extLst>
          </p:cNvPr>
          <p:cNvSpPr>
            <a:spLocks noGrp="1" noChangeArrowheads="1"/>
          </p:cNvSpPr>
          <p:nvPr>
            <p:ph type="title"/>
          </p:nvPr>
        </p:nvSpPr>
        <p:spPr/>
        <p:txBody>
          <a:bodyPr/>
          <a:lstStyle/>
          <a:p>
            <a:pPr eaLnBrk="1" hangingPunct="1"/>
            <a:r>
              <a:rPr lang="en-AU" altLang="en-US"/>
              <a:t>Configuration Management</a:t>
            </a:r>
          </a:p>
        </p:txBody>
      </p:sp>
      <p:sp>
        <p:nvSpPr>
          <p:cNvPr id="16389" name="Rectangle 5">
            <a:extLst>
              <a:ext uri="{FF2B5EF4-FFF2-40B4-BE49-F238E27FC236}">
                <a16:creationId xmlns:a16="http://schemas.microsoft.com/office/drawing/2014/main" id="{660AABB2-B533-4E8B-AA19-56EEB74D9A3A}"/>
              </a:ext>
            </a:extLst>
          </p:cNvPr>
          <p:cNvSpPr>
            <a:spLocks noGrp="1" noChangeArrowheads="1"/>
          </p:cNvSpPr>
          <p:nvPr>
            <p:ph type="body" idx="1"/>
          </p:nvPr>
        </p:nvSpPr>
        <p:spPr>
          <a:xfrm>
            <a:off x="609604" y="1727200"/>
            <a:ext cx="9706633" cy="3839155"/>
          </a:xfrm>
        </p:spPr>
        <p:txBody>
          <a:bodyPr>
            <a:normAutofit lnSpcReduction="10000"/>
          </a:bodyPr>
          <a:lstStyle/>
          <a:p>
            <a:pPr eaLnBrk="1" hangingPunct="1">
              <a:lnSpc>
                <a:spcPct val="90000"/>
              </a:lnSpc>
            </a:pPr>
            <a:r>
              <a:rPr lang="en-US" altLang="en-US" sz="2800" dirty="0"/>
              <a:t>SCM can help determine the impact of change as well as control parallel development</a:t>
            </a:r>
          </a:p>
          <a:p>
            <a:pPr eaLnBrk="1" hangingPunct="1">
              <a:lnSpc>
                <a:spcPct val="90000"/>
              </a:lnSpc>
            </a:pPr>
            <a:endParaRPr lang="en-US" altLang="en-US" sz="2800" dirty="0" smtClean="0"/>
          </a:p>
          <a:p>
            <a:pPr eaLnBrk="1" hangingPunct="1">
              <a:lnSpc>
                <a:spcPct val="90000"/>
              </a:lnSpc>
            </a:pPr>
            <a:r>
              <a:rPr lang="en-US" altLang="en-US" sz="2800" dirty="0" smtClean="0"/>
              <a:t>It </a:t>
            </a:r>
            <a:r>
              <a:rPr lang="en-US" altLang="en-US" sz="2800" dirty="0"/>
              <a:t>can track and control changes in all aspects of software development</a:t>
            </a:r>
          </a:p>
          <a:p>
            <a:pPr lvl="1" eaLnBrk="1" hangingPunct="1">
              <a:lnSpc>
                <a:spcPct val="90000"/>
              </a:lnSpc>
            </a:pPr>
            <a:r>
              <a:rPr lang="en-US" altLang="en-US" sz="2400" dirty="0"/>
              <a:t>Requirements</a:t>
            </a:r>
          </a:p>
          <a:p>
            <a:pPr lvl="1" eaLnBrk="1" hangingPunct="1">
              <a:lnSpc>
                <a:spcPct val="90000"/>
              </a:lnSpc>
            </a:pPr>
            <a:r>
              <a:rPr lang="en-US" altLang="en-US" sz="2400" dirty="0"/>
              <a:t>Design</a:t>
            </a:r>
          </a:p>
          <a:p>
            <a:pPr lvl="1" eaLnBrk="1" hangingPunct="1">
              <a:lnSpc>
                <a:spcPct val="90000"/>
              </a:lnSpc>
            </a:pPr>
            <a:r>
              <a:rPr lang="en-US" altLang="en-US" sz="2400" dirty="0"/>
              <a:t>Code</a:t>
            </a:r>
          </a:p>
          <a:p>
            <a:pPr lvl="1" eaLnBrk="1" hangingPunct="1">
              <a:lnSpc>
                <a:spcPct val="90000"/>
              </a:lnSpc>
            </a:pPr>
            <a:r>
              <a:rPr lang="en-US" altLang="en-US" sz="2400" dirty="0"/>
              <a:t>Tests</a:t>
            </a:r>
          </a:p>
          <a:p>
            <a:pPr lvl="1" eaLnBrk="1" hangingPunct="1">
              <a:lnSpc>
                <a:spcPct val="90000"/>
              </a:lnSpc>
            </a:pPr>
            <a:r>
              <a:rPr lang="en-US" altLang="en-US" sz="2400" dirty="0"/>
              <a:t>Documentation</a:t>
            </a:r>
          </a:p>
        </p:txBody>
      </p:sp>
    </p:spTree>
    <p:extLst>
      <p:ext uri="{BB962C8B-B14F-4D97-AF65-F5344CB8AC3E}">
        <p14:creationId xmlns:p14="http://schemas.microsoft.com/office/powerpoint/2010/main" val="23081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B3262FEA-5096-4712-89D4-66FFAB315EB4}"/>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7411" name="Slide Number Placeholder 5">
            <a:extLst>
              <a:ext uri="{FF2B5EF4-FFF2-40B4-BE49-F238E27FC236}">
                <a16:creationId xmlns:a16="http://schemas.microsoft.com/office/drawing/2014/main" id="{FF187F58-2238-42EC-B227-D6CF360C0495}"/>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AC177A9-E744-4700-8F85-5EE22C25BB1A}" type="slidenum">
              <a:rPr lang="en-AU" altLang="en-US" sz="1400"/>
              <a:pPr eaLnBrk="1" hangingPunct="1"/>
              <a:t>15</a:t>
            </a:fld>
            <a:endParaRPr lang="en-AU" altLang="en-US" sz="1400"/>
          </a:p>
        </p:txBody>
      </p:sp>
      <p:sp>
        <p:nvSpPr>
          <p:cNvPr id="17413" name="Rectangle 5">
            <a:extLst>
              <a:ext uri="{FF2B5EF4-FFF2-40B4-BE49-F238E27FC236}">
                <a16:creationId xmlns:a16="http://schemas.microsoft.com/office/drawing/2014/main" id="{DFB83D31-2B87-434C-B76C-70E585AEBA7B}"/>
              </a:ext>
            </a:extLst>
          </p:cNvPr>
          <p:cNvSpPr>
            <a:spLocks noGrp="1" noChangeArrowheads="1"/>
          </p:cNvSpPr>
          <p:nvPr>
            <p:ph type="title"/>
          </p:nvPr>
        </p:nvSpPr>
        <p:spPr>
          <a:xfrm>
            <a:off x="609604" y="281692"/>
            <a:ext cx="9515959" cy="846793"/>
          </a:xfrm>
        </p:spPr>
        <p:txBody>
          <a:bodyPr/>
          <a:lstStyle/>
          <a:p>
            <a:pPr eaLnBrk="1" hangingPunct="1"/>
            <a:r>
              <a:rPr lang="en-AU" altLang="en-US" dirty="0"/>
              <a:t>Need for SCM…</a:t>
            </a:r>
          </a:p>
        </p:txBody>
      </p:sp>
      <p:sp>
        <p:nvSpPr>
          <p:cNvPr id="17414" name="Rectangle 6">
            <a:extLst>
              <a:ext uri="{FF2B5EF4-FFF2-40B4-BE49-F238E27FC236}">
                <a16:creationId xmlns:a16="http://schemas.microsoft.com/office/drawing/2014/main" id="{16619EB9-F9E4-481B-B10E-74EA55AC8DA1}"/>
              </a:ext>
            </a:extLst>
          </p:cNvPr>
          <p:cNvSpPr>
            <a:spLocks noGrp="1" noChangeArrowheads="1"/>
          </p:cNvSpPr>
          <p:nvPr>
            <p:ph type="body" idx="1"/>
          </p:nvPr>
        </p:nvSpPr>
        <p:spPr>
          <a:xfrm>
            <a:off x="609604" y="1257794"/>
            <a:ext cx="9706633" cy="4635006"/>
          </a:xfrm>
        </p:spPr>
        <p:txBody>
          <a:bodyPr>
            <a:normAutofit/>
          </a:bodyPr>
          <a:lstStyle/>
          <a:p>
            <a:pPr eaLnBrk="1" hangingPunct="1">
              <a:lnSpc>
                <a:spcPct val="90000"/>
              </a:lnSpc>
            </a:pPr>
            <a:r>
              <a:rPr lang="en-AU" altLang="en-US" sz="2400" dirty="0"/>
              <a:t>As software evolves – many resources make changes to the system</a:t>
            </a:r>
          </a:p>
          <a:p>
            <a:pPr lvl="1" eaLnBrk="1" hangingPunct="1">
              <a:lnSpc>
                <a:spcPct val="90000"/>
              </a:lnSpc>
            </a:pPr>
            <a:r>
              <a:rPr lang="en-AU" altLang="en-US" sz="2000" dirty="0"/>
              <a:t>CM prevents avoidable errors that arise from conflicting changes</a:t>
            </a:r>
          </a:p>
          <a:p>
            <a:pPr eaLnBrk="1" hangingPunct="1">
              <a:lnSpc>
                <a:spcPct val="90000"/>
              </a:lnSpc>
            </a:pPr>
            <a:endParaRPr lang="en-AU" altLang="en-US" sz="2400" dirty="0" smtClean="0"/>
          </a:p>
          <a:p>
            <a:pPr eaLnBrk="1" hangingPunct="1">
              <a:lnSpc>
                <a:spcPct val="90000"/>
              </a:lnSpc>
            </a:pPr>
            <a:r>
              <a:rPr lang="en-AU" altLang="en-US" sz="2400" dirty="0" smtClean="0"/>
              <a:t>Often </a:t>
            </a:r>
            <a:r>
              <a:rPr lang="en-AU" altLang="en-US" sz="2400" dirty="0"/>
              <a:t>many versions of the software are released and require support</a:t>
            </a:r>
          </a:p>
          <a:p>
            <a:pPr lvl="1" eaLnBrk="1" hangingPunct="1">
              <a:lnSpc>
                <a:spcPct val="90000"/>
              </a:lnSpc>
            </a:pPr>
            <a:r>
              <a:rPr lang="en-AU" altLang="en-US" sz="2000" dirty="0"/>
              <a:t>CM allows a team to support many versions.  </a:t>
            </a:r>
          </a:p>
          <a:p>
            <a:pPr lvl="1" eaLnBrk="1" hangingPunct="1">
              <a:lnSpc>
                <a:spcPct val="90000"/>
              </a:lnSpc>
            </a:pPr>
            <a:r>
              <a:rPr lang="en-AU" altLang="en-US" sz="2000" dirty="0"/>
              <a:t>CM allows changes in sequential versions to be propagated</a:t>
            </a:r>
          </a:p>
          <a:p>
            <a:pPr eaLnBrk="1" hangingPunct="1">
              <a:lnSpc>
                <a:spcPct val="90000"/>
              </a:lnSpc>
            </a:pPr>
            <a:endParaRPr lang="en-AU" altLang="en-US" sz="2400" dirty="0" smtClean="0"/>
          </a:p>
          <a:p>
            <a:pPr eaLnBrk="1" hangingPunct="1">
              <a:lnSpc>
                <a:spcPct val="90000"/>
              </a:lnSpc>
            </a:pPr>
            <a:r>
              <a:rPr lang="en-AU" altLang="en-US" sz="2400" dirty="0" smtClean="0"/>
              <a:t>CM </a:t>
            </a:r>
            <a:r>
              <a:rPr lang="en-AU" altLang="en-US" sz="2400" dirty="0"/>
              <a:t>allows developers to track changes and reverse any fatal changes to take a software system back to its last known safe state</a:t>
            </a:r>
          </a:p>
        </p:txBody>
      </p:sp>
    </p:spTree>
    <p:extLst>
      <p:ext uri="{BB962C8B-B14F-4D97-AF65-F5344CB8AC3E}">
        <p14:creationId xmlns:p14="http://schemas.microsoft.com/office/powerpoint/2010/main" val="2643709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23AFA324-059C-4A3C-8447-D73E97DA5DEC}"/>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8435" name="Slide Number Placeholder 5">
            <a:extLst>
              <a:ext uri="{FF2B5EF4-FFF2-40B4-BE49-F238E27FC236}">
                <a16:creationId xmlns:a16="http://schemas.microsoft.com/office/drawing/2014/main" id="{9D159B5C-A92C-405B-AFA9-1F610F9FA697}"/>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154DB40-07E5-4D15-9EE3-E6B791E36650}" type="slidenum">
              <a:rPr lang="en-AU" altLang="en-US" sz="1400"/>
              <a:pPr eaLnBrk="1" hangingPunct="1"/>
              <a:t>16</a:t>
            </a:fld>
            <a:endParaRPr lang="en-AU" altLang="en-US" sz="1400"/>
          </a:p>
        </p:txBody>
      </p:sp>
      <p:sp>
        <p:nvSpPr>
          <p:cNvPr id="18436" name="Rectangle 4">
            <a:extLst>
              <a:ext uri="{FF2B5EF4-FFF2-40B4-BE49-F238E27FC236}">
                <a16:creationId xmlns:a16="http://schemas.microsoft.com/office/drawing/2014/main" id="{655D12D1-7003-462D-B7D0-CC6265997104}"/>
              </a:ext>
            </a:extLst>
          </p:cNvPr>
          <p:cNvSpPr>
            <a:spLocks noGrp="1" noChangeArrowheads="1"/>
          </p:cNvSpPr>
          <p:nvPr>
            <p:ph type="title"/>
          </p:nvPr>
        </p:nvSpPr>
        <p:spPr>
          <a:xfrm>
            <a:off x="609604" y="272455"/>
            <a:ext cx="9515959" cy="846793"/>
          </a:xfrm>
        </p:spPr>
        <p:txBody>
          <a:bodyPr/>
          <a:lstStyle/>
          <a:p>
            <a:pPr eaLnBrk="1" hangingPunct="1"/>
            <a:r>
              <a:rPr lang="en-AU" altLang="en-US" dirty="0"/>
              <a:t>Need for SCM</a:t>
            </a:r>
          </a:p>
        </p:txBody>
      </p:sp>
      <p:sp>
        <p:nvSpPr>
          <p:cNvPr id="18437" name="Rectangle 5">
            <a:extLst>
              <a:ext uri="{FF2B5EF4-FFF2-40B4-BE49-F238E27FC236}">
                <a16:creationId xmlns:a16="http://schemas.microsoft.com/office/drawing/2014/main" id="{0AD90A61-CF55-4F52-BC85-5E035A3166B8}"/>
              </a:ext>
            </a:extLst>
          </p:cNvPr>
          <p:cNvSpPr>
            <a:spLocks noGrp="1" noChangeArrowheads="1"/>
          </p:cNvSpPr>
          <p:nvPr>
            <p:ph type="body" idx="1"/>
          </p:nvPr>
        </p:nvSpPr>
        <p:spPr>
          <a:xfrm>
            <a:off x="609604" y="1366982"/>
            <a:ext cx="9706633" cy="4710545"/>
          </a:xfrm>
        </p:spPr>
        <p:txBody>
          <a:bodyPr>
            <a:normAutofit/>
          </a:bodyPr>
          <a:lstStyle/>
          <a:p>
            <a:pPr eaLnBrk="1" hangingPunct="1">
              <a:lnSpc>
                <a:spcPct val="90000"/>
              </a:lnSpc>
            </a:pPr>
            <a:r>
              <a:rPr lang="en-US" altLang="en-US" sz="2800" dirty="0"/>
              <a:t>Good SCM increases confidence that we are:</a:t>
            </a:r>
          </a:p>
          <a:p>
            <a:pPr lvl="1" eaLnBrk="1" hangingPunct="1">
              <a:lnSpc>
                <a:spcPct val="90000"/>
              </a:lnSpc>
            </a:pPr>
            <a:r>
              <a:rPr lang="en-US" altLang="en-US" sz="2400" dirty="0"/>
              <a:t>Building the right system</a:t>
            </a:r>
          </a:p>
          <a:p>
            <a:pPr lvl="1" eaLnBrk="1" hangingPunct="1">
              <a:lnSpc>
                <a:spcPct val="90000"/>
              </a:lnSpc>
            </a:pPr>
            <a:r>
              <a:rPr lang="en-US" altLang="en-US" sz="2400" dirty="0"/>
              <a:t>Testing the system enough</a:t>
            </a:r>
          </a:p>
          <a:p>
            <a:pPr lvl="1" eaLnBrk="1" hangingPunct="1">
              <a:lnSpc>
                <a:spcPct val="90000"/>
              </a:lnSpc>
            </a:pPr>
            <a:r>
              <a:rPr lang="en-US" altLang="en-US" sz="2400" dirty="0"/>
              <a:t>Changing it correctly and carefully</a:t>
            </a:r>
          </a:p>
          <a:p>
            <a:pPr eaLnBrk="1" hangingPunct="1">
              <a:lnSpc>
                <a:spcPct val="90000"/>
              </a:lnSpc>
            </a:pPr>
            <a:endParaRPr lang="en-US" altLang="en-US" sz="2800" dirty="0" smtClean="0"/>
          </a:p>
          <a:p>
            <a:pPr eaLnBrk="1" hangingPunct="1">
              <a:lnSpc>
                <a:spcPct val="90000"/>
              </a:lnSpc>
            </a:pPr>
            <a:r>
              <a:rPr lang="en-US" altLang="en-US" sz="2800" dirty="0" smtClean="0"/>
              <a:t>It </a:t>
            </a:r>
            <a:r>
              <a:rPr lang="en-US" altLang="en-US" sz="2800" dirty="0"/>
              <a:t>also:</a:t>
            </a:r>
          </a:p>
          <a:p>
            <a:pPr lvl="1" eaLnBrk="1" hangingPunct="1">
              <a:lnSpc>
                <a:spcPct val="90000"/>
              </a:lnSpc>
            </a:pPr>
            <a:r>
              <a:rPr lang="en-US" altLang="en-US" sz="2400" dirty="0"/>
              <a:t>Restrains non-essential changes</a:t>
            </a:r>
          </a:p>
          <a:p>
            <a:pPr lvl="1" eaLnBrk="1" hangingPunct="1">
              <a:lnSpc>
                <a:spcPct val="90000"/>
              </a:lnSpc>
            </a:pPr>
            <a:r>
              <a:rPr lang="en-US" altLang="en-US" sz="2400" dirty="0"/>
              <a:t>Ensures that decisions and changes are traceable</a:t>
            </a:r>
          </a:p>
          <a:p>
            <a:pPr lvl="1" eaLnBrk="1" hangingPunct="1">
              <a:lnSpc>
                <a:spcPct val="90000"/>
              </a:lnSpc>
            </a:pPr>
            <a:r>
              <a:rPr lang="en-US" altLang="en-US" sz="2400" dirty="0"/>
              <a:t>Increases accountability</a:t>
            </a:r>
          </a:p>
          <a:p>
            <a:pPr lvl="1" eaLnBrk="1" hangingPunct="1">
              <a:lnSpc>
                <a:spcPct val="90000"/>
              </a:lnSpc>
            </a:pPr>
            <a:r>
              <a:rPr lang="en-US" altLang="en-US" sz="2400" dirty="0"/>
              <a:t>Improves overall software quality</a:t>
            </a:r>
          </a:p>
          <a:p>
            <a:pPr lvl="1" eaLnBrk="1" hangingPunct="1">
              <a:lnSpc>
                <a:spcPct val="90000"/>
              </a:lnSpc>
            </a:pPr>
            <a:r>
              <a:rPr lang="en-US" altLang="en-US" sz="2400" dirty="0"/>
              <a:t>Provides a fall back position when things do not work</a:t>
            </a:r>
          </a:p>
        </p:txBody>
      </p:sp>
    </p:spTree>
    <p:extLst>
      <p:ext uri="{BB962C8B-B14F-4D97-AF65-F5344CB8AC3E}">
        <p14:creationId xmlns:p14="http://schemas.microsoft.com/office/powerpoint/2010/main" val="2291522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70BA4702-B547-46E1-AA63-307A9D65744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9459" name="Slide Number Placeholder 5">
            <a:extLst>
              <a:ext uri="{FF2B5EF4-FFF2-40B4-BE49-F238E27FC236}">
                <a16:creationId xmlns:a16="http://schemas.microsoft.com/office/drawing/2014/main" id="{9D64C042-E0C6-47E1-863E-8690358C9BF4}"/>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6C5EE5F-F0DE-4020-891A-03A87B094FC4}" type="slidenum">
              <a:rPr lang="en-AU" altLang="en-US" sz="1400"/>
              <a:pPr eaLnBrk="1" hangingPunct="1"/>
              <a:t>17</a:t>
            </a:fld>
            <a:endParaRPr lang="en-AU" altLang="en-US" sz="1400"/>
          </a:p>
        </p:txBody>
      </p:sp>
      <p:sp>
        <p:nvSpPr>
          <p:cNvPr id="19460" name="Rectangle 4">
            <a:extLst>
              <a:ext uri="{FF2B5EF4-FFF2-40B4-BE49-F238E27FC236}">
                <a16:creationId xmlns:a16="http://schemas.microsoft.com/office/drawing/2014/main" id="{9ED8C625-B518-41A4-9283-52265E7A1333}"/>
              </a:ext>
            </a:extLst>
          </p:cNvPr>
          <p:cNvSpPr>
            <a:spLocks noGrp="1" noChangeArrowheads="1"/>
          </p:cNvSpPr>
          <p:nvPr>
            <p:ph type="title"/>
          </p:nvPr>
        </p:nvSpPr>
        <p:spPr/>
        <p:txBody>
          <a:bodyPr/>
          <a:lstStyle/>
          <a:p>
            <a:pPr eaLnBrk="1" hangingPunct="1"/>
            <a:r>
              <a:rPr lang="en-AU" altLang="en-US"/>
              <a:t>Facets of SCM</a:t>
            </a:r>
          </a:p>
        </p:txBody>
      </p:sp>
      <p:sp>
        <p:nvSpPr>
          <p:cNvPr id="19461" name="Rectangle 5">
            <a:extLst>
              <a:ext uri="{FF2B5EF4-FFF2-40B4-BE49-F238E27FC236}">
                <a16:creationId xmlns:a16="http://schemas.microsoft.com/office/drawing/2014/main" id="{6A6C9E05-B60D-4D07-872D-9DA79977E485}"/>
              </a:ext>
            </a:extLst>
          </p:cNvPr>
          <p:cNvSpPr>
            <a:spLocks noGrp="1" noChangeArrowheads="1"/>
          </p:cNvSpPr>
          <p:nvPr>
            <p:ph type="body" idx="1"/>
          </p:nvPr>
        </p:nvSpPr>
        <p:spPr>
          <a:xfrm>
            <a:off x="609604" y="1431636"/>
            <a:ext cx="9706633" cy="4134719"/>
          </a:xfrm>
        </p:spPr>
        <p:txBody>
          <a:bodyPr>
            <a:normAutofit/>
          </a:bodyPr>
          <a:lstStyle/>
          <a:p>
            <a:pPr marL="0" indent="0">
              <a:buNone/>
            </a:pPr>
            <a:r>
              <a:rPr lang="en-US" altLang="en-US" sz="2800" dirty="0"/>
              <a:t>The four core aspects of SCM are:</a:t>
            </a:r>
          </a:p>
          <a:p>
            <a:pPr marL="990600" lvl="1" indent="-533400">
              <a:buFont typeface="Wingdings" panose="05000000000000000000" pitchFamily="2" charset="2"/>
              <a:buAutoNum type="arabicPeriod"/>
            </a:pPr>
            <a:r>
              <a:rPr lang="en-US" altLang="en-US" sz="2400" dirty="0"/>
              <a:t>Configuration identification</a:t>
            </a:r>
          </a:p>
          <a:p>
            <a:pPr marL="990600" lvl="1" indent="-533400">
              <a:buFont typeface="Wingdings" panose="05000000000000000000" pitchFamily="2" charset="2"/>
              <a:buAutoNum type="arabicPeriod"/>
            </a:pPr>
            <a:r>
              <a:rPr lang="en-US" altLang="en-US" sz="2400" dirty="0"/>
              <a:t>Configuration control and change management</a:t>
            </a:r>
          </a:p>
          <a:p>
            <a:pPr marL="990600" lvl="1" indent="-533400">
              <a:buFont typeface="Wingdings" panose="05000000000000000000" pitchFamily="2" charset="2"/>
              <a:buAutoNum type="arabicPeriod"/>
            </a:pPr>
            <a:r>
              <a:rPr lang="en-US" altLang="en-US" sz="2400" dirty="0"/>
              <a:t>Configuration auditing</a:t>
            </a:r>
          </a:p>
          <a:p>
            <a:pPr marL="990600" lvl="1" indent="-533400">
              <a:buFont typeface="Wingdings" panose="05000000000000000000" pitchFamily="2" charset="2"/>
              <a:buAutoNum type="arabicPeriod"/>
            </a:pPr>
            <a:r>
              <a:rPr lang="en-US" altLang="en-US" sz="2400" dirty="0"/>
              <a:t>Status accounting</a:t>
            </a:r>
          </a:p>
        </p:txBody>
      </p:sp>
      <p:graphicFrame>
        <p:nvGraphicFramePr>
          <p:cNvPr id="2" name="Diagram 1"/>
          <p:cNvGraphicFramePr/>
          <p:nvPr>
            <p:extLst>
              <p:ext uri="{D42A27DB-BD31-4B8C-83A1-F6EECF244321}">
                <p14:modId xmlns:p14="http://schemas.microsoft.com/office/powerpoint/2010/main" val="1212404774"/>
              </p:ext>
            </p:extLst>
          </p:nvPr>
        </p:nvGraphicFramePr>
        <p:xfrm>
          <a:off x="8164945" y="757382"/>
          <a:ext cx="1995054" cy="5380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647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F3991030-739B-4F98-AA59-DFE7BC49EDA3}"/>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0483" name="Slide Number Placeholder 5">
            <a:extLst>
              <a:ext uri="{FF2B5EF4-FFF2-40B4-BE49-F238E27FC236}">
                <a16:creationId xmlns:a16="http://schemas.microsoft.com/office/drawing/2014/main" id="{65D1198D-14E3-49DC-99AB-72BE441E87D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DBA53FA-411B-433D-B26C-1A2865A7342D}" type="slidenum">
              <a:rPr lang="en-AU" altLang="en-US" sz="1400"/>
              <a:pPr eaLnBrk="1" hangingPunct="1"/>
              <a:t>18</a:t>
            </a:fld>
            <a:endParaRPr lang="en-AU" altLang="en-US" sz="1400"/>
          </a:p>
        </p:txBody>
      </p:sp>
      <p:sp>
        <p:nvSpPr>
          <p:cNvPr id="20484" name="Rectangle 1028">
            <a:extLst>
              <a:ext uri="{FF2B5EF4-FFF2-40B4-BE49-F238E27FC236}">
                <a16:creationId xmlns:a16="http://schemas.microsoft.com/office/drawing/2014/main" id="{D00DF40C-CB57-426B-BCF6-8B59DDA47718}"/>
              </a:ext>
            </a:extLst>
          </p:cNvPr>
          <p:cNvSpPr>
            <a:spLocks noGrp="1" noChangeArrowheads="1"/>
          </p:cNvSpPr>
          <p:nvPr>
            <p:ph type="title"/>
          </p:nvPr>
        </p:nvSpPr>
        <p:spPr/>
        <p:txBody>
          <a:bodyPr/>
          <a:lstStyle/>
          <a:p>
            <a:pPr eaLnBrk="1" hangingPunct="1"/>
            <a:r>
              <a:rPr lang="en-AU" altLang="en-US"/>
              <a:t>Configuration Identification…</a:t>
            </a:r>
          </a:p>
        </p:txBody>
      </p:sp>
      <p:sp>
        <p:nvSpPr>
          <p:cNvPr id="20485" name="Rectangle 1029">
            <a:extLst>
              <a:ext uri="{FF2B5EF4-FFF2-40B4-BE49-F238E27FC236}">
                <a16:creationId xmlns:a16="http://schemas.microsoft.com/office/drawing/2014/main" id="{1AF616BF-C2C1-41EA-9B93-39649E66DEB8}"/>
              </a:ext>
            </a:extLst>
          </p:cNvPr>
          <p:cNvSpPr>
            <a:spLocks noGrp="1" noChangeArrowheads="1"/>
          </p:cNvSpPr>
          <p:nvPr>
            <p:ph type="body" idx="1"/>
          </p:nvPr>
        </p:nvSpPr>
        <p:spPr>
          <a:xfrm>
            <a:off x="406404" y="1588871"/>
            <a:ext cx="10104578" cy="4308561"/>
          </a:xfrm>
        </p:spPr>
        <p:txBody>
          <a:bodyPr>
            <a:normAutofit lnSpcReduction="10000"/>
          </a:bodyPr>
          <a:lstStyle/>
          <a:p>
            <a:pPr eaLnBrk="1" hangingPunct="1">
              <a:lnSpc>
                <a:spcPct val="90000"/>
              </a:lnSpc>
            </a:pPr>
            <a:r>
              <a:rPr lang="en-US" altLang="en-US" sz="2800" dirty="0"/>
              <a:t>A large number of items are part of the software development process:	</a:t>
            </a:r>
          </a:p>
          <a:p>
            <a:pPr lvl="1" eaLnBrk="1" hangingPunct="1">
              <a:lnSpc>
                <a:spcPct val="90000"/>
              </a:lnSpc>
            </a:pPr>
            <a:r>
              <a:rPr lang="en-US" altLang="en-US" sz="2400" dirty="0"/>
              <a:t>Source and binary modules</a:t>
            </a:r>
          </a:p>
          <a:p>
            <a:pPr lvl="1" eaLnBrk="1" hangingPunct="1">
              <a:lnSpc>
                <a:spcPct val="90000"/>
              </a:lnSpc>
            </a:pPr>
            <a:r>
              <a:rPr lang="en-US" altLang="en-US" sz="2400" dirty="0"/>
              <a:t>Hardware and operating systems</a:t>
            </a:r>
          </a:p>
          <a:p>
            <a:pPr lvl="1" eaLnBrk="1" hangingPunct="1">
              <a:lnSpc>
                <a:spcPct val="90000"/>
              </a:lnSpc>
            </a:pPr>
            <a:r>
              <a:rPr lang="en-US" altLang="en-US" sz="2400" dirty="0"/>
              <a:t>Documentation</a:t>
            </a:r>
          </a:p>
          <a:p>
            <a:pPr lvl="2" eaLnBrk="1" hangingPunct="1">
              <a:lnSpc>
                <a:spcPct val="90000"/>
              </a:lnSpc>
            </a:pPr>
            <a:r>
              <a:rPr lang="en-US" altLang="en-US" sz="2000" dirty="0"/>
              <a:t>Requirements</a:t>
            </a:r>
          </a:p>
          <a:p>
            <a:pPr lvl="2" eaLnBrk="1" hangingPunct="1">
              <a:lnSpc>
                <a:spcPct val="90000"/>
              </a:lnSpc>
            </a:pPr>
            <a:r>
              <a:rPr lang="en-US" altLang="en-US" sz="2000" dirty="0"/>
              <a:t>Design</a:t>
            </a:r>
          </a:p>
          <a:p>
            <a:pPr lvl="1" eaLnBrk="1" hangingPunct="1">
              <a:lnSpc>
                <a:spcPct val="90000"/>
              </a:lnSpc>
            </a:pPr>
            <a:r>
              <a:rPr lang="en-US" altLang="en-US" sz="2400" dirty="0"/>
              <a:t>Test cases</a:t>
            </a:r>
          </a:p>
          <a:p>
            <a:pPr lvl="1" eaLnBrk="1" hangingPunct="1">
              <a:lnSpc>
                <a:spcPct val="90000"/>
              </a:lnSpc>
            </a:pPr>
            <a:r>
              <a:rPr lang="en-US" altLang="en-US" sz="2400" dirty="0"/>
              <a:t>Etc</a:t>
            </a:r>
            <a:r>
              <a:rPr lang="en-US" altLang="en-US" sz="2400" dirty="0" smtClean="0"/>
              <a:t>…</a:t>
            </a:r>
          </a:p>
          <a:p>
            <a:pPr lvl="1" eaLnBrk="1" hangingPunct="1">
              <a:lnSpc>
                <a:spcPct val="90000"/>
              </a:lnSpc>
            </a:pPr>
            <a:endParaRPr lang="en-US" altLang="en-US" sz="2400" dirty="0"/>
          </a:p>
          <a:p>
            <a:pPr eaLnBrk="1" hangingPunct="1">
              <a:lnSpc>
                <a:spcPct val="90000"/>
              </a:lnSpc>
            </a:pPr>
            <a:r>
              <a:rPr lang="en-US" altLang="en-US" sz="2800" dirty="0"/>
              <a:t>Key is to identify the items that need to be under SCM</a:t>
            </a:r>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1349126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FCD9BB78-9B15-471E-AA72-CD11EC1D49F3}"/>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Software Project Management</a:t>
            </a:r>
            <a:endParaRPr lang="en-AU" altLang="en-US" sz="1400"/>
          </a:p>
        </p:txBody>
      </p:sp>
      <p:sp>
        <p:nvSpPr>
          <p:cNvPr id="21507" name="Slide Number Placeholder 5">
            <a:extLst>
              <a:ext uri="{FF2B5EF4-FFF2-40B4-BE49-F238E27FC236}">
                <a16:creationId xmlns:a16="http://schemas.microsoft.com/office/drawing/2014/main" id="{924A8827-32DC-41B3-99C0-7545E53363E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B54184C-DC9B-4E83-B2A8-728D098EA86B}" type="slidenum">
              <a:rPr lang="en-AU" altLang="en-US" sz="1400"/>
              <a:pPr eaLnBrk="1" hangingPunct="1"/>
              <a:t>19</a:t>
            </a:fld>
            <a:endParaRPr lang="en-AU" altLang="en-US" sz="1400"/>
          </a:p>
        </p:txBody>
      </p:sp>
      <p:sp>
        <p:nvSpPr>
          <p:cNvPr id="21508" name="Rectangle 1028">
            <a:extLst>
              <a:ext uri="{FF2B5EF4-FFF2-40B4-BE49-F238E27FC236}">
                <a16:creationId xmlns:a16="http://schemas.microsoft.com/office/drawing/2014/main" id="{8C692027-38AA-403F-A763-523F1EAAA377}"/>
              </a:ext>
            </a:extLst>
          </p:cNvPr>
          <p:cNvSpPr>
            <a:spLocks noGrp="1" noChangeArrowheads="1"/>
          </p:cNvSpPr>
          <p:nvPr>
            <p:ph type="title"/>
          </p:nvPr>
        </p:nvSpPr>
        <p:spPr/>
        <p:txBody>
          <a:bodyPr/>
          <a:lstStyle/>
          <a:p>
            <a:pPr eaLnBrk="1" hangingPunct="1"/>
            <a:r>
              <a:rPr lang="en-AU" altLang="en-US"/>
              <a:t>Configuration Identification…</a:t>
            </a:r>
          </a:p>
        </p:txBody>
      </p:sp>
      <p:sp>
        <p:nvSpPr>
          <p:cNvPr id="21509" name="Rectangle 1029">
            <a:extLst>
              <a:ext uri="{FF2B5EF4-FFF2-40B4-BE49-F238E27FC236}">
                <a16:creationId xmlns:a16="http://schemas.microsoft.com/office/drawing/2014/main" id="{7B4D90D9-D7B9-4460-BB85-1F73613B33D0}"/>
              </a:ext>
            </a:extLst>
          </p:cNvPr>
          <p:cNvSpPr>
            <a:spLocks noGrp="1" noChangeArrowheads="1"/>
          </p:cNvSpPr>
          <p:nvPr>
            <p:ph type="body" idx="1"/>
          </p:nvPr>
        </p:nvSpPr>
        <p:spPr>
          <a:xfrm>
            <a:off x="609603" y="1551710"/>
            <a:ext cx="9706633" cy="4171664"/>
          </a:xfrm>
        </p:spPr>
        <p:txBody>
          <a:bodyPr>
            <a:normAutofit lnSpcReduction="10000"/>
          </a:bodyPr>
          <a:lstStyle/>
          <a:p>
            <a:pPr eaLnBrk="1" hangingPunct="1">
              <a:lnSpc>
                <a:spcPct val="90000"/>
              </a:lnSpc>
            </a:pPr>
            <a:r>
              <a:rPr lang="en-US" altLang="en-US" sz="2800" dirty="0"/>
              <a:t>Configuration identification is the process of establishing a baseline from which system changes are made – allows for control</a:t>
            </a:r>
            <a:r>
              <a:rPr lang="en-US" altLang="en-US" sz="2800" dirty="0" smtClean="0"/>
              <a:t>.</a:t>
            </a:r>
          </a:p>
          <a:p>
            <a:pPr eaLnBrk="1" hangingPunct="1">
              <a:lnSpc>
                <a:spcPct val="90000"/>
              </a:lnSpc>
            </a:pPr>
            <a:endParaRPr lang="en-US" altLang="en-US" sz="2800" dirty="0"/>
          </a:p>
          <a:p>
            <a:pPr eaLnBrk="1" hangingPunct="1">
              <a:lnSpc>
                <a:spcPct val="90000"/>
              </a:lnSpc>
            </a:pPr>
            <a:r>
              <a:rPr lang="en-US" altLang="en-US" sz="2800" dirty="0"/>
              <a:t>So what needs to be under SCM?</a:t>
            </a:r>
          </a:p>
          <a:p>
            <a:pPr lvl="1" eaLnBrk="1" hangingPunct="1">
              <a:lnSpc>
                <a:spcPct val="90000"/>
              </a:lnSpc>
            </a:pPr>
            <a:r>
              <a:rPr lang="en-US" altLang="en-US" sz="2400" dirty="0"/>
              <a:t>Items where changes need to be tracked and controlled</a:t>
            </a:r>
          </a:p>
          <a:p>
            <a:pPr lvl="1" eaLnBrk="1" hangingPunct="1">
              <a:lnSpc>
                <a:spcPct val="90000"/>
              </a:lnSpc>
            </a:pPr>
            <a:r>
              <a:rPr lang="en-US" altLang="en-US" sz="2400" dirty="0"/>
              <a:t>If in doubt, add it into the inventory of items under </a:t>
            </a:r>
            <a:r>
              <a:rPr lang="en-US" altLang="en-US" sz="2400" dirty="0" smtClean="0"/>
              <a:t>SCM</a:t>
            </a:r>
          </a:p>
          <a:p>
            <a:pPr lvl="1" eaLnBrk="1" hangingPunct="1">
              <a:lnSpc>
                <a:spcPct val="90000"/>
              </a:lnSpc>
            </a:pPr>
            <a:endParaRPr lang="en-US" altLang="en-US" sz="2400" dirty="0"/>
          </a:p>
          <a:p>
            <a:pPr eaLnBrk="1" hangingPunct="1">
              <a:lnSpc>
                <a:spcPct val="90000"/>
              </a:lnSpc>
            </a:pPr>
            <a:r>
              <a:rPr lang="en-US" altLang="en-US" sz="2800" dirty="0"/>
              <a:t>Common items under SCM are:</a:t>
            </a:r>
          </a:p>
          <a:p>
            <a:pPr lvl="1" eaLnBrk="1" hangingPunct="1">
              <a:lnSpc>
                <a:spcPct val="90000"/>
              </a:lnSpc>
            </a:pPr>
            <a:r>
              <a:rPr lang="en-US" altLang="en-US" sz="2400" dirty="0"/>
              <a:t>Source code, documentation, hardware/OS configuration</a:t>
            </a:r>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914399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3" y="207801"/>
            <a:ext cx="9515959" cy="846793"/>
          </a:xfrm>
        </p:spPr>
        <p:txBody>
          <a:bodyPr>
            <a:normAutofit/>
          </a:bodyPr>
          <a:lstStyle/>
          <a:p>
            <a:r>
              <a:rPr lang="en-GB" dirty="0" smtClean="0"/>
              <a:t>Topic </a:t>
            </a:r>
            <a:r>
              <a:rPr lang="en-GB" dirty="0"/>
              <a:t>Learning Objectives </a:t>
            </a:r>
            <a:endParaRPr lang="en-MY" dirty="0"/>
          </a:p>
        </p:txBody>
      </p:sp>
      <p:sp>
        <p:nvSpPr>
          <p:cNvPr id="2" name="Content Placeholder 1"/>
          <p:cNvSpPr>
            <a:spLocks noGrp="1"/>
          </p:cNvSpPr>
          <p:nvPr>
            <p:ph sz="half" idx="1"/>
          </p:nvPr>
        </p:nvSpPr>
        <p:spPr>
          <a:xfrm>
            <a:off x="544948" y="1146957"/>
            <a:ext cx="10612578" cy="4912097"/>
          </a:xfrm>
        </p:spPr>
        <p:txBody>
          <a:bodyPr>
            <a:normAutofit/>
          </a:bodyPr>
          <a:lstStyle/>
          <a:p>
            <a:pPr>
              <a:buNone/>
            </a:pPr>
            <a:r>
              <a:rPr lang="en-GB" sz="2400" dirty="0" smtClean="0"/>
              <a:t>By </a:t>
            </a:r>
            <a:r>
              <a:rPr lang="en-GB" sz="2400" dirty="0"/>
              <a:t>the end of the lecture, you should be able </a:t>
            </a:r>
            <a:r>
              <a:rPr lang="en-GB" sz="2400" dirty="0" smtClean="0"/>
              <a:t>to understand:</a:t>
            </a:r>
          </a:p>
          <a:p>
            <a:pPr>
              <a:buNone/>
            </a:pPr>
            <a:endParaRPr lang="en-GB" sz="2400" dirty="0"/>
          </a:p>
          <a:p>
            <a:r>
              <a:rPr lang="en-US" altLang="en-US" sz="2000" dirty="0"/>
              <a:t>Software evolution (types of changes</a:t>
            </a:r>
            <a:r>
              <a:rPr lang="en-US" altLang="en-US" sz="2000" dirty="0" smtClean="0"/>
              <a:t>)</a:t>
            </a:r>
          </a:p>
          <a:p>
            <a:endParaRPr lang="en-US" altLang="en-US" sz="2000" dirty="0"/>
          </a:p>
          <a:p>
            <a:r>
              <a:rPr lang="en-US" altLang="en-US" sz="2000" dirty="0"/>
              <a:t>Configuration management (need for it</a:t>
            </a:r>
            <a:r>
              <a:rPr lang="en-US" altLang="en-US" sz="2000" dirty="0" smtClean="0"/>
              <a:t>)</a:t>
            </a:r>
          </a:p>
          <a:p>
            <a:endParaRPr lang="en-US" altLang="en-US" sz="2000" dirty="0"/>
          </a:p>
          <a:p>
            <a:r>
              <a:rPr lang="en-US" altLang="en-US" sz="2000" dirty="0"/>
              <a:t>Facets of </a:t>
            </a:r>
            <a:r>
              <a:rPr lang="en-US" altLang="en-US" sz="2000" dirty="0" smtClean="0"/>
              <a:t>SCM</a:t>
            </a:r>
          </a:p>
          <a:p>
            <a:endParaRPr lang="en-US" altLang="en-US" sz="2000" dirty="0"/>
          </a:p>
          <a:p>
            <a:r>
              <a:rPr lang="en-US" altLang="en-US" sz="2000" dirty="0"/>
              <a:t>Change control </a:t>
            </a:r>
            <a:r>
              <a:rPr lang="en-US" altLang="en-US" sz="2000" dirty="0" smtClean="0"/>
              <a:t>board</a:t>
            </a:r>
          </a:p>
          <a:p>
            <a:endParaRPr lang="en-US" altLang="en-US" sz="2000" dirty="0"/>
          </a:p>
          <a:p>
            <a:r>
              <a:rPr lang="en-US" altLang="en-US" sz="2000" dirty="0"/>
              <a:t>Change </a:t>
            </a:r>
            <a:r>
              <a:rPr lang="en-US" altLang="en-US" sz="2000" dirty="0" smtClean="0"/>
              <a:t>management</a:t>
            </a:r>
          </a:p>
          <a:p>
            <a:endParaRPr lang="en-US" altLang="en-US" sz="2000" dirty="0"/>
          </a:p>
          <a:p>
            <a:r>
              <a:rPr lang="en-US" altLang="en-US" sz="2000" dirty="0"/>
              <a:t>Auditing and status accounting</a:t>
            </a:r>
          </a:p>
          <a:p>
            <a:pPr>
              <a:buNone/>
            </a:pPr>
            <a:endParaRPr lang="en-GB" sz="2400" dirty="0" smtClean="0"/>
          </a:p>
          <a:p>
            <a:pPr>
              <a:buNone/>
            </a:pPr>
            <a:endParaRPr lang="en-MY" sz="2400" dirty="0"/>
          </a:p>
          <a:p>
            <a:pPr lvl="0"/>
            <a:endParaRPr lang="en-MY" sz="2400" dirty="0"/>
          </a:p>
        </p:txBody>
      </p:sp>
    </p:spTree>
    <p:extLst>
      <p:ext uri="{BB962C8B-B14F-4D97-AF65-F5344CB8AC3E}">
        <p14:creationId xmlns:p14="http://schemas.microsoft.com/office/powerpoint/2010/main" val="61947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CE864B32-05A2-45ED-869E-D2301A9423FB}"/>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2531" name="Slide Number Placeholder 5">
            <a:extLst>
              <a:ext uri="{FF2B5EF4-FFF2-40B4-BE49-F238E27FC236}">
                <a16:creationId xmlns:a16="http://schemas.microsoft.com/office/drawing/2014/main" id="{1FC46D5B-7454-4F0C-8BE7-4656D2490EDD}"/>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E741870-E684-4B3C-A6BC-85C2D9B2C6FE}" type="slidenum">
              <a:rPr lang="en-AU" altLang="en-US" sz="1400"/>
              <a:pPr eaLnBrk="1" hangingPunct="1"/>
              <a:t>20</a:t>
            </a:fld>
            <a:endParaRPr lang="en-AU" altLang="en-US" sz="1400"/>
          </a:p>
        </p:txBody>
      </p:sp>
      <p:sp>
        <p:nvSpPr>
          <p:cNvPr id="22532" name="Rectangle 2">
            <a:extLst>
              <a:ext uri="{FF2B5EF4-FFF2-40B4-BE49-F238E27FC236}">
                <a16:creationId xmlns:a16="http://schemas.microsoft.com/office/drawing/2014/main" id="{8E048FE2-C9CE-4B57-96D5-AA86D7F1F99F}"/>
              </a:ext>
            </a:extLst>
          </p:cNvPr>
          <p:cNvSpPr>
            <a:spLocks noGrp="1" noChangeArrowheads="1"/>
          </p:cNvSpPr>
          <p:nvPr>
            <p:ph type="title"/>
          </p:nvPr>
        </p:nvSpPr>
        <p:spPr/>
        <p:txBody>
          <a:bodyPr/>
          <a:lstStyle/>
          <a:p>
            <a:pPr eaLnBrk="1" hangingPunct="1"/>
            <a:r>
              <a:rPr lang="en-AU" altLang="en-US"/>
              <a:t>Terminology Review – 1</a:t>
            </a:r>
          </a:p>
        </p:txBody>
      </p:sp>
      <p:sp>
        <p:nvSpPr>
          <p:cNvPr id="22533" name="Rectangle 3">
            <a:extLst>
              <a:ext uri="{FF2B5EF4-FFF2-40B4-BE49-F238E27FC236}">
                <a16:creationId xmlns:a16="http://schemas.microsoft.com/office/drawing/2014/main" id="{28B82D69-BC68-4A2B-BF66-25A1F1E3806F}"/>
              </a:ext>
            </a:extLst>
          </p:cNvPr>
          <p:cNvSpPr>
            <a:spLocks noGrp="1" noChangeArrowheads="1"/>
          </p:cNvSpPr>
          <p:nvPr>
            <p:ph type="body" idx="1"/>
          </p:nvPr>
        </p:nvSpPr>
        <p:spPr>
          <a:xfrm>
            <a:off x="609604" y="1625600"/>
            <a:ext cx="9706633" cy="3940755"/>
          </a:xfrm>
        </p:spPr>
        <p:txBody>
          <a:bodyPr>
            <a:normAutofit lnSpcReduction="10000"/>
          </a:bodyPr>
          <a:lstStyle/>
          <a:p>
            <a:pPr eaLnBrk="1" hangingPunct="1"/>
            <a:r>
              <a:rPr lang="en-AU" altLang="en-US" sz="2800" b="1" dirty="0">
                <a:cs typeface="Times New Roman" panose="02020603050405020304" pitchFamily="18" charset="0"/>
              </a:rPr>
              <a:t>Configuration items</a:t>
            </a:r>
            <a:r>
              <a:rPr lang="en-AU" altLang="en-US" sz="2800" dirty="0">
                <a:cs typeface="Times New Roman" panose="02020603050405020304" pitchFamily="18" charset="0"/>
              </a:rPr>
              <a:t> - any single atomic item for which changes need to be tracked</a:t>
            </a:r>
          </a:p>
          <a:p>
            <a:pPr lvl="1" eaLnBrk="1" hangingPunct="1"/>
            <a:r>
              <a:rPr lang="en-AU" altLang="en-US" sz="2400" dirty="0">
                <a:cs typeface="Times New Roman" panose="02020603050405020304" pitchFamily="18" charset="0"/>
              </a:rPr>
              <a:t>Source code file</a:t>
            </a:r>
          </a:p>
          <a:p>
            <a:pPr lvl="1" eaLnBrk="1" hangingPunct="1"/>
            <a:r>
              <a:rPr lang="en-AU" altLang="en-US" sz="2400" dirty="0">
                <a:cs typeface="Times New Roman" panose="02020603050405020304" pitchFamily="18" charset="0"/>
              </a:rPr>
              <a:t>The project plan</a:t>
            </a:r>
          </a:p>
          <a:p>
            <a:pPr lvl="1" eaLnBrk="1" hangingPunct="1"/>
            <a:r>
              <a:rPr lang="en-AU" altLang="en-US" sz="2400" dirty="0">
                <a:cs typeface="Times New Roman" panose="02020603050405020304" pitchFamily="18" charset="0"/>
              </a:rPr>
              <a:t>The documentation standard</a:t>
            </a:r>
          </a:p>
          <a:p>
            <a:pPr eaLnBrk="1" hangingPunct="1"/>
            <a:endParaRPr lang="en-AU" altLang="en-US" sz="2800" b="1" dirty="0" smtClean="0">
              <a:cs typeface="Times New Roman" panose="02020603050405020304" pitchFamily="18" charset="0"/>
            </a:endParaRPr>
          </a:p>
          <a:p>
            <a:pPr eaLnBrk="1" hangingPunct="1"/>
            <a:r>
              <a:rPr lang="en-AU" altLang="en-US" sz="2800" b="1" dirty="0" smtClean="0">
                <a:cs typeface="Times New Roman" panose="02020603050405020304" pitchFamily="18" charset="0"/>
              </a:rPr>
              <a:t>Baseline</a:t>
            </a:r>
            <a:r>
              <a:rPr lang="en-AU" altLang="en-US" sz="2800" dirty="0" smtClean="0">
                <a:cs typeface="Times New Roman" panose="02020603050405020304" pitchFamily="18" charset="0"/>
              </a:rPr>
              <a:t> </a:t>
            </a:r>
            <a:r>
              <a:rPr lang="en-AU" altLang="en-US" sz="2800" dirty="0">
                <a:cs typeface="Times New Roman" panose="02020603050405020304" pitchFamily="18" charset="0"/>
              </a:rPr>
              <a:t>- A product that has been formally approved, and consists of a well-defined set of consistent configuration items</a:t>
            </a:r>
            <a:endParaRPr lang="en-US" altLang="en-US" sz="2800" dirty="0">
              <a:cs typeface="Times New Roman" panose="02020603050405020304" pitchFamily="18" charset="0"/>
            </a:endParaRPr>
          </a:p>
        </p:txBody>
      </p:sp>
      <p:grpSp>
        <p:nvGrpSpPr>
          <p:cNvPr id="6" name="Group 5"/>
          <p:cNvGrpSpPr/>
          <p:nvPr/>
        </p:nvGrpSpPr>
        <p:grpSpPr>
          <a:xfrm>
            <a:off x="10125562" y="134635"/>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3511753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E9836B7E-285E-45E2-A134-2C2BEF4AB53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3555" name="Slide Number Placeholder 5">
            <a:extLst>
              <a:ext uri="{FF2B5EF4-FFF2-40B4-BE49-F238E27FC236}">
                <a16:creationId xmlns:a16="http://schemas.microsoft.com/office/drawing/2014/main" id="{09FF1C42-36A2-4C9D-8839-D38FEC01404C}"/>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8764499-5A96-4C49-9662-944BA0BC0DF3}" type="slidenum">
              <a:rPr lang="en-AU" altLang="en-US" sz="1400"/>
              <a:pPr eaLnBrk="1" hangingPunct="1"/>
              <a:t>21</a:t>
            </a:fld>
            <a:endParaRPr lang="en-AU" altLang="en-US" sz="1400"/>
          </a:p>
        </p:txBody>
      </p:sp>
      <p:sp>
        <p:nvSpPr>
          <p:cNvPr id="23556" name="Rectangle 4">
            <a:extLst>
              <a:ext uri="{FF2B5EF4-FFF2-40B4-BE49-F238E27FC236}">
                <a16:creationId xmlns:a16="http://schemas.microsoft.com/office/drawing/2014/main" id="{8892AD56-2ADE-44F7-B83A-4BD3D43FF6C5}"/>
              </a:ext>
            </a:extLst>
          </p:cNvPr>
          <p:cNvSpPr>
            <a:spLocks noGrp="1" noChangeArrowheads="1"/>
          </p:cNvSpPr>
          <p:nvPr>
            <p:ph type="title"/>
          </p:nvPr>
        </p:nvSpPr>
        <p:spPr/>
        <p:txBody>
          <a:bodyPr/>
          <a:lstStyle/>
          <a:p>
            <a:pPr eaLnBrk="1" hangingPunct="1"/>
            <a:r>
              <a:rPr lang="en-AU" altLang="en-US"/>
              <a:t>Terminology Review - 2</a:t>
            </a:r>
          </a:p>
        </p:txBody>
      </p:sp>
      <p:sp>
        <p:nvSpPr>
          <p:cNvPr id="23557" name="Rectangle 5">
            <a:extLst>
              <a:ext uri="{FF2B5EF4-FFF2-40B4-BE49-F238E27FC236}">
                <a16:creationId xmlns:a16="http://schemas.microsoft.com/office/drawing/2014/main" id="{61CB571B-6A85-4BB2-A2E9-0B8E0C5E2974}"/>
              </a:ext>
            </a:extLst>
          </p:cNvPr>
          <p:cNvSpPr>
            <a:spLocks noGrp="1" noChangeArrowheads="1"/>
          </p:cNvSpPr>
          <p:nvPr>
            <p:ph type="body" idx="1"/>
          </p:nvPr>
        </p:nvSpPr>
        <p:spPr>
          <a:xfrm>
            <a:off x="609604" y="1865746"/>
            <a:ext cx="9706633" cy="3700610"/>
          </a:xfrm>
        </p:spPr>
        <p:txBody>
          <a:bodyPr>
            <a:normAutofit/>
          </a:bodyPr>
          <a:lstStyle/>
          <a:p>
            <a:pPr algn="ctr" eaLnBrk="1" hangingPunct="1">
              <a:buFont typeface="Wingdings" panose="05000000000000000000" pitchFamily="2" charset="2"/>
              <a:buNone/>
            </a:pPr>
            <a:r>
              <a:rPr lang="en-AU" altLang="en-US" sz="2800" b="1" dirty="0"/>
              <a:t>Baseline</a:t>
            </a:r>
          </a:p>
          <a:p>
            <a:pPr algn="ctr" eaLnBrk="1" hangingPunct="1">
              <a:buFont typeface="Wingdings" panose="05000000000000000000" pitchFamily="2" charset="2"/>
              <a:buNone/>
            </a:pPr>
            <a:r>
              <a:rPr lang="en-AU" altLang="en-US" sz="2800" i="1" dirty="0"/>
              <a:t>“A specification or product that</a:t>
            </a:r>
            <a:br>
              <a:rPr lang="en-AU" altLang="en-US" sz="2800" i="1" dirty="0"/>
            </a:br>
            <a:r>
              <a:rPr lang="en-AU" altLang="en-US" sz="2800" i="1" dirty="0"/>
              <a:t> has been formally reviewed and agreed to</a:t>
            </a:r>
            <a:br>
              <a:rPr lang="en-AU" altLang="en-US" sz="2800" i="1" dirty="0"/>
            </a:br>
            <a:r>
              <a:rPr lang="en-AU" altLang="en-US" sz="2800" i="1" dirty="0"/>
              <a:t>by responsible management, that thereafter serves as the basis for further development, and can be changed only through</a:t>
            </a:r>
            <a:br>
              <a:rPr lang="en-AU" altLang="en-US" sz="2800" i="1" dirty="0"/>
            </a:br>
            <a:r>
              <a:rPr lang="en-AU" altLang="en-US" sz="2800" i="1" dirty="0"/>
              <a:t>formal change control procedures”</a:t>
            </a:r>
          </a:p>
          <a:p>
            <a:pPr algn="ctr" eaLnBrk="1" hangingPunct="1">
              <a:buFont typeface="Wingdings" panose="05000000000000000000" pitchFamily="2" charset="2"/>
              <a:buNone/>
            </a:pPr>
            <a:r>
              <a:rPr lang="en-AU" altLang="en-US" sz="2800" dirty="0"/>
              <a:t>[</a:t>
            </a:r>
            <a:r>
              <a:rPr lang="en-AU" altLang="en-US" sz="2800" dirty="0" err="1"/>
              <a:t>Bruegge</a:t>
            </a:r>
            <a:r>
              <a:rPr lang="en-AU" altLang="en-US" sz="2800" dirty="0"/>
              <a:t>]</a:t>
            </a:r>
          </a:p>
        </p:txBody>
      </p:sp>
      <p:grpSp>
        <p:nvGrpSpPr>
          <p:cNvPr id="6" name="Group 5"/>
          <p:cNvGrpSpPr/>
          <p:nvPr/>
        </p:nvGrpSpPr>
        <p:grpSpPr>
          <a:xfrm>
            <a:off x="10060348"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dirty="0" smtClean="0"/>
                <a:t>Configuration identification</a:t>
              </a:r>
              <a:endParaRPr lang="en-US" sz="1900" kern="1200" dirty="0"/>
            </a:p>
          </p:txBody>
        </p:sp>
      </p:grpSp>
    </p:spTree>
    <p:extLst>
      <p:ext uri="{BB962C8B-B14F-4D97-AF65-F5344CB8AC3E}">
        <p14:creationId xmlns:p14="http://schemas.microsoft.com/office/powerpoint/2010/main" val="2981841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4536FB85-8C71-46F8-BC67-A53E4FB07AB1}"/>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4579" name="Slide Number Placeholder 5">
            <a:extLst>
              <a:ext uri="{FF2B5EF4-FFF2-40B4-BE49-F238E27FC236}">
                <a16:creationId xmlns:a16="http://schemas.microsoft.com/office/drawing/2014/main" id="{F68E539D-4023-4252-83D0-BAA699D5FBE2}"/>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6666B2D-69CD-4D9C-ACC7-75F724E48734}" type="slidenum">
              <a:rPr lang="en-AU" altLang="en-US" sz="1400"/>
              <a:pPr eaLnBrk="1" hangingPunct="1"/>
              <a:t>22</a:t>
            </a:fld>
            <a:endParaRPr lang="en-AU" altLang="en-US" sz="1400"/>
          </a:p>
        </p:txBody>
      </p:sp>
      <p:sp>
        <p:nvSpPr>
          <p:cNvPr id="24580" name="Rectangle 1026">
            <a:extLst>
              <a:ext uri="{FF2B5EF4-FFF2-40B4-BE49-F238E27FC236}">
                <a16:creationId xmlns:a16="http://schemas.microsoft.com/office/drawing/2014/main" id="{EFC9DDAB-BE29-49E5-820A-587503896255}"/>
              </a:ext>
            </a:extLst>
          </p:cNvPr>
          <p:cNvSpPr>
            <a:spLocks noGrp="1" noChangeArrowheads="1"/>
          </p:cNvSpPr>
          <p:nvPr>
            <p:ph type="title"/>
          </p:nvPr>
        </p:nvSpPr>
        <p:spPr/>
        <p:txBody>
          <a:bodyPr/>
          <a:lstStyle/>
          <a:p>
            <a:pPr eaLnBrk="1" hangingPunct="1"/>
            <a:r>
              <a:rPr lang="en-AU" altLang="en-US"/>
              <a:t>Baseline Types</a:t>
            </a:r>
          </a:p>
        </p:txBody>
      </p:sp>
      <p:sp>
        <p:nvSpPr>
          <p:cNvPr id="24581" name="Rectangle 1027">
            <a:extLst>
              <a:ext uri="{FF2B5EF4-FFF2-40B4-BE49-F238E27FC236}">
                <a16:creationId xmlns:a16="http://schemas.microsoft.com/office/drawing/2014/main" id="{82E4963F-5983-4ACD-AE77-0CDEE48E7B40}"/>
              </a:ext>
            </a:extLst>
          </p:cNvPr>
          <p:cNvSpPr>
            <a:spLocks noGrp="1" noChangeArrowheads="1"/>
          </p:cNvSpPr>
          <p:nvPr>
            <p:ph type="body" idx="1"/>
          </p:nvPr>
        </p:nvSpPr>
        <p:spPr>
          <a:xfrm>
            <a:off x="609603" y="1385455"/>
            <a:ext cx="9829797" cy="4916056"/>
          </a:xfrm>
        </p:spPr>
        <p:txBody>
          <a:bodyPr/>
          <a:lstStyle/>
          <a:p>
            <a:pPr eaLnBrk="1" hangingPunct="1">
              <a:lnSpc>
                <a:spcPct val="90000"/>
              </a:lnSpc>
            </a:pPr>
            <a:r>
              <a:rPr lang="en-AU" altLang="en-US" sz="2800" dirty="0"/>
              <a:t>As the system is developed a number of baselines are created</a:t>
            </a:r>
            <a:r>
              <a:rPr lang="en-AU" altLang="en-US" sz="2800" dirty="0" smtClean="0"/>
              <a:t>:</a:t>
            </a:r>
          </a:p>
          <a:p>
            <a:pPr eaLnBrk="1" hangingPunct="1">
              <a:lnSpc>
                <a:spcPct val="90000"/>
              </a:lnSpc>
            </a:pPr>
            <a:endParaRPr lang="en-AU" altLang="en-US" sz="2800" dirty="0"/>
          </a:p>
          <a:p>
            <a:pPr lvl="1" eaLnBrk="1" hangingPunct="1">
              <a:lnSpc>
                <a:spcPct val="90000"/>
              </a:lnSpc>
            </a:pPr>
            <a:r>
              <a:rPr lang="en-AU" altLang="en-US" sz="2400" i="1" dirty="0"/>
              <a:t>Developmental baseline</a:t>
            </a:r>
            <a:r>
              <a:rPr lang="en-AU" altLang="en-US" sz="2400" dirty="0"/>
              <a:t>  (RAD, SDD, integration test, ...).</a:t>
            </a:r>
          </a:p>
          <a:p>
            <a:pPr lvl="2" eaLnBrk="1" hangingPunct="1">
              <a:lnSpc>
                <a:spcPct val="90000"/>
              </a:lnSpc>
            </a:pPr>
            <a:r>
              <a:rPr lang="en-AU" altLang="en-US" sz="2000" dirty="0"/>
              <a:t>Goal: coordinate engineering activities.</a:t>
            </a:r>
          </a:p>
          <a:p>
            <a:pPr lvl="1" eaLnBrk="1" hangingPunct="1">
              <a:lnSpc>
                <a:spcPct val="90000"/>
              </a:lnSpc>
            </a:pPr>
            <a:endParaRPr lang="en-AU" altLang="en-US" sz="2400" i="1" dirty="0" smtClean="0"/>
          </a:p>
          <a:p>
            <a:pPr lvl="1" eaLnBrk="1" hangingPunct="1">
              <a:lnSpc>
                <a:spcPct val="90000"/>
              </a:lnSpc>
            </a:pPr>
            <a:r>
              <a:rPr lang="en-AU" altLang="en-US" sz="2400" i="1" dirty="0" smtClean="0"/>
              <a:t>Functional </a:t>
            </a:r>
            <a:r>
              <a:rPr lang="en-AU" altLang="en-US" sz="2400" i="1" dirty="0"/>
              <a:t>baseline </a:t>
            </a:r>
            <a:r>
              <a:rPr lang="en-AU" altLang="en-US" sz="2400" dirty="0"/>
              <a:t> (prototype, technology preview, alpha, beta release).</a:t>
            </a:r>
          </a:p>
          <a:p>
            <a:pPr lvl="2" eaLnBrk="1" hangingPunct="1">
              <a:lnSpc>
                <a:spcPct val="90000"/>
              </a:lnSpc>
            </a:pPr>
            <a:r>
              <a:rPr lang="en-AU" altLang="en-US" sz="2000" dirty="0"/>
              <a:t> Goal: obtain customer experiences with functional system.</a:t>
            </a:r>
          </a:p>
          <a:p>
            <a:pPr lvl="1" eaLnBrk="1" hangingPunct="1">
              <a:lnSpc>
                <a:spcPct val="90000"/>
              </a:lnSpc>
            </a:pPr>
            <a:endParaRPr lang="en-AU" altLang="en-US" sz="2400" i="1" dirty="0" smtClean="0"/>
          </a:p>
          <a:p>
            <a:pPr lvl="1" eaLnBrk="1" hangingPunct="1">
              <a:lnSpc>
                <a:spcPct val="90000"/>
              </a:lnSpc>
            </a:pPr>
            <a:r>
              <a:rPr lang="en-AU" altLang="en-US" sz="2400" i="1" dirty="0" smtClean="0"/>
              <a:t>Product </a:t>
            </a:r>
            <a:r>
              <a:rPr lang="en-AU" altLang="en-US" sz="2400" i="1" dirty="0"/>
              <a:t>baseline </a:t>
            </a:r>
            <a:r>
              <a:rPr lang="en-AU" altLang="en-US" sz="2400" dirty="0"/>
              <a:t> (GA with a version - win95, word 2000).</a:t>
            </a:r>
          </a:p>
          <a:p>
            <a:pPr lvl="2" eaLnBrk="1" hangingPunct="1">
              <a:lnSpc>
                <a:spcPct val="90000"/>
              </a:lnSpc>
            </a:pPr>
            <a:r>
              <a:rPr lang="en-AU" altLang="en-US" sz="2000" dirty="0"/>
              <a:t>Goal: coordinate sales and customer support.</a:t>
            </a:r>
          </a:p>
          <a:p>
            <a:pPr eaLnBrk="1" hangingPunct="1">
              <a:lnSpc>
                <a:spcPct val="90000"/>
              </a:lnSpc>
            </a:pPr>
            <a:endParaRPr lang="en-AU" altLang="en-US" sz="2800" dirty="0"/>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566583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55B53620-EB61-4FED-ADF5-B9D5AC3DAAAC}"/>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5603" name="Slide Number Placeholder 5">
            <a:extLst>
              <a:ext uri="{FF2B5EF4-FFF2-40B4-BE49-F238E27FC236}">
                <a16:creationId xmlns:a16="http://schemas.microsoft.com/office/drawing/2014/main" id="{EEB48A41-EE36-4238-B1D0-29530123792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FA040CF-A2D2-45B2-8E28-C8C4D398A269}" type="slidenum">
              <a:rPr lang="en-AU" altLang="en-US" sz="1400"/>
              <a:pPr eaLnBrk="1" hangingPunct="1"/>
              <a:t>23</a:t>
            </a:fld>
            <a:endParaRPr lang="en-AU" altLang="en-US" sz="1400"/>
          </a:p>
        </p:txBody>
      </p:sp>
      <p:sp>
        <p:nvSpPr>
          <p:cNvPr id="25604" name="Rectangle 1026">
            <a:extLst>
              <a:ext uri="{FF2B5EF4-FFF2-40B4-BE49-F238E27FC236}">
                <a16:creationId xmlns:a16="http://schemas.microsoft.com/office/drawing/2014/main" id="{09F6C10A-38E6-4594-9901-1EB306A8D5ED}"/>
              </a:ext>
            </a:extLst>
          </p:cNvPr>
          <p:cNvSpPr>
            <a:spLocks noGrp="1" noChangeArrowheads="1"/>
          </p:cNvSpPr>
          <p:nvPr>
            <p:ph type="title"/>
          </p:nvPr>
        </p:nvSpPr>
        <p:spPr>
          <a:xfrm>
            <a:off x="618840" y="253983"/>
            <a:ext cx="9515959" cy="846793"/>
          </a:xfrm>
        </p:spPr>
        <p:txBody>
          <a:bodyPr/>
          <a:lstStyle/>
          <a:p>
            <a:pPr eaLnBrk="1" hangingPunct="1"/>
            <a:r>
              <a:rPr lang="en-AU" altLang="en-US" dirty="0"/>
              <a:t>Managed Directories</a:t>
            </a:r>
          </a:p>
        </p:txBody>
      </p:sp>
      <p:sp>
        <p:nvSpPr>
          <p:cNvPr id="25605" name="Rectangle 1027">
            <a:extLst>
              <a:ext uri="{FF2B5EF4-FFF2-40B4-BE49-F238E27FC236}">
                <a16:creationId xmlns:a16="http://schemas.microsoft.com/office/drawing/2014/main" id="{B68EFB7A-FE91-49A1-9D5A-1C37F47EAD95}"/>
              </a:ext>
            </a:extLst>
          </p:cNvPr>
          <p:cNvSpPr>
            <a:spLocks noGrp="1" noChangeArrowheads="1"/>
          </p:cNvSpPr>
          <p:nvPr>
            <p:ph type="body" idx="1"/>
          </p:nvPr>
        </p:nvSpPr>
        <p:spPr>
          <a:xfrm>
            <a:off x="803563" y="1339274"/>
            <a:ext cx="10132291" cy="4985328"/>
          </a:xfrm>
        </p:spPr>
        <p:txBody>
          <a:bodyPr/>
          <a:lstStyle/>
          <a:p>
            <a:pPr eaLnBrk="1" hangingPunct="1">
              <a:lnSpc>
                <a:spcPct val="90000"/>
              </a:lnSpc>
            </a:pPr>
            <a:r>
              <a:rPr lang="en-US" altLang="en-US" sz="2400" dirty="0"/>
              <a:t>Programmer’s directory (IEEE: dynamic library).</a:t>
            </a:r>
          </a:p>
          <a:p>
            <a:pPr lvl="1" eaLnBrk="1" hangingPunct="1">
              <a:lnSpc>
                <a:spcPct val="90000"/>
              </a:lnSpc>
            </a:pPr>
            <a:r>
              <a:rPr lang="en-US" altLang="en-US" sz="2000" dirty="0"/>
              <a:t>Library for holding newly created or modified software entities. The programmer’s workspace is controlled by the programmer only.</a:t>
            </a:r>
          </a:p>
          <a:p>
            <a:pPr eaLnBrk="1" hangingPunct="1">
              <a:lnSpc>
                <a:spcPct val="110000"/>
              </a:lnSpc>
            </a:pPr>
            <a:endParaRPr lang="en-US" altLang="en-US" sz="2400" dirty="0" smtClean="0"/>
          </a:p>
          <a:p>
            <a:pPr eaLnBrk="1" hangingPunct="1">
              <a:lnSpc>
                <a:spcPct val="110000"/>
              </a:lnSpc>
            </a:pPr>
            <a:r>
              <a:rPr lang="en-US" altLang="en-US" sz="2400" dirty="0" smtClean="0"/>
              <a:t>Master </a:t>
            </a:r>
            <a:r>
              <a:rPr lang="en-US" altLang="en-US" sz="2400" dirty="0"/>
              <a:t>directory (IEEE: controlled library).</a:t>
            </a:r>
          </a:p>
          <a:p>
            <a:pPr lvl="1" eaLnBrk="1" hangingPunct="1">
              <a:lnSpc>
                <a:spcPct val="90000"/>
              </a:lnSpc>
            </a:pPr>
            <a:r>
              <a:rPr lang="en-US" altLang="en-US" sz="2000" dirty="0"/>
              <a:t>Manages the current baseline(s) and for controlling changes made to them. Entry is controlled, usually after verification. Changes must be authorized.</a:t>
            </a:r>
          </a:p>
          <a:p>
            <a:pPr eaLnBrk="1" hangingPunct="1">
              <a:lnSpc>
                <a:spcPct val="110000"/>
              </a:lnSpc>
            </a:pPr>
            <a:endParaRPr lang="en-US" altLang="en-US" sz="2400" dirty="0" smtClean="0"/>
          </a:p>
          <a:p>
            <a:pPr eaLnBrk="1" hangingPunct="1">
              <a:lnSpc>
                <a:spcPct val="110000"/>
              </a:lnSpc>
            </a:pPr>
            <a:r>
              <a:rPr lang="en-US" altLang="en-US" sz="2400" dirty="0" smtClean="0"/>
              <a:t>Repository </a:t>
            </a:r>
            <a:r>
              <a:rPr lang="en-US" altLang="en-US" sz="2400" dirty="0"/>
              <a:t>(IEEE: static library).</a:t>
            </a:r>
          </a:p>
          <a:p>
            <a:pPr lvl="1" eaLnBrk="1" hangingPunct="1">
              <a:lnSpc>
                <a:spcPct val="90000"/>
              </a:lnSpc>
            </a:pPr>
            <a:r>
              <a:rPr lang="en-US" altLang="en-US" sz="2000" dirty="0"/>
              <a:t>Archive for the various baselines released for general use. Copies of these baselines may be made available to requesting organizations.</a:t>
            </a:r>
            <a:endParaRPr lang="en-AU" altLang="en-US" sz="2400" dirty="0"/>
          </a:p>
        </p:txBody>
      </p:sp>
      <p:grpSp>
        <p:nvGrpSpPr>
          <p:cNvPr id="6" name="Group 5"/>
          <p:cNvGrpSpPr/>
          <p:nvPr/>
        </p:nvGrpSpPr>
        <p:grpSpPr>
          <a:xfrm>
            <a:off x="10134799" y="80032"/>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1684668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1D60A47C-47B1-473C-9094-0AAB9FB51B11}"/>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6627" name="Slide Number Placeholder 5">
            <a:extLst>
              <a:ext uri="{FF2B5EF4-FFF2-40B4-BE49-F238E27FC236}">
                <a16:creationId xmlns:a16="http://schemas.microsoft.com/office/drawing/2014/main" id="{89D6332F-8B94-4D26-8F56-01F78A75D797}"/>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0BA9722-BEBF-4A59-9FBB-F36484271B91}" type="slidenum">
              <a:rPr lang="en-AU" altLang="en-US" sz="1400"/>
              <a:pPr eaLnBrk="1" hangingPunct="1"/>
              <a:t>24</a:t>
            </a:fld>
            <a:endParaRPr lang="en-AU" altLang="en-US" sz="1400"/>
          </a:p>
        </p:txBody>
      </p:sp>
      <p:sp>
        <p:nvSpPr>
          <p:cNvPr id="26628" name="Rectangle 1028">
            <a:extLst>
              <a:ext uri="{FF2B5EF4-FFF2-40B4-BE49-F238E27FC236}">
                <a16:creationId xmlns:a16="http://schemas.microsoft.com/office/drawing/2014/main" id="{5C029AF5-B523-42DC-BB8E-124DD71ECFEC}"/>
              </a:ext>
            </a:extLst>
          </p:cNvPr>
          <p:cNvSpPr>
            <a:spLocks noGrp="1" noChangeArrowheads="1"/>
          </p:cNvSpPr>
          <p:nvPr>
            <p:ph type="title"/>
          </p:nvPr>
        </p:nvSpPr>
        <p:spPr/>
        <p:txBody>
          <a:bodyPr/>
          <a:lstStyle/>
          <a:p>
            <a:pPr eaLnBrk="1" hangingPunct="1"/>
            <a:r>
              <a:rPr lang="en-AU" altLang="en-US"/>
              <a:t>Configuration Identification</a:t>
            </a:r>
          </a:p>
        </p:txBody>
      </p:sp>
      <p:sp>
        <p:nvSpPr>
          <p:cNvPr id="26629" name="Rectangle 1029">
            <a:extLst>
              <a:ext uri="{FF2B5EF4-FFF2-40B4-BE49-F238E27FC236}">
                <a16:creationId xmlns:a16="http://schemas.microsoft.com/office/drawing/2014/main" id="{06D045FE-C938-4108-80F5-87CA5168E34D}"/>
              </a:ext>
            </a:extLst>
          </p:cNvPr>
          <p:cNvSpPr>
            <a:spLocks noGrp="1" noChangeArrowheads="1"/>
          </p:cNvSpPr>
          <p:nvPr>
            <p:ph type="body" idx="1"/>
          </p:nvPr>
        </p:nvSpPr>
        <p:spPr>
          <a:xfrm>
            <a:off x="609604" y="1385455"/>
            <a:ext cx="9706634" cy="4590471"/>
          </a:xfrm>
        </p:spPr>
        <p:txBody>
          <a:bodyPr>
            <a:normAutofit/>
          </a:bodyPr>
          <a:lstStyle/>
          <a:p>
            <a:pPr eaLnBrk="1" hangingPunct="1"/>
            <a:r>
              <a:rPr lang="en-AU" altLang="en-US" sz="2400" dirty="0"/>
              <a:t>A few notes…</a:t>
            </a:r>
          </a:p>
          <a:p>
            <a:pPr lvl="1" eaLnBrk="1" hangingPunct="1"/>
            <a:r>
              <a:rPr lang="en-AU" altLang="en-US" sz="2000" dirty="0"/>
              <a:t>Starting too early can add too many items that may really not require full configuration management.</a:t>
            </a:r>
          </a:p>
          <a:p>
            <a:pPr lvl="1" eaLnBrk="1" hangingPunct="1"/>
            <a:r>
              <a:rPr lang="en-AU" altLang="en-US" sz="2000" dirty="0"/>
              <a:t>Starting too late will result in a disaster</a:t>
            </a:r>
          </a:p>
          <a:p>
            <a:pPr lvl="1" eaLnBrk="1" hangingPunct="1"/>
            <a:r>
              <a:rPr lang="en-AU" altLang="en-US" sz="2000" dirty="0"/>
              <a:t>It is common to have 1000+ items under SCM</a:t>
            </a:r>
          </a:p>
          <a:p>
            <a:pPr eaLnBrk="1" hangingPunct="1"/>
            <a:endParaRPr lang="en-US" altLang="en-US" sz="2400" dirty="0" smtClean="0"/>
          </a:p>
          <a:p>
            <a:pPr eaLnBrk="1" hangingPunct="1"/>
            <a:r>
              <a:rPr lang="en-US" altLang="en-US" sz="2400" dirty="0" smtClean="0"/>
              <a:t>A </a:t>
            </a:r>
            <a:r>
              <a:rPr lang="en-US" altLang="en-US" sz="2400" dirty="0"/>
              <a:t>good start</a:t>
            </a:r>
          </a:p>
          <a:p>
            <a:pPr lvl="1" eaLnBrk="1" hangingPunct="1"/>
            <a:r>
              <a:rPr lang="en-US" altLang="en-US" sz="2000" dirty="0"/>
              <a:t>Place all documents under SCM</a:t>
            </a:r>
          </a:p>
          <a:p>
            <a:pPr lvl="1" eaLnBrk="1" hangingPunct="1"/>
            <a:r>
              <a:rPr lang="en-US" altLang="en-US" sz="2000" dirty="0"/>
              <a:t>Add code as it starts to be available</a:t>
            </a:r>
          </a:p>
          <a:p>
            <a:pPr lvl="1" eaLnBrk="1" hangingPunct="1"/>
            <a:r>
              <a:rPr lang="en-US" altLang="en-US" sz="2000" dirty="0"/>
              <a:t>Remove older items and archive them</a:t>
            </a:r>
          </a:p>
          <a:p>
            <a:pPr lvl="1" eaLnBrk="1" hangingPunct="1"/>
            <a:r>
              <a:rPr lang="en-US" altLang="en-US" sz="2000" dirty="0"/>
              <a:t>Remove items where the changes are minor, rare and need not be under the purview of a complete SCM</a:t>
            </a:r>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3046187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DDA014DF-2884-4FE7-B8F4-213CC2F11B0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7651" name="Slide Number Placeholder 5">
            <a:extLst>
              <a:ext uri="{FF2B5EF4-FFF2-40B4-BE49-F238E27FC236}">
                <a16:creationId xmlns:a16="http://schemas.microsoft.com/office/drawing/2014/main" id="{600D752A-DDE5-401D-A5E7-A7126EFD8D7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4748BB4-5B69-43FA-8036-27E134B5C7F2}" type="slidenum">
              <a:rPr lang="en-AU" altLang="en-US" sz="1400"/>
              <a:pPr eaLnBrk="1" hangingPunct="1"/>
              <a:t>25</a:t>
            </a:fld>
            <a:endParaRPr lang="en-AU" altLang="en-US" sz="1400"/>
          </a:p>
        </p:txBody>
      </p:sp>
      <p:sp>
        <p:nvSpPr>
          <p:cNvPr id="27652" name="Rectangle 4">
            <a:extLst>
              <a:ext uri="{FF2B5EF4-FFF2-40B4-BE49-F238E27FC236}">
                <a16:creationId xmlns:a16="http://schemas.microsoft.com/office/drawing/2014/main" id="{85BD9412-63D7-4951-9928-23B77B2E7151}"/>
              </a:ext>
            </a:extLst>
          </p:cNvPr>
          <p:cNvSpPr>
            <a:spLocks noGrp="1" noChangeArrowheads="1"/>
          </p:cNvSpPr>
          <p:nvPr>
            <p:ph type="title"/>
          </p:nvPr>
        </p:nvSpPr>
        <p:spPr/>
        <p:txBody>
          <a:bodyPr/>
          <a:lstStyle/>
          <a:p>
            <a:pPr eaLnBrk="1" hangingPunct="1"/>
            <a:r>
              <a:rPr lang="en-AU" altLang="en-US"/>
              <a:t>Version Allocation…</a:t>
            </a:r>
          </a:p>
        </p:txBody>
      </p:sp>
      <p:sp>
        <p:nvSpPr>
          <p:cNvPr id="27653" name="Rectangle 5">
            <a:extLst>
              <a:ext uri="{FF2B5EF4-FFF2-40B4-BE49-F238E27FC236}">
                <a16:creationId xmlns:a16="http://schemas.microsoft.com/office/drawing/2014/main" id="{A1A9EA85-7215-41D5-8B57-09C19F1FEDD8}"/>
              </a:ext>
            </a:extLst>
          </p:cNvPr>
          <p:cNvSpPr>
            <a:spLocks noGrp="1" noChangeArrowheads="1"/>
          </p:cNvSpPr>
          <p:nvPr>
            <p:ph type="body" idx="1"/>
          </p:nvPr>
        </p:nvSpPr>
        <p:spPr>
          <a:xfrm>
            <a:off x="609604" y="1450110"/>
            <a:ext cx="9706633" cy="4116246"/>
          </a:xfrm>
        </p:spPr>
        <p:txBody>
          <a:bodyPr>
            <a:normAutofit/>
          </a:bodyPr>
          <a:lstStyle/>
          <a:p>
            <a:pPr eaLnBrk="1" hangingPunct="1"/>
            <a:r>
              <a:rPr lang="en-US" altLang="en-US" sz="2800" dirty="0"/>
              <a:t>Once a configuration item (CI) has been </a:t>
            </a:r>
            <a:r>
              <a:rPr lang="en-US" altLang="en-US" sz="2800" dirty="0" smtClean="0"/>
              <a:t>identified, a </a:t>
            </a:r>
            <a:r>
              <a:rPr lang="en-US" altLang="en-US" sz="2800" dirty="0"/>
              <a:t>proper version number must be </a:t>
            </a:r>
            <a:r>
              <a:rPr lang="en-US" altLang="en-US" sz="2800" dirty="0" smtClean="0"/>
              <a:t>allocated</a:t>
            </a:r>
          </a:p>
          <a:p>
            <a:pPr eaLnBrk="1" hangingPunct="1"/>
            <a:endParaRPr lang="en-US" altLang="en-US" sz="2800" dirty="0"/>
          </a:p>
          <a:p>
            <a:pPr eaLnBrk="1" hangingPunct="1"/>
            <a:r>
              <a:rPr lang="en-US" altLang="en-US" sz="2800" dirty="0"/>
              <a:t>The best option is to start with a major-minor versioning scheme</a:t>
            </a:r>
          </a:p>
          <a:p>
            <a:pPr lvl="1" eaLnBrk="1" hangingPunct="1"/>
            <a:r>
              <a:rPr lang="en-US" altLang="en-US" sz="2400" dirty="0"/>
              <a:t>Major version numbers are between 0 – n</a:t>
            </a:r>
          </a:p>
          <a:p>
            <a:pPr lvl="1" eaLnBrk="1" hangingPunct="1"/>
            <a:r>
              <a:rPr lang="en-US" altLang="en-US" sz="2400" dirty="0"/>
              <a:t>Minor version numbers should be between 0 – 100</a:t>
            </a:r>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348813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C206D82A-E7D1-4DFE-B05B-1EE462BCA299}"/>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8675" name="Slide Number Placeholder 5">
            <a:extLst>
              <a:ext uri="{FF2B5EF4-FFF2-40B4-BE49-F238E27FC236}">
                <a16:creationId xmlns:a16="http://schemas.microsoft.com/office/drawing/2014/main" id="{87FB375F-118B-46D7-ABFA-FA717D784963}"/>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F1A2E92-5B90-4E15-8CCE-4811FDD7FFC2}" type="slidenum">
              <a:rPr lang="en-AU" altLang="en-US" sz="1400"/>
              <a:pPr eaLnBrk="1" hangingPunct="1"/>
              <a:t>26</a:t>
            </a:fld>
            <a:endParaRPr lang="en-AU" altLang="en-US" sz="1400"/>
          </a:p>
        </p:txBody>
      </p:sp>
      <p:sp>
        <p:nvSpPr>
          <p:cNvPr id="28676" name="Rectangle 4">
            <a:extLst>
              <a:ext uri="{FF2B5EF4-FFF2-40B4-BE49-F238E27FC236}">
                <a16:creationId xmlns:a16="http://schemas.microsoft.com/office/drawing/2014/main" id="{EB2D14A5-45D4-4783-95A9-85C5DEA088C1}"/>
              </a:ext>
            </a:extLst>
          </p:cNvPr>
          <p:cNvSpPr>
            <a:spLocks noGrp="1" noChangeArrowheads="1"/>
          </p:cNvSpPr>
          <p:nvPr>
            <p:ph type="title"/>
          </p:nvPr>
        </p:nvSpPr>
        <p:spPr/>
        <p:txBody>
          <a:bodyPr/>
          <a:lstStyle/>
          <a:p>
            <a:pPr eaLnBrk="1" hangingPunct="1"/>
            <a:r>
              <a:rPr lang="en-AU" altLang="en-US"/>
              <a:t>Version Allocation…</a:t>
            </a:r>
          </a:p>
        </p:txBody>
      </p:sp>
      <p:sp>
        <p:nvSpPr>
          <p:cNvPr id="28677" name="Rectangle 5">
            <a:extLst>
              <a:ext uri="{FF2B5EF4-FFF2-40B4-BE49-F238E27FC236}">
                <a16:creationId xmlns:a16="http://schemas.microsoft.com/office/drawing/2014/main" id="{321CD396-755F-4AA7-8919-BF03FF95DA2C}"/>
              </a:ext>
            </a:extLst>
          </p:cNvPr>
          <p:cNvSpPr>
            <a:spLocks noGrp="1" noChangeArrowheads="1"/>
          </p:cNvSpPr>
          <p:nvPr>
            <p:ph type="body" idx="1"/>
          </p:nvPr>
        </p:nvSpPr>
        <p:spPr>
          <a:xfrm>
            <a:off x="609604" y="1348510"/>
            <a:ext cx="10353960" cy="4217846"/>
          </a:xfrm>
        </p:spPr>
        <p:txBody>
          <a:bodyPr>
            <a:normAutofit/>
          </a:bodyPr>
          <a:lstStyle/>
          <a:p>
            <a:pPr eaLnBrk="1" hangingPunct="1">
              <a:lnSpc>
                <a:spcPct val="90000"/>
              </a:lnSpc>
            </a:pPr>
            <a:r>
              <a:rPr lang="en-US" altLang="en-US" sz="2800" dirty="0"/>
              <a:t>Examples:</a:t>
            </a:r>
          </a:p>
          <a:p>
            <a:pPr lvl="1" eaLnBrk="1" hangingPunct="1">
              <a:lnSpc>
                <a:spcPct val="90000"/>
              </a:lnSpc>
            </a:pPr>
            <a:r>
              <a:rPr lang="en-US" altLang="en-US" sz="2400" dirty="0" err="1"/>
              <a:t>Report.Java</a:t>
            </a:r>
            <a:r>
              <a:rPr lang="en-US" altLang="en-US" sz="2400" dirty="0"/>
              <a:t> (version 1.23)</a:t>
            </a:r>
          </a:p>
          <a:p>
            <a:pPr lvl="2" eaLnBrk="1" hangingPunct="1">
              <a:lnSpc>
                <a:spcPct val="90000"/>
              </a:lnSpc>
            </a:pPr>
            <a:r>
              <a:rPr lang="en-US" altLang="en-US" sz="2000" dirty="0"/>
              <a:t>Major version: 1.0</a:t>
            </a:r>
          </a:p>
          <a:p>
            <a:pPr lvl="2" eaLnBrk="1" hangingPunct="1">
              <a:lnSpc>
                <a:spcPct val="90000"/>
              </a:lnSpc>
            </a:pPr>
            <a:r>
              <a:rPr lang="en-US" altLang="en-US" sz="2000" dirty="0"/>
              <a:t>Minor version: 23 (indicative of number of revisions to this file)</a:t>
            </a:r>
          </a:p>
          <a:p>
            <a:pPr lvl="1" eaLnBrk="1" hangingPunct="1">
              <a:lnSpc>
                <a:spcPct val="90000"/>
              </a:lnSpc>
            </a:pPr>
            <a:r>
              <a:rPr lang="en-US" altLang="en-US" sz="2400" dirty="0"/>
              <a:t>Project plan (version 6.34d)</a:t>
            </a:r>
          </a:p>
          <a:p>
            <a:pPr lvl="2" eaLnBrk="1" hangingPunct="1">
              <a:lnSpc>
                <a:spcPct val="90000"/>
              </a:lnSpc>
            </a:pPr>
            <a:r>
              <a:rPr lang="en-US" altLang="en-US" sz="2000" dirty="0"/>
              <a:t>Major version: 6</a:t>
            </a:r>
          </a:p>
          <a:p>
            <a:pPr lvl="2" eaLnBrk="1" hangingPunct="1">
              <a:lnSpc>
                <a:spcPct val="90000"/>
              </a:lnSpc>
            </a:pPr>
            <a:r>
              <a:rPr lang="en-US" altLang="en-US" sz="2000" dirty="0"/>
              <a:t>Minor version: 34</a:t>
            </a:r>
          </a:p>
          <a:p>
            <a:pPr lvl="2" eaLnBrk="1" hangingPunct="1">
              <a:lnSpc>
                <a:spcPct val="90000"/>
              </a:lnSpc>
            </a:pPr>
            <a:r>
              <a:rPr lang="en-US" altLang="en-US" sz="2000" dirty="0"/>
              <a:t>The “d” is indicative of “draft” </a:t>
            </a:r>
            <a:endParaRPr lang="en-US" altLang="en-US" sz="2000" dirty="0" smtClean="0"/>
          </a:p>
          <a:p>
            <a:pPr lvl="2" eaLnBrk="1" hangingPunct="1">
              <a:lnSpc>
                <a:spcPct val="90000"/>
              </a:lnSpc>
            </a:pPr>
            <a:endParaRPr lang="en-US" altLang="en-US" sz="2000" dirty="0"/>
          </a:p>
          <a:p>
            <a:pPr eaLnBrk="1" hangingPunct="1">
              <a:lnSpc>
                <a:spcPct val="90000"/>
              </a:lnSpc>
            </a:pPr>
            <a:r>
              <a:rPr lang="en-US" altLang="en-US" sz="2800" dirty="0"/>
              <a:t>Versioning scheme is developed by the company to suite their needs</a:t>
            </a:r>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grpSp>
        <p:nvGrpSpPr>
          <p:cNvPr id="9" name="Group 8"/>
          <p:cNvGrpSpPr/>
          <p:nvPr/>
        </p:nvGrpSpPr>
        <p:grpSpPr>
          <a:xfrm>
            <a:off x="10277962" y="215500"/>
            <a:ext cx="1991157" cy="1194694"/>
            <a:chOff x="1948" y="2412"/>
            <a:chExt cx="1991157" cy="1194694"/>
          </a:xfrm>
          <a:scene3d>
            <a:camera prst="orthographicFront"/>
            <a:lightRig rig="flat" dir="t"/>
          </a:scene3d>
        </p:grpSpPr>
        <p:sp>
          <p:nvSpPr>
            <p:cNvPr id="10" name="Rectangle 9"/>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1331662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F5E7FD91-688F-46F2-BB8D-8FC58CA89B61}"/>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29699" name="Slide Number Placeholder 5">
            <a:extLst>
              <a:ext uri="{FF2B5EF4-FFF2-40B4-BE49-F238E27FC236}">
                <a16:creationId xmlns:a16="http://schemas.microsoft.com/office/drawing/2014/main" id="{8BF26723-5A4E-4E5C-80D5-E02331C67F3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915E2C0-3E8B-4C7C-977C-0EE030D61C55}" type="slidenum">
              <a:rPr lang="en-AU" altLang="en-US" sz="1400"/>
              <a:pPr eaLnBrk="1" hangingPunct="1"/>
              <a:t>27</a:t>
            </a:fld>
            <a:endParaRPr lang="en-AU" altLang="en-US" sz="1400"/>
          </a:p>
        </p:txBody>
      </p:sp>
      <p:sp>
        <p:nvSpPr>
          <p:cNvPr id="29700" name="Rectangle 2">
            <a:extLst>
              <a:ext uri="{FF2B5EF4-FFF2-40B4-BE49-F238E27FC236}">
                <a16:creationId xmlns:a16="http://schemas.microsoft.com/office/drawing/2014/main" id="{ADB142D8-8607-428F-A91E-7518228C5732}"/>
              </a:ext>
            </a:extLst>
          </p:cNvPr>
          <p:cNvSpPr>
            <a:spLocks noGrp="1" noChangeArrowheads="1"/>
          </p:cNvSpPr>
          <p:nvPr>
            <p:ph type="title"/>
          </p:nvPr>
        </p:nvSpPr>
        <p:spPr/>
        <p:txBody>
          <a:bodyPr/>
          <a:lstStyle/>
          <a:p>
            <a:pPr eaLnBrk="1" hangingPunct="1"/>
            <a:r>
              <a:rPr lang="en-AU" altLang="en-US" dirty="0"/>
              <a:t>Version Allocation…</a:t>
            </a:r>
          </a:p>
        </p:txBody>
      </p:sp>
      <p:sp>
        <p:nvSpPr>
          <p:cNvPr id="29701" name="Rectangle 3">
            <a:extLst>
              <a:ext uri="{FF2B5EF4-FFF2-40B4-BE49-F238E27FC236}">
                <a16:creationId xmlns:a16="http://schemas.microsoft.com/office/drawing/2014/main" id="{CFFC1CF2-5209-4B11-ACC0-137E3AC24A44}"/>
              </a:ext>
            </a:extLst>
          </p:cNvPr>
          <p:cNvSpPr>
            <a:spLocks noGrp="1" noChangeArrowheads="1"/>
          </p:cNvSpPr>
          <p:nvPr>
            <p:ph type="body" idx="1"/>
          </p:nvPr>
        </p:nvSpPr>
        <p:spPr>
          <a:xfrm>
            <a:off x="609604" y="1505528"/>
            <a:ext cx="9706633" cy="4060828"/>
          </a:xfrm>
        </p:spPr>
        <p:txBody>
          <a:bodyPr>
            <a:normAutofit/>
          </a:bodyPr>
          <a:lstStyle/>
          <a:p>
            <a:pPr eaLnBrk="1" hangingPunct="1"/>
            <a:r>
              <a:rPr lang="en-AU" altLang="en-US" sz="2400" dirty="0"/>
              <a:t>Often many companies prefix the configuration item based on its type.</a:t>
            </a:r>
          </a:p>
          <a:p>
            <a:pPr lvl="1" eaLnBrk="1" hangingPunct="1"/>
            <a:r>
              <a:rPr lang="en-AU" altLang="en-US" sz="2000" dirty="0"/>
              <a:t>Documentation may be prefixed “doc”</a:t>
            </a:r>
          </a:p>
          <a:p>
            <a:pPr lvl="1" eaLnBrk="1" hangingPunct="1"/>
            <a:r>
              <a:rPr lang="en-AU" altLang="en-US" sz="2000" dirty="0"/>
              <a:t>Source code can be “</a:t>
            </a:r>
            <a:r>
              <a:rPr lang="en-AU" altLang="en-US" sz="2000" dirty="0" err="1"/>
              <a:t>src</a:t>
            </a:r>
            <a:r>
              <a:rPr lang="en-AU" altLang="en-US" sz="2000" dirty="0"/>
              <a:t>”</a:t>
            </a:r>
          </a:p>
          <a:p>
            <a:pPr lvl="1" eaLnBrk="1" hangingPunct="1"/>
            <a:r>
              <a:rPr lang="en-AU" altLang="en-US" sz="2000" dirty="0"/>
              <a:t>Example: doc-pmp-2.34</a:t>
            </a:r>
          </a:p>
          <a:p>
            <a:pPr lvl="2" eaLnBrk="1" hangingPunct="1"/>
            <a:r>
              <a:rPr lang="en-AU" altLang="en-US" sz="2000" dirty="0"/>
              <a:t>Project management plan document (version 2.34)</a:t>
            </a:r>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1728722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70563ADC-263E-4115-92EF-365C9C98FA21}"/>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0723" name="Slide Number Placeholder 5">
            <a:extLst>
              <a:ext uri="{FF2B5EF4-FFF2-40B4-BE49-F238E27FC236}">
                <a16:creationId xmlns:a16="http://schemas.microsoft.com/office/drawing/2014/main" id="{9E396EE0-B0F6-412C-82F6-4C7FDEF12ED5}"/>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9ECD48B-8508-4EA8-8FB7-FB74A1110B0F}" type="slidenum">
              <a:rPr lang="en-AU" altLang="en-US" sz="1400"/>
              <a:pPr eaLnBrk="1" hangingPunct="1"/>
              <a:t>28</a:t>
            </a:fld>
            <a:endParaRPr lang="en-AU" altLang="en-US" sz="1400"/>
          </a:p>
        </p:txBody>
      </p:sp>
      <p:sp>
        <p:nvSpPr>
          <p:cNvPr id="30724" name="Rectangle 2">
            <a:extLst>
              <a:ext uri="{FF2B5EF4-FFF2-40B4-BE49-F238E27FC236}">
                <a16:creationId xmlns:a16="http://schemas.microsoft.com/office/drawing/2014/main" id="{AFAFB48A-4B53-4A75-AD02-12298E883DD6}"/>
              </a:ext>
            </a:extLst>
          </p:cNvPr>
          <p:cNvSpPr>
            <a:spLocks noGrp="1" noChangeArrowheads="1"/>
          </p:cNvSpPr>
          <p:nvPr>
            <p:ph type="title"/>
          </p:nvPr>
        </p:nvSpPr>
        <p:spPr/>
        <p:txBody>
          <a:bodyPr/>
          <a:lstStyle/>
          <a:p>
            <a:pPr eaLnBrk="1" hangingPunct="1"/>
            <a:r>
              <a:rPr lang="en-AU" altLang="en-US"/>
              <a:t>Version Allocation</a:t>
            </a:r>
          </a:p>
        </p:txBody>
      </p:sp>
      <p:sp>
        <p:nvSpPr>
          <p:cNvPr id="30725" name="Rectangle 3">
            <a:extLst>
              <a:ext uri="{FF2B5EF4-FFF2-40B4-BE49-F238E27FC236}">
                <a16:creationId xmlns:a16="http://schemas.microsoft.com/office/drawing/2014/main" id="{5F35E1D3-D74B-4210-97E4-4B22AB12174E}"/>
              </a:ext>
            </a:extLst>
          </p:cNvPr>
          <p:cNvSpPr>
            <a:spLocks noGrp="1" noChangeArrowheads="1"/>
          </p:cNvSpPr>
          <p:nvPr>
            <p:ph type="body" idx="1"/>
          </p:nvPr>
        </p:nvSpPr>
        <p:spPr>
          <a:xfrm>
            <a:off x="609604" y="1366982"/>
            <a:ext cx="9706633" cy="4199373"/>
          </a:xfrm>
        </p:spPr>
        <p:txBody>
          <a:bodyPr>
            <a:normAutofit/>
          </a:bodyPr>
          <a:lstStyle/>
          <a:p>
            <a:pPr eaLnBrk="1" hangingPunct="1"/>
            <a:r>
              <a:rPr lang="en-US" altLang="en-US" sz="2800" dirty="0"/>
              <a:t>New versions of software can be:</a:t>
            </a:r>
          </a:p>
          <a:p>
            <a:pPr lvl="1" eaLnBrk="1" hangingPunct="1"/>
            <a:r>
              <a:rPr lang="en-US" altLang="en-US" sz="2400" dirty="0"/>
              <a:t>Maintenance releases</a:t>
            </a:r>
          </a:p>
          <a:p>
            <a:pPr lvl="1" eaLnBrk="1" hangingPunct="1"/>
            <a:r>
              <a:rPr lang="en-US" altLang="en-US" sz="2400" dirty="0"/>
              <a:t>Minor upgrades</a:t>
            </a:r>
          </a:p>
          <a:p>
            <a:pPr lvl="1" eaLnBrk="1" hangingPunct="1"/>
            <a:r>
              <a:rPr lang="en-US" altLang="en-US" sz="2400" dirty="0"/>
              <a:t>Technology refresh or major upgrades</a:t>
            </a:r>
          </a:p>
          <a:p>
            <a:pPr lvl="1" eaLnBrk="1" hangingPunct="1"/>
            <a:r>
              <a:rPr lang="en-US" altLang="en-US" sz="2400" dirty="0"/>
              <a:t>Technology insertion</a:t>
            </a:r>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2193576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4CE85F59-4F8D-411C-B399-CC65A0D0BEF1}"/>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1747" name="Slide Number Placeholder 5">
            <a:extLst>
              <a:ext uri="{FF2B5EF4-FFF2-40B4-BE49-F238E27FC236}">
                <a16:creationId xmlns:a16="http://schemas.microsoft.com/office/drawing/2014/main" id="{C3C56EA9-F677-4383-B572-AB6127EB0ED7}"/>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CAE593F-BE75-4E9D-9AD0-84B6EDDBB898}" type="slidenum">
              <a:rPr lang="en-AU" altLang="en-US" sz="1400"/>
              <a:pPr eaLnBrk="1" hangingPunct="1"/>
              <a:t>29</a:t>
            </a:fld>
            <a:endParaRPr lang="en-AU" altLang="en-US" sz="1400"/>
          </a:p>
        </p:txBody>
      </p:sp>
      <p:sp>
        <p:nvSpPr>
          <p:cNvPr id="31748" name="Rectangle 6">
            <a:extLst>
              <a:ext uri="{FF2B5EF4-FFF2-40B4-BE49-F238E27FC236}">
                <a16:creationId xmlns:a16="http://schemas.microsoft.com/office/drawing/2014/main" id="{859C42DA-D309-43BE-8644-188D48336B5B}"/>
              </a:ext>
            </a:extLst>
          </p:cNvPr>
          <p:cNvSpPr>
            <a:spLocks noGrp="1" noChangeArrowheads="1"/>
          </p:cNvSpPr>
          <p:nvPr>
            <p:ph type="title"/>
          </p:nvPr>
        </p:nvSpPr>
        <p:spPr/>
        <p:txBody>
          <a:bodyPr/>
          <a:lstStyle/>
          <a:p>
            <a:pPr eaLnBrk="1" hangingPunct="1"/>
            <a:r>
              <a:rPr lang="en-AU" altLang="en-US"/>
              <a:t>Baseline Levels</a:t>
            </a:r>
          </a:p>
        </p:txBody>
      </p:sp>
      <p:sp>
        <p:nvSpPr>
          <p:cNvPr id="31749" name="Rectangle 7">
            <a:extLst>
              <a:ext uri="{FF2B5EF4-FFF2-40B4-BE49-F238E27FC236}">
                <a16:creationId xmlns:a16="http://schemas.microsoft.com/office/drawing/2014/main" id="{A22818F0-DA87-4083-B6BA-93FCC68627E0}"/>
              </a:ext>
            </a:extLst>
          </p:cNvPr>
          <p:cNvSpPr>
            <a:spLocks noGrp="1" noChangeArrowheads="1"/>
          </p:cNvSpPr>
          <p:nvPr>
            <p:ph type="body" idx="1"/>
          </p:nvPr>
        </p:nvSpPr>
        <p:spPr>
          <a:xfrm>
            <a:off x="609604" y="1394692"/>
            <a:ext cx="10012214" cy="4171664"/>
          </a:xfrm>
        </p:spPr>
        <p:txBody>
          <a:bodyPr>
            <a:normAutofit/>
          </a:bodyPr>
          <a:lstStyle/>
          <a:p>
            <a:pPr eaLnBrk="1" hangingPunct="1"/>
            <a:r>
              <a:rPr lang="en-US" altLang="en-US" sz="2800" dirty="0"/>
              <a:t>The software system can be tagged at various stages of its evolution with a baseline number</a:t>
            </a:r>
          </a:p>
          <a:p>
            <a:pPr lvl="1" eaLnBrk="1" hangingPunct="1"/>
            <a:r>
              <a:rPr lang="en-US" altLang="en-US" sz="2000" b="1" dirty="0"/>
              <a:t>Development baseline</a:t>
            </a:r>
            <a:r>
              <a:rPr lang="en-US" altLang="en-US" sz="2000" dirty="0"/>
              <a:t> “n” (where the “n” can be indicative of the 10% of functionality implemented)</a:t>
            </a:r>
          </a:p>
          <a:p>
            <a:pPr lvl="1" eaLnBrk="1" hangingPunct="1"/>
            <a:r>
              <a:rPr lang="en-US" altLang="en-US" sz="2000" b="1" dirty="0"/>
              <a:t>Testing baseline</a:t>
            </a:r>
            <a:r>
              <a:rPr lang="en-US" altLang="en-US" sz="2000" dirty="0"/>
              <a:t> (where a specific build is created for the specific purpose of testing)</a:t>
            </a:r>
          </a:p>
          <a:p>
            <a:pPr lvl="1" eaLnBrk="1" hangingPunct="1"/>
            <a:r>
              <a:rPr lang="en-US" altLang="en-US" sz="2000" b="1" dirty="0"/>
              <a:t>Release baseline</a:t>
            </a:r>
            <a:r>
              <a:rPr lang="en-US" altLang="en-US" sz="2000" dirty="0"/>
              <a:t> (where the software is built for GA)</a:t>
            </a:r>
          </a:p>
          <a:p>
            <a:pPr eaLnBrk="1" hangingPunct="1"/>
            <a:endParaRPr lang="en-US" altLang="en-US" sz="2800" dirty="0" smtClean="0"/>
          </a:p>
          <a:p>
            <a:pPr eaLnBrk="1" hangingPunct="1"/>
            <a:r>
              <a:rPr lang="en-US" altLang="en-US" sz="2800" dirty="0" smtClean="0"/>
              <a:t>There </a:t>
            </a:r>
            <a:r>
              <a:rPr lang="en-US" altLang="en-US" sz="2800" dirty="0"/>
              <a:t>is no rule on when to baseline – but a good guideline is to have one a </a:t>
            </a:r>
            <a:r>
              <a:rPr lang="en-US" altLang="en-US" sz="2800" dirty="0" smtClean="0"/>
              <a:t>week.</a:t>
            </a:r>
            <a:endParaRPr lang="en-US" altLang="en-US" sz="2800" dirty="0"/>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2350122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4">
            <a:extLst>
              <a:ext uri="{FF2B5EF4-FFF2-40B4-BE49-F238E27FC236}">
                <a16:creationId xmlns:a16="http://schemas.microsoft.com/office/drawing/2014/main" id="{52DCD288-7C35-4396-82AB-620E3AAAA0E5}"/>
              </a:ext>
            </a:extLst>
          </p:cNvPr>
          <p:cNvSpPr>
            <a:spLocks noGrp="1" noChangeArrowheads="1"/>
          </p:cNvSpPr>
          <p:nvPr>
            <p:ph type="title"/>
          </p:nvPr>
        </p:nvSpPr>
        <p:spPr/>
        <p:txBody>
          <a:bodyPr/>
          <a:lstStyle/>
          <a:p>
            <a:pPr eaLnBrk="1" hangingPunct="1"/>
            <a:r>
              <a:rPr lang="en-AU" altLang="en-US" dirty="0"/>
              <a:t>Introduction</a:t>
            </a:r>
          </a:p>
        </p:txBody>
      </p:sp>
      <p:sp>
        <p:nvSpPr>
          <p:cNvPr id="5126" name="Rectangle 85">
            <a:extLst>
              <a:ext uri="{FF2B5EF4-FFF2-40B4-BE49-F238E27FC236}">
                <a16:creationId xmlns:a16="http://schemas.microsoft.com/office/drawing/2014/main" id="{762810C4-FB27-4C3B-9E3E-CBA84CA43AC8}"/>
              </a:ext>
            </a:extLst>
          </p:cNvPr>
          <p:cNvSpPr>
            <a:spLocks noGrp="1" noChangeArrowheads="1"/>
          </p:cNvSpPr>
          <p:nvPr>
            <p:ph sz="half" idx="1"/>
          </p:nvPr>
        </p:nvSpPr>
        <p:spPr>
          <a:xfrm>
            <a:off x="609604" y="1339274"/>
            <a:ext cx="9706633" cy="4227082"/>
          </a:xfrm>
        </p:spPr>
        <p:txBody>
          <a:bodyPr>
            <a:normAutofit lnSpcReduction="10000"/>
          </a:bodyPr>
          <a:lstStyle/>
          <a:p>
            <a:pPr eaLnBrk="1" hangingPunct="1">
              <a:lnSpc>
                <a:spcPct val="90000"/>
              </a:lnSpc>
            </a:pPr>
            <a:r>
              <a:rPr lang="en-US" altLang="en-US" sz="2800" dirty="0"/>
              <a:t>Ideal:</a:t>
            </a:r>
          </a:p>
          <a:p>
            <a:pPr lvl="1" eaLnBrk="1" hangingPunct="1">
              <a:lnSpc>
                <a:spcPct val="90000"/>
              </a:lnSpc>
            </a:pPr>
            <a:r>
              <a:rPr lang="en-US" altLang="en-US" sz="2400" dirty="0"/>
              <a:t>Software is developed from stable/frozen requirements</a:t>
            </a:r>
          </a:p>
          <a:p>
            <a:pPr lvl="1" eaLnBrk="1" hangingPunct="1">
              <a:lnSpc>
                <a:spcPct val="90000"/>
              </a:lnSpc>
            </a:pPr>
            <a:r>
              <a:rPr lang="en-US" altLang="en-US" sz="2400" dirty="0"/>
              <a:t>The concept is that it is easier to hit</a:t>
            </a:r>
            <a:r>
              <a:rPr lang="en-AU" altLang="en-US" sz="2400" dirty="0"/>
              <a:t> </a:t>
            </a:r>
            <a:r>
              <a:rPr lang="en-US" altLang="en-US" sz="2400" dirty="0"/>
              <a:t>a stationary target than a moving </a:t>
            </a:r>
            <a:r>
              <a:rPr lang="en-US" altLang="en-US" sz="2400" dirty="0" smtClean="0"/>
              <a:t>target</a:t>
            </a:r>
          </a:p>
          <a:p>
            <a:pPr lvl="1" eaLnBrk="1" hangingPunct="1">
              <a:lnSpc>
                <a:spcPct val="90000"/>
              </a:lnSpc>
            </a:pPr>
            <a:endParaRPr lang="en-US" altLang="en-US" sz="2400" dirty="0"/>
          </a:p>
          <a:p>
            <a:pPr eaLnBrk="1" hangingPunct="1">
              <a:lnSpc>
                <a:spcPct val="90000"/>
              </a:lnSpc>
            </a:pPr>
            <a:r>
              <a:rPr lang="en-US" altLang="en-US" sz="2800" dirty="0"/>
              <a:t>Reality:</a:t>
            </a:r>
          </a:p>
          <a:p>
            <a:pPr lvl="1" eaLnBrk="1" hangingPunct="1">
              <a:lnSpc>
                <a:spcPct val="90000"/>
              </a:lnSpc>
            </a:pPr>
            <a:r>
              <a:rPr lang="en-US" altLang="en-US" sz="2400" dirty="0"/>
              <a:t>Not applicable for most </a:t>
            </a:r>
            <a:r>
              <a:rPr lang="en-US" altLang="en-US" sz="2400" dirty="0" smtClean="0"/>
              <a:t>real-world</a:t>
            </a:r>
            <a:r>
              <a:rPr lang="en-AU" altLang="en-US" sz="2400" dirty="0"/>
              <a:t> </a:t>
            </a:r>
            <a:r>
              <a:rPr lang="en-US" altLang="en-US" sz="2400" dirty="0" smtClean="0"/>
              <a:t>systems</a:t>
            </a:r>
          </a:p>
          <a:p>
            <a:pPr lvl="1" eaLnBrk="1" hangingPunct="1">
              <a:lnSpc>
                <a:spcPct val="90000"/>
              </a:lnSpc>
            </a:pPr>
            <a:endParaRPr lang="en-US" altLang="en-US" sz="2400" dirty="0"/>
          </a:p>
          <a:p>
            <a:pPr eaLnBrk="1" hangingPunct="1">
              <a:lnSpc>
                <a:spcPct val="90000"/>
              </a:lnSpc>
            </a:pPr>
            <a:r>
              <a:rPr lang="en-US" altLang="en-US" sz="2800" dirty="0"/>
              <a:t>The only constant is “CHANGE”</a:t>
            </a:r>
          </a:p>
          <a:p>
            <a:pPr lvl="1" eaLnBrk="1" hangingPunct="1">
              <a:lnSpc>
                <a:spcPct val="90000"/>
              </a:lnSpc>
            </a:pPr>
            <a:r>
              <a:rPr lang="en-US" altLang="en-US" sz="2400" dirty="0"/>
              <a:t>An effective software project need to have a strategy to tackle “CHANGE”</a:t>
            </a:r>
          </a:p>
        </p:txBody>
      </p:sp>
      <p:sp>
        <p:nvSpPr>
          <p:cNvPr id="5122" name="Date Placeholder 3">
            <a:extLst>
              <a:ext uri="{FF2B5EF4-FFF2-40B4-BE49-F238E27FC236}">
                <a16:creationId xmlns:a16="http://schemas.microsoft.com/office/drawing/2014/main" id="{86B163F7-4FBB-4DE5-9410-066FDDA981D6}"/>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Tree>
    <p:extLst>
      <p:ext uri="{BB962C8B-B14F-4D97-AF65-F5344CB8AC3E}">
        <p14:creationId xmlns:p14="http://schemas.microsoft.com/office/powerpoint/2010/main" val="4216941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B913977C-A005-4F85-92B3-A9475D41FD0A}"/>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2771" name="Slide Number Placeholder 5">
            <a:extLst>
              <a:ext uri="{FF2B5EF4-FFF2-40B4-BE49-F238E27FC236}">
                <a16:creationId xmlns:a16="http://schemas.microsoft.com/office/drawing/2014/main" id="{7F56FF70-FE08-4D7A-9F33-CDD31572272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1BA6D23-68D9-415E-8AE4-49DA303A1B2D}" type="slidenum">
              <a:rPr lang="en-AU" altLang="en-US" sz="1400"/>
              <a:pPr eaLnBrk="1" hangingPunct="1"/>
              <a:t>30</a:t>
            </a:fld>
            <a:endParaRPr lang="en-AU" altLang="en-US" sz="1400"/>
          </a:p>
        </p:txBody>
      </p:sp>
      <p:sp>
        <p:nvSpPr>
          <p:cNvPr id="32772" name="Rectangle 2">
            <a:extLst>
              <a:ext uri="{FF2B5EF4-FFF2-40B4-BE49-F238E27FC236}">
                <a16:creationId xmlns:a16="http://schemas.microsoft.com/office/drawing/2014/main" id="{A914136C-8BB8-4E7F-95B1-897938CA9B17}"/>
              </a:ext>
            </a:extLst>
          </p:cNvPr>
          <p:cNvSpPr>
            <a:spLocks noGrp="1" noChangeArrowheads="1"/>
          </p:cNvSpPr>
          <p:nvPr>
            <p:ph type="title"/>
          </p:nvPr>
        </p:nvSpPr>
        <p:spPr/>
        <p:txBody>
          <a:bodyPr/>
          <a:lstStyle/>
          <a:p>
            <a:pPr eaLnBrk="1" hangingPunct="1"/>
            <a:r>
              <a:rPr lang="en-AU" altLang="en-US"/>
              <a:t>Terminology Review – 3</a:t>
            </a:r>
          </a:p>
        </p:txBody>
      </p:sp>
      <p:sp>
        <p:nvSpPr>
          <p:cNvPr id="32773" name="Rectangle 3">
            <a:extLst>
              <a:ext uri="{FF2B5EF4-FFF2-40B4-BE49-F238E27FC236}">
                <a16:creationId xmlns:a16="http://schemas.microsoft.com/office/drawing/2014/main" id="{56F8895B-4C9D-4A6B-B7F7-E7E05873443C}"/>
              </a:ext>
            </a:extLst>
          </p:cNvPr>
          <p:cNvSpPr>
            <a:spLocks noGrp="1" noChangeArrowheads="1"/>
          </p:cNvSpPr>
          <p:nvPr>
            <p:ph type="body" idx="1"/>
          </p:nvPr>
        </p:nvSpPr>
        <p:spPr>
          <a:xfrm>
            <a:off x="498764" y="1514764"/>
            <a:ext cx="9864436" cy="4809837"/>
          </a:xfrm>
        </p:spPr>
        <p:txBody>
          <a:bodyPr/>
          <a:lstStyle/>
          <a:p>
            <a:pPr eaLnBrk="1" hangingPunct="1"/>
            <a:r>
              <a:rPr lang="en-US" altLang="en-US" sz="2800" b="1" dirty="0"/>
              <a:t>Version</a:t>
            </a:r>
            <a:r>
              <a:rPr lang="en-US" altLang="en-US" sz="2800" dirty="0"/>
              <a:t> – an </a:t>
            </a:r>
            <a:r>
              <a:rPr lang="en-US" altLang="en-US" sz="2800" i="1" dirty="0"/>
              <a:t>initial</a:t>
            </a:r>
            <a:r>
              <a:rPr lang="en-US" altLang="en-US" sz="2800" dirty="0"/>
              <a:t> release or re-release of a configuration item (</a:t>
            </a:r>
            <a:r>
              <a:rPr lang="en-US" altLang="en-US" sz="2800" i="1" dirty="0"/>
              <a:t>ideally different versions should have different functionality</a:t>
            </a:r>
            <a:r>
              <a:rPr lang="en-US" altLang="en-US" sz="2800" dirty="0"/>
              <a:t>)</a:t>
            </a:r>
          </a:p>
          <a:p>
            <a:pPr eaLnBrk="1" hangingPunct="1"/>
            <a:endParaRPr lang="en-US" altLang="en-US" sz="2800" b="1" dirty="0" smtClean="0"/>
          </a:p>
          <a:p>
            <a:pPr eaLnBrk="1" hangingPunct="1"/>
            <a:r>
              <a:rPr lang="en-US" altLang="en-US" sz="2800" b="1" dirty="0" smtClean="0"/>
              <a:t>Revision</a:t>
            </a:r>
            <a:r>
              <a:rPr lang="en-US" altLang="en-US" sz="2800" dirty="0" smtClean="0"/>
              <a:t> </a:t>
            </a:r>
            <a:r>
              <a:rPr lang="en-US" altLang="en-US" sz="2800" dirty="0"/>
              <a:t>– minor </a:t>
            </a:r>
            <a:r>
              <a:rPr lang="en-US" altLang="en-US" sz="2800" i="1" dirty="0"/>
              <a:t>changes</a:t>
            </a:r>
            <a:r>
              <a:rPr lang="en-US" altLang="en-US" sz="2800" dirty="0"/>
              <a:t> to a version that correct errors in the design/code (</a:t>
            </a:r>
            <a:r>
              <a:rPr lang="en-US" altLang="en-US" sz="2800" i="1" dirty="0"/>
              <a:t>typically revisions do not affect expected functionality</a:t>
            </a:r>
            <a:r>
              <a:rPr lang="en-US" altLang="en-US" sz="2800" dirty="0"/>
              <a:t>)</a:t>
            </a:r>
          </a:p>
          <a:p>
            <a:pPr eaLnBrk="1" hangingPunct="1"/>
            <a:endParaRPr lang="en-US" altLang="en-US" sz="2800" b="1" dirty="0" smtClean="0"/>
          </a:p>
          <a:p>
            <a:pPr eaLnBrk="1" hangingPunct="1"/>
            <a:r>
              <a:rPr lang="en-US" altLang="en-US" sz="2800" b="1" dirty="0" smtClean="0"/>
              <a:t>Release </a:t>
            </a:r>
            <a:r>
              <a:rPr lang="en-US" altLang="en-US" sz="2800" b="1" dirty="0"/>
              <a:t>– </a:t>
            </a:r>
            <a:r>
              <a:rPr lang="en-US" altLang="en-US" sz="2800" dirty="0"/>
              <a:t>the</a:t>
            </a:r>
            <a:r>
              <a:rPr lang="en-US" altLang="en-US" sz="2800" i="1" dirty="0"/>
              <a:t> formal distribution </a:t>
            </a:r>
            <a:r>
              <a:rPr lang="en-US" altLang="en-US" sz="2800" dirty="0"/>
              <a:t>of a </a:t>
            </a:r>
            <a:r>
              <a:rPr lang="en-US" altLang="en-US" sz="2800" b="1" i="1" dirty="0"/>
              <a:t>baseline</a:t>
            </a:r>
            <a:endParaRPr lang="en-AU" altLang="en-US" sz="2800" b="1" i="1" dirty="0"/>
          </a:p>
        </p:txBody>
      </p:sp>
      <p:grpSp>
        <p:nvGrpSpPr>
          <p:cNvPr id="6" name="Group 5"/>
          <p:cNvGrpSpPr/>
          <p:nvPr/>
        </p:nvGrpSpPr>
        <p:grpSpPr>
          <a:xfrm>
            <a:off x="10125562" y="63100"/>
            <a:ext cx="1991157" cy="1194694"/>
            <a:chOff x="1948" y="2412"/>
            <a:chExt cx="1991157" cy="1194694"/>
          </a:xfrm>
          <a:scene3d>
            <a:camera prst="orthographicFront"/>
            <a:lightRig rig="flat" dir="t"/>
          </a:scene3d>
        </p:grpSpPr>
        <p:sp>
          <p:nvSpPr>
            <p:cNvPr id="7" name="Rectangle 6"/>
            <p:cNvSpPr/>
            <p:nvPr/>
          </p:nvSpPr>
          <p:spPr>
            <a:xfrm>
              <a:off x="1948" y="2412"/>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412"/>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identification</a:t>
              </a:r>
              <a:endParaRPr lang="en-US" sz="1900" kern="1200"/>
            </a:p>
          </p:txBody>
        </p:sp>
      </p:grpSp>
    </p:spTree>
    <p:extLst>
      <p:ext uri="{BB962C8B-B14F-4D97-AF65-F5344CB8AC3E}">
        <p14:creationId xmlns:p14="http://schemas.microsoft.com/office/powerpoint/2010/main" val="827191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2FC791FB-6D12-45D6-97EE-028F2A5B200B}"/>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3795" name="Slide Number Placeholder 5">
            <a:extLst>
              <a:ext uri="{FF2B5EF4-FFF2-40B4-BE49-F238E27FC236}">
                <a16:creationId xmlns:a16="http://schemas.microsoft.com/office/drawing/2014/main" id="{69D7DE8B-F214-4FD9-BF1D-0B3E5FAFFD94}"/>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5FAEB3E-C5E6-4ACE-9F35-A561200A1986}" type="slidenum">
              <a:rPr lang="en-AU" altLang="en-US" sz="1400"/>
              <a:pPr eaLnBrk="1" hangingPunct="1"/>
              <a:t>31</a:t>
            </a:fld>
            <a:endParaRPr lang="en-AU" altLang="en-US" sz="1400"/>
          </a:p>
        </p:txBody>
      </p:sp>
      <p:sp>
        <p:nvSpPr>
          <p:cNvPr id="33796" name="Rectangle 4">
            <a:extLst>
              <a:ext uri="{FF2B5EF4-FFF2-40B4-BE49-F238E27FC236}">
                <a16:creationId xmlns:a16="http://schemas.microsoft.com/office/drawing/2014/main" id="{4C34B7C5-8645-479F-B47C-D119C2C63046}"/>
              </a:ext>
            </a:extLst>
          </p:cNvPr>
          <p:cNvSpPr>
            <a:spLocks noGrp="1" noChangeArrowheads="1"/>
          </p:cNvSpPr>
          <p:nvPr>
            <p:ph type="title"/>
          </p:nvPr>
        </p:nvSpPr>
        <p:spPr/>
        <p:txBody>
          <a:bodyPr/>
          <a:lstStyle/>
          <a:p>
            <a:pPr eaLnBrk="1" hangingPunct="1"/>
            <a:r>
              <a:rPr lang="en-AU" altLang="en-US"/>
              <a:t>Configuration Control and Change Management</a:t>
            </a:r>
          </a:p>
        </p:txBody>
      </p:sp>
      <p:sp>
        <p:nvSpPr>
          <p:cNvPr id="33797" name="Rectangle 5">
            <a:extLst>
              <a:ext uri="{FF2B5EF4-FFF2-40B4-BE49-F238E27FC236}">
                <a16:creationId xmlns:a16="http://schemas.microsoft.com/office/drawing/2014/main" id="{EA82B457-DC0C-4340-B92E-BE58047CFB99}"/>
              </a:ext>
            </a:extLst>
          </p:cNvPr>
          <p:cNvSpPr>
            <a:spLocks noGrp="1" noChangeArrowheads="1"/>
          </p:cNvSpPr>
          <p:nvPr>
            <p:ph type="body" idx="1"/>
          </p:nvPr>
        </p:nvSpPr>
        <p:spPr>
          <a:xfrm>
            <a:off x="609604" y="1745674"/>
            <a:ext cx="9706633" cy="3820682"/>
          </a:xfrm>
        </p:spPr>
        <p:txBody>
          <a:bodyPr>
            <a:normAutofit/>
          </a:bodyPr>
          <a:lstStyle/>
          <a:p>
            <a:pPr eaLnBrk="1" hangingPunct="1"/>
            <a:r>
              <a:rPr lang="en-US" altLang="en-US" sz="2800" dirty="0"/>
              <a:t>Review of change activity can highlight what is changing and what is not.</a:t>
            </a:r>
          </a:p>
          <a:p>
            <a:pPr lvl="1" eaLnBrk="1" hangingPunct="1"/>
            <a:r>
              <a:rPr lang="en-US" altLang="en-US" sz="2400" dirty="0"/>
              <a:t>Impact of change can be measured over time</a:t>
            </a:r>
          </a:p>
          <a:p>
            <a:pPr eaLnBrk="1" hangingPunct="1"/>
            <a:endParaRPr lang="en-US" altLang="en-US" sz="2800" dirty="0" smtClean="0"/>
          </a:p>
          <a:p>
            <a:pPr eaLnBrk="1" hangingPunct="1"/>
            <a:r>
              <a:rPr lang="en-US" altLang="en-US" sz="2800" dirty="0" smtClean="0"/>
              <a:t>Issues </a:t>
            </a:r>
            <a:r>
              <a:rPr lang="en-US" altLang="en-US" sz="2800" dirty="0"/>
              <a:t>to consider are:</a:t>
            </a:r>
          </a:p>
          <a:p>
            <a:pPr lvl="1" eaLnBrk="1" hangingPunct="1"/>
            <a:r>
              <a:rPr lang="en-US" altLang="en-US" sz="2400" dirty="0"/>
              <a:t>Keeping track of changes (deltas or separate files)</a:t>
            </a:r>
          </a:p>
          <a:p>
            <a:pPr lvl="1" eaLnBrk="1" hangingPunct="1"/>
            <a:r>
              <a:rPr lang="en-US" altLang="en-US" sz="2400" dirty="0"/>
              <a:t>Allows for parallel development on a single item (many developers updating the same file)</a:t>
            </a:r>
          </a:p>
        </p:txBody>
      </p:sp>
      <p:grpSp>
        <p:nvGrpSpPr>
          <p:cNvPr id="9" name="Group 8"/>
          <p:cNvGrpSpPr/>
          <p:nvPr/>
        </p:nvGrpSpPr>
        <p:grpSpPr>
          <a:xfrm>
            <a:off x="10125562" y="63100"/>
            <a:ext cx="1991157" cy="1194694"/>
            <a:chOff x="1948" y="1396223"/>
            <a:chExt cx="1991157" cy="1194694"/>
          </a:xfrm>
          <a:scene3d>
            <a:camera prst="orthographicFront"/>
            <a:lightRig rig="flat" dir="t"/>
          </a:scene3d>
        </p:grpSpPr>
        <p:sp>
          <p:nvSpPr>
            <p:cNvPr id="10" name="Rectangle 9"/>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89220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327790C1-80D3-407F-A72A-8DC51224BB53}"/>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4819" name="Slide Number Placeholder 5">
            <a:extLst>
              <a:ext uri="{FF2B5EF4-FFF2-40B4-BE49-F238E27FC236}">
                <a16:creationId xmlns:a16="http://schemas.microsoft.com/office/drawing/2014/main" id="{0A567880-9A87-43DC-9002-D8441E522E2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CCD4701-F1F7-4A0C-B547-9EEB9AE31039}" type="slidenum">
              <a:rPr lang="en-AU" altLang="en-US" sz="1400"/>
              <a:pPr eaLnBrk="1" hangingPunct="1"/>
              <a:t>32</a:t>
            </a:fld>
            <a:endParaRPr lang="en-AU" altLang="en-US" sz="1400"/>
          </a:p>
        </p:txBody>
      </p:sp>
      <p:sp>
        <p:nvSpPr>
          <p:cNvPr id="34820" name="Rectangle 2">
            <a:extLst>
              <a:ext uri="{FF2B5EF4-FFF2-40B4-BE49-F238E27FC236}">
                <a16:creationId xmlns:a16="http://schemas.microsoft.com/office/drawing/2014/main" id="{3499A727-5012-4C46-9ED9-E85674ED6B98}"/>
              </a:ext>
            </a:extLst>
          </p:cNvPr>
          <p:cNvSpPr>
            <a:spLocks noGrp="1" noChangeArrowheads="1"/>
          </p:cNvSpPr>
          <p:nvPr>
            <p:ph type="title"/>
          </p:nvPr>
        </p:nvSpPr>
        <p:spPr>
          <a:xfrm>
            <a:off x="704940" y="263219"/>
            <a:ext cx="9515959" cy="846793"/>
          </a:xfrm>
        </p:spPr>
        <p:txBody>
          <a:bodyPr/>
          <a:lstStyle/>
          <a:p>
            <a:pPr eaLnBrk="1" hangingPunct="1"/>
            <a:r>
              <a:rPr lang="en-AU" altLang="en-US" dirty="0"/>
              <a:t>Deltas Vs Separate Files</a:t>
            </a:r>
          </a:p>
        </p:txBody>
      </p:sp>
      <p:sp>
        <p:nvSpPr>
          <p:cNvPr id="34821" name="Rectangle 3">
            <a:extLst>
              <a:ext uri="{FF2B5EF4-FFF2-40B4-BE49-F238E27FC236}">
                <a16:creationId xmlns:a16="http://schemas.microsoft.com/office/drawing/2014/main" id="{1C57708F-97CF-4028-8121-5B2E90806734}"/>
              </a:ext>
            </a:extLst>
          </p:cNvPr>
          <p:cNvSpPr>
            <a:spLocks noGrp="1" noChangeArrowheads="1"/>
          </p:cNvSpPr>
          <p:nvPr>
            <p:ph type="body" idx="1"/>
          </p:nvPr>
        </p:nvSpPr>
        <p:spPr>
          <a:xfrm>
            <a:off x="609604" y="1403927"/>
            <a:ext cx="9706633" cy="4793673"/>
          </a:xfrm>
        </p:spPr>
        <p:txBody>
          <a:bodyPr>
            <a:normAutofit lnSpcReduction="10000"/>
          </a:bodyPr>
          <a:lstStyle/>
          <a:p>
            <a:pPr eaLnBrk="1" hangingPunct="1"/>
            <a:r>
              <a:rPr lang="en-US" altLang="en-US" sz="2800" dirty="0"/>
              <a:t>After the initial baseline has been established – the item is said to be under SCM.</a:t>
            </a:r>
          </a:p>
          <a:p>
            <a:pPr eaLnBrk="1" hangingPunct="1"/>
            <a:endParaRPr lang="en-US" altLang="en-US" sz="2800" dirty="0" smtClean="0"/>
          </a:p>
          <a:p>
            <a:pPr eaLnBrk="1" hangingPunct="1"/>
            <a:r>
              <a:rPr lang="en-US" altLang="en-US" sz="2800" dirty="0" smtClean="0"/>
              <a:t>Changes </a:t>
            </a:r>
            <a:r>
              <a:rPr lang="en-US" altLang="en-US" sz="2800" dirty="0"/>
              <a:t>can be tracked as:</a:t>
            </a:r>
          </a:p>
          <a:p>
            <a:pPr lvl="1" eaLnBrk="1" hangingPunct="1"/>
            <a:r>
              <a:rPr lang="en-US" altLang="en-US" sz="2400" dirty="0"/>
              <a:t>Deltas: </a:t>
            </a:r>
            <a:r>
              <a:rPr lang="en-US" altLang="en-US" sz="2400" i="1" dirty="0"/>
              <a:t>only the changed portion is stored</a:t>
            </a:r>
          </a:p>
          <a:p>
            <a:pPr lvl="1" eaLnBrk="1" hangingPunct="1"/>
            <a:r>
              <a:rPr lang="en-US" altLang="en-US" sz="2400" dirty="0"/>
              <a:t>Separate file: </a:t>
            </a:r>
            <a:r>
              <a:rPr lang="en-US" altLang="en-US" sz="2400" i="1" dirty="0"/>
              <a:t>changes are stored in a new file</a:t>
            </a:r>
          </a:p>
          <a:p>
            <a:pPr eaLnBrk="1" hangingPunct="1"/>
            <a:endParaRPr lang="en-US" altLang="en-US" sz="2800" dirty="0" smtClean="0"/>
          </a:p>
          <a:p>
            <a:pPr eaLnBrk="1" hangingPunct="1"/>
            <a:r>
              <a:rPr lang="en-US" altLang="en-US" sz="2800" dirty="0" smtClean="0"/>
              <a:t>Deltas </a:t>
            </a:r>
            <a:r>
              <a:rPr lang="en-US" altLang="en-US" sz="2800" dirty="0"/>
              <a:t>work best for text files</a:t>
            </a:r>
          </a:p>
          <a:p>
            <a:pPr eaLnBrk="1" hangingPunct="1"/>
            <a:endParaRPr lang="en-US" altLang="en-US" sz="2800" dirty="0" smtClean="0"/>
          </a:p>
          <a:p>
            <a:pPr eaLnBrk="1" hangingPunct="1"/>
            <a:r>
              <a:rPr lang="en-US" altLang="en-US" sz="2800" dirty="0" smtClean="0"/>
              <a:t>Separate </a:t>
            </a:r>
            <a:r>
              <a:rPr lang="en-US" altLang="en-US" sz="2800" dirty="0"/>
              <a:t>files is a good idea for binary file formats.</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252617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86838A74-8129-4E00-A4AA-9D4701F99364}"/>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5843" name="Slide Number Placeholder 5">
            <a:extLst>
              <a:ext uri="{FF2B5EF4-FFF2-40B4-BE49-F238E27FC236}">
                <a16:creationId xmlns:a16="http://schemas.microsoft.com/office/drawing/2014/main" id="{01743834-4329-43F3-843E-2D5B163B6E7C}"/>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5B9D262-E52C-44B2-8651-21E62755EF53}" type="slidenum">
              <a:rPr lang="en-AU" altLang="en-US" sz="1400"/>
              <a:pPr eaLnBrk="1" hangingPunct="1"/>
              <a:t>33</a:t>
            </a:fld>
            <a:endParaRPr lang="en-AU" altLang="en-US" sz="1400"/>
          </a:p>
        </p:txBody>
      </p:sp>
      <p:sp>
        <p:nvSpPr>
          <p:cNvPr id="35844" name="Rectangle 2">
            <a:extLst>
              <a:ext uri="{FF2B5EF4-FFF2-40B4-BE49-F238E27FC236}">
                <a16:creationId xmlns:a16="http://schemas.microsoft.com/office/drawing/2014/main" id="{DFC9B5D0-71A7-4798-AF5B-16E6320ED666}"/>
              </a:ext>
            </a:extLst>
          </p:cNvPr>
          <p:cNvSpPr>
            <a:spLocks noGrp="1" noChangeArrowheads="1"/>
          </p:cNvSpPr>
          <p:nvPr>
            <p:ph type="title"/>
          </p:nvPr>
        </p:nvSpPr>
        <p:spPr/>
        <p:txBody>
          <a:bodyPr/>
          <a:lstStyle/>
          <a:p>
            <a:pPr eaLnBrk="1" hangingPunct="1"/>
            <a:r>
              <a:rPr lang="en-AU" altLang="en-US"/>
              <a:t>Parallel Development</a:t>
            </a:r>
          </a:p>
        </p:txBody>
      </p:sp>
      <p:sp>
        <p:nvSpPr>
          <p:cNvPr id="35845" name="Rectangle 3">
            <a:extLst>
              <a:ext uri="{FF2B5EF4-FFF2-40B4-BE49-F238E27FC236}">
                <a16:creationId xmlns:a16="http://schemas.microsoft.com/office/drawing/2014/main" id="{9B1978CA-FA9B-4E12-8CBB-6D17F880C739}"/>
              </a:ext>
            </a:extLst>
          </p:cNvPr>
          <p:cNvSpPr>
            <a:spLocks noGrp="1" noChangeArrowheads="1"/>
          </p:cNvSpPr>
          <p:nvPr>
            <p:ph type="body" idx="1"/>
          </p:nvPr>
        </p:nvSpPr>
        <p:spPr>
          <a:xfrm>
            <a:off x="609604" y="1468582"/>
            <a:ext cx="9706633" cy="4097773"/>
          </a:xfrm>
        </p:spPr>
        <p:txBody>
          <a:bodyPr>
            <a:normAutofit/>
          </a:bodyPr>
          <a:lstStyle/>
          <a:p>
            <a:pPr eaLnBrk="1" hangingPunct="1"/>
            <a:r>
              <a:rPr lang="en-US" altLang="en-US" sz="2400" dirty="0"/>
              <a:t>Many members can often work on the same item:</a:t>
            </a:r>
          </a:p>
          <a:p>
            <a:pPr lvl="1" eaLnBrk="1" hangingPunct="1"/>
            <a:r>
              <a:rPr lang="en-US" altLang="en-US" sz="2000" dirty="0"/>
              <a:t>Two developers update the same code file (working on different functions)</a:t>
            </a:r>
          </a:p>
          <a:p>
            <a:pPr lvl="1" eaLnBrk="1" hangingPunct="1"/>
            <a:r>
              <a:rPr lang="en-US" altLang="en-US" sz="2000" dirty="0"/>
              <a:t>A number of engineers may be working on a single word document containing the specifications</a:t>
            </a:r>
          </a:p>
          <a:p>
            <a:pPr eaLnBrk="1" hangingPunct="1"/>
            <a:endParaRPr lang="en-US" altLang="en-US" sz="2400" dirty="0" smtClean="0"/>
          </a:p>
          <a:p>
            <a:pPr eaLnBrk="1" hangingPunct="1"/>
            <a:r>
              <a:rPr lang="en-US" altLang="en-US" sz="2400" dirty="0" smtClean="0"/>
              <a:t>Changes </a:t>
            </a:r>
            <a:r>
              <a:rPr lang="en-US" altLang="en-US" sz="2400" dirty="0"/>
              <a:t>are tracked by each user and often merged regularly to create a synchronized version:</a:t>
            </a:r>
          </a:p>
          <a:p>
            <a:pPr lvl="1" eaLnBrk="1" hangingPunct="1"/>
            <a:r>
              <a:rPr lang="en-US" altLang="en-US" sz="2000" dirty="0"/>
              <a:t>Merge conflicts are resolved via normal channels of communications</a:t>
            </a:r>
          </a:p>
          <a:p>
            <a:pPr lvl="1" eaLnBrk="1" hangingPunct="1"/>
            <a:r>
              <a:rPr lang="en-US" altLang="en-US" sz="2000" dirty="0"/>
              <a:t>Effective management can reduce merge conflicts</a:t>
            </a:r>
          </a:p>
          <a:p>
            <a:pPr eaLnBrk="1" hangingPunct="1">
              <a:buFont typeface="Wingdings" panose="05000000000000000000" pitchFamily="2" charset="2"/>
              <a:buNone/>
            </a:pPr>
            <a:endParaRPr lang="en-US" altLang="en-US" sz="2400" dirty="0"/>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2824884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AFCC60A4-5DD1-4971-9AFF-003FDE56C8A2}"/>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6867" name="Slide Number Placeholder 5">
            <a:extLst>
              <a:ext uri="{FF2B5EF4-FFF2-40B4-BE49-F238E27FC236}">
                <a16:creationId xmlns:a16="http://schemas.microsoft.com/office/drawing/2014/main" id="{BDE98004-9942-4C50-892A-4EC85AC11872}"/>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FA41072-5139-475E-A279-2BA6099B4300}" type="slidenum">
              <a:rPr lang="en-AU" altLang="en-US" sz="1400"/>
              <a:pPr eaLnBrk="1" hangingPunct="1"/>
              <a:t>34</a:t>
            </a:fld>
            <a:endParaRPr lang="en-AU" altLang="en-US" sz="1400"/>
          </a:p>
        </p:txBody>
      </p:sp>
      <p:sp>
        <p:nvSpPr>
          <p:cNvPr id="36868" name="Rectangle 2">
            <a:extLst>
              <a:ext uri="{FF2B5EF4-FFF2-40B4-BE49-F238E27FC236}">
                <a16:creationId xmlns:a16="http://schemas.microsoft.com/office/drawing/2014/main" id="{A2EFE8DA-8371-40C2-B1A2-8615343DB03A}"/>
              </a:ext>
            </a:extLst>
          </p:cNvPr>
          <p:cNvSpPr>
            <a:spLocks noGrp="1" noChangeArrowheads="1"/>
          </p:cNvSpPr>
          <p:nvPr>
            <p:ph type="title"/>
          </p:nvPr>
        </p:nvSpPr>
        <p:spPr/>
        <p:txBody>
          <a:bodyPr/>
          <a:lstStyle/>
          <a:p>
            <a:pPr eaLnBrk="1" hangingPunct="1"/>
            <a:r>
              <a:rPr lang="en-AU" altLang="en-US"/>
              <a:t>Change Management – 1</a:t>
            </a:r>
          </a:p>
        </p:txBody>
      </p:sp>
      <p:sp>
        <p:nvSpPr>
          <p:cNvPr id="36869" name="Rectangle 3">
            <a:extLst>
              <a:ext uri="{FF2B5EF4-FFF2-40B4-BE49-F238E27FC236}">
                <a16:creationId xmlns:a16="http://schemas.microsoft.com/office/drawing/2014/main" id="{49928CBA-82C9-4E2E-A382-886AEEDF520A}"/>
              </a:ext>
            </a:extLst>
          </p:cNvPr>
          <p:cNvSpPr>
            <a:spLocks noGrp="1" noChangeArrowheads="1"/>
          </p:cNvSpPr>
          <p:nvPr>
            <p:ph type="body" idx="1"/>
          </p:nvPr>
        </p:nvSpPr>
        <p:spPr>
          <a:xfrm>
            <a:off x="609604" y="1579418"/>
            <a:ext cx="9706633" cy="3986937"/>
          </a:xfrm>
        </p:spPr>
        <p:txBody>
          <a:bodyPr>
            <a:normAutofit fontScale="92500"/>
          </a:bodyPr>
          <a:lstStyle/>
          <a:p>
            <a:pPr eaLnBrk="1" hangingPunct="1"/>
            <a:r>
              <a:rPr lang="en-US" altLang="en-US" sz="2800" dirty="0"/>
              <a:t>For best results changes should be handled formally</a:t>
            </a:r>
          </a:p>
          <a:p>
            <a:pPr lvl="1" eaLnBrk="1" hangingPunct="1"/>
            <a:r>
              <a:rPr lang="en-US" altLang="en-US" sz="2400" dirty="0"/>
              <a:t>A change control board (CCB) is necessary</a:t>
            </a:r>
          </a:p>
          <a:p>
            <a:pPr eaLnBrk="1" hangingPunct="1"/>
            <a:endParaRPr lang="en-US" altLang="en-US" sz="2800" dirty="0" smtClean="0"/>
          </a:p>
          <a:p>
            <a:pPr eaLnBrk="1" hangingPunct="1"/>
            <a:r>
              <a:rPr lang="en-US" altLang="en-US" sz="2800" dirty="0" smtClean="0"/>
              <a:t>CCB </a:t>
            </a:r>
            <a:r>
              <a:rPr lang="en-US" altLang="en-US" sz="2800" dirty="0"/>
              <a:t>consists of all key stakeholders</a:t>
            </a:r>
          </a:p>
          <a:p>
            <a:pPr lvl="1" eaLnBrk="1" hangingPunct="1"/>
            <a:r>
              <a:rPr lang="en-US" altLang="en-US" sz="2400" dirty="0"/>
              <a:t>Customers</a:t>
            </a:r>
          </a:p>
          <a:p>
            <a:pPr lvl="1" eaLnBrk="1" hangingPunct="1"/>
            <a:r>
              <a:rPr lang="en-US" altLang="en-US" sz="2400" dirty="0"/>
              <a:t>Developers</a:t>
            </a:r>
          </a:p>
          <a:p>
            <a:pPr lvl="1" eaLnBrk="1" hangingPunct="1"/>
            <a:r>
              <a:rPr lang="en-US" altLang="en-US" sz="2400" dirty="0"/>
              <a:t>Designers and architects</a:t>
            </a:r>
          </a:p>
          <a:p>
            <a:pPr lvl="1" eaLnBrk="1" hangingPunct="1"/>
            <a:r>
              <a:rPr lang="en-US" altLang="en-US" sz="2400" dirty="0"/>
              <a:t>Management</a:t>
            </a:r>
          </a:p>
          <a:p>
            <a:pPr lvl="1" eaLnBrk="1" hangingPunct="1"/>
            <a:r>
              <a:rPr lang="en-US" altLang="en-US" sz="2400" dirty="0"/>
              <a:t>Business strategists and financiers</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116949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a:extLst>
              <a:ext uri="{FF2B5EF4-FFF2-40B4-BE49-F238E27FC236}">
                <a16:creationId xmlns:a16="http://schemas.microsoft.com/office/drawing/2014/main" id="{3453927C-8E6C-4783-942A-BB4A93E36F60}"/>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7891" name="Slide Number Placeholder 5">
            <a:extLst>
              <a:ext uri="{FF2B5EF4-FFF2-40B4-BE49-F238E27FC236}">
                <a16:creationId xmlns:a16="http://schemas.microsoft.com/office/drawing/2014/main" id="{3C6AE499-62A4-4591-BF55-0D123A256B8C}"/>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F3D3B8-A62E-4B4E-B46D-72D992CBBB98}" type="slidenum">
              <a:rPr lang="en-AU" altLang="en-US" sz="1400"/>
              <a:pPr eaLnBrk="1" hangingPunct="1"/>
              <a:t>35</a:t>
            </a:fld>
            <a:endParaRPr lang="en-AU" altLang="en-US" sz="1400"/>
          </a:p>
        </p:txBody>
      </p:sp>
      <p:sp>
        <p:nvSpPr>
          <p:cNvPr id="37892" name="Rectangle 2">
            <a:extLst>
              <a:ext uri="{FF2B5EF4-FFF2-40B4-BE49-F238E27FC236}">
                <a16:creationId xmlns:a16="http://schemas.microsoft.com/office/drawing/2014/main" id="{F57F17A3-6878-4715-9248-0C7F59D295F8}"/>
              </a:ext>
            </a:extLst>
          </p:cNvPr>
          <p:cNvSpPr>
            <a:spLocks noGrp="1" noChangeArrowheads="1"/>
          </p:cNvSpPr>
          <p:nvPr>
            <p:ph type="title"/>
          </p:nvPr>
        </p:nvSpPr>
        <p:spPr/>
        <p:txBody>
          <a:bodyPr/>
          <a:lstStyle/>
          <a:p>
            <a:pPr eaLnBrk="1" hangingPunct="1"/>
            <a:r>
              <a:rPr lang="en-AU" altLang="en-US"/>
              <a:t>Change Request</a:t>
            </a:r>
          </a:p>
        </p:txBody>
      </p:sp>
      <p:sp>
        <p:nvSpPr>
          <p:cNvPr id="37893" name="Rectangle 3">
            <a:extLst>
              <a:ext uri="{FF2B5EF4-FFF2-40B4-BE49-F238E27FC236}">
                <a16:creationId xmlns:a16="http://schemas.microsoft.com/office/drawing/2014/main" id="{5C82C73F-711A-4D30-A6AD-E48EB2F599BD}"/>
              </a:ext>
            </a:extLst>
          </p:cNvPr>
          <p:cNvSpPr>
            <a:spLocks noGrp="1" noChangeArrowheads="1"/>
          </p:cNvSpPr>
          <p:nvPr>
            <p:ph type="body" idx="1"/>
          </p:nvPr>
        </p:nvSpPr>
        <p:spPr>
          <a:xfrm>
            <a:off x="609604" y="1607128"/>
            <a:ext cx="9706633" cy="3959228"/>
          </a:xfrm>
        </p:spPr>
        <p:txBody>
          <a:bodyPr>
            <a:normAutofit fontScale="92500"/>
          </a:bodyPr>
          <a:lstStyle/>
          <a:p>
            <a:pPr eaLnBrk="1" hangingPunct="1"/>
            <a:r>
              <a:rPr lang="en-US" altLang="en-US" sz="2800" dirty="0"/>
              <a:t>Changes are required because:</a:t>
            </a:r>
          </a:p>
          <a:p>
            <a:pPr lvl="1" eaLnBrk="1" hangingPunct="1"/>
            <a:r>
              <a:rPr lang="en-US" altLang="en-US" sz="2400" dirty="0"/>
              <a:t>A problem is discovered (bug?)</a:t>
            </a:r>
          </a:p>
          <a:p>
            <a:pPr lvl="1" eaLnBrk="1" hangingPunct="1"/>
            <a:r>
              <a:rPr lang="en-US" altLang="en-US" sz="2400" dirty="0"/>
              <a:t>An enhancement is required</a:t>
            </a:r>
          </a:p>
          <a:p>
            <a:pPr eaLnBrk="1" hangingPunct="1"/>
            <a:endParaRPr lang="en-US" altLang="en-US" sz="2800" dirty="0" smtClean="0"/>
          </a:p>
          <a:p>
            <a:pPr eaLnBrk="1" hangingPunct="1"/>
            <a:r>
              <a:rPr lang="en-US" altLang="en-US" sz="2800" dirty="0" smtClean="0"/>
              <a:t>Once </a:t>
            </a:r>
            <a:r>
              <a:rPr lang="en-US" altLang="en-US" sz="2800" dirty="0"/>
              <a:t>a change is required – a “change request” is raised</a:t>
            </a:r>
          </a:p>
          <a:p>
            <a:pPr eaLnBrk="1" hangingPunct="1"/>
            <a:endParaRPr lang="en-US" altLang="en-US" sz="2800" dirty="0" smtClean="0"/>
          </a:p>
          <a:p>
            <a:pPr eaLnBrk="1" hangingPunct="1"/>
            <a:r>
              <a:rPr lang="en-US" altLang="en-US" sz="2800" dirty="0" smtClean="0"/>
              <a:t>A </a:t>
            </a:r>
            <a:r>
              <a:rPr lang="en-US" altLang="en-US" sz="2800" dirty="0"/>
              <a:t>change request (CR) will outline:</a:t>
            </a:r>
          </a:p>
          <a:p>
            <a:pPr lvl="1" eaLnBrk="1" hangingPunct="1"/>
            <a:r>
              <a:rPr lang="en-US" altLang="en-US" sz="2400" dirty="0"/>
              <a:t>Current operation, nature of problem/enhancement, expected operation after system is changed</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167862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9DD16D18-18D0-4B65-9804-C3A415015E8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8915" name="Slide Number Placeholder 5">
            <a:extLst>
              <a:ext uri="{FF2B5EF4-FFF2-40B4-BE49-F238E27FC236}">
                <a16:creationId xmlns:a16="http://schemas.microsoft.com/office/drawing/2014/main" id="{72F146C2-EFE9-4258-8516-42F2DCA7EF27}"/>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B36DCCC-672B-4E4F-B8CC-F1C6486D9695}" type="slidenum">
              <a:rPr lang="en-AU" altLang="en-US" sz="1400"/>
              <a:pPr eaLnBrk="1" hangingPunct="1"/>
              <a:t>36</a:t>
            </a:fld>
            <a:endParaRPr lang="en-AU" altLang="en-US" sz="1400"/>
          </a:p>
        </p:txBody>
      </p:sp>
      <p:sp>
        <p:nvSpPr>
          <p:cNvPr id="38916" name="Rectangle 2">
            <a:extLst>
              <a:ext uri="{FF2B5EF4-FFF2-40B4-BE49-F238E27FC236}">
                <a16:creationId xmlns:a16="http://schemas.microsoft.com/office/drawing/2014/main" id="{5E9BF174-442A-4CAC-80F3-75E38FA2D45C}"/>
              </a:ext>
            </a:extLst>
          </p:cNvPr>
          <p:cNvSpPr>
            <a:spLocks noGrp="1" noChangeArrowheads="1"/>
          </p:cNvSpPr>
          <p:nvPr>
            <p:ph type="title"/>
          </p:nvPr>
        </p:nvSpPr>
        <p:spPr/>
        <p:txBody>
          <a:bodyPr/>
          <a:lstStyle/>
          <a:p>
            <a:pPr eaLnBrk="1" hangingPunct="1"/>
            <a:r>
              <a:rPr lang="en-AU" altLang="en-US"/>
              <a:t>Change Control Board – 1</a:t>
            </a:r>
          </a:p>
        </p:txBody>
      </p:sp>
      <p:sp>
        <p:nvSpPr>
          <p:cNvPr id="38917" name="Rectangle 3">
            <a:extLst>
              <a:ext uri="{FF2B5EF4-FFF2-40B4-BE49-F238E27FC236}">
                <a16:creationId xmlns:a16="http://schemas.microsoft.com/office/drawing/2014/main" id="{4CE6D90F-5DAD-44E2-B3E6-D219290F208B}"/>
              </a:ext>
            </a:extLst>
          </p:cNvPr>
          <p:cNvSpPr>
            <a:spLocks noGrp="1" noChangeArrowheads="1"/>
          </p:cNvSpPr>
          <p:nvPr>
            <p:ph type="body" idx="1"/>
          </p:nvPr>
        </p:nvSpPr>
        <p:spPr>
          <a:xfrm>
            <a:off x="609604" y="1542474"/>
            <a:ext cx="9706633" cy="4023882"/>
          </a:xfrm>
        </p:spPr>
        <p:txBody>
          <a:bodyPr>
            <a:normAutofit lnSpcReduction="10000"/>
          </a:bodyPr>
          <a:lstStyle/>
          <a:p>
            <a:pPr eaLnBrk="1" hangingPunct="1"/>
            <a:r>
              <a:rPr lang="en-US" altLang="en-US" sz="2800" dirty="0"/>
              <a:t>All change requests (CR) are reported to the CCB for </a:t>
            </a:r>
            <a:r>
              <a:rPr lang="en-US" altLang="en-US" sz="2800" dirty="0" smtClean="0"/>
              <a:t>review</a:t>
            </a:r>
          </a:p>
          <a:p>
            <a:pPr eaLnBrk="1" hangingPunct="1"/>
            <a:endParaRPr lang="en-US" altLang="en-US" sz="2800" dirty="0"/>
          </a:p>
          <a:p>
            <a:pPr eaLnBrk="1" hangingPunct="1"/>
            <a:r>
              <a:rPr lang="en-US" altLang="en-US" sz="2800" dirty="0"/>
              <a:t>CCB discusses all open CRs at regular meetings (frequency is determined by nature of project)</a:t>
            </a:r>
          </a:p>
          <a:p>
            <a:pPr eaLnBrk="1" hangingPunct="1"/>
            <a:endParaRPr lang="en-US" altLang="en-US" sz="2800" dirty="0" smtClean="0"/>
          </a:p>
          <a:p>
            <a:pPr eaLnBrk="1" hangingPunct="1"/>
            <a:r>
              <a:rPr lang="en-US" altLang="en-US" sz="2800" dirty="0" smtClean="0"/>
              <a:t>CCB </a:t>
            </a:r>
            <a:r>
              <a:rPr lang="en-US" altLang="en-US" sz="2800" dirty="0"/>
              <a:t>determines if CR identifies a “problem” or an “enhancement”</a:t>
            </a:r>
          </a:p>
          <a:p>
            <a:pPr lvl="1" eaLnBrk="1" hangingPunct="1"/>
            <a:r>
              <a:rPr lang="en-US" altLang="en-US" sz="2400" dirty="0"/>
              <a:t>This is done to identify who “pays” for the change</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4007343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a:extLst>
              <a:ext uri="{FF2B5EF4-FFF2-40B4-BE49-F238E27FC236}">
                <a16:creationId xmlns:a16="http://schemas.microsoft.com/office/drawing/2014/main" id="{721DC83A-335A-44FF-B692-14742D864458}"/>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39939" name="Slide Number Placeholder 5">
            <a:extLst>
              <a:ext uri="{FF2B5EF4-FFF2-40B4-BE49-F238E27FC236}">
                <a16:creationId xmlns:a16="http://schemas.microsoft.com/office/drawing/2014/main" id="{6FA81FFB-4815-4F03-98D6-9C648ADACA8E}"/>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E727C9F-C8E0-4630-9363-367048AE328C}" type="slidenum">
              <a:rPr lang="en-AU" altLang="en-US" sz="1400"/>
              <a:pPr eaLnBrk="1" hangingPunct="1"/>
              <a:t>37</a:t>
            </a:fld>
            <a:endParaRPr lang="en-AU" altLang="en-US" sz="1400"/>
          </a:p>
        </p:txBody>
      </p:sp>
      <p:sp>
        <p:nvSpPr>
          <p:cNvPr id="39940" name="Rectangle 2">
            <a:extLst>
              <a:ext uri="{FF2B5EF4-FFF2-40B4-BE49-F238E27FC236}">
                <a16:creationId xmlns:a16="http://schemas.microsoft.com/office/drawing/2014/main" id="{57A4A2AC-92F8-4CCA-979A-E9AC524C3C44}"/>
              </a:ext>
            </a:extLst>
          </p:cNvPr>
          <p:cNvSpPr>
            <a:spLocks noGrp="1" noChangeArrowheads="1"/>
          </p:cNvSpPr>
          <p:nvPr>
            <p:ph type="title"/>
          </p:nvPr>
        </p:nvSpPr>
        <p:spPr/>
        <p:txBody>
          <a:bodyPr/>
          <a:lstStyle/>
          <a:p>
            <a:pPr eaLnBrk="1" hangingPunct="1"/>
            <a:r>
              <a:rPr lang="en-AU" altLang="en-US"/>
              <a:t>Change Control Board – 2</a:t>
            </a:r>
          </a:p>
        </p:txBody>
      </p:sp>
      <p:sp>
        <p:nvSpPr>
          <p:cNvPr id="39941" name="Rectangle 3">
            <a:extLst>
              <a:ext uri="{FF2B5EF4-FFF2-40B4-BE49-F238E27FC236}">
                <a16:creationId xmlns:a16="http://schemas.microsoft.com/office/drawing/2014/main" id="{59F764CC-38A2-44AD-96C3-5B99DA1DCDFD}"/>
              </a:ext>
            </a:extLst>
          </p:cNvPr>
          <p:cNvSpPr>
            <a:spLocks noGrp="1" noChangeArrowheads="1"/>
          </p:cNvSpPr>
          <p:nvPr>
            <p:ph type="body" idx="1"/>
          </p:nvPr>
        </p:nvSpPr>
        <p:spPr>
          <a:xfrm>
            <a:off x="609603" y="1542473"/>
            <a:ext cx="9706633" cy="4378036"/>
          </a:xfrm>
        </p:spPr>
        <p:txBody>
          <a:bodyPr>
            <a:normAutofit lnSpcReduction="10000"/>
          </a:bodyPr>
          <a:lstStyle/>
          <a:p>
            <a:pPr eaLnBrk="1" hangingPunct="1">
              <a:lnSpc>
                <a:spcPct val="90000"/>
              </a:lnSpc>
            </a:pPr>
            <a:r>
              <a:rPr lang="en-US" altLang="en-US" sz="2800" dirty="0"/>
              <a:t>Once the change has been categorized, it is discussed in detail,</a:t>
            </a:r>
          </a:p>
          <a:p>
            <a:pPr lvl="1" eaLnBrk="1" hangingPunct="1">
              <a:lnSpc>
                <a:spcPct val="90000"/>
              </a:lnSpc>
            </a:pPr>
            <a:r>
              <a:rPr lang="en-US" altLang="en-US" sz="2400" dirty="0"/>
              <a:t>Probable source of problem</a:t>
            </a:r>
          </a:p>
          <a:p>
            <a:pPr lvl="1" eaLnBrk="1" hangingPunct="1">
              <a:lnSpc>
                <a:spcPct val="90000"/>
              </a:lnSpc>
            </a:pPr>
            <a:r>
              <a:rPr lang="en-US" altLang="en-US" sz="2400" dirty="0"/>
              <a:t>Impact of the change</a:t>
            </a:r>
          </a:p>
          <a:p>
            <a:pPr lvl="1" eaLnBrk="1" hangingPunct="1">
              <a:lnSpc>
                <a:spcPct val="90000"/>
              </a:lnSpc>
            </a:pPr>
            <a:r>
              <a:rPr lang="en-US" altLang="en-US" sz="2400" dirty="0"/>
              <a:t>Time and resource requirements (estimates)</a:t>
            </a:r>
          </a:p>
          <a:p>
            <a:pPr eaLnBrk="1" hangingPunct="1">
              <a:lnSpc>
                <a:spcPct val="90000"/>
              </a:lnSpc>
            </a:pPr>
            <a:endParaRPr lang="en-US" altLang="en-US" sz="2800" dirty="0" smtClean="0"/>
          </a:p>
          <a:p>
            <a:pPr eaLnBrk="1" hangingPunct="1">
              <a:lnSpc>
                <a:spcPct val="90000"/>
              </a:lnSpc>
            </a:pPr>
            <a:r>
              <a:rPr lang="en-US" altLang="en-US" sz="2800" dirty="0" smtClean="0"/>
              <a:t>CCB </a:t>
            </a:r>
            <a:r>
              <a:rPr lang="en-US" altLang="en-US" sz="2800" dirty="0"/>
              <a:t>will assign a priority and severity for all CRs (CRs may also be rejected)</a:t>
            </a:r>
          </a:p>
          <a:p>
            <a:pPr eaLnBrk="1" hangingPunct="1">
              <a:lnSpc>
                <a:spcPct val="90000"/>
              </a:lnSpc>
            </a:pPr>
            <a:endParaRPr lang="en-US" altLang="en-US" sz="2800" dirty="0" smtClean="0"/>
          </a:p>
          <a:p>
            <a:pPr eaLnBrk="1" hangingPunct="1">
              <a:lnSpc>
                <a:spcPct val="90000"/>
              </a:lnSpc>
            </a:pPr>
            <a:r>
              <a:rPr lang="en-US" altLang="en-US" sz="2800" dirty="0" smtClean="0"/>
              <a:t>The </a:t>
            </a:r>
            <a:r>
              <a:rPr lang="en-US" altLang="en-US" sz="2800" dirty="0"/>
              <a:t>CRs are assigned to development management for further action</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2088208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FF8D4867-9952-4EDA-8BD3-30949199E77D}"/>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0963" name="Slide Number Placeholder 5">
            <a:extLst>
              <a:ext uri="{FF2B5EF4-FFF2-40B4-BE49-F238E27FC236}">
                <a16:creationId xmlns:a16="http://schemas.microsoft.com/office/drawing/2014/main" id="{F8AA85C2-6E19-4A26-B35C-DBA4E8D479B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8C7C055-1245-4A54-813F-1293E49A5FA7}" type="slidenum">
              <a:rPr lang="en-AU" altLang="en-US" sz="1400"/>
              <a:pPr eaLnBrk="1" hangingPunct="1"/>
              <a:t>38</a:t>
            </a:fld>
            <a:endParaRPr lang="en-AU" altLang="en-US" sz="1400"/>
          </a:p>
        </p:txBody>
      </p:sp>
      <p:sp>
        <p:nvSpPr>
          <p:cNvPr id="40964" name="Rectangle 1026">
            <a:extLst>
              <a:ext uri="{FF2B5EF4-FFF2-40B4-BE49-F238E27FC236}">
                <a16:creationId xmlns:a16="http://schemas.microsoft.com/office/drawing/2014/main" id="{46146CFB-3DC3-4704-A2A3-E62DBE688761}"/>
              </a:ext>
            </a:extLst>
          </p:cNvPr>
          <p:cNvSpPr>
            <a:spLocks noGrp="1" noChangeArrowheads="1"/>
          </p:cNvSpPr>
          <p:nvPr>
            <p:ph type="title"/>
          </p:nvPr>
        </p:nvSpPr>
        <p:spPr/>
        <p:txBody>
          <a:bodyPr/>
          <a:lstStyle/>
          <a:p>
            <a:pPr eaLnBrk="1" hangingPunct="1"/>
            <a:r>
              <a:rPr lang="en-AU" altLang="en-US"/>
              <a:t>Impact Analysis</a:t>
            </a:r>
          </a:p>
        </p:txBody>
      </p:sp>
      <p:sp>
        <p:nvSpPr>
          <p:cNvPr id="40965" name="Rectangle 1027">
            <a:extLst>
              <a:ext uri="{FF2B5EF4-FFF2-40B4-BE49-F238E27FC236}">
                <a16:creationId xmlns:a16="http://schemas.microsoft.com/office/drawing/2014/main" id="{7FFF43DE-561F-4E17-926E-8061649E01B9}"/>
              </a:ext>
            </a:extLst>
          </p:cNvPr>
          <p:cNvSpPr>
            <a:spLocks noGrp="1" noChangeArrowheads="1"/>
          </p:cNvSpPr>
          <p:nvPr>
            <p:ph type="body" idx="1"/>
          </p:nvPr>
        </p:nvSpPr>
        <p:spPr>
          <a:xfrm>
            <a:off x="609604" y="1505528"/>
            <a:ext cx="9706633" cy="4276436"/>
          </a:xfrm>
        </p:spPr>
        <p:txBody>
          <a:bodyPr>
            <a:normAutofit fontScale="92500" lnSpcReduction="10000"/>
          </a:bodyPr>
          <a:lstStyle/>
          <a:p>
            <a:pPr eaLnBrk="1" hangingPunct="1">
              <a:lnSpc>
                <a:spcPct val="90000"/>
              </a:lnSpc>
            </a:pPr>
            <a:r>
              <a:rPr lang="en-US" altLang="en-US" sz="2800" dirty="0"/>
              <a:t>Before changes are made often a deep or shallow impact analysis is performed</a:t>
            </a:r>
          </a:p>
          <a:p>
            <a:pPr eaLnBrk="1" hangingPunct="1">
              <a:lnSpc>
                <a:spcPct val="90000"/>
              </a:lnSpc>
            </a:pPr>
            <a:endParaRPr lang="en-US" altLang="en-US" sz="2800" dirty="0" smtClean="0"/>
          </a:p>
          <a:p>
            <a:pPr eaLnBrk="1" hangingPunct="1">
              <a:lnSpc>
                <a:spcPct val="90000"/>
              </a:lnSpc>
            </a:pPr>
            <a:r>
              <a:rPr lang="en-US" altLang="en-US" sz="2800" dirty="0" smtClean="0"/>
              <a:t>Impact </a:t>
            </a:r>
            <a:r>
              <a:rPr lang="en-US" altLang="en-US" sz="2800" dirty="0"/>
              <a:t>analysis makes full use of software metrics</a:t>
            </a:r>
          </a:p>
          <a:p>
            <a:pPr eaLnBrk="1" hangingPunct="1">
              <a:lnSpc>
                <a:spcPct val="90000"/>
              </a:lnSpc>
            </a:pPr>
            <a:endParaRPr lang="en-US" altLang="en-US" sz="2800" dirty="0" smtClean="0"/>
          </a:p>
          <a:p>
            <a:pPr eaLnBrk="1" hangingPunct="1">
              <a:lnSpc>
                <a:spcPct val="90000"/>
              </a:lnSpc>
            </a:pPr>
            <a:r>
              <a:rPr lang="en-US" altLang="en-US" sz="2800" dirty="0" smtClean="0"/>
              <a:t>Managers </a:t>
            </a:r>
            <a:r>
              <a:rPr lang="en-US" altLang="en-US" sz="2800" dirty="0"/>
              <a:t>often track</a:t>
            </a:r>
          </a:p>
          <a:p>
            <a:pPr lvl="1" eaLnBrk="1" hangingPunct="1">
              <a:lnSpc>
                <a:spcPct val="90000"/>
              </a:lnSpc>
            </a:pPr>
            <a:r>
              <a:rPr lang="en-US" altLang="en-US" sz="2400" dirty="0"/>
              <a:t>Increases in complexity measures as system evolved over a period</a:t>
            </a:r>
          </a:p>
          <a:p>
            <a:pPr eaLnBrk="1" hangingPunct="1">
              <a:lnSpc>
                <a:spcPct val="90000"/>
              </a:lnSpc>
            </a:pPr>
            <a:endParaRPr lang="en-US" altLang="en-US" sz="2800" dirty="0" smtClean="0"/>
          </a:p>
          <a:p>
            <a:pPr eaLnBrk="1" hangingPunct="1">
              <a:lnSpc>
                <a:spcPct val="90000"/>
              </a:lnSpc>
            </a:pPr>
            <a:r>
              <a:rPr lang="en-US" altLang="en-US" sz="2800" dirty="0" smtClean="0"/>
              <a:t>Trend </a:t>
            </a:r>
            <a:r>
              <a:rPr lang="en-US" altLang="en-US" sz="2800" dirty="0"/>
              <a:t>analysis is performed based on modules and change requests to ensure</a:t>
            </a:r>
            <a:r>
              <a:rPr lang="en-AU" altLang="en-US" sz="2800" dirty="0"/>
              <a:t> flexibility</a:t>
            </a:r>
            <a:endParaRPr lang="en-US" altLang="en-US" sz="2800" dirty="0"/>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365001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a:extLst>
              <a:ext uri="{FF2B5EF4-FFF2-40B4-BE49-F238E27FC236}">
                <a16:creationId xmlns:a16="http://schemas.microsoft.com/office/drawing/2014/main" id="{5C60FD3C-3CC0-452E-82AF-E21EC74DFA8C}"/>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1987" name="Slide Number Placeholder 5">
            <a:extLst>
              <a:ext uri="{FF2B5EF4-FFF2-40B4-BE49-F238E27FC236}">
                <a16:creationId xmlns:a16="http://schemas.microsoft.com/office/drawing/2014/main" id="{E5098A75-A5C4-4488-90B3-3CDA733DF8AB}"/>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13F24EE-8CCC-4F51-9CBC-AD7F1954B2F9}" type="slidenum">
              <a:rPr lang="en-AU" altLang="en-US" sz="1400"/>
              <a:pPr eaLnBrk="1" hangingPunct="1"/>
              <a:t>39</a:t>
            </a:fld>
            <a:endParaRPr lang="en-AU" altLang="en-US" sz="1400"/>
          </a:p>
        </p:txBody>
      </p:sp>
      <p:sp>
        <p:nvSpPr>
          <p:cNvPr id="41988" name="Rectangle 1026">
            <a:extLst>
              <a:ext uri="{FF2B5EF4-FFF2-40B4-BE49-F238E27FC236}">
                <a16:creationId xmlns:a16="http://schemas.microsoft.com/office/drawing/2014/main" id="{9A41D2B8-00A1-4DFF-9A4F-8B4FD183139D}"/>
              </a:ext>
            </a:extLst>
          </p:cNvPr>
          <p:cNvSpPr>
            <a:spLocks noGrp="1" noChangeArrowheads="1"/>
          </p:cNvSpPr>
          <p:nvPr>
            <p:ph type="title"/>
          </p:nvPr>
        </p:nvSpPr>
        <p:spPr/>
        <p:txBody>
          <a:bodyPr/>
          <a:lstStyle/>
          <a:p>
            <a:pPr eaLnBrk="1" hangingPunct="1"/>
            <a:r>
              <a:rPr lang="en-AU" altLang="en-US"/>
              <a:t>Change Management – 2</a:t>
            </a:r>
          </a:p>
        </p:txBody>
      </p:sp>
      <p:sp>
        <p:nvSpPr>
          <p:cNvPr id="41989" name="Rectangle 1027">
            <a:extLst>
              <a:ext uri="{FF2B5EF4-FFF2-40B4-BE49-F238E27FC236}">
                <a16:creationId xmlns:a16="http://schemas.microsoft.com/office/drawing/2014/main" id="{5D8924FD-7D0E-4D5E-97AB-5E441A6B7E12}"/>
              </a:ext>
            </a:extLst>
          </p:cNvPr>
          <p:cNvSpPr>
            <a:spLocks noGrp="1" noChangeArrowheads="1"/>
          </p:cNvSpPr>
          <p:nvPr>
            <p:ph type="body" idx="1"/>
          </p:nvPr>
        </p:nvSpPr>
        <p:spPr>
          <a:xfrm>
            <a:off x="609604" y="1560945"/>
            <a:ext cx="9706633" cy="4516581"/>
          </a:xfrm>
        </p:spPr>
        <p:txBody>
          <a:bodyPr>
            <a:normAutofit lnSpcReduction="10000"/>
          </a:bodyPr>
          <a:lstStyle/>
          <a:p>
            <a:pPr eaLnBrk="1" hangingPunct="1">
              <a:lnSpc>
                <a:spcPct val="90000"/>
              </a:lnSpc>
            </a:pPr>
            <a:r>
              <a:rPr lang="en-US" altLang="en-US" sz="2800" dirty="0"/>
              <a:t>Development managers will assign a CR to a developer (or a team)</a:t>
            </a:r>
          </a:p>
          <a:p>
            <a:pPr eaLnBrk="1" hangingPunct="1">
              <a:lnSpc>
                <a:spcPct val="90000"/>
              </a:lnSpc>
            </a:pPr>
            <a:endParaRPr lang="en-US" altLang="en-US" sz="2800" dirty="0" smtClean="0"/>
          </a:p>
          <a:p>
            <a:pPr eaLnBrk="1" hangingPunct="1">
              <a:lnSpc>
                <a:spcPct val="90000"/>
              </a:lnSpc>
            </a:pPr>
            <a:r>
              <a:rPr lang="en-US" altLang="en-US" sz="2800" dirty="0" smtClean="0"/>
              <a:t>The </a:t>
            </a:r>
            <a:r>
              <a:rPr lang="en-US" altLang="en-US" sz="2800" dirty="0"/>
              <a:t>requested change is made as per the plan and a full regression test suite is executed</a:t>
            </a:r>
          </a:p>
          <a:p>
            <a:pPr eaLnBrk="1" hangingPunct="1">
              <a:lnSpc>
                <a:spcPct val="90000"/>
              </a:lnSpc>
            </a:pPr>
            <a:endParaRPr lang="en-US" altLang="en-US" sz="2800" dirty="0" smtClean="0"/>
          </a:p>
          <a:p>
            <a:pPr eaLnBrk="1" hangingPunct="1">
              <a:lnSpc>
                <a:spcPct val="90000"/>
              </a:lnSpc>
            </a:pPr>
            <a:r>
              <a:rPr lang="en-US" altLang="en-US" sz="2800" dirty="0" smtClean="0"/>
              <a:t>Configuration </a:t>
            </a:r>
            <a:r>
              <a:rPr lang="en-US" altLang="en-US" sz="2800" dirty="0"/>
              <a:t>manager reviews the changed system</a:t>
            </a:r>
          </a:p>
          <a:p>
            <a:pPr lvl="1" eaLnBrk="1" hangingPunct="1">
              <a:lnSpc>
                <a:spcPct val="90000"/>
              </a:lnSpc>
            </a:pPr>
            <a:r>
              <a:rPr lang="en-US" altLang="en-US" sz="2400" dirty="0"/>
              <a:t>Ensures that all required documentation is changed</a:t>
            </a:r>
          </a:p>
          <a:p>
            <a:pPr lvl="1" eaLnBrk="1" hangingPunct="1">
              <a:lnSpc>
                <a:spcPct val="90000"/>
              </a:lnSpc>
            </a:pPr>
            <a:r>
              <a:rPr lang="en-US" altLang="en-US" sz="2400" dirty="0"/>
              <a:t>Ensures that the impact does not exceed estimates (too much)</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30763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7">
            <a:extLst>
              <a:ext uri="{FF2B5EF4-FFF2-40B4-BE49-F238E27FC236}">
                <a16:creationId xmlns:a16="http://schemas.microsoft.com/office/drawing/2014/main" id="{8F473117-D713-4033-AE5B-6D2CD3A0FFF6}"/>
              </a:ext>
            </a:extLst>
          </p:cNvPr>
          <p:cNvSpPr>
            <a:spLocks noGrp="1" noChangeArrowheads="1"/>
          </p:cNvSpPr>
          <p:nvPr>
            <p:ph type="title"/>
          </p:nvPr>
        </p:nvSpPr>
        <p:spPr/>
        <p:txBody>
          <a:bodyPr/>
          <a:lstStyle/>
          <a:p>
            <a:pPr eaLnBrk="1" hangingPunct="1"/>
            <a:r>
              <a:rPr lang="en-US" altLang="en-US" dirty="0"/>
              <a:t>Software Evolution</a:t>
            </a:r>
          </a:p>
        </p:txBody>
      </p:sp>
      <p:sp>
        <p:nvSpPr>
          <p:cNvPr id="6147" name="Slide Number Placeholder 5">
            <a:extLst>
              <a:ext uri="{FF2B5EF4-FFF2-40B4-BE49-F238E27FC236}">
                <a16:creationId xmlns:a16="http://schemas.microsoft.com/office/drawing/2014/main" id="{1EEA78CF-56A9-4019-A15E-F58523C3FC0A}"/>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9B7D16-E921-4E0F-BAC5-CD455236106A}" type="slidenum">
              <a:rPr lang="en-AU" altLang="en-US" sz="1400"/>
              <a:pPr eaLnBrk="1" hangingPunct="1"/>
              <a:t>4</a:t>
            </a:fld>
            <a:endParaRPr lang="en-AU" altLang="en-US" sz="1400"/>
          </a:p>
        </p:txBody>
      </p:sp>
      <p:sp>
        <p:nvSpPr>
          <p:cNvPr id="6150" name="Rectangle 8">
            <a:extLst>
              <a:ext uri="{FF2B5EF4-FFF2-40B4-BE49-F238E27FC236}">
                <a16:creationId xmlns:a16="http://schemas.microsoft.com/office/drawing/2014/main" id="{5B980DCF-23C2-4EB0-BE68-C8EE5A1E981D}"/>
              </a:ext>
            </a:extLst>
          </p:cNvPr>
          <p:cNvSpPr>
            <a:spLocks noGrp="1" noChangeArrowheads="1"/>
          </p:cNvSpPr>
          <p:nvPr>
            <p:ph type="body" idx="4294967295"/>
          </p:nvPr>
        </p:nvSpPr>
        <p:spPr>
          <a:xfrm>
            <a:off x="609602" y="1447801"/>
            <a:ext cx="9705975" cy="3913187"/>
          </a:xfrm>
        </p:spPr>
        <p:txBody>
          <a:bodyPr>
            <a:normAutofit/>
          </a:bodyPr>
          <a:lstStyle/>
          <a:p>
            <a:pPr eaLnBrk="1" hangingPunct="1"/>
            <a:r>
              <a:rPr lang="en-US" altLang="en-US" sz="2800" dirty="0"/>
              <a:t>Software evolves over </a:t>
            </a:r>
            <a:r>
              <a:rPr lang="en-US" altLang="en-US" sz="2800" dirty="0" smtClean="0"/>
              <a:t>a period </a:t>
            </a:r>
            <a:r>
              <a:rPr lang="en-US" altLang="en-US" sz="2800" dirty="0"/>
              <a:t>of time</a:t>
            </a:r>
          </a:p>
          <a:p>
            <a:pPr lvl="1" eaLnBrk="1" hangingPunct="1"/>
            <a:r>
              <a:rPr lang="en-US" altLang="en-US" sz="2400" dirty="0"/>
              <a:t>Many different items are </a:t>
            </a:r>
            <a:r>
              <a:rPr lang="en-US" altLang="en-US" sz="2400" dirty="0" smtClean="0"/>
              <a:t>produced over </a:t>
            </a:r>
            <a:r>
              <a:rPr lang="en-US" altLang="en-US" sz="2400" dirty="0"/>
              <a:t>the duration of the project</a:t>
            </a:r>
          </a:p>
          <a:p>
            <a:pPr lvl="1" eaLnBrk="1" hangingPunct="1"/>
            <a:r>
              <a:rPr lang="en-US" altLang="en-US" sz="2400" dirty="0"/>
              <a:t>Different versions are produced</a:t>
            </a:r>
          </a:p>
          <a:p>
            <a:pPr lvl="1" eaLnBrk="1" hangingPunct="1"/>
            <a:r>
              <a:rPr lang="en-US" altLang="en-US" sz="2400" dirty="0"/>
              <a:t>Teams work in parallel to deliver the final product</a:t>
            </a:r>
          </a:p>
          <a:p>
            <a:pPr eaLnBrk="1" hangingPunct="1"/>
            <a:endParaRPr lang="en-US" altLang="en-US" sz="2800" dirty="0" smtClean="0"/>
          </a:p>
          <a:p>
            <a:pPr eaLnBrk="1" hangingPunct="1"/>
            <a:r>
              <a:rPr lang="en-US" altLang="en-US" sz="2800" dirty="0" smtClean="0"/>
              <a:t>Software </a:t>
            </a:r>
            <a:r>
              <a:rPr lang="en-US" altLang="en-US" sz="2800" dirty="0"/>
              <a:t>evolution implies a constantly changing system</a:t>
            </a:r>
          </a:p>
        </p:txBody>
      </p:sp>
    </p:spTree>
    <p:extLst>
      <p:ext uri="{BB962C8B-B14F-4D97-AF65-F5344CB8AC3E}">
        <p14:creationId xmlns:p14="http://schemas.microsoft.com/office/powerpoint/2010/main" val="1185576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3E05F80C-3532-480F-AD31-62B40A07A8CC}"/>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3011" name="Slide Number Placeholder 5">
            <a:extLst>
              <a:ext uri="{FF2B5EF4-FFF2-40B4-BE49-F238E27FC236}">
                <a16:creationId xmlns:a16="http://schemas.microsoft.com/office/drawing/2014/main" id="{646455E8-E40E-4A8F-9538-BD273562B584}"/>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7256129-56B2-4BFB-BA09-764D03330DEC}" type="slidenum">
              <a:rPr lang="en-AU" altLang="en-US" sz="1400"/>
              <a:pPr eaLnBrk="1" hangingPunct="1"/>
              <a:t>40</a:t>
            </a:fld>
            <a:endParaRPr lang="en-AU" altLang="en-US" sz="1400"/>
          </a:p>
        </p:txBody>
      </p:sp>
      <p:sp>
        <p:nvSpPr>
          <p:cNvPr id="43012" name="Rectangle 2">
            <a:extLst>
              <a:ext uri="{FF2B5EF4-FFF2-40B4-BE49-F238E27FC236}">
                <a16:creationId xmlns:a16="http://schemas.microsoft.com/office/drawing/2014/main" id="{57991945-EB1B-4E02-B81F-1DDAC525A854}"/>
              </a:ext>
            </a:extLst>
          </p:cNvPr>
          <p:cNvSpPr>
            <a:spLocks noGrp="1" noChangeArrowheads="1"/>
          </p:cNvSpPr>
          <p:nvPr>
            <p:ph type="title"/>
          </p:nvPr>
        </p:nvSpPr>
        <p:spPr/>
        <p:txBody>
          <a:bodyPr/>
          <a:lstStyle/>
          <a:p>
            <a:pPr eaLnBrk="1" hangingPunct="1"/>
            <a:r>
              <a:rPr lang="en-AU" altLang="en-US"/>
              <a:t>Configuration Management</a:t>
            </a:r>
          </a:p>
        </p:txBody>
      </p:sp>
      <p:sp>
        <p:nvSpPr>
          <p:cNvPr id="43013" name="Rectangle 3">
            <a:extLst>
              <a:ext uri="{FF2B5EF4-FFF2-40B4-BE49-F238E27FC236}">
                <a16:creationId xmlns:a16="http://schemas.microsoft.com/office/drawing/2014/main" id="{831C72CA-DB41-4DF3-A3C0-3E011C6CCDDA}"/>
              </a:ext>
            </a:extLst>
          </p:cNvPr>
          <p:cNvSpPr>
            <a:spLocks noGrp="1" noChangeArrowheads="1"/>
          </p:cNvSpPr>
          <p:nvPr>
            <p:ph type="body" idx="1"/>
          </p:nvPr>
        </p:nvSpPr>
        <p:spPr>
          <a:xfrm>
            <a:off x="609604" y="1440874"/>
            <a:ext cx="9706633" cy="4125482"/>
          </a:xfrm>
        </p:spPr>
        <p:txBody>
          <a:bodyPr>
            <a:normAutofit/>
          </a:bodyPr>
          <a:lstStyle/>
          <a:p>
            <a:pPr eaLnBrk="1" hangingPunct="1">
              <a:lnSpc>
                <a:spcPct val="90000"/>
              </a:lnSpc>
            </a:pPr>
            <a:r>
              <a:rPr lang="en-US" altLang="en-US" sz="2800" dirty="0"/>
              <a:t>To ensure proper </a:t>
            </a:r>
            <a:r>
              <a:rPr lang="en-US" altLang="en-US" sz="2800" dirty="0" smtClean="0"/>
              <a:t>tracking, </a:t>
            </a:r>
            <a:r>
              <a:rPr lang="en-US" altLang="en-US" sz="2800" dirty="0"/>
              <a:t>the following information needs to be collected:</a:t>
            </a:r>
          </a:p>
          <a:p>
            <a:pPr lvl="1" eaLnBrk="1" hangingPunct="1">
              <a:lnSpc>
                <a:spcPct val="90000"/>
              </a:lnSpc>
            </a:pPr>
            <a:r>
              <a:rPr lang="en-US" altLang="en-US" sz="2400" dirty="0"/>
              <a:t>When was the change made</a:t>
            </a:r>
          </a:p>
          <a:p>
            <a:pPr lvl="1" eaLnBrk="1" hangingPunct="1">
              <a:lnSpc>
                <a:spcPct val="90000"/>
              </a:lnSpc>
            </a:pPr>
            <a:r>
              <a:rPr lang="en-US" altLang="en-US" sz="2400" dirty="0"/>
              <a:t>Who made the change</a:t>
            </a:r>
          </a:p>
          <a:p>
            <a:pPr lvl="1" eaLnBrk="1" hangingPunct="1">
              <a:lnSpc>
                <a:spcPct val="90000"/>
              </a:lnSpc>
            </a:pPr>
            <a:r>
              <a:rPr lang="en-US" altLang="en-US" sz="2400" dirty="0"/>
              <a:t>What was changed (items modified)</a:t>
            </a:r>
          </a:p>
          <a:p>
            <a:pPr lvl="1" eaLnBrk="1" hangingPunct="1">
              <a:lnSpc>
                <a:spcPct val="90000"/>
              </a:lnSpc>
            </a:pPr>
            <a:r>
              <a:rPr lang="en-US" altLang="en-US" sz="2400" dirty="0"/>
              <a:t>Who authorized the change and who was notified</a:t>
            </a:r>
          </a:p>
          <a:p>
            <a:pPr lvl="1" eaLnBrk="1" hangingPunct="1">
              <a:lnSpc>
                <a:spcPct val="90000"/>
              </a:lnSpc>
            </a:pPr>
            <a:r>
              <a:rPr lang="en-US" altLang="en-US" sz="2400" dirty="0"/>
              <a:t>How can this request be cancelled</a:t>
            </a:r>
          </a:p>
          <a:p>
            <a:pPr lvl="1" eaLnBrk="1" hangingPunct="1">
              <a:lnSpc>
                <a:spcPct val="90000"/>
              </a:lnSpc>
            </a:pPr>
            <a:r>
              <a:rPr lang="en-US" altLang="en-US" sz="2400" dirty="0"/>
              <a:t>Who is responsible for the change</a:t>
            </a:r>
          </a:p>
          <a:p>
            <a:pPr lvl="1" eaLnBrk="1" hangingPunct="1">
              <a:lnSpc>
                <a:spcPct val="90000"/>
              </a:lnSpc>
            </a:pPr>
            <a:r>
              <a:rPr lang="en-US" altLang="en-US" sz="2400" dirty="0"/>
              <a:t>Priority and severity</a:t>
            </a:r>
          </a:p>
          <a:p>
            <a:pPr lvl="1" eaLnBrk="1" hangingPunct="1">
              <a:lnSpc>
                <a:spcPct val="90000"/>
              </a:lnSpc>
            </a:pPr>
            <a:r>
              <a:rPr lang="en-US" altLang="en-US" sz="2400" dirty="0"/>
              <a:t>How long did the change take (vs estimate)</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1480397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1C3941B2-1EE1-4024-BEA0-3AC48C6C177B}"/>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4035" name="Slide Number Placeholder 5">
            <a:extLst>
              <a:ext uri="{FF2B5EF4-FFF2-40B4-BE49-F238E27FC236}">
                <a16:creationId xmlns:a16="http://schemas.microsoft.com/office/drawing/2014/main" id="{53BA79A2-33D8-4C4C-8C90-2437D5D71BB5}"/>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4CA427-2CF8-41E4-ABFA-C6EC41B3CA8C}" type="slidenum">
              <a:rPr lang="en-AU" altLang="en-US" sz="1400"/>
              <a:pPr eaLnBrk="1" hangingPunct="1"/>
              <a:t>41</a:t>
            </a:fld>
            <a:endParaRPr lang="en-AU" altLang="en-US" sz="1400"/>
          </a:p>
        </p:txBody>
      </p:sp>
      <p:sp>
        <p:nvSpPr>
          <p:cNvPr id="44036" name="Rectangle 2">
            <a:extLst>
              <a:ext uri="{FF2B5EF4-FFF2-40B4-BE49-F238E27FC236}">
                <a16:creationId xmlns:a16="http://schemas.microsoft.com/office/drawing/2014/main" id="{8B6D6E33-BD6D-4501-958C-82AC27BAFDDF}"/>
              </a:ext>
            </a:extLst>
          </p:cNvPr>
          <p:cNvSpPr>
            <a:spLocks noGrp="1" noChangeArrowheads="1"/>
          </p:cNvSpPr>
          <p:nvPr>
            <p:ph type="title"/>
          </p:nvPr>
        </p:nvSpPr>
        <p:spPr/>
        <p:txBody>
          <a:bodyPr/>
          <a:lstStyle/>
          <a:p>
            <a:pPr eaLnBrk="1" hangingPunct="1"/>
            <a:r>
              <a:rPr lang="en-AU" altLang="en-US"/>
              <a:t>Change Management – 3</a:t>
            </a:r>
          </a:p>
        </p:txBody>
      </p:sp>
      <p:sp>
        <p:nvSpPr>
          <p:cNvPr id="44037" name="Rectangle 3">
            <a:extLst>
              <a:ext uri="{FF2B5EF4-FFF2-40B4-BE49-F238E27FC236}">
                <a16:creationId xmlns:a16="http://schemas.microsoft.com/office/drawing/2014/main" id="{EC9B16AD-E1B0-45B7-A90A-70849C8E8509}"/>
              </a:ext>
            </a:extLst>
          </p:cNvPr>
          <p:cNvSpPr>
            <a:spLocks noGrp="1" noChangeArrowheads="1"/>
          </p:cNvSpPr>
          <p:nvPr>
            <p:ph type="body" idx="1"/>
          </p:nvPr>
        </p:nvSpPr>
        <p:spPr>
          <a:xfrm>
            <a:off x="609603" y="1468582"/>
            <a:ext cx="9706633" cy="4451927"/>
          </a:xfrm>
        </p:spPr>
        <p:txBody>
          <a:bodyPr>
            <a:normAutofit/>
          </a:bodyPr>
          <a:lstStyle/>
          <a:p>
            <a:pPr eaLnBrk="1" hangingPunct="1">
              <a:lnSpc>
                <a:spcPct val="90000"/>
              </a:lnSpc>
            </a:pPr>
            <a:r>
              <a:rPr lang="en-US" altLang="en-US" sz="2800" dirty="0"/>
              <a:t>Changes will need to be modified or cancelled</a:t>
            </a:r>
          </a:p>
          <a:p>
            <a:pPr lvl="1" eaLnBrk="1" hangingPunct="1">
              <a:lnSpc>
                <a:spcPct val="90000"/>
              </a:lnSpc>
            </a:pPr>
            <a:r>
              <a:rPr lang="en-US" altLang="en-US" sz="2400" dirty="0"/>
              <a:t>This is required if the team assigned the change request need more resources and time than estimated</a:t>
            </a:r>
          </a:p>
          <a:p>
            <a:pPr eaLnBrk="1" hangingPunct="1">
              <a:lnSpc>
                <a:spcPct val="90000"/>
              </a:lnSpc>
            </a:pPr>
            <a:endParaRPr lang="en-US" altLang="en-US" sz="2800" dirty="0" smtClean="0"/>
          </a:p>
          <a:p>
            <a:pPr eaLnBrk="1" hangingPunct="1">
              <a:lnSpc>
                <a:spcPct val="90000"/>
              </a:lnSpc>
            </a:pPr>
            <a:r>
              <a:rPr lang="en-US" altLang="en-US" sz="2800" dirty="0" smtClean="0"/>
              <a:t>These </a:t>
            </a:r>
            <a:r>
              <a:rPr lang="en-US" altLang="en-US" sz="2800" dirty="0"/>
              <a:t>decisions are delegated to CCB with the extra information added along with the CR.</a:t>
            </a:r>
          </a:p>
          <a:p>
            <a:pPr eaLnBrk="1" hangingPunct="1">
              <a:lnSpc>
                <a:spcPct val="90000"/>
              </a:lnSpc>
            </a:pPr>
            <a:endParaRPr lang="en-US" altLang="en-US" sz="2800" dirty="0" smtClean="0"/>
          </a:p>
          <a:p>
            <a:pPr eaLnBrk="1" hangingPunct="1">
              <a:lnSpc>
                <a:spcPct val="90000"/>
              </a:lnSpc>
            </a:pPr>
            <a:r>
              <a:rPr lang="en-US" altLang="en-US" sz="2800" dirty="0" smtClean="0"/>
              <a:t>A </a:t>
            </a:r>
            <a:r>
              <a:rPr lang="en-US" altLang="en-US" sz="2800" dirty="0"/>
              <a:t>CR can be </a:t>
            </a:r>
            <a:r>
              <a:rPr lang="en-US" altLang="en-US" sz="2800" i="1" dirty="0"/>
              <a:t>assigned</a:t>
            </a:r>
            <a:r>
              <a:rPr lang="en-US" altLang="en-US" sz="2800" dirty="0"/>
              <a:t>, </a:t>
            </a:r>
            <a:r>
              <a:rPr lang="en-US" altLang="en-US" sz="2800" i="1" dirty="0"/>
              <a:t>deferred</a:t>
            </a:r>
            <a:r>
              <a:rPr lang="en-US" altLang="en-US" sz="2800" dirty="0"/>
              <a:t>, </a:t>
            </a:r>
            <a:r>
              <a:rPr lang="en-US" altLang="en-US" sz="2800" i="1" dirty="0"/>
              <a:t>rejected</a:t>
            </a:r>
            <a:r>
              <a:rPr lang="en-US" altLang="en-US" sz="2800" dirty="0"/>
              <a:t>, </a:t>
            </a:r>
            <a:r>
              <a:rPr lang="en-US" altLang="en-US" sz="2800" i="1" dirty="0"/>
              <a:t>closed</a:t>
            </a:r>
            <a:r>
              <a:rPr lang="en-US" altLang="en-US" sz="2800" dirty="0"/>
              <a:t>.</a:t>
            </a:r>
          </a:p>
          <a:p>
            <a:pPr eaLnBrk="1" hangingPunct="1">
              <a:lnSpc>
                <a:spcPct val="90000"/>
              </a:lnSpc>
            </a:pPr>
            <a:endParaRPr lang="en-US" altLang="en-US" sz="2800" dirty="0" smtClean="0"/>
          </a:p>
          <a:p>
            <a:pPr eaLnBrk="1" hangingPunct="1">
              <a:lnSpc>
                <a:spcPct val="90000"/>
              </a:lnSpc>
            </a:pPr>
            <a:r>
              <a:rPr lang="en-US" altLang="en-US" sz="2800" dirty="0" smtClean="0"/>
              <a:t>All </a:t>
            </a:r>
            <a:r>
              <a:rPr lang="en-US" altLang="en-US" sz="2800" dirty="0"/>
              <a:t>changes are reviewed and modified</a:t>
            </a:r>
          </a:p>
          <a:p>
            <a:pPr eaLnBrk="1" hangingPunct="1">
              <a:lnSpc>
                <a:spcPct val="90000"/>
              </a:lnSpc>
            </a:pPr>
            <a:endParaRPr lang="en-US" altLang="en-US" sz="2800" dirty="0"/>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484531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a:extLst>
              <a:ext uri="{FF2B5EF4-FFF2-40B4-BE49-F238E27FC236}">
                <a16:creationId xmlns:a16="http://schemas.microsoft.com/office/drawing/2014/main" id="{8B8D9881-B88F-4AA4-98C6-50859B823F70}"/>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5059" name="Slide Number Placeholder 5">
            <a:extLst>
              <a:ext uri="{FF2B5EF4-FFF2-40B4-BE49-F238E27FC236}">
                <a16:creationId xmlns:a16="http://schemas.microsoft.com/office/drawing/2014/main" id="{BD76249E-2297-42AE-A5C4-EDE749E081B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A04FC7E-4169-4CDD-AC5A-8D62398B023E}" type="slidenum">
              <a:rPr lang="en-AU" altLang="en-US" sz="1400"/>
              <a:pPr eaLnBrk="1" hangingPunct="1"/>
              <a:t>42</a:t>
            </a:fld>
            <a:endParaRPr lang="en-AU" altLang="en-US" sz="1400"/>
          </a:p>
        </p:txBody>
      </p:sp>
      <p:sp>
        <p:nvSpPr>
          <p:cNvPr id="45060" name="Rectangle 2">
            <a:extLst>
              <a:ext uri="{FF2B5EF4-FFF2-40B4-BE49-F238E27FC236}">
                <a16:creationId xmlns:a16="http://schemas.microsoft.com/office/drawing/2014/main" id="{CBFB032E-A01A-45BA-8EF2-5B047543F7A4}"/>
              </a:ext>
            </a:extLst>
          </p:cNvPr>
          <p:cNvSpPr>
            <a:spLocks noGrp="1" noChangeArrowheads="1"/>
          </p:cNvSpPr>
          <p:nvPr>
            <p:ph type="title"/>
          </p:nvPr>
        </p:nvSpPr>
        <p:spPr/>
        <p:txBody>
          <a:bodyPr/>
          <a:lstStyle/>
          <a:p>
            <a:pPr eaLnBrk="1" hangingPunct="1"/>
            <a:r>
              <a:rPr lang="en-AU" altLang="en-US"/>
              <a:t>Change Control Board – 3</a:t>
            </a:r>
          </a:p>
        </p:txBody>
      </p:sp>
      <p:sp>
        <p:nvSpPr>
          <p:cNvPr id="45061" name="Rectangle 3">
            <a:extLst>
              <a:ext uri="{FF2B5EF4-FFF2-40B4-BE49-F238E27FC236}">
                <a16:creationId xmlns:a16="http://schemas.microsoft.com/office/drawing/2014/main" id="{02DCEC2E-6B61-49A2-A210-69B6C2E9B865}"/>
              </a:ext>
            </a:extLst>
          </p:cNvPr>
          <p:cNvSpPr>
            <a:spLocks noGrp="1" noChangeArrowheads="1"/>
          </p:cNvSpPr>
          <p:nvPr>
            <p:ph type="body" idx="1"/>
          </p:nvPr>
        </p:nvSpPr>
        <p:spPr>
          <a:xfrm>
            <a:off x="609603" y="1385454"/>
            <a:ext cx="9706633" cy="4655127"/>
          </a:xfrm>
        </p:spPr>
        <p:txBody>
          <a:bodyPr>
            <a:normAutofit fontScale="92500"/>
          </a:bodyPr>
          <a:lstStyle/>
          <a:p>
            <a:pPr eaLnBrk="1" hangingPunct="1">
              <a:lnSpc>
                <a:spcPct val="90000"/>
              </a:lnSpc>
            </a:pPr>
            <a:r>
              <a:rPr lang="en-US" altLang="en-US" sz="2400" dirty="0"/>
              <a:t>The complexity of the change management process varies with the </a:t>
            </a:r>
            <a:r>
              <a:rPr lang="en-US" altLang="en-US" sz="2400" dirty="0" smtClean="0"/>
              <a:t>project</a:t>
            </a:r>
          </a:p>
          <a:p>
            <a:pPr eaLnBrk="1" hangingPunct="1">
              <a:lnSpc>
                <a:spcPct val="90000"/>
              </a:lnSpc>
            </a:pPr>
            <a:endParaRPr lang="en-US" altLang="en-US" sz="2400" dirty="0"/>
          </a:p>
          <a:p>
            <a:pPr eaLnBrk="1" hangingPunct="1">
              <a:lnSpc>
                <a:spcPct val="90000"/>
              </a:lnSpc>
            </a:pPr>
            <a:r>
              <a:rPr lang="en-US" altLang="en-US" sz="2400" dirty="0"/>
              <a:t>Small projects can perform change requests informally </a:t>
            </a:r>
          </a:p>
          <a:p>
            <a:pPr eaLnBrk="1" hangingPunct="1">
              <a:lnSpc>
                <a:spcPct val="90000"/>
              </a:lnSpc>
            </a:pPr>
            <a:endParaRPr lang="en-US" altLang="en-US" sz="2400" dirty="0" smtClean="0"/>
          </a:p>
          <a:p>
            <a:pPr eaLnBrk="1" hangingPunct="1">
              <a:lnSpc>
                <a:spcPct val="90000"/>
              </a:lnSpc>
            </a:pPr>
            <a:r>
              <a:rPr lang="en-US" altLang="en-US" sz="2400" dirty="0" smtClean="0"/>
              <a:t>Complex </a:t>
            </a:r>
            <a:r>
              <a:rPr lang="en-US" altLang="en-US" sz="2400" dirty="0"/>
              <a:t>projects require detailed change request forms and the official approval by one or more managers</a:t>
            </a:r>
          </a:p>
          <a:p>
            <a:pPr eaLnBrk="1" hangingPunct="1">
              <a:lnSpc>
                <a:spcPct val="90000"/>
              </a:lnSpc>
            </a:pPr>
            <a:endParaRPr lang="en-US" altLang="en-US" sz="2400" dirty="0" smtClean="0"/>
          </a:p>
          <a:p>
            <a:pPr eaLnBrk="1" hangingPunct="1">
              <a:lnSpc>
                <a:spcPct val="90000"/>
              </a:lnSpc>
            </a:pPr>
            <a:r>
              <a:rPr lang="en-US" altLang="en-US" sz="2400" dirty="0" smtClean="0"/>
              <a:t>For </a:t>
            </a:r>
            <a:r>
              <a:rPr lang="en-US" altLang="en-US" sz="2400" dirty="0"/>
              <a:t>safety critical projects – change management is very rigorous</a:t>
            </a:r>
          </a:p>
          <a:p>
            <a:pPr lvl="1" eaLnBrk="1" hangingPunct="1">
              <a:lnSpc>
                <a:spcPct val="90000"/>
              </a:lnSpc>
            </a:pPr>
            <a:r>
              <a:rPr lang="en-US" altLang="en-US" sz="2000" dirty="0"/>
              <a:t>Example: software changes to an airplane avionics system</a:t>
            </a:r>
          </a:p>
          <a:p>
            <a:pPr eaLnBrk="1" hangingPunct="1">
              <a:lnSpc>
                <a:spcPct val="90000"/>
              </a:lnSpc>
            </a:pPr>
            <a:endParaRPr lang="en-US" altLang="en-US" sz="2400" dirty="0" smtClean="0"/>
          </a:p>
          <a:p>
            <a:pPr eaLnBrk="1" hangingPunct="1">
              <a:lnSpc>
                <a:spcPct val="90000"/>
              </a:lnSpc>
            </a:pPr>
            <a:r>
              <a:rPr lang="en-US" altLang="en-US" sz="2400" dirty="0" smtClean="0"/>
              <a:t>Change </a:t>
            </a:r>
            <a:r>
              <a:rPr lang="en-US" altLang="en-US" sz="2400" dirty="0"/>
              <a:t>request management is supported by robust software packages</a:t>
            </a:r>
            <a:endParaRPr lang="en-AU" altLang="en-US" sz="2800" dirty="0"/>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337780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436CF0B2-B258-4E3D-B8D0-05A955EA4BB2}"/>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6083" name="Slide Number Placeholder 5">
            <a:extLst>
              <a:ext uri="{FF2B5EF4-FFF2-40B4-BE49-F238E27FC236}">
                <a16:creationId xmlns:a16="http://schemas.microsoft.com/office/drawing/2014/main" id="{53219F4D-3469-48F1-BB3B-1D96AF4A5C7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C07D629-89D6-46DA-B893-1A5D30A51502}" type="slidenum">
              <a:rPr lang="en-AU" altLang="en-US" sz="1400"/>
              <a:pPr eaLnBrk="1" hangingPunct="1"/>
              <a:t>43</a:t>
            </a:fld>
            <a:endParaRPr lang="en-AU" altLang="en-US" sz="1400"/>
          </a:p>
        </p:txBody>
      </p:sp>
      <p:sp>
        <p:nvSpPr>
          <p:cNvPr id="46084" name="Rectangle 2">
            <a:extLst>
              <a:ext uri="{FF2B5EF4-FFF2-40B4-BE49-F238E27FC236}">
                <a16:creationId xmlns:a16="http://schemas.microsoft.com/office/drawing/2014/main" id="{9BA59423-BE67-4E4E-9481-5726DC06185E}"/>
              </a:ext>
            </a:extLst>
          </p:cNvPr>
          <p:cNvSpPr>
            <a:spLocks noGrp="1" noChangeArrowheads="1"/>
          </p:cNvSpPr>
          <p:nvPr>
            <p:ph type="title"/>
          </p:nvPr>
        </p:nvSpPr>
        <p:spPr/>
        <p:txBody>
          <a:bodyPr/>
          <a:lstStyle/>
          <a:p>
            <a:pPr eaLnBrk="1" hangingPunct="1"/>
            <a:r>
              <a:rPr lang="en-AU" altLang="en-US"/>
              <a:t>Change Management – 4</a:t>
            </a:r>
          </a:p>
        </p:txBody>
      </p:sp>
      <p:sp>
        <p:nvSpPr>
          <p:cNvPr id="46085" name="Rectangle 3">
            <a:extLst>
              <a:ext uri="{FF2B5EF4-FFF2-40B4-BE49-F238E27FC236}">
                <a16:creationId xmlns:a16="http://schemas.microsoft.com/office/drawing/2014/main" id="{4552D7C1-C62E-4128-B6C7-91D0F0BA41FB}"/>
              </a:ext>
            </a:extLst>
          </p:cNvPr>
          <p:cNvSpPr>
            <a:spLocks noGrp="1" noChangeArrowheads="1"/>
          </p:cNvSpPr>
          <p:nvPr>
            <p:ph type="body" idx="1"/>
          </p:nvPr>
        </p:nvSpPr>
        <p:spPr>
          <a:xfrm>
            <a:off x="609604" y="1616364"/>
            <a:ext cx="9706633" cy="3949991"/>
          </a:xfrm>
        </p:spPr>
        <p:txBody>
          <a:bodyPr>
            <a:normAutofit/>
          </a:bodyPr>
          <a:lstStyle/>
          <a:p>
            <a:pPr eaLnBrk="1" hangingPunct="1">
              <a:lnSpc>
                <a:spcPct val="90000"/>
              </a:lnSpc>
            </a:pPr>
            <a:r>
              <a:rPr lang="en-US" altLang="en-US" sz="2800" dirty="0"/>
              <a:t>To ensure effective change management</a:t>
            </a:r>
            <a:r>
              <a:rPr lang="en-US" altLang="en-US" sz="2800" dirty="0" smtClean="0"/>
              <a:t>:</a:t>
            </a:r>
          </a:p>
          <a:p>
            <a:pPr eaLnBrk="1" hangingPunct="1">
              <a:lnSpc>
                <a:spcPct val="90000"/>
              </a:lnSpc>
            </a:pPr>
            <a:endParaRPr lang="en-US" altLang="en-US" sz="2800" dirty="0"/>
          </a:p>
          <a:p>
            <a:pPr lvl="1" eaLnBrk="1" hangingPunct="1">
              <a:lnSpc>
                <a:spcPct val="90000"/>
              </a:lnSpc>
            </a:pPr>
            <a:r>
              <a:rPr lang="en-US" altLang="en-US" sz="2400" dirty="0"/>
              <a:t>Each working version is assigned an identification </a:t>
            </a:r>
            <a:r>
              <a:rPr lang="en-US" altLang="en-US" sz="2400" dirty="0" smtClean="0"/>
              <a:t>code</a:t>
            </a:r>
          </a:p>
          <a:p>
            <a:pPr lvl="1" eaLnBrk="1" hangingPunct="1">
              <a:lnSpc>
                <a:spcPct val="90000"/>
              </a:lnSpc>
            </a:pPr>
            <a:endParaRPr lang="en-US" altLang="en-US" sz="2400" dirty="0"/>
          </a:p>
          <a:p>
            <a:pPr lvl="1" eaLnBrk="1" hangingPunct="1">
              <a:lnSpc>
                <a:spcPct val="90000"/>
              </a:lnSpc>
            </a:pPr>
            <a:r>
              <a:rPr lang="en-US" altLang="en-US" sz="2400" dirty="0"/>
              <a:t>As a version is modified, a revision code or number is assigned to each resulting changed </a:t>
            </a:r>
            <a:r>
              <a:rPr lang="en-US" altLang="en-US" sz="2400" dirty="0" smtClean="0"/>
              <a:t>component</a:t>
            </a:r>
          </a:p>
          <a:p>
            <a:pPr lvl="1" eaLnBrk="1" hangingPunct="1">
              <a:lnSpc>
                <a:spcPct val="90000"/>
              </a:lnSpc>
            </a:pPr>
            <a:endParaRPr lang="en-US" altLang="en-US" sz="2400" dirty="0"/>
          </a:p>
          <a:p>
            <a:pPr lvl="1" eaLnBrk="1" hangingPunct="1">
              <a:lnSpc>
                <a:spcPct val="90000"/>
              </a:lnSpc>
            </a:pPr>
            <a:r>
              <a:rPr lang="en-US" altLang="en-US" sz="2400" dirty="0"/>
              <a:t>Each component’s version and status as well as a history of all changes are tracked</a:t>
            </a:r>
          </a:p>
        </p:txBody>
      </p:sp>
      <p:grpSp>
        <p:nvGrpSpPr>
          <p:cNvPr id="6" name="Group 5"/>
          <p:cNvGrpSpPr/>
          <p:nvPr/>
        </p:nvGrpSpPr>
        <p:grpSpPr>
          <a:xfrm>
            <a:off x="10125562" y="63100"/>
            <a:ext cx="1991157" cy="1194694"/>
            <a:chOff x="1948" y="1396223"/>
            <a:chExt cx="1991157" cy="1194694"/>
          </a:xfrm>
          <a:scene3d>
            <a:camera prst="orthographicFront"/>
            <a:lightRig rig="flat" dir="t"/>
          </a:scene3d>
        </p:grpSpPr>
        <p:sp>
          <p:nvSpPr>
            <p:cNvPr id="7" name="Rectangle 6"/>
            <p:cNvSpPr/>
            <p:nvPr/>
          </p:nvSpPr>
          <p:spPr>
            <a:xfrm>
              <a:off x="1948" y="139622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139622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control and change management</a:t>
              </a:r>
              <a:endParaRPr lang="en-US" altLang="en-US" sz="1900" kern="1200" dirty="0"/>
            </a:p>
          </p:txBody>
        </p:sp>
      </p:grpSp>
    </p:spTree>
    <p:extLst>
      <p:ext uri="{BB962C8B-B14F-4D97-AF65-F5344CB8AC3E}">
        <p14:creationId xmlns:p14="http://schemas.microsoft.com/office/powerpoint/2010/main" val="1046688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4539569F-5DE1-4977-920C-A951F7497A6A}"/>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7107" name="Slide Number Placeholder 5">
            <a:extLst>
              <a:ext uri="{FF2B5EF4-FFF2-40B4-BE49-F238E27FC236}">
                <a16:creationId xmlns:a16="http://schemas.microsoft.com/office/drawing/2014/main" id="{B0CC467E-6045-4992-88A4-E5CDC0DFD473}"/>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7A052F6-64F5-4ACB-A868-FE22E4E402D0}" type="slidenum">
              <a:rPr lang="en-AU" altLang="en-US" sz="1400"/>
              <a:pPr eaLnBrk="1" hangingPunct="1"/>
              <a:t>44</a:t>
            </a:fld>
            <a:endParaRPr lang="en-AU" altLang="en-US" sz="1400"/>
          </a:p>
        </p:txBody>
      </p:sp>
      <p:sp>
        <p:nvSpPr>
          <p:cNvPr id="47108" name="Rectangle 1028">
            <a:extLst>
              <a:ext uri="{FF2B5EF4-FFF2-40B4-BE49-F238E27FC236}">
                <a16:creationId xmlns:a16="http://schemas.microsoft.com/office/drawing/2014/main" id="{ABBE9F4B-F601-4C70-8863-F9AAC96F7E6D}"/>
              </a:ext>
            </a:extLst>
          </p:cNvPr>
          <p:cNvSpPr>
            <a:spLocks noGrp="1" noChangeArrowheads="1"/>
          </p:cNvSpPr>
          <p:nvPr>
            <p:ph type="title"/>
          </p:nvPr>
        </p:nvSpPr>
        <p:spPr/>
        <p:txBody>
          <a:bodyPr/>
          <a:lstStyle/>
          <a:p>
            <a:pPr eaLnBrk="1" hangingPunct="1"/>
            <a:r>
              <a:rPr lang="en-AU" altLang="en-US"/>
              <a:t>Configuration Auditing – 1</a:t>
            </a:r>
          </a:p>
        </p:txBody>
      </p:sp>
      <p:sp>
        <p:nvSpPr>
          <p:cNvPr id="47109" name="Rectangle 1029">
            <a:extLst>
              <a:ext uri="{FF2B5EF4-FFF2-40B4-BE49-F238E27FC236}">
                <a16:creationId xmlns:a16="http://schemas.microsoft.com/office/drawing/2014/main" id="{D8E9F5ED-09BD-4D72-A61B-411466A2B3C1}"/>
              </a:ext>
            </a:extLst>
          </p:cNvPr>
          <p:cNvSpPr>
            <a:spLocks noGrp="1" noChangeArrowheads="1"/>
          </p:cNvSpPr>
          <p:nvPr>
            <p:ph type="body" idx="1"/>
          </p:nvPr>
        </p:nvSpPr>
        <p:spPr>
          <a:xfrm>
            <a:off x="609604" y="1376218"/>
            <a:ext cx="9706633" cy="4784437"/>
          </a:xfrm>
        </p:spPr>
        <p:txBody>
          <a:bodyPr>
            <a:normAutofit lnSpcReduction="10000"/>
          </a:bodyPr>
          <a:lstStyle/>
          <a:p>
            <a:pPr eaLnBrk="1" hangingPunct="1">
              <a:lnSpc>
                <a:spcPct val="90000"/>
              </a:lnSpc>
            </a:pPr>
            <a:r>
              <a:rPr lang="en-US" altLang="en-US" sz="2400" dirty="0"/>
              <a:t>Key philosophy is “trust by verify”</a:t>
            </a:r>
          </a:p>
          <a:p>
            <a:pPr eaLnBrk="1" hangingPunct="1">
              <a:lnSpc>
                <a:spcPct val="90000"/>
              </a:lnSpc>
            </a:pPr>
            <a:endParaRPr lang="en-US" altLang="en-US" sz="2400" dirty="0" smtClean="0"/>
          </a:p>
          <a:p>
            <a:pPr eaLnBrk="1" hangingPunct="1">
              <a:lnSpc>
                <a:spcPct val="90000"/>
              </a:lnSpc>
            </a:pPr>
            <a:r>
              <a:rPr lang="en-US" altLang="en-US" sz="2400" dirty="0" smtClean="0"/>
              <a:t>Configuration </a:t>
            </a:r>
            <a:r>
              <a:rPr lang="en-US" altLang="en-US" sz="2400" dirty="0"/>
              <a:t>auditing is a process to:</a:t>
            </a:r>
          </a:p>
          <a:p>
            <a:pPr lvl="1" eaLnBrk="1" hangingPunct="1">
              <a:lnSpc>
                <a:spcPct val="90000"/>
              </a:lnSpc>
            </a:pPr>
            <a:r>
              <a:rPr lang="en-US" altLang="en-US" sz="2000" dirty="0"/>
              <a:t>Verify that the baseline is complete &amp; accurate</a:t>
            </a:r>
          </a:p>
          <a:p>
            <a:pPr lvl="1" eaLnBrk="1" hangingPunct="1">
              <a:lnSpc>
                <a:spcPct val="90000"/>
              </a:lnSpc>
            </a:pPr>
            <a:r>
              <a:rPr lang="en-US" altLang="en-US" sz="2000" dirty="0"/>
              <a:t>Check that changes made and recorded</a:t>
            </a:r>
          </a:p>
          <a:p>
            <a:pPr lvl="1" eaLnBrk="1" hangingPunct="1">
              <a:lnSpc>
                <a:spcPct val="90000"/>
              </a:lnSpc>
            </a:pPr>
            <a:r>
              <a:rPr lang="en-US" altLang="en-US" sz="2000" dirty="0"/>
              <a:t>Documentation reflects updates</a:t>
            </a:r>
          </a:p>
          <a:p>
            <a:pPr eaLnBrk="1" hangingPunct="1">
              <a:lnSpc>
                <a:spcPct val="90000"/>
              </a:lnSpc>
            </a:pPr>
            <a:endParaRPr lang="en-US" altLang="en-US" sz="2400" dirty="0" smtClean="0"/>
          </a:p>
          <a:p>
            <a:pPr eaLnBrk="1" hangingPunct="1">
              <a:lnSpc>
                <a:spcPct val="90000"/>
              </a:lnSpc>
            </a:pPr>
            <a:r>
              <a:rPr lang="en-US" altLang="en-US" sz="2400" dirty="0" smtClean="0"/>
              <a:t>Audits </a:t>
            </a:r>
            <a:r>
              <a:rPr lang="en-US" altLang="en-US" sz="2400" dirty="0"/>
              <a:t>can be rigorous, or on a random set of configuration items</a:t>
            </a:r>
          </a:p>
          <a:p>
            <a:pPr eaLnBrk="1" hangingPunct="1">
              <a:lnSpc>
                <a:spcPct val="90000"/>
              </a:lnSpc>
            </a:pPr>
            <a:endParaRPr lang="en-US" altLang="en-US" sz="2400" dirty="0" smtClean="0"/>
          </a:p>
          <a:p>
            <a:pPr eaLnBrk="1" hangingPunct="1">
              <a:lnSpc>
                <a:spcPct val="90000"/>
              </a:lnSpc>
            </a:pPr>
            <a:r>
              <a:rPr lang="en-US" altLang="en-US" sz="2400" dirty="0" smtClean="0"/>
              <a:t>A </a:t>
            </a:r>
            <a:r>
              <a:rPr lang="en-US" altLang="en-US" sz="2400" dirty="0"/>
              <a:t>regular audit is required to ensure that SCM is working efficiently:</a:t>
            </a:r>
          </a:p>
          <a:p>
            <a:pPr lvl="1" eaLnBrk="1" hangingPunct="1">
              <a:lnSpc>
                <a:spcPct val="90000"/>
              </a:lnSpc>
            </a:pPr>
            <a:r>
              <a:rPr lang="en-US" altLang="en-US" sz="2000" dirty="0"/>
              <a:t>Can reveal weaknesses in processes, tools, plans as well as resources</a:t>
            </a:r>
          </a:p>
        </p:txBody>
      </p:sp>
      <p:grpSp>
        <p:nvGrpSpPr>
          <p:cNvPr id="6" name="Group 5"/>
          <p:cNvGrpSpPr/>
          <p:nvPr/>
        </p:nvGrpSpPr>
        <p:grpSpPr>
          <a:xfrm>
            <a:off x="10125562" y="77272"/>
            <a:ext cx="1991157" cy="1194694"/>
            <a:chOff x="1948" y="2790033"/>
            <a:chExt cx="1991157" cy="1194694"/>
          </a:xfrm>
          <a:scene3d>
            <a:camera prst="orthographicFront"/>
            <a:lightRig rig="flat" dir="t"/>
          </a:scene3d>
        </p:grpSpPr>
        <p:sp>
          <p:nvSpPr>
            <p:cNvPr id="7" name="Rectangle 6"/>
            <p:cNvSpPr/>
            <p:nvPr/>
          </p:nvSpPr>
          <p:spPr>
            <a:xfrm>
              <a:off x="1948" y="279003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79003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auditing</a:t>
              </a:r>
              <a:endParaRPr lang="en-US" altLang="en-US" sz="1900" kern="1200" dirty="0"/>
            </a:p>
          </p:txBody>
        </p:sp>
      </p:grpSp>
    </p:spTree>
    <p:extLst>
      <p:ext uri="{BB962C8B-B14F-4D97-AF65-F5344CB8AC3E}">
        <p14:creationId xmlns:p14="http://schemas.microsoft.com/office/powerpoint/2010/main" val="3290070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BA0BB536-87B9-42DB-8181-363D148A9060}"/>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8131" name="Slide Number Placeholder 5">
            <a:extLst>
              <a:ext uri="{FF2B5EF4-FFF2-40B4-BE49-F238E27FC236}">
                <a16:creationId xmlns:a16="http://schemas.microsoft.com/office/drawing/2014/main" id="{B498DE4E-0AD4-4715-BADD-D8EECE74B7A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4EC60C4-19F0-4F0C-B0D1-258DBA0A8FA7}" type="slidenum">
              <a:rPr lang="en-AU" altLang="en-US" sz="1400"/>
              <a:pPr eaLnBrk="1" hangingPunct="1"/>
              <a:t>45</a:t>
            </a:fld>
            <a:endParaRPr lang="en-AU" altLang="en-US" sz="1400"/>
          </a:p>
        </p:txBody>
      </p:sp>
      <p:sp>
        <p:nvSpPr>
          <p:cNvPr id="48132" name="Rectangle 1026">
            <a:extLst>
              <a:ext uri="{FF2B5EF4-FFF2-40B4-BE49-F238E27FC236}">
                <a16:creationId xmlns:a16="http://schemas.microsoft.com/office/drawing/2014/main" id="{65756694-1BE4-4D71-B886-C613D2E0E2B6}"/>
              </a:ext>
            </a:extLst>
          </p:cNvPr>
          <p:cNvSpPr>
            <a:spLocks noGrp="1" noChangeArrowheads="1"/>
          </p:cNvSpPr>
          <p:nvPr>
            <p:ph type="title"/>
          </p:nvPr>
        </p:nvSpPr>
        <p:spPr/>
        <p:txBody>
          <a:bodyPr/>
          <a:lstStyle/>
          <a:p>
            <a:pPr eaLnBrk="1" hangingPunct="1"/>
            <a:r>
              <a:rPr lang="en-AU" altLang="en-US"/>
              <a:t>Configuration Auditing – 2</a:t>
            </a:r>
          </a:p>
        </p:txBody>
      </p:sp>
      <p:sp>
        <p:nvSpPr>
          <p:cNvPr id="48133" name="Rectangle 1027">
            <a:extLst>
              <a:ext uri="{FF2B5EF4-FFF2-40B4-BE49-F238E27FC236}">
                <a16:creationId xmlns:a16="http://schemas.microsoft.com/office/drawing/2014/main" id="{0039925A-F3FE-4D25-A63B-899AFECCBBC2}"/>
              </a:ext>
            </a:extLst>
          </p:cNvPr>
          <p:cNvSpPr>
            <a:spLocks noGrp="1" noChangeArrowheads="1"/>
          </p:cNvSpPr>
          <p:nvPr>
            <p:ph type="body" idx="1"/>
          </p:nvPr>
        </p:nvSpPr>
        <p:spPr>
          <a:xfrm>
            <a:off x="609604" y="1477818"/>
            <a:ext cx="9706633" cy="4088537"/>
          </a:xfrm>
        </p:spPr>
        <p:txBody>
          <a:bodyPr>
            <a:normAutofit/>
          </a:bodyPr>
          <a:lstStyle/>
          <a:p>
            <a:pPr eaLnBrk="1" hangingPunct="1"/>
            <a:r>
              <a:rPr lang="en-US" altLang="en-US" sz="2800" dirty="0"/>
              <a:t>The two main types of audit are</a:t>
            </a:r>
            <a:r>
              <a:rPr lang="en-US" altLang="en-US" sz="2800" dirty="0" smtClean="0"/>
              <a:t>:</a:t>
            </a:r>
          </a:p>
          <a:p>
            <a:pPr eaLnBrk="1" hangingPunct="1"/>
            <a:endParaRPr lang="en-US" altLang="en-US" sz="2800" dirty="0"/>
          </a:p>
          <a:p>
            <a:pPr lvl="1" eaLnBrk="1" hangingPunct="1"/>
            <a:r>
              <a:rPr lang="en-US" altLang="en-US" sz="2400" b="1" dirty="0"/>
              <a:t>Physical audit</a:t>
            </a:r>
            <a:r>
              <a:rPr lang="en-US" altLang="en-US" sz="2400" dirty="0"/>
              <a:t>: </a:t>
            </a:r>
            <a:r>
              <a:rPr lang="en-US" altLang="en-US" sz="2400" i="1" dirty="0"/>
              <a:t>are all identified items have a correct version and revision, this helps us remove old and unnecessary items</a:t>
            </a:r>
            <a:r>
              <a:rPr lang="en-US" altLang="en-US" sz="2400" dirty="0"/>
              <a:t>. </a:t>
            </a:r>
            <a:endParaRPr lang="en-US" altLang="en-US" sz="2400" dirty="0" smtClean="0"/>
          </a:p>
          <a:p>
            <a:pPr lvl="1" eaLnBrk="1" hangingPunct="1"/>
            <a:endParaRPr lang="en-US" altLang="en-US" sz="2400" dirty="0"/>
          </a:p>
          <a:p>
            <a:pPr lvl="1" eaLnBrk="1" hangingPunct="1"/>
            <a:r>
              <a:rPr lang="en-US" altLang="en-US" sz="2400" b="1" dirty="0"/>
              <a:t>Functional audit</a:t>
            </a:r>
            <a:r>
              <a:rPr lang="en-US" altLang="en-US" sz="2400" dirty="0"/>
              <a:t>: </a:t>
            </a:r>
            <a:r>
              <a:rPr lang="en-US" altLang="en-US" sz="2400" i="1" dirty="0"/>
              <a:t>verifies that the items under SCM satisfy defined specifications</a:t>
            </a:r>
            <a:r>
              <a:rPr lang="en-US" altLang="en-US" sz="2400" dirty="0"/>
              <a:t>.</a:t>
            </a:r>
          </a:p>
        </p:txBody>
      </p:sp>
      <p:grpSp>
        <p:nvGrpSpPr>
          <p:cNvPr id="6" name="Group 5"/>
          <p:cNvGrpSpPr/>
          <p:nvPr/>
        </p:nvGrpSpPr>
        <p:grpSpPr>
          <a:xfrm>
            <a:off x="10125562" y="77272"/>
            <a:ext cx="1991157" cy="1194694"/>
            <a:chOff x="1948" y="2790033"/>
            <a:chExt cx="1991157" cy="1194694"/>
          </a:xfrm>
          <a:scene3d>
            <a:camera prst="orthographicFront"/>
            <a:lightRig rig="flat" dir="t"/>
          </a:scene3d>
        </p:grpSpPr>
        <p:sp>
          <p:nvSpPr>
            <p:cNvPr id="7" name="Rectangle 6"/>
            <p:cNvSpPr/>
            <p:nvPr/>
          </p:nvSpPr>
          <p:spPr>
            <a:xfrm>
              <a:off x="1948" y="279003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279003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Configuration auditing</a:t>
              </a:r>
              <a:endParaRPr lang="en-US" altLang="en-US" sz="1900" kern="1200" dirty="0"/>
            </a:p>
          </p:txBody>
        </p:sp>
      </p:grpSp>
    </p:spTree>
    <p:extLst>
      <p:ext uri="{BB962C8B-B14F-4D97-AF65-F5344CB8AC3E}">
        <p14:creationId xmlns:p14="http://schemas.microsoft.com/office/powerpoint/2010/main" val="60381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14EA4206-730A-44FD-BD73-3BCBE607D711}"/>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49155" name="Slide Number Placeholder 5">
            <a:extLst>
              <a:ext uri="{FF2B5EF4-FFF2-40B4-BE49-F238E27FC236}">
                <a16:creationId xmlns:a16="http://schemas.microsoft.com/office/drawing/2014/main" id="{39FE9684-B641-447F-AF5E-25907FC49D63}"/>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700FB53-6F7D-43D7-BAA4-F3DC70A27E52}" type="slidenum">
              <a:rPr lang="en-AU" altLang="en-US" sz="1400"/>
              <a:pPr eaLnBrk="1" hangingPunct="1"/>
              <a:t>46</a:t>
            </a:fld>
            <a:endParaRPr lang="en-AU" altLang="en-US" sz="1400"/>
          </a:p>
        </p:txBody>
      </p:sp>
      <p:sp>
        <p:nvSpPr>
          <p:cNvPr id="49156" name="Rectangle 1026">
            <a:extLst>
              <a:ext uri="{FF2B5EF4-FFF2-40B4-BE49-F238E27FC236}">
                <a16:creationId xmlns:a16="http://schemas.microsoft.com/office/drawing/2014/main" id="{5FA33AD3-120D-4E65-96BC-19E9461A6669}"/>
              </a:ext>
            </a:extLst>
          </p:cNvPr>
          <p:cNvSpPr>
            <a:spLocks noGrp="1" noChangeArrowheads="1"/>
          </p:cNvSpPr>
          <p:nvPr>
            <p:ph type="title"/>
          </p:nvPr>
        </p:nvSpPr>
        <p:spPr/>
        <p:txBody>
          <a:bodyPr/>
          <a:lstStyle/>
          <a:p>
            <a:pPr eaLnBrk="1" hangingPunct="1"/>
            <a:r>
              <a:rPr lang="en-AU" altLang="en-US"/>
              <a:t>Status Accounting</a:t>
            </a:r>
          </a:p>
        </p:txBody>
      </p:sp>
      <p:sp>
        <p:nvSpPr>
          <p:cNvPr id="49157" name="Rectangle 1027">
            <a:extLst>
              <a:ext uri="{FF2B5EF4-FFF2-40B4-BE49-F238E27FC236}">
                <a16:creationId xmlns:a16="http://schemas.microsoft.com/office/drawing/2014/main" id="{B59A3FCC-7C68-467D-896F-80E1215A04B2}"/>
              </a:ext>
            </a:extLst>
          </p:cNvPr>
          <p:cNvSpPr>
            <a:spLocks noGrp="1" noChangeArrowheads="1"/>
          </p:cNvSpPr>
          <p:nvPr>
            <p:ph type="body" idx="1"/>
          </p:nvPr>
        </p:nvSpPr>
        <p:spPr>
          <a:xfrm>
            <a:off x="609604" y="1394692"/>
            <a:ext cx="9706633" cy="4171664"/>
          </a:xfrm>
        </p:spPr>
        <p:txBody>
          <a:bodyPr>
            <a:normAutofit/>
          </a:bodyPr>
          <a:lstStyle/>
          <a:p>
            <a:pPr eaLnBrk="1" hangingPunct="1">
              <a:lnSpc>
                <a:spcPct val="90000"/>
              </a:lnSpc>
            </a:pPr>
            <a:r>
              <a:rPr lang="en-US" altLang="en-US" sz="2800" dirty="0"/>
              <a:t>Simple record that can identify all items under SCM</a:t>
            </a:r>
          </a:p>
          <a:p>
            <a:pPr lvl="1" eaLnBrk="1" hangingPunct="1">
              <a:lnSpc>
                <a:spcPct val="90000"/>
              </a:lnSpc>
            </a:pPr>
            <a:r>
              <a:rPr lang="en-US" altLang="en-US" sz="2400" dirty="0"/>
              <a:t>Location of the component, who placed it under SCM </a:t>
            </a:r>
            <a:r>
              <a:rPr lang="en-US" altLang="en-US" sz="2400" dirty="0" err="1"/>
              <a:t>etc</a:t>
            </a:r>
            <a:endParaRPr lang="en-US" altLang="en-US" sz="2400" dirty="0"/>
          </a:p>
          <a:p>
            <a:pPr lvl="1" eaLnBrk="1" hangingPunct="1">
              <a:lnSpc>
                <a:spcPct val="90000"/>
              </a:lnSpc>
            </a:pPr>
            <a:r>
              <a:rPr lang="en-US" altLang="en-US" sz="2400" dirty="0"/>
              <a:t>The current version</a:t>
            </a:r>
          </a:p>
          <a:p>
            <a:pPr lvl="1" eaLnBrk="1" hangingPunct="1">
              <a:lnSpc>
                <a:spcPct val="90000"/>
              </a:lnSpc>
            </a:pPr>
            <a:r>
              <a:rPr lang="en-US" altLang="en-US" sz="2400" dirty="0"/>
              <a:t>Revision history (change log)</a:t>
            </a:r>
          </a:p>
          <a:p>
            <a:pPr lvl="1" eaLnBrk="1" hangingPunct="1">
              <a:lnSpc>
                <a:spcPct val="90000"/>
              </a:lnSpc>
            </a:pPr>
            <a:r>
              <a:rPr lang="en-US" altLang="en-US" sz="2400" dirty="0"/>
              <a:t>Pending CRs</a:t>
            </a:r>
          </a:p>
          <a:p>
            <a:pPr lvl="1" eaLnBrk="1" hangingPunct="1">
              <a:lnSpc>
                <a:spcPct val="90000"/>
              </a:lnSpc>
            </a:pPr>
            <a:r>
              <a:rPr lang="en-US" altLang="en-US" sz="2400" dirty="0"/>
              <a:t>Impact analysis </a:t>
            </a:r>
            <a:r>
              <a:rPr lang="en-US" altLang="en-US" sz="2400" dirty="0" smtClean="0"/>
              <a:t>trends</a:t>
            </a:r>
          </a:p>
          <a:p>
            <a:pPr lvl="1" eaLnBrk="1" hangingPunct="1">
              <a:lnSpc>
                <a:spcPct val="90000"/>
              </a:lnSpc>
            </a:pPr>
            <a:endParaRPr lang="en-US" altLang="en-US" sz="2400" dirty="0"/>
          </a:p>
          <a:p>
            <a:pPr eaLnBrk="1" hangingPunct="1">
              <a:lnSpc>
                <a:spcPct val="90000"/>
              </a:lnSpc>
            </a:pPr>
            <a:r>
              <a:rPr lang="en-US" altLang="en-US" sz="2800" dirty="0"/>
              <a:t>Status accounting is vital to enable control and effective management</a:t>
            </a:r>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4265061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a:extLst>
              <a:ext uri="{FF2B5EF4-FFF2-40B4-BE49-F238E27FC236}">
                <a16:creationId xmlns:a16="http://schemas.microsoft.com/office/drawing/2014/main" id="{DF3D80A9-5FE8-47B3-B44B-0BF183A91DC3}"/>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0179" name="Slide Number Placeholder 5">
            <a:extLst>
              <a:ext uri="{FF2B5EF4-FFF2-40B4-BE49-F238E27FC236}">
                <a16:creationId xmlns:a16="http://schemas.microsoft.com/office/drawing/2014/main" id="{452D5B91-9891-4CB6-8F74-F7D9D660447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536AC37-2CF5-4438-9B10-0BC1106C61C9}" type="slidenum">
              <a:rPr lang="en-AU" altLang="en-US" sz="1400"/>
              <a:pPr eaLnBrk="1" hangingPunct="1"/>
              <a:t>47</a:t>
            </a:fld>
            <a:endParaRPr lang="en-AU" altLang="en-US" sz="1400"/>
          </a:p>
        </p:txBody>
      </p:sp>
      <p:sp>
        <p:nvSpPr>
          <p:cNvPr id="50180" name="Rectangle 2">
            <a:extLst>
              <a:ext uri="{FF2B5EF4-FFF2-40B4-BE49-F238E27FC236}">
                <a16:creationId xmlns:a16="http://schemas.microsoft.com/office/drawing/2014/main" id="{346F3545-4732-446A-8315-8208D99E5F0E}"/>
              </a:ext>
            </a:extLst>
          </p:cNvPr>
          <p:cNvSpPr>
            <a:spLocks noGrp="1" noChangeArrowheads="1"/>
          </p:cNvSpPr>
          <p:nvPr>
            <p:ph type="title"/>
          </p:nvPr>
        </p:nvSpPr>
        <p:spPr/>
        <p:txBody>
          <a:bodyPr/>
          <a:lstStyle/>
          <a:p>
            <a:pPr eaLnBrk="1" hangingPunct="1"/>
            <a:r>
              <a:rPr lang="en-AU" altLang="en-US"/>
              <a:t>Roles and Responsibilities…</a:t>
            </a:r>
          </a:p>
        </p:txBody>
      </p:sp>
      <p:sp>
        <p:nvSpPr>
          <p:cNvPr id="50181" name="Rectangle 3">
            <a:extLst>
              <a:ext uri="{FF2B5EF4-FFF2-40B4-BE49-F238E27FC236}">
                <a16:creationId xmlns:a16="http://schemas.microsoft.com/office/drawing/2014/main" id="{96356603-0F49-4BB2-B710-09FFD2CCD559}"/>
              </a:ext>
            </a:extLst>
          </p:cNvPr>
          <p:cNvSpPr>
            <a:spLocks noGrp="1" noChangeArrowheads="1"/>
          </p:cNvSpPr>
          <p:nvPr>
            <p:ph type="body" idx="1"/>
          </p:nvPr>
        </p:nvSpPr>
        <p:spPr>
          <a:xfrm>
            <a:off x="609604" y="1616364"/>
            <a:ext cx="9706633" cy="3949991"/>
          </a:xfrm>
        </p:spPr>
        <p:txBody>
          <a:bodyPr>
            <a:normAutofit lnSpcReduction="10000"/>
          </a:bodyPr>
          <a:lstStyle/>
          <a:p>
            <a:pPr eaLnBrk="1" hangingPunct="1"/>
            <a:r>
              <a:rPr lang="en-US" altLang="en-US" sz="2800" dirty="0"/>
              <a:t>Configuration manager</a:t>
            </a:r>
          </a:p>
          <a:p>
            <a:pPr lvl="1" eaLnBrk="1" hangingPunct="1"/>
            <a:r>
              <a:rPr lang="en-US" altLang="en-US" sz="2400" dirty="0"/>
              <a:t>Responsible for approving configuration items</a:t>
            </a:r>
          </a:p>
          <a:p>
            <a:pPr lvl="1" eaLnBrk="1" hangingPunct="1"/>
            <a:r>
              <a:rPr lang="en-US" altLang="en-US" sz="2400" dirty="0"/>
              <a:t>Responsible for development and enforcement of procedures</a:t>
            </a:r>
          </a:p>
          <a:p>
            <a:pPr lvl="1" eaLnBrk="1" hangingPunct="1"/>
            <a:r>
              <a:rPr lang="en-US" altLang="en-US" sz="2400" dirty="0"/>
              <a:t>Approves STM (ship to manufacture) level release</a:t>
            </a:r>
          </a:p>
          <a:p>
            <a:pPr lvl="1" eaLnBrk="1" hangingPunct="1"/>
            <a:r>
              <a:rPr lang="en-US" altLang="en-US" sz="2400" dirty="0"/>
              <a:t>Responsible for monitoring entropy</a:t>
            </a:r>
          </a:p>
          <a:p>
            <a:pPr eaLnBrk="1" hangingPunct="1"/>
            <a:endParaRPr lang="en-US" altLang="en-US" sz="2800" dirty="0" smtClean="0"/>
          </a:p>
          <a:p>
            <a:pPr eaLnBrk="1" hangingPunct="1"/>
            <a:r>
              <a:rPr lang="en-US" altLang="en-US" sz="2800" dirty="0" smtClean="0"/>
              <a:t>Change </a:t>
            </a:r>
            <a:r>
              <a:rPr lang="en-US" altLang="en-US" sz="2800" dirty="0"/>
              <a:t>control board</a:t>
            </a:r>
          </a:p>
          <a:p>
            <a:pPr lvl="1" eaLnBrk="1" hangingPunct="1"/>
            <a:r>
              <a:rPr lang="en-US" altLang="en-US" sz="2400" dirty="0"/>
              <a:t>Approves and prioritizes, or rejects change requests</a:t>
            </a:r>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3286339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CD7A223C-7DF4-483F-B6AC-09B2536C16F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1203" name="Slide Number Placeholder 5">
            <a:extLst>
              <a:ext uri="{FF2B5EF4-FFF2-40B4-BE49-F238E27FC236}">
                <a16:creationId xmlns:a16="http://schemas.microsoft.com/office/drawing/2014/main" id="{060222EA-8FF4-4ADA-B3BF-845086656F96}"/>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8FDCA1C-B5D5-4F4E-BDCA-2C8E6A997E8D}" type="slidenum">
              <a:rPr lang="en-AU" altLang="en-US" sz="1400"/>
              <a:pPr eaLnBrk="1" hangingPunct="1"/>
              <a:t>48</a:t>
            </a:fld>
            <a:endParaRPr lang="en-AU" altLang="en-US" sz="1400"/>
          </a:p>
        </p:txBody>
      </p:sp>
      <p:sp>
        <p:nvSpPr>
          <p:cNvPr id="51204" name="Rectangle 2">
            <a:extLst>
              <a:ext uri="{FF2B5EF4-FFF2-40B4-BE49-F238E27FC236}">
                <a16:creationId xmlns:a16="http://schemas.microsoft.com/office/drawing/2014/main" id="{71AE934B-9AA4-448F-8D3D-AC65CFA3212F}"/>
              </a:ext>
            </a:extLst>
          </p:cNvPr>
          <p:cNvSpPr>
            <a:spLocks noGrp="1" noChangeArrowheads="1"/>
          </p:cNvSpPr>
          <p:nvPr>
            <p:ph type="title"/>
          </p:nvPr>
        </p:nvSpPr>
        <p:spPr/>
        <p:txBody>
          <a:bodyPr/>
          <a:lstStyle/>
          <a:p>
            <a:pPr eaLnBrk="1" hangingPunct="1"/>
            <a:r>
              <a:rPr lang="en-AU" altLang="en-US"/>
              <a:t>Roles and Responsibilities…</a:t>
            </a:r>
          </a:p>
        </p:txBody>
      </p:sp>
      <p:sp>
        <p:nvSpPr>
          <p:cNvPr id="51205" name="Rectangle 3">
            <a:extLst>
              <a:ext uri="{FF2B5EF4-FFF2-40B4-BE49-F238E27FC236}">
                <a16:creationId xmlns:a16="http://schemas.microsoft.com/office/drawing/2014/main" id="{81B68604-0581-4200-BB3D-E227DC1D2D23}"/>
              </a:ext>
            </a:extLst>
          </p:cNvPr>
          <p:cNvSpPr>
            <a:spLocks noGrp="1" noChangeArrowheads="1"/>
          </p:cNvSpPr>
          <p:nvPr>
            <p:ph type="body" idx="1"/>
          </p:nvPr>
        </p:nvSpPr>
        <p:spPr>
          <a:xfrm>
            <a:off x="609604" y="1579418"/>
            <a:ext cx="9706633" cy="4553527"/>
          </a:xfrm>
        </p:spPr>
        <p:txBody>
          <a:bodyPr>
            <a:noAutofit/>
          </a:bodyPr>
          <a:lstStyle/>
          <a:p>
            <a:pPr eaLnBrk="1" hangingPunct="1">
              <a:lnSpc>
                <a:spcPct val="90000"/>
              </a:lnSpc>
            </a:pPr>
            <a:r>
              <a:rPr lang="en-US" altLang="en-US" sz="2800" dirty="0"/>
              <a:t>Software </a:t>
            </a:r>
            <a:r>
              <a:rPr lang="en-US" altLang="en-US" sz="2800" dirty="0" smtClean="0"/>
              <a:t>engineers</a:t>
            </a:r>
          </a:p>
          <a:p>
            <a:pPr eaLnBrk="1" hangingPunct="1">
              <a:lnSpc>
                <a:spcPct val="90000"/>
              </a:lnSpc>
            </a:pPr>
            <a:endParaRPr lang="en-US" altLang="en-US" sz="2800" dirty="0"/>
          </a:p>
          <a:p>
            <a:pPr lvl="1" eaLnBrk="1" hangingPunct="1">
              <a:lnSpc>
                <a:spcPct val="90000"/>
              </a:lnSpc>
            </a:pPr>
            <a:r>
              <a:rPr lang="en-US" altLang="en-US" sz="2800" dirty="0"/>
              <a:t>Responsible for identification and versioning of configuration </a:t>
            </a:r>
            <a:r>
              <a:rPr lang="en-US" altLang="en-US" sz="2800" dirty="0" smtClean="0"/>
              <a:t>items</a:t>
            </a:r>
          </a:p>
          <a:p>
            <a:pPr lvl="1" eaLnBrk="1" hangingPunct="1">
              <a:lnSpc>
                <a:spcPct val="90000"/>
              </a:lnSpc>
            </a:pPr>
            <a:endParaRPr lang="en-US" altLang="en-US" sz="2800" dirty="0"/>
          </a:p>
          <a:p>
            <a:pPr lvl="1" eaLnBrk="1" hangingPunct="1">
              <a:lnSpc>
                <a:spcPct val="90000"/>
              </a:lnSpc>
            </a:pPr>
            <a:r>
              <a:rPr lang="en-US" altLang="en-US" sz="2800" dirty="0"/>
              <a:t>Create promotions triggered by change requests or the normal activities of development. </a:t>
            </a:r>
            <a:endParaRPr lang="en-US" altLang="en-US" sz="2800" dirty="0" smtClean="0"/>
          </a:p>
          <a:p>
            <a:pPr lvl="1" eaLnBrk="1" hangingPunct="1">
              <a:lnSpc>
                <a:spcPct val="90000"/>
              </a:lnSpc>
            </a:pPr>
            <a:endParaRPr lang="en-US" altLang="en-US" sz="2800" dirty="0"/>
          </a:p>
          <a:p>
            <a:pPr lvl="1" eaLnBrk="1" hangingPunct="1">
              <a:lnSpc>
                <a:spcPct val="90000"/>
              </a:lnSpc>
            </a:pPr>
            <a:r>
              <a:rPr lang="en-US" altLang="en-US" sz="2800" dirty="0" smtClean="0"/>
              <a:t>Update </a:t>
            </a:r>
            <a:r>
              <a:rPr lang="en-US" altLang="en-US" sz="2800" dirty="0"/>
              <a:t>the items to incorporate requested changes – they also resolve any merge conflicts</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82325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a:extLst>
              <a:ext uri="{FF2B5EF4-FFF2-40B4-BE49-F238E27FC236}">
                <a16:creationId xmlns:a16="http://schemas.microsoft.com/office/drawing/2014/main" id="{47A8C5A6-F5E0-4999-B253-F6E67C5DC206}"/>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2227" name="Slide Number Placeholder 5">
            <a:extLst>
              <a:ext uri="{FF2B5EF4-FFF2-40B4-BE49-F238E27FC236}">
                <a16:creationId xmlns:a16="http://schemas.microsoft.com/office/drawing/2014/main" id="{D3361F8B-802F-4F8C-971B-96B5C6E9AB84}"/>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D6516ED-BE18-48F1-8542-6989C1A84825}" type="slidenum">
              <a:rPr lang="en-AU" altLang="en-US" sz="1400"/>
              <a:pPr eaLnBrk="1" hangingPunct="1"/>
              <a:t>49</a:t>
            </a:fld>
            <a:endParaRPr lang="en-AU" altLang="en-US" sz="1400"/>
          </a:p>
        </p:txBody>
      </p:sp>
      <p:sp>
        <p:nvSpPr>
          <p:cNvPr id="52228" name="Rectangle 2">
            <a:extLst>
              <a:ext uri="{FF2B5EF4-FFF2-40B4-BE49-F238E27FC236}">
                <a16:creationId xmlns:a16="http://schemas.microsoft.com/office/drawing/2014/main" id="{4B0E93CC-6404-4DF1-8196-E46885B0C9D8}"/>
              </a:ext>
            </a:extLst>
          </p:cNvPr>
          <p:cNvSpPr>
            <a:spLocks noGrp="1" noChangeArrowheads="1"/>
          </p:cNvSpPr>
          <p:nvPr>
            <p:ph type="title"/>
          </p:nvPr>
        </p:nvSpPr>
        <p:spPr/>
        <p:txBody>
          <a:bodyPr/>
          <a:lstStyle/>
          <a:p>
            <a:pPr eaLnBrk="1" hangingPunct="1"/>
            <a:r>
              <a:rPr lang="en-AU" altLang="en-US"/>
              <a:t>Standards</a:t>
            </a:r>
          </a:p>
        </p:txBody>
      </p:sp>
      <p:sp>
        <p:nvSpPr>
          <p:cNvPr id="52229" name="Rectangle 3">
            <a:extLst>
              <a:ext uri="{FF2B5EF4-FFF2-40B4-BE49-F238E27FC236}">
                <a16:creationId xmlns:a16="http://schemas.microsoft.com/office/drawing/2014/main" id="{4EF42007-07B0-47F6-A8E2-5E26D1C4D978}"/>
              </a:ext>
            </a:extLst>
          </p:cNvPr>
          <p:cNvSpPr>
            <a:spLocks noGrp="1" noChangeArrowheads="1"/>
          </p:cNvSpPr>
          <p:nvPr>
            <p:ph type="body" idx="1"/>
          </p:nvPr>
        </p:nvSpPr>
        <p:spPr>
          <a:xfrm>
            <a:off x="609603" y="2212977"/>
            <a:ext cx="9706633" cy="3085523"/>
          </a:xfrm>
        </p:spPr>
        <p:txBody>
          <a:bodyPr>
            <a:normAutofit/>
          </a:bodyPr>
          <a:lstStyle/>
          <a:p>
            <a:pPr eaLnBrk="1" hangingPunct="1"/>
            <a:r>
              <a:rPr lang="en-US" altLang="en-US" sz="2800" dirty="0"/>
              <a:t>Approved by ANSI</a:t>
            </a:r>
            <a:r>
              <a:rPr lang="en-US" altLang="en-US" sz="2800" dirty="0" smtClean="0"/>
              <a:t>:</a:t>
            </a:r>
          </a:p>
          <a:p>
            <a:pPr eaLnBrk="1" hangingPunct="1"/>
            <a:endParaRPr lang="en-US" altLang="en-US" sz="2800" dirty="0"/>
          </a:p>
          <a:p>
            <a:pPr lvl="1" eaLnBrk="1" hangingPunct="1"/>
            <a:r>
              <a:rPr lang="en-US" altLang="en-US" sz="2400" dirty="0"/>
              <a:t>IEEE 828: software configuration management </a:t>
            </a:r>
            <a:r>
              <a:rPr lang="en-US" altLang="en-US" sz="2400" dirty="0" smtClean="0"/>
              <a:t>plans</a:t>
            </a:r>
          </a:p>
          <a:p>
            <a:pPr lvl="1" eaLnBrk="1" hangingPunct="1"/>
            <a:endParaRPr lang="en-US" altLang="en-US" sz="2400" dirty="0"/>
          </a:p>
          <a:p>
            <a:pPr lvl="1" eaLnBrk="1" hangingPunct="1"/>
            <a:r>
              <a:rPr lang="en-US" altLang="en-US" sz="2400" dirty="0"/>
              <a:t>IEEE 1042: guide to software configuration management</a:t>
            </a:r>
            <a:endParaRPr lang="en-AU" altLang="en-US" sz="2400" dirty="0"/>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3402167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a:extLst>
              <a:ext uri="{FF2B5EF4-FFF2-40B4-BE49-F238E27FC236}">
                <a16:creationId xmlns:a16="http://schemas.microsoft.com/office/drawing/2014/main" id="{030E0FCE-1FD4-4F8D-88F6-08A274340EAB}"/>
              </a:ext>
            </a:extLst>
          </p:cNvPr>
          <p:cNvSpPr>
            <a:spLocks noGrp="1" noChangeArrowheads="1"/>
          </p:cNvSpPr>
          <p:nvPr>
            <p:ph type="title"/>
          </p:nvPr>
        </p:nvSpPr>
        <p:spPr/>
        <p:txBody>
          <a:bodyPr/>
          <a:lstStyle/>
          <a:p>
            <a:pPr eaLnBrk="1" hangingPunct="1"/>
            <a:r>
              <a:rPr lang="en-US" altLang="en-US"/>
              <a:t>How software changes…</a:t>
            </a:r>
          </a:p>
        </p:txBody>
      </p:sp>
      <p:sp>
        <p:nvSpPr>
          <p:cNvPr id="7170" name="Date Placeholder 3">
            <a:extLst>
              <a:ext uri="{FF2B5EF4-FFF2-40B4-BE49-F238E27FC236}">
                <a16:creationId xmlns:a16="http://schemas.microsoft.com/office/drawing/2014/main" id="{70A0A5A3-7ECE-4B7F-814A-40FA1AACE465}"/>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7171" name="Slide Number Placeholder 5">
            <a:extLst>
              <a:ext uri="{FF2B5EF4-FFF2-40B4-BE49-F238E27FC236}">
                <a16:creationId xmlns:a16="http://schemas.microsoft.com/office/drawing/2014/main" id="{6C43CDC6-65D0-4FF7-926F-7F5D634BED0C}"/>
              </a:ext>
            </a:extLst>
          </p:cNvPr>
          <p:cNvSpPr>
            <a:spLocks noGrp="1"/>
          </p:cNvSpPr>
          <p:nvPr>
            <p:ph type="sldNum" sz="quarter" idx="4294967295"/>
          </p:nvPr>
        </p:nvSpPr>
        <p:spPr>
          <a:xfrm>
            <a:off x="0" y="6459538"/>
            <a:ext cx="485775" cy="1905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1AE2BC9-D2EF-47B2-98F3-4C87695CD688}" type="slidenum">
              <a:rPr lang="en-AU" altLang="en-US" sz="1400"/>
              <a:pPr eaLnBrk="1" hangingPunct="1"/>
              <a:t>5</a:t>
            </a:fld>
            <a:endParaRPr lang="en-AU" altLang="en-US" sz="1400"/>
          </a:p>
        </p:txBody>
      </p:sp>
      <p:pic>
        <p:nvPicPr>
          <p:cNvPr id="7172" name="Picture 4" descr="C:\Documents and Settings\rajesh.vasa\Application Data\Microsoft\Media Catalog\Downloaded Clips\cl1f\j0078812.wmf">
            <a:extLst>
              <a:ext uri="{FF2B5EF4-FFF2-40B4-BE49-F238E27FC236}">
                <a16:creationId xmlns:a16="http://schemas.microsoft.com/office/drawing/2014/main" id="{0AF79E20-04C5-42B4-81B7-380EB9C300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5261" y="321204"/>
            <a:ext cx="1887689" cy="2246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p:cNvGraphicFramePr/>
          <p:nvPr>
            <p:extLst>
              <p:ext uri="{D42A27DB-BD31-4B8C-83A1-F6EECF244321}">
                <p14:modId xmlns:p14="http://schemas.microsoft.com/office/powerpoint/2010/main" val="522275208"/>
              </p:ext>
            </p:extLst>
          </p:nvPr>
        </p:nvGraphicFramePr>
        <p:xfrm>
          <a:off x="1431421" y="104087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606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a:extLst>
              <a:ext uri="{FF2B5EF4-FFF2-40B4-BE49-F238E27FC236}">
                <a16:creationId xmlns:a16="http://schemas.microsoft.com/office/drawing/2014/main" id="{C802EABC-7131-454C-88C8-11662C8B4B6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3251" name="Slide Number Placeholder 6">
            <a:extLst>
              <a:ext uri="{FF2B5EF4-FFF2-40B4-BE49-F238E27FC236}">
                <a16:creationId xmlns:a16="http://schemas.microsoft.com/office/drawing/2014/main" id="{6D13763B-6AF5-49A5-B247-F5C707EB2845}"/>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45D8A8-1841-4042-B8E9-7C03F849278E}" type="slidenum">
              <a:rPr lang="en-AU" altLang="en-US" sz="1400"/>
              <a:pPr eaLnBrk="1" hangingPunct="1"/>
              <a:t>50</a:t>
            </a:fld>
            <a:endParaRPr lang="en-AU" altLang="en-US" sz="1400"/>
          </a:p>
        </p:txBody>
      </p:sp>
      <p:sp>
        <p:nvSpPr>
          <p:cNvPr id="53252" name="Rectangle 2">
            <a:extLst>
              <a:ext uri="{FF2B5EF4-FFF2-40B4-BE49-F238E27FC236}">
                <a16:creationId xmlns:a16="http://schemas.microsoft.com/office/drawing/2014/main" id="{FF586D68-1A90-4987-94E3-343CBEE4661D}"/>
              </a:ext>
            </a:extLst>
          </p:cNvPr>
          <p:cNvSpPr>
            <a:spLocks noGrp="1" noChangeArrowheads="1"/>
          </p:cNvSpPr>
          <p:nvPr>
            <p:ph type="title"/>
          </p:nvPr>
        </p:nvSpPr>
        <p:spPr>
          <a:xfrm>
            <a:off x="753775" y="509878"/>
            <a:ext cx="7716837" cy="962025"/>
          </a:xfrm>
        </p:spPr>
        <p:txBody>
          <a:bodyPr/>
          <a:lstStyle/>
          <a:p>
            <a:pPr eaLnBrk="1" hangingPunct="1"/>
            <a:r>
              <a:rPr lang="en-US" altLang="en-US" dirty="0"/>
              <a:t>Outline of the SCMP (IEEE 828-1990)</a:t>
            </a:r>
            <a:endParaRPr lang="en-AU" altLang="en-US" dirty="0"/>
          </a:p>
        </p:txBody>
      </p:sp>
      <p:sp>
        <p:nvSpPr>
          <p:cNvPr id="53253" name="Rectangle 3">
            <a:extLst>
              <a:ext uri="{FF2B5EF4-FFF2-40B4-BE49-F238E27FC236}">
                <a16:creationId xmlns:a16="http://schemas.microsoft.com/office/drawing/2014/main" id="{5B67D781-AE0C-4B05-AC6D-BE97F3C6E76E}"/>
              </a:ext>
            </a:extLst>
          </p:cNvPr>
          <p:cNvSpPr>
            <a:spLocks noGrp="1" noChangeArrowheads="1"/>
          </p:cNvSpPr>
          <p:nvPr>
            <p:ph type="body" sz="half" idx="1"/>
          </p:nvPr>
        </p:nvSpPr>
        <p:spPr>
          <a:xfrm>
            <a:off x="1043709" y="1551710"/>
            <a:ext cx="9243291" cy="5153892"/>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a:normAutofit/>
          </a:bodyPr>
          <a:lstStyle/>
          <a:p>
            <a:pPr eaLnBrk="1" hangingPunct="1"/>
            <a:r>
              <a:rPr lang="en-US" altLang="en-US" sz="3200" dirty="0"/>
              <a:t>6 main sections:</a:t>
            </a:r>
          </a:p>
          <a:p>
            <a:pPr lvl="1" eaLnBrk="1" hangingPunct="1"/>
            <a:r>
              <a:rPr lang="en-US" altLang="en-US" sz="2800" dirty="0"/>
              <a:t>Introduction</a:t>
            </a:r>
          </a:p>
          <a:p>
            <a:pPr lvl="1" eaLnBrk="1" hangingPunct="1"/>
            <a:r>
              <a:rPr lang="en-US" altLang="en-US" sz="2800" dirty="0"/>
              <a:t>Management</a:t>
            </a:r>
          </a:p>
          <a:p>
            <a:pPr lvl="1" eaLnBrk="1" hangingPunct="1"/>
            <a:r>
              <a:rPr lang="en-US" altLang="en-US" sz="2800" dirty="0"/>
              <a:t>Activities</a:t>
            </a:r>
          </a:p>
          <a:p>
            <a:pPr lvl="1" eaLnBrk="1" hangingPunct="1"/>
            <a:r>
              <a:rPr lang="en-US" altLang="en-US" sz="2800" dirty="0"/>
              <a:t>Schedule</a:t>
            </a:r>
          </a:p>
          <a:p>
            <a:pPr lvl="1" eaLnBrk="1" hangingPunct="1"/>
            <a:r>
              <a:rPr lang="en-US" altLang="en-US" sz="2800" dirty="0"/>
              <a:t>Resources</a:t>
            </a:r>
          </a:p>
          <a:p>
            <a:pPr lvl="1" eaLnBrk="1" hangingPunct="1"/>
            <a:r>
              <a:rPr lang="en-US" altLang="en-US" sz="2800" dirty="0"/>
              <a:t>Maintenance</a:t>
            </a:r>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1831323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C173BE72-10FD-439C-8135-94AA19D3DD5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dirty="0" smtClean="0"/>
              <a:t>\</a:t>
            </a:r>
            <a:endParaRPr lang="en-AU" altLang="en-US" sz="1400" dirty="0"/>
          </a:p>
        </p:txBody>
      </p:sp>
      <p:sp>
        <p:nvSpPr>
          <p:cNvPr id="54275" name="Slide Number Placeholder 5">
            <a:extLst>
              <a:ext uri="{FF2B5EF4-FFF2-40B4-BE49-F238E27FC236}">
                <a16:creationId xmlns:a16="http://schemas.microsoft.com/office/drawing/2014/main" id="{737CE883-0477-4873-84B0-9EF43C04B6D3}"/>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DE6F65C-AB43-4AA5-835C-61FFD8ADA13B}" type="slidenum">
              <a:rPr lang="en-AU" altLang="en-US" sz="1400"/>
              <a:pPr eaLnBrk="1" hangingPunct="1"/>
              <a:t>51</a:t>
            </a:fld>
            <a:endParaRPr lang="en-AU" altLang="en-US" sz="1400"/>
          </a:p>
        </p:txBody>
      </p:sp>
      <p:sp>
        <p:nvSpPr>
          <p:cNvPr id="54276" name="Rectangle 4">
            <a:extLst>
              <a:ext uri="{FF2B5EF4-FFF2-40B4-BE49-F238E27FC236}">
                <a16:creationId xmlns:a16="http://schemas.microsoft.com/office/drawing/2014/main" id="{B67509DC-EB2D-4C5A-859A-9656731A27B4}"/>
              </a:ext>
            </a:extLst>
          </p:cNvPr>
          <p:cNvSpPr>
            <a:spLocks noGrp="1" noChangeArrowheads="1"/>
          </p:cNvSpPr>
          <p:nvPr>
            <p:ph type="title"/>
          </p:nvPr>
        </p:nvSpPr>
        <p:spPr/>
        <p:txBody>
          <a:bodyPr/>
          <a:lstStyle/>
          <a:p>
            <a:pPr eaLnBrk="1" hangingPunct="1"/>
            <a:r>
              <a:rPr lang="en-US" altLang="en-US"/>
              <a:t>Conformance to the IEEE Standard 828-1990…</a:t>
            </a:r>
            <a:endParaRPr lang="en-AU" altLang="en-US"/>
          </a:p>
        </p:txBody>
      </p:sp>
      <p:sp>
        <p:nvSpPr>
          <p:cNvPr id="54277" name="Rectangle 5">
            <a:extLst>
              <a:ext uri="{FF2B5EF4-FFF2-40B4-BE49-F238E27FC236}">
                <a16:creationId xmlns:a16="http://schemas.microsoft.com/office/drawing/2014/main" id="{597AE2E8-8B88-498D-A7C0-F23F675F1103}"/>
              </a:ext>
            </a:extLst>
          </p:cNvPr>
          <p:cNvSpPr>
            <a:spLocks noGrp="1" noChangeArrowheads="1"/>
          </p:cNvSpPr>
          <p:nvPr>
            <p:ph type="body" idx="1"/>
          </p:nvPr>
        </p:nvSpPr>
        <p:spPr>
          <a:xfrm>
            <a:off x="609604" y="1605696"/>
            <a:ext cx="9706633" cy="3960660"/>
          </a:xfrm>
        </p:spPr>
        <p:txBody>
          <a:bodyPr>
            <a:normAutofit fontScale="92500" lnSpcReduction="10000"/>
          </a:bodyPr>
          <a:lstStyle/>
          <a:p>
            <a:pPr eaLnBrk="1" hangingPunct="1"/>
            <a:r>
              <a:rPr lang="en-US" altLang="en-US" sz="2800" dirty="0"/>
              <a:t>A document titled “software configuration management plan” is required</a:t>
            </a:r>
            <a:r>
              <a:rPr lang="en-US" altLang="en-US" sz="2800" dirty="0" smtClean="0"/>
              <a:t>.</a:t>
            </a:r>
          </a:p>
          <a:p>
            <a:pPr eaLnBrk="1" hangingPunct="1"/>
            <a:endParaRPr lang="en-US" altLang="en-US" sz="2800" dirty="0"/>
          </a:p>
          <a:p>
            <a:pPr eaLnBrk="1" hangingPunct="1"/>
            <a:r>
              <a:rPr lang="en-US" altLang="en-US" sz="2800" dirty="0"/>
              <a:t>Minimum required sections are:</a:t>
            </a:r>
          </a:p>
          <a:p>
            <a:pPr lvl="1" eaLnBrk="1" hangingPunct="1"/>
            <a:r>
              <a:rPr lang="en-US" altLang="en-US" sz="2400" dirty="0"/>
              <a:t>Introduction</a:t>
            </a:r>
          </a:p>
          <a:p>
            <a:pPr lvl="1" eaLnBrk="1" hangingPunct="1"/>
            <a:r>
              <a:rPr lang="en-US" altLang="en-US" sz="2400" dirty="0"/>
              <a:t>Management</a:t>
            </a:r>
          </a:p>
          <a:p>
            <a:pPr lvl="1" eaLnBrk="1" hangingPunct="1"/>
            <a:r>
              <a:rPr lang="en-US" altLang="en-US" sz="2400" dirty="0"/>
              <a:t>Activities</a:t>
            </a:r>
          </a:p>
          <a:p>
            <a:pPr lvl="1" eaLnBrk="1" hangingPunct="1"/>
            <a:r>
              <a:rPr lang="en-US" altLang="en-US" sz="2400" dirty="0"/>
              <a:t>Schedule</a:t>
            </a:r>
          </a:p>
          <a:p>
            <a:pPr lvl="1" eaLnBrk="1" hangingPunct="1"/>
            <a:r>
              <a:rPr lang="en-US" altLang="en-US" sz="2400" dirty="0"/>
              <a:t>Resources</a:t>
            </a:r>
          </a:p>
          <a:p>
            <a:pPr lvl="1" eaLnBrk="1" hangingPunct="1"/>
            <a:r>
              <a:rPr lang="en-US" altLang="en-US" sz="2400" dirty="0"/>
              <a:t>Plan maintenance</a:t>
            </a:r>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2201727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874E7884-6BBB-4C16-AF7D-B560D05F09FF}"/>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5299" name="Slide Number Placeholder 5">
            <a:extLst>
              <a:ext uri="{FF2B5EF4-FFF2-40B4-BE49-F238E27FC236}">
                <a16:creationId xmlns:a16="http://schemas.microsoft.com/office/drawing/2014/main" id="{01CE5099-A76A-41E0-A950-C08987F3C301}"/>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62DD313-1489-4018-B0AC-FD32164BDFD3}" type="slidenum">
              <a:rPr lang="en-AU" altLang="en-US" sz="1400"/>
              <a:pPr eaLnBrk="1" hangingPunct="1"/>
              <a:t>52</a:t>
            </a:fld>
            <a:endParaRPr lang="en-AU" altLang="en-US" sz="1400"/>
          </a:p>
        </p:txBody>
      </p:sp>
      <p:sp>
        <p:nvSpPr>
          <p:cNvPr id="55300" name="Rectangle 4">
            <a:extLst>
              <a:ext uri="{FF2B5EF4-FFF2-40B4-BE49-F238E27FC236}">
                <a16:creationId xmlns:a16="http://schemas.microsoft.com/office/drawing/2014/main" id="{0764F378-E071-4A7B-B046-D0DFC8AFA950}"/>
              </a:ext>
            </a:extLst>
          </p:cNvPr>
          <p:cNvSpPr>
            <a:spLocks noGrp="1" noChangeArrowheads="1"/>
          </p:cNvSpPr>
          <p:nvPr>
            <p:ph type="title"/>
          </p:nvPr>
        </p:nvSpPr>
        <p:spPr/>
        <p:txBody>
          <a:bodyPr/>
          <a:lstStyle/>
          <a:p>
            <a:pPr eaLnBrk="1" hangingPunct="1"/>
            <a:r>
              <a:rPr lang="en-US" altLang="en-US"/>
              <a:t>Conformance to the IEEE Standard 828-1990</a:t>
            </a:r>
            <a:endParaRPr lang="en-AU" altLang="en-US"/>
          </a:p>
        </p:txBody>
      </p:sp>
      <p:sp>
        <p:nvSpPr>
          <p:cNvPr id="55301" name="Rectangle 5">
            <a:extLst>
              <a:ext uri="{FF2B5EF4-FFF2-40B4-BE49-F238E27FC236}">
                <a16:creationId xmlns:a16="http://schemas.microsoft.com/office/drawing/2014/main" id="{0B00A546-5513-446E-AA26-E32C50044879}"/>
              </a:ext>
            </a:extLst>
          </p:cNvPr>
          <p:cNvSpPr>
            <a:spLocks noGrp="1" noChangeArrowheads="1"/>
          </p:cNvSpPr>
          <p:nvPr>
            <p:ph type="body" idx="1"/>
          </p:nvPr>
        </p:nvSpPr>
        <p:spPr>
          <a:xfrm>
            <a:off x="609604" y="1690256"/>
            <a:ext cx="9706633" cy="3876100"/>
          </a:xfrm>
        </p:spPr>
        <p:txBody>
          <a:bodyPr>
            <a:normAutofit/>
          </a:bodyPr>
          <a:lstStyle/>
          <a:p>
            <a:pPr eaLnBrk="1" hangingPunct="1"/>
            <a:r>
              <a:rPr lang="en-US" altLang="en-US" sz="2800" dirty="0"/>
              <a:t>Quality guidelines:</a:t>
            </a:r>
          </a:p>
          <a:p>
            <a:pPr lvl="1" eaLnBrk="1" hangingPunct="1"/>
            <a:r>
              <a:rPr lang="en-US" altLang="en-US" sz="2400" dirty="0"/>
              <a:t>All activities defined in the plan must be assigned</a:t>
            </a:r>
          </a:p>
          <a:p>
            <a:pPr lvl="1" eaLnBrk="1" hangingPunct="1"/>
            <a:r>
              <a:rPr lang="en-US" altLang="en-US" sz="2400" dirty="0"/>
              <a:t>All configuration items should have a defined process for establishing the baseline and change </a:t>
            </a:r>
            <a:r>
              <a:rPr lang="en-US" altLang="en-US" sz="2400" dirty="0" smtClean="0"/>
              <a:t>control</a:t>
            </a:r>
          </a:p>
          <a:p>
            <a:pPr lvl="1" eaLnBrk="1" hangingPunct="1"/>
            <a:endParaRPr lang="en-US" altLang="en-US" sz="2400" dirty="0"/>
          </a:p>
          <a:p>
            <a:pPr eaLnBrk="1" hangingPunct="1"/>
            <a:r>
              <a:rPr lang="en-US" altLang="en-US" sz="2800" dirty="0"/>
              <a:t>If these criteria are met, the SCMP can state:</a:t>
            </a:r>
          </a:p>
          <a:p>
            <a:pPr lvl="1" eaLnBrk="1" hangingPunct="1">
              <a:buFont typeface="Wingdings" panose="05000000000000000000" pitchFamily="2" charset="2"/>
              <a:buNone/>
            </a:pPr>
            <a:r>
              <a:rPr lang="en-US" altLang="en-US" sz="2400" i="1" dirty="0"/>
              <a:t>“This SCMP conforms with the requirements of IEEE Std. 828-1990.”</a:t>
            </a:r>
            <a:endParaRPr lang="en-AU" altLang="en-US" sz="2400" i="1" dirty="0"/>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412430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9E63E623-9C61-4B16-AA66-304EA86F2368}"/>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6323" name="Slide Number Placeholder 5">
            <a:extLst>
              <a:ext uri="{FF2B5EF4-FFF2-40B4-BE49-F238E27FC236}">
                <a16:creationId xmlns:a16="http://schemas.microsoft.com/office/drawing/2014/main" id="{3F457395-5B1A-4F25-B8CD-A36C7D402D61}"/>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701D596-FA05-4D80-9C75-34D7F0698EA0}" type="slidenum">
              <a:rPr lang="en-AU" altLang="en-US" sz="1400"/>
              <a:pPr eaLnBrk="1" hangingPunct="1"/>
              <a:t>53</a:t>
            </a:fld>
            <a:endParaRPr lang="en-AU" altLang="en-US" sz="1400"/>
          </a:p>
        </p:txBody>
      </p:sp>
      <p:sp>
        <p:nvSpPr>
          <p:cNvPr id="56324" name="Rectangle 2">
            <a:extLst>
              <a:ext uri="{FF2B5EF4-FFF2-40B4-BE49-F238E27FC236}">
                <a16:creationId xmlns:a16="http://schemas.microsoft.com/office/drawing/2014/main" id="{8FCD19F5-45A8-4BAC-A43D-429167BA8EE5}"/>
              </a:ext>
            </a:extLst>
          </p:cNvPr>
          <p:cNvSpPr>
            <a:spLocks noGrp="1" noChangeArrowheads="1"/>
          </p:cNvSpPr>
          <p:nvPr>
            <p:ph type="title"/>
          </p:nvPr>
        </p:nvSpPr>
        <p:spPr/>
        <p:txBody>
          <a:bodyPr/>
          <a:lstStyle/>
          <a:p>
            <a:pPr eaLnBrk="1" hangingPunct="1"/>
            <a:r>
              <a:rPr lang="en-AU" altLang="en-US"/>
              <a:t>Tools</a:t>
            </a:r>
          </a:p>
        </p:txBody>
      </p:sp>
      <p:sp>
        <p:nvSpPr>
          <p:cNvPr id="56325" name="Rectangle 3">
            <a:extLst>
              <a:ext uri="{FF2B5EF4-FFF2-40B4-BE49-F238E27FC236}">
                <a16:creationId xmlns:a16="http://schemas.microsoft.com/office/drawing/2014/main" id="{9369D160-89ED-4659-AAF7-B1291B26A3FC}"/>
              </a:ext>
            </a:extLst>
          </p:cNvPr>
          <p:cNvSpPr>
            <a:spLocks noGrp="1" noChangeArrowheads="1"/>
          </p:cNvSpPr>
          <p:nvPr>
            <p:ph type="body" idx="1"/>
          </p:nvPr>
        </p:nvSpPr>
        <p:spPr>
          <a:xfrm>
            <a:off x="535709" y="1339273"/>
            <a:ext cx="9827491" cy="5366327"/>
          </a:xfrm>
        </p:spPr>
        <p:txBody>
          <a:bodyPr>
            <a:normAutofit/>
          </a:bodyPr>
          <a:lstStyle/>
          <a:p>
            <a:pPr eaLnBrk="1" hangingPunct="1"/>
            <a:r>
              <a:rPr lang="en-AU" altLang="en-US" sz="2800" dirty="0"/>
              <a:t>A large number of tools are available</a:t>
            </a:r>
          </a:p>
          <a:p>
            <a:pPr eaLnBrk="1" hangingPunct="1"/>
            <a:endParaRPr lang="en-AU" altLang="en-US" sz="2800" dirty="0" smtClean="0"/>
          </a:p>
          <a:p>
            <a:pPr eaLnBrk="1" hangingPunct="1"/>
            <a:r>
              <a:rPr lang="en-AU" altLang="en-US" sz="2800" dirty="0" smtClean="0"/>
              <a:t>Examples</a:t>
            </a:r>
            <a:r>
              <a:rPr lang="en-AU" altLang="en-US" sz="2800" dirty="0"/>
              <a:t>:</a:t>
            </a:r>
          </a:p>
          <a:p>
            <a:pPr lvl="1" eaLnBrk="1" hangingPunct="1"/>
            <a:r>
              <a:rPr lang="en-AU" altLang="en-US" sz="2400" dirty="0"/>
              <a:t>RCS – pessimistic locking control system, no support for parallel development</a:t>
            </a:r>
          </a:p>
          <a:p>
            <a:pPr lvl="1" eaLnBrk="1" hangingPunct="1"/>
            <a:r>
              <a:rPr lang="en-AU" altLang="en-US" sz="2400" dirty="0"/>
              <a:t>CVS - based on RCS, allows concurrent working using optimistic locking</a:t>
            </a:r>
          </a:p>
          <a:p>
            <a:pPr lvl="1" eaLnBrk="1" hangingPunct="1"/>
            <a:r>
              <a:rPr lang="en-AU" altLang="en-US" sz="2400" dirty="0"/>
              <a:t>Star team - multiple servers, process modelling, policy check mechanisms.</a:t>
            </a:r>
          </a:p>
          <a:p>
            <a:pPr lvl="1" eaLnBrk="1" hangingPunct="1"/>
            <a:r>
              <a:rPr lang="en-AU" altLang="en-US" sz="2400" dirty="0"/>
              <a:t>Subversion/Tortoise – web based</a:t>
            </a:r>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24838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BFBA96B9-563F-43A9-8E21-61790DF5EF98}"/>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7347" name="Slide Number Placeholder 5">
            <a:extLst>
              <a:ext uri="{FF2B5EF4-FFF2-40B4-BE49-F238E27FC236}">
                <a16:creationId xmlns:a16="http://schemas.microsoft.com/office/drawing/2014/main" id="{C87FE9EE-7E8B-4060-9771-C768107C0AE6}"/>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D3B5EF5-D6E0-4865-81A1-E74FDDD33FD6}" type="slidenum">
              <a:rPr lang="en-AU" altLang="en-US" sz="1400"/>
              <a:pPr eaLnBrk="1" hangingPunct="1"/>
              <a:t>54</a:t>
            </a:fld>
            <a:endParaRPr lang="en-AU" altLang="en-US" sz="1400"/>
          </a:p>
        </p:txBody>
      </p:sp>
      <p:sp>
        <p:nvSpPr>
          <p:cNvPr id="57348" name="Rectangle 2">
            <a:extLst>
              <a:ext uri="{FF2B5EF4-FFF2-40B4-BE49-F238E27FC236}">
                <a16:creationId xmlns:a16="http://schemas.microsoft.com/office/drawing/2014/main" id="{A8508E9A-BD25-48B3-A57E-303F605A2535}"/>
              </a:ext>
            </a:extLst>
          </p:cNvPr>
          <p:cNvSpPr>
            <a:spLocks noGrp="1" noChangeArrowheads="1"/>
          </p:cNvSpPr>
          <p:nvPr>
            <p:ph type="title"/>
          </p:nvPr>
        </p:nvSpPr>
        <p:spPr/>
        <p:txBody>
          <a:bodyPr/>
          <a:lstStyle/>
          <a:p>
            <a:pPr eaLnBrk="1" hangingPunct="1"/>
            <a:r>
              <a:rPr lang="en-AU" altLang="en-US"/>
              <a:t>Repositories</a:t>
            </a:r>
          </a:p>
        </p:txBody>
      </p:sp>
      <p:sp>
        <p:nvSpPr>
          <p:cNvPr id="57349" name="Rectangle 3">
            <a:extLst>
              <a:ext uri="{FF2B5EF4-FFF2-40B4-BE49-F238E27FC236}">
                <a16:creationId xmlns:a16="http://schemas.microsoft.com/office/drawing/2014/main" id="{66DCFA2A-12CC-40FF-8985-0DD13D0549C5}"/>
              </a:ext>
            </a:extLst>
          </p:cNvPr>
          <p:cNvSpPr>
            <a:spLocks noGrp="1" noChangeArrowheads="1"/>
          </p:cNvSpPr>
          <p:nvPr>
            <p:ph type="body" idx="1"/>
          </p:nvPr>
        </p:nvSpPr>
        <p:spPr>
          <a:xfrm>
            <a:off x="609604" y="1403928"/>
            <a:ext cx="9706633" cy="4162428"/>
          </a:xfrm>
        </p:spPr>
        <p:txBody>
          <a:bodyPr>
            <a:normAutofit/>
          </a:bodyPr>
          <a:lstStyle/>
          <a:p>
            <a:pPr eaLnBrk="1" hangingPunct="1">
              <a:lnSpc>
                <a:spcPct val="90000"/>
              </a:lnSpc>
            </a:pPr>
            <a:r>
              <a:rPr lang="en-US" altLang="en-US" sz="2400" dirty="0"/>
              <a:t>All items under configuration are placed into a repository</a:t>
            </a:r>
          </a:p>
          <a:p>
            <a:pPr eaLnBrk="1" hangingPunct="1">
              <a:lnSpc>
                <a:spcPct val="90000"/>
              </a:lnSpc>
            </a:pPr>
            <a:endParaRPr lang="en-US" altLang="en-US" sz="2400" dirty="0" smtClean="0"/>
          </a:p>
          <a:p>
            <a:pPr eaLnBrk="1" hangingPunct="1">
              <a:lnSpc>
                <a:spcPct val="90000"/>
              </a:lnSpc>
            </a:pPr>
            <a:r>
              <a:rPr lang="en-US" altLang="en-US" sz="2400" dirty="0" smtClean="0"/>
              <a:t>This </a:t>
            </a:r>
            <a:r>
              <a:rPr lang="en-US" altLang="en-US" sz="2400" dirty="0"/>
              <a:t>repository is controlled by a tool like RCS or CVS</a:t>
            </a:r>
          </a:p>
          <a:p>
            <a:pPr eaLnBrk="1" hangingPunct="1">
              <a:lnSpc>
                <a:spcPct val="90000"/>
              </a:lnSpc>
            </a:pPr>
            <a:endParaRPr lang="en-US" altLang="en-US" sz="2400" dirty="0" smtClean="0"/>
          </a:p>
          <a:p>
            <a:pPr eaLnBrk="1" hangingPunct="1">
              <a:lnSpc>
                <a:spcPct val="90000"/>
              </a:lnSpc>
            </a:pPr>
            <a:r>
              <a:rPr lang="en-US" altLang="en-US" sz="2400" dirty="0" smtClean="0"/>
              <a:t>A </a:t>
            </a:r>
            <a:r>
              <a:rPr lang="en-US" altLang="en-US" sz="2400" dirty="0"/>
              <a:t>CVS (RCS as well) repository can handle both binary and text files</a:t>
            </a:r>
          </a:p>
          <a:p>
            <a:pPr lvl="1" eaLnBrk="1" hangingPunct="1">
              <a:lnSpc>
                <a:spcPct val="90000"/>
              </a:lnSpc>
            </a:pPr>
            <a:r>
              <a:rPr lang="en-US" altLang="en-US" sz="2400" dirty="0"/>
              <a:t>Changes are stored as deltas for text files</a:t>
            </a:r>
          </a:p>
          <a:p>
            <a:pPr lvl="1" eaLnBrk="1" hangingPunct="1">
              <a:lnSpc>
                <a:spcPct val="90000"/>
              </a:lnSpc>
            </a:pPr>
            <a:r>
              <a:rPr lang="en-US" altLang="en-US" sz="2400" dirty="0"/>
              <a:t>Separate files are stored for binary files</a:t>
            </a:r>
          </a:p>
        </p:txBody>
      </p:sp>
      <p:grpSp>
        <p:nvGrpSpPr>
          <p:cNvPr id="9" name="Group 8"/>
          <p:cNvGrpSpPr/>
          <p:nvPr/>
        </p:nvGrpSpPr>
        <p:grpSpPr>
          <a:xfrm>
            <a:off x="10125562" y="63100"/>
            <a:ext cx="1991157" cy="1194694"/>
            <a:chOff x="1948" y="4183843"/>
            <a:chExt cx="1991157" cy="1194694"/>
          </a:xfrm>
          <a:scene3d>
            <a:camera prst="orthographicFront"/>
            <a:lightRig rig="flat" dir="t"/>
          </a:scene3d>
        </p:grpSpPr>
        <p:sp>
          <p:nvSpPr>
            <p:cNvPr id="10" name="Rectangle 9"/>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TextBox 10"/>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3905383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a:extLst>
              <a:ext uri="{FF2B5EF4-FFF2-40B4-BE49-F238E27FC236}">
                <a16:creationId xmlns:a16="http://schemas.microsoft.com/office/drawing/2014/main" id="{C9C29EBD-6817-4105-99D0-3BEBA503D2C3}"/>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8371" name="Slide Number Placeholder 5">
            <a:extLst>
              <a:ext uri="{FF2B5EF4-FFF2-40B4-BE49-F238E27FC236}">
                <a16:creationId xmlns:a16="http://schemas.microsoft.com/office/drawing/2014/main" id="{9ED22A59-52DA-4E71-842A-D049543343E1}"/>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497E4AB-0A77-4492-AF53-6576BD9F7425}" type="slidenum">
              <a:rPr lang="en-AU" altLang="en-US" sz="1400"/>
              <a:pPr eaLnBrk="1" hangingPunct="1"/>
              <a:t>55</a:t>
            </a:fld>
            <a:endParaRPr lang="en-AU" altLang="en-US" sz="1400"/>
          </a:p>
        </p:txBody>
      </p:sp>
      <p:sp>
        <p:nvSpPr>
          <p:cNvPr id="58372" name="Rectangle 2">
            <a:extLst>
              <a:ext uri="{FF2B5EF4-FFF2-40B4-BE49-F238E27FC236}">
                <a16:creationId xmlns:a16="http://schemas.microsoft.com/office/drawing/2014/main" id="{B14614A3-CFCD-4623-8DD2-1D5CFC8CE21F}"/>
              </a:ext>
            </a:extLst>
          </p:cNvPr>
          <p:cNvSpPr>
            <a:spLocks noGrp="1" noChangeArrowheads="1"/>
          </p:cNvSpPr>
          <p:nvPr>
            <p:ph type="title"/>
          </p:nvPr>
        </p:nvSpPr>
        <p:spPr/>
        <p:txBody>
          <a:bodyPr/>
          <a:lstStyle/>
          <a:p>
            <a:pPr eaLnBrk="1" hangingPunct="1"/>
            <a:r>
              <a:rPr lang="en-AU" altLang="en-US"/>
              <a:t>Functions of a Repository</a:t>
            </a:r>
          </a:p>
        </p:txBody>
      </p:sp>
      <p:sp>
        <p:nvSpPr>
          <p:cNvPr id="58373" name="Rectangle 3">
            <a:extLst>
              <a:ext uri="{FF2B5EF4-FFF2-40B4-BE49-F238E27FC236}">
                <a16:creationId xmlns:a16="http://schemas.microsoft.com/office/drawing/2014/main" id="{C71877F8-0EC2-4AE6-90C8-85515F3814F2}"/>
              </a:ext>
            </a:extLst>
          </p:cNvPr>
          <p:cNvSpPr>
            <a:spLocks noGrp="1" noChangeArrowheads="1"/>
          </p:cNvSpPr>
          <p:nvPr>
            <p:ph type="body" idx="1"/>
          </p:nvPr>
        </p:nvSpPr>
        <p:spPr>
          <a:xfrm>
            <a:off x="609604" y="1605696"/>
            <a:ext cx="9706633" cy="3960660"/>
          </a:xfrm>
        </p:spPr>
        <p:txBody>
          <a:bodyPr>
            <a:normAutofit/>
          </a:bodyPr>
          <a:lstStyle/>
          <a:p>
            <a:pPr eaLnBrk="1" hangingPunct="1"/>
            <a:r>
              <a:rPr lang="en-US" altLang="en-US" sz="2800" dirty="0"/>
              <a:t>Access to repository is controlled by a security policy (in CVS/RCS a username/password)</a:t>
            </a:r>
          </a:p>
          <a:p>
            <a:pPr eaLnBrk="1" hangingPunct="1"/>
            <a:endParaRPr lang="en-US" altLang="en-US" sz="2800" dirty="0" smtClean="0"/>
          </a:p>
          <a:p>
            <a:pPr eaLnBrk="1" hangingPunct="1"/>
            <a:r>
              <a:rPr lang="en-US" altLang="en-US" sz="2800" dirty="0" smtClean="0"/>
              <a:t>After </a:t>
            </a:r>
            <a:r>
              <a:rPr lang="en-US" altLang="en-US" sz="2800" dirty="0"/>
              <a:t>a user is logged into the repository they can:</a:t>
            </a:r>
          </a:p>
          <a:p>
            <a:pPr lvl="1" eaLnBrk="1" hangingPunct="1"/>
            <a:r>
              <a:rPr lang="en-US" altLang="en-US" sz="2400" dirty="0"/>
              <a:t>Check-out a file for use</a:t>
            </a:r>
          </a:p>
          <a:p>
            <a:pPr lvl="1" eaLnBrk="1" hangingPunct="1"/>
            <a:r>
              <a:rPr lang="en-US" altLang="en-US" sz="2400" dirty="0"/>
              <a:t>Check-in a changed file back into the repository</a:t>
            </a:r>
          </a:p>
          <a:p>
            <a:pPr lvl="1" eaLnBrk="1" hangingPunct="1"/>
            <a:r>
              <a:rPr lang="en-US" altLang="en-US" sz="2400" dirty="0"/>
              <a:t>Tag the repository at a certain date/time</a:t>
            </a:r>
          </a:p>
          <a:p>
            <a:pPr lvl="1" eaLnBrk="1" hangingPunct="1"/>
            <a:r>
              <a:rPr lang="en-US" altLang="en-US" sz="2400" dirty="0"/>
              <a:t>Place a new file into the repository</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458561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919D2698-DD19-48E7-BDA9-97789824F414}"/>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59395" name="Slide Number Placeholder 5">
            <a:extLst>
              <a:ext uri="{FF2B5EF4-FFF2-40B4-BE49-F238E27FC236}">
                <a16:creationId xmlns:a16="http://schemas.microsoft.com/office/drawing/2014/main" id="{5585950E-A2F6-4C2F-8440-0CB602C686E3}"/>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9AC68AF-2E52-4A5D-8A96-651FA3F91A62}" type="slidenum">
              <a:rPr lang="en-AU" altLang="en-US" sz="1400"/>
              <a:pPr eaLnBrk="1" hangingPunct="1"/>
              <a:t>56</a:t>
            </a:fld>
            <a:endParaRPr lang="en-AU" altLang="en-US" sz="1400"/>
          </a:p>
        </p:txBody>
      </p:sp>
      <p:sp>
        <p:nvSpPr>
          <p:cNvPr id="59396" name="Rectangle 2">
            <a:extLst>
              <a:ext uri="{FF2B5EF4-FFF2-40B4-BE49-F238E27FC236}">
                <a16:creationId xmlns:a16="http://schemas.microsoft.com/office/drawing/2014/main" id="{E3E54FC8-5A51-4F9F-AE17-6DC764ACF7EF}"/>
              </a:ext>
            </a:extLst>
          </p:cNvPr>
          <p:cNvSpPr>
            <a:spLocks noGrp="1" noChangeArrowheads="1"/>
          </p:cNvSpPr>
          <p:nvPr>
            <p:ph type="title"/>
          </p:nvPr>
        </p:nvSpPr>
        <p:spPr/>
        <p:txBody>
          <a:bodyPr/>
          <a:lstStyle/>
          <a:p>
            <a:pPr eaLnBrk="1" hangingPunct="1"/>
            <a:r>
              <a:rPr lang="en-AU" altLang="en-US"/>
              <a:t>File Check-Out</a:t>
            </a:r>
          </a:p>
        </p:txBody>
      </p:sp>
      <p:sp>
        <p:nvSpPr>
          <p:cNvPr id="59397" name="Rectangle 3">
            <a:extLst>
              <a:ext uri="{FF2B5EF4-FFF2-40B4-BE49-F238E27FC236}">
                <a16:creationId xmlns:a16="http://schemas.microsoft.com/office/drawing/2014/main" id="{9B316022-9A89-4B7F-81FA-B36EB0836D86}"/>
              </a:ext>
            </a:extLst>
          </p:cNvPr>
          <p:cNvSpPr>
            <a:spLocks noGrp="1" noChangeArrowheads="1"/>
          </p:cNvSpPr>
          <p:nvPr>
            <p:ph type="body" idx="1"/>
          </p:nvPr>
        </p:nvSpPr>
        <p:spPr>
          <a:xfrm>
            <a:off x="609604" y="1505528"/>
            <a:ext cx="9706633" cy="4060828"/>
          </a:xfrm>
        </p:spPr>
        <p:txBody>
          <a:bodyPr/>
          <a:lstStyle/>
          <a:p>
            <a:pPr eaLnBrk="1" hangingPunct="1"/>
            <a:r>
              <a:rPr lang="en-US" altLang="en-US" sz="2800" dirty="0"/>
              <a:t>Check-out:</a:t>
            </a:r>
          </a:p>
          <a:p>
            <a:pPr lvl="1" eaLnBrk="1" hangingPunct="1"/>
            <a:r>
              <a:rPr lang="en-US" altLang="en-US" sz="2400" dirty="0"/>
              <a:t>The repository marks the file as checked-out</a:t>
            </a:r>
          </a:p>
          <a:p>
            <a:pPr lvl="1" eaLnBrk="1" hangingPunct="1"/>
            <a:r>
              <a:rPr lang="en-US" altLang="en-US" sz="2400" dirty="0"/>
              <a:t>In concurrent systems (like CVS), a list of all users that have checked out the file is maintained</a:t>
            </a:r>
          </a:p>
          <a:p>
            <a:pPr lvl="1" eaLnBrk="1" hangingPunct="1"/>
            <a:r>
              <a:rPr lang="en-US" altLang="en-US" sz="2400" dirty="0"/>
              <a:t>In locking systems (like RCS), only one user can check-out a file at a time.  In essence the file is locked for future </a:t>
            </a:r>
            <a:r>
              <a:rPr lang="en-US" altLang="en-US" sz="2400" dirty="0" smtClean="0"/>
              <a:t>use</a:t>
            </a:r>
          </a:p>
          <a:p>
            <a:pPr lvl="1" eaLnBrk="1" hangingPunct="1"/>
            <a:endParaRPr lang="en-US" altLang="en-US" sz="2400" dirty="0"/>
          </a:p>
          <a:p>
            <a:pPr eaLnBrk="1" hangingPunct="1"/>
            <a:r>
              <a:rPr lang="en-US" altLang="en-US" sz="2800" dirty="0"/>
              <a:t>CVS can work in both locking and concurrent modes</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3900705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a:extLst>
              <a:ext uri="{FF2B5EF4-FFF2-40B4-BE49-F238E27FC236}">
                <a16:creationId xmlns:a16="http://schemas.microsoft.com/office/drawing/2014/main" id="{031871AB-27DC-4D0B-8CEB-E2AB60BF6C03}"/>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0419" name="Slide Number Placeholder 5">
            <a:extLst>
              <a:ext uri="{FF2B5EF4-FFF2-40B4-BE49-F238E27FC236}">
                <a16:creationId xmlns:a16="http://schemas.microsoft.com/office/drawing/2014/main" id="{D1C67076-8018-4BD2-BCB3-D04B37DCDD37}"/>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D88ECA4-BDA2-4BB1-A3C5-A7BAB91F5552}" type="slidenum">
              <a:rPr lang="en-AU" altLang="en-US" sz="1400"/>
              <a:pPr eaLnBrk="1" hangingPunct="1"/>
              <a:t>57</a:t>
            </a:fld>
            <a:endParaRPr lang="en-AU" altLang="en-US" sz="1400"/>
          </a:p>
        </p:txBody>
      </p:sp>
      <p:sp>
        <p:nvSpPr>
          <p:cNvPr id="60420" name="Rectangle 4">
            <a:extLst>
              <a:ext uri="{FF2B5EF4-FFF2-40B4-BE49-F238E27FC236}">
                <a16:creationId xmlns:a16="http://schemas.microsoft.com/office/drawing/2014/main" id="{0FE7EADE-85AC-4B0E-8EFB-B84D8F4C6069}"/>
              </a:ext>
            </a:extLst>
          </p:cNvPr>
          <p:cNvSpPr>
            <a:spLocks noGrp="1" noChangeArrowheads="1"/>
          </p:cNvSpPr>
          <p:nvPr>
            <p:ph type="title"/>
          </p:nvPr>
        </p:nvSpPr>
        <p:spPr/>
        <p:txBody>
          <a:bodyPr/>
          <a:lstStyle/>
          <a:p>
            <a:pPr eaLnBrk="1" hangingPunct="1"/>
            <a:r>
              <a:rPr lang="en-AU" altLang="en-US"/>
              <a:t>File Check-In…</a:t>
            </a:r>
          </a:p>
        </p:txBody>
      </p:sp>
      <p:sp>
        <p:nvSpPr>
          <p:cNvPr id="60421" name="Rectangle 5">
            <a:extLst>
              <a:ext uri="{FF2B5EF4-FFF2-40B4-BE49-F238E27FC236}">
                <a16:creationId xmlns:a16="http://schemas.microsoft.com/office/drawing/2014/main" id="{A9C369B5-5DBC-4638-8CDE-53CD23E4C5A6}"/>
              </a:ext>
            </a:extLst>
          </p:cNvPr>
          <p:cNvSpPr>
            <a:spLocks noGrp="1" noChangeArrowheads="1"/>
          </p:cNvSpPr>
          <p:nvPr>
            <p:ph type="body" idx="1"/>
          </p:nvPr>
        </p:nvSpPr>
        <p:spPr>
          <a:xfrm>
            <a:off x="609604" y="1413164"/>
            <a:ext cx="9706633" cy="4153191"/>
          </a:xfrm>
        </p:spPr>
        <p:txBody>
          <a:bodyPr>
            <a:normAutofit fontScale="92500" lnSpcReduction="10000"/>
          </a:bodyPr>
          <a:lstStyle/>
          <a:p>
            <a:pPr eaLnBrk="1" hangingPunct="1"/>
            <a:r>
              <a:rPr lang="en-AU" altLang="en-US" sz="2800" dirty="0"/>
              <a:t>Check-in</a:t>
            </a:r>
            <a:r>
              <a:rPr lang="en-AU" altLang="en-US" sz="2800" dirty="0" smtClean="0"/>
              <a:t>:</a:t>
            </a:r>
          </a:p>
          <a:p>
            <a:pPr eaLnBrk="1" hangingPunct="1"/>
            <a:endParaRPr lang="en-AU" altLang="en-US" sz="2800" dirty="0"/>
          </a:p>
          <a:p>
            <a:pPr lvl="1" eaLnBrk="1" hangingPunct="1"/>
            <a:r>
              <a:rPr lang="en-AU" altLang="en-US" sz="2400" dirty="0"/>
              <a:t>The file is modified and the changed version is checked back into the </a:t>
            </a:r>
            <a:r>
              <a:rPr lang="en-AU" altLang="en-US" sz="2400" dirty="0" smtClean="0"/>
              <a:t>repository</a:t>
            </a:r>
          </a:p>
          <a:p>
            <a:pPr lvl="1" eaLnBrk="1" hangingPunct="1"/>
            <a:endParaRPr lang="en-AU" altLang="en-US" sz="2400" dirty="0"/>
          </a:p>
          <a:p>
            <a:pPr lvl="1" eaLnBrk="1" hangingPunct="1"/>
            <a:r>
              <a:rPr lang="en-AU" altLang="en-US" sz="2400" dirty="0"/>
              <a:t>If the file was locked – then only the user that checked it out can unlock it by checking in the same file (verified on file name only)</a:t>
            </a:r>
          </a:p>
          <a:p>
            <a:pPr lvl="1" eaLnBrk="1" hangingPunct="1"/>
            <a:endParaRPr lang="en-AU" altLang="en-US" sz="2400" dirty="0" smtClean="0"/>
          </a:p>
          <a:p>
            <a:pPr lvl="1" eaLnBrk="1" hangingPunct="1"/>
            <a:r>
              <a:rPr lang="en-AU" altLang="en-US" sz="2400" dirty="0" smtClean="0"/>
              <a:t>In </a:t>
            </a:r>
            <a:r>
              <a:rPr lang="en-AU" altLang="en-US" sz="2400" dirty="0"/>
              <a:t>a concurrent system – the first user to check in will cause the system to enter a conflict resolution mode</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1335849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B92E6A6B-1E64-428F-8B48-84350FF63B4C}"/>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1443" name="Slide Number Placeholder 5">
            <a:extLst>
              <a:ext uri="{FF2B5EF4-FFF2-40B4-BE49-F238E27FC236}">
                <a16:creationId xmlns:a16="http://schemas.microsoft.com/office/drawing/2014/main" id="{927BB015-4EEE-4DA5-8033-56CFC58EC426}"/>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97B2B51-4E67-4C77-8182-1FF6DFAD3DF4}" type="slidenum">
              <a:rPr lang="en-AU" altLang="en-US" sz="1400"/>
              <a:pPr eaLnBrk="1" hangingPunct="1"/>
              <a:t>58</a:t>
            </a:fld>
            <a:endParaRPr lang="en-AU" altLang="en-US" sz="1400"/>
          </a:p>
        </p:txBody>
      </p:sp>
      <p:sp>
        <p:nvSpPr>
          <p:cNvPr id="61444" name="Rectangle 2">
            <a:extLst>
              <a:ext uri="{FF2B5EF4-FFF2-40B4-BE49-F238E27FC236}">
                <a16:creationId xmlns:a16="http://schemas.microsoft.com/office/drawing/2014/main" id="{744816A4-6CED-407D-9E69-D9FAFF22CB73}"/>
              </a:ext>
            </a:extLst>
          </p:cNvPr>
          <p:cNvSpPr>
            <a:spLocks noGrp="1" noChangeArrowheads="1"/>
          </p:cNvSpPr>
          <p:nvPr>
            <p:ph type="title"/>
          </p:nvPr>
        </p:nvSpPr>
        <p:spPr/>
        <p:txBody>
          <a:bodyPr/>
          <a:lstStyle/>
          <a:p>
            <a:pPr eaLnBrk="1" hangingPunct="1"/>
            <a:r>
              <a:rPr lang="en-AU" altLang="en-US"/>
              <a:t>File Check-In…</a:t>
            </a:r>
          </a:p>
        </p:txBody>
      </p:sp>
      <p:sp>
        <p:nvSpPr>
          <p:cNvPr id="61445" name="Rectangle 3">
            <a:extLst>
              <a:ext uri="{FF2B5EF4-FFF2-40B4-BE49-F238E27FC236}">
                <a16:creationId xmlns:a16="http://schemas.microsoft.com/office/drawing/2014/main" id="{5A010B50-70BE-4D10-AA6C-06241B47F57A}"/>
              </a:ext>
            </a:extLst>
          </p:cNvPr>
          <p:cNvSpPr>
            <a:spLocks noGrp="1" noChangeArrowheads="1"/>
          </p:cNvSpPr>
          <p:nvPr>
            <p:ph type="body" idx="1"/>
          </p:nvPr>
        </p:nvSpPr>
        <p:spPr>
          <a:xfrm>
            <a:off x="609604" y="1376218"/>
            <a:ext cx="9706633" cy="4867564"/>
          </a:xfrm>
        </p:spPr>
        <p:txBody>
          <a:bodyPr>
            <a:normAutofit lnSpcReduction="10000"/>
          </a:bodyPr>
          <a:lstStyle/>
          <a:p>
            <a:pPr eaLnBrk="1" hangingPunct="1">
              <a:lnSpc>
                <a:spcPct val="90000"/>
              </a:lnSpc>
            </a:pPr>
            <a:r>
              <a:rPr lang="en-US" altLang="en-US" sz="2800" dirty="0"/>
              <a:t>In a concurrent versioning system</a:t>
            </a:r>
            <a:r>
              <a:rPr lang="en-US" altLang="en-US" sz="2800" dirty="0" smtClean="0"/>
              <a:t>:</a:t>
            </a:r>
          </a:p>
          <a:p>
            <a:pPr eaLnBrk="1" hangingPunct="1">
              <a:lnSpc>
                <a:spcPct val="90000"/>
              </a:lnSpc>
            </a:pPr>
            <a:endParaRPr lang="en-US" altLang="en-US" sz="2800" dirty="0"/>
          </a:p>
          <a:p>
            <a:pPr lvl="1" eaLnBrk="1" hangingPunct="1">
              <a:lnSpc>
                <a:spcPct val="90000"/>
              </a:lnSpc>
            </a:pPr>
            <a:r>
              <a:rPr lang="en-US" altLang="en-US" sz="2400" dirty="0"/>
              <a:t>Users can potentially work on the same file at the same </a:t>
            </a:r>
            <a:r>
              <a:rPr lang="en-US" altLang="en-US" sz="2400" dirty="0" smtClean="0"/>
              <a:t>time</a:t>
            </a:r>
          </a:p>
          <a:p>
            <a:pPr lvl="1" eaLnBrk="1" hangingPunct="1">
              <a:lnSpc>
                <a:spcPct val="90000"/>
              </a:lnSpc>
            </a:pPr>
            <a:endParaRPr lang="en-US" altLang="en-US" sz="2400" dirty="0"/>
          </a:p>
          <a:p>
            <a:pPr lvl="1" eaLnBrk="1" hangingPunct="1">
              <a:lnSpc>
                <a:spcPct val="90000"/>
              </a:lnSpc>
            </a:pPr>
            <a:r>
              <a:rPr lang="en-US" altLang="en-US" sz="2400" dirty="0"/>
              <a:t>If two users change the same sections of the file then when checking in, the system will flag a merge </a:t>
            </a:r>
            <a:r>
              <a:rPr lang="en-US" altLang="en-US" sz="2400" dirty="0" smtClean="0"/>
              <a:t>conflict</a:t>
            </a:r>
          </a:p>
          <a:p>
            <a:pPr lvl="1" eaLnBrk="1" hangingPunct="1">
              <a:lnSpc>
                <a:spcPct val="90000"/>
              </a:lnSpc>
            </a:pPr>
            <a:endParaRPr lang="en-US" altLang="en-US" sz="2400" dirty="0"/>
          </a:p>
          <a:p>
            <a:pPr lvl="1" eaLnBrk="1" hangingPunct="1">
              <a:lnSpc>
                <a:spcPct val="90000"/>
              </a:lnSpc>
            </a:pPr>
            <a:r>
              <a:rPr lang="en-US" altLang="en-US" sz="2400" dirty="0"/>
              <a:t>Merge conflicts have to be resolved before the file can be placed into the </a:t>
            </a:r>
            <a:r>
              <a:rPr lang="en-US" altLang="en-US" sz="2400" dirty="0" smtClean="0"/>
              <a:t>repository</a:t>
            </a:r>
          </a:p>
          <a:p>
            <a:pPr lvl="1" eaLnBrk="1" hangingPunct="1">
              <a:lnSpc>
                <a:spcPct val="90000"/>
              </a:lnSpc>
            </a:pPr>
            <a:endParaRPr lang="en-US" altLang="en-US" sz="2400" dirty="0"/>
          </a:p>
          <a:p>
            <a:pPr lvl="1" eaLnBrk="1" hangingPunct="1">
              <a:lnSpc>
                <a:spcPct val="90000"/>
              </a:lnSpc>
            </a:pPr>
            <a:r>
              <a:rPr lang="en-US" altLang="en-US" sz="2400" dirty="0"/>
              <a:t>This allows more flexibility, however it can be more dangerous as well when used without sufficient training</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2092523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37DED3AF-2F7A-4992-9837-37797B316517}"/>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2467" name="Slide Number Placeholder 5">
            <a:extLst>
              <a:ext uri="{FF2B5EF4-FFF2-40B4-BE49-F238E27FC236}">
                <a16:creationId xmlns:a16="http://schemas.microsoft.com/office/drawing/2014/main" id="{64A27B80-862A-4199-8B00-BF4D2A3D0789}"/>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D398B59-DADE-4678-A1B4-AC54819BBA31}" type="slidenum">
              <a:rPr lang="en-AU" altLang="en-US" sz="1400"/>
              <a:pPr eaLnBrk="1" hangingPunct="1"/>
              <a:t>59</a:t>
            </a:fld>
            <a:endParaRPr lang="en-AU" altLang="en-US" sz="1400"/>
          </a:p>
        </p:txBody>
      </p:sp>
      <p:sp>
        <p:nvSpPr>
          <p:cNvPr id="62468" name="Rectangle 4">
            <a:extLst>
              <a:ext uri="{FF2B5EF4-FFF2-40B4-BE49-F238E27FC236}">
                <a16:creationId xmlns:a16="http://schemas.microsoft.com/office/drawing/2014/main" id="{6404370D-894A-497E-AAC3-1EBFF876FD8F}"/>
              </a:ext>
            </a:extLst>
          </p:cNvPr>
          <p:cNvSpPr>
            <a:spLocks noGrp="1" noChangeArrowheads="1"/>
          </p:cNvSpPr>
          <p:nvPr>
            <p:ph type="title"/>
          </p:nvPr>
        </p:nvSpPr>
        <p:spPr/>
        <p:txBody>
          <a:bodyPr/>
          <a:lstStyle/>
          <a:p>
            <a:pPr eaLnBrk="1" hangingPunct="1"/>
            <a:r>
              <a:rPr lang="en-AU" altLang="en-US"/>
              <a:t>File Check-In</a:t>
            </a:r>
          </a:p>
        </p:txBody>
      </p:sp>
      <p:sp>
        <p:nvSpPr>
          <p:cNvPr id="62469" name="Rectangle 5">
            <a:extLst>
              <a:ext uri="{FF2B5EF4-FFF2-40B4-BE49-F238E27FC236}">
                <a16:creationId xmlns:a16="http://schemas.microsoft.com/office/drawing/2014/main" id="{CF34986C-477B-4A92-82D1-47593E8BA0AE}"/>
              </a:ext>
            </a:extLst>
          </p:cNvPr>
          <p:cNvSpPr>
            <a:spLocks noGrp="1" noChangeArrowheads="1"/>
          </p:cNvSpPr>
          <p:nvPr>
            <p:ph type="body" idx="1"/>
          </p:nvPr>
        </p:nvSpPr>
        <p:spPr>
          <a:xfrm>
            <a:off x="609604" y="1605696"/>
            <a:ext cx="9706633" cy="3960660"/>
          </a:xfrm>
        </p:spPr>
        <p:txBody>
          <a:bodyPr>
            <a:normAutofit/>
          </a:bodyPr>
          <a:lstStyle/>
          <a:p>
            <a:pPr eaLnBrk="1" hangingPunct="1">
              <a:lnSpc>
                <a:spcPct val="90000"/>
              </a:lnSpc>
            </a:pPr>
            <a:r>
              <a:rPr lang="en-AU" altLang="en-US" sz="2800" dirty="0"/>
              <a:t>Most companies have procedures that will outline the steps to take before a file is checked back into the </a:t>
            </a:r>
            <a:r>
              <a:rPr lang="en-AU" altLang="en-US" sz="2800" dirty="0" smtClean="0"/>
              <a:t>repository</a:t>
            </a:r>
          </a:p>
          <a:p>
            <a:pPr eaLnBrk="1" hangingPunct="1">
              <a:lnSpc>
                <a:spcPct val="90000"/>
              </a:lnSpc>
            </a:pPr>
            <a:endParaRPr lang="en-AU" altLang="en-US" sz="2800" dirty="0"/>
          </a:p>
          <a:p>
            <a:pPr eaLnBrk="1" hangingPunct="1">
              <a:lnSpc>
                <a:spcPct val="90000"/>
              </a:lnSpc>
            </a:pPr>
            <a:r>
              <a:rPr lang="en-AU" altLang="en-US" sz="2800" dirty="0"/>
              <a:t>All changes made to the file are documented in a “status log” during the check-in process</a:t>
            </a:r>
          </a:p>
          <a:p>
            <a:pPr lvl="1" eaLnBrk="1" hangingPunct="1">
              <a:lnSpc>
                <a:spcPct val="90000"/>
              </a:lnSpc>
            </a:pPr>
            <a:r>
              <a:rPr lang="en-AU" altLang="en-US" sz="2400" dirty="0"/>
              <a:t>Some procedures require the change request number to be stated after a certain date</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4074502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68BC4688-CE75-4D7F-BCAA-8439F219D5F9}"/>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8195" name="Slide Number Placeholder 5">
            <a:extLst>
              <a:ext uri="{FF2B5EF4-FFF2-40B4-BE49-F238E27FC236}">
                <a16:creationId xmlns:a16="http://schemas.microsoft.com/office/drawing/2014/main" id="{169803D3-5425-4188-A1A4-977FA57641C9}"/>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2CB69B8-57A1-4FE2-9C27-D31CE4C39EEE}" type="slidenum">
              <a:rPr lang="en-AU" altLang="en-US" sz="1400"/>
              <a:pPr eaLnBrk="1" hangingPunct="1"/>
              <a:t>6</a:t>
            </a:fld>
            <a:endParaRPr lang="en-AU" altLang="en-US" sz="1400"/>
          </a:p>
        </p:txBody>
      </p:sp>
      <p:sp>
        <p:nvSpPr>
          <p:cNvPr id="8196" name="Rectangle 2">
            <a:extLst>
              <a:ext uri="{FF2B5EF4-FFF2-40B4-BE49-F238E27FC236}">
                <a16:creationId xmlns:a16="http://schemas.microsoft.com/office/drawing/2014/main" id="{9C1661D0-46A2-46EE-A5B0-7387D65633DA}"/>
              </a:ext>
            </a:extLst>
          </p:cNvPr>
          <p:cNvSpPr>
            <a:spLocks noGrp="1" noChangeArrowheads="1"/>
          </p:cNvSpPr>
          <p:nvPr>
            <p:ph type="title"/>
          </p:nvPr>
        </p:nvSpPr>
        <p:spPr/>
        <p:txBody>
          <a:bodyPr/>
          <a:lstStyle/>
          <a:p>
            <a:pPr eaLnBrk="1" hangingPunct="1"/>
            <a:r>
              <a:rPr lang="en-US" altLang="en-US"/>
              <a:t>Corrective Changes</a:t>
            </a:r>
          </a:p>
        </p:txBody>
      </p:sp>
      <p:sp>
        <p:nvSpPr>
          <p:cNvPr id="8197" name="Rectangle 3">
            <a:extLst>
              <a:ext uri="{FF2B5EF4-FFF2-40B4-BE49-F238E27FC236}">
                <a16:creationId xmlns:a16="http://schemas.microsoft.com/office/drawing/2014/main" id="{AB9877C4-BAE4-41CA-8ECF-A80DA8DFBCED}"/>
              </a:ext>
            </a:extLst>
          </p:cNvPr>
          <p:cNvSpPr>
            <a:spLocks noGrp="1" noChangeArrowheads="1"/>
          </p:cNvSpPr>
          <p:nvPr>
            <p:ph type="body" idx="1"/>
          </p:nvPr>
        </p:nvSpPr>
        <p:spPr>
          <a:xfrm>
            <a:off x="609604" y="1487056"/>
            <a:ext cx="10030687" cy="4079300"/>
          </a:xfrm>
        </p:spPr>
        <p:txBody>
          <a:bodyPr>
            <a:normAutofit lnSpcReduction="10000"/>
          </a:bodyPr>
          <a:lstStyle/>
          <a:p>
            <a:pPr eaLnBrk="1" hangingPunct="1"/>
            <a:r>
              <a:rPr lang="en-US" altLang="en-US" sz="2800" dirty="0"/>
              <a:t>Required to maintain control over the system’s day-to-day </a:t>
            </a:r>
            <a:r>
              <a:rPr lang="en-US" altLang="en-US" sz="2800" dirty="0" smtClean="0"/>
              <a:t>functions</a:t>
            </a:r>
          </a:p>
          <a:p>
            <a:pPr eaLnBrk="1" hangingPunct="1"/>
            <a:endParaRPr lang="en-US" altLang="en-US" sz="2800" dirty="0"/>
          </a:p>
          <a:p>
            <a:pPr eaLnBrk="1" hangingPunct="1"/>
            <a:r>
              <a:rPr lang="en-US" altLang="en-US" sz="2800" dirty="0"/>
              <a:t>These changes are made as faults (or) bugs are found during the development </a:t>
            </a:r>
            <a:r>
              <a:rPr lang="en-US" altLang="en-US" sz="2800" dirty="0" smtClean="0"/>
              <a:t>time</a:t>
            </a:r>
          </a:p>
          <a:p>
            <a:pPr eaLnBrk="1" hangingPunct="1"/>
            <a:endParaRPr lang="en-US" altLang="en-US" sz="2800" dirty="0"/>
          </a:p>
          <a:p>
            <a:pPr eaLnBrk="1" hangingPunct="1"/>
            <a:r>
              <a:rPr lang="en-US" altLang="en-US" sz="2800" dirty="0"/>
              <a:t>Some changes may be long-term and fundamental, some may be patches to keep the system in operation (emergency fixes)</a:t>
            </a:r>
          </a:p>
        </p:txBody>
      </p:sp>
    </p:spTree>
    <p:extLst>
      <p:ext uri="{BB962C8B-B14F-4D97-AF65-F5344CB8AC3E}">
        <p14:creationId xmlns:p14="http://schemas.microsoft.com/office/powerpoint/2010/main" val="64444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7BC221D6-F1A7-4F8E-8818-E4DCAA745CE7}"/>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3491" name="Slide Number Placeholder 5">
            <a:extLst>
              <a:ext uri="{FF2B5EF4-FFF2-40B4-BE49-F238E27FC236}">
                <a16:creationId xmlns:a16="http://schemas.microsoft.com/office/drawing/2014/main" id="{29D2BF02-7697-4191-8609-DA469AA4A90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B1BED4D-0AFD-4148-98E2-7343EFAA6FBD}" type="slidenum">
              <a:rPr lang="en-AU" altLang="en-US" sz="1400"/>
              <a:pPr eaLnBrk="1" hangingPunct="1"/>
              <a:t>60</a:t>
            </a:fld>
            <a:endParaRPr lang="en-AU" altLang="en-US" sz="1400"/>
          </a:p>
        </p:txBody>
      </p:sp>
      <p:sp>
        <p:nvSpPr>
          <p:cNvPr id="63492" name="Rectangle 4">
            <a:extLst>
              <a:ext uri="{FF2B5EF4-FFF2-40B4-BE49-F238E27FC236}">
                <a16:creationId xmlns:a16="http://schemas.microsoft.com/office/drawing/2014/main" id="{29881075-721F-4E4B-982A-448016FE2C14}"/>
              </a:ext>
            </a:extLst>
          </p:cNvPr>
          <p:cNvSpPr>
            <a:spLocks noGrp="1" noChangeArrowheads="1"/>
          </p:cNvSpPr>
          <p:nvPr>
            <p:ph type="title"/>
          </p:nvPr>
        </p:nvSpPr>
        <p:spPr/>
        <p:txBody>
          <a:bodyPr/>
          <a:lstStyle/>
          <a:p>
            <a:pPr eaLnBrk="1" hangingPunct="1"/>
            <a:r>
              <a:rPr lang="en-AU" altLang="en-US"/>
              <a:t>Ensuring Build Consistency</a:t>
            </a:r>
          </a:p>
        </p:txBody>
      </p:sp>
      <p:sp>
        <p:nvSpPr>
          <p:cNvPr id="63493" name="Rectangle 5">
            <a:extLst>
              <a:ext uri="{FF2B5EF4-FFF2-40B4-BE49-F238E27FC236}">
                <a16:creationId xmlns:a16="http://schemas.microsoft.com/office/drawing/2014/main" id="{44886DCB-8606-4FC3-903E-850DA2D5BBE4}"/>
              </a:ext>
            </a:extLst>
          </p:cNvPr>
          <p:cNvSpPr>
            <a:spLocks noGrp="1" noChangeArrowheads="1"/>
          </p:cNvSpPr>
          <p:nvPr>
            <p:ph type="body" idx="1"/>
          </p:nvPr>
        </p:nvSpPr>
        <p:spPr>
          <a:xfrm>
            <a:off x="609604" y="1551709"/>
            <a:ext cx="9706633" cy="4359563"/>
          </a:xfrm>
        </p:spPr>
        <p:txBody>
          <a:bodyPr>
            <a:normAutofit/>
          </a:bodyPr>
          <a:lstStyle/>
          <a:p>
            <a:pPr eaLnBrk="1" hangingPunct="1">
              <a:lnSpc>
                <a:spcPct val="90000"/>
              </a:lnSpc>
            </a:pPr>
            <a:r>
              <a:rPr lang="en-US" altLang="en-US" sz="2400" dirty="0"/>
              <a:t>When developers check-in source code with modifications – the changes may cause more bugs</a:t>
            </a:r>
          </a:p>
          <a:p>
            <a:pPr eaLnBrk="1" hangingPunct="1">
              <a:lnSpc>
                <a:spcPct val="90000"/>
              </a:lnSpc>
            </a:pPr>
            <a:endParaRPr lang="en-US" altLang="en-US" sz="2400" dirty="0" smtClean="0"/>
          </a:p>
          <a:p>
            <a:pPr eaLnBrk="1" hangingPunct="1">
              <a:lnSpc>
                <a:spcPct val="90000"/>
              </a:lnSpc>
            </a:pPr>
            <a:r>
              <a:rPr lang="en-US" altLang="en-US" sz="2400" dirty="0" smtClean="0"/>
              <a:t>To </a:t>
            </a:r>
            <a:r>
              <a:rPr lang="en-US" altLang="en-US" sz="2400" dirty="0"/>
              <a:t>ensure that new changes do not cause unexpected failures many techniques are used by developers:</a:t>
            </a:r>
          </a:p>
          <a:p>
            <a:pPr lvl="1" eaLnBrk="1" hangingPunct="1">
              <a:lnSpc>
                <a:spcPct val="90000"/>
              </a:lnSpc>
            </a:pPr>
            <a:r>
              <a:rPr lang="en-US" altLang="en-US" sz="2000" dirty="0"/>
              <a:t>Regression testing</a:t>
            </a:r>
          </a:p>
          <a:p>
            <a:pPr lvl="1" eaLnBrk="1" hangingPunct="1">
              <a:lnSpc>
                <a:spcPct val="90000"/>
              </a:lnSpc>
            </a:pPr>
            <a:r>
              <a:rPr lang="en-US" altLang="en-US" sz="2000" dirty="0"/>
              <a:t>Compile &amp; link verification</a:t>
            </a:r>
          </a:p>
          <a:p>
            <a:pPr lvl="1" eaLnBrk="1" hangingPunct="1">
              <a:lnSpc>
                <a:spcPct val="90000"/>
              </a:lnSpc>
            </a:pPr>
            <a:r>
              <a:rPr lang="en-US" altLang="en-US" sz="2000" dirty="0"/>
              <a:t>Static audits</a:t>
            </a:r>
          </a:p>
          <a:p>
            <a:pPr lvl="1" eaLnBrk="1" hangingPunct="1">
              <a:lnSpc>
                <a:spcPct val="90000"/>
              </a:lnSpc>
            </a:pPr>
            <a:r>
              <a:rPr lang="en-US" altLang="en-US" sz="2000" dirty="0"/>
              <a:t>Metrics trends</a:t>
            </a:r>
          </a:p>
          <a:p>
            <a:pPr eaLnBrk="1" hangingPunct="1">
              <a:lnSpc>
                <a:spcPct val="90000"/>
              </a:lnSpc>
            </a:pPr>
            <a:endParaRPr lang="en-US" altLang="en-US" sz="2400" dirty="0" smtClean="0"/>
          </a:p>
          <a:p>
            <a:pPr eaLnBrk="1" hangingPunct="1">
              <a:lnSpc>
                <a:spcPct val="90000"/>
              </a:lnSpc>
            </a:pPr>
            <a:r>
              <a:rPr lang="en-US" altLang="en-US" sz="2400" dirty="0" smtClean="0"/>
              <a:t>This </a:t>
            </a:r>
            <a:r>
              <a:rPr lang="en-US" altLang="en-US" sz="2400" dirty="0"/>
              <a:t>aspect of development is one of the most important and requires careful monitoring</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99195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a:extLst>
              <a:ext uri="{FF2B5EF4-FFF2-40B4-BE49-F238E27FC236}">
                <a16:creationId xmlns:a16="http://schemas.microsoft.com/office/drawing/2014/main" id="{2E0A154C-DA2B-4614-802F-67284351B238}"/>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4515" name="Slide Number Placeholder 5">
            <a:extLst>
              <a:ext uri="{FF2B5EF4-FFF2-40B4-BE49-F238E27FC236}">
                <a16:creationId xmlns:a16="http://schemas.microsoft.com/office/drawing/2014/main" id="{FA4201CB-C3BF-4E3E-B97F-6A94E2261F62}"/>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D784B7B-469E-48BD-B3C0-C226F6C09700}" type="slidenum">
              <a:rPr lang="en-AU" altLang="en-US" sz="1400"/>
              <a:pPr eaLnBrk="1" hangingPunct="1"/>
              <a:t>61</a:t>
            </a:fld>
            <a:endParaRPr lang="en-AU" altLang="en-US" sz="1400"/>
          </a:p>
        </p:txBody>
      </p:sp>
      <p:sp>
        <p:nvSpPr>
          <p:cNvPr id="64516" name="Rectangle 2">
            <a:extLst>
              <a:ext uri="{FF2B5EF4-FFF2-40B4-BE49-F238E27FC236}">
                <a16:creationId xmlns:a16="http://schemas.microsoft.com/office/drawing/2014/main" id="{01A4F4EB-A8E7-4373-AB41-A73262E0F5D0}"/>
              </a:ext>
            </a:extLst>
          </p:cNvPr>
          <p:cNvSpPr>
            <a:spLocks noGrp="1" noChangeArrowheads="1"/>
          </p:cNvSpPr>
          <p:nvPr>
            <p:ph type="title"/>
          </p:nvPr>
        </p:nvSpPr>
        <p:spPr/>
        <p:txBody>
          <a:bodyPr/>
          <a:lstStyle/>
          <a:p>
            <a:pPr eaLnBrk="1" hangingPunct="1"/>
            <a:r>
              <a:rPr lang="en-AU" altLang="en-US"/>
              <a:t>What is Regression Testing?</a:t>
            </a:r>
          </a:p>
        </p:txBody>
      </p:sp>
      <p:sp>
        <p:nvSpPr>
          <p:cNvPr id="64517" name="Rectangle 3">
            <a:extLst>
              <a:ext uri="{FF2B5EF4-FFF2-40B4-BE49-F238E27FC236}">
                <a16:creationId xmlns:a16="http://schemas.microsoft.com/office/drawing/2014/main" id="{E79ECAEB-2E88-4264-885D-FA10E1A3FDB2}"/>
              </a:ext>
            </a:extLst>
          </p:cNvPr>
          <p:cNvSpPr>
            <a:spLocks noGrp="1" noChangeArrowheads="1"/>
          </p:cNvSpPr>
          <p:nvPr>
            <p:ph type="body" idx="1"/>
          </p:nvPr>
        </p:nvSpPr>
        <p:spPr>
          <a:xfrm>
            <a:off x="609604" y="1468582"/>
            <a:ext cx="9706633" cy="4097773"/>
          </a:xfrm>
          <a:noFill/>
        </p:spPr>
        <p:txBody>
          <a:bodyPr>
            <a:normAutofit fontScale="92500" lnSpcReduction="20000"/>
          </a:bodyPr>
          <a:lstStyle/>
          <a:p>
            <a:pPr eaLnBrk="1" hangingPunct="1">
              <a:lnSpc>
                <a:spcPct val="90000"/>
              </a:lnSpc>
            </a:pPr>
            <a:r>
              <a:rPr lang="en-AU" altLang="en-US" sz="2800" dirty="0"/>
              <a:t>Simply put, it is repetition of existing tests</a:t>
            </a:r>
          </a:p>
          <a:p>
            <a:pPr lvl="1" eaLnBrk="1" hangingPunct="1">
              <a:lnSpc>
                <a:spcPct val="90000"/>
              </a:lnSpc>
            </a:pPr>
            <a:r>
              <a:rPr lang="en-AU" altLang="en-US" sz="2400" dirty="0"/>
              <a:t>Usually done after minor changes are made to code</a:t>
            </a:r>
          </a:p>
          <a:p>
            <a:pPr lvl="1" eaLnBrk="1" hangingPunct="1">
              <a:lnSpc>
                <a:spcPct val="90000"/>
              </a:lnSpc>
            </a:pPr>
            <a:r>
              <a:rPr lang="en-AU" altLang="en-US" sz="2400" dirty="0"/>
              <a:t>It does not apply for enhancements</a:t>
            </a:r>
          </a:p>
          <a:p>
            <a:pPr lvl="1" eaLnBrk="1" hangingPunct="1">
              <a:lnSpc>
                <a:spcPct val="90000"/>
              </a:lnSpc>
            </a:pPr>
            <a:r>
              <a:rPr lang="en-AU" altLang="en-US" sz="2400" dirty="0"/>
              <a:t>Before checking in the changes into a repository</a:t>
            </a:r>
          </a:p>
          <a:p>
            <a:pPr eaLnBrk="1" hangingPunct="1">
              <a:lnSpc>
                <a:spcPct val="90000"/>
              </a:lnSpc>
            </a:pPr>
            <a:endParaRPr lang="en-AU" altLang="en-US" sz="2800" dirty="0" smtClean="0"/>
          </a:p>
          <a:p>
            <a:pPr eaLnBrk="1" hangingPunct="1">
              <a:lnSpc>
                <a:spcPct val="90000"/>
              </a:lnSpc>
            </a:pPr>
            <a:r>
              <a:rPr lang="en-AU" altLang="en-US" sz="2800" dirty="0" smtClean="0"/>
              <a:t>It </a:t>
            </a:r>
            <a:r>
              <a:rPr lang="en-AU" altLang="en-US" sz="2800" dirty="0"/>
              <a:t>can be seen as selective testing</a:t>
            </a:r>
          </a:p>
          <a:p>
            <a:pPr eaLnBrk="1" hangingPunct="1">
              <a:lnSpc>
                <a:spcPct val="90000"/>
              </a:lnSpc>
            </a:pPr>
            <a:endParaRPr lang="en-AU" altLang="en-US" sz="2800" dirty="0" smtClean="0"/>
          </a:p>
          <a:p>
            <a:pPr eaLnBrk="1" hangingPunct="1">
              <a:lnSpc>
                <a:spcPct val="90000"/>
              </a:lnSpc>
            </a:pPr>
            <a:r>
              <a:rPr lang="en-AU" altLang="en-US" sz="2800" dirty="0" smtClean="0"/>
              <a:t>Intention </a:t>
            </a:r>
            <a:r>
              <a:rPr lang="en-AU" altLang="en-US" sz="2800" dirty="0"/>
              <a:t>is to show that modifications have not caused unintended effects</a:t>
            </a:r>
          </a:p>
          <a:p>
            <a:pPr eaLnBrk="1" hangingPunct="1">
              <a:lnSpc>
                <a:spcPct val="90000"/>
              </a:lnSpc>
            </a:pPr>
            <a:endParaRPr lang="en-AU" altLang="en-US" sz="2800" dirty="0" smtClean="0"/>
          </a:p>
          <a:p>
            <a:pPr eaLnBrk="1" hangingPunct="1">
              <a:lnSpc>
                <a:spcPct val="90000"/>
              </a:lnSpc>
            </a:pPr>
            <a:r>
              <a:rPr lang="en-AU" altLang="en-US" sz="2800" dirty="0" smtClean="0"/>
              <a:t>Verifies </a:t>
            </a:r>
            <a:r>
              <a:rPr lang="en-AU" altLang="en-US" sz="2800" dirty="0"/>
              <a:t>that the system still complies with its specified requirements</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843077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804746AC-C626-43B6-9BF2-D899419AF708}"/>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5539" name="Slide Number Placeholder 5">
            <a:extLst>
              <a:ext uri="{FF2B5EF4-FFF2-40B4-BE49-F238E27FC236}">
                <a16:creationId xmlns:a16="http://schemas.microsoft.com/office/drawing/2014/main" id="{C8851A63-FA37-4D67-9D3D-D1861553E60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9230ED0-D502-4F23-B7A3-404557953B30}" type="slidenum">
              <a:rPr lang="en-AU" altLang="en-US" sz="1400"/>
              <a:pPr eaLnBrk="1" hangingPunct="1"/>
              <a:t>62</a:t>
            </a:fld>
            <a:endParaRPr lang="en-AU" altLang="en-US" sz="1400"/>
          </a:p>
        </p:txBody>
      </p:sp>
      <p:sp>
        <p:nvSpPr>
          <p:cNvPr id="65540" name="AutoShape 1026">
            <a:extLst>
              <a:ext uri="{FF2B5EF4-FFF2-40B4-BE49-F238E27FC236}">
                <a16:creationId xmlns:a16="http://schemas.microsoft.com/office/drawing/2014/main" id="{01E20646-3EC6-4A9F-A3B1-F07BA2F842AB}"/>
              </a:ext>
            </a:extLst>
          </p:cNvPr>
          <p:cNvSpPr>
            <a:spLocks noChangeArrowheads="1"/>
          </p:cNvSpPr>
          <p:nvPr/>
        </p:nvSpPr>
        <p:spPr bwMode="auto">
          <a:xfrm>
            <a:off x="1724891" y="4174837"/>
            <a:ext cx="7696200" cy="1371600"/>
          </a:xfrm>
          <a:prstGeom prst="roundRect">
            <a:avLst>
              <a:gd name="adj" fmla="val 16667"/>
            </a:avLst>
          </a:prstGeom>
          <a:solidFill>
            <a:srgbClr val="DDDDD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ltLang="en-US"/>
          </a:p>
        </p:txBody>
      </p:sp>
      <p:sp>
        <p:nvSpPr>
          <p:cNvPr id="65541" name="Rectangle 1027">
            <a:extLst>
              <a:ext uri="{FF2B5EF4-FFF2-40B4-BE49-F238E27FC236}">
                <a16:creationId xmlns:a16="http://schemas.microsoft.com/office/drawing/2014/main" id="{764C682B-AD76-476B-81CE-BEB593736DA4}"/>
              </a:ext>
            </a:extLst>
          </p:cNvPr>
          <p:cNvSpPr>
            <a:spLocks noGrp="1" noChangeArrowheads="1"/>
          </p:cNvSpPr>
          <p:nvPr>
            <p:ph type="title"/>
          </p:nvPr>
        </p:nvSpPr>
        <p:spPr/>
        <p:txBody>
          <a:bodyPr/>
          <a:lstStyle/>
          <a:p>
            <a:pPr eaLnBrk="1" hangingPunct="1"/>
            <a:r>
              <a:rPr lang="en-AU" altLang="en-US"/>
              <a:t>Regression Testing</a:t>
            </a:r>
          </a:p>
        </p:txBody>
      </p:sp>
      <p:sp>
        <p:nvSpPr>
          <p:cNvPr id="65542" name="Rectangle 1028">
            <a:extLst>
              <a:ext uri="{FF2B5EF4-FFF2-40B4-BE49-F238E27FC236}">
                <a16:creationId xmlns:a16="http://schemas.microsoft.com/office/drawing/2014/main" id="{D24F28EA-6F3C-4036-8FB3-1B4846AD0117}"/>
              </a:ext>
            </a:extLst>
          </p:cNvPr>
          <p:cNvSpPr>
            <a:spLocks noChangeArrowheads="1"/>
          </p:cNvSpPr>
          <p:nvPr/>
        </p:nvSpPr>
        <p:spPr bwMode="auto">
          <a:xfrm>
            <a:off x="6377854" y="1660237"/>
            <a:ext cx="2209800" cy="914400"/>
          </a:xfrm>
          <a:prstGeom prst="rect">
            <a:avLst/>
          </a:prstGeom>
          <a:solidFill>
            <a:srgbClr val="CC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AU" altLang="en-US" b="1">
                <a:latin typeface="Trebuchet MS" panose="020B0603020202020204" pitchFamily="34" charset="0"/>
              </a:rPr>
              <a:t>Initial Version </a:t>
            </a:r>
          </a:p>
          <a:p>
            <a:pPr algn="ctr"/>
            <a:r>
              <a:rPr lang="en-AU" altLang="en-US" b="1">
                <a:latin typeface="Trebuchet MS" panose="020B0603020202020204" pitchFamily="34" charset="0"/>
              </a:rPr>
              <a:t>(v3.2)</a:t>
            </a:r>
          </a:p>
        </p:txBody>
      </p:sp>
      <p:sp>
        <p:nvSpPr>
          <p:cNvPr id="65543" name="Rectangle 1029">
            <a:extLst>
              <a:ext uri="{FF2B5EF4-FFF2-40B4-BE49-F238E27FC236}">
                <a16:creationId xmlns:a16="http://schemas.microsoft.com/office/drawing/2014/main" id="{7F364011-14E5-46B9-9894-F453D489154A}"/>
              </a:ext>
            </a:extLst>
          </p:cNvPr>
          <p:cNvSpPr>
            <a:spLocks noChangeArrowheads="1"/>
          </p:cNvSpPr>
          <p:nvPr/>
        </p:nvSpPr>
        <p:spPr bwMode="auto">
          <a:xfrm>
            <a:off x="6139729" y="4555837"/>
            <a:ext cx="2671762" cy="76200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AU" altLang="en-US" b="1">
                <a:latin typeface="Trebuchet MS" panose="020B0603020202020204" pitchFamily="34" charset="0"/>
              </a:rPr>
              <a:t>Changed Version</a:t>
            </a:r>
          </a:p>
        </p:txBody>
      </p:sp>
      <p:sp>
        <p:nvSpPr>
          <p:cNvPr id="65544" name="AutoShape 1030">
            <a:extLst>
              <a:ext uri="{FF2B5EF4-FFF2-40B4-BE49-F238E27FC236}">
                <a16:creationId xmlns:a16="http://schemas.microsoft.com/office/drawing/2014/main" id="{F5EC812A-4B7A-4FCF-874F-D46FB62D2F20}"/>
              </a:ext>
            </a:extLst>
          </p:cNvPr>
          <p:cNvSpPr>
            <a:spLocks noChangeArrowheads="1"/>
          </p:cNvSpPr>
          <p:nvPr/>
        </p:nvSpPr>
        <p:spPr bwMode="auto">
          <a:xfrm>
            <a:off x="1801091" y="1660237"/>
            <a:ext cx="2514600" cy="914400"/>
          </a:xfrm>
          <a:prstGeom prst="roundRect">
            <a:avLst>
              <a:gd name="adj" fmla="val 16667"/>
            </a:avLst>
          </a:prstGeom>
          <a:solidFill>
            <a:srgbClr val="CCFFCC"/>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AU" altLang="en-US" b="1">
                <a:latin typeface="Trebuchet MS" panose="020B0603020202020204" pitchFamily="34" charset="0"/>
              </a:rPr>
              <a:t>Test Case</a:t>
            </a:r>
            <a:endParaRPr lang="en-AU" altLang="en-US">
              <a:latin typeface="Trebuchet MS" panose="020B0603020202020204" pitchFamily="34" charset="0"/>
            </a:endParaRPr>
          </a:p>
        </p:txBody>
      </p:sp>
      <p:sp>
        <p:nvSpPr>
          <p:cNvPr id="65545" name="Oval 1031">
            <a:extLst>
              <a:ext uri="{FF2B5EF4-FFF2-40B4-BE49-F238E27FC236}">
                <a16:creationId xmlns:a16="http://schemas.microsoft.com/office/drawing/2014/main" id="{A9B04573-90FE-4BCD-8C54-6790D3C02DFC}"/>
              </a:ext>
            </a:extLst>
          </p:cNvPr>
          <p:cNvSpPr>
            <a:spLocks noChangeArrowheads="1"/>
          </p:cNvSpPr>
          <p:nvPr/>
        </p:nvSpPr>
        <p:spPr bwMode="auto">
          <a:xfrm>
            <a:off x="4468091" y="3260437"/>
            <a:ext cx="1524000" cy="609600"/>
          </a:xfrm>
          <a:prstGeom prst="ellipse">
            <a:avLst/>
          </a:prstGeom>
          <a:solidFill>
            <a:srgbClr val="FF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AU" altLang="en-US" b="1">
                <a:solidFill>
                  <a:srgbClr val="FFFFCC"/>
                </a:solidFill>
                <a:latin typeface="Trebuchet MS" panose="020B0603020202020204" pitchFamily="34" charset="0"/>
              </a:rPr>
              <a:t>Faults</a:t>
            </a:r>
          </a:p>
        </p:txBody>
      </p:sp>
      <p:cxnSp>
        <p:nvCxnSpPr>
          <p:cNvPr id="65546" name="AutoShape 1032">
            <a:extLst>
              <a:ext uri="{FF2B5EF4-FFF2-40B4-BE49-F238E27FC236}">
                <a16:creationId xmlns:a16="http://schemas.microsoft.com/office/drawing/2014/main" id="{7A8065BF-0AB5-46B0-BC4F-27C8A5036679}"/>
              </a:ext>
            </a:extLst>
          </p:cNvPr>
          <p:cNvCxnSpPr>
            <a:cxnSpLocks noChangeShapeType="1"/>
            <a:stCxn id="65544" idx="3"/>
            <a:endCxn id="65542" idx="1"/>
          </p:cNvCxnSpPr>
          <p:nvPr/>
        </p:nvCxnSpPr>
        <p:spPr bwMode="auto">
          <a:xfrm>
            <a:off x="4328392" y="2117437"/>
            <a:ext cx="2036763" cy="0"/>
          </a:xfrm>
          <a:prstGeom prst="straightConnector1">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47" name="Text Box 1033">
            <a:extLst>
              <a:ext uri="{FF2B5EF4-FFF2-40B4-BE49-F238E27FC236}">
                <a16:creationId xmlns:a16="http://schemas.microsoft.com/office/drawing/2014/main" id="{0E6A8BA0-DC39-47DF-99BE-C27075539C3D}"/>
              </a:ext>
            </a:extLst>
          </p:cNvPr>
          <p:cNvSpPr txBox="1">
            <a:spLocks noChangeArrowheads="1"/>
          </p:cNvSpPr>
          <p:nvPr/>
        </p:nvSpPr>
        <p:spPr bwMode="auto">
          <a:xfrm>
            <a:off x="4696691" y="1660237"/>
            <a:ext cx="127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AU" altLang="en-US" b="1" dirty="0">
                <a:latin typeface="Trebuchet MS" panose="020B0603020202020204" pitchFamily="34" charset="0"/>
              </a:rPr>
              <a:t>Verifies</a:t>
            </a:r>
          </a:p>
        </p:txBody>
      </p:sp>
      <p:cxnSp>
        <p:nvCxnSpPr>
          <p:cNvPr id="65548" name="AutoShape 1034">
            <a:extLst>
              <a:ext uri="{FF2B5EF4-FFF2-40B4-BE49-F238E27FC236}">
                <a16:creationId xmlns:a16="http://schemas.microsoft.com/office/drawing/2014/main" id="{7760180C-4F97-4D41-A74D-D45A32420ABD}"/>
              </a:ext>
            </a:extLst>
          </p:cNvPr>
          <p:cNvCxnSpPr>
            <a:cxnSpLocks noChangeShapeType="1"/>
            <a:stCxn id="65544" idx="2"/>
            <a:endCxn id="65545" idx="2"/>
          </p:cNvCxnSpPr>
          <p:nvPr/>
        </p:nvCxnSpPr>
        <p:spPr bwMode="auto">
          <a:xfrm rot="16200000" flipH="1">
            <a:off x="3267941" y="2377787"/>
            <a:ext cx="977900" cy="1397000"/>
          </a:xfrm>
          <a:prstGeom prst="curvedConnector2">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49" name="Text Box 1035">
            <a:extLst>
              <a:ext uri="{FF2B5EF4-FFF2-40B4-BE49-F238E27FC236}">
                <a16:creationId xmlns:a16="http://schemas.microsoft.com/office/drawing/2014/main" id="{2D42A1A0-8533-4273-A452-BE128F8E57E1}"/>
              </a:ext>
            </a:extLst>
          </p:cNvPr>
          <p:cNvSpPr txBox="1">
            <a:spLocks noChangeArrowheads="1"/>
          </p:cNvSpPr>
          <p:nvPr/>
        </p:nvSpPr>
        <p:spPr bwMode="auto">
          <a:xfrm>
            <a:off x="3401291" y="2803237"/>
            <a:ext cx="126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AU" altLang="en-US" b="1">
                <a:latin typeface="Trebuchet MS" panose="020B0603020202020204" pitchFamily="34" charset="0"/>
              </a:rPr>
              <a:t>Reveals</a:t>
            </a:r>
          </a:p>
        </p:txBody>
      </p:sp>
      <p:cxnSp>
        <p:nvCxnSpPr>
          <p:cNvPr id="65550" name="AutoShape 1036">
            <a:extLst>
              <a:ext uri="{FF2B5EF4-FFF2-40B4-BE49-F238E27FC236}">
                <a16:creationId xmlns:a16="http://schemas.microsoft.com/office/drawing/2014/main" id="{AEF67F56-E1CD-4F19-9B93-6265A3537410}"/>
              </a:ext>
            </a:extLst>
          </p:cNvPr>
          <p:cNvCxnSpPr>
            <a:cxnSpLocks noChangeShapeType="1"/>
            <a:stCxn id="65542" idx="2"/>
            <a:endCxn id="65545" idx="6"/>
          </p:cNvCxnSpPr>
          <p:nvPr/>
        </p:nvCxnSpPr>
        <p:spPr bwMode="auto">
          <a:xfrm rot="5400000">
            <a:off x="6254823" y="2337306"/>
            <a:ext cx="977900" cy="1477963"/>
          </a:xfrm>
          <a:prstGeom prst="curvedConnector2">
            <a:avLst/>
          </a:prstGeom>
          <a:noFill/>
          <a:ln w="444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1" name="AutoShape 1037">
            <a:extLst>
              <a:ext uri="{FF2B5EF4-FFF2-40B4-BE49-F238E27FC236}">
                <a16:creationId xmlns:a16="http://schemas.microsoft.com/office/drawing/2014/main" id="{15423308-1943-42C5-A57D-483469D00732}"/>
              </a:ext>
            </a:extLst>
          </p:cNvPr>
          <p:cNvCxnSpPr>
            <a:cxnSpLocks noChangeShapeType="1"/>
            <a:stCxn id="65543" idx="1"/>
            <a:endCxn id="65545" idx="4"/>
          </p:cNvCxnSpPr>
          <p:nvPr/>
        </p:nvCxnSpPr>
        <p:spPr bwMode="auto">
          <a:xfrm rot="10800000">
            <a:off x="5230091" y="3882737"/>
            <a:ext cx="896938" cy="1054100"/>
          </a:xfrm>
          <a:prstGeom prst="curvedConnector2">
            <a:avLst/>
          </a:prstGeom>
          <a:noFill/>
          <a:ln w="444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2" name="AutoShape 1038">
            <a:extLst>
              <a:ext uri="{FF2B5EF4-FFF2-40B4-BE49-F238E27FC236}">
                <a16:creationId xmlns:a16="http://schemas.microsoft.com/office/drawing/2014/main" id="{27ECA9BB-8DB9-44F5-B231-D65F29A1364D}"/>
              </a:ext>
            </a:extLst>
          </p:cNvPr>
          <p:cNvCxnSpPr>
            <a:cxnSpLocks noChangeShapeType="1"/>
            <a:stCxn id="65542" idx="2"/>
            <a:endCxn id="65543" idx="0"/>
          </p:cNvCxnSpPr>
          <p:nvPr/>
        </p:nvCxnSpPr>
        <p:spPr bwMode="auto">
          <a:xfrm flipH="1">
            <a:off x="7476404" y="2587337"/>
            <a:ext cx="6350" cy="1955800"/>
          </a:xfrm>
          <a:prstGeom prst="straightConnector1">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53" name="Text Box 1039">
            <a:extLst>
              <a:ext uri="{FF2B5EF4-FFF2-40B4-BE49-F238E27FC236}">
                <a16:creationId xmlns:a16="http://schemas.microsoft.com/office/drawing/2014/main" id="{AF0D0393-336C-4E61-81DA-CA7542DE042B}"/>
              </a:ext>
            </a:extLst>
          </p:cNvPr>
          <p:cNvSpPr txBox="1">
            <a:spLocks noChangeArrowheads="1"/>
          </p:cNvSpPr>
          <p:nvPr/>
        </p:nvSpPr>
        <p:spPr bwMode="auto">
          <a:xfrm>
            <a:off x="7439892" y="3184238"/>
            <a:ext cx="208582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AU" altLang="en-US" b="1">
                <a:latin typeface="Trebuchet MS" panose="020B0603020202020204" pitchFamily="34" charset="0"/>
              </a:rPr>
              <a:t>Minor</a:t>
            </a:r>
          </a:p>
          <a:p>
            <a:r>
              <a:rPr lang="en-AU" altLang="en-US" b="1">
                <a:latin typeface="Trebuchet MS" panose="020B0603020202020204" pitchFamily="34" charset="0"/>
              </a:rPr>
              <a:t>Modifications</a:t>
            </a:r>
          </a:p>
        </p:txBody>
      </p:sp>
      <p:sp>
        <p:nvSpPr>
          <p:cNvPr id="65554" name="Text Box 1040">
            <a:extLst>
              <a:ext uri="{FF2B5EF4-FFF2-40B4-BE49-F238E27FC236}">
                <a16:creationId xmlns:a16="http://schemas.microsoft.com/office/drawing/2014/main" id="{E361C06C-F170-4D33-A871-845867FC8332}"/>
              </a:ext>
            </a:extLst>
          </p:cNvPr>
          <p:cNvSpPr txBox="1">
            <a:spLocks noChangeArrowheads="1"/>
          </p:cNvSpPr>
          <p:nvPr/>
        </p:nvSpPr>
        <p:spPr bwMode="auto">
          <a:xfrm>
            <a:off x="5382491" y="4174837"/>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AU" altLang="en-US" b="1">
                <a:latin typeface="Trebuchet MS" panose="020B0603020202020204" pitchFamily="34" charset="0"/>
              </a:rPr>
              <a:t>fixes</a:t>
            </a:r>
          </a:p>
        </p:txBody>
      </p:sp>
      <p:cxnSp>
        <p:nvCxnSpPr>
          <p:cNvPr id="65555" name="AutoShape 1041">
            <a:extLst>
              <a:ext uri="{FF2B5EF4-FFF2-40B4-BE49-F238E27FC236}">
                <a16:creationId xmlns:a16="http://schemas.microsoft.com/office/drawing/2014/main" id="{8EBC90BD-D3EA-48A0-8DD8-DAC5C3A02F24}"/>
              </a:ext>
            </a:extLst>
          </p:cNvPr>
          <p:cNvCxnSpPr>
            <a:cxnSpLocks noChangeShapeType="1"/>
            <a:stCxn id="65544" idx="2"/>
            <a:endCxn id="65543" idx="1"/>
          </p:cNvCxnSpPr>
          <p:nvPr/>
        </p:nvCxnSpPr>
        <p:spPr bwMode="auto">
          <a:xfrm rot="16200000" flipH="1">
            <a:off x="3417960" y="2227768"/>
            <a:ext cx="2349500" cy="3068638"/>
          </a:xfrm>
          <a:prstGeom prst="bentConnector2">
            <a:avLst/>
          </a:prstGeom>
          <a:noFill/>
          <a:ln w="444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56" name="Text Box 1042">
            <a:extLst>
              <a:ext uri="{FF2B5EF4-FFF2-40B4-BE49-F238E27FC236}">
                <a16:creationId xmlns:a16="http://schemas.microsoft.com/office/drawing/2014/main" id="{B953D592-E9A2-474E-933B-574B09948D47}"/>
              </a:ext>
            </a:extLst>
          </p:cNvPr>
          <p:cNvSpPr txBox="1">
            <a:spLocks noChangeArrowheads="1"/>
          </p:cNvSpPr>
          <p:nvPr/>
        </p:nvSpPr>
        <p:spPr bwMode="auto">
          <a:xfrm>
            <a:off x="3325091" y="4479637"/>
            <a:ext cx="127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AU" altLang="en-US" b="1">
                <a:latin typeface="Trebuchet MS" panose="020B0603020202020204" pitchFamily="34" charset="0"/>
              </a:rPr>
              <a:t>Verifies</a:t>
            </a:r>
          </a:p>
        </p:txBody>
      </p:sp>
      <p:sp>
        <p:nvSpPr>
          <p:cNvPr id="65557" name="Text Box 1043">
            <a:extLst>
              <a:ext uri="{FF2B5EF4-FFF2-40B4-BE49-F238E27FC236}">
                <a16:creationId xmlns:a16="http://schemas.microsoft.com/office/drawing/2014/main" id="{7F5AE2DD-396C-4489-AAC5-C05ECB412AE2}"/>
              </a:ext>
            </a:extLst>
          </p:cNvPr>
          <p:cNvSpPr txBox="1">
            <a:spLocks noChangeArrowheads="1"/>
          </p:cNvSpPr>
          <p:nvPr/>
        </p:nvSpPr>
        <p:spPr bwMode="auto">
          <a:xfrm>
            <a:off x="1801092" y="5089237"/>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AU" altLang="en-US" b="1">
                <a:latin typeface="Trebuchet MS" panose="020B0603020202020204" pitchFamily="34" charset="0"/>
              </a:rPr>
              <a:t>Regression Testing</a:t>
            </a:r>
          </a:p>
        </p:txBody>
      </p:sp>
      <p:grpSp>
        <p:nvGrpSpPr>
          <p:cNvPr id="22" name="Group 21"/>
          <p:cNvGrpSpPr/>
          <p:nvPr/>
        </p:nvGrpSpPr>
        <p:grpSpPr>
          <a:xfrm>
            <a:off x="10125562" y="63100"/>
            <a:ext cx="1991157" cy="1194694"/>
            <a:chOff x="1948" y="4183843"/>
            <a:chExt cx="1991157" cy="1194694"/>
          </a:xfrm>
          <a:scene3d>
            <a:camera prst="orthographicFront"/>
            <a:lightRig rig="flat" dir="t"/>
          </a:scene3d>
        </p:grpSpPr>
        <p:sp>
          <p:nvSpPr>
            <p:cNvPr id="23" name="Rectangle 22"/>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4" name="TextBox 23"/>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3877419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a:extLst>
              <a:ext uri="{FF2B5EF4-FFF2-40B4-BE49-F238E27FC236}">
                <a16:creationId xmlns:a16="http://schemas.microsoft.com/office/drawing/2014/main" id="{1B50F56C-BA24-429A-9685-B5E9EC12B4E9}"/>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6563" name="Slide Number Placeholder 5">
            <a:extLst>
              <a:ext uri="{FF2B5EF4-FFF2-40B4-BE49-F238E27FC236}">
                <a16:creationId xmlns:a16="http://schemas.microsoft.com/office/drawing/2014/main" id="{F372723B-5566-4D2B-9376-AD237E494AAF}"/>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8FBB315-B510-4419-938F-58A9C1952527}" type="slidenum">
              <a:rPr lang="en-AU" altLang="en-US" sz="1400"/>
              <a:pPr eaLnBrk="1" hangingPunct="1"/>
              <a:t>63</a:t>
            </a:fld>
            <a:endParaRPr lang="en-AU" altLang="en-US" sz="1400"/>
          </a:p>
        </p:txBody>
      </p:sp>
      <p:sp>
        <p:nvSpPr>
          <p:cNvPr id="66564" name="Rectangle 14">
            <a:extLst>
              <a:ext uri="{FF2B5EF4-FFF2-40B4-BE49-F238E27FC236}">
                <a16:creationId xmlns:a16="http://schemas.microsoft.com/office/drawing/2014/main" id="{1DBB0A6B-A65F-44D0-B700-F365A430BD27}"/>
              </a:ext>
            </a:extLst>
          </p:cNvPr>
          <p:cNvSpPr>
            <a:spLocks noGrp="1" noChangeArrowheads="1"/>
          </p:cNvSpPr>
          <p:nvPr>
            <p:ph type="title"/>
          </p:nvPr>
        </p:nvSpPr>
        <p:spPr/>
        <p:txBody>
          <a:bodyPr/>
          <a:lstStyle/>
          <a:p>
            <a:pPr eaLnBrk="1" hangingPunct="1"/>
            <a:r>
              <a:rPr lang="en-AU" altLang="en-US"/>
              <a:t>Regression Testing Limitations</a:t>
            </a:r>
          </a:p>
        </p:txBody>
      </p:sp>
      <p:sp>
        <p:nvSpPr>
          <p:cNvPr id="66565" name="Rectangle 15">
            <a:extLst>
              <a:ext uri="{FF2B5EF4-FFF2-40B4-BE49-F238E27FC236}">
                <a16:creationId xmlns:a16="http://schemas.microsoft.com/office/drawing/2014/main" id="{36B3716F-51D1-4A1B-B55B-9C49264604F2}"/>
              </a:ext>
            </a:extLst>
          </p:cNvPr>
          <p:cNvSpPr>
            <a:spLocks noGrp="1" noChangeArrowheads="1"/>
          </p:cNvSpPr>
          <p:nvPr>
            <p:ph type="body" idx="1"/>
          </p:nvPr>
        </p:nvSpPr>
        <p:spPr>
          <a:xfrm>
            <a:off x="609604" y="1385456"/>
            <a:ext cx="9706633" cy="4180900"/>
          </a:xfrm>
        </p:spPr>
        <p:txBody>
          <a:bodyPr>
            <a:normAutofit/>
          </a:bodyPr>
          <a:lstStyle/>
          <a:p>
            <a:pPr eaLnBrk="1" hangingPunct="1"/>
            <a:r>
              <a:rPr lang="en-AU" altLang="en-US" sz="2800" dirty="0"/>
              <a:t>Regression test suite does not contain tests for new or changed capabilities </a:t>
            </a:r>
          </a:p>
          <a:p>
            <a:pPr eaLnBrk="1" hangingPunct="1"/>
            <a:endParaRPr lang="en-AU" altLang="en-US" sz="2800" dirty="0" smtClean="0"/>
          </a:p>
          <a:p>
            <a:pPr eaLnBrk="1" hangingPunct="1"/>
            <a:r>
              <a:rPr lang="en-AU" altLang="en-US" sz="2800" dirty="0" smtClean="0"/>
              <a:t>When </a:t>
            </a:r>
            <a:r>
              <a:rPr lang="en-AU" altLang="en-US" sz="2800" dirty="0"/>
              <a:t>a primary test suite is promoted to become a regression test suite, it is no longer effective as a primary test suite</a:t>
            </a:r>
          </a:p>
          <a:p>
            <a:pPr lvl="1" eaLnBrk="1" hangingPunct="1"/>
            <a:r>
              <a:rPr lang="en-AU" altLang="en-US" sz="2400" dirty="0"/>
              <a:t>Once a version has passed all of its test cases, the  test suite has revealed all the bugs that it can and must be changed to look for new changes</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2838889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04977EF7-8623-4906-8D88-F622948516B8}"/>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7587" name="Slide Number Placeholder 5">
            <a:extLst>
              <a:ext uri="{FF2B5EF4-FFF2-40B4-BE49-F238E27FC236}">
                <a16:creationId xmlns:a16="http://schemas.microsoft.com/office/drawing/2014/main" id="{16F6471B-6455-4090-9F33-44D45BA6BAAD}"/>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C20267E-B53A-4B38-82A2-9A5A9C65E8A2}" type="slidenum">
              <a:rPr lang="en-AU" altLang="en-US" sz="1400"/>
              <a:pPr eaLnBrk="1" hangingPunct="1"/>
              <a:t>64</a:t>
            </a:fld>
            <a:endParaRPr lang="en-AU" altLang="en-US" sz="1400"/>
          </a:p>
        </p:txBody>
      </p:sp>
      <p:sp>
        <p:nvSpPr>
          <p:cNvPr id="67588" name="Rectangle 4">
            <a:extLst>
              <a:ext uri="{FF2B5EF4-FFF2-40B4-BE49-F238E27FC236}">
                <a16:creationId xmlns:a16="http://schemas.microsoft.com/office/drawing/2014/main" id="{E1AC6605-777A-475A-B885-FF53B23C0420}"/>
              </a:ext>
            </a:extLst>
          </p:cNvPr>
          <p:cNvSpPr>
            <a:spLocks noGrp="1" noChangeArrowheads="1"/>
          </p:cNvSpPr>
          <p:nvPr>
            <p:ph type="title"/>
          </p:nvPr>
        </p:nvSpPr>
        <p:spPr/>
        <p:txBody>
          <a:bodyPr/>
          <a:lstStyle/>
          <a:p>
            <a:pPr eaLnBrk="1" hangingPunct="1"/>
            <a:r>
              <a:rPr lang="en-AU" altLang="en-US"/>
              <a:t>Compile and Link Verification</a:t>
            </a:r>
          </a:p>
        </p:txBody>
      </p:sp>
      <p:sp>
        <p:nvSpPr>
          <p:cNvPr id="67589" name="Rectangle 5">
            <a:extLst>
              <a:ext uri="{FF2B5EF4-FFF2-40B4-BE49-F238E27FC236}">
                <a16:creationId xmlns:a16="http://schemas.microsoft.com/office/drawing/2014/main" id="{203636D8-4241-484E-BC3A-4A3F08F796B7}"/>
              </a:ext>
            </a:extLst>
          </p:cNvPr>
          <p:cNvSpPr>
            <a:spLocks noGrp="1" noChangeArrowheads="1"/>
          </p:cNvSpPr>
          <p:nvPr>
            <p:ph type="body" idx="1"/>
          </p:nvPr>
        </p:nvSpPr>
        <p:spPr>
          <a:xfrm>
            <a:off x="609604" y="1579418"/>
            <a:ext cx="9706633" cy="4350327"/>
          </a:xfrm>
        </p:spPr>
        <p:txBody>
          <a:bodyPr>
            <a:normAutofit fontScale="92500"/>
          </a:bodyPr>
          <a:lstStyle/>
          <a:p>
            <a:pPr eaLnBrk="1" hangingPunct="1">
              <a:lnSpc>
                <a:spcPct val="90000"/>
              </a:lnSpc>
            </a:pPr>
            <a:r>
              <a:rPr lang="en-AU" altLang="en-US" sz="2800" dirty="0"/>
              <a:t>This process is applied mainly to source code before checking it into a repository</a:t>
            </a:r>
          </a:p>
          <a:p>
            <a:pPr lvl="1" eaLnBrk="1" hangingPunct="1">
              <a:lnSpc>
                <a:spcPct val="90000"/>
              </a:lnSpc>
            </a:pPr>
            <a:r>
              <a:rPr lang="en-AU" altLang="en-US" sz="2400" dirty="0"/>
              <a:t>The changed copy is built locally on the developers workspace</a:t>
            </a:r>
          </a:p>
          <a:p>
            <a:pPr eaLnBrk="1" hangingPunct="1">
              <a:lnSpc>
                <a:spcPct val="90000"/>
              </a:lnSpc>
            </a:pPr>
            <a:endParaRPr lang="en-AU" altLang="en-US" sz="2800" dirty="0" smtClean="0"/>
          </a:p>
          <a:p>
            <a:pPr eaLnBrk="1" hangingPunct="1">
              <a:lnSpc>
                <a:spcPct val="90000"/>
              </a:lnSpc>
            </a:pPr>
            <a:r>
              <a:rPr lang="en-AU" altLang="en-US" sz="2800" dirty="0" smtClean="0"/>
              <a:t>The </a:t>
            </a:r>
            <a:r>
              <a:rPr lang="en-AU" altLang="en-US" sz="2800" dirty="0"/>
              <a:t>aim is to ensure that there are no compiler errors, warnings or link failures when integrated with the existing set of code as mirrored on the repository</a:t>
            </a:r>
          </a:p>
          <a:p>
            <a:pPr eaLnBrk="1" hangingPunct="1">
              <a:lnSpc>
                <a:spcPct val="90000"/>
              </a:lnSpc>
            </a:pPr>
            <a:endParaRPr lang="en-AU" altLang="en-US" sz="2800" dirty="0" smtClean="0"/>
          </a:p>
          <a:p>
            <a:pPr eaLnBrk="1" hangingPunct="1">
              <a:lnSpc>
                <a:spcPct val="90000"/>
              </a:lnSpc>
            </a:pPr>
            <a:r>
              <a:rPr lang="en-AU" altLang="en-US" sz="2800" dirty="0" smtClean="0"/>
              <a:t>This </a:t>
            </a:r>
            <a:r>
              <a:rPr lang="en-AU" altLang="en-US" sz="2800" dirty="0"/>
              <a:t>is the simplest form of check, and increases confidence – this does not check for bugs.</a:t>
            </a:r>
          </a:p>
        </p:txBody>
      </p:sp>
      <p:grpSp>
        <p:nvGrpSpPr>
          <p:cNvPr id="6" name="Group 5"/>
          <p:cNvGrpSpPr/>
          <p:nvPr/>
        </p:nvGrpSpPr>
        <p:grpSpPr>
          <a:xfrm>
            <a:off x="10125562" y="63100"/>
            <a:ext cx="1991157" cy="1194694"/>
            <a:chOff x="1948" y="4183843"/>
            <a:chExt cx="1991157" cy="1194694"/>
          </a:xfrm>
          <a:scene3d>
            <a:camera prst="orthographicFront"/>
            <a:lightRig rig="flat" dir="t"/>
          </a:scene3d>
        </p:grpSpPr>
        <p:sp>
          <p:nvSpPr>
            <p:cNvPr id="7" name="Rectangle 6"/>
            <p:cNvSpPr/>
            <p:nvPr/>
          </p:nvSpPr>
          <p:spPr>
            <a:xfrm>
              <a:off x="1948" y="4183843"/>
              <a:ext cx="1991157" cy="1194694"/>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TextBox 7"/>
            <p:cNvSpPr txBox="1"/>
            <p:nvPr/>
          </p:nvSpPr>
          <p:spPr>
            <a:xfrm>
              <a:off x="1948" y="4183843"/>
              <a:ext cx="1991157" cy="11946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smtClean="0"/>
                <a:t>Status accounting</a:t>
              </a:r>
              <a:endParaRPr lang="en-US" altLang="en-US" sz="1900" kern="1200" dirty="0"/>
            </a:p>
          </p:txBody>
        </p:sp>
      </p:grpSp>
    </p:spTree>
    <p:extLst>
      <p:ext uri="{BB962C8B-B14F-4D97-AF65-F5344CB8AC3E}">
        <p14:creationId xmlns:p14="http://schemas.microsoft.com/office/powerpoint/2010/main" val="2998263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a:extLst>
              <a:ext uri="{FF2B5EF4-FFF2-40B4-BE49-F238E27FC236}">
                <a16:creationId xmlns:a16="http://schemas.microsoft.com/office/drawing/2014/main" id="{167BEE8B-62CD-42C0-9DC8-4FBEA4A988D5}"/>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8611" name="Slide Number Placeholder 5">
            <a:extLst>
              <a:ext uri="{FF2B5EF4-FFF2-40B4-BE49-F238E27FC236}">
                <a16:creationId xmlns:a16="http://schemas.microsoft.com/office/drawing/2014/main" id="{762EF731-176E-4778-ADCA-440E50BC30D2}"/>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F60124E-5A85-4B8E-BE9A-32DBECEB098A}" type="slidenum">
              <a:rPr lang="en-AU" altLang="en-US" sz="1400"/>
              <a:pPr eaLnBrk="1" hangingPunct="1"/>
              <a:t>65</a:t>
            </a:fld>
            <a:endParaRPr lang="en-AU" altLang="en-US" sz="1400"/>
          </a:p>
        </p:txBody>
      </p:sp>
      <p:sp>
        <p:nvSpPr>
          <p:cNvPr id="68612" name="Rectangle 4">
            <a:extLst>
              <a:ext uri="{FF2B5EF4-FFF2-40B4-BE49-F238E27FC236}">
                <a16:creationId xmlns:a16="http://schemas.microsoft.com/office/drawing/2014/main" id="{E2A18D1E-E3A5-42FE-ACCC-2F6BBE437EE6}"/>
              </a:ext>
            </a:extLst>
          </p:cNvPr>
          <p:cNvSpPr>
            <a:spLocks noGrp="1" noChangeArrowheads="1"/>
          </p:cNvSpPr>
          <p:nvPr>
            <p:ph type="title"/>
          </p:nvPr>
        </p:nvSpPr>
        <p:spPr/>
        <p:txBody>
          <a:bodyPr/>
          <a:lstStyle/>
          <a:p>
            <a:pPr eaLnBrk="1" hangingPunct="1"/>
            <a:r>
              <a:rPr lang="en-AU" altLang="en-US" dirty="0"/>
              <a:t>Static Audits</a:t>
            </a:r>
          </a:p>
        </p:txBody>
      </p:sp>
      <p:sp>
        <p:nvSpPr>
          <p:cNvPr id="68613" name="Rectangle 5">
            <a:extLst>
              <a:ext uri="{FF2B5EF4-FFF2-40B4-BE49-F238E27FC236}">
                <a16:creationId xmlns:a16="http://schemas.microsoft.com/office/drawing/2014/main" id="{1064F1A7-98EC-43E3-87E1-255EC6C5F069}"/>
              </a:ext>
            </a:extLst>
          </p:cNvPr>
          <p:cNvSpPr>
            <a:spLocks noGrp="1" noChangeArrowheads="1"/>
          </p:cNvSpPr>
          <p:nvPr>
            <p:ph type="body" idx="1"/>
          </p:nvPr>
        </p:nvSpPr>
        <p:spPr>
          <a:xfrm>
            <a:off x="609604" y="1468582"/>
            <a:ext cx="10280069" cy="4599709"/>
          </a:xfrm>
        </p:spPr>
        <p:txBody>
          <a:bodyPr>
            <a:normAutofit fontScale="77500" lnSpcReduction="20000"/>
          </a:bodyPr>
          <a:lstStyle/>
          <a:p>
            <a:pPr eaLnBrk="1" hangingPunct="1">
              <a:lnSpc>
                <a:spcPct val="90000"/>
              </a:lnSpc>
            </a:pPr>
            <a:r>
              <a:rPr lang="en-US" altLang="en-US" sz="2800" dirty="0"/>
              <a:t>Applicable to source </a:t>
            </a:r>
            <a:r>
              <a:rPr lang="en-US" altLang="en-US" sz="2800" dirty="0" smtClean="0"/>
              <a:t>code</a:t>
            </a:r>
          </a:p>
          <a:p>
            <a:pPr eaLnBrk="1" hangingPunct="1">
              <a:lnSpc>
                <a:spcPct val="90000"/>
              </a:lnSpc>
            </a:pPr>
            <a:endParaRPr lang="en-US" altLang="en-US" sz="2800" dirty="0"/>
          </a:p>
          <a:p>
            <a:pPr eaLnBrk="1" hangingPunct="1">
              <a:lnSpc>
                <a:spcPct val="90000"/>
              </a:lnSpc>
            </a:pPr>
            <a:r>
              <a:rPr lang="en-US" altLang="en-US" sz="2800" dirty="0"/>
              <a:t>Before check-in the changed code is passed through a static code verification </a:t>
            </a:r>
            <a:r>
              <a:rPr lang="en-US" altLang="en-US" sz="2800" dirty="0" smtClean="0"/>
              <a:t>tool</a:t>
            </a:r>
          </a:p>
          <a:p>
            <a:pPr eaLnBrk="1" hangingPunct="1">
              <a:lnSpc>
                <a:spcPct val="90000"/>
              </a:lnSpc>
            </a:pPr>
            <a:endParaRPr lang="en-US" altLang="en-US" sz="2800" dirty="0"/>
          </a:p>
          <a:p>
            <a:pPr eaLnBrk="1" hangingPunct="1">
              <a:lnSpc>
                <a:spcPct val="90000"/>
              </a:lnSpc>
            </a:pPr>
            <a:r>
              <a:rPr lang="en-US" altLang="en-US" sz="2800" dirty="0"/>
              <a:t>Any violations or failure to meet company standards are picked up by this </a:t>
            </a:r>
            <a:r>
              <a:rPr lang="en-US" altLang="en-US" sz="2800" dirty="0" smtClean="0"/>
              <a:t>tool</a:t>
            </a:r>
          </a:p>
          <a:p>
            <a:pPr eaLnBrk="1" hangingPunct="1">
              <a:lnSpc>
                <a:spcPct val="90000"/>
              </a:lnSpc>
            </a:pPr>
            <a:endParaRPr lang="en-US" altLang="en-US" sz="2800" dirty="0"/>
          </a:p>
          <a:p>
            <a:pPr eaLnBrk="1" hangingPunct="1">
              <a:lnSpc>
                <a:spcPct val="90000"/>
              </a:lnSpc>
            </a:pPr>
            <a:r>
              <a:rPr lang="en-US" altLang="en-US" sz="2800" dirty="0"/>
              <a:t>All issues are resolved before </a:t>
            </a:r>
            <a:r>
              <a:rPr lang="en-US" altLang="en-US" sz="2800" dirty="0" smtClean="0"/>
              <a:t>check-in</a:t>
            </a:r>
          </a:p>
          <a:p>
            <a:pPr eaLnBrk="1" hangingPunct="1">
              <a:lnSpc>
                <a:spcPct val="90000"/>
              </a:lnSpc>
            </a:pPr>
            <a:endParaRPr lang="en-US" altLang="en-US" sz="2800" dirty="0"/>
          </a:p>
          <a:p>
            <a:pPr eaLnBrk="1" hangingPunct="1">
              <a:lnSpc>
                <a:spcPct val="90000"/>
              </a:lnSpc>
            </a:pPr>
            <a:r>
              <a:rPr lang="en-US" altLang="en-US" sz="2800" dirty="0"/>
              <a:t>This step can ensure that the overall quality of the code in the repository is </a:t>
            </a:r>
            <a:r>
              <a:rPr lang="en-US" altLang="en-US" sz="2800" dirty="0" smtClean="0"/>
              <a:t>higher</a:t>
            </a:r>
          </a:p>
          <a:p>
            <a:pPr eaLnBrk="1" hangingPunct="1">
              <a:lnSpc>
                <a:spcPct val="90000"/>
              </a:lnSpc>
            </a:pPr>
            <a:endParaRPr lang="en-US" altLang="en-US" sz="2800" dirty="0"/>
          </a:p>
          <a:p>
            <a:pPr eaLnBrk="1" hangingPunct="1">
              <a:lnSpc>
                <a:spcPct val="90000"/>
              </a:lnSpc>
            </a:pPr>
            <a:r>
              <a:rPr lang="en-US" altLang="en-US" sz="2800" dirty="0"/>
              <a:t>Does not detect functional bugs or errors that can be caused at runtime.</a:t>
            </a:r>
          </a:p>
        </p:txBody>
      </p:sp>
    </p:spTree>
    <p:extLst>
      <p:ext uri="{BB962C8B-B14F-4D97-AF65-F5344CB8AC3E}">
        <p14:creationId xmlns:p14="http://schemas.microsoft.com/office/powerpoint/2010/main" val="2738912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1E4763D6-FE62-4EEB-81E5-8E3037FA2A7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69635" name="Slide Number Placeholder 5">
            <a:extLst>
              <a:ext uri="{FF2B5EF4-FFF2-40B4-BE49-F238E27FC236}">
                <a16:creationId xmlns:a16="http://schemas.microsoft.com/office/drawing/2014/main" id="{C5CE6108-6AF1-42B2-A37E-11349EEA51A9}"/>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7B23E15-6C73-4377-B084-60738EADB0AD}" type="slidenum">
              <a:rPr lang="en-AU" altLang="en-US" sz="1400"/>
              <a:pPr eaLnBrk="1" hangingPunct="1"/>
              <a:t>66</a:t>
            </a:fld>
            <a:endParaRPr lang="en-AU" altLang="en-US" sz="1400"/>
          </a:p>
        </p:txBody>
      </p:sp>
      <p:sp>
        <p:nvSpPr>
          <p:cNvPr id="69636" name="Rectangle 2">
            <a:extLst>
              <a:ext uri="{FF2B5EF4-FFF2-40B4-BE49-F238E27FC236}">
                <a16:creationId xmlns:a16="http://schemas.microsoft.com/office/drawing/2014/main" id="{81B9C9AF-57E9-4586-8912-E3A7B65FD131}"/>
              </a:ext>
            </a:extLst>
          </p:cNvPr>
          <p:cNvSpPr>
            <a:spLocks noGrp="1" noChangeArrowheads="1"/>
          </p:cNvSpPr>
          <p:nvPr>
            <p:ph type="title"/>
          </p:nvPr>
        </p:nvSpPr>
        <p:spPr/>
        <p:txBody>
          <a:bodyPr/>
          <a:lstStyle/>
          <a:p>
            <a:pPr eaLnBrk="1" hangingPunct="1"/>
            <a:r>
              <a:rPr lang="en-AU" altLang="en-US"/>
              <a:t>Metrics Trends</a:t>
            </a:r>
          </a:p>
        </p:txBody>
      </p:sp>
      <p:sp>
        <p:nvSpPr>
          <p:cNvPr id="69637" name="Rectangle 3">
            <a:extLst>
              <a:ext uri="{FF2B5EF4-FFF2-40B4-BE49-F238E27FC236}">
                <a16:creationId xmlns:a16="http://schemas.microsoft.com/office/drawing/2014/main" id="{7EF29ECD-2F9B-4180-84DD-A88459B01EF0}"/>
              </a:ext>
            </a:extLst>
          </p:cNvPr>
          <p:cNvSpPr>
            <a:spLocks noGrp="1" noChangeArrowheads="1"/>
          </p:cNvSpPr>
          <p:nvPr>
            <p:ph type="body" idx="1"/>
          </p:nvPr>
        </p:nvSpPr>
        <p:spPr>
          <a:xfrm>
            <a:off x="609604" y="1514764"/>
            <a:ext cx="9706633" cy="4498109"/>
          </a:xfrm>
        </p:spPr>
        <p:txBody>
          <a:bodyPr>
            <a:normAutofit fontScale="92500" lnSpcReduction="10000"/>
          </a:bodyPr>
          <a:lstStyle/>
          <a:p>
            <a:pPr eaLnBrk="1" hangingPunct="1"/>
            <a:r>
              <a:rPr lang="en-US" altLang="en-US" sz="2800" dirty="0"/>
              <a:t>This step is another step to ensure that poor quality code does not enter the </a:t>
            </a:r>
            <a:r>
              <a:rPr lang="en-US" altLang="en-US" sz="2800" dirty="0" smtClean="0"/>
              <a:t>repository</a:t>
            </a:r>
          </a:p>
          <a:p>
            <a:pPr eaLnBrk="1" hangingPunct="1"/>
            <a:endParaRPr lang="en-US" altLang="en-US" sz="2800" dirty="0"/>
          </a:p>
          <a:p>
            <a:pPr eaLnBrk="1" hangingPunct="1"/>
            <a:r>
              <a:rPr lang="en-US" altLang="en-US" sz="2800" dirty="0"/>
              <a:t>Company can define a global standard on the size of methods, allowed complexity et</a:t>
            </a:r>
            <a:r>
              <a:rPr lang="en-AU" altLang="en-US" sz="2800" dirty="0"/>
              <a:t>c…</a:t>
            </a:r>
            <a:endParaRPr lang="en-US" altLang="en-US" sz="2800" dirty="0"/>
          </a:p>
          <a:p>
            <a:pPr lvl="1" eaLnBrk="1" hangingPunct="1"/>
            <a:r>
              <a:rPr lang="en-US" altLang="en-US" sz="2400" dirty="0"/>
              <a:t>If changes have caused a deviation from the norm, then it required approval from the team leader before being checked into the repository</a:t>
            </a:r>
          </a:p>
          <a:p>
            <a:pPr eaLnBrk="1" hangingPunct="1"/>
            <a:endParaRPr lang="en-US" altLang="en-US" sz="2800" dirty="0" smtClean="0"/>
          </a:p>
          <a:p>
            <a:pPr eaLnBrk="1" hangingPunct="1"/>
            <a:r>
              <a:rPr lang="en-US" altLang="en-US" sz="2800" dirty="0" smtClean="0"/>
              <a:t>The </a:t>
            </a:r>
            <a:r>
              <a:rPr lang="en-US" altLang="en-US" sz="2800" dirty="0"/>
              <a:t>code is analyzed over a period to ensure that over time the code does not deteriorate.</a:t>
            </a:r>
          </a:p>
        </p:txBody>
      </p:sp>
    </p:spTree>
    <p:extLst>
      <p:ext uri="{BB962C8B-B14F-4D97-AF65-F5344CB8AC3E}">
        <p14:creationId xmlns:p14="http://schemas.microsoft.com/office/powerpoint/2010/main" val="375073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a:extLst>
              <a:ext uri="{FF2B5EF4-FFF2-40B4-BE49-F238E27FC236}">
                <a16:creationId xmlns:a16="http://schemas.microsoft.com/office/drawing/2014/main" id="{42B99DED-1B41-4459-8567-F4985ACAC07C}"/>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70659" name="Slide Number Placeholder 5">
            <a:extLst>
              <a:ext uri="{FF2B5EF4-FFF2-40B4-BE49-F238E27FC236}">
                <a16:creationId xmlns:a16="http://schemas.microsoft.com/office/drawing/2014/main" id="{41A7D4D6-D354-4988-9DA7-37D240ABAA8C}"/>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D0B585D-4262-45ED-A34A-94892AAC58BB}" type="slidenum">
              <a:rPr lang="en-AU" altLang="en-US" sz="1400"/>
              <a:pPr eaLnBrk="1" hangingPunct="1"/>
              <a:t>67</a:t>
            </a:fld>
            <a:endParaRPr lang="en-AU" altLang="en-US" sz="1400"/>
          </a:p>
        </p:txBody>
      </p:sp>
      <p:sp>
        <p:nvSpPr>
          <p:cNvPr id="70660" name="Rectangle 6">
            <a:extLst>
              <a:ext uri="{FF2B5EF4-FFF2-40B4-BE49-F238E27FC236}">
                <a16:creationId xmlns:a16="http://schemas.microsoft.com/office/drawing/2014/main" id="{AFD8ABCC-9BFC-4B9A-B459-739A594375EF}"/>
              </a:ext>
            </a:extLst>
          </p:cNvPr>
          <p:cNvSpPr>
            <a:spLocks noGrp="1" noChangeArrowheads="1"/>
          </p:cNvSpPr>
          <p:nvPr>
            <p:ph type="title"/>
          </p:nvPr>
        </p:nvSpPr>
        <p:spPr/>
        <p:txBody>
          <a:bodyPr/>
          <a:lstStyle/>
          <a:p>
            <a:pPr eaLnBrk="1" hangingPunct="1"/>
            <a:r>
              <a:rPr lang="en-AU" altLang="en-US"/>
              <a:t>Tagging a Repository…</a:t>
            </a:r>
          </a:p>
        </p:txBody>
      </p:sp>
      <p:sp>
        <p:nvSpPr>
          <p:cNvPr id="70661" name="Rectangle 7">
            <a:extLst>
              <a:ext uri="{FF2B5EF4-FFF2-40B4-BE49-F238E27FC236}">
                <a16:creationId xmlns:a16="http://schemas.microsoft.com/office/drawing/2014/main" id="{F2A9C10B-E03F-4AE2-AAC2-9BC168704B11}"/>
              </a:ext>
            </a:extLst>
          </p:cNvPr>
          <p:cNvSpPr>
            <a:spLocks noGrp="1" noChangeArrowheads="1"/>
          </p:cNvSpPr>
          <p:nvPr>
            <p:ph type="body" idx="1"/>
          </p:nvPr>
        </p:nvSpPr>
        <p:spPr>
          <a:xfrm>
            <a:off x="609604" y="1477818"/>
            <a:ext cx="9706633" cy="4572000"/>
          </a:xfrm>
        </p:spPr>
        <p:txBody>
          <a:bodyPr>
            <a:normAutofit lnSpcReduction="10000"/>
          </a:bodyPr>
          <a:lstStyle/>
          <a:p>
            <a:pPr eaLnBrk="1" hangingPunct="1">
              <a:lnSpc>
                <a:spcPct val="90000"/>
              </a:lnSpc>
            </a:pPr>
            <a:r>
              <a:rPr lang="en-US" altLang="en-US" sz="2400" dirty="0"/>
              <a:t>As software evolves the files that make up the system are all at different version levels</a:t>
            </a:r>
          </a:p>
          <a:p>
            <a:pPr eaLnBrk="1" hangingPunct="1">
              <a:lnSpc>
                <a:spcPct val="90000"/>
              </a:lnSpc>
            </a:pPr>
            <a:endParaRPr lang="en-US" altLang="en-US" sz="2400" dirty="0" smtClean="0"/>
          </a:p>
          <a:p>
            <a:pPr eaLnBrk="1" hangingPunct="1">
              <a:lnSpc>
                <a:spcPct val="90000"/>
              </a:lnSpc>
            </a:pPr>
            <a:r>
              <a:rPr lang="en-US" altLang="en-US" sz="2400" dirty="0" smtClean="0"/>
              <a:t>Example </a:t>
            </a:r>
            <a:r>
              <a:rPr lang="en-US" altLang="en-US" sz="2400" dirty="0"/>
              <a:t>(from an O/S can be)</a:t>
            </a:r>
          </a:p>
          <a:p>
            <a:pPr lvl="1" eaLnBrk="1" hangingPunct="1">
              <a:lnSpc>
                <a:spcPct val="90000"/>
              </a:lnSpc>
            </a:pPr>
            <a:r>
              <a:rPr lang="en-US" altLang="en-US" sz="2000" dirty="0"/>
              <a:t>Text editor v3.0</a:t>
            </a:r>
          </a:p>
          <a:p>
            <a:pPr lvl="1" eaLnBrk="1" hangingPunct="1">
              <a:lnSpc>
                <a:spcPct val="90000"/>
              </a:lnSpc>
            </a:pPr>
            <a:r>
              <a:rPr lang="en-US" altLang="en-US" sz="2000" dirty="0"/>
              <a:t>Internet explorer v5.5</a:t>
            </a:r>
          </a:p>
          <a:p>
            <a:pPr lvl="1" eaLnBrk="1" hangingPunct="1">
              <a:lnSpc>
                <a:spcPct val="90000"/>
              </a:lnSpc>
            </a:pPr>
            <a:r>
              <a:rPr lang="en-US" altLang="en-US" sz="2000" dirty="0"/>
              <a:t>Kernel build 1885</a:t>
            </a:r>
          </a:p>
          <a:p>
            <a:pPr lvl="1" eaLnBrk="1" hangingPunct="1">
              <a:lnSpc>
                <a:spcPct val="90000"/>
              </a:lnSpc>
            </a:pPr>
            <a:r>
              <a:rPr lang="en-US" altLang="en-US" sz="2000" dirty="0"/>
              <a:t>Windowing system build 23</a:t>
            </a:r>
          </a:p>
          <a:p>
            <a:pPr lvl="1" eaLnBrk="1" hangingPunct="1">
              <a:lnSpc>
                <a:spcPct val="90000"/>
              </a:lnSpc>
            </a:pPr>
            <a:r>
              <a:rPr lang="en-US" altLang="en-US" sz="2000" dirty="0"/>
              <a:t>Etc…</a:t>
            </a:r>
          </a:p>
          <a:p>
            <a:pPr eaLnBrk="1" hangingPunct="1">
              <a:lnSpc>
                <a:spcPct val="90000"/>
              </a:lnSpc>
            </a:pPr>
            <a:endParaRPr lang="en-US" altLang="en-US" sz="2400" dirty="0" smtClean="0"/>
          </a:p>
          <a:p>
            <a:pPr eaLnBrk="1" hangingPunct="1">
              <a:lnSpc>
                <a:spcPct val="90000"/>
              </a:lnSpc>
            </a:pPr>
            <a:r>
              <a:rPr lang="en-US" altLang="en-US" sz="2400" dirty="0" smtClean="0"/>
              <a:t>Before </a:t>
            </a:r>
            <a:r>
              <a:rPr lang="en-US" altLang="en-US" sz="2400" dirty="0"/>
              <a:t>the above configuration is released – we need to note down these numbers.  That process is known as tagging the repository</a:t>
            </a:r>
          </a:p>
        </p:txBody>
      </p:sp>
    </p:spTree>
    <p:extLst>
      <p:ext uri="{BB962C8B-B14F-4D97-AF65-F5344CB8AC3E}">
        <p14:creationId xmlns:p14="http://schemas.microsoft.com/office/powerpoint/2010/main" val="976164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FB3B4EFA-C04A-4AD5-9760-E07BE9407CC2}"/>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71683" name="Slide Number Placeholder 5">
            <a:extLst>
              <a:ext uri="{FF2B5EF4-FFF2-40B4-BE49-F238E27FC236}">
                <a16:creationId xmlns:a16="http://schemas.microsoft.com/office/drawing/2014/main" id="{B6D87945-C61E-4F22-8057-306C61F0B0F8}"/>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A4BA1F9-B413-4222-BAE9-3F804CFE4339}" type="slidenum">
              <a:rPr lang="en-AU" altLang="en-US" sz="1400"/>
              <a:pPr eaLnBrk="1" hangingPunct="1"/>
              <a:t>68</a:t>
            </a:fld>
            <a:endParaRPr lang="en-AU" altLang="en-US" sz="1400"/>
          </a:p>
        </p:txBody>
      </p:sp>
      <p:sp>
        <p:nvSpPr>
          <p:cNvPr id="71684" name="Rectangle 2">
            <a:extLst>
              <a:ext uri="{FF2B5EF4-FFF2-40B4-BE49-F238E27FC236}">
                <a16:creationId xmlns:a16="http://schemas.microsoft.com/office/drawing/2014/main" id="{85D63B29-8D2E-4039-B07B-472E17032F66}"/>
              </a:ext>
            </a:extLst>
          </p:cNvPr>
          <p:cNvSpPr>
            <a:spLocks noGrp="1" noChangeArrowheads="1"/>
          </p:cNvSpPr>
          <p:nvPr>
            <p:ph type="title"/>
          </p:nvPr>
        </p:nvSpPr>
        <p:spPr/>
        <p:txBody>
          <a:bodyPr/>
          <a:lstStyle/>
          <a:p>
            <a:pPr eaLnBrk="1" hangingPunct="1"/>
            <a:r>
              <a:rPr lang="en-AU" altLang="en-US"/>
              <a:t>Tagging a Repository</a:t>
            </a:r>
          </a:p>
        </p:txBody>
      </p:sp>
      <p:sp>
        <p:nvSpPr>
          <p:cNvPr id="71685" name="Rectangle 3">
            <a:extLst>
              <a:ext uri="{FF2B5EF4-FFF2-40B4-BE49-F238E27FC236}">
                <a16:creationId xmlns:a16="http://schemas.microsoft.com/office/drawing/2014/main" id="{6F0EC354-C6BE-4005-8B65-49F8AFE015D3}"/>
              </a:ext>
            </a:extLst>
          </p:cNvPr>
          <p:cNvSpPr>
            <a:spLocks noGrp="1" noChangeArrowheads="1"/>
          </p:cNvSpPr>
          <p:nvPr>
            <p:ph type="body" idx="1"/>
          </p:nvPr>
        </p:nvSpPr>
        <p:spPr>
          <a:xfrm>
            <a:off x="609604" y="1533236"/>
            <a:ext cx="9706633" cy="4033119"/>
          </a:xfrm>
        </p:spPr>
        <p:txBody>
          <a:bodyPr>
            <a:normAutofit lnSpcReduction="10000"/>
          </a:bodyPr>
          <a:lstStyle/>
          <a:p>
            <a:pPr eaLnBrk="1" hangingPunct="1"/>
            <a:r>
              <a:rPr lang="en-US" altLang="en-US" sz="2800" dirty="0"/>
              <a:t>Once a repository is tagged </a:t>
            </a:r>
          </a:p>
          <a:p>
            <a:pPr lvl="1" eaLnBrk="1" hangingPunct="1"/>
            <a:r>
              <a:rPr lang="en-US" altLang="en-US" sz="2400" dirty="0"/>
              <a:t>We can revert back to this level even if a large number of changes are made</a:t>
            </a:r>
          </a:p>
          <a:p>
            <a:pPr lvl="1" eaLnBrk="1" hangingPunct="1"/>
            <a:r>
              <a:rPr lang="en-US" altLang="en-US" sz="2400" dirty="0"/>
              <a:t>The tag number can be issued to the quality and testing teams for verification.</a:t>
            </a:r>
          </a:p>
          <a:p>
            <a:pPr eaLnBrk="1" hangingPunct="1"/>
            <a:endParaRPr lang="en-US" altLang="en-US" sz="2800" dirty="0" smtClean="0"/>
          </a:p>
          <a:p>
            <a:pPr eaLnBrk="1" hangingPunct="1"/>
            <a:r>
              <a:rPr lang="en-US" altLang="en-US" sz="2800" dirty="0" smtClean="0"/>
              <a:t>Repository </a:t>
            </a:r>
            <a:r>
              <a:rPr lang="en-US" altLang="en-US" sz="2800" dirty="0"/>
              <a:t>is tagged at regular intervals,</a:t>
            </a:r>
          </a:p>
          <a:p>
            <a:pPr lvl="1" eaLnBrk="1" hangingPunct="1"/>
            <a:r>
              <a:rPr lang="en-US" altLang="en-US" sz="2400" dirty="0"/>
              <a:t>Weekly is typical early in the life cycle</a:t>
            </a:r>
          </a:p>
          <a:p>
            <a:pPr lvl="1" eaLnBrk="1" hangingPunct="1"/>
            <a:r>
              <a:rPr lang="en-US" altLang="en-US" sz="2400" dirty="0"/>
              <a:t>Daily towards the end or if the process calls for high-frequency integration</a:t>
            </a:r>
          </a:p>
        </p:txBody>
      </p:sp>
    </p:spTree>
    <p:extLst>
      <p:ext uri="{BB962C8B-B14F-4D97-AF65-F5344CB8AC3E}">
        <p14:creationId xmlns:p14="http://schemas.microsoft.com/office/powerpoint/2010/main" val="116922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a:extLst>
              <a:ext uri="{FF2B5EF4-FFF2-40B4-BE49-F238E27FC236}">
                <a16:creationId xmlns:a16="http://schemas.microsoft.com/office/drawing/2014/main" id="{097F17AB-D473-43DE-8803-F4170F256992}"/>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72707" name="Slide Number Placeholder 5">
            <a:extLst>
              <a:ext uri="{FF2B5EF4-FFF2-40B4-BE49-F238E27FC236}">
                <a16:creationId xmlns:a16="http://schemas.microsoft.com/office/drawing/2014/main" id="{24031A9C-A974-43B5-A5FB-679C5DFED541}"/>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E0DD8E7-83AB-4F7A-9AC9-CBE7E34F3635}" type="slidenum">
              <a:rPr lang="en-AU" altLang="en-US" sz="1400"/>
              <a:pPr eaLnBrk="1" hangingPunct="1"/>
              <a:t>69</a:t>
            </a:fld>
            <a:endParaRPr lang="en-AU" altLang="en-US" sz="1400"/>
          </a:p>
        </p:txBody>
      </p:sp>
      <p:sp>
        <p:nvSpPr>
          <p:cNvPr id="72708" name="Rectangle 2">
            <a:extLst>
              <a:ext uri="{FF2B5EF4-FFF2-40B4-BE49-F238E27FC236}">
                <a16:creationId xmlns:a16="http://schemas.microsoft.com/office/drawing/2014/main" id="{3952EE41-F913-4E87-8780-DC207FBA1B9E}"/>
              </a:ext>
            </a:extLst>
          </p:cNvPr>
          <p:cNvSpPr>
            <a:spLocks noGrp="1" noChangeArrowheads="1"/>
          </p:cNvSpPr>
          <p:nvPr>
            <p:ph type="title"/>
          </p:nvPr>
        </p:nvSpPr>
        <p:spPr/>
        <p:txBody>
          <a:bodyPr/>
          <a:lstStyle/>
          <a:p>
            <a:pPr eaLnBrk="1" hangingPunct="1"/>
            <a:r>
              <a:rPr lang="en-AU" altLang="en-US" dirty="0"/>
              <a:t>Keywords</a:t>
            </a:r>
          </a:p>
        </p:txBody>
      </p:sp>
      <p:sp>
        <p:nvSpPr>
          <p:cNvPr id="72709" name="Rectangle 3">
            <a:extLst>
              <a:ext uri="{FF2B5EF4-FFF2-40B4-BE49-F238E27FC236}">
                <a16:creationId xmlns:a16="http://schemas.microsoft.com/office/drawing/2014/main" id="{92424197-94B3-4D68-95BC-AABF445DA583}"/>
              </a:ext>
            </a:extLst>
          </p:cNvPr>
          <p:cNvSpPr>
            <a:spLocks noGrp="1" noChangeArrowheads="1"/>
          </p:cNvSpPr>
          <p:nvPr>
            <p:ph type="body" idx="1"/>
          </p:nvPr>
        </p:nvSpPr>
        <p:spPr>
          <a:xfrm>
            <a:off x="609604" y="1551710"/>
            <a:ext cx="9706633" cy="4014646"/>
          </a:xfrm>
        </p:spPr>
        <p:txBody>
          <a:bodyPr>
            <a:normAutofit/>
          </a:bodyPr>
          <a:lstStyle/>
          <a:p>
            <a:pPr eaLnBrk="1" hangingPunct="1"/>
            <a:r>
              <a:rPr lang="en-US" altLang="en-US" sz="2800" dirty="0"/>
              <a:t>Configuration item</a:t>
            </a:r>
          </a:p>
          <a:p>
            <a:pPr eaLnBrk="1" hangingPunct="1"/>
            <a:r>
              <a:rPr lang="en-US" altLang="en-US" sz="2800" dirty="0"/>
              <a:t>Version</a:t>
            </a:r>
          </a:p>
          <a:p>
            <a:pPr eaLnBrk="1" hangingPunct="1"/>
            <a:r>
              <a:rPr lang="en-US" altLang="en-US" sz="2800" dirty="0"/>
              <a:t>Baseline</a:t>
            </a:r>
          </a:p>
          <a:p>
            <a:pPr eaLnBrk="1" hangingPunct="1"/>
            <a:r>
              <a:rPr lang="en-US" altLang="en-US" sz="2800" dirty="0"/>
              <a:t>Release</a:t>
            </a:r>
          </a:p>
          <a:p>
            <a:pPr eaLnBrk="1" hangingPunct="1"/>
            <a:r>
              <a:rPr lang="en-US" altLang="en-US" sz="2800" dirty="0"/>
              <a:t>Revision</a:t>
            </a:r>
          </a:p>
          <a:p>
            <a:pPr eaLnBrk="1" hangingPunct="1"/>
            <a:r>
              <a:rPr lang="en-US" altLang="en-US" sz="2800" dirty="0"/>
              <a:t>Change management</a:t>
            </a:r>
          </a:p>
          <a:p>
            <a:pPr eaLnBrk="1" hangingPunct="1"/>
            <a:r>
              <a:rPr lang="en-US" altLang="en-US" sz="2800" dirty="0"/>
              <a:t>Configuration management</a:t>
            </a:r>
          </a:p>
        </p:txBody>
      </p:sp>
    </p:spTree>
    <p:extLst>
      <p:ext uri="{BB962C8B-B14F-4D97-AF65-F5344CB8AC3E}">
        <p14:creationId xmlns:p14="http://schemas.microsoft.com/office/powerpoint/2010/main" val="1213402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a:extLst>
              <a:ext uri="{FF2B5EF4-FFF2-40B4-BE49-F238E27FC236}">
                <a16:creationId xmlns:a16="http://schemas.microsoft.com/office/drawing/2014/main" id="{9B74870B-6635-4DC0-B132-5A2B9AFABC7E}"/>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9219" name="Slide Number Placeholder 5">
            <a:extLst>
              <a:ext uri="{FF2B5EF4-FFF2-40B4-BE49-F238E27FC236}">
                <a16:creationId xmlns:a16="http://schemas.microsoft.com/office/drawing/2014/main" id="{7F0605A4-7BCD-4A0B-92E5-EE052CB452FD}"/>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DBED75E-FCC1-41E5-BA26-DFF97B804176}" type="slidenum">
              <a:rPr lang="en-AU" altLang="en-US" sz="1400"/>
              <a:pPr eaLnBrk="1" hangingPunct="1"/>
              <a:t>7</a:t>
            </a:fld>
            <a:endParaRPr lang="en-AU" altLang="en-US" sz="1400"/>
          </a:p>
        </p:txBody>
      </p:sp>
      <p:sp>
        <p:nvSpPr>
          <p:cNvPr id="9220" name="Rectangle 4">
            <a:extLst>
              <a:ext uri="{FF2B5EF4-FFF2-40B4-BE49-F238E27FC236}">
                <a16:creationId xmlns:a16="http://schemas.microsoft.com/office/drawing/2014/main" id="{D4BA7EB0-D6AD-4ACD-9C20-1C0B6E84614D}"/>
              </a:ext>
            </a:extLst>
          </p:cNvPr>
          <p:cNvSpPr>
            <a:spLocks noGrp="1" noChangeArrowheads="1"/>
          </p:cNvSpPr>
          <p:nvPr>
            <p:ph type="title"/>
          </p:nvPr>
        </p:nvSpPr>
        <p:spPr>
          <a:xfrm>
            <a:off x="609604" y="253983"/>
            <a:ext cx="9515959" cy="846793"/>
          </a:xfrm>
        </p:spPr>
        <p:txBody>
          <a:bodyPr/>
          <a:lstStyle/>
          <a:p>
            <a:pPr eaLnBrk="1" hangingPunct="1"/>
            <a:r>
              <a:rPr lang="en-US" altLang="en-US" dirty="0"/>
              <a:t>Adaptive Changes</a:t>
            </a:r>
          </a:p>
        </p:txBody>
      </p:sp>
      <p:sp>
        <p:nvSpPr>
          <p:cNvPr id="9221" name="Rectangle 5">
            <a:extLst>
              <a:ext uri="{FF2B5EF4-FFF2-40B4-BE49-F238E27FC236}">
                <a16:creationId xmlns:a16="http://schemas.microsoft.com/office/drawing/2014/main" id="{230DA5F3-4AFE-47AA-ABE1-57E0735C716D}"/>
              </a:ext>
            </a:extLst>
          </p:cNvPr>
          <p:cNvSpPr>
            <a:spLocks noGrp="1" noChangeArrowheads="1"/>
          </p:cNvSpPr>
          <p:nvPr>
            <p:ph type="body" idx="1"/>
          </p:nvPr>
        </p:nvSpPr>
        <p:spPr>
          <a:xfrm>
            <a:off x="609604" y="1524000"/>
            <a:ext cx="9706633" cy="4042355"/>
          </a:xfrm>
        </p:spPr>
        <p:txBody>
          <a:bodyPr>
            <a:normAutofit/>
          </a:bodyPr>
          <a:lstStyle/>
          <a:p>
            <a:pPr eaLnBrk="1" hangingPunct="1">
              <a:lnSpc>
                <a:spcPct val="90000"/>
              </a:lnSpc>
            </a:pPr>
            <a:r>
              <a:rPr lang="en-US" altLang="en-US" sz="2800" dirty="0"/>
              <a:t>Essentially maintaining control over system modifications</a:t>
            </a:r>
          </a:p>
          <a:p>
            <a:pPr eaLnBrk="1" hangingPunct="1">
              <a:lnSpc>
                <a:spcPct val="90000"/>
              </a:lnSpc>
            </a:pPr>
            <a:endParaRPr lang="en-US" altLang="en-US" sz="2800" dirty="0" smtClean="0"/>
          </a:p>
          <a:p>
            <a:pPr eaLnBrk="1" hangingPunct="1">
              <a:lnSpc>
                <a:spcPct val="90000"/>
              </a:lnSpc>
            </a:pPr>
            <a:r>
              <a:rPr lang="en-US" altLang="en-US" sz="2800" dirty="0" smtClean="0"/>
              <a:t>As </a:t>
            </a:r>
            <a:r>
              <a:rPr lang="en-US" altLang="en-US" sz="2800" dirty="0"/>
              <a:t>one part of the system changes</a:t>
            </a:r>
            <a:r>
              <a:rPr lang="en-AU" altLang="en-US" sz="2800" dirty="0"/>
              <a:t>,</a:t>
            </a:r>
            <a:r>
              <a:rPr lang="en-US" altLang="en-US" sz="2800" dirty="0"/>
              <a:t> other impacted areas will need to be updated</a:t>
            </a:r>
          </a:p>
          <a:p>
            <a:pPr eaLnBrk="1" hangingPunct="1">
              <a:lnSpc>
                <a:spcPct val="90000"/>
              </a:lnSpc>
            </a:pPr>
            <a:endParaRPr lang="en-US" altLang="en-US" sz="2800" dirty="0" smtClean="0"/>
          </a:p>
          <a:p>
            <a:pPr eaLnBrk="1" hangingPunct="1">
              <a:lnSpc>
                <a:spcPct val="90000"/>
              </a:lnSpc>
            </a:pPr>
            <a:r>
              <a:rPr lang="en-US" altLang="en-US" sz="2800" dirty="0" smtClean="0"/>
              <a:t>Examples</a:t>
            </a:r>
            <a:endParaRPr lang="en-US" altLang="en-US" sz="2800" dirty="0"/>
          </a:p>
          <a:p>
            <a:pPr lvl="1" eaLnBrk="1" hangingPunct="1">
              <a:lnSpc>
                <a:spcPct val="90000"/>
              </a:lnSpc>
            </a:pPr>
            <a:r>
              <a:rPr lang="en-US" altLang="en-US" sz="2400" dirty="0"/>
              <a:t>Database upgrades</a:t>
            </a:r>
          </a:p>
          <a:p>
            <a:pPr lvl="1" eaLnBrk="1" hangingPunct="1">
              <a:lnSpc>
                <a:spcPct val="90000"/>
              </a:lnSpc>
            </a:pPr>
            <a:r>
              <a:rPr lang="en-US" altLang="en-US" sz="2400" dirty="0"/>
              <a:t>Use of a new compiler or development tool</a:t>
            </a:r>
          </a:p>
        </p:txBody>
      </p:sp>
    </p:spTree>
    <p:extLst>
      <p:ext uri="{BB962C8B-B14F-4D97-AF65-F5344CB8AC3E}">
        <p14:creationId xmlns:p14="http://schemas.microsoft.com/office/powerpoint/2010/main" val="2511803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a:extLst>
              <a:ext uri="{FF2B5EF4-FFF2-40B4-BE49-F238E27FC236}">
                <a16:creationId xmlns:a16="http://schemas.microsoft.com/office/drawing/2014/main" id="{4543DC2D-9970-455F-9BD1-D91CB5FAA118}"/>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73731" name="Slide Number Placeholder 5">
            <a:extLst>
              <a:ext uri="{FF2B5EF4-FFF2-40B4-BE49-F238E27FC236}">
                <a16:creationId xmlns:a16="http://schemas.microsoft.com/office/drawing/2014/main" id="{36B20990-C91E-493E-99BF-8E2DC3B72AEB}"/>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D342769-4B45-4E61-B5E3-74D097991458}" type="slidenum">
              <a:rPr lang="en-AU" altLang="en-US" sz="1400"/>
              <a:pPr eaLnBrk="1" hangingPunct="1"/>
              <a:t>70</a:t>
            </a:fld>
            <a:endParaRPr lang="en-AU" altLang="en-US" sz="1400"/>
          </a:p>
        </p:txBody>
      </p:sp>
      <p:sp>
        <p:nvSpPr>
          <p:cNvPr id="73732" name="Rectangle 2">
            <a:extLst>
              <a:ext uri="{FF2B5EF4-FFF2-40B4-BE49-F238E27FC236}">
                <a16:creationId xmlns:a16="http://schemas.microsoft.com/office/drawing/2014/main" id="{925B3652-3559-46E4-909E-BB59C4700FD4}"/>
              </a:ext>
            </a:extLst>
          </p:cNvPr>
          <p:cNvSpPr>
            <a:spLocks noGrp="1" noChangeArrowheads="1"/>
          </p:cNvSpPr>
          <p:nvPr>
            <p:ph type="title"/>
          </p:nvPr>
        </p:nvSpPr>
        <p:spPr/>
        <p:txBody>
          <a:bodyPr/>
          <a:lstStyle/>
          <a:p>
            <a:pPr eaLnBrk="1" hangingPunct="1"/>
            <a:r>
              <a:rPr lang="en-US" altLang="en-US"/>
              <a:t>Summary</a:t>
            </a:r>
          </a:p>
        </p:txBody>
      </p:sp>
      <p:sp>
        <p:nvSpPr>
          <p:cNvPr id="73733" name="Rectangle 3">
            <a:extLst>
              <a:ext uri="{FF2B5EF4-FFF2-40B4-BE49-F238E27FC236}">
                <a16:creationId xmlns:a16="http://schemas.microsoft.com/office/drawing/2014/main" id="{A4976C74-77FD-441D-A917-EB9753ECFD59}"/>
              </a:ext>
            </a:extLst>
          </p:cNvPr>
          <p:cNvSpPr>
            <a:spLocks noGrp="1" noChangeArrowheads="1"/>
          </p:cNvSpPr>
          <p:nvPr>
            <p:ph type="body" idx="1"/>
          </p:nvPr>
        </p:nvSpPr>
        <p:spPr>
          <a:xfrm>
            <a:off x="609604" y="1440874"/>
            <a:ext cx="9706633" cy="4125482"/>
          </a:xfrm>
        </p:spPr>
        <p:txBody>
          <a:bodyPr>
            <a:normAutofit/>
          </a:bodyPr>
          <a:lstStyle/>
          <a:p>
            <a:pPr eaLnBrk="1" hangingPunct="1"/>
            <a:r>
              <a:rPr lang="en-AU" altLang="en-US" sz="2800" dirty="0"/>
              <a:t>SCM is an insurance policy</a:t>
            </a:r>
            <a:r>
              <a:rPr lang="en-AU" altLang="en-US" sz="2800" dirty="0" smtClean="0"/>
              <a:t>.</a:t>
            </a:r>
          </a:p>
          <a:p>
            <a:pPr eaLnBrk="1" hangingPunct="1"/>
            <a:endParaRPr lang="en-AU" altLang="en-US" sz="2800" dirty="0"/>
          </a:p>
          <a:p>
            <a:pPr eaLnBrk="1" hangingPunct="1"/>
            <a:r>
              <a:rPr lang="en-AU" altLang="en-US" sz="2800" dirty="0"/>
              <a:t>Effective SCM can ensure:</a:t>
            </a:r>
          </a:p>
          <a:p>
            <a:pPr lvl="1" eaLnBrk="1" hangingPunct="1"/>
            <a:r>
              <a:rPr lang="en-US" altLang="en-US" sz="2400" dirty="0"/>
              <a:t>Rework cost is reduced</a:t>
            </a:r>
          </a:p>
          <a:p>
            <a:pPr lvl="1" eaLnBrk="1" hangingPunct="1"/>
            <a:r>
              <a:rPr lang="en-US" altLang="en-US" sz="2400" dirty="0"/>
              <a:t>Effort put into development is not wasted</a:t>
            </a:r>
          </a:p>
          <a:p>
            <a:pPr lvl="1" eaLnBrk="1" hangingPunct="1"/>
            <a:r>
              <a:rPr lang="en-US" altLang="en-US" sz="2400" dirty="0"/>
              <a:t>There is no loss of control as software evolves</a:t>
            </a:r>
          </a:p>
        </p:txBody>
      </p:sp>
    </p:spTree>
    <p:extLst>
      <p:ext uri="{BB962C8B-B14F-4D97-AF65-F5344CB8AC3E}">
        <p14:creationId xmlns:p14="http://schemas.microsoft.com/office/powerpoint/2010/main" val="4151195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a:extLst>
              <a:ext uri="{FF2B5EF4-FFF2-40B4-BE49-F238E27FC236}">
                <a16:creationId xmlns:a16="http://schemas.microsoft.com/office/drawing/2014/main" id="{81DDAB93-2FB3-4677-A7B3-93D7E579AE92}"/>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74755" name="Slide Number Placeholder 5">
            <a:extLst>
              <a:ext uri="{FF2B5EF4-FFF2-40B4-BE49-F238E27FC236}">
                <a16:creationId xmlns:a16="http://schemas.microsoft.com/office/drawing/2014/main" id="{CB586987-E0C2-4BC6-9782-0F051F320DFB}"/>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A1196DD-8522-4D2A-AAB1-F2BDC5C17DD6}" type="slidenum">
              <a:rPr lang="en-AU" altLang="en-US" sz="1400"/>
              <a:pPr eaLnBrk="1" hangingPunct="1"/>
              <a:t>71</a:t>
            </a:fld>
            <a:endParaRPr lang="en-AU" altLang="en-US" sz="1400"/>
          </a:p>
        </p:txBody>
      </p:sp>
      <p:sp>
        <p:nvSpPr>
          <p:cNvPr id="74756" name="Rectangle 4">
            <a:extLst>
              <a:ext uri="{FF2B5EF4-FFF2-40B4-BE49-F238E27FC236}">
                <a16:creationId xmlns:a16="http://schemas.microsoft.com/office/drawing/2014/main" id="{0A6DF8C2-F9C5-4F2F-893C-BA92B13B3119}"/>
              </a:ext>
            </a:extLst>
          </p:cNvPr>
          <p:cNvSpPr>
            <a:spLocks noGrp="1" noChangeArrowheads="1"/>
          </p:cNvSpPr>
          <p:nvPr>
            <p:ph type="title"/>
          </p:nvPr>
        </p:nvSpPr>
        <p:spPr/>
        <p:txBody>
          <a:bodyPr/>
          <a:lstStyle/>
          <a:p>
            <a:pPr eaLnBrk="1" hangingPunct="1"/>
            <a:r>
              <a:rPr lang="en-AU" altLang="en-US"/>
              <a:t>References</a:t>
            </a:r>
          </a:p>
        </p:txBody>
      </p:sp>
      <p:sp>
        <p:nvSpPr>
          <p:cNvPr id="74757" name="Rectangle 5">
            <a:extLst>
              <a:ext uri="{FF2B5EF4-FFF2-40B4-BE49-F238E27FC236}">
                <a16:creationId xmlns:a16="http://schemas.microsoft.com/office/drawing/2014/main" id="{4F73736F-FAF3-47C5-8299-B9AF23A6361D}"/>
              </a:ext>
            </a:extLst>
          </p:cNvPr>
          <p:cNvSpPr>
            <a:spLocks noGrp="1" noChangeArrowheads="1"/>
          </p:cNvSpPr>
          <p:nvPr>
            <p:ph type="body" idx="1"/>
          </p:nvPr>
        </p:nvSpPr>
        <p:spPr>
          <a:xfrm>
            <a:off x="609604" y="1542474"/>
            <a:ext cx="9706633" cy="4442690"/>
          </a:xfrm>
        </p:spPr>
        <p:txBody>
          <a:bodyPr>
            <a:normAutofit fontScale="92500" lnSpcReduction="10000"/>
          </a:bodyPr>
          <a:lstStyle/>
          <a:p>
            <a:pPr eaLnBrk="1" hangingPunct="1">
              <a:lnSpc>
                <a:spcPct val="90000"/>
              </a:lnSpc>
            </a:pPr>
            <a:r>
              <a:rPr lang="en-AU" altLang="en-US" sz="2400" dirty="0" err="1"/>
              <a:t>Ghezzi</a:t>
            </a:r>
            <a:r>
              <a:rPr lang="en-AU" altLang="en-US" sz="2400" dirty="0"/>
              <a:t>, C., </a:t>
            </a:r>
            <a:r>
              <a:rPr lang="en-AU" altLang="en-US" sz="2400" dirty="0" err="1"/>
              <a:t>Jazayeri</a:t>
            </a:r>
            <a:r>
              <a:rPr lang="en-AU" altLang="en-US" sz="2400" dirty="0"/>
              <a:t>, M., and </a:t>
            </a:r>
            <a:r>
              <a:rPr lang="en-AU" altLang="en-US" sz="2400" dirty="0" err="1"/>
              <a:t>Mandrioli</a:t>
            </a:r>
            <a:r>
              <a:rPr lang="en-AU" altLang="en-US" sz="2400" dirty="0"/>
              <a:t>, D. (1991) </a:t>
            </a:r>
            <a:r>
              <a:rPr lang="en-AU" altLang="en-US" sz="2400" i="1" dirty="0"/>
              <a:t>Fundamentals of Software Engineering</a:t>
            </a:r>
            <a:r>
              <a:rPr lang="en-AU" altLang="en-US" sz="2400" dirty="0"/>
              <a:t>, Prentice Hall </a:t>
            </a:r>
          </a:p>
          <a:p>
            <a:pPr eaLnBrk="1" hangingPunct="1">
              <a:lnSpc>
                <a:spcPct val="90000"/>
              </a:lnSpc>
            </a:pPr>
            <a:endParaRPr lang="en-AU" altLang="en-US" sz="2400" dirty="0" smtClean="0"/>
          </a:p>
          <a:p>
            <a:pPr eaLnBrk="1" hangingPunct="1">
              <a:lnSpc>
                <a:spcPct val="90000"/>
              </a:lnSpc>
            </a:pPr>
            <a:r>
              <a:rPr lang="en-AU" altLang="en-US" sz="2400" dirty="0" err="1" smtClean="0"/>
              <a:t>Horch</a:t>
            </a:r>
            <a:r>
              <a:rPr lang="en-AU" altLang="en-US" sz="2400" dirty="0"/>
              <a:t>, J. W. (1996) </a:t>
            </a:r>
            <a:r>
              <a:rPr lang="en-AU" altLang="en-US" sz="2400" i="1" dirty="0"/>
              <a:t>Practical guide to software quality management</a:t>
            </a:r>
            <a:r>
              <a:rPr lang="en-AU" altLang="en-US" sz="2400" dirty="0"/>
              <a:t>, </a:t>
            </a:r>
            <a:r>
              <a:rPr lang="en-AU" altLang="en-US" sz="2400" dirty="0" err="1"/>
              <a:t>Artech</a:t>
            </a:r>
            <a:r>
              <a:rPr lang="en-AU" altLang="en-US" sz="2400" dirty="0"/>
              <a:t> House.</a:t>
            </a:r>
          </a:p>
          <a:p>
            <a:pPr eaLnBrk="1" hangingPunct="1">
              <a:lnSpc>
                <a:spcPct val="90000"/>
              </a:lnSpc>
            </a:pPr>
            <a:endParaRPr lang="en-AU" altLang="en-US" sz="2400" dirty="0" smtClean="0"/>
          </a:p>
          <a:p>
            <a:pPr eaLnBrk="1" hangingPunct="1">
              <a:lnSpc>
                <a:spcPct val="90000"/>
              </a:lnSpc>
            </a:pPr>
            <a:r>
              <a:rPr lang="en-AU" altLang="en-US" sz="2400" dirty="0" err="1" smtClean="0"/>
              <a:t>Bruegge</a:t>
            </a:r>
            <a:r>
              <a:rPr lang="en-AU" altLang="en-US" sz="2400" dirty="0"/>
              <a:t>, B., and T</a:t>
            </a:r>
            <a:r>
              <a:rPr lang="en-US" altLang="en-US" sz="2400" dirty="0" err="1">
                <a:solidFill>
                  <a:srgbClr val="000000"/>
                </a:solidFill>
                <a:latin typeface="Arial" panose="020B0604020202020204" pitchFamily="34" charset="0"/>
              </a:rPr>
              <a:t>eubner</a:t>
            </a:r>
            <a:r>
              <a:rPr lang="en-AU" altLang="en-US" sz="2400" dirty="0"/>
              <a:t>, G., </a:t>
            </a:r>
            <a:r>
              <a:rPr lang="en-AU" altLang="en-US" sz="2400" i="1" dirty="0"/>
              <a:t>Object-oriented software engineering: conquering complex and changing systems</a:t>
            </a:r>
            <a:endParaRPr lang="en-AU" altLang="en-US" sz="2400" dirty="0"/>
          </a:p>
          <a:p>
            <a:pPr eaLnBrk="1" hangingPunct="1">
              <a:lnSpc>
                <a:spcPct val="90000"/>
              </a:lnSpc>
            </a:pPr>
            <a:endParaRPr lang="en-AU" altLang="en-US" sz="2400" dirty="0" smtClean="0"/>
          </a:p>
          <a:p>
            <a:pPr eaLnBrk="1" hangingPunct="1">
              <a:lnSpc>
                <a:spcPct val="90000"/>
              </a:lnSpc>
            </a:pPr>
            <a:r>
              <a:rPr lang="en-AU" altLang="en-US" sz="2400" dirty="0" smtClean="0"/>
              <a:t>IEEE </a:t>
            </a:r>
            <a:r>
              <a:rPr lang="en-AU" altLang="en-US" sz="2400" dirty="0"/>
              <a:t>standard 828-1990</a:t>
            </a:r>
          </a:p>
          <a:p>
            <a:pPr eaLnBrk="1" hangingPunct="1">
              <a:lnSpc>
                <a:spcPct val="90000"/>
              </a:lnSpc>
            </a:pPr>
            <a:endParaRPr lang="en-AU" altLang="en-US" sz="2400" dirty="0" smtClean="0"/>
          </a:p>
          <a:p>
            <a:pPr eaLnBrk="1" hangingPunct="1">
              <a:lnSpc>
                <a:spcPct val="90000"/>
              </a:lnSpc>
            </a:pPr>
            <a:r>
              <a:rPr lang="en-AU" altLang="en-US" sz="2400" dirty="0" err="1" smtClean="0"/>
              <a:t>Lientz</a:t>
            </a:r>
            <a:r>
              <a:rPr lang="en-AU" altLang="en-US" sz="2400" dirty="0"/>
              <a:t>, B. P., and Swanson, E. B. (1981) “Problems in application software maintenance”, </a:t>
            </a:r>
            <a:r>
              <a:rPr lang="en-AU" altLang="en-US" sz="2400" i="1" dirty="0"/>
              <a:t>Communications of the ACM</a:t>
            </a:r>
            <a:r>
              <a:rPr lang="en-AU" altLang="en-US" sz="2400" dirty="0"/>
              <a:t>, 24(11):763-769.</a:t>
            </a:r>
          </a:p>
        </p:txBody>
      </p:sp>
    </p:spTree>
    <p:extLst>
      <p:ext uri="{BB962C8B-B14F-4D97-AF65-F5344CB8AC3E}">
        <p14:creationId xmlns:p14="http://schemas.microsoft.com/office/powerpoint/2010/main" val="46935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D2E78B77-B836-46AE-A999-B98920B35084}"/>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0243" name="Slide Number Placeholder 5">
            <a:extLst>
              <a:ext uri="{FF2B5EF4-FFF2-40B4-BE49-F238E27FC236}">
                <a16:creationId xmlns:a16="http://schemas.microsoft.com/office/drawing/2014/main" id="{FCA42BC3-1602-4637-836A-44C66A884289}"/>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18C18DA-F9E2-4590-AB86-654BD501B0A2}" type="slidenum">
              <a:rPr lang="en-AU" altLang="en-US" sz="1400"/>
              <a:pPr eaLnBrk="1" hangingPunct="1"/>
              <a:t>8</a:t>
            </a:fld>
            <a:endParaRPr lang="en-AU" altLang="en-US" sz="1400"/>
          </a:p>
        </p:txBody>
      </p:sp>
      <p:sp>
        <p:nvSpPr>
          <p:cNvPr id="10244" name="Rectangle 4">
            <a:extLst>
              <a:ext uri="{FF2B5EF4-FFF2-40B4-BE49-F238E27FC236}">
                <a16:creationId xmlns:a16="http://schemas.microsoft.com/office/drawing/2014/main" id="{6E3213C9-3A52-4BFE-9B7A-B59DBAC07C1E}"/>
              </a:ext>
            </a:extLst>
          </p:cNvPr>
          <p:cNvSpPr>
            <a:spLocks noGrp="1" noChangeArrowheads="1"/>
          </p:cNvSpPr>
          <p:nvPr>
            <p:ph type="title"/>
          </p:nvPr>
        </p:nvSpPr>
        <p:spPr>
          <a:xfrm>
            <a:off x="609604" y="207801"/>
            <a:ext cx="9515959" cy="846793"/>
          </a:xfrm>
        </p:spPr>
        <p:txBody>
          <a:bodyPr/>
          <a:lstStyle/>
          <a:p>
            <a:pPr eaLnBrk="1" hangingPunct="1"/>
            <a:r>
              <a:rPr lang="en-US" altLang="en-US" dirty="0"/>
              <a:t>Perfective Changes</a:t>
            </a:r>
          </a:p>
        </p:txBody>
      </p:sp>
      <p:sp>
        <p:nvSpPr>
          <p:cNvPr id="10245" name="Rectangle 5">
            <a:extLst>
              <a:ext uri="{FF2B5EF4-FFF2-40B4-BE49-F238E27FC236}">
                <a16:creationId xmlns:a16="http://schemas.microsoft.com/office/drawing/2014/main" id="{39870517-510D-472A-B272-61C3551B8922}"/>
              </a:ext>
            </a:extLst>
          </p:cNvPr>
          <p:cNvSpPr>
            <a:spLocks noGrp="1" noChangeArrowheads="1"/>
          </p:cNvSpPr>
          <p:nvPr>
            <p:ph type="body" idx="1"/>
          </p:nvPr>
        </p:nvSpPr>
        <p:spPr>
          <a:xfrm>
            <a:off x="609604" y="1257794"/>
            <a:ext cx="9706633" cy="5004461"/>
          </a:xfrm>
        </p:spPr>
        <p:txBody>
          <a:bodyPr>
            <a:normAutofit/>
          </a:bodyPr>
          <a:lstStyle/>
          <a:p>
            <a:pPr eaLnBrk="1" hangingPunct="1">
              <a:lnSpc>
                <a:spcPct val="90000"/>
              </a:lnSpc>
            </a:pPr>
            <a:r>
              <a:rPr lang="en-US" altLang="en-US" sz="2800" dirty="0"/>
              <a:t>Perfecting existing acceptable </a:t>
            </a:r>
            <a:r>
              <a:rPr lang="en-US" altLang="en-US" sz="2800" dirty="0" smtClean="0"/>
              <a:t>functions.</a:t>
            </a:r>
          </a:p>
          <a:p>
            <a:pPr eaLnBrk="1" hangingPunct="1">
              <a:lnSpc>
                <a:spcPct val="90000"/>
              </a:lnSpc>
            </a:pPr>
            <a:endParaRPr lang="en-US" altLang="en-US" sz="2800" dirty="0"/>
          </a:p>
          <a:p>
            <a:pPr eaLnBrk="1" hangingPunct="1">
              <a:lnSpc>
                <a:spcPct val="90000"/>
              </a:lnSpc>
            </a:pPr>
            <a:r>
              <a:rPr lang="en-US" altLang="en-US" sz="2800" dirty="0"/>
              <a:t>The domain of Refactoring designs falls into this </a:t>
            </a:r>
            <a:r>
              <a:rPr lang="en-US" altLang="en-US" sz="2800" dirty="0" smtClean="0"/>
              <a:t>category.</a:t>
            </a:r>
            <a:endParaRPr lang="en-US" altLang="en-US" sz="2800" dirty="0"/>
          </a:p>
          <a:p>
            <a:pPr eaLnBrk="1" hangingPunct="1">
              <a:lnSpc>
                <a:spcPct val="90000"/>
              </a:lnSpc>
            </a:pPr>
            <a:endParaRPr lang="en-US" altLang="en-US" sz="2800" dirty="0" smtClean="0"/>
          </a:p>
          <a:p>
            <a:pPr eaLnBrk="1" hangingPunct="1">
              <a:lnSpc>
                <a:spcPct val="90000"/>
              </a:lnSpc>
            </a:pPr>
            <a:r>
              <a:rPr lang="en-US" altLang="en-US" sz="2800" dirty="0" smtClean="0"/>
              <a:t>Perfective </a:t>
            </a:r>
            <a:r>
              <a:rPr lang="en-US" altLang="en-US" sz="2800" dirty="0"/>
              <a:t>changes are done to increase the long-term maintainability or elegance of the solution</a:t>
            </a:r>
          </a:p>
          <a:p>
            <a:pPr lvl="1" eaLnBrk="1" hangingPunct="1">
              <a:lnSpc>
                <a:spcPct val="90000"/>
              </a:lnSpc>
            </a:pPr>
            <a:r>
              <a:rPr lang="en-US" altLang="en-US" sz="2400" dirty="0"/>
              <a:t>Involves changes to design or data structures for better efficiency</a:t>
            </a:r>
          </a:p>
          <a:p>
            <a:pPr lvl="1" eaLnBrk="1" hangingPunct="1">
              <a:lnSpc>
                <a:spcPct val="90000"/>
              </a:lnSpc>
            </a:pPr>
            <a:r>
              <a:rPr lang="en-US" altLang="en-US" sz="2400" dirty="0"/>
              <a:t>Updates to documentation to improve their quality</a:t>
            </a:r>
          </a:p>
          <a:p>
            <a:pPr lvl="1" eaLnBrk="1" hangingPunct="1">
              <a:lnSpc>
                <a:spcPct val="90000"/>
              </a:lnSpc>
            </a:pPr>
            <a:r>
              <a:rPr lang="en-US" altLang="en-US" sz="2400" dirty="0"/>
              <a:t>Enhancing the code to make it more readable</a:t>
            </a:r>
          </a:p>
        </p:txBody>
      </p:sp>
    </p:spTree>
    <p:extLst>
      <p:ext uri="{BB962C8B-B14F-4D97-AF65-F5344CB8AC3E}">
        <p14:creationId xmlns:p14="http://schemas.microsoft.com/office/powerpoint/2010/main" val="3911391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69EFF286-7538-4377-8224-726CFCAEC462}"/>
              </a:ext>
            </a:extLst>
          </p:cNvPr>
          <p:cNvSpPr>
            <a:spLocks noGrp="1"/>
          </p:cNvSpPr>
          <p:nvPr>
            <p:ph type="dt"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AU" altLang="en-US" sz="1400" dirty="0"/>
          </a:p>
        </p:txBody>
      </p:sp>
      <p:sp>
        <p:nvSpPr>
          <p:cNvPr id="11267" name="Slide Number Placeholder 5">
            <a:extLst>
              <a:ext uri="{FF2B5EF4-FFF2-40B4-BE49-F238E27FC236}">
                <a16:creationId xmlns:a16="http://schemas.microsoft.com/office/drawing/2014/main" id="{6F015929-2778-49F3-98B1-6AB8BD961115}"/>
              </a:ext>
            </a:extLst>
          </p:cNvPr>
          <p:cNvSpPr>
            <a:spLocks noGrp="1"/>
          </p:cNvSpPr>
          <p:nvPr>
            <p:ph type="sldNum" sz="quarter" idx="4294967295"/>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63C7F49-A341-435B-AB48-7387B3A3DC6A}" type="slidenum">
              <a:rPr lang="en-AU" altLang="en-US" sz="1400"/>
              <a:pPr eaLnBrk="1" hangingPunct="1"/>
              <a:t>9</a:t>
            </a:fld>
            <a:endParaRPr lang="en-AU" altLang="en-US" sz="1400"/>
          </a:p>
        </p:txBody>
      </p:sp>
      <p:sp>
        <p:nvSpPr>
          <p:cNvPr id="11268" name="Rectangle 2">
            <a:extLst>
              <a:ext uri="{FF2B5EF4-FFF2-40B4-BE49-F238E27FC236}">
                <a16:creationId xmlns:a16="http://schemas.microsoft.com/office/drawing/2014/main" id="{EADABFED-66A4-4A64-963A-1CBE7635C36C}"/>
              </a:ext>
            </a:extLst>
          </p:cNvPr>
          <p:cNvSpPr>
            <a:spLocks noGrp="1" noChangeArrowheads="1"/>
          </p:cNvSpPr>
          <p:nvPr>
            <p:ph type="title"/>
          </p:nvPr>
        </p:nvSpPr>
        <p:spPr>
          <a:xfrm>
            <a:off x="609604" y="189329"/>
            <a:ext cx="9515959" cy="846793"/>
          </a:xfrm>
        </p:spPr>
        <p:txBody>
          <a:bodyPr/>
          <a:lstStyle/>
          <a:p>
            <a:pPr eaLnBrk="1" hangingPunct="1"/>
            <a:r>
              <a:rPr lang="en-US" altLang="en-US" dirty="0"/>
              <a:t>Preventive Changes</a:t>
            </a:r>
          </a:p>
        </p:txBody>
      </p:sp>
      <p:sp>
        <p:nvSpPr>
          <p:cNvPr id="11269" name="Rectangle 3">
            <a:extLst>
              <a:ext uri="{FF2B5EF4-FFF2-40B4-BE49-F238E27FC236}">
                <a16:creationId xmlns:a16="http://schemas.microsoft.com/office/drawing/2014/main" id="{F602AA27-CAA0-4A9A-92C7-37B4CDC8BA91}"/>
              </a:ext>
            </a:extLst>
          </p:cNvPr>
          <p:cNvSpPr>
            <a:spLocks noGrp="1" noChangeArrowheads="1"/>
          </p:cNvSpPr>
          <p:nvPr>
            <p:ph type="body" idx="1"/>
          </p:nvPr>
        </p:nvSpPr>
        <p:spPr>
          <a:xfrm>
            <a:off x="609604" y="1422400"/>
            <a:ext cx="9706633" cy="4143955"/>
          </a:xfrm>
        </p:spPr>
        <p:txBody>
          <a:bodyPr>
            <a:normAutofit lnSpcReduction="10000"/>
          </a:bodyPr>
          <a:lstStyle/>
          <a:p>
            <a:pPr eaLnBrk="1" hangingPunct="1"/>
            <a:r>
              <a:rPr lang="en-US" altLang="en-US" sz="2800" dirty="0"/>
              <a:t>Preventing the system performance from degrading to unacceptable </a:t>
            </a:r>
            <a:r>
              <a:rPr lang="en-US" altLang="en-US" sz="2800" dirty="0" smtClean="0"/>
              <a:t>levels</a:t>
            </a:r>
          </a:p>
          <a:p>
            <a:pPr eaLnBrk="1" hangingPunct="1"/>
            <a:endParaRPr lang="en-US" altLang="en-US" sz="2800" dirty="0"/>
          </a:p>
          <a:p>
            <a:pPr eaLnBrk="1" hangingPunct="1"/>
            <a:r>
              <a:rPr lang="en-US" altLang="en-US" sz="2800" dirty="0"/>
              <a:t>Involves alterations made to ensure that the system has a defense against potential </a:t>
            </a:r>
            <a:r>
              <a:rPr lang="en-US" altLang="en-US" sz="2800" dirty="0" smtClean="0"/>
              <a:t>failures</a:t>
            </a:r>
          </a:p>
          <a:p>
            <a:pPr eaLnBrk="1" hangingPunct="1"/>
            <a:endParaRPr lang="en-US" altLang="en-US" sz="2800" dirty="0"/>
          </a:p>
          <a:p>
            <a:pPr eaLnBrk="1" hangingPunct="1"/>
            <a:r>
              <a:rPr lang="en-US" altLang="en-US" sz="2800" dirty="0"/>
              <a:t>Example:</a:t>
            </a:r>
          </a:p>
          <a:p>
            <a:pPr lvl="1" eaLnBrk="1" hangingPunct="1"/>
            <a:r>
              <a:rPr lang="en-US" altLang="en-US" sz="2400" dirty="0"/>
              <a:t>Adding extra redundancy modules to ensure that all transactions are properly logged</a:t>
            </a:r>
          </a:p>
        </p:txBody>
      </p:sp>
    </p:spTree>
    <p:extLst>
      <p:ext uri="{BB962C8B-B14F-4D97-AF65-F5344CB8AC3E}">
        <p14:creationId xmlns:p14="http://schemas.microsoft.com/office/powerpoint/2010/main" val="443595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5301</Words>
  <Application>Microsoft Office PowerPoint</Application>
  <PresentationFormat>Widescreen</PresentationFormat>
  <Paragraphs>818</Paragraphs>
  <Slides>71</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71</vt:i4>
      </vt:variant>
    </vt:vector>
  </HeadingPairs>
  <TitlesOfParts>
    <vt:vector size="82" baseType="lpstr">
      <vt:lpstr>Bebas</vt:lpstr>
      <vt:lpstr>Gill Sans</vt:lpstr>
      <vt:lpstr>Arial</vt:lpstr>
      <vt:lpstr>Calibri</vt:lpstr>
      <vt:lpstr>Montserrat</vt:lpstr>
      <vt:lpstr>Tahoma</vt:lpstr>
      <vt:lpstr>Times New Roman</vt:lpstr>
      <vt:lpstr>Trebuchet MS</vt:lpstr>
      <vt:lpstr>Wingdings</vt:lpstr>
      <vt:lpstr>UOW_PPT_2016_16x9_March2016</vt:lpstr>
      <vt:lpstr>1_UOW_PPT_2016_16x9_March2016</vt:lpstr>
      <vt:lpstr>  CSE3033N Software Engineering   Topic:  Software Configuration Management </vt:lpstr>
      <vt:lpstr>Topic Learning Objectives </vt:lpstr>
      <vt:lpstr>Introduction</vt:lpstr>
      <vt:lpstr>Software Evolution</vt:lpstr>
      <vt:lpstr>How software changes…</vt:lpstr>
      <vt:lpstr>Corrective Changes</vt:lpstr>
      <vt:lpstr>Adaptive Changes</vt:lpstr>
      <vt:lpstr>Perfective Changes</vt:lpstr>
      <vt:lpstr>Preventive Changes</vt:lpstr>
      <vt:lpstr>Types of Changes</vt:lpstr>
      <vt:lpstr>Changes and Control</vt:lpstr>
      <vt:lpstr>So what is the answer??</vt:lpstr>
      <vt:lpstr>Configuration Management…</vt:lpstr>
      <vt:lpstr>Configuration Management</vt:lpstr>
      <vt:lpstr>Need for SCM…</vt:lpstr>
      <vt:lpstr>Need for SCM</vt:lpstr>
      <vt:lpstr>Facets of SCM</vt:lpstr>
      <vt:lpstr>Configuration Identification…</vt:lpstr>
      <vt:lpstr>Configuration Identification…</vt:lpstr>
      <vt:lpstr>Terminology Review – 1</vt:lpstr>
      <vt:lpstr>Terminology Review - 2</vt:lpstr>
      <vt:lpstr>Baseline Types</vt:lpstr>
      <vt:lpstr>Managed Directories</vt:lpstr>
      <vt:lpstr>Configuration Identification</vt:lpstr>
      <vt:lpstr>Version Allocation…</vt:lpstr>
      <vt:lpstr>Version Allocation…</vt:lpstr>
      <vt:lpstr>Version Allocation…</vt:lpstr>
      <vt:lpstr>Version Allocation</vt:lpstr>
      <vt:lpstr>Baseline Levels</vt:lpstr>
      <vt:lpstr>Terminology Review – 3</vt:lpstr>
      <vt:lpstr>Configuration Control and Change Management</vt:lpstr>
      <vt:lpstr>Deltas Vs Separate Files</vt:lpstr>
      <vt:lpstr>Parallel Development</vt:lpstr>
      <vt:lpstr>Change Management – 1</vt:lpstr>
      <vt:lpstr>Change Request</vt:lpstr>
      <vt:lpstr>Change Control Board – 1</vt:lpstr>
      <vt:lpstr>Change Control Board – 2</vt:lpstr>
      <vt:lpstr>Impact Analysis</vt:lpstr>
      <vt:lpstr>Change Management – 2</vt:lpstr>
      <vt:lpstr>Configuration Management</vt:lpstr>
      <vt:lpstr>Change Management – 3</vt:lpstr>
      <vt:lpstr>Change Control Board – 3</vt:lpstr>
      <vt:lpstr>Change Management – 4</vt:lpstr>
      <vt:lpstr>Configuration Auditing – 1</vt:lpstr>
      <vt:lpstr>Configuration Auditing – 2</vt:lpstr>
      <vt:lpstr>Status Accounting</vt:lpstr>
      <vt:lpstr>Roles and Responsibilities…</vt:lpstr>
      <vt:lpstr>Roles and Responsibilities…</vt:lpstr>
      <vt:lpstr>Standards</vt:lpstr>
      <vt:lpstr>Outline of the SCMP (IEEE 828-1990)</vt:lpstr>
      <vt:lpstr>Conformance to the IEEE Standard 828-1990…</vt:lpstr>
      <vt:lpstr>Conformance to the IEEE Standard 828-1990</vt:lpstr>
      <vt:lpstr>Tools</vt:lpstr>
      <vt:lpstr>Repositories</vt:lpstr>
      <vt:lpstr>Functions of a Repository</vt:lpstr>
      <vt:lpstr>File Check-Out</vt:lpstr>
      <vt:lpstr>File Check-In…</vt:lpstr>
      <vt:lpstr>File Check-In…</vt:lpstr>
      <vt:lpstr>File Check-In</vt:lpstr>
      <vt:lpstr>Ensuring Build Consistency</vt:lpstr>
      <vt:lpstr>What is Regression Testing?</vt:lpstr>
      <vt:lpstr>Regression Testing</vt:lpstr>
      <vt:lpstr>Regression Testing Limitations</vt:lpstr>
      <vt:lpstr>Compile and Link Verification</vt:lpstr>
      <vt:lpstr>Static Audits</vt:lpstr>
      <vt:lpstr>Metrics Trends</vt:lpstr>
      <vt:lpstr>Tagging a Repository…</vt:lpstr>
      <vt:lpstr>Tagging a Repository</vt:lpstr>
      <vt:lpstr>Keywords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CSE3033 Software Engineering   Topic:  Software Configuration Management</dc:title>
  <dc:creator>Dr. Lim Chia Yean</dc:creator>
  <cp:lastModifiedBy>Tan Phit Huan</cp:lastModifiedBy>
  <cp:revision>8</cp:revision>
  <dcterms:created xsi:type="dcterms:W3CDTF">2021-06-20T13:07:11Z</dcterms:created>
  <dcterms:modified xsi:type="dcterms:W3CDTF">2022-05-17T03:21:51Z</dcterms:modified>
</cp:coreProperties>
</file>