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6"/>
  </p:notesMasterIdLst>
  <p:sldIdLst>
    <p:sldId id="257" r:id="rId3"/>
    <p:sldId id="258" r:id="rId4"/>
    <p:sldId id="261" r:id="rId5"/>
    <p:sldId id="262" r:id="rId6"/>
    <p:sldId id="263" r:id="rId7"/>
    <p:sldId id="264" r:id="rId8"/>
    <p:sldId id="265" r:id="rId9"/>
    <p:sldId id="266" r:id="rId10"/>
    <p:sldId id="267" r:id="rId11"/>
    <p:sldId id="268" r:id="rId12"/>
    <p:sldId id="282"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01" autoAdjust="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38635-072B-4DA5-8B51-7332D5C302E3}"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A1A38-50CE-4055-B6B3-D55667B51079}" type="slidenum">
              <a:rPr lang="en-US" smtClean="0"/>
              <a:t>‹#›</a:t>
            </a:fld>
            <a:endParaRPr lang="en-US"/>
          </a:p>
        </p:txBody>
      </p:sp>
    </p:spTree>
    <p:extLst>
      <p:ext uri="{BB962C8B-B14F-4D97-AF65-F5344CB8AC3E}">
        <p14:creationId xmlns:p14="http://schemas.microsoft.com/office/powerpoint/2010/main" val="137743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252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D09B7F-0124-432D-A667-CD559F25074B}" type="slidenum">
              <a:rPr lang="en-US" altLang="en-US" sz="1200"/>
              <a:pPr/>
              <a:t>11</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6870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64E6A7-D80C-4F92-84FB-D9EEE2BBF839}" type="slidenum">
              <a:rPr lang="en-US" altLang="en-US" sz="1200"/>
              <a:pPr/>
              <a:t>12</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9416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5BE50C-0538-493C-855A-503B1C67E711}" type="slidenum">
              <a:rPr lang="en-US" altLang="en-US" sz="1200"/>
              <a:pPr/>
              <a:t>13</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2165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642366-87E5-4575-A1AF-FB93A81C83AF}" type="slidenum">
              <a:rPr lang="en-US" altLang="en-US" sz="1200"/>
              <a:pPr/>
              <a:t>14</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it may replace a simple algorithm with a more complicated but performant algorithm. </a:t>
            </a:r>
          </a:p>
          <a:p>
            <a:pPr eaLnBrk="1" hangingPunct="1"/>
            <a:r>
              <a:rPr lang="en-US" altLang="en-US"/>
              <a:t> Say, replacing a simple insertion sort algorithm with the Quick Sort</a:t>
            </a:r>
          </a:p>
          <a:p>
            <a:pPr eaLnBrk="1" hangingPunct="1"/>
            <a:endParaRPr lang="en-US" altLang="en-US"/>
          </a:p>
        </p:txBody>
      </p:sp>
    </p:spTree>
    <p:extLst>
      <p:ext uri="{BB962C8B-B14F-4D97-AF65-F5344CB8AC3E}">
        <p14:creationId xmlns:p14="http://schemas.microsoft.com/office/powerpoint/2010/main" val="72336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F29482-5F42-43AF-85C7-61F7944FE726}" type="slidenum">
              <a:rPr lang="en-US" altLang="en-US" sz="1200"/>
              <a:pPr/>
              <a:t>15</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Talk about dead code elimination, elimination of a high level common sub-expression like b*c, code motion i.e. removing common parts from an if -else block, done by the compiler, could equivalently be done at the high level </a:t>
            </a:r>
            <a:r>
              <a:rPr lang="en-US" altLang="en-US">
                <a:sym typeface="Wingdings" panose="05000000000000000000" pitchFamily="2" charset="2"/>
              </a:rPr>
              <a:t> EQUIVALENT TO </a:t>
            </a:r>
            <a:r>
              <a:rPr lang="en-US" altLang="en-US"/>
              <a:t>source code level  refactoring.</a:t>
            </a:r>
          </a:p>
          <a:p>
            <a:pPr eaLnBrk="1" hangingPunct="1"/>
            <a:r>
              <a:rPr lang="en-US" altLang="en-US"/>
              <a:t>BUT OTHER OPTIMIZATIONS LIKE replacing 365*24*60*60 by 31536000</a:t>
            </a:r>
          </a:p>
          <a:p>
            <a:pPr eaLnBrk="1" hangingPunct="1"/>
            <a:r>
              <a:rPr lang="en-US" altLang="en-US"/>
              <a:t>ALSO Only compiler can see chances for certain optimizations like array index address calculation, since the opportunity presents itself only in IR code.</a:t>
            </a:r>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500765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17E5FA-572A-469F-9FA6-2F7BBE886E0C}" type="slidenum">
              <a:rPr lang="en-US" altLang="en-US" sz="1200"/>
              <a:pPr/>
              <a:t>16</a:t>
            </a:fld>
            <a:endParaRPr lang="en-US"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wikipedia article</a:t>
            </a:r>
          </a:p>
          <a:p>
            <a:pPr eaLnBrk="1" hangingPunct="1"/>
            <a:endParaRPr lang="en-US" altLang="en-US"/>
          </a:p>
        </p:txBody>
      </p:sp>
    </p:spTree>
    <p:extLst>
      <p:ext uri="{BB962C8B-B14F-4D97-AF65-F5344CB8AC3E}">
        <p14:creationId xmlns:p14="http://schemas.microsoft.com/office/powerpoint/2010/main" val="180413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A634D2-85E1-486C-BCB8-684DEDE041D2}" type="slidenum">
              <a:rPr lang="en-US" altLang="en-US" sz="1200"/>
              <a:pPr/>
              <a:t>17</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82043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AF483B-63A5-4B0F-AAA0-DA083370FA61}" type="slidenum">
              <a:rPr lang="en-US" altLang="en-US" sz="1200"/>
              <a:pPr/>
              <a:t>18</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CCFinder</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multilinguistic</a:t>
            </a:r>
            <a:r>
              <a:rPr lang="en-US" sz="1200" b="0" i="0" kern="1200" dirty="0">
                <a:solidFill>
                  <a:schemeClr val="tx1"/>
                </a:solidFill>
                <a:effectLst/>
                <a:latin typeface="+mn-lt"/>
                <a:ea typeface="+mn-ea"/>
                <a:cs typeface="+mn-cs"/>
              </a:rPr>
              <a:t> token-based code clone detection system for large scale source code</a:t>
            </a:r>
          </a:p>
          <a:p>
            <a:r>
              <a:rPr lang="en-US" sz="1200" b="0" i="0" kern="1200" dirty="0">
                <a:solidFill>
                  <a:schemeClr val="tx1"/>
                </a:solidFill>
                <a:effectLst/>
                <a:latin typeface="+mn-lt"/>
                <a:ea typeface="+mn-ea"/>
                <a:cs typeface="+mn-cs"/>
              </a:rPr>
              <a:t>https://www.researchgate.net/publication/3188248_CCFinder_A_multilinguistic_token-based_code_clone_detection_system_for_large_scale_source_code </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Daikon system for dynamic detection of likely invariants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9918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8E556F-E94F-47BF-9D3A-D04E1F42A576}" type="slidenum">
              <a:rPr lang="en-US" altLang="en-US" sz="1200"/>
              <a:pPr/>
              <a:t>19</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5031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13B14C-1266-4AD0-B141-F827CD7661F2}" type="slidenum">
              <a:rPr lang="en-US" altLang="en-US" sz="1200"/>
              <a:pPr/>
              <a:t>20</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7565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F8618F-EC00-4DCE-9D04-141F3D1FBD67}" type="slidenum">
              <a:rPr lang="en-US" altLang="en-US" sz="1200"/>
              <a:pPr/>
              <a:t>3</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38852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5ED893-B032-4989-B456-CA9A6D6CAEEB}" type="slidenum">
              <a:rPr lang="en-US" altLang="en-US" sz="1200"/>
              <a:pPr/>
              <a:t>21</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1) Refactor as and when you add new functionality. This makes sense because to add new functionality we need</a:t>
            </a:r>
          </a:p>
          <a:p>
            <a:pPr eaLnBrk="1" hangingPunct="1"/>
            <a:r>
              <a:rPr lang="en-US" altLang="en-US" dirty="0"/>
              <a:t>to understand the existing code. When the understanding is fresh in our minds, we might as well refactor </a:t>
            </a:r>
            <a:r>
              <a:rPr lang="en-US" altLang="en-US" dirty="0" err="1"/>
              <a:t>tomake</a:t>
            </a:r>
            <a:r>
              <a:rPr lang="en-US" altLang="en-US" dirty="0"/>
              <a:t> future maintenance easier.</a:t>
            </a:r>
          </a:p>
          <a:p>
            <a:pPr eaLnBrk="1" hangingPunct="1"/>
            <a:r>
              <a:rPr lang="en-US" altLang="en-US" dirty="0"/>
              <a:t>2. Refactor as and when you fix a bug. Again the same logic as above applies. We would be reading the code to find the bug and fix it. So we might as well invest some more time to refactor the code.</a:t>
            </a:r>
          </a:p>
          <a:p>
            <a:pPr eaLnBrk="1" hangingPunct="1"/>
            <a:r>
              <a:rPr lang="en-US" altLang="en-US" dirty="0"/>
              <a:t>3. Refactor when a code review is undertaken. In large organizations with huge code bases, code review is done to periodically to ensure quality. During this period, with the fresh insight gained from reviewing the code, we can do refactoring as well.</a:t>
            </a:r>
          </a:p>
        </p:txBody>
      </p:sp>
    </p:spTree>
    <p:extLst>
      <p:ext uri="{BB962C8B-B14F-4D97-AF65-F5344CB8AC3E}">
        <p14:creationId xmlns:p14="http://schemas.microsoft.com/office/powerpoint/2010/main" val="679105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1512F9-0B66-4E5E-A60A-A41D8D171DD9}" type="slidenum">
              <a:rPr lang="en-US" altLang="en-US" sz="1200"/>
              <a:pPr/>
              <a:t>22</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78409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5CC836-9009-4C08-BC28-4B1B44FDE802}" type="slidenum">
              <a:rPr lang="en-US" altLang="en-US" sz="1200"/>
              <a:pPr/>
              <a:t>23</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108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ACDDB5-83FF-4F3C-BA43-0F2EAC8C841F}" type="slidenum">
              <a:rPr lang="en-US" altLang="en-US" sz="1200"/>
              <a:pPr/>
              <a:t>4</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b="1"/>
              <a:t>Analysis</a:t>
            </a:r>
            <a:r>
              <a:rPr lang="en-US" altLang="en-US"/>
              <a:t>:  Phase where we figure out what has to be done? </a:t>
            </a:r>
          </a:p>
          <a:p>
            <a:pPr eaLnBrk="1" hangingPunct="1">
              <a:lnSpc>
                <a:spcPct val="90000"/>
              </a:lnSpc>
            </a:pPr>
            <a:r>
              <a:rPr lang="en-US" altLang="en-US"/>
              <a:t>Consider developing a survey application for opinion about a student’s presentation in CISC879. </a:t>
            </a:r>
          </a:p>
          <a:p>
            <a:pPr eaLnBrk="1" hangingPunct="1">
              <a:lnSpc>
                <a:spcPct val="90000"/>
              </a:lnSpc>
            </a:pPr>
            <a:r>
              <a:rPr lang="en-US" altLang="en-US"/>
              <a:t>We can decide to have a simple paper/pencil form </a:t>
            </a:r>
            <a:r>
              <a:rPr lang="en-US" altLang="en-US">
                <a:sym typeface="Wingdings" panose="05000000000000000000" pitchFamily="2" charset="2"/>
              </a:rPr>
              <a:t> no need for any further software activities</a:t>
            </a:r>
          </a:p>
          <a:p>
            <a:pPr eaLnBrk="1" hangingPunct="1">
              <a:lnSpc>
                <a:spcPct val="90000"/>
              </a:lnSpc>
            </a:pPr>
            <a:r>
              <a:rPr lang="en-US" altLang="en-US"/>
              <a:t>OR have a web application (using JSP and servlets) in which the other students fill out their opinion.</a:t>
            </a:r>
          </a:p>
          <a:p>
            <a:pPr eaLnBrk="1" hangingPunct="1">
              <a:lnSpc>
                <a:spcPct val="90000"/>
              </a:lnSpc>
            </a:pPr>
            <a:r>
              <a:rPr lang="en-US" altLang="en-US"/>
              <a:t>OR have a text file filled out. </a:t>
            </a:r>
          </a:p>
          <a:p>
            <a:pPr eaLnBrk="1" hangingPunct="1">
              <a:lnSpc>
                <a:spcPct val="90000"/>
              </a:lnSpc>
            </a:pPr>
            <a:r>
              <a:rPr lang="en-US" altLang="en-US"/>
              <a:t>This is analysis.</a:t>
            </a:r>
          </a:p>
          <a:p>
            <a:pPr eaLnBrk="1" hangingPunct="1">
              <a:lnSpc>
                <a:spcPct val="90000"/>
              </a:lnSpc>
            </a:pPr>
            <a:endParaRPr lang="en-US" altLang="en-US"/>
          </a:p>
          <a:p>
            <a:pPr eaLnBrk="1" hangingPunct="1">
              <a:lnSpc>
                <a:spcPct val="90000"/>
              </a:lnSpc>
            </a:pPr>
            <a:r>
              <a:rPr lang="en-US" altLang="en-US" b="1"/>
              <a:t>Design: </a:t>
            </a:r>
            <a:r>
              <a:rPr lang="en-US" altLang="en-US"/>
              <a:t>Having decided what to do, we decide how to do it. For example, model the application in terms of various classes, and their interactions</a:t>
            </a:r>
          </a:p>
          <a:p>
            <a:pPr eaLnBrk="1" hangingPunct="1">
              <a:lnSpc>
                <a:spcPct val="90000"/>
              </a:lnSpc>
            </a:pPr>
            <a:endParaRPr lang="en-US" altLang="en-US"/>
          </a:p>
          <a:p>
            <a:pPr eaLnBrk="1" hangingPunct="1">
              <a:lnSpc>
                <a:spcPct val="90000"/>
              </a:lnSpc>
            </a:pPr>
            <a:r>
              <a:rPr lang="en-US" altLang="en-US" b="1"/>
              <a:t>Coding:</a:t>
            </a:r>
            <a:r>
              <a:rPr lang="en-US" altLang="en-US"/>
              <a:t> Implement the functionality. If the design is very detailed, this can be as simple as typing, else it may involve some more thinking.</a:t>
            </a:r>
          </a:p>
          <a:p>
            <a:pPr eaLnBrk="1" hangingPunct="1">
              <a:lnSpc>
                <a:spcPct val="90000"/>
              </a:lnSpc>
            </a:pPr>
            <a:endParaRPr lang="en-US" altLang="en-US"/>
          </a:p>
          <a:p>
            <a:pPr eaLnBrk="1" hangingPunct="1">
              <a:lnSpc>
                <a:spcPct val="90000"/>
              </a:lnSpc>
            </a:pPr>
            <a:r>
              <a:rPr lang="en-US" altLang="en-US" b="1"/>
              <a:t>Testing: </a:t>
            </a:r>
            <a:r>
              <a:rPr lang="en-US" altLang="en-US"/>
              <a:t>Verify that code is working correct (unit tests and integration tests)</a:t>
            </a:r>
          </a:p>
          <a:p>
            <a:pPr eaLnBrk="1" hangingPunct="1">
              <a:lnSpc>
                <a:spcPct val="90000"/>
              </a:lnSpc>
            </a:pPr>
            <a:endParaRPr lang="en-US" altLang="en-US"/>
          </a:p>
          <a:p>
            <a:pPr eaLnBrk="1" hangingPunct="1">
              <a:lnSpc>
                <a:spcPct val="90000"/>
              </a:lnSpc>
            </a:pPr>
            <a:r>
              <a:rPr lang="en-US" altLang="en-US" b="1"/>
              <a:t>Maintenance: </a:t>
            </a:r>
            <a:r>
              <a:rPr lang="en-US" altLang="en-US"/>
              <a:t>Fix bugs (reported by customers, beta testers) and/or add new features.</a:t>
            </a:r>
            <a:endParaRPr lang="en-US" altLang="en-US" b="1"/>
          </a:p>
        </p:txBody>
      </p:sp>
    </p:spTree>
    <p:extLst>
      <p:ext uri="{BB962C8B-B14F-4D97-AF65-F5344CB8AC3E}">
        <p14:creationId xmlns:p14="http://schemas.microsoft.com/office/powerpoint/2010/main" val="481555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6ACCBC-8FE0-4BAC-9390-97A1DF90819F}" type="slidenum">
              <a:rPr lang="en-US" altLang="en-US" sz="1200"/>
              <a:pPr/>
              <a:t>5</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 means pause, ask the question to the audience, then slide in the next point via a small animation.</a:t>
            </a:r>
          </a:p>
          <a:p>
            <a:pPr eaLnBrk="1" hangingPunct="1"/>
            <a:r>
              <a:rPr lang="en-US" altLang="en-US"/>
              <a:t>Software maintenance – basically 1) making corrections to fix bugs and 2)making changes to incorporate new features.</a:t>
            </a:r>
          </a:p>
          <a:p>
            <a:pPr eaLnBrk="1" hangingPunct="1"/>
            <a:endParaRPr lang="en-US" altLang="en-US"/>
          </a:p>
        </p:txBody>
      </p:sp>
    </p:spTree>
    <p:extLst>
      <p:ext uri="{BB962C8B-B14F-4D97-AF65-F5344CB8AC3E}">
        <p14:creationId xmlns:p14="http://schemas.microsoft.com/office/powerpoint/2010/main" val="327434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D8908A-0368-4D69-A226-AB8F49E6106E}" type="slidenum">
              <a:rPr lang="en-US" altLang="en-US" sz="1200"/>
              <a:pPr/>
              <a:t>6</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 means pause, ask the question to the audience, then slide in the next point via a small animation.</a:t>
            </a:r>
          </a:p>
          <a:p>
            <a:pPr eaLnBrk="1" hangingPunct="1"/>
            <a:r>
              <a:rPr lang="en-US" altLang="en-US"/>
              <a:t>Software maintenance – basically 1) making corrections to fix bugs and 2)making changes to incorporate new features.</a:t>
            </a:r>
          </a:p>
          <a:p>
            <a:pPr eaLnBrk="1" hangingPunct="1"/>
            <a:endParaRPr lang="en-US" altLang="en-US"/>
          </a:p>
        </p:txBody>
      </p:sp>
    </p:spTree>
    <p:extLst>
      <p:ext uri="{BB962C8B-B14F-4D97-AF65-F5344CB8AC3E}">
        <p14:creationId xmlns:p14="http://schemas.microsoft.com/office/powerpoint/2010/main" val="64508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34F6EA-68F2-44C6-ADEB-549FE392F5EB}" type="slidenum">
              <a:rPr lang="en-US" altLang="en-US" sz="1200"/>
              <a:pPr/>
              <a:t>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Bill Opdyke did the first thesis on refactoring.</a:t>
            </a:r>
          </a:p>
          <a:p>
            <a:pPr eaLnBrk="1" hangingPunct="1"/>
            <a:endParaRPr lang="en-US" altLang="en-US"/>
          </a:p>
          <a:p>
            <a:pPr lvl="1" eaLnBrk="1" hangingPunct="1"/>
            <a:r>
              <a:rPr lang="en-US" altLang="en-US"/>
              <a:t>We can add the following:</a:t>
            </a:r>
          </a:p>
          <a:p>
            <a:pPr lvl="2" eaLnBrk="1" hangingPunct="1"/>
            <a:r>
              <a:rPr lang="en-US" altLang="en-US"/>
              <a:t>The performance of the program before and after the refactoring should remain the same </a:t>
            </a:r>
          </a:p>
          <a:p>
            <a:pPr lvl="2" eaLnBrk="1" hangingPunct="1"/>
            <a:r>
              <a:rPr lang="en-US" altLang="en-US"/>
              <a:t>i.e. it should take the same amount of execution time. </a:t>
            </a:r>
          </a:p>
          <a:p>
            <a:pPr lvl="2" eaLnBrk="1" hangingPunct="1"/>
            <a:r>
              <a:rPr lang="en-US" altLang="en-US"/>
              <a:t>The memory requirements of the program must not increase drastically.</a:t>
            </a:r>
          </a:p>
        </p:txBody>
      </p:sp>
    </p:spTree>
    <p:extLst>
      <p:ext uri="{BB962C8B-B14F-4D97-AF65-F5344CB8AC3E}">
        <p14:creationId xmlns:p14="http://schemas.microsoft.com/office/powerpoint/2010/main" val="26913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0C1BDE-CF41-4FED-BC4E-2C035727F458}" type="slidenum">
              <a:rPr lang="en-US" altLang="en-US" sz="1200"/>
              <a:pPr/>
              <a:t>8</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766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0982F5-3A47-4677-8E0C-0A775986E4D9}" type="slidenum">
              <a:rPr lang="en-US" altLang="en-US" sz="1200"/>
              <a:pPr/>
              <a:t>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31689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62A397-F360-4B1A-A2B4-1C271B22383E}" type="slidenum">
              <a:rPr lang="en-US" altLang="en-US" sz="1200"/>
              <a:pPr/>
              <a:t>10</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62770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97364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80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684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94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05/05/2023</a:t>
            </a:fld>
            <a:endParaRPr kumimoji="0" lang="en-US"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92035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2877350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23634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420547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547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08177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627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167020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798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707249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04355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70961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81410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91368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13466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33780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287518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58256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566232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4108034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842474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3066908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4094521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19852880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9F2F5B-C49C-47CA-9A27-A7B128E036AA}" type="datetimeFigureOut">
              <a:rPr kumimoji="0" lang="en-MY" sz="18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MY" sz="18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6CE46D5-7BDF-41F8-8FD2-09612A015C0E}" type="slidenum">
              <a:rPr kumimoji="0" lang="en-MY"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MY"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665157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9F2F5B-C49C-47CA-9A27-A7B128E036AA}" type="datetimeFigureOut">
              <a:rPr kumimoji="0" lang="en-MY" sz="18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5/5/2023</a:t>
            </a:fld>
            <a:endParaRPr kumimoji="0" lang="en-MY"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6CE46D5-7BDF-41F8-8FD2-09612A015C0E}" type="slidenum">
              <a:rPr kumimoji="0" lang="en-MY"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MY"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64309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39095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2696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616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6262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3220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5/5/2023</a:t>
            </a:fld>
            <a:endParaRPr kumimoji="0" lang="en-MY"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984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image" Target="../media/image5.png"/><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2443466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Document title</a:t>
            </a: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24"/>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11086767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730494"/>
          </a:xfrm>
        </p:spPr>
        <p:txBody>
          <a:bodyPr vert="horz" lIns="0" tIns="0" rIns="91440" bIns="45720" rtlCol="0" anchor="b">
            <a:noAutofit/>
          </a:bodyPr>
          <a:lstStyle/>
          <a:p>
            <a:pPr algn="ctr"/>
            <a:br>
              <a:rPr lang="en-US" sz="44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600" spc="-200">
                <a:solidFill>
                  <a:schemeClr val="bg1"/>
                </a:solidFill>
                <a:latin typeface="Arial" panose="020B0604020202020204" pitchFamily="34" charset="0"/>
                <a:cs typeface="Arial" panose="020B0604020202020204" pitchFamily="34" charset="0"/>
              </a:rPr>
              <a:t>CSE3033N</a:t>
            </a:r>
            <a:br>
              <a:rPr lang="en-US" sz="3600" spc="-200" dirty="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Software Engineering</a:t>
            </a: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Topic: </a:t>
            </a:r>
            <a:br>
              <a:rPr lang="en-US" sz="32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Software Restructuring(Refactoring)</a:t>
            </a:r>
            <a:br>
              <a:rPr lang="en-US" sz="3200" spc="-200" dirty="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1445227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3" y="411001"/>
            <a:ext cx="9515959" cy="1398749"/>
          </a:xfrm>
        </p:spPr>
        <p:txBody>
          <a:bodyPr rtlCol="0">
            <a:normAutofit/>
          </a:bodyPr>
          <a:lstStyle/>
          <a:p>
            <a:pPr>
              <a:defRPr/>
            </a:pPr>
            <a:r>
              <a:rPr lang="en-US" altLang="en-US" sz="4000" dirty="0"/>
              <a:t>Refactoring </a:t>
            </a:r>
            <a:br>
              <a:rPr lang="en-US" altLang="en-US" sz="4000" dirty="0"/>
            </a:br>
            <a:r>
              <a:rPr lang="en-US" altLang="en-US" sz="4000" dirty="0"/>
              <a:t>(What constitutes it and what does not?)</a:t>
            </a:r>
          </a:p>
        </p:txBody>
      </p:sp>
      <p:sp>
        <p:nvSpPr>
          <p:cNvPr id="24579" name="Rectangle 3"/>
          <p:cNvSpPr>
            <a:spLocks noGrp="1" noChangeArrowheads="1"/>
          </p:cNvSpPr>
          <p:nvPr>
            <p:ph idx="1"/>
          </p:nvPr>
        </p:nvSpPr>
        <p:spPr>
          <a:xfrm>
            <a:off x="609604" y="2066925"/>
            <a:ext cx="9706633" cy="4324349"/>
          </a:xfrm>
        </p:spPr>
        <p:txBody>
          <a:bodyPr/>
          <a:lstStyle/>
          <a:p>
            <a:pPr eaLnBrk="1" hangingPunct="1"/>
            <a:r>
              <a:rPr lang="en-US" altLang="en-US" sz="2800" dirty="0"/>
              <a:t>Conclusion:</a:t>
            </a:r>
          </a:p>
          <a:p>
            <a:pPr eaLnBrk="1" hangingPunct="1"/>
            <a:endParaRPr lang="en-US" altLang="en-US" sz="2800" dirty="0"/>
          </a:p>
          <a:p>
            <a:pPr lvl="1" eaLnBrk="1" hangingPunct="1"/>
            <a:r>
              <a:rPr lang="en-US" altLang="en-US" sz="2800" dirty="0"/>
              <a:t>Simply replacing a more complicated piece of code with supposedly simpler code </a:t>
            </a:r>
          </a:p>
          <a:p>
            <a:pPr lvl="1" eaLnBrk="1" hangingPunct="1"/>
            <a:endParaRPr lang="en-US" altLang="en-US" sz="2800" dirty="0"/>
          </a:p>
          <a:p>
            <a:pPr lvl="1" eaLnBrk="1" hangingPunct="1"/>
            <a:r>
              <a:rPr lang="en-US" altLang="en-US" sz="2800" dirty="0"/>
              <a:t>Say, replacing a more complex algorithm with a simple algorithm is NOT refactoring.</a:t>
            </a:r>
          </a:p>
          <a:p>
            <a:pPr lvl="1" eaLnBrk="1" hangingPunct="1"/>
            <a:endParaRPr lang="en-US" altLang="en-US" dirty="0"/>
          </a:p>
          <a:p>
            <a:pPr eaLnBrk="1" hangingPunct="1">
              <a:buFontTx/>
              <a:buNone/>
            </a:pPr>
            <a:endParaRPr lang="en-US" altLang="en-US" dirty="0"/>
          </a:p>
        </p:txBody>
      </p:sp>
      <p:sp>
        <p:nvSpPr>
          <p:cNvPr id="24580"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9724AB-650D-41E8-B1B5-7681076D0A20}" type="slidenum">
              <a:rPr lang="en-US" altLang="en-US" sz="1400"/>
              <a:pPr/>
              <a:t>10</a:t>
            </a:fld>
            <a:endParaRPr lang="en-US" altLang="en-US" sz="1400"/>
          </a:p>
        </p:txBody>
      </p:sp>
    </p:spTree>
    <p:extLst>
      <p:ext uri="{BB962C8B-B14F-4D97-AF65-F5344CB8AC3E}">
        <p14:creationId xmlns:p14="http://schemas.microsoft.com/office/powerpoint/2010/main" val="399019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4" y="239551"/>
            <a:ext cx="9515959" cy="846793"/>
          </a:xfrm>
        </p:spPr>
        <p:txBody>
          <a:bodyPr/>
          <a:lstStyle/>
          <a:p>
            <a:pPr eaLnBrk="1" hangingPunct="1"/>
            <a:r>
              <a:rPr lang="en-US" altLang="en-US" dirty="0"/>
              <a:t>Benefits of Refactoring</a:t>
            </a:r>
          </a:p>
        </p:txBody>
      </p:sp>
      <p:sp>
        <p:nvSpPr>
          <p:cNvPr id="49155" name="Rectangle 3"/>
          <p:cNvSpPr>
            <a:spLocks noGrp="1" noChangeArrowheads="1"/>
          </p:cNvSpPr>
          <p:nvPr>
            <p:ph idx="1"/>
          </p:nvPr>
        </p:nvSpPr>
        <p:spPr>
          <a:xfrm>
            <a:off x="418930" y="1086344"/>
            <a:ext cx="10877720" cy="5476381"/>
          </a:xfrm>
          <a:solidFill>
            <a:schemeClr val="bg1"/>
          </a:solidFill>
        </p:spPr>
        <p:txBody>
          <a:bodyPr>
            <a:normAutofit/>
          </a:bodyPr>
          <a:lstStyle/>
          <a:p>
            <a:pPr eaLnBrk="1" hangingPunct="1">
              <a:lnSpc>
                <a:spcPct val="90000"/>
              </a:lnSpc>
            </a:pPr>
            <a:r>
              <a:rPr lang="en-US" altLang="en-US" sz="2400" dirty="0"/>
              <a:t>Improve software design : (How does it help?)</a:t>
            </a:r>
          </a:p>
          <a:p>
            <a:pPr lvl="1" eaLnBrk="1" hangingPunct="1">
              <a:lnSpc>
                <a:spcPct val="90000"/>
              </a:lnSpc>
            </a:pPr>
            <a:r>
              <a:rPr lang="en-US" altLang="en-US" sz="2400" dirty="0"/>
              <a:t>A primary casualty of bug fixes and feature enhancements in software, is design of the software</a:t>
            </a:r>
          </a:p>
          <a:p>
            <a:pPr lvl="1" eaLnBrk="1" hangingPunct="1">
              <a:lnSpc>
                <a:spcPct val="90000"/>
              </a:lnSpc>
            </a:pPr>
            <a:r>
              <a:rPr lang="en-US" altLang="en-US" sz="2400" dirty="0"/>
              <a:t>By refactoring, we can ensure that the design does not decay.</a:t>
            </a:r>
          </a:p>
          <a:p>
            <a:pPr eaLnBrk="1" hangingPunct="1">
              <a:lnSpc>
                <a:spcPct val="90000"/>
              </a:lnSpc>
            </a:pPr>
            <a:endParaRPr lang="en-US" altLang="en-US" sz="2400" dirty="0"/>
          </a:p>
          <a:p>
            <a:pPr eaLnBrk="1" hangingPunct="1">
              <a:lnSpc>
                <a:spcPct val="90000"/>
              </a:lnSpc>
            </a:pPr>
            <a:r>
              <a:rPr lang="en-US" altLang="en-US" sz="2400"/>
              <a:t>Increase understandability: </a:t>
            </a:r>
            <a:endParaRPr lang="en-US" altLang="en-US" sz="2400" dirty="0"/>
          </a:p>
          <a:p>
            <a:pPr lvl="1" eaLnBrk="1" hangingPunct="1">
              <a:lnSpc>
                <a:spcPct val="90000"/>
              </a:lnSpc>
            </a:pPr>
            <a:r>
              <a:rPr lang="en-US" altLang="en-US" sz="2400" dirty="0"/>
              <a:t>As has been stated previously, this is the primary aim and benefit of refactoring.</a:t>
            </a:r>
          </a:p>
          <a:p>
            <a:pPr eaLnBrk="1" hangingPunct="1">
              <a:lnSpc>
                <a:spcPct val="90000"/>
              </a:lnSpc>
            </a:pPr>
            <a:endParaRPr lang="en-US" altLang="en-US" sz="2400" dirty="0"/>
          </a:p>
          <a:p>
            <a:pPr eaLnBrk="1" hangingPunct="1">
              <a:lnSpc>
                <a:spcPct val="90000"/>
              </a:lnSpc>
            </a:pPr>
            <a:r>
              <a:rPr lang="en-US" altLang="en-US" sz="2400" dirty="0"/>
              <a:t>Finding bugs: </a:t>
            </a:r>
          </a:p>
          <a:p>
            <a:pPr lvl="1" eaLnBrk="1" hangingPunct="1">
              <a:lnSpc>
                <a:spcPct val="90000"/>
              </a:lnSpc>
            </a:pPr>
            <a:r>
              <a:rPr lang="en-US" altLang="en-US" sz="2400" dirty="0"/>
              <a:t>As we refactor code, we would be looking at it deeply to find refactoring opportunities. </a:t>
            </a:r>
          </a:p>
          <a:p>
            <a:pPr lvl="1" eaLnBrk="1" hangingPunct="1">
              <a:lnSpc>
                <a:spcPct val="90000"/>
              </a:lnSpc>
            </a:pPr>
            <a:r>
              <a:rPr lang="en-US" altLang="en-US" sz="2400" dirty="0"/>
              <a:t>During this process we could also uncover dormant bugs in the code and fix them.</a:t>
            </a:r>
          </a:p>
          <a:p>
            <a:pPr eaLnBrk="1" hangingPunct="1">
              <a:lnSpc>
                <a:spcPct val="90000"/>
              </a:lnSpc>
            </a:pPr>
            <a:endParaRPr lang="en-US" altLang="en-US" sz="2400" dirty="0"/>
          </a:p>
        </p:txBody>
      </p:sp>
      <p:sp>
        <p:nvSpPr>
          <p:cNvPr id="35844"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AFC5D7-7C90-4F26-AD45-DD8DEA9C52F1}" type="slidenum">
              <a:rPr lang="en-US" altLang="en-US" sz="1400"/>
              <a:pPr/>
              <a:t>11</a:t>
            </a:fld>
            <a:endParaRPr lang="en-US" altLang="en-US" sz="1400"/>
          </a:p>
        </p:txBody>
      </p:sp>
    </p:spTree>
    <p:extLst>
      <p:ext uri="{BB962C8B-B14F-4D97-AF65-F5344CB8AC3E}">
        <p14:creationId xmlns:p14="http://schemas.microsoft.com/office/powerpoint/2010/main" val="139599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638300" y="1457325"/>
            <a:ext cx="8191500" cy="4624329"/>
          </a:xfrm>
          <a:prstGeom prst="rect">
            <a:avLst/>
          </a:prstGeom>
          <a:solidFill>
            <a:schemeClr val="tx2">
              <a:lumMod val="10000"/>
              <a:lumOff val="90000"/>
            </a:schemeClr>
          </a:soli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void </a:t>
            </a:r>
            <a:r>
              <a:rPr lang="en-US" altLang="en-US" dirty="0" err="1"/>
              <a:t>CnvrtTemp</a:t>
            </a:r>
            <a:r>
              <a:rPr lang="en-US" altLang="en-US" dirty="0"/>
              <a:t>()</a:t>
            </a:r>
          </a:p>
          <a:p>
            <a:pPr eaLnBrk="1" hangingPunct="1"/>
            <a:r>
              <a:rPr lang="en-US" altLang="en-US" dirty="0"/>
              <a:t>{</a:t>
            </a:r>
          </a:p>
          <a:p>
            <a:pPr eaLnBrk="1" hangingPunct="1"/>
            <a:r>
              <a:rPr lang="en-US" altLang="en-US" dirty="0"/>
              <a:t>// Get the user input</a:t>
            </a:r>
          </a:p>
          <a:p>
            <a:pPr eaLnBrk="1" hangingPunct="1"/>
            <a:r>
              <a:rPr lang="en-US" altLang="en-US" dirty="0" err="1"/>
              <a:t>cout</a:t>
            </a:r>
            <a:r>
              <a:rPr lang="en-US" altLang="en-US" dirty="0"/>
              <a:t> &lt;&lt; "Please enter the temperature " &lt;&lt; </a:t>
            </a:r>
            <a:r>
              <a:rPr lang="en-US" altLang="en-US" dirty="0" err="1"/>
              <a:t>endl</a:t>
            </a:r>
            <a:r>
              <a:rPr lang="en-US" altLang="en-US" dirty="0"/>
              <a:t>;</a:t>
            </a:r>
          </a:p>
          <a:p>
            <a:pPr eaLnBrk="1" hangingPunct="1"/>
            <a:endParaRPr lang="en-US" altLang="en-US" dirty="0"/>
          </a:p>
          <a:p>
            <a:pPr eaLnBrk="1" hangingPunct="1"/>
            <a:r>
              <a:rPr lang="en-US" altLang="en-US" dirty="0"/>
              <a:t>double d1 =0;</a:t>
            </a:r>
          </a:p>
          <a:p>
            <a:pPr eaLnBrk="1" hangingPunct="1"/>
            <a:r>
              <a:rPr lang="en-US" altLang="en-US" dirty="0" err="1"/>
              <a:t>cin</a:t>
            </a:r>
            <a:r>
              <a:rPr lang="en-US" altLang="en-US" dirty="0"/>
              <a:t> &gt;&gt; d1;</a:t>
            </a:r>
          </a:p>
          <a:p>
            <a:pPr eaLnBrk="1" hangingPunct="1"/>
            <a:endParaRPr lang="en-US" altLang="en-US" dirty="0"/>
          </a:p>
          <a:p>
            <a:pPr eaLnBrk="1" hangingPunct="1"/>
            <a:r>
              <a:rPr lang="en-US" altLang="en-US" dirty="0"/>
              <a:t>// Convert Fahrenheit to Celsius</a:t>
            </a:r>
          </a:p>
          <a:p>
            <a:pPr eaLnBrk="1" hangingPunct="1"/>
            <a:r>
              <a:rPr lang="en-US" altLang="en-US" dirty="0"/>
              <a:t>double d2 = (d1 - 32) * 5.0/9.0;</a:t>
            </a:r>
          </a:p>
          <a:p>
            <a:pPr eaLnBrk="1" hangingPunct="1"/>
            <a:r>
              <a:rPr lang="en-US" altLang="en-US" dirty="0" err="1"/>
              <a:t>cout</a:t>
            </a:r>
            <a:r>
              <a:rPr lang="en-US" altLang="en-US" dirty="0"/>
              <a:t> &lt;&lt; "Converted temperature is " &lt;&lt; d2 &lt;&lt; </a:t>
            </a:r>
            <a:r>
              <a:rPr lang="en-US" altLang="en-US" dirty="0" err="1"/>
              <a:t>endl</a:t>
            </a:r>
            <a:r>
              <a:rPr lang="en-US" altLang="en-US" dirty="0"/>
              <a:t>;</a:t>
            </a:r>
          </a:p>
          <a:p>
            <a:pPr eaLnBrk="1" hangingPunct="1"/>
            <a:r>
              <a:rPr lang="en-US" altLang="en-US" dirty="0"/>
              <a:t>}</a:t>
            </a:r>
          </a:p>
        </p:txBody>
      </p:sp>
      <p:sp>
        <p:nvSpPr>
          <p:cNvPr id="25603" name="Rectangle 5"/>
          <p:cNvSpPr>
            <a:spLocks noGrp="1" noChangeArrowheads="1"/>
          </p:cNvSpPr>
          <p:nvPr>
            <p:ph type="title"/>
          </p:nvPr>
        </p:nvSpPr>
        <p:spPr/>
        <p:txBody>
          <a:bodyPr/>
          <a:lstStyle/>
          <a:p>
            <a:pPr eaLnBrk="1" hangingPunct="1"/>
            <a:r>
              <a:rPr lang="en-US" altLang="en-US"/>
              <a:t>Example (Before refactoring)</a:t>
            </a:r>
          </a:p>
        </p:txBody>
      </p:sp>
      <p:sp>
        <p:nvSpPr>
          <p:cNvPr id="25604"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AEF8C2-9DDD-4B6C-979D-91D6D719A7F3}" type="slidenum">
              <a:rPr lang="en-US" altLang="en-US" sz="1400"/>
              <a:pPr/>
              <a:t>12</a:t>
            </a:fld>
            <a:endParaRPr lang="en-US" altLang="en-US" sz="1400"/>
          </a:p>
        </p:txBody>
      </p:sp>
    </p:spTree>
    <p:extLst>
      <p:ext uri="{BB962C8B-B14F-4D97-AF65-F5344CB8AC3E}">
        <p14:creationId xmlns:p14="http://schemas.microsoft.com/office/powerpoint/2010/main" val="309506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09800" y="1098551"/>
            <a:ext cx="7848600" cy="5286375"/>
          </a:xfrm>
          <a:prstGeom prst="rect">
            <a:avLst/>
          </a:prstGeom>
          <a:solidFill>
            <a:schemeClr val="tx2">
              <a:lumMod val="10000"/>
              <a:lumOff val="90000"/>
            </a:schemeClr>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t>void </a:t>
            </a:r>
            <a:r>
              <a:rPr lang="en-US" altLang="en-US" sz="1600" u="sng" dirty="0" err="1"/>
              <a:t>ConvertTemperature</a:t>
            </a:r>
            <a:r>
              <a:rPr lang="en-US" altLang="en-US" sz="1600" dirty="0"/>
              <a:t>()</a:t>
            </a:r>
          </a:p>
          <a:p>
            <a:pPr eaLnBrk="1" hangingPunct="1"/>
            <a:r>
              <a:rPr lang="en-US" altLang="en-US" sz="1600" dirty="0"/>
              <a:t>{</a:t>
            </a:r>
          </a:p>
          <a:p>
            <a:pPr eaLnBrk="1" hangingPunct="1"/>
            <a:r>
              <a:rPr lang="en-US" altLang="en-US" sz="1600" dirty="0"/>
              <a:t>double </a:t>
            </a:r>
            <a:r>
              <a:rPr lang="en-US" altLang="en-US" sz="1600" u="sng" dirty="0"/>
              <a:t>Fahrenheit</a:t>
            </a:r>
            <a:r>
              <a:rPr lang="en-US" altLang="en-US" sz="1600" dirty="0"/>
              <a:t> = </a:t>
            </a:r>
            <a:r>
              <a:rPr lang="en-US" altLang="en-US" sz="1600" u="sng" dirty="0" err="1"/>
              <a:t>GetUserInput</a:t>
            </a:r>
            <a:r>
              <a:rPr lang="en-US" altLang="en-US" sz="1600" dirty="0"/>
              <a:t>();</a:t>
            </a:r>
          </a:p>
          <a:p>
            <a:pPr eaLnBrk="1" hangingPunct="1"/>
            <a:r>
              <a:rPr lang="en-US" altLang="en-US" sz="1600" dirty="0" err="1"/>
              <a:t>cout</a:t>
            </a:r>
            <a:r>
              <a:rPr lang="en-US" altLang="en-US" sz="1600" dirty="0"/>
              <a:t> &lt;&lt; "Converted temperature is " &lt;&lt; </a:t>
            </a:r>
            <a:r>
              <a:rPr lang="en-US" altLang="en-US" sz="1600" u="sng" dirty="0" err="1"/>
              <a:t>ConvertFahrenheitToCelsius</a:t>
            </a:r>
            <a:r>
              <a:rPr lang="en-US" altLang="en-US" sz="1600" dirty="0"/>
              <a:t>(Fahrenheit) &lt;&lt; </a:t>
            </a:r>
            <a:r>
              <a:rPr lang="en-US" altLang="en-US" sz="1600" dirty="0" err="1"/>
              <a:t>endl</a:t>
            </a:r>
            <a:r>
              <a:rPr lang="en-US" altLang="en-US" sz="1600" dirty="0"/>
              <a:t>;</a:t>
            </a:r>
          </a:p>
          <a:p>
            <a:pPr eaLnBrk="1" hangingPunct="1"/>
            <a:r>
              <a:rPr lang="en-US" altLang="en-US" sz="1600" dirty="0"/>
              <a:t>}</a:t>
            </a:r>
          </a:p>
          <a:p>
            <a:pPr eaLnBrk="1" hangingPunct="1"/>
            <a:endParaRPr lang="en-US" altLang="en-US" sz="1800" dirty="0"/>
          </a:p>
          <a:p>
            <a:pPr eaLnBrk="1" hangingPunct="1"/>
            <a:r>
              <a:rPr lang="en-US" altLang="en-US" sz="1600" dirty="0"/>
              <a:t>double </a:t>
            </a:r>
            <a:r>
              <a:rPr lang="en-US" altLang="en-US" sz="1600" dirty="0" err="1"/>
              <a:t>GetUserInput</a:t>
            </a:r>
            <a:r>
              <a:rPr lang="en-US" altLang="en-US" sz="1600" dirty="0"/>
              <a:t>()</a:t>
            </a:r>
          </a:p>
          <a:p>
            <a:pPr eaLnBrk="1" hangingPunct="1"/>
            <a:r>
              <a:rPr lang="en-US" altLang="en-US" sz="1600" dirty="0"/>
              <a:t>{</a:t>
            </a:r>
          </a:p>
          <a:p>
            <a:pPr eaLnBrk="1" hangingPunct="1"/>
            <a:r>
              <a:rPr lang="en-US" altLang="en-US" sz="1600" dirty="0"/>
              <a:t>	</a:t>
            </a:r>
            <a:r>
              <a:rPr lang="en-US" altLang="en-US" sz="1600" dirty="0" err="1"/>
              <a:t>cout</a:t>
            </a:r>
            <a:r>
              <a:rPr lang="en-US" altLang="en-US" sz="1600" dirty="0"/>
              <a:t> &lt;&lt; "Please enter the temperature " &lt;&lt; </a:t>
            </a:r>
            <a:r>
              <a:rPr lang="en-US" altLang="en-US" sz="1600" dirty="0" err="1"/>
              <a:t>endl</a:t>
            </a:r>
            <a:r>
              <a:rPr lang="en-US" altLang="en-US" sz="1600" dirty="0"/>
              <a:t>;</a:t>
            </a:r>
          </a:p>
          <a:p>
            <a:pPr eaLnBrk="1" hangingPunct="1"/>
            <a:r>
              <a:rPr lang="en-US" altLang="en-US" sz="1600" dirty="0"/>
              <a:t>	double Fahrenheit =0;</a:t>
            </a:r>
          </a:p>
          <a:p>
            <a:pPr eaLnBrk="1" hangingPunct="1"/>
            <a:r>
              <a:rPr lang="en-US" altLang="en-US" sz="1600" dirty="0"/>
              <a:t>	</a:t>
            </a:r>
            <a:r>
              <a:rPr lang="en-US" altLang="en-US" sz="1600" dirty="0" err="1"/>
              <a:t>cin</a:t>
            </a:r>
            <a:r>
              <a:rPr lang="en-US" altLang="en-US" sz="1600" dirty="0"/>
              <a:t> &gt;&gt; Fahrenheit;</a:t>
            </a:r>
          </a:p>
          <a:p>
            <a:pPr eaLnBrk="1" hangingPunct="1"/>
            <a:r>
              <a:rPr lang="en-US" altLang="en-US" sz="1600" dirty="0"/>
              <a:t>	return Fahrenheit;</a:t>
            </a:r>
          </a:p>
          <a:p>
            <a:pPr eaLnBrk="1" hangingPunct="1"/>
            <a:r>
              <a:rPr lang="en-US" altLang="en-US" sz="1600" dirty="0"/>
              <a:t>}</a:t>
            </a:r>
          </a:p>
          <a:p>
            <a:pPr eaLnBrk="1" hangingPunct="1"/>
            <a:r>
              <a:rPr lang="en-US" altLang="en-US" sz="1600" dirty="0"/>
              <a:t>double </a:t>
            </a:r>
            <a:r>
              <a:rPr lang="en-US" altLang="en-US" sz="1600" dirty="0" err="1"/>
              <a:t>ConvertFahrenheitToCelsius</a:t>
            </a:r>
            <a:r>
              <a:rPr lang="en-US" altLang="en-US" sz="1600" dirty="0"/>
              <a:t>(double Fahrenheit)</a:t>
            </a:r>
          </a:p>
          <a:p>
            <a:pPr eaLnBrk="1" hangingPunct="1"/>
            <a:r>
              <a:rPr lang="en-US" altLang="en-US" sz="1600" dirty="0"/>
              <a:t>{</a:t>
            </a:r>
          </a:p>
          <a:p>
            <a:pPr eaLnBrk="1" hangingPunct="1"/>
            <a:r>
              <a:rPr lang="en-US" altLang="en-US" sz="1600" dirty="0"/>
              <a:t>	</a:t>
            </a:r>
            <a:r>
              <a:rPr lang="en-US" altLang="en-US" sz="1600" dirty="0" err="1"/>
              <a:t>const</a:t>
            </a:r>
            <a:r>
              <a:rPr lang="en-US" altLang="en-US" sz="1600" dirty="0"/>
              <a:t> </a:t>
            </a:r>
            <a:r>
              <a:rPr lang="en-US" altLang="en-US" sz="1600" dirty="0" err="1"/>
              <a:t>int</a:t>
            </a:r>
            <a:r>
              <a:rPr lang="en-US" altLang="en-US" sz="1600" dirty="0"/>
              <a:t> </a:t>
            </a:r>
            <a:r>
              <a:rPr lang="en-US" altLang="en-US" sz="1600" u="sng" dirty="0"/>
              <a:t>OFFSET</a:t>
            </a:r>
            <a:r>
              <a:rPr lang="en-US" altLang="en-US" sz="1600" dirty="0"/>
              <a:t> = 32;</a:t>
            </a:r>
          </a:p>
          <a:p>
            <a:pPr eaLnBrk="1" hangingPunct="1"/>
            <a:r>
              <a:rPr lang="en-US" altLang="en-US" sz="1600" dirty="0"/>
              <a:t>	</a:t>
            </a:r>
            <a:r>
              <a:rPr lang="en-US" altLang="en-US" sz="1600" dirty="0" err="1"/>
              <a:t>const</a:t>
            </a:r>
            <a:r>
              <a:rPr lang="en-US" altLang="en-US" sz="1600" dirty="0"/>
              <a:t> double </a:t>
            </a:r>
            <a:r>
              <a:rPr lang="en-US" altLang="en-US" sz="1600" u="sng" dirty="0"/>
              <a:t>CONVERSION_FACTOR</a:t>
            </a:r>
            <a:r>
              <a:rPr lang="en-US" altLang="en-US" sz="1600" dirty="0"/>
              <a:t> = 5.0/9;</a:t>
            </a:r>
          </a:p>
          <a:p>
            <a:pPr eaLnBrk="1" hangingPunct="1"/>
            <a:r>
              <a:rPr lang="en-US" altLang="en-US" sz="1600" dirty="0"/>
              <a:t>	double </a:t>
            </a:r>
            <a:r>
              <a:rPr lang="en-US" altLang="en-US" sz="1600" u="sng" dirty="0"/>
              <a:t>Celsius</a:t>
            </a:r>
            <a:r>
              <a:rPr lang="en-US" altLang="en-US" sz="1600" dirty="0"/>
              <a:t> = (Fahrenheit - OFFSET) * CONVERSION_FACTOR;</a:t>
            </a:r>
          </a:p>
          <a:p>
            <a:pPr eaLnBrk="1" hangingPunct="1"/>
            <a:r>
              <a:rPr lang="en-US" altLang="en-US" sz="1600" dirty="0"/>
              <a:t>	return Celsius;</a:t>
            </a:r>
          </a:p>
          <a:p>
            <a:pPr eaLnBrk="1" hangingPunct="1"/>
            <a:r>
              <a:rPr lang="en-US" altLang="en-US" sz="1600" dirty="0"/>
              <a:t>}</a:t>
            </a:r>
          </a:p>
          <a:p>
            <a:pPr eaLnBrk="1" hangingPunct="1"/>
            <a:endParaRPr lang="en-US" altLang="en-US" sz="1800" dirty="0"/>
          </a:p>
        </p:txBody>
      </p:sp>
      <p:sp>
        <p:nvSpPr>
          <p:cNvPr id="26627" name="Rectangle 3"/>
          <p:cNvSpPr>
            <a:spLocks noGrp="1" noChangeArrowheads="1"/>
          </p:cNvSpPr>
          <p:nvPr>
            <p:ph type="title"/>
          </p:nvPr>
        </p:nvSpPr>
        <p:spPr>
          <a:xfrm>
            <a:off x="685800" y="161925"/>
            <a:ext cx="7543800" cy="685800"/>
          </a:xfrm>
        </p:spPr>
        <p:txBody>
          <a:bodyPr/>
          <a:lstStyle/>
          <a:p>
            <a:pPr eaLnBrk="1" hangingPunct="1"/>
            <a:r>
              <a:rPr lang="en-US" altLang="en-US" sz="3200" dirty="0"/>
              <a:t>Example (After refactoring)</a:t>
            </a:r>
          </a:p>
        </p:txBody>
      </p:sp>
      <p:sp>
        <p:nvSpPr>
          <p:cNvPr id="26628"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2838E9-1937-468F-A1BE-CECAB5B636E3}" type="slidenum">
              <a:rPr lang="en-US" altLang="en-US" sz="1400"/>
              <a:pPr/>
              <a:t>13</a:t>
            </a:fld>
            <a:endParaRPr lang="en-US" altLang="en-US" sz="1400"/>
          </a:p>
        </p:txBody>
      </p:sp>
    </p:spTree>
    <p:extLst>
      <p:ext uri="{BB962C8B-B14F-4D97-AF65-F5344CB8AC3E}">
        <p14:creationId xmlns:p14="http://schemas.microsoft.com/office/powerpoint/2010/main" val="260171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4" y="220501"/>
            <a:ext cx="9515959" cy="846793"/>
          </a:xfrm>
        </p:spPr>
        <p:txBody>
          <a:bodyPr rtlCol="0">
            <a:normAutofit/>
          </a:bodyPr>
          <a:lstStyle/>
          <a:p>
            <a:pPr>
              <a:defRPr/>
            </a:pPr>
            <a:r>
              <a:rPr lang="en-US" altLang="en-US" sz="4000" dirty="0"/>
              <a:t>Refactoring vs Performance Optimization</a:t>
            </a:r>
          </a:p>
        </p:txBody>
      </p:sp>
      <p:sp>
        <p:nvSpPr>
          <p:cNvPr id="34819" name="Rectangle 3"/>
          <p:cNvSpPr>
            <a:spLocks noGrp="1" noChangeArrowheads="1"/>
          </p:cNvSpPr>
          <p:nvPr>
            <p:ph idx="1"/>
          </p:nvPr>
        </p:nvSpPr>
        <p:spPr>
          <a:xfrm>
            <a:off x="609604" y="1067294"/>
            <a:ext cx="9706633" cy="5353050"/>
          </a:xfrm>
        </p:spPr>
        <p:txBody>
          <a:bodyPr>
            <a:normAutofit fontScale="92500" lnSpcReduction="10000"/>
          </a:bodyPr>
          <a:lstStyle/>
          <a:p>
            <a:pPr eaLnBrk="1" hangingPunct="1">
              <a:lnSpc>
                <a:spcPct val="80000"/>
              </a:lnSpc>
            </a:pPr>
            <a:r>
              <a:rPr lang="en-US" altLang="en-US" sz="2200" dirty="0"/>
              <a:t>Performance optimization </a:t>
            </a:r>
          </a:p>
          <a:p>
            <a:pPr lvl="1" eaLnBrk="1" hangingPunct="1">
              <a:lnSpc>
                <a:spcPct val="80000"/>
              </a:lnSpc>
            </a:pPr>
            <a:r>
              <a:rPr lang="en-US" altLang="en-US" sz="2200" dirty="0"/>
              <a:t>Changes done to code to improve the performance</a:t>
            </a:r>
          </a:p>
          <a:p>
            <a:pPr lvl="1" eaLnBrk="1" hangingPunct="1">
              <a:lnSpc>
                <a:spcPct val="80000"/>
              </a:lnSpc>
            </a:pPr>
            <a:r>
              <a:rPr lang="en-US" altLang="en-US" sz="2200" dirty="0"/>
              <a:t>i.e. execution time (and memory consumption)</a:t>
            </a:r>
          </a:p>
          <a:p>
            <a:pPr lvl="1" eaLnBrk="1" hangingPunct="1">
              <a:lnSpc>
                <a:spcPct val="80000"/>
              </a:lnSpc>
            </a:pPr>
            <a:endParaRPr lang="en-US" altLang="en-US" sz="2200" dirty="0"/>
          </a:p>
          <a:p>
            <a:pPr eaLnBrk="1" hangingPunct="1">
              <a:lnSpc>
                <a:spcPct val="80000"/>
              </a:lnSpc>
            </a:pPr>
            <a:r>
              <a:rPr lang="en-US" altLang="en-US" sz="2200" dirty="0"/>
              <a:t>May make the code harder to comprehend, while improving the performance.</a:t>
            </a:r>
          </a:p>
          <a:p>
            <a:pPr eaLnBrk="1" hangingPunct="1">
              <a:lnSpc>
                <a:spcPct val="80000"/>
              </a:lnSpc>
            </a:pPr>
            <a:endParaRPr lang="en-US" altLang="en-US" sz="2200" dirty="0"/>
          </a:p>
          <a:p>
            <a:pPr eaLnBrk="1" hangingPunct="1">
              <a:lnSpc>
                <a:spcPct val="80000"/>
              </a:lnSpc>
            </a:pPr>
            <a:r>
              <a:rPr lang="en-US" altLang="en-US" sz="2200" dirty="0"/>
              <a:t>For example, </a:t>
            </a:r>
          </a:p>
          <a:p>
            <a:pPr lvl="1" eaLnBrk="1" hangingPunct="1">
              <a:lnSpc>
                <a:spcPct val="80000"/>
              </a:lnSpc>
            </a:pPr>
            <a:r>
              <a:rPr lang="en-US" altLang="en-US" sz="2200" dirty="0"/>
              <a:t>Simple versus more complicated but performant algorithm. </a:t>
            </a:r>
          </a:p>
          <a:p>
            <a:pPr lvl="1" eaLnBrk="1" hangingPunct="1">
              <a:lnSpc>
                <a:spcPct val="80000"/>
              </a:lnSpc>
            </a:pPr>
            <a:r>
              <a:rPr lang="en-US" altLang="en-US" sz="2200" dirty="0"/>
              <a:t>Insertion sort with Quick Sort</a:t>
            </a:r>
          </a:p>
          <a:p>
            <a:pPr lvl="1" eaLnBrk="1" hangingPunct="1">
              <a:lnSpc>
                <a:spcPct val="80000"/>
              </a:lnSpc>
            </a:pPr>
            <a:r>
              <a:rPr lang="en-US" altLang="en-US" sz="2200" dirty="0"/>
              <a:t>Due to this, </a:t>
            </a:r>
          </a:p>
          <a:p>
            <a:pPr lvl="2" eaLnBrk="1" hangingPunct="1">
              <a:lnSpc>
                <a:spcPct val="80000"/>
              </a:lnSpc>
            </a:pPr>
            <a:r>
              <a:rPr lang="en-US" altLang="en-US" sz="2200" dirty="0"/>
              <a:t>the code may have become harder to understand and modify,</a:t>
            </a:r>
          </a:p>
          <a:p>
            <a:pPr lvl="2" eaLnBrk="1" hangingPunct="1">
              <a:lnSpc>
                <a:spcPct val="80000"/>
              </a:lnSpc>
            </a:pPr>
            <a:r>
              <a:rPr lang="en-US" altLang="en-US" sz="2200" dirty="0"/>
              <a:t>but it is not the primary concern of performance optimization.</a:t>
            </a:r>
          </a:p>
          <a:p>
            <a:pPr eaLnBrk="1" hangingPunct="1">
              <a:lnSpc>
                <a:spcPct val="80000"/>
              </a:lnSpc>
            </a:pPr>
            <a:endParaRPr lang="en-US" altLang="en-US" sz="2200" dirty="0"/>
          </a:p>
          <a:p>
            <a:pPr eaLnBrk="1" hangingPunct="1">
              <a:lnSpc>
                <a:spcPct val="80000"/>
              </a:lnSpc>
            </a:pPr>
            <a:r>
              <a:rPr lang="en-US" altLang="en-US" sz="2200" dirty="0"/>
              <a:t>Refactoring on the other hand</a:t>
            </a:r>
          </a:p>
          <a:p>
            <a:pPr lvl="1" eaLnBrk="1" hangingPunct="1">
              <a:lnSpc>
                <a:spcPct val="80000"/>
              </a:lnSpc>
            </a:pPr>
            <a:r>
              <a:rPr lang="en-US" altLang="en-US" sz="2200" dirty="0"/>
              <a:t>does not change the observable behavior at all, </a:t>
            </a:r>
          </a:p>
          <a:p>
            <a:pPr lvl="1" eaLnBrk="1" hangingPunct="1">
              <a:lnSpc>
                <a:spcPct val="80000"/>
              </a:lnSpc>
            </a:pPr>
            <a:r>
              <a:rPr lang="en-US" altLang="en-US" sz="2200" dirty="0"/>
              <a:t>tries to improve the internal structure so that </a:t>
            </a:r>
          </a:p>
          <a:p>
            <a:pPr lvl="1" eaLnBrk="1" hangingPunct="1">
              <a:lnSpc>
                <a:spcPct val="80000"/>
              </a:lnSpc>
            </a:pPr>
            <a:r>
              <a:rPr lang="en-US" altLang="en-US" sz="2200" dirty="0"/>
              <a:t>The code is easier to understand and modify later on.</a:t>
            </a:r>
          </a:p>
          <a:p>
            <a:pPr eaLnBrk="1" hangingPunct="1">
              <a:lnSpc>
                <a:spcPct val="80000"/>
              </a:lnSpc>
            </a:pPr>
            <a:endParaRPr lang="en-US" altLang="en-US" sz="2000" dirty="0"/>
          </a:p>
          <a:p>
            <a:pPr eaLnBrk="1" hangingPunct="1">
              <a:lnSpc>
                <a:spcPct val="80000"/>
              </a:lnSpc>
            </a:pPr>
            <a:endParaRPr lang="en-US" altLang="en-US" sz="2000" dirty="0"/>
          </a:p>
        </p:txBody>
      </p:sp>
      <p:sp>
        <p:nvSpPr>
          <p:cNvPr id="27652"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274BF2-A268-4B91-9BF1-DA880C2D5745}" type="slidenum">
              <a:rPr lang="en-US" altLang="en-US" sz="1400"/>
              <a:pPr/>
              <a:t>14</a:t>
            </a:fld>
            <a:endParaRPr lang="en-US" altLang="en-US" sz="1400"/>
          </a:p>
        </p:txBody>
      </p:sp>
    </p:spTree>
    <p:extLst>
      <p:ext uri="{BB962C8B-B14F-4D97-AF65-F5344CB8AC3E}">
        <p14:creationId xmlns:p14="http://schemas.microsoft.com/office/powerpoint/2010/main" val="412662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4000" dirty="0"/>
              <a:t>Refactoring vs Compiler Optimization</a:t>
            </a:r>
          </a:p>
        </p:txBody>
      </p:sp>
      <p:sp>
        <p:nvSpPr>
          <p:cNvPr id="36867" name="Rectangle 3"/>
          <p:cNvSpPr>
            <a:spLocks noGrp="1" noChangeArrowheads="1"/>
          </p:cNvSpPr>
          <p:nvPr>
            <p:ph idx="1"/>
          </p:nvPr>
        </p:nvSpPr>
        <p:spPr>
          <a:xfrm>
            <a:off x="609604" y="1438276"/>
            <a:ext cx="9706633" cy="4695824"/>
          </a:xfrm>
        </p:spPr>
        <p:txBody>
          <a:bodyPr>
            <a:normAutofit lnSpcReduction="10000"/>
          </a:bodyPr>
          <a:lstStyle/>
          <a:p>
            <a:pPr eaLnBrk="1" hangingPunct="1"/>
            <a:r>
              <a:rPr lang="en-US" altLang="en-US" sz="2800" dirty="0"/>
              <a:t>Compiler optimization</a:t>
            </a:r>
          </a:p>
          <a:p>
            <a:pPr lvl="1" eaLnBrk="1" hangingPunct="1"/>
            <a:r>
              <a:rPr lang="en-US" altLang="en-US" sz="2400" dirty="0"/>
              <a:t>Changes done by the compiler </a:t>
            </a:r>
          </a:p>
          <a:p>
            <a:pPr lvl="1" eaLnBrk="1" hangingPunct="1"/>
            <a:r>
              <a:rPr lang="en-US" altLang="en-US" sz="2400" dirty="0"/>
              <a:t>To optimize the code </a:t>
            </a:r>
          </a:p>
          <a:p>
            <a:pPr lvl="2" eaLnBrk="1" hangingPunct="1"/>
            <a:r>
              <a:rPr lang="en-US" altLang="en-US" sz="2000" dirty="0"/>
              <a:t>to improve the performance</a:t>
            </a:r>
          </a:p>
          <a:p>
            <a:pPr lvl="2" eaLnBrk="1" hangingPunct="1"/>
            <a:r>
              <a:rPr lang="en-US" altLang="en-US" sz="2000" dirty="0"/>
              <a:t>i.e. execution time (and memory consumption)</a:t>
            </a:r>
          </a:p>
          <a:p>
            <a:pPr lvl="1" eaLnBrk="1" hangingPunct="1"/>
            <a:r>
              <a:rPr lang="en-US" altLang="en-US" sz="2400" dirty="0"/>
              <a:t>Changes done at the back-end i.e. Intermediate Representation or Machine Level</a:t>
            </a:r>
          </a:p>
          <a:p>
            <a:pPr lvl="1" eaLnBrk="1" hangingPunct="1"/>
            <a:r>
              <a:rPr lang="en-US" altLang="en-US" sz="2400" dirty="0"/>
              <a:t>Go to example in Eclipse …</a:t>
            </a:r>
          </a:p>
          <a:p>
            <a:pPr eaLnBrk="1" hangingPunct="1"/>
            <a:endParaRPr lang="en-US" altLang="en-US" sz="2800" dirty="0"/>
          </a:p>
          <a:p>
            <a:pPr eaLnBrk="1" hangingPunct="1"/>
            <a:r>
              <a:rPr lang="en-US" altLang="en-US" sz="2800" dirty="0"/>
              <a:t>Refactoring</a:t>
            </a:r>
          </a:p>
          <a:p>
            <a:pPr lvl="1" eaLnBrk="1" hangingPunct="1"/>
            <a:r>
              <a:rPr lang="en-US" altLang="en-US" sz="2400" dirty="0"/>
              <a:t>Changes done at the front end i.e. source code level.</a:t>
            </a:r>
          </a:p>
          <a:p>
            <a:pPr eaLnBrk="1" hangingPunct="1"/>
            <a:endParaRPr lang="en-US" altLang="en-US" sz="2800" dirty="0"/>
          </a:p>
          <a:p>
            <a:pPr eaLnBrk="1" hangingPunct="1"/>
            <a:endParaRPr lang="en-US" altLang="en-US" sz="2800" dirty="0"/>
          </a:p>
        </p:txBody>
      </p:sp>
      <p:sp>
        <p:nvSpPr>
          <p:cNvPr id="28676"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08407F-190A-4214-9BE5-D69F4C7C80F4}" type="slidenum">
              <a:rPr lang="en-US" altLang="en-US" sz="1400"/>
              <a:pPr/>
              <a:t>15</a:t>
            </a:fld>
            <a:endParaRPr lang="en-US" altLang="en-US" sz="1400"/>
          </a:p>
        </p:txBody>
      </p:sp>
    </p:spTree>
    <p:extLst>
      <p:ext uri="{BB962C8B-B14F-4D97-AF65-F5344CB8AC3E}">
        <p14:creationId xmlns:p14="http://schemas.microsoft.com/office/powerpoint/2010/main" val="283038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4" y="268126"/>
            <a:ext cx="9515959" cy="846793"/>
          </a:xfrm>
        </p:spPr>
        <p:txBody>
          <a:bodyPr/>
          <a:lstStyle/>
          <a:p>
            <a:pPr eaLnBrk="1" hangingPunct="1"/>
            <a:r>
              <a:rPr lang="en-US" altLang="en-US" dirty="0"/>
              <a:t>Refactoring and Unit Tests</a:t>
            </a:r>
          </a:p>
        </p:txBody>
      </p:sp>
      <p:sp>
        <p:nvSpPr>
          <p:cNvPr id="38915" name="Rectangle 3"/>
          <p:cNvSpPr>
            <a:spLocks noGrp="1" noChangeArrowheads="1"/>
          </p:cNvSpPr>
          <p:nvPr>
            <p:ph idx="1"/>
          </p:nvPr>
        </p:nvSpPr>
        <p:spPr>
          <a:xfrm>
            <a:off x="609604" y="1457325"/>
            <a:ext cx="9706633" cy="4952999"/>
          </a:xfrm>
        </p:spPr>
        <p:txBody>
          <a:bodyPr>
            <a:normAutofit fontScale="92500" lnSpcReduction="10000"/>
          </a:bodyPr>
          <a:lstStyle/>
          <a:p>
            <a:pPr eaLnBrk="1" hangingPunct="1">
              <a:lnSpc>
                <a:spcPct val="90000"/>
              </a:lnSpc>
            </a:pPr>
            <a:r>
              <a:rPr lang="en-US" altLang="en-US" sz="2800" dirty="0"/>
              <a:t>Relationship between refactoring and Unit tests</a:t>
            </a:r>
          </a:p>
          <a:p>
            <a:pPr eaLnBrk="1" hangingPunct="1">
              <a:lnSpc>
                <a:spcPct val="90000"/>
              </a:lnSpc>
            </a:pPr>
            <a:endParaRPr lang="en-US" altLang="en-US" sz="2800" dirty="0"/>
          </a:p>
          <a:p>
            <a:pPr eaLnBrk="1" hangingPunct="1">
              <a:lnSpc>
                <a:spcPct val="90000"/>
              </a:lnSpc>
            </a:pPr>
            <a:r>
              <a:rPr lang="en-US" altLang="en-US" sz="2800" dirty="0"/>
              <a:t>Refactoring is </a:t>
            </a:r>
            <a:r>
              <a:rPr lang="en-US" altLang="en-US" sz="2800" dirty="0">
                <a:solidFill>
                  <a:srgbClr val="FF0000"/>
                </a:solidFill>
              </a:rPr>
              <a:t>strongly</a:t>
            </a:r>
            <a:r>
              <a:rPr lang="en-US" altLang="en-US" sz="2800" dirty="0"/>
              <a:t> dependent on having a good suite of unit tests</a:t>
            </a:r>
          </a:p>
          <a:p>
            <a:pPr eaLnBrk="1" hangingPunct="1">
              <a:lnSpc>
                <a:spcPct val="90000"/>
              </a:lnSpc>
            </a:pPr>
            <a:endParaRPr lang="en-US" altLang="en-US" sz="2800" dirty="0"/>
          </a:p>
          <a:p>
            <a:pPr eaLnBrk="1" hangingPunct="1">
              <a:lnSpc>
                <a:spcPct val="90000"/>
              </a:lnSpc>
            </a:pPr>
            <a:r>
              <a:rPr lang="en-US" altLang="en-US" sz="2800" dirty="0"/>
              <a:t>With the unit tests, we can refactor </a:t>
            </a:r>
          </a:p>
          <a:p>
            <a:pPr eaLnBrk="1" hangingPunct="1">
              <a:lnSpc>
                <a:spcPct val="90000"/>
              </a:lnSpc>
            </a:pPr>
            <a:endParaRPr lang="en-US" altLang="en-US" sz="2800" dirty="0"/>
          </a:p>
          <a:p>
            <a:pPr eaLnBrk="1" hangingPunct="1">
              <a:lnSpc>
                <a:spcPct val="90000"/>
              </a:lnSpc>
            </a:pPr>
            <a:r>
              <a:rPr lang="en-US" altLang="en-US" sz="2800" dirty="0"/>
              <a:t>Then run the automated tests </a:t>
            </a:r>
          </a:p>
          <a:p>
            <a:pPr lvl="1" eaLnBrk="1" hangingPunct="1">
              <a:lnSpc>
                <a:spcPct val="90000"/>
              </a:lnSpc>
            </a:pPr>
            <a:r>
              <a:rPr lang="en-US" altLang="en-US" sz="2400" dirty="0"/>
              <a:t>To verify that the </a:t>
            </a:r>
            <a:r>
              <a:rPr lang="en-US" altLang="en-US" sz="2400" dirty="0" err="1"/>
              <a:t>behaviour</a:t>
            </a:r>
            <a:r>
              <a:rPr lang="en-US" altLang="en-US" sz="2400" dirty="0"/>
              <a:t> is indeed preserved.</a:t>
            </a:r>
          </a:p>
          <a:p>
            <a:pPr lvl="1" eaLnBrk="1" hangingPunct="1">
              <a:lnSpc>
                <a:spcPct val="90000"/>
              </a:lnSpc>
            </a:pPr>
            <a:endParaRPr lang="en-US" altLang="en-US" sz="2400" dirty="0"/>
          </a:p>
          <a:p>
            <a:pPr eaLnBrk="1" hangingPunct="1">
              <a:lnSpc>
                <a:spcPct val="90000"/>
              </a:lnSpc>
            </a:pPr>
            <a:r>
              <a:rPr lang="en-US" altLang="en-US" sz="2800" dirty="0">
                <a:solidFill>
                  <a:srgbClr val="FF0000"/>
                </a:solidFill>
              </a:rPr>
              <a:t>Without</a:t>
            </a:r>
            <a:r>
              <a:rPr lang="en-US" altLang="en-US" sz="2800" dirty="0"/>
              <a:t> good unit tests, </a:t>
            </a:r>
          </a:p>
          <a:p>
            <a:pPr lvl="1" eaLnBrk="1" hangingPunct="1">
              <a:lnSpc>
                <a:spcPct val="90000"/>
              </a:lnSpc>
            </a:pPr>
            <a:r>
              <a:rPr lang="en-US" altLang="en-US" sz="2400" dirty="0"/>
              <a:t>developers may shy away from refactoring</a:t>
            </a:r>
          </a:p>
          <a:p>
            <a:pPr lvl="1" eaLnBrk="1" hangingPunct="1">
              <a:lnSpc>
                <a:spcPct val="90000"/>
              </a:lnSpc>
            </a:pPr>
            <a:r>
              <a:rPr lang="en-US" altLang="en-US" sz="2400" dirty="0"/>
              <a:t>Due to the fear that they may break something.</a:t>
            </a:r>
          </a:p>
        </p:txBody>
      </p:sp>
      <p:sp>
        <p:nvSpPr>
          <p:cNvPr id="29700"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33CAD-E85E-4EF1-A8D1-285A0BC60A9D}" type="slidenum">
              <a:rPr lang="en-US" altLang="en-US" sz="1400"/>
              <a:pPr/>
              <a:t>16</a:t>
            </a:fld>
            <a:endParaRPr lang="en-US" altLang="en-US" sz="1400"/>
          </a:p>
        </p:txBody>
      </p:sp>
    </p:spTree>
    <p:extLst>
      <p:ext uri="{BB962C8B-B14F-4D97-AF65-F5344CB8AC3E}">
        <p14:creationId xmlns:p14="http://schemas.microsoft.com/office/powerpoint/2010/main" val="188860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rmAutofit fontScale="90000"/>
          </a:bodyPr>
          <a:lstStyle/>
          <a:p>
            <a:pPr>
              <a:defRPr/>
            </a:pPr>
            <a:r>
              <a:rPr lang="en-US" altLang="en-US" sz="4000"/>
              <a:t>Identifying refactoring opportunities (Code smell)</a:t>
            </a:r>
          </a:p>
        </p:txBody>
      </p:sp>
      <p:sp>
        <p:nvSpPr>
          <p:cNvPr id="40963" name="Rectangle 3"/>
          <p:cNvSpPr>
            <a:spLocks noGrp="1" noChangeArrowheads="1"/>
          </p:cNvSpPr>
          <p:nvPr>
            <p:ph idx="1"/>
          </p:nvPr>
        </p:nvSpPr>
        <p:spPr>
          <a:xfrm>
            <a:off x="609604" y="1695450"/>
            <a:ext cx="9706633" cy="3870905"/>
          </a:xfrm>
        </p:spPr>
        <p:txBody>
          <a:bodyPr rtlCol="0">
            <a:normAutofit/>
          </a:bodyPr>
          <a:lstStyle/>
          <a:p>
            <a:pPr marL="0" indent="0">
              <a:buNone/>
              <a:defRPr/>
            </a:pPr>
            <a:r>
              <a:rPr lang="en-US" altLang="en-US" sz="2800" dirty="0"/>
              <a:t>By </a:t>
            </a:r>
            <a:r>
              <a:rPr lang="en-US" altLang="en-US" sz="2800" b="1" i="1" dirty="0">
                <a:solidFill>
                  <a:srgbClr val="FF0000"/>
                </a:solidFill>
              </a:rPr>
              <a:t>bad smells</a:t>
            </a:r>
            <a:r>
              <a:rPr lang="en-US" altLang="en-US" sz="2800" dirty="0"/>
              <a:t> in code</a:t>
            </a:r>
          </a:p>
          <a:p>
            <a:pPr marL="0" indent="0">
              <a:buNone/>
              <a:defRPr/>
            </a:pPr>
            <a:endParaRPr lang="en-US" altLang="en-US" sz="2800" dirty="0"/>
          </a:p>
          <a:p>
            <a:pPr>
              <a:defRPr/>
            </a:pPr>
            <a:r>
              <a:rPr lang="en-US" altLang="en-US" sz="2800" dirty="0"/>
              <a:t>Switch statements</a:t>
            </a:r>
          </a:p>
          <a:p>
            <a:pPr>
              <a:defRPr/>
            </a:pPr>
            <a:r>
              <a:rPr lang="en-US" altLang="en-US" sz="2800" dirty="0"/>
              <a:t>Long method </a:t>
            </a:r>
          </a:p>
          <a:p>
            <a:pPr>
              <a:defRPr/>
            </a:pPr>
            <a:r>
              <a:rPr lang="en-US" altLang="en-US" sz="2800" dirty="0"/>
              <a:t>Feature envy</a:t>
            </a:r>
          </a:p>
          <a:p>
            <a:pPr>
              <a:defRPr/>
            </a:pPr>
            <a:r>
              <a:rPr lang="en-US" altLang="en-US" sz="2800" dirty="0"/>
              <a:t>Shotgun surgery</a:t>
            </a:r>
          </a:p>
          <a:p>
            <a:pPr>
              <a:defRPr/>
            </a:pPr>
            <a:r>
              <a:rPr lang="en-US" altLang="en-US" sz="2800" dirty="0"/>
              <a:t>Duplicate code</a:t>
            </a:r>
          </a:p>
          <a:p>
            <a:pPr marL="0" indent="0">
              <a:buNone/>
              <a:defRPr/>
            </a:pPr>
            <a:endParaRPr lang="en-US" altLang="en-US" dirty="0"/>
          </a:p>
          <a:p>
            <a:pPr>
              <a:buNone/>
              <a:defRPr/>
            </a:pPr>
            <a:endParaRPr lang="en-US" altLang="en-US" dirty="0"/>
          </a:p>
          <a:p>
            <a:pPr>
              <a:defRPr/>
            </a:pPr>
            <a:endParaRPr lang="en-US" altLang="en-US" dirty="0"/>
          </a:p>
          <a:p>
            <a:pPr>
              <a:defRPr/>
            </a:pPr>
            <a:endParaRPr lang="en-US" altLang="en-US" dirty="0"/>
          </a:p>
        </p:txBody>
      </p:sp>
      <p:sp>
        <p:nvSpPr>
          <p:cNvPr id="30724"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015603-3227-407B-BABD-989671888E36}" type="slidenum">
              <a:rPr lang="en-US" altLang="en-US" sz="1400"/>
              <a:pPr/>
              <a:t>17</a:t>
            </a:fld>
            <a:endParaRPr lang="en-US" altLang="en-US" sz="1400"/>
          </a:p>
        </p:txBody>
      </p:sp>
    </p:spTree>
    <p:extLst>
      <p:ext uri="{BB962C8B-B14F-4D97-AF65-F5344CB8AC3E}">
        <p14:creationId xmlns:p14="http://schemas.microsoft.com/office/powerpoint/2010/main" val="47879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Challenges in Refactoring</a:t>
            </a:r>
          </a:p>
        </p:txBody>
      </p:sp>
      <p:sp>
        <p:nvSpPr>
          <p:cNvPr id="45059" name="Rectangle 3"/>
          <p:cNvSpPr>
            <a:spLocks noGrp="1" noChangeArrowheads="1"/>
          </p:cNvSpPr>
          <p:nvPr>
            <p:ph idx="1"/>
          </p:nvPr>
        </p:nvSpPr>
        <p:spPr>
          <a:xfrm>
            <a:off x="609604" y="1419225"/>
            <a:ext cx="9706633" cy="4914899"/>
          </a:xfrm>
        </p:spPr>
        <p:txBody>
          <a:bodyPr>
            <a:normAutofit lnSpcReduction="10000"/>
          </a:bodyPr>
          <a:lstStyle/>
          <a:p>
            <a:pPr eaLnBrk="1" hangingPunct="1">
              <a:lnSpc>
                <a:spcPct val="90000"/>
              </a:lnSpc>
            </a:pPr>
            <a:r>
              <a:rPr lang="en-US" altLang="en-US" sz="2400" dirty="0"/>
              <a:t>What do you think are the major challenges in refactoring research? </a:t>
            </a:r>
          </a:p>
          <a:p>
            <a:pPr eaLnBrk="1" hangingPunct="1">
              <a:lnSpc>
                <a:spcPct val="90000"/>
              </a:lnSpc>
            </a:pPr>
            <a:endParaRPr lang="en-US" altLang="en-US" sz="2400" dirty="0"/>
          </a:p>
          <a:p>
            <a:pPr eaLnBrk="1" hangingPunct="1">
              <a:lnSpc>
                <a:spcPct val="90000"/>
              </a:lnSpc>
            </a:pPr>
            <a:r>
              <a:rPr lang="en-US" altLang="en-US" sz="2400" dirty="0"/>
              <a:t>Which code to refactor?</a:t>
            </a:r>
          </a:p>
          <a:p>
            <a:pPr lvl="1" eaLnBrk="1" hangingPunct="1">
              <a:lnSpc>
                <a:spcPct val="90000"/>
              </a:lnSpc>
            </a:pPr>
            <a:r>
              <a:rPr lang="en-US" altLang="en-US" sz="2400" dirty="0"/>
              <a:t>i.e. identify the bad smell.</a:t>
            </a:r>
          </a:p>
          <a:p>
            <a:pPr lvl="1" eaLnBrk="1" hangingPunct="1">
              <a:lnSpc>
                <a:spcPct val="90000"/>
              </a:lnSpc>
            </a:pPr>
            <a:r>
              <a:rPr lang="en-US" altLang="en-US" sz="2400" dirty="0"/>
              <a:t>Depends on human intuition </a:t>
            </a:r>
          </a:p>
          <a:p>
            <a:pPr lvl="1" eaLnBrk="1" hangingPunct="1">
              <a:lnSpc>
                <a:spcPct val="90000"/>
              </a:lnSpc>
            </a:pPr>
            <a:r>
              <a:rPr lang="en-US" altLang="en-US" sz="2400" dirty="0"/>
              <a:t>Very subjective</a:t>
            </a:r>
          </a:p>
          <a:p>
            <a:pPr lvl="1" eaLnBrk="1" hangingPunct="1">
              <a:lnSpc>
                <a:spcPct val="90000"/>
              </a:lnSpc>
            </a:pPr>
            <a:r>
              <a:rPr lang="en-US" altLang="en-US" sz="2400" dirty="0" err="1"/>
              <a:t>CCFinder</a:t>
            </a:r>
            <a:r>
              <a:rPr lang="en-US" altLang="en-US" sz="2400" dirty="0"/>
              <a:t>*, DAIKON**</a:t>
            </a:r>
          </a:p>
          <a:p>
            <a:pPr eaLnBrk="1" hangingPunct="1">
              <a:lnSpc>
                <a:spcPct val="90000"/>
              </a:lnSpc>
            </a:pPr>
            <a:endParaRPr lang="en-US" altLang="en-US" sz="2400" dirty="0"/>
          </a:p>
          <a:p>
            <a:pPr eaLnBrk="1" hangingPunct="1">
              <a:lnSpc>
                <a:spcPct val="90000"/>
              </a:lnSpc>
            </a:pPr>
            <a:r>
              <a:rPr lang="en-US" altLang="en-US" sz="2400" dirty="0"/>
              <a:t>OK, we found that we could apply some </a:t>
            </a:r>
            <a:r>
              <a:rPr lang="en-US" altLang="en-US" sz="2400" dirty="0" err="1"/>
              <a:t>refactorings</a:t>
            </a:r>
            <a:r>
              <a:rPr lang="en-US" altLang="en-US" sz="2400" dirty="0"/>
              <a:t> to code.</a:t>
            </a:r>
          </a:p>
          <a:p>
            <a:pPr lvl="1" eaLnBrk="1" hangingPunct="1">
              <a:lnSpc>
                <a:spcPct val="90000"/>
              </a:lnSpc>
            </a:pPr>
            <a:r>
              <a:rPr lang="en-US" altLang="en-US" sz="2400" dirty="0"/>
              <a:t>Does the order of applying these matter? (?)</a:t>
            </a:r>
          </a:p>
          <a:p>
            <a:pPr lvl="1" eaLnBrk="1" hangingPunct="1">
              <a:lnSpc>
                <a:spcPct val="90000"/>
              </a:lnSpc>
            </a:pPr>
            <a:r>
              <a:rPr lang="en-US" altLang="en-US" sz="2400" dirty="0"/>
              <a:t>Are there dependencies between a set of </a:t>
            </a:r>
            <a:r>
              <a:rPr lang="en-US" altLang="en-US" sz="2400" dirty="0" err="1"/>
              <a:t>refactorings</a:t>
            </a:r>
            <a:r>
              <a:rPr lang="en-US" altLang="en-US" sz="2400" dirty="0"/>
              <a:t>?</a:t>
            </a:r>
          </a:p>
        </p:txBody>
      </p:sp>
      <p:sp>
        <p:nvSpPr>
          <p:cNvPr id="31748"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BC8EE0-3EA1-4EA5-919E-11AC0677F543}" type="slidenum">
              <a:rPr lang="en-US" altLang="en-US" sz="1400"/>
              <a:pPr/>
              <a:t>18</a:t>
            </a:fld>
            <a:endParaRPr lang="en-US" altLang="en-US" sz="1400"/>
          </a:p>
        </p:txBody>
      </p:sp>
    </p:spTree>
    <p:extLst>
      <p:ext uri="{BB962C8B-B14F-4D97-AF65-F5344CB8AC3E}">
        <p14:creationId xmlns:p14="http://schemas.microsoft.com/office/powerpoint/2010/main" val="299427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Challenges in Refactoring</a:t>
            </a:r>
          </a:p>
        </p:txBody>
      </p:sp>
      <p:sp>
        <p:nvSpPr>
          <p:cNvPr id="65539" name="Rectangle 3"/>
          <p:cNvSpPr>
            <a:spLocks noGrp="1" noChangeArrowheads="1"/>
          </p:cNvSpPr>
          <p:nvPr>
            <p:ph idx="1"/>
          </p:nvPr>
        </p:nvSpPr>
        <p:spPr>
          <a:xfrm>
            <a:off x="609604" y="1419226"/>
            <a:ext cx="9706633" cy="4147130"/>
          </a:xfrm>
        </p:spPr>
        <p:txBody>
          <a:bodyPr>
            <a:normAutofit/>
          </a:bodyPr>
          <a:lstStyle/>
          <a:p>
            <a:pPr eaLnBrk="1" hangingPunct="1">
              <a:lnSpc>
                <a:spcPct val="90000"/>
              </a:lnSpc>
            </a:pPr>
            <a:r>
              <a:rPr lang="en-US" altLang="en-US" sz="2800" dirty="0"/>
              <a:t>Say, we are looking at a version control system and difference between 2 versions.</a:t>
            </a:r>
          </a:p>
          <a:p>
            <a:pPr eaLnBrk="1" hangingPunct="1">
              <a:lnSpc>
                <a:spcPct val="90000"/>
              </a:lnSpc>
            </a:pPr>
            <a:endParaRPr lang="en-US" altLang="en-US" sz="2800" dirty="0"/>
          </a:p>
          <a:p>
            <a:pPr eaLnBrk="1" hangingPunct="1">
              <a:lnSpc>
                <a:spcPct val="90000"/>
              </a:lnSpc>
            </a:pPr>
            <a:r>
              <a:rPr lang="en-US" altLang="en-US" sz="2800" dirty="0"/>
              <a:t>Which of the code changes are due to </a:t>
            </a:r>
            <a:r>
              <a:rPr lang="en-US" altLang="en-US" sz="2800" dirty="0" err="1"/>
              <a:t>refactorings</a:t>
            </a:r>
            <a:r>
              <a:rPr lang="en-US" altLang="en-US" sz="2800" dirty="0"/>
              <a:t>?</a:t>
            </a:r>
          </a:p>
          <a:p>
            <a:pPr lvl="1" eaLnBrk="1" hangingPunct="1">
              <a:lnSpc>
                <a:spcPct val="90000"/>
              </a:lnSpc>
            </a:pPr>
            <a:r>
              <a:rPr lang="en-US" altLang="en-US" sz="2400" dirty="0"/>
              <a:t>Why all would code have changed? (?)</a:t>
            </a:r>
          </a:p>
          <a:p>
            <a:pPr lvl="2" eaLnBrk="1" hangingPunct="1">
              <a:lnSpc>
                <a:spcPct val="90000"/>
              </a:lnSpc>
            </a:pPr>
            <a:r>
              <a:rPr lang="en-US" altLang="en-US" sz="2000" dirty="0"/>
              <a:t>Due to bug fix</a:t>
            </a:r>
          </a:p>
          <a:p>
            <a:pPr lvl="2" eaLnBrk="1" hangingPunct="1">
              <a:lnSpc>
                <a:spcPct val="90000"/>
              </a:lnSpc>
            </a:pPr>
            <a:r>
              <a:rPr lang="en-US" altLang="en-US" sz="2000" dirty="0"/>
              <a:t>Due to new feature addition</a:t>
            </a:r>
          </a:p>
          <a:p>
            <a:pPr lvl="2" eaLnBrk="1" hangingPunct="1">
              <a:lnSpc>
                <a:spcPct val="90000"/>
              </a:lnSpc>
            </a:pPr>
            <a:r>
              <a:rPr lang="en-US" altLang="en-US" sz="2000" dirty="0"/>
              <a:t>Due to genuine refactoring</a:t>
            </a:r>
          </a:p>
        </p:txBody>
      </p:sp>
      <p:sp>
        <p:nvSpPr>
          <p:cNvPr id="32772"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9EF1F1-8E66-4A73-80E9-A0ADCF034194}" type="slidenum">
              <a:rPr lang="en-US" altLang="en-US" sz="1400"/>
              <a:pPr/>
              <a:t>19</a:t>
            </a:fld>
            <a:endParaRPr lang="en-US" altLang="en-US" sz="1400"/>
          </a:p>
        </p:txBody>
      </p:sp>
    </p:spTree>
    <p:extLst>
      <p:ext uri="{BB962C8B-B14F-4D97-AF65-F5344CB8AC3E}">
        <p14:creationId xmlns:p14="http://schemas.microsoft.com/office/powerpoint/2010/main" val="351123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a:t>Topic 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a:t>By the end of the lecture, you should be able to understand:</a:t>
            </a:r>
          </a:p>
          <a:p>
            <a:pPr>
              <a:buNone/>
            </a:pPr>
            <a:endParaRPr lang="en-GB" sz="2400" dirty="0"/>
          </a:p>
          <a:p>
            <a:pPr marL="457200" indent="-457200">
              <a:buFont typeface="Arial" panose="020B0604020202020204" pitchFamily="34" charset="0"/>
              <a:buChar char="•"/>
              <a:defRPr/>
            </a:pPr>
            <a:r>
              <a:rPr lang="en-US" altLang="en-US" sz="2400" dirty="0">
                <a:solidFill>
                  <a:schemeClr val="tx1"/>
                </a:solidFill>
              </a:rPr>
              <a:t>Basics of refactoring</a:t>
            </a:r>
          </a:p>
          <a:p>
            <a:pPr marL="457200" indent="-457200">
              <a:buFont typeface="Arial" panose="020B0604020202020204" pitchFamily="34" charset="0"/>
              <a:buChar char="•"/>
              <a:defRPr/>
            </a:pPr>
            <a:endParaRPr lang="en-US" altLang="en-US" sz="2400" dirty="0">
              <a:solidFill>
                <a:schemeClr val="tx1"/>
              </a:solidFill>
            </a:endParaRPr>
          </a:p>
          <a:p>
            <a:pPr marL="457200" indent="-457200">
              <a:buFont typeface="Arial" panose="020B0604020202020204" pitchFamily="34" charset="0"/>
              <a:buChar char="•"/>
              <a:defRPr/>
            </a:pPr>
            <a:r>
              <a:rPr lang="en-US" altLang="en-US" sz="2400" dirty="0">
                <a:solidFill>
                  <a:schemeClr val="tx1"/>
                </a:solidFill>
              </a:rPr>
              <a:t>Benefits </a:t>
            </a:r>
            <a:r>
              <a:rPr lang="en-US" altLang="en-US" sz="2400">
                <a:solidFill>
                  <a:schemeClr val="tx1"/>
                </a:solidFill>
              </a:rPr>
              <a:t>of refactoring</a:t>
            </a:r>
            <a:endParaRPr lang="en-US" altLang="en-US" sz="2400" dirty="0">
              <a:solidFill>
                <a:schemeClr val="tx1"/>
              </a:solidFill>
            </a:endParaRPr>
          </a:p>
          <a:p>
            <a:pPr marL="457200" indent="-457200">
              <a:buFont typeface="Arial" panose="020B0604020202020204" pitchFamily="34" charset="0"/>
              <a:buChar char="•"/>
              <a:defRPr/>
            </a:pPr>
            <a:endParaRPr lang="en-US" altLang="en-US" sz="2400" dirty="0">
              <a:solidFill>
                <a:schemeClr val="tx1"/>
              </a:solidFill>
            </a:endParaRPr>
          </a:p>
          <a:p>
            <a:pPr marL="457200" indent="-457200">
              <a:buFont typeface="Arial" panose="020B0604020202020204" pitchFamily="34" charset="0"/>
              <a:buChar char="•"/>
              <a:defRPr/>
            </a:pPr>
            <a:r>
              <a:rPr lang="en-US" altLang="en-US" sz="2400" dirty="0">
                <a:solidFill>
                  <a:schemeClr val="tx1"/>
                </a:solidFill>
              </a:rPr>
              <a:t>Identifying refactoring opportunities</a:t>
            </a:r>
          </a:p>
          <a:p>
            <a:pPr marL="457200" indent="-457200">
              <a:buFont typeface="Arial" panose="020B0604020202020204" pitchFamily="34" charset="0"/>
              <a:buChar char="•"/>
              <a:defRPr/>
            </a:pPr>
            <a:endParaRPr lang="en-US" altLang="en-US" sz="2400" dirty="0">
              <a:solidFill>
                <a:schemeClr val="tx1"/>
              </a:solidFill>
            </a:endParaRPr>
          </a:p>
          <a:p>
            <a:pPr marL="457200" indent="-457200">
              <a:buFont typeface="Arial" panose="020B0604020202020204" pitchFamily="34" charset="0"/>
              <a:buChar char="•"/>
              <a:defRPr/>
            </a:pPr>
            <a:r>
              <a:rPr lang="en-US" altLang="en-US" sz="2400" dirty="0">
                <a:solidFill>
                  <a:schemeClr val="tx1"/>
                </a:solidFill>
              </a:rPr>
              <a:t>Refactoring catalog</a:t>
            </a:r>
          </a:p>
          <a:p>
            <a:endParaRPr lang="en-GB" sz="2400" dirty="0"/>
          </a:p>
          <a:p>
            <a:endParaRPr lang="en-GB" sz="2400" dirty="0"/>
          </a:p>
          <a:p>
            <a:pPr>
              <a:buNone/>
            </a:pPr>
            <a:endParaRPr lang="en-MY" sz="2400" dirty="0"/>
          </a:p>
          <a:p>
            <a:pPr lvl="0"/>
            <a:endParaRPr lang="en-MY" sz="2400" dirty="0"/>
          </a:p>
        </p:txBody>
      </p:sp>
    </p:spTree>
    <p:extLst>
      <p:ext uri="{BB962C8B-B14F-4D97-AF65-F5344CB8AC3E}">
        <p14:creationId xmlns:p14="http://schemas.microsoft.com/office/powerpoint/2010/main" val="743814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Challenges in Refactoring</a:t>
            </a:r>
          </a:p>
        </p:txBody>
      </p:sp>
      <p:sp>
        <p:nvSpPr>
          <p:cNvPr id="33795" name="Rectangle 3"/>
          <p:cNvSpPr>
            <a:spLocks noGrp="1" noChangeArrowheads="1"/>
          </p:cNvSpPr>
          <p:nvPr>
            <p:ph idx="1"/>
          </p:nvPr>
        </p:nvSpPr>
        <p:spPr>
          <a:xfrm>
            <a:off x="609604" y="1466850"/>
            <a:ext cx="9706633" cy="4099505"/>
          </a:xfrm>
        </p:spPr>
        <p:txBody>
          <a:bodyPr>
            <a:normAutofit/>
          </a:bodyPr>
          <a:lstStyle/>
          <a:p>
            <a:pPr eaLnBrk="1" hangingPunct="1">
              <a:lnSpc>
                <a:spcPct val="90000"/>
              </a:lnSpc>
            </a:pPr>
            <a:r>
              <a:rPr lang="en-US" altLang="en-US" sz="2400" dirty="0"/>
              <a:t>Reconciling test cases</a:t>
            </a:r>
          </a:p>
          <a:p>
            <a:pPr lvl="1" eaLnBrk="1" hangingPunct="1">
              <a:lnSpc>
                <a:spcPct val="90000"/>
              </a:lnSpc>
            </a:pPr>
            <a:r>
              <a:rPr lang="en-US" altLang="en-US" sz="2400" dirty="0"/>
              <a:t>Code changes due to refactoring</a:t>
            </a:r>
          </a:p>
          <a:p>
            <a:pPr lvl="1" eaLnBrk="1" hangingPunct="1">
              <a:lnSpc>
                <a:spcPct val="90000"/>
              </a:lnSpc>
            </a:pPr>
            <a:r>
              <a:rPr lang="en-US" altLang="en-US" sz="2400" dirty="0"/>
              <a:t>How to identify new test cases </a:t>
            </a:r>
          </a:p>
          <a:p>
            <a:pPr lvl="2" eaLnBrk="1" hangingPunct="1">
              <a:lnSpc>
                <a:spcPct val="90000"/>
              </a:lnSpc>
            </a:pPr>
            <a:r>
              <a:rPr lang="en-US" altLang="en-US" sz="2400" dirty="0"/>
              <a:t>Say, for, Extract Method</a:t>
            </a:r>
          </a:p>
          <a:p>
            <a:pPr lvl="1" eaLnBrk="1" hangingPunct="1">
              <a:lnSpc>
                <a:spcPct val="90000"/>
              </a:lnSpc>
            </a:pPr>
            <a:r>
              <a:rPr lang="en-US" altLang="en-US" sz="2400" dirty="0"/>
              <a:t>How to identify redundant test cases</a:t>
            </a:r>
          </a:p>
          <a:p>
            <a:pPr lvl="2" eaLnBrk="1" hangingPunct="1">
              <a:lnSpc>
                <a:spcPct val="90000"/>
              </a:lnSpc>
            </a:pPr>
            <a:r>
              <a:rPr lang="en-US" altLang="en-US" sz="2400" dirty="0"/>
              <a:t>Say, we removed, duplicated code.</a:t>
            </a:r>
          </a:p>
          <a:p>
            <a:pPr lvl="2" eaLnBrk="1" hangingPunct="1">
              <a:lnSpc>
                <a:spcPct val="90000"/>
              </a:lnSpc>
            </a:pPr>
            <a:endParaRPr lang="en-US" altLang="en-US" sz="2400" dirty="0"/>
          </a:p>
          <a:p>
            <a:pPr eaLnBrk="1" hangingPunct="1">
              <a:lnSpc>
                <a:spcPct val="90000"/>
              </a:lnSpc>
            </a:pPr>
            <a:r>
              <a:rPr lang="en-US" altLang="en-US" sz="2400" dirty="0"/>
              <a:t>Reconciling with other artifacts</a:t>
            </a:r>
          </a:p>
          <a:p>
            <a:pPr lvl="1" eaLnBrk="1" hangingPunct="1">
              <a:lnSpc>
                <a:spcPct val="90000"/>
              </a:lnSpc>
            </a:pPr>
            <a:r>
              <a:rPr lang="en-US" altLang="en-US" sz="2400" dirty="0"/>
              <a:t>Design documents…</a:t>
            </a:r>
          </a:p>
        </p:txBody>
      </p:sp>
      <p:sp>
        <p:nvSpPr>
          <p:cNvPr id="33796"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3D4A4E-5D70-49EF-9926-FDDE7DAEEED8}" type="slidenum">
              <a:rPr lang="en-US" altLang="en-US" sz="1400"/>
              <a:pPr/>
              <a:t>20</a:t>
            </a:fld>
            <a:endParaRPr lang="en-US" altLang="en-US" sz="1400"/>
          </a:p>
        </p:txBody>
      </p:sp>
    </p:spTree>
    <p:extLst>
      <p:ext uri="{BB962C8B-B14F-4D97-AF65-F5344CB8AC3E}">
        <p14:creationId xmlns:p14="http://schemas.microsoft.com/office/powerpoint/2010/main" val="70467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A time to refactor</a:t>
            </a:r>
          </a:p>
        </p:txBody>
      </p:sp>
      <p:sp>
        <p:nvSpPr>
          <p:cNvPr id="47107" name="Rectangle 3"/>
          <p:cNvSpPr>
            <a:spLocks noGrp="1" noChangeArrowheads="1"/>
          </p:cNvSpPr>
          <p:nvPr>
            <p:ph idx="1"/>
          </p:nvPr>
        </p:nvSpPr>
        <p:spPr>
          <a:xfrm>
            <a:off x="609604" y="1390650"/>
            <a:ext cx="9706633" cy="4175705"/>
          </a:xfrm>
        </p:spPr>
        <p:txBody>
          <a:bodyPr>
            <a:normAutofit fontScale="92500" lnSpcReduction="10000"/>
          </a:bodyPr>
          <a:lstStyle/>
          <a:p>
            <a:pPr marL="0" indent="0" eaLnBrk="1" hangingPunct="1">
              <a:buNone/>
            </a:pPr>
            <a:r>
              <a:rPr lang="en-US" altLang="en-US" sz="2800" dirty="0"/>
              <a:t>When should we refactor?</a:t>
            </a:r>
          </a:p>
          <a:p>
            <a:pPr eaLnBrk="1" hangingPunct="1"/>
            <a:endParaRPr lang="en-US" altLang="en-US" sz="2800" dirty="0"/>
          </a:p>
          <a:p>
            <a:pPr eaLnBrk="1" hangingPunct="1"/>
            <a:r>
              <a:rPr lang="en-US" altLang="en-US" sz="2800" dirty="0"/>
              <a:t>Commonly accepted wisdom (heuristics)</a:t>
            </a:r>
          </a:p>
          <a:p>
            <a:pPr eaLnBrk="1" hangingPunct="1"/>
            <a:endParaRPr lang="en-US" altLang="en-US" sz="2800" dirty="0"/>
          </a:p>
          <a:p>
            <a:pPr eaLnBrk="1" hangingPunct="1"/>
            <a:r>
              <a:rPr lang="en-US" altLang="en-US" sz="2800" dirty="0"/>
              <a:t>When we add new functionality</a:t>
            </a:r>
          </a:p>
          <a:p>
            <a:pPr eaLnBrk="1" hangingPunct="1"/>
            <a:endParaRPr lang="en-US" altLang="en-US" sz="2800" dirty="0"/>
          </a:p>
          <a:p>
            <a:pPr eaLnBrk="1" hangingPunct="1"/>
            <a:r>
              <a:rPr lang="en-US" altLang="en-US" sz="2800" dirty="0"/>
              <a:t>When we fix a bug</a:t>
            </a:r>
          </a:p>
          <a:p>
            <a:pPr eaLnBrk="1" hangingPunct="1"/>
            <a:endParaRPr lang="en-US" altLang="en-US" sz="2800" dirty="0"/>
          </a:p>
          <a:p>
            <a:pPr eaLnBrk="1" hangingPunct="1"/>
            <a:r>
              <a:rPr lang="en-US" altLang="en-US" sz="2800" dirty="0"/>
              <a:t>When we do a code review.</a:t>
            </a:r>
          </a:p>
        </p:txBody>
      </p:sp>
      <p:sp>
        <p:nvSpPr>
          <p:cNvPr id="34820"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06060-EF88-4813-812E-D2BA2BFFA27F}" type="slidenum">
              <a:rPr lang="en-US" altLang="en-US" sz="1400"/>
              <a:pPr/>
              <a:t>21</a:t>
            </a:fld>
            <a:endParaRPr lang="en-US" altLang="en-US" sz="1400"/>
          </a:p>
        </p:txBody>
      </p:sp>
    </p:spTree>
    <p:extLst>
      <p:ext uri="{BB962C8B-B14F-4D97-AF65-F5344CB8AC3E}">
        <p14:creationId xmlns:p14="http://schemas.microsoft.com/office/powerpoint/2010/main" val="249764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4" y="324783"/>
            <a:ext cx="9515959" cy="846793"/>
          </a:xfrm>
        </p:spPr>
        <p:txBody>
          <a:bodyPr rtlCol="0">
            <a:normAutofit fontScale="90000"/>
          </a:bodyPr>
          <a:lstStyle/>
          <a:p>
            <a:pPr>
              <a:defRPr/>
            </a:pPr>
            <a:r>
              <a:rPr lang="en-US" altLang="en-US" sz="4000" dirty="0"/>
              <a:t>Refactoring problems and limitations</a:t>
            </a:r>
            <a:br>
              <a:rPr lang="en-US" altLang="en-US" sz="4000" dirty="0"/>
            </a:br>
            <a:endParaRPr lang="en-US" altLang="en-US" sz="4000" dirty="0"/>
          </a:p>
        </p:txBody>
      </p:sp>
      <p:sp>
        <p:nvSpPr>
          <p:cNvPr id="51203" name="Rectangle 3"/>
          <p:cNvSpPr>
            <a:spLocks noGrp="1" noChangeArrowheads="1"/>
          </p:cNvSpPr>
          <p:nvPr>
            <p:ph idx="1"/>
          </p:nvPr>
        </p:nvSpPr>
        <p:spPr>
          <a:xfrm>
            <a:off x="609604" y="1276351"/>
            <a:ext cx="10534646" cy="5086350"/>
          </a:xfrm>
        </p:spPr>
        <p:txBody>
          <a:bodyPr>
            <a:normAutofit lnSpcReduction="10000"/>
          </a:bodyPr>
          <a:lstStyle/>
          <a:p>
            <a:pPr eaLnBrk="1" hangingPunct="1">
              <a:lnSpc>
                <a:spcPct val="80000"/>
              </a:lnSpc>
            </a:pPr>
            <a:r>
              <a:rPr lang="en-US" altLang="en-US" sz="2400" dirty="0"/>
              <a:t>What do you think are problems and limitations of refactoring?</a:t>
            </a:r>
          </a:p>
          <a:p>
            <a:pPr eaLnBrk="1" hangingPunct="1">
              <a:lnSpc>
                <a:spcPct val="80000"/>
              </a:lnSpc>
            </a:pPr>
            <a:endParaRPr lang="en-US" altLang="en-US" sz="2400" dirty="0"/>
          </a:p>
          <a:p>
            <a:pPr eaLnBrk="1" hangingPunct="1">
              <a:lnSpc>
                <a:spcPct val="80000"/>
              </a:lnSpc>
            </a:pPr>
            <a:r>
              <a:rPr lang="en-US" altLang="en-US" sz="2400" dirty="0"/>
              <a:t>Databases: </a:t>
            </a:r>
          </a:p>
          <a:p>
            <a:pPr lvl="1" eaLnBrk="1" hangingPunct="1">
              <a:lnSpc>
                <a:spcPct val="80000"/>
              </a:lnSpc>
            </a:pPr>
            <a:r>
              <a:rPr lang="en-US" altLang="en-US" sz="2400" dirty="0"/>
              <a:t>Many applications have code that is tightly coupled with an underlying database schema. </a:t>
            </a:r>
          </a:p>
          <a:p>
            <a:pPr lvl="1" eaLnBrk="1" hangingPunct="1">
              <a:lnSpc>
                <a:spcPct val="80000"/>
              </a:lnSpc>
            </a:pPr>
            <a:endParaRPr lang="en-US" altLang="en-US" sz="2400" dirty="0"/>
          </a:p>
          <a:p>
            <a:pPr lvl="1" eaLnBrk="1" hangingPunct="1">
              <a:lnSpc>
                <a:spcPct val="80000"/>
              </a:lnSpc>
            </a:pPr>
            <a:r>
              <a:rPr lang="en-US" altLang="en-US" sz="2400" dirty="0"/>
              <a:t>The code and the database are usually managed by different people.</a:t>
            </a:r>
          </a:p>
          <a:p>
            <a:pPr lvl="1" eaLnBrk="1" hangingPunct="1">
              <a:lnSpc>
                <a:spcPct val="80000"/>
              </a:lnSpc>
            </a:pPr>
            <a:endParaRPr lang="en-US" altLang="en-US" sz="2400" dirty="0"/>
          </a:p>
          <a:p>
            <a:pPr lvl="1" eaLnBrk="1" hangingPunct="1">
              <a:lnSpc>
                <a:spcPct val="80000"/>
              </a:lnSpc>
            </a:pPr>
            <a:r>
              <a:rPr lang="en-US" altLang="en-US" sz="2400" dirty="0"/>
              <a:t>Due to these factors, it is difficult to refactor enterprise database applications, </a:t>
            </a:r>
          </a:p>
          <a:p>
            <a:pPr lvl="1" eaLnBrk="1" hangingPunct="1">
              <a:lnSpc>
                <a:spcPct val="80000"/>
              </a:lnSpc>
            </a:pPr>
            <a:endParaRPr lang="en-US" altLang="en-US" sz="2400" dirty="0"/>
          </a:p>
          <a:p>
            <a:pPr lvl="1" eaLnBrk="1" hangingPunct="1">
              <a:lnSpc>
                <a:spcPct val="80000"/>
              </a:lnSpc>
            </a:pPr>
            <a:r>
              <a:rPr lang="en-US" altLang="en-US" sz="2400" dirty="0"/>
              <a:t>But, they constitute a substantial chunk of the software market </a:t>
            </a:r>
          </a:p>
          <a:p>
            <a:pPr lvl="1" eaLnBrk="1" hangingPunct="1">
              <a:lnSpc>
                <a:spcPct val="80000"/>
              </a:lnSpc>
            </a:pPr>
            <a:endParaRPr lang="en-US" altLang="en-US" sz="2400" dirty="0"/>
          </a:p>
          <a:p>
            <a:pPr lvl="1" eaLnBrk="1" hangingPunct="1">
              <a:lnSpc>
                <a:spcPct val="80000"/>
              </a:lnSpc>
            </a:pPr>
            <a:r>
              <a:rPr lang="en-US" altLang="en-US" sz="2400" dirty="0"/>
              <a:t>So we need effective refactoring techniques here.</a:t>
            </a:r>
          </a:p>
        </p:txBody>
      </p:sp>
      <p:sp>
        <p:nvSpPr>
          <p:cNvPr id="36868"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87130A-DBF3-485B-8EE3-73696908DD69}" type="slidenum">
              <a:rPr lang="en-US" altLang="en-US" sz="1400"/>
              <a:pPr/>
              <a:t>22</a:t>
            </a:fld>
            <a:endParaRPr lang="en-US" altLang="en-US" sz="1400"/>
          </a:p>
        </p:txBody>
      </p:sp>
    </p:spTree>
    <p:extLst>
      <p:ext uri="{BB962C8B-B14F-4D97-AF65-F5344CB8AC3E}">
        <p14:creationId xmlns:p14="http://schemas.microsoft.com/office/powerpoint/2010/main" val="3345023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ctrTitle"/>
          </p:nvPr>
        </p:nvSpPr>
        <p:spPr/>
        <p:txBody>
          <a:bodyPr/>
          <a:lstStyle/>
          <a:p>
            <a:pPr eaLnBrk="1" hangingPunct="1"/>
            <a:r>
              <a:rPr lang="en-US" altLang="en-US"/>
              <a:t>Questions?</a:t>
            </a:r>
          </a:p>
        </p:txBody>
      </p:sp>
      <p:sp>
        <p:nvSpPr>
          <p:cNvPr id="99333" name="Rectangle 5"/>
          <p:cNvSpPr>
            <a:spLocks noGrp="1" noChangeArrowheads="1"/>
          </p:cNvSpPr>
          <p:nvPr>
            <p:ph type="subTitle" idx="1"/>
          </p:nvPr>
        </p:nvSpPr>
        <p:spPr/>
        <p:txBody>
          <a:bodyPr rtlCol="0">
            <a:normAutofit/>
          </a:bodyPr>
          <a:lstStyle/>
          <a:p>
            <a:pPr>
              <a:defRPr/>
            </a:pPr>
            <a:r>
              <a:rPr lang="en-US" altLang="en-US"/>
              <a:t>Thank you.</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81DEEC-CEC7-4FBD-9470-EDE749805056}" type="slidenum">
              <a:rPr lang="en-US" altLang="en-US" sz="1400"/>
              <a:pPr/>
              <a:t>23</a:t>
            </a:fld>
            <a:endParaRPr lang="en-US" altLang="en-US" sz="1400"/>
          </a:p>
        </p:txBody>
      </p:sp>
    </p:spTree>
    <p:extLst>
      <p:ext uri="{BB962C8B-B14F-4D97-AF65-F5344CB8AC3E}">
        <p14:creationId xmlns:p14="http://schemas.microsoft.com/office/powerpoint/2010/main" val="262405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Refactoring</a:t>
            </a:r>
          </a:p>
        </p:txBody>
      </p:sp>
      <p:sp>
        <p:nvSpPr>
          <p:cNvPr id="15363" name="Rectangle 3"/>
          <p:cNvSpPr>
            <a:spLocks noGrp="1" noChangeArrowheads="1"/>
          </p:cNvSpPr>
          <p:nvPr>
            <p:ph idx="1"/>
          </p:nvPr>
        </p:nvSpPr>
        <p:spPr>
          <a:xfrm>
            <a:off x="609604" y="1440874"/>
            <a:ext cx="9706633" cy="4125482"/>
          </a:xfrm>
        </p:spPr>
        <p:txBody>
          <a:bodyPr>
            <a:normAutofit/>
          </a:bodyPr>
          <a:lstStyle/>
          <a:p>
            <a:pPr eaLnBrk="1" hangingPunct="1"/>
            <a:r>
              <a:rPr lang="en-US" altLang="en-US" sz="2400" dirty="0"/>
              <a:t>Modification of code so as to:</a:t>
            </a:r>
          </a:p>
          <a:p>
            <a:pPr lvl="1" eaLnBrk="1" hangingPunct="1"/>
            <a:r>
              <a:rPr lang="en-US" altLang="en-US" sz="2400" dirty="0"/>
              <a:t>Improve internal structure</a:t>
            </a:r>
          </a:p>
          <a:p>
            <a:pPr lvl="1" eaLnBrk="1" hangingPunct="1"/>
            <a:r>
              <a:rPr lang="en-US" altLang="en-US" sz="2400" dirty="0"/>
              <a:t>Preserve external functionality</a:t>
            </a:r>
          </a:p>
          <a:p>
            <a:pPr lvl="1" eaLnBrk="1" hangingPunct="1"/>
            <a:endParaRPr lang="en-US" altLang="en-US" sz="2400" dirty="0"/>
          </a:p>
          <a:p>
            <a:pPr eaLnBrk="1" hangingPunct="1"/>
            <a:r>
              <a:rPr lang="en-US" altLang="en-US" sz="2400" dirty="0"/>
              <a:t>Not necessarily to</a:t>
            </a:r>
          </a:p>
          <a:p>
            <a:pPr lvl="1" eaLnBrk="1" hangingPunct="1"/>
            <a:r>
              <a:rPr lang="en-US" altLang="en-US" sz="2400" dirty="0"/>
              <a:t>Fix bugs OR</a:t>
            </a:r>
          </a:p>
          <a:p>
            <a:pPr lvl="1" eaLnBrk="1" hangingPunct="1"/>
            <a:r>
              <a:rPr lang="en-US" altLang="en-US" sz="2400" dirty="0"/>
              <a:t>Add new functionality</a:t>
            </a:r>
          </a:p>
          <a:p>
            <a:pPr lvl="1" eaLnBrk="1" hangingPunct="1"/>
            <a:r>
              <a:rPr lang="en-US" altLang="en-US" sz="2400" dirty="0"/>
              <a:t>But to improve code understandability</a:t>
            </a:r>
          </a:p>
        </p:txBody>
      </p:sp>
      <p:sp>
        <p:nvSpPr>
          <p:cNvPr id="17412"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9AC484-F1EE-40BD-B630-92FFD6D03EDE}" type="slidenum">
              <a:rPr lang="en-US" altLang="en-US" sz="1400"/>
              <a:pPr/>
              <a:t>3</a:t>
            </a:fld>
            <a:endParaRPr lang="en-US" altLang="en-US" sz="1400" dirty="0"/>
          </a:p>
        </p:txBody>
      </p:sp>
    </p:spTree>
    <p:extLst>
      <p:ext uri="{BB962C8B-B14F-4D97-AF65-F5344CB8AC3E}">
        <p14:creationId xmlns:p14="http://schemas.microsoft.com/office/powerpoint/2010/main" val="141965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dirty="0"/>
              <a:t>Phases of software development</a:t>
            </a:r>
          </a:p>
        </p:txBody>
      </p:sp>
      <p:sp>
        <p:nvSpPr>
          <p:cNvPr id="92163" name="Rectangle 3"/>
          <p:cNvSpPr>
            <a:spLocks noGrp="1" noChangeArrowheads="1"/>
          </p:cNvSpPr>
          <p:nvPr>
            <p:ph idx="1"/>
          </p:nvPr>
        </p:nvSpPr>
        <p:spPr>
          <a:xfrm>
            <a:off x="609604" y="1440874"/>
            <a:ext cx="9706633" cy="5417126"/>
          </a:xfrm>
        </p:spPr>
        <p:txBody>
          <a:bodyPr rtlCol="0">
            <a:normAutofit/>
          </a:bodyPr>
          <a:lstStyle/>
          <a:p>
            <a:pPr>
              <a:defRPr/>
            </a:pPr>
            <a:r>
              <a:rPr lang="en-US" altLang="en-US" sz="2800" dirty="0"/>
              <a:t>Waterfall model</a:t>
            </a:r>
          </a:p>
          <a:p>
            <a:pPr lvl="1">
              <a:defRPr/>
            </a:pPr>
            <a:r>
              <a:rPr lang="en-US" altLang="en-US" sz="2400" dirty="0"/>
              <a:t>Analysis</a:t>
            </a:r>
          </a:p>
          <a:p>
            <a:pPr lvl="1">
              <a:defRPr/>
            </a:pPr>
            <a:r>
              <a:rPr lang="en-US" altLang="en-US" sz="2400" dirty="0"/>
              <a:t>Design</a:t>
            </a:r>
          </a:p>
          <a:p>
            <a:pPr lvl="1">
              <a:defRPr/>
            </a:pPr>
            <a:r>
              <a:rPr lang="en-US" altLang="en-US" sz="2400" dirty="0"/>
              <a:t>Coding</a:t>
            </a:r>
          </a:p>
          <a:p>
            <a:pPr lvl="1">
              <a:defRPr/>
            </a:pPr>
            <a:r>
              <a:rPr lang="en-US" altLang="en-US" sz="2400" dirty="0"/>
              <a:t>Testing (unit and integration)</a:t>
            </a:r>
          </a:p>
          <a:p>
            <a:pPr lvl="1">
              <a:defRPr/>
            </a:pPr>
            <a:r>
              <a:rPr lang="en-US" altLang="en-US" sz="2400" dirty="0"/>
              <a:t>Maintenance</a:t>
            </a:r>
          </a:p>
          <a:p>
            <a:pPr lvl="1">
              <a:defRPr/>
            </a:pPr>
            <a:endParaRPr lang="en-US" altLang="en-US" sz="2400" dirty="0"/>
          </a:p>
          <a:p>
            <a:pPr>
              <a:defRPr/>
            </a:pPr>
            <a:r>
              <a:rPr lang="en-US" altLang="en-US" sz="2800" dirty="0"/>
              <a:t>Which is the most expensive phase?</a:t>
            </a:r>
          </a:p>
          <a:p>
            <a:pPr lvl="1">
              <a:defRPr/>
            </a:pPr>
            <a:r>
              <a:rPr lang="en-US" altLang="en-US" sz="2400" dirty="0"/>
              <a:t>Maintenance </a:t>
            </a:r>
          </a:p>
          <a:p>
            <a:pPr lvl="1">
              <a:defRPr/>
            </a:pPr>
            <a:r>
              <a:rPr lang="en-US" altLang="en-US" sz="2400" dirty="0"/>
              <a:t>Consumes 60-90% of the overall resources!</a:t>
            </a:r>
          </a:p>
        </p:txBody>
      </p:sp>
      <p:sp>
        <p:nvSpPr>
          <p:cNvPr id="18436"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1AA046-E1C1-46FD-8116-716C96866E68}" type="slidenum">
              <a:rPr lang="en-US" altLang="en-US" sz="1400"/>
              <a:pPr/>
              <a:t>4</a:t>
            </a:fld>
            <a:endParaRPr lang="en-US" altLang="en-US" sz="1400"/>
          </a:p>
        </p:txBody>
      </p:sp>
    </p:spTree>
    <p:extLst>
      <p:ext uri="{BB962C8B-B14F-4D97-AF65-F5344CB8AC3E}">
        <p14:creationId xmlns:p14="http://schemas.microsoft.com/office/powerpoint/2010/main" val="375119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rtlCol="0">
            <a:normAutofit fontScale="90000"/>
          </a:bodyPr>
          <a:lstStyle/>
          <a:p>
            <a:pPr>
              <a:defRPr/>
            </a:pPr>
            <a:r>
              <a:rPr lang="en-US" altLang="en-US" sz="4000"/>
              <a:t>Software Maintenance </a:t>
            </a:r>
            <a:br>
              <a:rPr lang="en-US" altLang="en-US" sz="4000"/>
            </a:br>
            <a:endParaRPr lang="en-US" altLang="en-US" sz="4000"/>
          </a:p>
        </p:txBody>
      </p:sp>
      <p:sp>
        <p:nvSpPr>
          <p:cNvPr id="18435" name="Rectangle 3"/>
          <p:cNvSpPr>
            <a:spLocks noGrp="1" noChangeArrowheads="1"/>
          </p:cNvSpPr>
          <p:nvPr>
            <p:ph idx="1"/>
          </p:nvPr>
        </p:nvSpPr>
        <p:spPr>
          <a:xfrm>
            <a:off x="609604" y="1690256"/>
            <a:ext cx="9706633" cy="3876100"/>
          </a:xfrm>
        </p:spPr>
        <p:txBody>
          <a:bodyPr>
            <a:normAutofit fontScale="92500" lnSpcReduction="10000"/>
          </a:bodyPr>
          <a:lstStyle/>
          <a:p>
            <a:pPr eaLnBrk="1" hangingPunct="1"/>
            <a:r>
              <a:rPr lang="en-US" altLang="en-US" sz="2800" dirty="0"/>
              <a:t>Maintenance</a:t>
            </a:r>
          </a:p>
          <a:p>
            <a:pPr lvl="1"/>
            <a:r>
              <a:rPr lang="en-US" altLang="en-US" sz="2300" dirty="0"/>
              <a:t>making corrections to fix bugs</a:t>
            </a:r>
          </a:p>
          <a:p>
            <a:pPr lvl="1" eaLnBrk="1" hangingPunct="1"/>
            <a:r>
              <a:rPr lang="en-US" altLang="en-US" sz="2400" dirty="0"/>
              <a:t>making changes to incorporate new features</a:t>
            </a:r>
          </a:p>
          <a:p>
            <a:pPr lvl="1" eaLnBrk="1" hangingPunct="1"/>
            <a:r>
              <a:rPr lang="en-US" altLang="en-US" sz="2400" dirty="0"/>
              <a:t>Consumes maximum resources in software development life cycle</a:t>
            </a:r>
          </a:p>
          <a:p>
            <a:pPr lvl="2" eaLnBrk="1" hangingPunct="1"/>
            <a:r>
              <a:rPr lang="en-US" altLang="en-US" sz="2000" dirty="0"/>
              <a:t>Time and People </a:t>
            </a:r>
            <a:r>
              <a:rPr lang="en-US" altLang="en-US" sz="2000" dirty="0">
                <a:sym typeface="Wingdings" panose="05000000000000000000" pitchFamily="2" charset="2"/>
              </a:rPr>
              <a:t> </a:t>
            </a:r>
            <a:r>
              <a:rPr lang="en-US" altLang="en-US" sz="2000" dirty="0"/>
              <a:t>Money (Millions of dollars!)</a:t>
            </a:r>
          </a:p>
          <a:p>
            <a:pPr lvl="2" eaLnBrk="1" hangingPunct="1"/>
            <a:endParaRPr lang="en-US" altLang="en-US" sz="2000" dirty="0"/>
          </a:p>
          <a:p>
            <a:pPr eaLnBrk="1" hangingPunct="1"/>
            <a:r>
              <a:rPr lang="en-US" altLang="en-US" sz="2800" dirty="0"/>
              <a:t>Maintenance leitmotif</a:t>
            </a:r>
          </a:p>
          <a:p>
            <a:pPr lvl="1" eaLnBrk="1" hangingPunct="1"/>
            <a:r>
              <a:rPr lang="en-US" altLang="en-US" sz="2400" dirty="0"/>
              <a:t>Understanding existing code AND</a:t>
            </a:r>
          </a:p>
          <a:p>
            <a:pPr lvl="1" eaLnBrk="1" hangingPunct="1"/>
            <a:r>
              <a:rPr lang="en-US" altLang="en-US" sz="2400" dirty="0"/>
              <a:t>Making changes.</a:t>
            </a:r>
          </a:p>
        </p:txBody>
      </p:sp>
      <p:sp>
        <p:nvSpPr>
          <p:cNvPr id="19460"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C32F2C-D30C-4E71-A039-4FBC24BEDCE9}" type="slidenum">
              <a:rPr lang="en-US" altLang="en-US" sz="1400"/>
              <a:pPr/>
              <a:t>5</a:t>
            </a:fld>
            <a:endParaRPr lang="en-US" altLang="en-US" sz="1400"/>
          </a:p>
        </p:txBody>
      </p:sp>
    </p:spTree>
    <p:extLst>
      <p:ext uri="{BB962C8B-B14F-4D97-AF65-F5344CB8AC3E}">
        <p14:creationId xmlns:p14="http://schemas.microsoft.com/office/powerpoint/2010/main" val="377695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Refactoring</a:t>
            </a:r>
          </a:p>
        </p:txBody>
      </p:sp>
      <p:sp>
        <p:nvSpPr>
          <p:cNvPr id="20483" name="Rectangle 3"/>
          <p:cNvSpPr>
            <a:spLocks noGrp="1" noChangeArrowheads="1"/>
          </p:cNvSpPr>
          <p:nvPr>
            <p:ph idx="1"/>
          </p:nvPr>
        </p:nvSpPr>
        <p:spPr>
          <a:xfrm>
            <a:off x="609604" y="1468582"/>
            <a:ext cx="9706633" cy="4097773"/>
          </a:xfrm>
        </p:spPr>
        <p:txBody>
          <a:bodyPr>
            <a:normAutofit/>
          </a:bodyPr>
          <a:lstStyle/>
          <a:p>
            <a:pPr eaLnBrk="1" hangingPunct="1"/>
            <a:r>
              <a:rPr lang="en-US" altLang="en-US" sz="2400" dirty="0"/>
              <a:t>If it </a:t>
            </a:r>
            <a:r>
              <a:rPr lang="en-US" altLang="en-US" sz="2400" dirty="0" err="1"/>
              <a:t>ain’t</a:t>
            </a:r>
            <a:r>
              <a:rPr lang="en-US" altLang="en-US" sz="2400" dirty="0"/>
              <a:t> broke, don’t fix it!</a:t>
            </a:r>
          </a:p>
          <a:p>
            <a:pPr lvl="1" eaLnBrk="1" hangingPunct="1"/>
            <a:r>
              <a:rPr lang="en-US" altLang="en-US" sz="2000" dirty="0"/>
              <a:t>So Why Refactor?</a:t>
            </a:r>
          </a:p>
          <a:p>
            <a:pPr lvl="1" eaLnBrk="1" hangingPunct="1"/>
            <a:endParaRPr lang="en-US" altLang="en-US" sz="2000" dirty="0"/>
          </a:p>
          <a:p>
            <a:pPr eaLnBrk="1" hangingPunct="1"/>
            <a:r>
              <a:rPr lang="en-US" altLang="en-US" sz="2400" dirty="0"/>
              <a:t>Helps in software maintenance</a:t>
            </a:r>
          </a:p>
          <a:p>
            <a:pPr eaLnBrk="1" hangingPunct="1"/>
            <a:endParaRPr lang="en-US" altLang="en-US" sz="2400" dirty="0"/>
          </a:p>
          <a:p>
            <a:pPr eaLnBrk="1" hangingPunct="1"/>
            <a:r>
              <a:rPr lang="en-US" altLang="en-US" sz="2400" dirty="0"/>
              <a:t>As it makes the code </a:t>
            </a:r>
          </a:p>
          <a:p>
            <a:pPr lvl="1" eaLnBrk="1" hangingPunct="1"/>
            <a:r>
              <a:rPr lang="en-US" altLang="en-US" sz="2000" dirty="0"/>
              <a:t>easier to understand </a:t>
            </a:r>
          </a:p>
          <a:p>
            <a:pPr lvl="1" eaLnBrk="1" hangingPunct="1"/>
            <a:r>
              <a:rPr lang="en-US" altLang="en-US" sz="2000" dirty="0"/>
              <a:t>hence easier to make changes.</a:t>
            </a:r>
          </a:p>
          <a:p>
            <a:pPr eaLnBrk="1" hangingPunct="1">
              <a:buFontTx/>
              <a:buNone/>
            </a:pPr>
            <a:endParaRPr lang="en-US" altLang="en-US" sz="2400" dirty="0"/>
          </a:p>
        </p:txBody>
      </p:sp>
      <p:sp>
        <p:nvSpPr>
          <p:cNvPr id="20484"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1829B8-AEBB-42A7-9593-290C56C16D2E}" type="slidenum">
              <a:rPr lang="en-US" altLang="en-US" sz="1400"/>
              <a:pPr/>
              <a:t>6</a:t>
            </a:fld>
            <a:endParaRPr lang="en-US" altLang="en-US" sz="1400"/>
          </a:p>
        </p:txBody>
      </p:sp>
    </p:spTree>
    <p:extLst>
      <p:ext uri="{BB962C8B-B14F-4D97-AF65-F5344CB8AC3E}">
        <p14:creationId xmlns:p14="http://schemas.microsoft.com/office/powerpoint/2010/main" val="159039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4" y="244747"/>
            <a:ext cx="9515959" cy="846793"/>
          </a:xfrm>
        </p:spPr>
        <p:txBody>
          <a:bodyPr/>
          <a:lstStyle/>
          <a:p>
            <a:pPr eaLnBrk="1" hangingPunct="1"/>
            <a:r>
              <a:rPr lang="en-US" altLang="en-US" dirty="0"/>
              <a:t>Behavior preservation</a:t>
            </a:r>
          </a:p>
        </p:txBody>
      </p:sp>
      <p:sp>
        <p:nvSpPr>
          <p:cNvPr id="61443" name="Rectangle 3"/>
          <p:cNvSpPr>
            <a:spLocks noGrp="1" noChangeArrowheads="1"/>
          </p:cNvSpPr>
          <p:nvPr>
            <p:ph idx="1"/>
          </p:nvPr>
        </p:nvSpPr>
        <p:spPr>
          <a:xfrm>
            <a:off x="609604" y="1091539"/>
            <a:ext cx="9706633" cy="5484751"/>
          </a:xfrm>
        </p:spPr>
        <p:txBody>
          <a:bodyPr>
            <a:noAutofit/>
          </a:bodyPr>
          <a:lstStyle/>
          <a:p>
            <a:pPr eaLnBrk="1" hangingPunct="1">
              <a:lnSpc>
                <a:spcPct val="90000"/>
              </a:lnSpc>
            </a:pPr>
            <a:r>
              <a:rPr lang="en-US" altLang="en-US" sz="2400" dirty="0"/>
              <a:t>We keep saying refactoring preserves external behavior</a:t>
            </a:r>
          </a:p>
          <a:p>
            <a:pPr eaLnBrk="1" hangingPunct="1">
              <a:lnSpc>
                <a:spcPct val="90000"/>
              </a:lnSpc>
            </a:pPr>
            <a:endParaRPr lang="en-US" altLang="en-US" sz="2000" dirty="0"/>
          </a:p>
          <a:p>
            <a:pPr eaLnBrk="1" hangingPunct="1">
              <a:lnSpc>
                <a:spcPct val="90000"/>
              </a:lnSpc>
            </a:pPr>
            <a:r>
              <a:rPr lang="en-US" altLang="en-US" sz="2400" dirty="0"/>
              <a:t>But, what exactly is meant by it?</a:t>
            </a:r>
          </a:p>
          <a:p>
            <a:pPr eaLnBrk="1" hangingPunct="1">
              <a:lnSpc>
                <a:spcPct val="90000"/>
              </a:lnSpc>
            </a:pPr>
            <a:endParaRPr lang="en-US" altLang="en-US" sz="1600" dirty="0"/>
          </a:p>
          <a:p>
            <a:pPr eaLnBrk="1" hangingPunct="1">
              <a:lnSpc>
                <a:spcPct val="90000"/>
              </a:lnSpc>
            </a:pPr>
            <a:r>
              <a:rPr lang="en-US" altLang="en-US" sz="2400" dirty="0" err="1"/>
              <a:t>Opdyke</a:t>
            </a:r>
            <a:r>
              <a:rPr lang="en-US" altLang="en-US" sz="2400" dirty="0"/>
              <a:t> defined it as:</a:t>
            </a:r>
          </a:p>
          <a:p>
            <a:pPr lvl="1" eaLnBrk="1" hangingPunct="1">
              <a:lnSpc>
                <a:spcPct val="90000"/>
              </a:lnSpc>
            </a:pPr>
            <a:r>
              <a:rPr lang="en-US" altLang="en-US" sz="2400" dirty="0"/>
              <a:t>For the same set of input values, </a:t>
            </a:r>
          </a:p>
          <a:p>
            <a:pPr lvl="1" eaLnBrk="1" hangingPunct="1">
              <a:lnSpc>
                <a:spcPct val="90000"/>
              </a:lnSpc>
            </a:pPr>
            <a:r>
              <a:rPr lang="en-US" altLang="en-US" sz="2400" dirty="0"/>
              <a:t>The set of output values should be the same </a:t>
            </a:r>
          </a:p>
          <a:p>
            <a:pPr lvl="2" eaLnBrk="1" hangingPunct="1">
              <a:lnSpc>
                <a:spcPct val="90000"/>
              </a:lnSpc>
            </a:pPr>
            <a:r>
              <a:rPr lang="en-US" altLang="en-US" sz="2400" dirty="0"/>
              <a:t>before and after the refactoring.</a:t>
            </a:r>
          </a:p>
          <a:p>
            <a:pPr lvl="2" eaLnBrk="1" hangingPunct="1">
              <a:lnSpc>
                <a:spcPct val="90000"/>
              </a:lnSpc>
            </a:pPr>
            <a:endParaRPr lang="en-US" altLang="en-US" sz="1400" dirty="0"/>
          </a:p>
          <a:p>
            <a:pPr eaLnBrk="1" hangingPunct="1">
              <a:lnSpc>
                <a:spcPct val="90000"/>
              </a:lnSpc>
            </a:pPr>
            <a:r>
              <a:rPr lang="en-US" altLang="en-US" sz="2400" dirty="0"/>
              <a:t>For real time systems </a:t>
            </a:r>
            <a:r>
              <a:rPr lang="en-US" altLang="en-US" sz="2400" dirty="0" err="1"/>
              <a:t>etc</a:t>
            </a:r>
            <a:endParaRPr lang="en-US" altLang="en-US" sz="2400" dirty="0"/>
          </a:p>
          <a:p>
            <a:pPr lvl="1" eaLnBrk="1" hangingPunct="1">
              <a:lnSpc>
                <a:spcPct val="90000"/>
              </a:lnSpc>
            </a:pPr>
            <a:r>
              <a:rPr lang="en-US" altLang="en-US" sz="2400" dirty="0"/>
              <a:t>We can add the following:</a:t>
            </a:r>
          </a:p>
          <a:p>
            <a:pPr lvl="2" eaLnBrk="1" hangingPunct="1">
              <a:lnSpc>
                <a:spcPct val="90000"/>
              </a:lnSpc>
            </a:pPr>
            <a:r>
              <a:rPr lang="en-US" altLang="en-US" sz="2400" dirty="0"/>
              <a:t>Performance of the program</a:t>
            </a:r>
          </a:p>
          <a:p>
            <a:pPr lvl="3" eaLnBrk="1" hangingPunct="1">
              <a:lnSpc>
                <a:spcPct val="90000"/>
              </a:lnSpc>
            </a:pPr>
            <a:r>
              <a:rPr lang="en-US" altLang="en-US" sz="2400" dirty="0"/>
              <a:t>i.e. execution time. </a:t>
            </a:r>
          </a:p>
          <a:p>
            <a:pPr lvl="2" eaLnBrk="1" hangingPunct="1">
              <a:lnSpc>
                <a:spcPct val="90000"/>
              </a:lnSpc>
            </a:pPr>
            <a:r>
              <a:rPr lang="en-US" altLang="en-US" sz="2400" dirty="0"/>
              <a:t>Memory requirements</a:t>
            </a:r>
          </a:p>
        </p:txBody>
      </p:sp>
      <p:sp>
        <p:nvSpPr>
          <p:cNvPr id="21508"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D268BC-CDE9-4A4E-827F-CFD0E37030CB}" type="slidenum">
              <a:rPr lang="en-US" altLang="en-US" sz="1400"/>
              <a:pPr/>
              <a:t>7</a:t>
            </a:fld>
            <a:endParaRPr lang="en-US" altLang="en-US" sz="1400"/>
          </a:p>
        </p:txBody>
      </p:sp>
    </p:spTree>
    <p:extLst>
      <p:ext uri="{BB962C8B-B14F-4D97-AF65-F5344CB8AC3E}">
        <p14:creationId xmlns:p14="http://schemas.microsoft.com/office/powerpoint/2010/main" val="52351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4" y="172876"/>
            <a:ext cx="10658472" cy="1341599"/>
          </a:xfrm>
        </p:spPr>
        <p:txBody>
          <a:bodyPr rtlCol="0">
            <a:normAutofit/>
          </a:bodyPr>
          <a:lstStyle/>
          <a:p>
            <a:pPr>
              <a:defRPr/>
            </a:pPr>
            <a:r>
              <a:rPr lang="en-US" altLang="en-US" sz="4000" dirty="0"/>
              <a:t>Refactoring </a:t>
            </a:r>
            <a:br>
              <a:rPr lang="en-US" altLang="en-US" sz="4000" dirty="0"/>
            </a:br>
            <a:r>
              <a:rPr lang="en-US" altLang="en-US" sz="4000" dirty="0"/>
              <a:t>(What constitutes it and what does not?)</a:t>
            </a:r>
          </a:p>
        </p:txBody>
      </p:sp>
      <p:sp>
        <p:nvSpPr>
          <p:cNvPr id="55299" name="Rectangle 3"/>
          <p:cNvSpPr>
            <a:spLocks noGrp="1" noChangeArrowheads="1"/>
          </p:cNvSpPr>
          <p:nvPr>
            <p:ph idx="1"/>
          </p:nvPr>
        </p:nvSpPr>
        <p:spPr>
          <a:xfrm>
            <a:off x="609604" y="1628776"/>
            <a:ext cx="9706633" cy="4543424"/>
          </a:xfrm>
        </p:spPr>
        <p:txBody>
          <a:bodyPr>
            <a:normAutofit/>
          </a:bodyPr>
          <a:lstStyle/>
          <a:p>
            <a:pPr eaLnBrk="1" hangingPunct="1">
              <a:lnSpc>
                <a:spcPct val="80000"/>
              </a:lnSpc>
            </a:pPr>
            <a:r>
              <a:rPr lang="en-US" altLang="en-US" sz="2400" dirty="0"/>
              <a:t>Consider an example:</a:t>
            </a:r>
          </a:p>
          <a:p>
            <a:pPr eaLnBrk="1" hangingPunct="1">
              <a:lnSpc>
                <a:spcPct val="80000"/>
              </a:lnSpc>
            </a:pPr>
            <a:endParaRPr lang="en-US" altLang="en-US" sz="2400" dirty="0"/>
          </a:p>
          <a:p>
            <a:pPr eaLnBrk="1" hangingPunct="1">
              <a:lnSpc>
                <a:spcPct val="80000"/>
              </a:lnSpc>
            </a:pPr>
            <a:r>
              <a:rPr lang="en-US" altLang="en-US" sz="2400" dirty="0"/>
              <a:t>We are searching for an item in a huge </a:t>
            </a:r>
            <a:r>
              <a:rPr lang="en-US" altLang="en-US" sz="2400" b="1" dirty="0"/>
              <a:t>ordered</a:t>
            </a:r>
            <a:r>
              <a:rPr lang="en-US" altLang="en-US" sz="2400" dirty="0"/>
              <a:t> list of items. </a:t>
            </a:r>
          </a:p>
          <a:p>
            <a:pPr eaLnBrk="1" hangingPunct="1">
              <a:lnSpc>
                <a:spcPct val="80000"/>
              </a:lnSpc>
            </a:pPr>
            <a:endParaRPr lang="en-US" altLang="en-US" sz="2400" dirty="0"/>
          </a:p>
          <a:p>
            <a:pPr eaLnBrk="1" hangingPunct="1">
              <a:lnSpc>
                <a:spcPct val="80000"/>
              </a:lnSpc>
            </a:pPr>
            <a:r>
              <a:rPr lang="en-US" altLang="en-US" sz="2400" dirty="0"/>
              <a:t>Suppose the program uses the recursive version of binary search for this task. </a:t>
            </a:r>
          </a:p>
          <a:p>
            <a:pPr eaLnBrk="1" hangingPunct="1">
              <a:lnSpc>
                <a:spcPct val="80000"/>
              </a:lnSpc>
            </a:pPr>
            <a:endParaRPr lang="en-US" altLang="en-US" sz="2400" dirty="0"/>
          </a:p>
          <a:p>
            <a:pPr eaLnBrk="1" hangingPunct="1">
              <a:lnSpc>
                <a:spcPct val="80000"/>
              </a:lnSpc>
            </a:pPr>
            <a:r>
              <a:rPr lang="en-US" altLang="en-US" sz="2400" dirty="0"/>
              <a:t>Replacing the binary search with the simpler linear search</a:t>
            </a:r>
          </a:p>
          <a:p>
            <a:pPr lvl="1" eaLnBrk="1" hangingPunct="1">
              <a:lnSpc>
                <a:spcPct val="80000"/>
              </a:lnSpc>
            </a:pPr>
            <a:r>
              <a:rPr lang="en-US" altLang="en-US" sz="2400" dirty="0"/>
              <a:t>IS it refactoring?</a:t>
            </a:r>
          </a:p>
          <a:p>
            <a:pPr lvl="1" eaLnBrk="1" hangingPunct="1">
              <a:lnSpc>
                <a:spcPct val="80000"/>
              </a:lnSpc>
            </a:pPr>
            <a:r>
              <a:rPr lang="en-US" altLang="en-US" sz="2400" dirty="0"/>
              <a:t>NO! </a:t>
            </a:r>
          </a:p>
          <a:p>
            <a:pPr lvl="1" eaLnBrk="1" hangingPunct="1">
              <a:lnSpc>
                <a:spcPct val="80000"/>
              </a:lnSpc>
            </a:pPr>
            <a:r>
              <a:rPr lang="en-US" altLang="en-US" sz="2400" dirty="0"/>
              <a:t>This is because the performance of the program in the worst case has degenerated. </a:t>
            </a:r>
          </a:p>
          <a:p>
            <a:pPr eaLnBrk="1" hangingPunct="1">
              <a:lnSpc>
                <a:spcPct val="80000"/>
              </a:lnSpc>
              <a:buFontTx/>
              <a:buNone/>
            </a:pPr>
            <a:endParaRPr lang="en-US" altLang="en-US" sz="2000" dirty="0"/>
          </a:p>
        </p:txBody>
      </p:sp>
      <p:sp>
        <p:nvSpPr>
          <p:cNvPr id="22532"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440375-33DD-4208-AE05-8CF988ABC34E}" type="slidenum">
              <a:rPr lang="en-US" altLang="en-US" sz="1400"/>
              <a:pPr/>
              <a:t>8</a:t>
            </a:fld>
            <a:endParaRPr lang="en-US" altLang="en-US" sz="1400"/>
          </a:p>
        </p:txBody>
      </p:sp>
    </p:spTree>
    <p:extLst>
      <p:ext uri="{BB962C8B-B14F-4D97-AF65-F5344CB8AC3E}">
        <p14:creationId xmlns:p14="http://schemas.microsoft.com/office/powerpoint/2010/main" val="119702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4" y="268126"/>
            <a:ext cx="9515959" cy="846793"/>
          </a:xfrm>
        </p:spPr>
        <p:txBody>
          <a:bodyPr rtlCol="0">
            <a:normAutofit fontScale="90000"/>
          </a:bodyPr>
          <a:lstStyle/>
          <a:p>
            <a:pPr>
              <a:defRPr/>
            </a:pPr>
            <a:r>
              <a:rPr lang="en-US" altLang="en-US" sz="4000" dirty="0"/>
              <a:t>Refactoring </a:t>
            </a:r>
            <a:br>
              <a:rPr lang="en-US" altLang="en-US" sz="4000" dirty="0"/>
            </a:br>
            <a:r>
              <a:rPr lang="en-US" altLang="en-US" sz="4000" dirty="0"/>
              <a:t>(What constitutes it and what does not?)</a:t>
            </a:r>
          </a:p>
        </p:txBody>
      </p:sp>
      <p:sp>
        <p:nvSpPr>
          <p:cNvPr id="57347" name="Rectangle 3"/>
          <p:cNvSpPr>
            <a:spLocks noGrp="1" noChangeArrowheads="1"/>
          </p:cNvSpPr>
          <p:nvPr>
            <p:ph idx="1"/>
          </p:nvPr>
        </p:nvSpPr>
        <p:spPr>
          <a:xfrm>
            <a:off x="609604" y="1752600"/>
            <a:ext cx="10858496" cy="4400550"/>
          </a:xfrm>
        </p:spPr>
        <p:txBody>
          <a:bodyPr>
            <a:normAutofit lnSpcReduction="10000"/>
          </a:bodyPr>
          <a:lstStyle/>
          <a:p>
            <a:pPr eaLnBrk="1" hangingPunct="1">
              <a:lnSpc>
                <a:spcPct val="80000"/>
              </a:lnSpc>
            </a:pPr>
            <a:r>
              <a:rPr lang="en-US" altLang="en-US" sz="2800" dirty="0"/>
              <a:t>Replacing the recursive version of binary search with an iterative version</a:t>
            </a:r>
          </a:p>
          <a:p>
            <a:pPr lvl="1" eaLnBrk="1" hangingPunct="1">
              <a:lnSpc>
                <a:spcPct val="80000"/>
              </a:lnSpc>
            </a:pPr>
            <a:r>
              <a:rPr lang="en-US" altLang="en-US" sz="2400" dirty="0"/>
              <a:t>Is it refactoring?</a:t>
            </a:r>
          </a:p>
          <a:p>
            <a:pPr lvl="1" eaLnBrk="1" hangingPunct="1">
              <a:lnSpc>
                <a:spcPct val="80000"/>
              </a:lnSpc>
            </a:pPr>
            <a:r>
              <a:rPr lang="en-US" altLang="en-US" sz="2400" dirty="0"/>
              <a:t>YES</a:t>
            </a:r>
          </a:p>
          <a:p>
            <a:pPr lvl="1" eaLnBrk="1" hangingPunct="1">
              <a:lnSpc>
                <a:spcPct val="80000"/>
              </a:lnSpc>
            </a:pPr>
            <a:r>
              <a:rPr lang="en-US" altLang="en-US" sz="2400" dirty="0"/>
              <a:t>If the developers are more comfortable with non recursive implementations. </a:t>
            </a:r>
          </a:p>
          <a:p>
            <a:pPr lvl="1" eaLnBrk="1" hangingPunct="1">
              <a:lnSpc>
                <a:spcPct val="80000"/>
              </a:lnSpc>
            </a:pPr>
            <a:endParaRPr lang="en-US" altLang="en-US" sz="2400" dirty="0"/>
          </a:p>
          <a:p>
            <a:pPr eaLnBrk="1" hangingPunct="1">
              <a:lnSpc>
                <a:spcPct val="80000"/>
              </a:lnSpc>
            </a:pPr>
            <a:r>
              <a:rPr lang="en-US" altLang="en-US" sz="2800" dirty="0"/>
              <a:t>Replacing our own implementation of binary search with a proven available implementation from a library (like C++ STL)</a:t>
            </a:r>
          </a:p>
          <a:p>
            <a:pPr lvl="1" eaLnBrk="1" hangingPunct="1">
              <a:lnSpc>
                <a:spcPct val="80000"/>
              </a:lnSpc>
            </a:pPr>
            <a:r>
              <a:rPr lang="en-US" altLang="en-US" sz="2400" dirty="0"/>
              <a:t>Is it refactoring?</a:t>
            </a:r>
          </a:p>
          <a:p>
            <a:pPr lvl="1" eaLnBrk="1" hangingPunct="1">
              <a:lnSpc>
                <a:spcPct val="80000"/>
              </a:lnSpc>
            </a:pPr>
            <a:r>
              <a:rPr lang="en-US" altLang="en-US" sz="2400" dirty="0"/>
              <a:t>YES</a:t>
            </a:r>
          </a:p>
          <a:p>
            <a:pPr lvl="1" eaLnBrk="1" hangingPunct="1">
              <a:lnSpc>
                <a:spcPct val="80000"/>
              </a:lnSpc>
            </a:pPr>
            <a:r>
              <a:rPr lang="en-US" altLang="en-US" sz="2400" dirty="0"/>
              <a:t>Because the maintenance effort is reduced.</a:t>
            </a:r>
          </a:p>
          <a:p>
            <a:pPr lvl="1" eaLnBrk="1" hangingPunct="1">
              <a:lnSpc>
                <a:spcPct val="80000"/>
              </a:lnSpc>
              <a:buFontTx/>
              <a:buNone/>
            </a:pPr>
            <a:endParaRPr lang="en-US" altLang="en-US" sz="2400" dirty="0"/>
          </a:p>
          <a:p>
            <a:pPr eaLnBrk="1" hangingPunct="1">
              <a:lnSpc>
                <a:spcPct val="80000"/>
              </a:lnSpc>
              <a:buFontTx/>
              <a:buNone/>
            </a:pPr>
            <a:endParaRPr lang="en-US" altLang="en-US" sz="2800" dirty="0"/>
          </a:p>
        </p:txBody>
      </p:sp>
      <p:sp>
        <p:nvSpPr>
          <p:cNvPr id="23556" name="Slide Number Placeholder 3"/>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1B89DF-6359-4113-A72F-7EE6565BCDB6}" type="slidenum">
              <a:rPr lang="en-US" altLang="en-US" sz="1400"/>
              <a:pPr/>
              <a:t>9</a:t>
            </a:fld>
            <a:endParaRPr lang="en-US" altLang="en-US" sz="1400"/>
          </a:p>
        </p:txBody>
      </p:sp>
    </p:spTree>
    <p:extLst>
      <p:ext uri="{BB962C8B-B14F-4D97-AF65-F5344CB8AC3E}">
        <p14:creationId xmlns:p14="http://schemas.microsoft.com/office/powerpoint/2010/main" val="1909952790"/>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1923</Words>
  <Application>Microsoft Office PowerPoint</Application>
  <PresentationFormat>Widescreen</PresentationFormat>
  <Paragraphs>328</Paragraphs>
  <Slides>23</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Gill Sans</vt:lpstr>
      <vt:lpstr>Arial</vt:lpstr>
      <vt:lpstr>Calibri</vt:lpstr>
      <vt:lpstr>Montserrat</vt:lpstr>
      <vt:lpstr>Times New Roman</vt:lpstr>
      <vt:lpstr>UOW_PPT_2016_16x9_March2016</vt:lpstr>
      <vt:lpstr>1_UOW_PPT_2016_16x9_March2016</vt:lpstr>
      <vt:lpstr>  CSE3033N Software Engineering   Topic:  Software Restructuring(Refactoring) </vt:lpstr>
      <vt:lpstr>Topic Learning Objectives </vt:lpstr>
      <vt:lpstr>Refactoring</vt:lpstr>
      <vt:lpstr>Phases of software development</vt:lpstr>
      <vt:lpstr>Software Maintenance  </vt:lpstr>
      <vt:lpstr>Refactoring</vt:lpstr>
      <vt:lpstr>Behavior preservation</vt:lpstr>
      <vt:lpstr>Refactoring  (What constitutes it and what does not?)</vt:lpstr>
      <vt:lpstr>Refactoring  (What constitutes it and what does not?)</vt:lpstr>
      <vt:lpstr>Refactoring  (What constitutes it and what does not?)</vt:lpstr>
      <vt:lpstr>Benefits of Refactoring</vt:lpstr>
      <vt:lpstr>Example (Before refactoring)</vt:lpstr>
      <vt:lpstr>Example (After refactoring)</vt:lpstr>
      <vt:lpstr>Refactoring vs Performance Optimization</vt:lpstr>
      <vt:lpstr>Refactoring vs Compiler Optimization</vt:lpstr>
      <vt:lpstr>Refactoring and Unit Tests</vt:lpstr>
      <vt:lpstr>Identifying refactoring opportunities (Code smell)</vt:lpstr>
      <vt:lpstr>Challenges in Refactoring</vt:lpstr>
      <vt:lpstr>Challenges in Refactoring</vt:lpstr>
      <vt:lpstr>Challenges in Refactoring</vt:lpstr>
      <vt:lpstr>A time to refactor</vt:lpstr>
      <vt:lpstr>Refactoring problems and limitations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CSE3033 Software Engineering   Topic:  Type of Code Smells </dc:title>
  <dc:creator>Dr. Lim Chia Yean</dc:creator>
  <cp:lastModifiedBy>0204677 LIM ZHE YUAN</cp:lastModifiedBy>
  <cp:revision>21</cp:revision>
  <dcterms:created xsi:type="dcterms:W3CDTF">2021-06-27T07:14:49Z</dcterms:created>
  <dcterms:modified xsi:type="dcterms:W3CDTF">2023-05-05T04:46:17Z</dcterms:modified>
</cp:coreProperties>
</file>