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85"/>
  </p:notesMasterIdLst>
  <p:sldIdLst>
    <p:sldId id="257" r:id="rId3"/>
    <p:sldId id="258" r:id="rId4"/>
    <p:sldId id="260" r:id="rId5"/>
    <p:sldId id="355" r:id="rId6"/>
    <p:sldId id="261" r:id="rId7"/>
    <p:sldId id="262" r:id="rId8"/>
    <p:sldId id="263" r:id="rId9"/>
    <p:sldId id="264" r:id="rId10"/>
    <p:sldId id="265" r:id="rId11"/>
    <p:sldId id="266" r:id="rId12"/>
    <p:sldId id="267" r:id="rId13"/>
    <p:sldId id="268" r:id="rId14"/>
    <p:sldId id="271" r:id="rId15"/>
    <p:sldId id="272" r:id="rId16"/>
    <p:sldId id="273" r:id="rId17"/>
    <p:sldId id="275" r:id="rId18"/>
    <p:sldId id="353" r:id="rId19"/>
    <p:sldId id="352" r:id="rId20"/>
    <p:sldId id="276" r:id="rId21"/>
    <p:sldId id="277" r:id="rId22"/>
    <p:sldId id="278" r:id="rId23"/>
    <p:sldId id="281" r:id="rId24"/>
    <p:sldId id="282" r:id="rId25"/>
    <p:sldId id="283" r:id="rId26"/>
    <p:sldId id="284" r:id="rId27"/>
    <p:sldId id="285" r:id="rId28"/>
    <p:sldId id="286" r:id="rId29"/>
    <p:sldId id="288" r:id="rId30"/>
    <p:sldId id="289" r:id="rId31"/>
    <p:sldId id="290" r:id="rId32"/>
    <p:sldId id="292" r:id="rId33"/>
    <p:sldId id="293" r:id="rId34"/>
    <p:sldId id="294" r:id="rId35"/>
    <p:sldId id="295" r:id="rId36"/>
    <p:sldId id="296" r:id="rId37"/>
    <p:sldId id="297" r:id="rId38"/>
    <p:sldId id="298" r:id="rId39"/>
    <p:sldId id="299" r:id="rId40"/>
    <p:sldId id="354" r:id="rId41"/>
    <p:sldId id="301" r:id="rId42"/>
    <p:sldId id="302" r:id="rId43"/>
    <p:sldId id="303" r:id="rId44"/>
    <p:sldId id="304" r:id="rId45"/>
    <p:sldId id="305" r:id="rId46"/>
    <p:sldId id="307" r:id="rId47"/>
    <p:sldId id="308" r:id="rId48"/>
    <p:sldId id="310" r:id="rId49"/>
    <p:sldId id="311" r:id="rId50"/>
    <p:sldId id="312" r:id="rId51"/>
    <p:sldId id="313" r:id="rId52"/>
    <p:sldId id="314" r:id="rId53"/>
    <p:sldId id="316" r:id="rId54"/>
    <p:sldId id="317" r:id="rId55"/>
    <p:sldId id="318" r:id="rId56"/>
    <p:sldId id="319" r:id="rId57"/>
    <p:sldId id="320" r:id="rId58"/>
    <p:sldId id="321" r:id="rId59"/>
    <p:sldId id="322" r:id="rId60"/>
    <p:sldId id="323" r:id="rId61"/>
    <p:sldId id="324" r:id="rId62"/>
    <p:sldId id="325" r:id="rId63"/>
    <p:sldId id="327" r:id="rId64"/>
    <p:sldId id="329" r:id="rId65"/>
    <p:sldId id="331" r:id="rId66"/>
    <p:sldId id="332" r:id="rId67"/>
    <p:sldId id="334" r:id="rId68"/>
    <p:sldId id="335" r:id="rId69"/>
    <p:sldId id="336" r:id="rId70"/>
    <p:sldId id="337" r:id="rId71"/>
    <p:sldId id="338"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82" autoAdjust="0"/>
  </p:normalViewPr>
  <p:slideViewPr>
    <p:cSldViewPr snapToGrid="0">
      <p:cViewPr varScale="1">
        <p:scale>
          <a:sx n="65" d="100"/>
          <a:sy n="65" d="100"/>
        </p:scale>
        <p:origin x="13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AE996-A8E8-4599-90AF-8E8460D529CF}"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0631A-B886-4C50-9304-24A887586600}" type="slidenum">
              <a:rPr lang="en-US" smtClean="0"/>
              <a:t>‹#›</a:t>
            </a:fld>
            <a:endParaRPr lang="en-US"/>
          </a:p>
        </p:txBody>
      </p:sp>
    </p:spTree>
    <p:extLst>
      <p:ext uri="{BB962C8B-B14F-4D97-AF65-F5344CB8AC3E}">
        <p14:creationId xmlns:p14="http://schemas.microsoft.com/office/powerpoint/2010/main" val="52050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DA4F87-D5C2-4945-AFCA-8B793D25881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81544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What is code smell, give example (actual question in coming finals)</a:t>
            </a:r>
          </a:p>
        </p:txBody>
      </p:sp>
      <p:sp>
        <p:nvSpPr>
          <p:cNvPr id="4" name="Slide Number Placeholder 3"/>
          <p:cNvSpPr>
            <a:spLocks noGrp="1"/>
          </p:cNvSpPr>
          <p:nvPr>
            <p:ph type="sldNum" sz="quarter" idx="5"/>
          </p:nvPr>
        </p:nvSpPr>
        <p:spPr/>
        <p:txBody>
          <a:bodyPr/>
          <a:lstStyle/>
          <a:p>
            <a:fld id="{9DE0631A-B886-4C50-9304-24A887586600}" type="slidenum">
              <a:rPr lang="en-US" smtClean="0"/>
              <a:t>3</a:t>
            </a:fld>
            <a:endParaRPr lang="en-US"/>
          </a:p>
        </p:txBody>
      </p:sp>
    </p:spTree>
    <p:extLst>
      <p:ext uri="{BB962C8B-B14F-4D97-AF65-F5344CB8AC3E}">
        <p14:creationId xmlns:p14="http://schemas.microsoft.com/office/powerpoint/2010/main" val="1361233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7" name="Picture 6">
            <a:extLst>
              <a:ext uri="{FF2B5EF4-FFF2-40B4-BE49-F238E27FC236}">
                <a16:creationId xmlns:a16="http://schemas.microsoft.com/office/drawing/2014/main" id="{D10F28FE-9E2F-4F0A-8960-2CDCC008F35A}"/>
              </a:ext>
            </a:extLst>
          </p:cNvPr>
          <p:cNvPicPr>
            <a:picLocks noChangeAspect="1"/>
          </p:cNvPicPr>
          <p:nvPr userDrawn="1"/>
        </p:nvPicPr>
        <p:blipFill>
          <a:blip r:embed="rId3"/>
          <a:stretch>
            <a:fillRect/>
          </a:stretch>
        </p:blipFill>
        <p:spPr>
          <a:xfrm>
            <a:off x="9843950" y="5362135"/>
            <a:ext cx="2158764" cy="856933"/>
          </a:xfrm>
          <a:prstGeom prst="rect">
            <a:avLst/>
          </a:prstGeom>
        </p:spPr>
      </p:pic>
    </p:spTree>
    <p:extLst>
      <p:ext uri="{BB962C8B-B14F-4D97-AF65-F5344CB8AC3E}">
        <p14:creationId xmlns:p14="http://schemas.microsoft.com/office/powerpoint/2010/main" val="247914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65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573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248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05/05/2023</a:t>
            </a:fld>
            <a:endParaRPr kumimoji="0" lang="en-US"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25F9412A-6BBC-4A09-A33B-0AA73F407E31}"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544527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amp; image slide (1)">
    <p:spTree>
      <p:nvGrpSpPr>
        <p:cNvPr id="1" name=""/>
        <p:cNvGrpSpPr/>
        <p:nvPr/>
      </p:nvGrpSpPr>
      <p:grpSpPr>
        <a:xfrm>
          <a:off x="0" y="0"/>
          <a:ext cx="0" cy="0"/>
          <a:chOff x="0" y="0"/>
          <a:chExt cx="0" cy="0"/>
        </a:xfrm>
      </p:grpSpPr>
      <p:sp>
        <p:nvSpPr>
          <p:cNvPr id="7" name="Content Placeholder 2"/>
          <p:cNvSpPr>
            <a:spLocks noGrp="1"/>
          </p:cNvSpPr>
          <p:nvPr>
            <p:ph idx="1"/>
          </p:nvPr>
        </p:nvSpPr>
        <p:spPr>
          <a:xfrm>
            <a:off x="474563" y="2537638"/>
            <a:ext cx="5347368" cy="3900593"/>
          </a:xfrm>
        </p:spPr>
        <p:txBody>
          <a:bodyPr>
            <a:normAutofit/>
          </a:bodyPr>
          <a:lstStyle>
            <a:lvl1pPr>
              <a:defRPr sz="2133">
                <a:solidFill>
                  <a:schemeClr val="accent3"/>
                </a:solidFill>
              </a:defRPr>
            </a:lvl1pPr>
            <a:lvl2pPr>
              <a:defRPr sz="2133">
                <a:solidFill>
                  <a:schemeClr val="accent3"/>
                </a:solidFill>
              </a:defRPr>
            </a:lvl2pPr>
            <a:lvl3pPr>
              <a:defRPr sz="2133">
                <a:solidFill>
                  <a:schemeClr val="accent3"/>
                </a:solidFill>
              </a:defRPr>
            </a:lvl3pPr>
            <a:lvl4pPr>
              <a:defRPr sz="2133">
                <a:solidFill>
                  <a:schemeClr val="accent3"/>
                </a:solidFill>
              </a:defRPr>
            </a:lvl4pPr>
            <a:lvl5pPr>
              <a:defRPr sz="2133">
                <a:solidFill>
                  <a:schemeClr val="accent3"/>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itle 1"/>
          <p:cNvSpPr>
            <a:spLocks noGrp="1"/>
          </p:cNvSpPr>
          <p:nvPr>
            <p:ph type="title"/>
          </p:nvPr>
        </p:nvSpPr>
        <p:spPr>
          <a:xfrm>
            <a:off x="474559" y="457200"/>
            <a:ext cx="10880828" cy="783389"/>
          </a:xfrm>
        </p:spPr>
        <p:txBody>
          <a:bodyPr anchor="b">
            <a:normAutofit/>
          </a:bodyPr>
          <a:lstStyle>
            <a:lvl1pPr>
              <a:defRPr sz="3733">
                <a:solidFill>
                  <a:schemeClr val="accent3"/>
                </a:solidFill>
              </a:defRPr>
            </a:lvl1pPr>
          </a:lstStyle>
          <a:p>
            <a:r>
              <a:rPr lang="en-US" dirty="0"/>
              <a:t>Click to edit Master title style</a:t>
            </a:r>
            <a:endParaRPr lang="en-AU" dirty="0"/>
          </a:p>
        </p:txBody>
      </p:sp>
      <p:sp>
        <p:nvSpPr>
          <p:cNvPr id="13" name="Text Placeholder 3"/>
          <p:cNvSpPr>
            <a:spLocks noGrp="1"/>
          </p:cNvSpPr>
          <p:nvPr>
            <p:ph type="body" sz="half" idx="2" hasCustomPrompt="1"/>
          </p:nvPr>
        </p:nvSpPr>
        <p:spPr>
          <a:xfrm>
            <a:off x="474560" y="1262145"/>
            <a:ext cx="10880827" cy="781552"/>
          </a:xfrm>
        </p:spPr>
        <p:txBody>
          <a:bodyPr>
            <a:normAutofit/>
          </a:bodyPr>
          <a:lstStyle>
            <a:lvl1pPr marL="0" indent="0">
              <a:buNone/>
              <a:defRPr sz="1867" b="1">
                <a:solidFill>
                  <a:schemeClr val="accent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pic>
        <p:nvPicPr>
          <p:cNvPr id="8" name="Picture 7" descr="A picture containing food&#10;&#10;Description automatically generated">
            <a:extLst>
              <a:ext uri="{FF2B5EF4-FFF2-40B4-BE49-F238E27FC236}">
                <a16:creationId xmlns:a16="http://schemas.microsoft.com/office/drawing/2014/main" id="{13CF52C2-7AD7-47EF-9976-327A4EDC3D62}"/>
              </a:ext>
            </a:extLst>
          </p:cNvPr>
          <p:cNvPicPr>
            <a:picLocks noChangeAspect="1"/>
          </p:cNvPicPr>
          <p:nvPr userDrawn="1"/>
        </p:nvPicPr>
        <p:blipFill>
          <a:blip r:embed="rId2"/>
          <a:stretch>
            <a:fillRect/>
          </a:stretch>
        </p:blipFill>
        <p:spPr>
          <a:xfrm>
            <a:off x="10119082" y="5401328"/>
            <a:ext cx="1598359" cy="1131417"/>
          </a:xfrm>
          <a:prstGeom prst="rect">
            <a:avLst/>
          </a:prstGeom>
        </p:spPr>
      </p:pic>
    </p:spTree>
    <p:extLst>
      <p:ext uri="{BB962C8B-B14F-4D97-AF65-F5344CB8AC3E}">
        <p14:creationId xmlns:p14="http://schemas.microsoft.com/office/powerpoint/2010/main" val="76764038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4176556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717860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4" y="2480832"/>
            <a:ext cx="9706633"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774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114207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01960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361832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0938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59439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3106065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F9412A-6BBC-4A09-A33B-0AA73F407E31}"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47884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764725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480282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288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34393205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085372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269163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2480831"/>
            <a:ext cx="9706632"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017933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41819135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234037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7503264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5506989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22924690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p:cNvSpPr>
            <a:spLocks noGrp="1"/>
          </p:cNvSpPr>
          <p:nvPr>
            <p:ph type="dt" sz="half" idx="10"/>
          </p:nvPr>
        </p:nvSpPr>
        <p:spPr/>
        <p:txBody>
          <a:bodyPr/>
          <a:lstStyle/>
          <a:p>
            <a:fld id="{5D9F2F5B-C49C-47CA-9A27-A7B128E036AA}" type="datetimeFigureOut">
              <a:rPr lang="en-MY" smtClean="0"/>
              <a:t>5/5/2023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6CE46D5-7BDF-41F8-8FD2-09612A015C0E}" type="slidenum">
              <a:rPr lang="en-MY" smtClean="0"/>
              <a:t>‹#›</a:t>
            </a:fld>
            <a:endParaRPr lang="en-MY"/>
          </a:p>
        </p:txBody>
      </p:sp>
    </p:spTree>
    <p:extLst>
      <p:ext uri="{BB962C8B-B14F-4D97-AF65-F5344CB8AC3E}">
        <p14:creationId xmlns:p14="http://schemas.microsoft.com/office/powerpoint/2010/main" val="5410681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9F2F5B-C49C-47CA-9A27-A7B128E036AA}" type="datetimeFigureOut">
              <a:rPr lang="en-MY" smtClean="0"/>
              <a:t>5/5/2023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6CE46D5-7BDF-41F8-8FD2-09612A015C0E}" type="slidenum">
              <a:rPr lang="en-MY" smtClean="0"/>
              <a:t>‹#›</a:t>
            </a:fld>
            <a:endParaRPr lang="en-MY"/>
          </a:p>
        </p:txBody>
      </p:sp>
    </p:spTree>
    <p:extLst>
      <p:ext uri="{BB962C8B-B14F-4D97-AF65-F5344CB8AC3E}">
        <p14:creationId xmlns:p14="http://schemas.microsoft.com/office/powerpoint/2010/main" val="186606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99734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7728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8138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113404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04313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B9E17617-072F-4DE5-823A-6979A2B0395A}" type="datetime1">
              <a:rPr kumimoji="0" lang="en-MY"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5/5/2023</a:t>
            </a:fld>
            <a:endParaRPr kumimoji="0" lang="en-MY"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rPr>
              <a:t>Department of Information Technology -SEST</a:t>
            </a:r>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4487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image" Target="../media/image5.png"/><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464873"/>
            <a:ext cx="9706632"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6"/>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2620258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2464875"/>
            <a:ext cx="9515959"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24"/>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259702517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Ls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2" Type="http://schemas.openxmlformats.org/officeDocument/2006/relationships/hyperlink" Target="https://refactoring.guru/refactoring"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9540" y="2263906"/>
            <a:ext cx="11769719" cy="3730494"/>
          </a:xfrm>
        </p:spPr>
        <p:txBody>
          <a:bodyPr vert="horz" lIns="0" tIns="0" rIns="91440" bIns="45720" rtlCol="0" anchor="b">
            <a:noAutofit/>
          </a:bodyPr>
          <a:lstStyle/>
          <a:p>
            <a:pPr algn="ctr"/>
            <a:br>
              <a:rPr lang="en-US" sz="44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600" spc="-200">
                <a:solidFill>
                  <a:schemeClr val="bg1"/>
                </a:solidFill>
                <a:latin typeface="Arial" panose="020B0604020202020204" pitchFamily="34" charset="0"/>
                <a:cs typeface="Arial" panose="020B0604020202020204" pitchFamily="34" charset="0"/>
              </a:rPr>
              <a:t>CSE3033N</a:t>
            </a:r>
            <a:br>
              <a:rPr lang="en-US" sz="3600" spc="-200" dirty="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Software Engineering</a:t>
            </a: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Topic: </a:t>
            </a:r>
            <a:br>
              <a:rPr lang="en-US" sz="32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Type of Code Smells</a:t>
            </a:r>
            <a:br>
              <a:rPr lang="en-US" sz="3200" spc="-200" dirty="0">
                <a:solidFill>
                  <a:schemeClr val="bg1"/>
                </a:solidFill>
                <a:latin typeface="Arial" panose="020B0604020202020204" pitchFamily="34" charset="0"/>
                <a:cs typeface="Arial" panose="020B0604020202020204" pitchFamily="34" charset="0"/>
              </a:rPr>
            </a:br>
            <a:endParaRPr lang="en-US" sz="3600" spc="-2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9800004" y="4908329"/>
            <a:ext cx="2291914" cy="1863097"/>
          </a:xfrm>
          <a:prstGeom prst="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927" y="5039646"/>
            <a:ext cx="2448932" cy="1731779"/>
          </a:xfrm>
          <a:prstGeom prst="rect">
            <a:avLst/>
          </a:prstGeom>
        </p:spPr>
      </p:pic>
    </p:spTree>
    <p:extLst>
      <p:ext uri="{BB962C8B-B14F-4D97-AF65-F5344CB8AC3E}">
        <p14:creationId xmlns:p14="http://schemas.microsoft.com/office/powerpoint/2010/main" val="61549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207818"/>
            <a:ext cx="3932237" cy="651164"/>
          </a:xfrm>
        </p:spPr>
        <p:txBody>
          <a:bodyPr>
            <a:noAutofit/>
          </a:bodyPr>
          <a:lstStyle/>
          <a:p>
            <a:r>
              <a:rPr lang="en-MY" sz="4000" dirty="0"/>
              <a:t>Data Clumps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3274" y="1690687"/>
            <a:ext cx="4762500" cy="2857500"/>
          </a:xfrm>
        </p:spPr>
      </p:pic>
      <p:sp>
        <p:nvSpPr>
          <p:cNvPr id="4" name="Text Placeholder 3"/>
          <p:cNvSpPr>
            <a:spLocks noGrp="1"/>
          </p:cNvSpPr>
          <p:nvPr>
            <p:ph type="body" sz="half" idx="2"/>
          </p:nvPr>
        </p:nvSpPr>
        <p:spPr>
          <a:xfrm>
            <a:off x="839787" y="1089891"/>
            <a:ext cx="5450177" cy="5292436"/>
          </a:xfrm>
        </p:spPr>
        <p:txBody>
          <a:bodyPr>
            <a:noAutofit/>
          </a:bodyPr>
          <a:lstStyle/>
          <a:p>
            <a:r>
              <a:rPr lang="en-US" sz="2400" dirty="0"/>
              <a:t>Sometimes different parts of the code contain identical groups of variables (such as parameters for connecting to a database). </a:t>
            </a:r>
          </a:p>
          <a:p>
            <a:endParaRPr lang="en-US" sz="1400" dirty="0"/>
          </a:p>
          <a:p>
            <a:r>
              <a:rPr lang="en-US" sz="2400" dirty="0"/>
              <a:t>These clumps should be turned into their own class.</a:t>
            </a:r>
          </a:p>
          <a:p>
            <a:endParaRPr lang="en-US" sz="1400" dirty="0"/>
          </a:p>
          <a:p>
            <a:r>
              <a:rPr lang="en-US" sz="2400" dirty="0"/>
              <a:t>Rule of thumb: </a:t>
            </a:r>
          </a:p>
          <a:p>
            <a:r>
              <a:rPr lang="en-US" sz="2400" dirty="0"/>
              <a:t>Delete one of the data values and see whether the other values still make sense. If this is not the case, this is a good sign that this group of variables should be combined into an object.</a:t>
            </a:r>
          </a:p>
          <a:p>
            <a:endParaRPr lang="en-MY" sz="1800" dirty="0"/>
          </a:p>
        </p:txBody>
      </p:sp>
    </p:spTree>
    <p:extLst>
      <p:ext uri="{BB962C8B-B14F-4D97-AF65-F5344CB8AC3E}">
        <p14:creationId xmlns:p14="http://schemas.microsoft.com/office/powerpoint/2010/main" val="37797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86691" y="562304"/>
            <a:ext cx="9144000" cy="983528"/>
          </a:xfrm>
        </p:spPr>
        <p:txBody>
          <a:bodyPr>
            <a:normAutofit/>
          </a:bodyPr>
          <a:lstStyle/>
          <a:p>
            <a:pPr algn="l"/>
            <a:r>
              <a:rPr lang="en-MY" sz="4000" dirty="0"/>
              <a:t>Object Oriented Abusers</a:t>
            </a:r>
          </a:p>
        </p:txBody>
      </p:sp>
      <p:sp>
        <p:nvSpPr>
          <p:cNvPr id="6" name="Subtitle 5"/>
          <p:cNvSpPr>
            <a:spLocks noGrp="1"/>
          </p:cNvSpPr>
          <p:nvPr>
            <p:ph type="subTitle" idx="1"/>
          </p:nvPr>
        </p:nvSpPr>
        <p:spPr>
          <a:xfrm>
            <a:off x="886691" y="1924833"/>
            <a:ext cx="6631709" cy="2360840"/>
          </a:xfrm>
        </p:spPr>
        <p:txBody>
          <a:bodyPr>
            <a:noAutofit/>
          </a:bodyPr>
          <a:lstStyle/>
          <a:p>
            <a:pPr algn="l"/>
            <a:r>
              <a:rPr lang="en-US" dirty="0"/>
              <a:t>All these smells are incomplete or incorrect application of object-oriented programming principles.</a:t>
            </a:r>
          </a:p>
          <a:p>
            <a:pPr algn="l"/>
            <a:endParaRPr lang="en-US" dirty="0"/>
          </a:p>
          <a:p>
            <a:pPr marL="342900" indent="-342900" algn="l">
              <a:buFont typeface="Arial" panose="020B0604020202020204" pitchFamily="34" charset="0"/>
              <a:buChar char="•"/>
            </a:pPr>
            <a:r>
              <a:rPr lang="en-US" dirty="0"/>
              <a:t>Switch Statements</a:t>
            </a:r>
          </a:p>
          <a:p>
            <a:pPr marL="342900" indent="-342900" algn="l">
              <a:buFont typeface="Arial" panose="020B0604020202020204" pitchFamily="34" charset="0"/>
              <a:buChar char="•"/>
            </a:pPr>
            <a:r>
              <a:rPr lang="en-US" dirty="0"/>
              <a:t>Temporary Field</a:t>
            </a:r>
          </a:p>
          <a:p>
            <a:pPr marL="342900" indent="-342900" algn="l">
              <a:buFont typeface="Arial" panose="020B0604020202020204" pitchFamily="34" charset="0"/>
              <a:buChar char="•"/>
            </a:pPr>
            <a:r>
              <a:rPr lang="en-US" dirty="0"/>
              <a:t>Refused Bequest</a:t>
            </a:r>
          </a:p>
          <a:p>
            <a:pPr marL="342900" indent="-342900" algn="l">
              <a:buFont typeface="Arial" panose="020B0604020202020204" pitchFamily="34" charset="0"/>
              <a:buChar char="•"/>
            </a:pPr>
            <a:r>
              <a:rPr lang="en-US" dirty="0"/>
              <a:t>Alternative Classes with Different Interfaces</a:t>
            </a:r>
          </a:p>
          <a:p>
            <a:pPr marL="342900" indent="-342900" algn="l">
              <a:buFont typeface="Arial" panose="020B0604020202020204" pitchFamily="34" charset="0"/>
              <a:buChar char="•"/>
            </a:pPr>
            <a:endParaRPr lang="en-US" dirty="0"/>
          </a:p>
          <a:p>
            <a:pPr algn="l"/>
            <a:endParaRPr lang="en-MY"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9651" y="1903391"/>
            <a:ext cx="1916805" cy="3354409"/>
          </a:xfrm>
          <a:prstGeom prst="rect">
            <a:avLst/>
          </a:prstGeom>
        </p:spPr>
      </p:pic>
    </p:spTree>
    <p:extLst>
      <p:ext uri="{BB962C8B-B14F-4D97-AF65-F5344CB8AC3E}">
        <p14:creationId xmlns:p14="http://schemas.microsoft.com/office/powerpoint/2010/main" val="90949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408" y="385619"/>
            <a:ext cx="7315200" cy="566739"/>
          </a:xfrm>
        </p:spPr>
        <p:txBody>
          <a:bodyPr>
            <a:normAutofit/>
          </a:bodyPr>
          <a:lstStyle/>
          <a:p>
            <a:r>
              <a:rPr lang="en-MY" sz="3200" dirty="0">
                <a:latin typeface="+mn-lt"/>
              </a:rPr>
              <a:t>CODE Smell 1: Switch Statements</a:t>
            </a:r>
          </a:p>
        </p:txBody>
      </p:sp>
      <p:sp>
        <p:nvSpPr>
          <p:cNvPr id="5" name="Text Placeholder 4"/>
          <p:cNvSpPr>
            <a:spLocks noGrp="1"/>
          </p:cNvSpPr>
          <p:nvPr>
            <p:ph type="body" sz="half" idx="2"/>
          </p:nvPr>
        </p:nvSpPr>
        <p:spPr>
          <a:xfrm>
            <a:off x="736408" y="1326121"/>
            <a:ext cx="10596611" cy="4825297"/>
          </a:xfrm>
        </p:spPr>
        <p:txBody>
          <a:bodyPr>
            <a:normAutofit fontScale="85000" lnSpcReduction="20000"/>
          </a:bodyPr>
          <a:lstStyle/>
          <a:p>
            <a:r>
              <a:rPr lang="en-MY" sz="3200" dirty="0"/>
              <a:t>You have a complex switch operator or </a:t>
            </a:r>
          </a:p>
          <a:p>
            <a:r>
              <a:rPr lang="en-MY" sz="3200" dirty="0"/>
              <a:t>sequence of IF statements</a:t>
            </a:r>
          </a:p>
          <a:p>
            <a:endParaRPr lang="en-MY" sz="3200" dirty="0"/>
          </a:p>
          <a:p>
            <a:r>
              <a:rPr lang="en-MY" sz="3200" dirty="0"/>
              <a:t>Reasons for the problem </a:t>
            </a:r>
          </a:p>
          <a:p>
            <a:pPr marL="457200" indent="-457200">
              <a:buFont typeface="Arial" panose="020B0604020202020204" pitchFamily="34" charset="0"/>
              <a:buChar char="•"/>
            </a:pPr>
            <a:r>
              <a:rPr lang="en-US" sz="3200" dirty="0"/>
              <a:t>Relatively rare use of switch and case operators is one of the hallmarks of object-oriented code. </a:t>
            </a:r>
          </a:p>
          <a:p>
            <a:pPr marL="457200" indent="-457200">
              <a:buFont typeface="Arial" panose="020B0604020202020204" pitchFamily="34" charset="0"/>
              <a:buChar char="•"/>
            </a:pPr>
            <a:r>
              <a:rPr lang="en-US" sz="3200" dirty="0"/>
              <a:t>Often code for a single switch can be scattered in different places in the program. When a new condition is added, you have to find all the switch code and modify it.</a:t>
            </a:r>
          </a:p>
          <a:p>
            <a:endParaRPr lang="en-US" sz="3200" dirty="0"/>
          </a:p>
          <a:p>
            <a:r>
              <a:rPr lang="en-US" sz="3200" dirty="0"/>
              <a:t>As a rule of thumb, when you see switch, you should think of polymorphism.</a:t>
            </a:r>
            <a:endParaRPr lang="en-MY" sz="3200" dirty="0"/>
          </a:p>
          <a:p>
            <a:endParaRPr lang="en-MY" sz="3200" dirty="0"/>
          </a:p>
        </p:txBody>
      </p:sp>
      <p:pic>
        <p:nvPicPr>
          <p:cNvPr id="3" name="Picture 2"/>
          <p:cNvPicPr>
            <a:picLocks noChangeAspect="1"/>
          </p:cNvPicPr>
          <p:nvPr/>
        </p:nvPicPr>
        <p:blipFill>
          <a:blip r:embed="rId2"/>
          <a:stretch>
            <a:fillRect/>
          </a:stretch>
        </p:blipFill>
        <p:spPr>
          <a:xfrm>
            <a:off x="8051608" y="384108"/>
            <a:ext cx="3708146" cy="2200595"/>
          </a:xfrm>
          <a:prstGeom prst="rect">
            <a:avLst/>
          </a:prstGeom>
        </p:spPr>
      </p:pic>
    </p:spTree>
    <p:extLst>
      <p:ext uri="{BB962C8B-B14F-4D97-AF65-F5344CB8AC3E}">
        <p14:creationId xmlns:p14="http://schemas.microsoft.com/office/powerpoint/2010/main" val="2019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Treatment 1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3345" y="270378"/>
            <a:ext cx="3076575" cy="2619375"/>
          </a:xfrm>
        </p:spPr>
      </p:pic>
      <p:sp>
        <p:nvSpPr>
          <p:cNvPr id="5" name="TextBox 4"/>
          <p:cNvSpPr txBox="1"/>
          <p:nvPr/>
        </p:nvSpPr>
        <p:spPr>
          <a:xfrm>
            <a:off x="738129" y="1696499"/>
            <a:ext cx="7353837" cy="2554545"/>
          </a:xfrm>
          <a:prstGeom prst="rect">
            <a:avLst/>
          </a:prstGeom>
          <a:noFill/>
        </p:spPr>
        <p:txBody>
          <a:bodyPr wrap="square" rtlCol="0">
            <a:spAutoFit/>
          </a:bodyPr>
          <a:lstStyle/>
          <a:p>
            <a:pPr marL="457200" indent="-457200">
              <a:buFont typeface="Arial" panose="020B0604020202020204" pitchFamily="34" charset="0"/>
              <a:buChar char="•"/>
            </a:pPr>
            <a:r>
              <a:rPr lang="en-MY" sz="3200" dirty="0">
                <a:solidFill>
                  <a:srgbClr val="FF0000"/>
                </a:solidFill>
              </a:rPr>
              <a:t>ISOLATE SWITCH OPERATOR</a:t>
            </a:r>
          </a:p>
          <a:p>
            <a:endParaRPr lang="en-US" sz="3200" dirty="0"/>
          </a:p>
          <a:p>
            <a:r>
              <a:rPr lang="en-US" sz="3200" dirty="0"/>
              <a:t>To isolate switch and put it in the right class, you may need Extract Method and then Move Method.</a:t>
            </a:r>
            <a:r>
              <a:rPr lang="en-MY" sz="3200" dirty="0"/>
              <a:t> </a:t>
            </a:r>
          </a:p>
        </p:txBody>
      </p:sp>
    </p:spTree>
    <p:extLst>
      <p:ext uri="{BB962C8B-B14F-4D97-AF65-F5344CB8AC3E}">
        <p14:creationId xmlns:p14="http://schemas.microsoft.com/office/powerpoint/2010/main" val="345714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Problem</a:t>
            </a:r>
          </a:p>
        </p:txBody>
      </p:sp>
      <p:sp>
        <p:nvSpPr>
          <p:cNvPr id="3" name="Content Placeholder 2"/>
          <p:cNvSpPr>
            <a:spLocks noGrp="1"/>
          </p:cNvSpPr>
          <p:nvPr>
            <p:ph idx="1"/>
          </p:nvPr>
        </p:nvSpPr>
        <p:spPr>
          <a:xfrm>
            <a:off x="609603" y="1303670"/>
            <a:ext cx="4116943" cy="4873293"/>
          </a:xfrm>
        </p:spPr>
        <p:txBody>
          <a:bodyPr>
            <a:normAutofit/>
          </a:bodyPr>
          <a:lstStyle/>
          <a:p>
            <a:r>
              <a:rPr lang="en-US" sz="2400" dirty="0"/>
              <a:t>To isolate switch and put it in the right class, you may need Extract Method and then Move Method.</a:t>
            </a:r>
          </a:p>
          <a:p>
            <a:endParaRPr lang="en-US" sz="2400" dirty="0"/>
          </a:p>
          <a:p>
            <a:r>
              <a:rPr lang="en-US" sz="2400" dirty="0"/>
              <a:t>Problem</a:t>
            </a:r>
          </a:p>
          <a:p>
            <a:r>
              <a:rPr lang="en-US" sz="2400" dirty="0"/>
              <a:t>You have a code fragment that can be grouped together.</a:t>
            </a:r>
            <a:endParaRPr lang="en-MY" sz="2400" dirty="0"/>
          </a:p>
        </p:txBody>
      </p:sp>
      <p:sp>
        <p:nvSpPr>
          <p:cNvPr id="4" name="TextBox 3"/>
          <p:cNvSpPr txBox="1"/>
          <p:nvPr/>
        </p:nvSpPr>
        <p:spPr>
          <a:xfrm>
            <a:off x="4969165" y="175491"/>
            <a:ext cx="5504871" cy="6098944"/>
          </a:xfrm>
          <a:prstGeom prst="rect">
            <a:avLst/>
          </a:prstGeom>
          <a:solidFill>
            <a:schemeClr val="tx2">
              <a:lumMod val="10000"/>
              <a:lumOff val="90000"/>
            </a:schemeClr>
          </a:solidFill>
        </p:spPr>
        <p:txBody>
          <a:bodyPr wrap="square" rtlCol="0">
            <a:spAutoFit/>
          </a:bodyPr>
          <a:lstStyle/>
          <a:p>
            <a:r>
              <a:rPr lang="en-MY" sz="2000" dirty="0"/>
              <a:t>class Order {</a:t>
            </a:r>
          </a:p>
          <a:p>
            <a:r>
              <a:rPr lang="en-MY" sz="2000" dirty="0"/>
              <a:t>  // ...</a:t>
            </a:r>
          </a:p>
          <a:p>
            <a:endParaRPr lang="en-MY" sz="2000" dirty="0"/>
          </a:p>
          <a:p>
            <a:r>
              <a:rPr lang="en-MY" sz="2000" dirty="0"/>
              <a:t>  public double </a:t>
            </a:r>
            <a:r>
              <a:rPr lang="en-MY" sz="2000" dirty="0" err="1"/>
              <a:t>calculateTotal</a:t>
            </a:r>
            <a:r>
              <a:rPr lang="en-MY" sz="2000" dirty="0"/>
              <a:t>() {</a:t>
            </a:r>
          </a:p>
          <a:p>
            <a:r>
              <a:rPr lang="en-MY" sz="2000" dirty="0"/>
              <a:t>    double total = 0;</a:t>
            </a:r>
          </a:p>
          <a:p>
            <a:r>
              <a:rPr lang="en-MY" sz="2000" dirty="0"/>
              <a:t>    for (Product </a:t>
            </a:r>
            <a:r>
              <a:rPr lang="en-MY" sz="2000" dirty="0" err="1"/>
              <a:t>product</a:t>
            </a:r>
            <a:r>
              <a:rPr lang="en-MY" sz="2000" dirty="0"/>
              <a:t> : </a:t>
            </a:r>
            <a:r>
              <a:rPr lang="en-MY" sz="2000" dirty="0" err="1"/>
              <a:t>getProducts</a:t>
            </a:r>
            <a:r>
              <a:rPr lang="en-MY" sz="2000" dirty="0"/>
              <a:t>()) {</a:t>
            </a:r>
          </a:p>
          <a:p>
            <a:r>
              <a:rPr lang="en-MY" sz="2000" dirty="0"/>
              <a:t>      total += </a:t>
            </a:r>
            <a:r>
              <a:rPr lang="en-MY" sz="2000" dirty="0" err="1"/>
              <a:t>product.quantity</a:t>
            </a:r>
            <a:r>
              <a:rPr lang="en-MY" sz="2000" dirty="0"/>
              <a:t> * </a:t>
            </a:r>
            <a:r>
              <a:rPr lang="en-MY" sz="2000" dirty="0" err="1"/>
              <a:t>product.price</a:t>
            </a:r>
            <a:r>
              <a:rPr lang="en-MY" sz="2000" dirty="0"/>
              <a:t>;</a:t>
            </a:r>
          </a:p>
          <a:p>
            <a:r>
              <a:rPr lang="en-MY" sz="2000" dirty="0"/>
              <a:t>    }</a:t>
            </a:r>
          </a:p>
          <a:p>
            <a:endParaRPr lang="en-MY" sz="2000" dirty="0"/>
          </a:p>
          <a:p>
            <a:r>
              <a:rPr lang="en-MY" sz="2000" dirty="0"/>
              <a:t>    // Apply regional discounts.</a:t>
            </a:r>
          </a:p>
          <a:p>
            <a:r>
              <a:rPr lang="en-MY" sz="2000" dirty="0"/>
              <a:t>    switch (</a:t>
            </a:r>
            <a:r>
              <a:rPr lang="en-MY" sz="2000" dirty="0" err="1"/>
              <a:t>user.getCountry</a:t>
            </a:r>
            <a:r>
              <a:rPr lang="en-MY" sz="2000" dirty="0"/>
              <a:t>()) {</a:t>
            </a:r>
          </a:p>
          <a:p>
            <a:r>
              <a:rPr lang="en-MY" sz="2000" dirty="0"/>
              <a:t>      case "US": total *= 0.85; break;</a:t>
            </a:r>
          </a:p>
          <a:p>
            <a:r>
              <a:rPr lang="en-MY" sz="2000" dirty="0"/>
              <a:t>      case "RU": total *= 0.75; break;</a:t>
            </a:r>
          </a:p>
          <a:p>
            <a:r>
              <a:rPr lang="en-MY" sz="2000" dirty="0"/>
              <a:t>      case "CN": total *= 0.9; break;</a:t>
            </a:r>
          </a:p>
          <a:p>
            <a:r>
              <a:rPr lang="en-MY" sz="2000" dirty="0"/>
              <a:t>      // ...</a:t>
            </a:r>
          </a:p>
          <a:p>
            <a:r>
              <a:rPr lang="en-MY" sz="2000" dirty="0"/>
              <a:t>    }</a:t>
            </a:r>
          </a:p>
          <a:p>
            <a:endParaRPr lang="en-MY" sz="2000" dirty="0"/>
          </a:p>
          <a:p>
            <a:r>
              <a:rPr lang="en-MY" sz="2000" dirty="0"/>
              <a:t>    return total;</a:t>
            </a:r>
          </a:p>
          <a:p>
            <a:r>
              <a:rPr lang="en-MY" sz="2000" dirty="0"/>
              <a:t>  }</a:t>
            </a:r>
          </a:p>
        </p:txBody>
      </p:sp>
    </p:spTree>
    <p:extLst>
      <p:ext uri="{BB962C8B-B14F-4D97-AF65-F5344CB8AC3E}">
        <p14:creationId xmlns:p14="http://schemas.microsoft.com/office/powerpoint/2010/main" val="3818406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Solution </a:t>
            </a:r>
          </a:p>
        </p:txBody>
      </p:sp>
      <p:sp>
        <p:nvSpPr>
          <p:cNvPr id="3" name="Content Placeholder 2"/>
          <p:cNvSpPr>
            <a:spLocks noGrp="1"/>
          </p:cNvSpPr>
          <p:nvPr>
            <p:ph idx="1"/>
          </p:nvPr>
        </p:nvSpPr>
        <p:spPr>
          <a:xfrm>
            <a:off x="526473" y="1257794"/>
            <a:ext cx="3805381" cy="4919169"/>
          </a:xfrm>
        </p:spPr>
        <p:txBody>
          <a:bodyPr>
            <a:normAutofit/>
          </a:bodyPr>
          <a:lstStyle/>
          <a:p>
            <a:r>
              <a:rPr lang="en-US" sz="2400" dirty="0"/>
              <a:t>Solution</a:t>
            </a:r>
          </a:p>
          <a:p>
            <a:r>
              <a:rPr lang="en-US" sz="2400" dirty="0"/>
              <a:t>Move this code to a separate new method (or function) and replace the old code with a call to the method.</a:t>
            </a:r>
            <a:endParaRPr lang="en-MY" sz="2400" dirty="0"/>
          </a:p>
        </p:txBody>
      </p:sp>
      <p:sp>
        <p:nvSpPr>
          <p:cNvPr id="4" name="TextBox 3"/>
          <p:cNvSpPr txBox="1"/>
          <p:nvPr/>
        </p:nvSpPr>
        <p:spPr>
          <a:xfrm>
            <a:off x="4590473" y="198870"/>
            <a:ext cx="6134117" cy="6186309"/>
          </a:xfrm>
          <a:prstGeom prst="rect">
            <a:avLst/>
          </a:prstGeom>
          <a:solidFill>
            <a:schemeClr val="tx2">
              <a:lumMod val="10000"/>
              <a:lumOff val="90000"/>
            </a:schemeClr>
          </a:solidFill>
        </p:spPr>
        <p:txBody>
          <a:bodyPr wrap="square" rtlCol="0">
            <a:spAutoFit/>
          </a:bodyPr>
          <a:lstStyle/>
          <a:p>
            <a:r>
              <a:rPr lang="en-MY" dirty="0"/>
              <a:t>class Order {</a:t>
            </a:r>
          </a:p>
          <a:p>
            <a:r>
              <a:rPr lang="en-MY" dirty="0"/>
              <a:t>  // ...</a:t>
            </a:r>
          </a:p>
          <a:p>
            <a:endParaRPr lang="en-MY" dirty="0"/>
          </a:p>
          <a:p>
            <a:r>
              <a:rPr lang="en-MY" dirty="0"/>
              <a:t>  public double </a:t>
            </a:r>
            <a:r>
              <a:rPr lang="en-MY" dirty="0" err="1"/>
              <a:t>calculateTotal</a:t>
            </a:r>
            <a:r>
              <a:rPr lang="en-MY" dirty="0"/>
              <a:t>() {</a:t>
            </a:r>
          </a:p>
          <a:p>
            <a:r>
              <a:rPr lang="en-MY" dirty="0"/>
              <a:t>    double total = 0;</a:t>
            </a:r>
          </a:p>
          <a:p>
            <a:r>
              <a:rPr lang="en-MY" dirty="0"/>
              <a:t>    for (Product </a:t>
            </a:r>
            <a:r>
              <a:rPr lang="en-MY" dirty="0" err="1"/>
              <a:t>product</a:t>
            </a:r>
            <a:r>
              <a:rPr lang="en-MY" dirty="0"/>
              <a:t> : </a:t>
            </a:r>
            <a:r>
              <a:rPr lang="en-MY" dirty="0" err="1"/>
              <a:t>getProducts</a:t>
            </a:r>
            <a:r>
              <a:rPr lang="en-MY" dirty="0"/>
              <a:t>()) {</a:t>
            </a:r>
          </a:p>
          <a:p>
            <a:r>
              <a:rPr lang="en-MY" dirty="0"/>
              <a:t>      total += </a:t>
            </a:r>
            <a:r>
              <a:rPr lang="en-MY" dirty="0" err="1"/>
              <a:t>product.quantity</a:t>
            </a:r>
            <a:r>
              <a:rPr lang="en-MY" dirty="0"/>
              <a:t> * </a:t>
            </a:r>
            <a:r>
              <a:rPr lang="en-MY" dirty="0" err="1"/>
              <a:t>product.price</a:t>
            </a:r>
            <a:r>
              <a:rPr lang="en-MY" dirty="0"/>
              <a:t>;</a:t>
            </a:r>
          </a:p>
          <a:p>
            <a:r>
              <a:rPr lang="en-MY" dirty="0"/>
              <a:t>    }</a:t>
            </a:r>
          </a:p>
          <a:p>
            <a:r>
              <a:rPr lang="en-MY" dirty="0"/>
              <a:t>    total = </a:t>
            </a:r>
            <a:r>
              <a:rPr lang="en-MY" dirty="0" err="1"/>
              <a:t>applyRegionalDiscounts</a:t>
            </a:r>
            <a:r>
              <a:rPr lang="en-MY" dirty="0"/>
              <a:t>(total);</a:t>
            </a:r>
          </a:p>
          <a:p>
            <a:r>
              <a:rPr lang="en-MY" dirty="0"/>
              <a:t>    return total;</a:t>
            </a:r>
          </a:p>
          <a:p>
            <a:r>
              <a:rPr lang="en-MY" dirty="0"/>
              <a:t>  }</a:t>
            </a:r>
          </a:p>
          <a:p>
            <a:endParaRPr lang="en-MY" dirty="0"/>
          </a:p>
          <a:p>
            <a:r>
              <a:rPr lang="en-MY" dirty="0"/>
              <a:t>  public double </a:t>
            </a:r>
            <a:r>
              <a:rPr lang="en-MY" dirty="0" err="1"/>
              <a:t>applyRegionalDiscounts</a:t>
            </a:r>
            <a:r>
              <a:rPr lang="en-MY" dirty="0"/>
              <a:t>(double total) {</a:t>
            </a:r>
          </a:p>
          <a:p>
            <a:r>
              <a:rPr lang="en-MY" dirty="0"/>
              <a:t>    double result = total;</a:t>
            </a:r>
          </a:p>
          <a:p>
            <a:r>
              <a:rPr lang="en-MY" dirty="0"/>
              <a:t>    switch (</a:t>
            </a:r>
            <a:r>
              <a:rPr lang="en-MY" dirty="0" err="1"/>
              <a:t>user.getCountry</a:t>
            </a:r>
            <a:r>
              <a:rPr lang="en-MY" dirty="0"/>
              <a:t>()) {</a:t>
            </a:r>
          </a:p>
          <a:p>
            <a:r>
              <a:rPr lang="en-MY" dirty="0"/>
              <a:t>      case "US": result *= 0.85; break;</a:t>
            </a:r>
          </a:p>
          <a:p>
            <a:r>
              <a:rPr lang="en-MY" dirty="0"/>
              <a:t>      case "RU": result *= 0.75; break;</a:t>
            </a:r>
          </a:p>
          <a:p>
            <a:r>
              <a:rPr lang="en-MY" dirty="0"/>
              <a:t>      case "CN": result *= 0.9; break;</a:t>
            </a:r>
          </a:p>
          <a:p>
            <a:r>
              <a:rPr lang="en-MY" dirty="0"/>
              <a:t>      // ...</a:t>
            </a:r>
          </a:p>
          <a:p>
            <a:r>
              <a:rPr lang="en-MY" dirty="0"/>
              <a:t>    }</a:t>
            </a:r>
          </a:p>
          <a:p>
            <a:r>
              <a:rPr lang="en-MY" dirty="0"/>
              <a:t>    return result;</a:t>
            </a:r>
          </a:p>
          <a:p>
            <a:r>
              <a:rPr lang="en-MY" dirty="0"/>
              <a:t>  }</a:t>
            </a:r>
          </a:p>
        </p:txBody>
      </p:sp>
    </p:spTree>
    <p:extLst>
      <p:ext uri="{BB962C8B-B14F-4D97-AF65-F5344CB8AC3E}">
        <p14:creationId xmlns:p14="http://schemas.microsoft.com/office/powerpoint/2010/main" val="333974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Solution </a:t>
            </a:r>
          </a:p>
        </p:txBody>
      </p:sp>
      <p:sp>
        <p:nvSpPr>
          <p:cNvPr id="3" name="Content Placeholder 2"/>
          <p:cNvSpPr>
            <a:spLocks noGrp="1"/>
          </p:cNvSpPr>
          <p:nvPr>
            <p:ph idx="1"/>
          </p:nvPr>
        </p:nvSpPr>
        <p:spPr>
          <a:xfrm>
            <a:off x="397164" y="1303670"/>
            <a:ext cx="4432413" cy="4873293"/>
          </a:xfrm>
        </p:spPr>
        <p:txBody>
          <a:bodyPr>
            <a:normAutofit/>
          </a:bodyPr>
          <a:lstStyle/>
          <a:p>
            <a:r>
              <a:rPr lang="en-US" sz="2000" dirty="0"/>
              <a:t>Create a new method in the class that uses the method the most, then move code from the old method to there. </a:t>
            </a:r>
          </a:p>
          <a:p>
            <a:endParaRPr lang="en-US" sz="2000" dirty="0"/>
          </a:p>
          <a:p>
            <a:r>
              <a:rPr lang="en-US" sz="2000" dirty="0"/>
              <a:t>Turn the code of the original method into a reference to the new method in the other class or else remove it entirely.</a:t>
            </a:r>
            <a:endParaRPr lang="en-MY" sz="2000" dirty="0"/>
          </a:p>
        </p:txBody>
      </p:sp>
      <p:sp>
        <p:nvSpPr>
          <p:cNvPr id="4" name="TextBox 3"/>
          <p:cNvSpPr txBox="1"/>
          <p:nvPr/>
        </p:nvSpPr>
        <p:spPr>
          <a:xfrm>
            <a:off x="4829577" y="359986"/>
            <a:ext cx="6510595" cy="5816977"/>
          </a:xfrm>
          <a:prstGeom prst="rect">
            <a:avLst/>
          </a:prstGeom>
          <a:solidFill>
            <a:schemeClr val="tx2">
              <a:lumMod val="10000"/>
              <a:lumOff val="90000"/>
            </a:schemeClr>
          </a:solidFill>
        </p:spPr>
        <p:txBody>
          <a:bodyPr wrap="square" rtlCol="0">
            <a:spAutoFit/>
          </a:bodyPr>
          <a:lstStyle/>
          <a:p>
            <a:r>
              <a:rPr lang="en-MY" sz="1600" dirty="0"/>
              <a:t>class Order {</a:t>
            </a:r>
          </a:p>
          <a:p>
            <a:r>
              <a:rPr lang="en-MY" sz="1600" dirty="0"/>
              <a:t>  // ...</a:t>
            </a:r>
          </a:p>
          <a:p>
            <a:r>
              <a:rPr lang="en-MY" sz="1600" dirty="0"/>
              <a:t>  public double </a:t>
            </a:r>
            <a:r>
              <a:rPr lang="en-MY" sz="1600" dirty="0" err="1"/>
              <a:t>calculateTotal</a:t>
            </a:r>
            <a:r>
              <a:rPr lang="en-MY" sz="1600" dirty="0"/>
              <a:t>() {</a:t>
            </a:r>
          </a:p>
          <a:p>
            <a:r>
              <a:rPr lang="en-MY" sz="1600" dirty="0"/>
              <a:t>    // ...</a:t>
            </a:r>
          </a:p>
          <a:p>
            <a:r>
              <a:rPr lang="en-MY" sz="1600" dirty="0"/>
              <a:t>    total = </a:t>
            </a:r>
            <a:r>
              <a:rPr lang="en-MY" sz="1600" dirty="0" err="1"/>
              <a:t>Discounts.applyRegionalDiscounts</a:t>
            </a:r>
            <a:r>
              <a:rPr lang="en-MY" sz="1600" dirty="0"/>
              <a:t>(total, </a:t>
            </a:r>
            <a:r>
              <a:rPr lang="en-MY" sz="1600" dirty="0" err="1"/>
              <a:t>user.getCountry</a:t>
            </a:r>
            <a:r>
              <a:rPr lang="en-MY" sz="1600" dirty="0"/>
              <a:t>());</a:t>
            </a:r>
          </a:p>
          <a:p>
            <a:r>
              <a:rPr lang="en-MY" sz="1600" dirty="0"/>
              <a:t>    total = </a:t>
            </a:r>
            <a:r>
              <a:rPr lang="en-MY" sz="1600" dirty="0" err="1"/>
              <a:t>Discounts.applyCoupons</a:t>
            </a:r>
            <a:r>
              <a:rPr lang="en-MY" sz="1600" dirty="0"/>
              <a:t>(total);</a:t>
            </a:r>
          </a:p>
          <a:p>
            <a:r>
              <a:rPr lang="en-MY" sz="1600" dirty="0"/>
              <a:t>    // ...</a:t>
            </a:r>
          </a:p>
          <a:p>
            <a:r>
              <a:rPr lang="en-MY" sz="1600" dirty="0"/>
              <a:t>  }</a:t>
            </a:r>
          </a:p>
          <a:p>
            <a:r>
              <a:rPr lang="en-MY" sz="1600" dirty="0"/>
              <a:t>class Discounts {</a:t>
            </a:r>
          </a:p>
          <a:p>
            <a:r>
              <a:rPr lang="en-MY" sz="1600" dirty="0"/>
              <a:t>  // ...</a:t>
            </a:r>
          </a:p>
          <a:p>
            <a:r>
              <a:rPr lang="en-MY" sz="1600" dirty="0"/>
              <a:t>  public static double </a:t>
            </a:r>
            <a:r>
              <a:rPr lang="en-MY" sz="1600" dirty="0" err="1"/>
              <a:t>applyRegionalDiscounts</a:t>
            </a:r>
            <a:r>
              <a:rPr lang="en-MY" sz="1600" dirty="0"/>
              <a:t>(double total, string country) {</a:t>
            </a:r>
          </a:p>
          <a:p>
            <a:r>
              <a:rPr lang="en-MY" sz="1600" dirty="0"/>
              <a:t>    double result = total;</a:t>
            </a:r>
          </a:p>
          <a:p>
            <a:r>
              <a:rPr lang="en-MY" sz="1600" dirty="0"/>
              <a:t>    switch (country) {</a:t>
            </a:r>
          </a:p>
          <a:p>
            <a:r>
              <a:rPr lang="en-MY" sz="1600" dirty="0"/>
              <a:t>      case "US": result *= 0.85; break;</a:t>
            </a:r>
          </a:p>
          <a:p>
            <a:r>
              <a:rPr lang="en-MY" sz="1600" dirty="0"/>
              <a:t>      case "RU": result *= 0.75; break;</a:t>
            </a:r>
          </a:p>
          <a:p>
            <a:r>
              <a:rPr lang="en-MY" sz="1600" dirty="0"/>
              <a:t>      case "CN": result *= 0.9; break;</a:t>
            </a:r>
          </a:p>
          <a:p>
            <a:r>
              <a:rPr lang="en-MY" sz="1600" dirty="0"/>
              <a:t>      // ...</a:t>
            </a:r>
          </a:p>
          <a:p>
            <a:r>
              <a:rPr lang="en-MY" sz="1600" dirty="0"/>
              <a:t>    }</a:t>
            </a:r>
          </a:p>
          <a:p>
            <a:r>
              <a:rPr lang="en-MY" sz="1600" dirty="0"/>
              <a:t>    return result;</a:t>
            </a:r>
          </a:p>
          <a:p>
            <a:r>
              <a:rPr lang="en-MY" sz="1600" dirty="0"/>
              <a:t>  }</a:t>
            </a:r>
          </a:p>
          <a:p>
            <a:r>
              <a:rPr lang="en-MY" sz="1600" dirty="0"/>
              <a:t>public static double </a:t>
            </a:r>
            <a:r>
              <a:rPr lang="en-MY" sz="1600" dirty="0" err="1"/>
              <a:t>applyCoupons</a:t>
            </a:r>
            <a:r>
              <a:rPr lang="en-MY" sz="1600" dirty="0"/>
              <a:t>(double total) {</a:t>
            </a:r>
          </a:p>
          <a:p>
            <a:r>
              <a:rPr lang="en-MY" sz="1600" dirty="0"/>
              <a:t>  }</a:t>
            </a:r>
          </a:p>
        </p:txBody>
      </p:sp>
    </p:spTree>
    <p:extLst>
      <p:ext uri="{BB962C8B-B14F-4D97-AF65-F5344CB8AC3E}">
        <p14:creationId xmlns:p14="http://schemas.microsoft.com/office/powerpoint/2010/main" val="2869517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Treatment 2 - Replace Conditional with Polymorphism</a:t>
            </a:r>
            <a:br>
              <a:rPr lang="en-US" b="1" dirty="0"/>
            </a:br>
            <a:endParaRPr lang="en-US" dirty="0"/>
          </a:p>
        </p:txBody>
      </p:sp>
      <p:sp>
        <p:nvSpPr>
          <p:cNvPr id="3" name="Rectangle 2"/>
          <p:cNvSpPr/>
          <p:nvPr/>
        </p:nvSpPr>
        <p:spPr>
          <a:xfrm>
            <a:off x="871834" y="1455527"/>
            <a:ext cx="9253728" cy="4062651"/>
          </a:xfrm>
          <a:prstGeom prst="rect">
            <a:avLst/>
          </a:prstGeom>
        </p:spPr>
        <p:txBody>
          <a:bodyPr wrap="square">
            <a:spAutoFit/>
          </a:bodyPr>
          <a:lstStyle/>
          <a:p>
            <a:pPr algn="just"/>
            <a:r>
              <a:rPr lang="en-US" sz="2400" dirty="0">
                <a:solidFill>
                  <a:schemeClr val="tx2"/>
                </a:solidFill>
                <a:latin typeface="+mj-lt"/>
                <a:ea typeface="+mj-ea"/>
                <a:cs typeface="+mj-cs"/>
              </a:rPr>
              <a:t>Problem</a:t>
            </a:r>
          </a:p>
          <a:p>
            <a:pPr algn="just"/>
            <a:r>
              <a:rPr lang="en-US" sz="2400" dirty="0">
                <a:solidFill>
                  <a:schemeClr val="tx2"/>
                </a:solidFill>
                <a:latin typeface="+mj-lt"/>
                <a:ea typeface="+mj-ea"/>
                <a:cs typeface="+mj-cs"/>
              </a:rPr>
              <a:t>You have a conditional that performs various actions depending on object type or properties.</a:t>
            </a:r>
          </a:p>
          <a:p>
            <a:pPr algn="just"/>
            <a:endParaRPr lang="en-US" sz="2400" dirty="0">
              <a:solidFill>
                <a:schemeClr val="tx2"/>
              </a:solidFill>
              <a:latin typeface="+mj-lt"/>
              <a:ea typeface="+mj-ea"/>
              <a:cs typeface="+mj-cs"/>
            </a:endParaRPr>
          </a:p>
          <a:p>
            <a:pPr algn="just"/>
            <a:r>
              <a:rPr lang="en-US" sz="2400" dirty="0">
                <a:solidFill>
                  <a:schemeClr val="tx2"/>
                </a:solidFill>
                <a:latin typeface="+mj-lt"/>
                <a:ea typeface="+mj-ea"/>
                <a:cs typeface="+mj-cs"/>
              </a:rPr>
              <a:t>Solution</a:t>
            </a:r>
          </a:p>
          <a:p>
            <a:pPr algn="just"/>
            <a:r>
              <a:rPr lang="en-US" sz="2400" dirty="0">
                <a:solidFill>
                  <a:schemeClr val="tx2"/>
                </a:solidFill>
                <a:latin typeface="+mj-lt"/>
                <a:ea typeface="+mj-ea"/>
                <a:cs typeface="+mj-cs"/>
              </a:rPr>
              <a:t>Create subclasses matching the branches of the conditional. In them, create a shared method and move code from the corresponding branch of the conditional to it. Then replace the conditional with the relevant method call. The result is that the proper implementation will be attained via polymorphism depending on the object class.</a:t>
            </a:r>
          </a:p>
          <a:p>
            <a:pPr algn="just"/>
            <a:endParaRPr lang="en-US" sz="2000" b="0" i="0" dirty="0">
              <a:solidFill>
                <a:srgbClr val="444444"/>
              </a:solidFill>
              <a:effectLst/>
              <a:latin typeface="PT Sans"/>
            </a:endParaRPr>
          </a:p>
        </p:txBody>
      </p:sp>
    </p:spTree>
    <p:extLst>
      <p:ext uri="{BB962C8B-B14F-4D97-AF65-F5344CB8AC3E}">
        <p14:creationId xmlns:p14="http://schemas.microsoft.com/office/powerpoint/2010/main" val="339362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451" y="116548"/>
            <a:ext cx="9515959" cy="846793"/>
          </a:xfrm>
        </p:spPr>
        <p:txBody>
          <a:bodyPr/>
          <a:lstStyle/>
          <a:p>
            <a:r>
              <a:rPr lang="en-US" dirty="0"/>
              <a:t>Example</a:t>
            </a:r>
          </a:p>
        </p:txBody>
      </p:sp>
      <p:sp>
        <p:nvSpPr>
          <p:cNvPr id="4" name="Rectangle 2"/>
          <p:cNvSpPr>
            <a:spLocks noChangeArrowheads="1"/>
          </p:cNvSpPr>
          <p:nvPr/>
        </p:nvSpPr>
        <p:spPr bwMode="auto">
          <a:xfrm>
            <a:off x="841248" y="817138"/>
            <a:ext cx="3608832" cy="4911605"/>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ea typeface="Menlo"/>
              </a:rPr>
              <a:t>class</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990000"/>
                </a:solidFill>
                <a:effectLst/>
                <a:latin typeface="Arial Unicode MS"/>
                <a:ea typeface="Menlo"/>
              </a:rPr>
              <a:t>Bird</a:t>
            </a:r>
            <a:r>
              <a:rPr kumimoji="0" lang="en-US" altLang="en-US" sz="1600" b="0" i="0" u="none" strike="noStrike" cap="none" normalizeH="0" baseline="0" dirty="0">
                <a:ln>
                  <a:noFill/>
                </a:ln>
                <a:solidFill>
                  <a:srgbClr val="000000"/>
                </a:solidFill>
                <a:effectLst/>
                <a:latin typeface="Arial Unicode MS"/>
                <a:ea typeface="Menlo"/>
              </a:rPr>
              <a:t> { </a:t>
            </a:r>
          </a:p>
          <a:p>
            <a:pPr lvl="1" eaLnBrk="0" fontAlgn="base" hangingPunct="0">
              <a:spcBef>
                <a:spcPct val="0"/>
              </a:spcBef>
              <a:spcAft>
                <a:spcPct val="0"/>
              </a:spcAft>
            </a:pPr>
            <a:r>
              <a:rPr kumimoji="0" lang="en-US" altLang="en-US" sz="1600" b="0" i="0" u="none" strike="noStrike" cap="none" normalizeH="0" baseline="0" dirty="0">
                <a:ln>
                  <a:noFill/>
                </a:ln>
                <a:solidFill>
                  <a:srgbClr val="009900"/>
                </a:solidFill>
                <a:effectLst/>
                <a:latin typeface="Arial Unicode MS"/>
                <a:ea typeface="Menlo"/>
              </a:rPr>
              <a:t>// ...</a:t>
            </a:r>
            <a:r>
              <a:rPr kumimoji="0" lang="en-US" altLang="en-US" sz="1600" b="0" i="0" u="none" strike="noStrike" cap="none" normalizeH="0" baseline="0" dirty="0">
                <a:ln>
                  <a:noFill/>
                </a:ln>
                <a:solidFill>
                  <a:srgbClr val="000000"/>
                </a:solidFill>
                <a:effectLst/>
                <a:latin typeface="Arial Unicode MS"/>
                <a:ea typeface="Menlo"/>
              </a:rPr>
              <a:t> </a:t>
            </a:r>
          </a:p>
          <a:p>
            <a:pPr lvl="1" eaLnBrk="0" fontAlgn="base" hangingPunct="0">
              <a:spcBef>
                <a:spcPct val="0"/>
              </a:spcBef>
              <a:spcAft>
                <a:spcPct val="0"/>
              </a:spcAft>
            </a:pPr>
            <a:r>
              <a:rPr kumimoji="0" lang="en-US" altLang="en-US" sz="1600" b="1" i="0" u="none" strike="noStrike" cap="none" normalizeH="0" baseline="0" dirty="0">
                <a:ln>
                  <a:noFill/>
                </a:ln>
                <a:solidFill>
                  <a:srgbClr val="000000"/>
                </a:solidFill>
                <a:effectLst/>
                <a:latin typeface="Arial Unicode MS"/>
                <a:ea typeface="Menlo"/>
              </a:rPr>
              <a:t>double</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getSpeed</a:t>
            </a:r>
            <a:r>
              <a:rPr kumimoji="0" lang="en-US" altLang="en-US" sz="1600" b="0" i="0" u="none" strike="noStrike" cap="none" normalizeH="0" baseline="0" dirty="0">
                <a:ln>
                  <a:noFill/>
                </a:ln>
                <a:solidFill>
                  <a:srgbClr val="000000"/>
                </a:solidFill>
                <a:effectLst/>
                <a:latin typeface="Arial Unicode MS"/>
                <a:ea typeface="Menlo"/>
              </a:rPr>
              <a:t>() { </a:t>
            </a:r>
          </a:p>
          <a:p>
            <a:pPr lvl="1" eaLnBrk="0" fontAlgn="base" hangingPunct="0">
              <a:spcBef>
                <a:spcPct val="0"/>
              </a:spcBef>
              <a:spcAft>
                <a:spcPct val="0"/>
              </a:spcAft>
            </a:pPr>
            <a:r>
              <a:rPr kumimoji="0" lang="en-US" altLang="en-US" sz="1600" b="1" i="0" u="none" strike="noStrike" cap="none" normalizeH="0" baseline="0" dirty="0">
                <a:ln>
                  <a:noFill/>
                </a:ln>
                <a:solidFill>
                  <a:srgbClr val="000000"/>
                </a:solidFill>
                <a:effectLst/>
                <a:latin typeface="Arial Unicode MS"/>
                <a:ea typeface="Menlo"/>
              </a:rPr>
              <a:t>   switch</a:t>
            </a:r>
            <a:r>
              <a:rPr kumimoji="0" lang="en-US" altLang="en-US" sz="1600" b="0" i="0" u="none" strike="noStrike" cap="none" normalizeH="0" baseline="0" dirty="0">
                <a:ln>
                  <a:noFill/>
                </a:ln>
                <a:solidFill>
                  <a:srgbClr val="000000"/>
                </a:solidFill>
                <a:effectLst/>
                <a:latin typeface="Arial Unicode MS"/>
                <a:ea typeface="Menlo"/>
              </a:rPr>
              <a:t> (type) { </a:t>
            </a:r>
          </a:p>
          <a:p>
            <a:pPr lvl="1" eaLnBrk="0" fontAlgn="base" hangingPunct="0">
              <a:spcBef>
                <a:spcPct val="0"/>
              </a:spcBef>
              <a:spcAft>
                <a:spcPct val="0"/>
              </a:spcAft>
            </a:pPr>
            <a:r>
              <a:rPr kumimoji="0" lang="en-US" altLang="en-US" sz="1600" b="1" i="0" u="none" strike="noStrike" cap="none" normalizeH="0" baseline="0" dirty="0">
                <a:ln>
                  <a:noFill/>
                </a:ln>
                <a:solidFill>
                  <a:srgbClr val="000000"/>
                </a:solidFill>
                <a:effectLst/>
                <a:latin typeface="Arial Unicode MS"/>
                <a:ea typeface="Menlo"/>
              </a:rPr>
              <a:t>	case</a:t>
            </a:r>
            <a:r>
              <a:rPr kumimoji="0" lang="en-US" altLang="en-US" sz="1600" b="0" i="0" u="none" strike="noStrike" cap="none" normalizeH="0" baseline="0" dirty="0">
                <a:ln>
                  <a:noFill/>
                </a:ln>
                <a:solidFill>
                  <a:srgbClr val="000000"/>
                </a:solidFill>
                <a:effectLst/>
                <a:latin typeface="Arial Unicode MS"/>
                <a:ea typeface="Menlo"/>
              </a:rPr>
              <a:t> EUROPEAN: </a:t>
            </a:r>
          </a:p>
          <a:p>
            <a:pPr lvl="1" eaLnBrk="0" fontAlgn="base" hangingPunct="0">
              <a:spcBef>
                <a:spcPct val="0"/>
              </a:spcBef>
              <a:spcAft>
                <a:spcPct val="0"/>
              </a:spcAft>
            </a:pPr>
            <a:r>
              <a:rPr lang="en-US" altLang="en-US" sz="1600" dirty="0">
                <a:solidFill>
                  <a:srgbClr val="000000"/>
                </a:solidFill>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return</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getBaseSpeed</a:t>
            </a:r>
            <a:r>
              <a:rPr kumimoji="0" lang="en-US" altLang="en-US" sz="1600" b="0" i="0" u="none" strike="noStrike" cap="none" normalizeH="0" baseline="0" dirty="0">
                <a:ln>
                  <a:noFill/>
                </a:ln>
                <a:solidFill>
                  <a:srgbClr val="000000"/>
                </a:solidFill>
                <a:effectLst/>
                <a:latin typeface="Arial Unicode MS"/>
                <a:ea typeface="Menlo"/>
              </a:rPr>
              <a:t>(); </a:t>
            </a:r>
          </a:p>
          <a:p>
            <a:pPr lvl="1"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case</a:t>
            </a:r>
            <a:r>
              <a:rPr kumimoji="0" lang="en-US" altLang="en-US" sz="1600" b="0" i="0" u="none" strike="noStrike" cap="none" normalizeH="0" baseline="0" dirty="0">
                <a:ln>
                  <a:noFill/>
                </a:ln>
                <a:solidFill>
                  <a:srgbClr val="000000"/>
                </a:solidFill>
                <a:effectLst/>
                <a:latin typeface="Arial Unicode MS"/>
                <a:ea typeface="Menlo"/>
              </a:rPr>
              <a:t> AFRICAN: </a:t>
            </a:r>
          </a:p>
          <a:p>
            <a:pPr lvl="2" eaLnBrk="0" fontAlgn="base" hangingPunct="0">
              <a:spcBef>
                <a:spcPct val="0"/>
              </a:spcBef>
              <a:spcAft>
                <a:spcPct val="0"/>
              </a:spcAft>
            </a:pPr>
            <a:r>
              <a:rPr lang="en-US" altLang="en-US" sz="1600" dirty="0">
                <a:solidFill>
                  <a:srgbClr val="000000"/>
                </a:solidFill>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return</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getBaseSpeed</a:t>
            </a:r>
            <a:r>
              <a:rPr kumimoji="0" lang="en-US" altLang="en-US" sz="1600" b="0" i="0" u="none" strike="noStrike" cap="none" normalizeH="0" baseline="0" dirty="0">
                <a:ln>
                  <a:noFill/>
                </a:ln>
                <a:solidFill>
                  <a:srgbClr val="000000"/>
                </a:solidFill>
                <a:effectLst/>
                <a:latin typeface="Arial Unicode MS"/>
                <a:ea typeface="Menlo"/>
              </a:rPr>
              <a:t>() - </a:t>
            </a:r>
            <a:r>
              <a:rPr kumimoji="0" lang="en-US" altLang="en-US" sz="1600" b="0" i="0" u="none" strike="noStrike" cap="none" normalizeH="0" baseline="0" dirty="0" err="1">
                <a:ln>
                  <a:noFill/>
                </a:ln>
                <a:solidFill>
                  <a:srgbClr val="000000"/>
                </a:solidFill>
                <a:effectLst/>
                <a:latin typeface="Arial Unicode MS"/>
                <a:ea typeface="Menlo"/>
              </a:rPr>
              <a:t>getLoadFactor</a:t>
            </a:r>
            <a:r>
              <a:rPr kumimoji="0" lang="en-US" altLang="en-US" sz="1600" b="0" i="0" u="none" strike="noStrike" cap="none" normalizeH="0" baseline="0" dirty="0">
                <a:ln>
                  <a:noFill/>
                </a:ln>
                <a:solidFill>
                  <a:srgbClr val="000000"/>
                </a:solidFill>
                <a:effectLst/>
                <a:latin typeface="Arial Unicode MS"/>
                <a:ea typeface="Menlo"/>
              </a:rPr>
              <a:t>() * </a:t>
            </a:r>
            <a:r>
              <a:rPr kumimoji="0" lang="en-US" altLang="en-US" sz="1600" b="0" i="0" u="none" strike="noStrike" cap="none" normalizeH="0" baseline="0" dirty="0" err="1">
                <a:ln>
                  <a:noFill/>
                </a:ln>
                <a:solidFill>
                  <a:srgbClr val="000000"/>
                </a:solidFill>
                <a:effectLst/>
                <a:latin typeface="Arial Unicode MS"/>
                <a:ea typeface="Menlo"/>
              </a:rPr>
              <a:t>numberOfCoconuts</a:t>
            </a:r>
            <a:r>
              <a:rPr kumimoji="0" lang="en-US" altLang="en-US" sz="1600" b="0" i="0" u="none" strike="noStrike" cap="none" normalizeH="0" baseline="0" dirty="0">
                <a:ln>
                  <a:noFill/>
                </a:ln>
                <a:solidFill>
                  <a:srgbClr val="000000"/>
                </a:solidFill>
                <a:effectLst/>
                <a:latin typeface="Arial Unicode MS"/>
                <a:ea typeface="Menlo"/>
              </a:rPr>
              <a:t>; </a:t>
            </a:r>
          </a:p>
          <a:p>
            <a:pPr lvl="2" eaLnBrk="0" fontAlgn="base" hangingPunct="0">
              <a:spcBef>
                <a:spcPct val="0"/>
              </a:spcBef>
              <a:spcAft>
                <a:spcPct val="0"/>
              </a:spcAft>
            </a:pPr>
            <a:r>
              <a:rPr kumimoji="0" lang="en-US" altLang="en-US" sz="1600" b="1" i="0" u="none" strike="noStrike" cap="none" normalizeH="0" baseline="0" dirty="0">
                <a:ln>
                  <a:noFill/>
                </a:ln>
                <a:solidFill>
                  <a:srgbClr val="000000"/>
                </a:solidFill>
                <a:effectLst/>
                <a:latin typeface="Arial Unicode MS"/>
                <a:ea typeface="Menlo"/>
              </a:rPr>
              <a:t>case</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NORWEGIAN_BLUE</a:t>
            </a:r>
            <a:r>
              <a:rPr kumimoji="0" lang="en-US" altLang="en-US" sz="1600" b="0" i="0" u="none" strike="noStrike" cap="none" normalizeH="0" baseline="0" dirty="0">
                <a:ln>
                  <a:noFill/>
                </a:ln>
                <a:solidFill>
                  <a:srgbClr val="000000"/>
                </a:solidFill>
                <a:effectLst/>
                <a:latin typeface="Arial Unicode MS"/>
                <a:ea typeface="Menlo"/>
              </a:rPr>
              <a:t>: </a:t>
            </a:r>
          </a:p>
          <a:p>
            <a:pPr lvl="2" eaLnBrk="0" fontAlgn="base" hangingPunct="0">
              <a:spcBef>
                <a:spcPct val="0"/>
              </a:spcBef>
              <a:spcAft>
                <a:spcPct val="0"/>
              </a:spcAft>
            </a:pPr>
            <a:r>
              <a:rPr kumimoji="0" lang="en-US" altLang="en-US" sz="1600" b="1" i="0" u="none" strike="noStrike" cap="none" normalizeH="0" baseline="0" dirty="0">
                <a:ln>
                  <a:noFill/>
                </a:ln>
                <a:solidFill>
                  <a:srgbClr val="000000"/>
                </a:solidFill>
                <a:effectLst/>
                <a:latin typeface="Arial Unicode MS"/>
                <a:ea typeface="Menlo"/>
              </a:rPr>
              <a:t>    return</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isNailed</a:t>
            </a:r>
            <a:r>
              <a:rPr kumimoji="0" lang="en-US" altLang="en-US" sz="1600" b="0" i="0" u="none" strike="noStrike" cap="none" normalizeH="0" baseline="0" dirty="0">
                <a:ln>
                  <a:noFill/>
                </a:ln>
                <a:solidFill>
                  <a:srgbClr val="000000"/>
                </a:solidFill>
                <a:effectLst/>
                <a:latin typeface="Arial Unicode MS"/>
                <a:ea typeface="Menlo"/>
              </a:rPr>
              <a:t>) ? </a:t>
            </a:r>
            <a:r>
              <a:rPr kumimoji="0" lang="en-US" altLang="en-US" sz="1600" b="0" i="0" u="none" strike="noStrike" cap="none" normalizeH="0" baseline="0" dirty="0">
                <a:ln>
                  <a:noFill/>
                </a:ln>
                <a:solidFill>
                  <a:srgbClr val="005CC5"/>
                </a:solidFill>
                <a:effectLst/>
                <a:latin typeface="Arial Unicode MS"/>
                <a:ea typeface="Menlo"/>
              </a:rPr>
              <a:t>0</a:t>
            </a:r>
            <a:r>
              <a:rPr kumimoji="0" lang="en-US" altLang="en-US" sz="1600" b="0" i="0" u="none" strike="noStrike" cap="none" normalizeH="0" baseline="0" dirty="0">
                <a:ln>
                  <a:noFill/>
                </a:ln>
                <a:solidFill>
                  <a:srgbClr val="000000"/>
                </a:solidFill>
                <a:effectLst/>
                <a:latin typeface="Arial Unicode MS"/>
                <a:ea typeface="Menlo"/>
              </a:rPr>
              <a:t> : </a:t>
            </a:r>
            <a:r>
              <a:rPr kumimoji="0" lang="en-US" altLang="en-US" sz="1600" b="0" i="0" u="none" strike="noStrike" cap="none" normalizeH="0" baseline="0" dirty="0" err="1">
                <a:ln>
                  <a:noFill/>
                </a:ln>
                <a:solidFill>
                  <a:srgbClr val="000000"/>
                </a:solidFill>
                <a:effectLst/>
                <a:latin typeface="Arial Unicode MS"/>
                <a:ea typeface="Menlo"/>
              </a:rPr>
              <a:t>getBaseSpeed</a:t>
            </a:r>
            <a:r>
              <a:rPr kumimoji="0" lang="en-US" altLang="en-US" sz="1600" b="0" i="0" u="none" strike="noStrike" cap="none" normalizeH="0" baseline="0" dirty="0">
                <a:ln>
                  <a:noFill/>
                </a:ln>
                <a:solidFill>
                  <a:srgbClr val="000000"/>
                </a:solidFill>
                <a:effectLst/>
                <a:latin typeface="Arial Unicode MS"/>
                <a:ea typeface="Menlo"/>
              </a:rPr>
              <a:t>(voltage);</a:t>
            </a:r>
          </a:p>
          <a:p>
            <a:pPr marL="536575" lvl="2" indent="-85725"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Arial Unicode MS"/>
                <a:ea typeface="Menlo"/>
              </a:rPr>
              <a:t>   } </a:t>
            </a:r>
          </a:p>
          <a:p>
            <a:pPr lvl="2" eaLnBrk="0" fontAlgn="base" hangingPunct="0">
              <a:spcBef>
                <a:spcPct val="0"/>
              </a:spcBef>
              <a:spcAft>
                <a:spcPct val="0"/>
              </a:spcAft>
            </a:pPr>
            <a:endParaRPr kumimoji="0" lang="en-US" altLang="en-US" sz="1600" b="1" i="0" u="none" strike="noStrike" cap="none" normalizeH="0" baseline="0" dirty="0">
              <a:ln>
                <a:noFill/>
              </a:ln>
              <a:solidFill>
                <a:srgbClr val="000000"/>
              </a:solidFill>
              <a:effectLst/>
              <a:latin typeface="Arial Unicode MS"/>
              <a:ea typeface="Menlo"/>
            </a:endParaRPr>
          </a:p>
          <a:p>
            <a:pPr lvl="2" eaLnBrk="0" fontAlgn="base" hangingPunct="0">
              <a:spcBef>
                <a:spcPct val="0"/>
              </a:spcBef>
              <a:spcAft>
                <a:spcPct val="0"/>
              </a:spcAft>
            </a:pPr>
            <a:r>
              <a:rPr kumimoji="0" lang="en-US" altLang="en-US" sz="1600" b="1" i="0" u="none" strike="noStrike" cap="none" normalizeH="0" baseline="0" dirty="0">
                <a:ln>
                  <a:noFill/>
                </a:ln>
                <a:solidFill>
                  <a:srgbClr val="000000"/>
                </a:solidFill>
                <a:effectLst/>
                <a:latin typeface="Arial Unicode MS"/>
                <a:ea typeface="Menlo"/>
              </a:rPr>
              <a:t>throw</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new</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RuntimeException</a:t>
            </a:r>
            <a:r>
              <a:rPr kumimoji="0" lang="en-US" altLang="en-US" sz="1600" b="0" i="0" u="none" strike="noStrike" cap="none" normalizeH="0" baseline="0" dirty="0">
                <a:ln>
                  <a:noFill/>
                </a:ln>
                <a:solidFill>
                  <a:srgbClr val="000000"/>
                </a:solidFill>
                <a:effectLst/>
                <a:latin typeface="Arial Unicode MS"/>
                <a:ea typeface="Menlo"/>
              </a:rPr>
              <a:t>(</a:t>
            </a:r>
            <a:r>
              <a:rPr kumimoji="0" lang="en-US" altLang="en-US" sz="1600" b="0" i="0" u="none" strike="noStrike" cap="none" normalizeH="0" baseline="0" dirty="0">
                <a:ln>
                  <a:noFill/>
                </a:ln>
                <a:solidFill>
                  <a:srgbClr val="DD1144"/>
                </a:solidFill>
                <a:effectLst/>
                <a:latin typeface="Arial Unicode MS"/>
                <a:ea typeface="Menlo"/>
              </a:rPr>
              <a:t>"Should be unreachable"</a:t>
            </a:r>
            <a:r>
              <a:rPr kumimoji="0" lang="en-US" altLang="en-US" sz="1600" b="0" i="0" u="none" strike="noStrike" cap="none" normalizeH="0" baseline="0" dirty="0">
                <a:ln>
                  <a:noFill/>
                </a:ln>
                <a:solidFill>
                  <a:srgbClr val="000000"/>
                </a:solidFill>
                <a:effectLst/>
                <a:latin typeface="Arial Unicode MS"/>
                <a:ea typeface="Menlo"/>
              </a:rPr>
              <a:t>); </a:t>
            </a:r>
          </a:p>
          <a:p>
            <a:pPr lvl="1"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Arial Unicode MS"/>
                <a:ea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Menlo"/>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5565750" y="116548"/>
            <a:ext cx="5297321" cy="6388933"/>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ea typeface="Menlo"/>
              </a:rPr>
              <a:t>abstract</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class</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990000"/>
                </a:solidFill>
                <a:effectLst/>
                <a:latin typeface="Arial Unicode MS"/>
                <a:ea typeface="Menlo"/>
              </a:rPr>
              <a:t>Bird</a:t>
            </a:r>
            <a:r>
              <a:rPr kumimoji="0" lang="en-US" altLang="en-US" sz="1600" b="0" i="0" u="none" strike="noStrike" cap="none" normalizeH="0" baseline="0" dirty="0">
                <a:ln>
                  <a:noFill/>
                </a:ln>
                <a:solidFill>
                  <a:srgbClr val="000000"/>
                </a:solidFill>
                <a:effectLst/>
                <a:latin typeface="Arial Unicode MS"/>
                <a:ea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a:ln>
                  <a:noFill/>
                </a:ln>
                <a:solidFill>
                  <a:srgbClr val="009900"/>
                </a:solidFill>
                <a:effectLst/>
                <a:latin typeface="Arial Unicode MS"/>
                <a:ea typeface="Menlo"/>
              </a:rPr>
              <a:t>// ...</a:t>
            </a:r>
            <a:r>
              <a:rPr kumimoji="0" lang="en-US" altLang="en-US" sz="1600" b="0" i="0" u="none" strike="noStrike" cap="none" normalizeH="0" baseline="0" dirty="0">
                <a:ln>
                  <a:noFill/>
                </a:ln>
                <a:solidFill>
                  <a:srgbClr val="000000"/>
                </a:solidFill>
                <a:effectLst/>
                <a:latin typeface="Arial Unicode MS"/>
                <a:ea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ea typeface="Menlo"/>
              </a:rPr>
              <a:t>    abstract</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double</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getSpeed</a:t>
            </a:r>
            <a:r>
              <a:rPr kumimoji="0" lang="en-US" altLang="en-US" sz="1600" b="0" i="0" u="none" strike="noStrike" cap="none" normalizeH="0" baseline="0" dirty="0">
                <a:ln>
                  <a:noFill/>
                </a:ln>
                <a:solidFill>
                  <a:srgbClr val="000000"/>
                </a:solidFill>
                <a:effectLst/>
                <a:latin typeface="Arial Unicode MS"/>
                <a:ea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Menlo"/>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ea typeface="Menlo"/>
              </a:rPr>
              <a:t>class</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990000"/>
                </a:solidFill>
                <a:effectLst/>
                <a:latin typeface="Arial Unicode MS"/>
                <a:ea typeface="Menlo"/>
              </a:rPr>
              <a:t>European</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extends</a:t>
            </a:r>
            <a:r>
              <a:rPr kumimoji="0" lang="en-US" altLang="en-US" sz="1600" b="0" i="0" u="none" strike="noStrike" cap="none" normalizeH="0" baseline="0" dirty="0">
                <a:ln>
                  <a:noFill/>
                </a:ln>
                <a:solidFill>
                  <a:srgbClr val="000000"/>
                </a:solidFill>
                <a:effectLst/>
                <a:latin typeface="Arial Unicode MS"/>
                <a:ea typeface="Menlo"/>
              </a:rPr>
              <a:t> Bird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ea typeface="Menlo"/>
              </a:rPr>
              <a:t>     double</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getSpeed</a:t>
            </a:r>
            <a:r>
              <a:rPr kumimoji="0" lang="en-US" altLang="en-US" sz="1600" b="0" i="0" u="none" strike="noStrike" cap="none" normalizeH="0" baseline="0" dirty="0">
                <a:ln>
                  <a:noFill/>
                </a:ln>
                <a:solidFill>
                  <a:srgbClr val="000000"/>
                </a:solidFill>
                <a:effectLst/>
                <a:latin typeface="Arial Unicode MS"/>
                <a:ea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return</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getBaseSpeed</a:t>
            </a:r>
            <a:r>
              <a:rPr kumimoji="0" lang="en-US" altLang="en-US" sz="1600" b="0" i="0" u="none" strike="noStrike" cap="none" normalizeH="0" baseline="0" dirty="0">
                <a:ln>
                  <a:noFill/>
                </a:ln>
                <a:solidFill>
                  <a:srgbClr val="000000"/>
                </a:solidFill>
                <a:effectLst/>
                <a:latin typeface="Arial Unicode MS"/>
                <a:ea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ea typeface="Menlo"/>
              </a:rPr>
              <a:t>     </a:t>
            </a:r>
            <a:r>
              <a:rPr kumimoji="0" lang="en-US" altLang="en-US" sz="1600" b="0" i="0" u="none" strike="noStrike" cap="none" normalizeH="0" baseline="0" dirty="0">
                <a:ln>
                  <a:noFill/>
                </a:ln>
                <a:solidFill>
                  <a:srgbClr val="000000"/>
                </a:solidFill>
                <a:effectLst/>
                <a:latin typeface="Arial Unicode MS"/>
                <a:ea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Menl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ea typeface="Menlo"/>
              </a:rPr>
              <a:t>class</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990000"/>
                </a:solidFill>
                <a:effectLst/>
                <a:latin typeface="Arial Unicode MS"/>
                <a:ea typeface="Menlo"/>
              </a:rPr>
              <a:t>African</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extends</a:t>
            </a:r>
            <a:r>
              <a:rPr kumimoji="0" lang="en-US" altLang="en-US" sz="1600" b="0" i="0" u="none" strike="noStrike" cap="none" normalizeH="0" baseline="0" dirty="0">
                <a:ln>
                  <a:noFill/>
                </a:ln>
                <a:solidFill>
                  <a:srgbClr val="000000"/>
                </a:solidFill>
                <a:effectLst/>
                <a:latin typeface="Arial Unicode MS"/>
                <a:ea typeface="Menlo"/>
              </a:rPr>
              <a:t> Bird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double</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getSpeed</a:t>
            </a:r>
            <a:r>
              <a:rPr kumimoji="0" lang="en-US" altLang="en-US" sz="1600" b="0" i="0" u="none" strike="noStrike" cap="none" normalizeH="0" baseline="0" dirty="0">
                <a:ln>
                  <a:noFill/>
                </a:ln>
                <a:solidFill>
                  <a:srgbClr val="000000"/>
                </a:solidFill>
                <a:effectLst/>
                <a:latin typeface="Arial Unicode MS"/>
                <a:ea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return</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getBaseSpeed</a:t>
            </a:r>
            <a:r>
              <a:rPr kumimoji="0" lang="en-US" altLang="en-US" sz="1600" b="0" i="0" u="none" strike="noStrike" cap="none" normalizeH="0" baseline="0" dirty="0">
                <a:ln>
                  <a:noFill/>
                </a:ln>
                <a:solidFill>
                  <a:srgbClr val="000000"/>
                </a:solidFill>
                <a:effectLst/>
                <a:latin typeface="Arial Unicode MS"/>
                <a:ea typeface="Menlo"/>
              </a:rPr>
              <a:t>() - </a:t>
            </a:r>
            <a:r>
              <a:rPr kumimoji="0" lang="en-US" altLang="en-US" sz="1600" b="0" i="0" u="none" strike="noStrike" cap="none" normalizeH="0" baseline="0" dirty="0" err="1">
                <a:ln>
                  <a:noFill/>
                </a:ln>
                <a:solidFill>
                  <a:srgbClr val="000000"/>
                </a:solidFill>
                <a:effectLst/>
                <a:latin typeface="Arial Unicode MS"/>
                <a:ea typeface="Menlo"/>
              </a:rPr>
              <a:t>getLoadFactor</a:t>
            </a:r>
            <a:r>
              <a:rPr kumimoji="0" lang="en-US" altLang="en-US" sz="1600" b="0" i="0" u="none" strike="noStrike" cap="none" normalizeH="0" baseline="0" dirty="0">
                <a:ln>
                  <a:noFill/>
                </a:ln>
                <a:solidFill>
                  <a:srgbClr val="000000"/>
                </a:solidFill>
                <a:effectLst/>
                <a:latin typeface="Arial Unicode MS"/>
                <a:ea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numberOfCoconuts</a:t>
            </a:r>
            <a:r>
              <a:rPr kumimoji="0" lang="en-US" altLang="en-US" sz="1600" b="0" i="0" u="none" strike="noStrike" cap="none" normalizeH="0" baseline="0" dirty="0">
                <a:ln>
                  <a:noFill/>
                </a:ln>
                <a:solidFill>
                  <a:srgbClr val="000000"/>
                </a:solidFill>
                <a:effectLst/>
                <a:latin typeface="Arial Unicode MS"/>
                <a:ea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ea typeface="Menlo"/>
              </a:rPr>
              <a:t>class</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err="1">
                <a:ln>
                  <a:noFill/>
                </a:ln>
                <a:solidFill>
                  <a:srgbClr val="990000"/>
                </a:solidFill>
                <a:effectLst/>
                <a:latin typeface="Arial Unicode MS"/>
                <a:ea typeface="Menlo"/>
              </a:rPr>
              <a:t>NorwegianBlue</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extends</a:t>
            </a:r>
            <a:r>
              <a:rPr kumimoji="0" lang="en-US" altLang="en-US" sz="1600" b="0" i="0" u="none" strike="noStrike" cap="none" normalizeH="0" baseline="0" dirty="0">
                <a:ln>
                  <a:noFill/>
                </a:ln>
                <a:solidFill>
                  <a:srgbClr val="000000"/>
                </a:solidFill>
                <a:effectLst/>
                <a:latin typeface="Arial Unicode MS"/>
                <a:ea typeface="Menlo"/>
              </a:rPr>
              <a:t> Bird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ea typeface="Menlo"/>
              </a:rPr>
              <a:t>      double</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getSpeed</a:t>
            </a:r>
            <a:r>
              <a:rPr kumimoji="0" lang="en-US" altLang="en-US" sz="1600" b="0" i="0" u="none" strike="noStrike" cap="none" normalizeH="0" baseline="0" dirty="0">
                <a:ln>
                  <a:noFill/>
                </a:ln>
                <a:solidFill>
                  <a:srgbClr val="000000"/>
                </a:solidFill>
                <a:effectLst/>
                <a:latin typeface="Arial Unicode MS"/>
                <a:ea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ea typeface="Menlo"/>
              </a:rPr>
              <a:t>          </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1" i="0" u="none" strike="noStrike" cap="none" normalizeH="0" baseline="0" dirty="0">
                <a:ln>
                  <a:noFill/>
                </a:ln>
                <a:solidFill>
                  <a:srgbClr val="000000"/>
                </a:solidFill>
                <a:effectLst/>
                <a:latin typeface="Arial Unicode MS"/>
                <a:ea typeface="Menlo"/>
              </a:rPr>
              <a:t>return</a:t>
            </a:r>
            <a:r>
              <a:rPr kumimoji="0" lang="en-US" altLang="en-US" sz="1600" b="0" i="0" u="none" strike="noStrike" cap="none" normalizeH="0" baseline="0" dirty="0">
                <a:ln>
                  <a:noFill/>
                </a:ln>
                <a:solidFill>
                  <a:srgbClr val="000000"/>
                </a:solidFill>
                <a:effectLst/>
                <a:latin typeface="Arial Unicode MS"/>
                <a:ea typeface="Menlo"/>
              </a:rPr>
              <a:t> (</a:t>
            </a:r>
            <a:r>
              <a:rPr kumimoji="0" lang="en-US" altLang="en-US" sz="1600" b="0" i="0" u="none" strike="noStrike" cap="none" normalizeH="0" baseline="0" dirty="0" err="1">
                <a:ln>
                  <a:noFill/>
                </a:ln>
                <a:solidFill>
                  <a:srgbClr val="000000"/>
                </a:solidFill>
                <a:effectLst/>
                <a:latin typeface="Arial Unicode MS"/>
                <a:ea typeface="Menlo"/>
              </a:rPr>
              <a:t>isNailed</a:t>
            </a:r>
            <a:r>
              <a:rPr kumimoji="0" lang="en-US" altLang="en-US" sz="1600" b="0" i="0" u="none" strike="noStrike" cap="none" normalizeH="0" baseline="0" dirty="0">
                <a:ln>
                  <a:noFill/>
                </a:ln>
                <a:solidFill>
                  <a:srgbClr val="000000"/>
                </a:solidFill>
                <a:effectLst/>
                <a:latin typeface="Arial Unicode MS"/>
                <a:ea typeface="Menlo"/>
              </a:rPr>
              <a:t>) ? </a:t>
            </a:r>
            <a:r>
              <a:rPr kumimoji="0" lang="en-US" altLang="en-US" sz="1600" b="0" i="0" u="none" strike="noStrike" cap="none" normalizeH="0" baseline="0" dirty="0">
                <a:ln>
                  <a:noFill/>
                </a:ln>
                <a:solidFill>
                  <a:srgbClr val="005CC5"/>
                </a:solidFill>
                <a:effectLst/>
                <a:latin typeface="Arial Unicode MS"/>
                <a:ea typeface="Menlo"/>
              </a:rPr>
              <a:t>0</a:t>
            </a:r>
            <a:r>
              <a:rPr kumimoji="0" lang="en-US" altLang="en-US" sz="1600" b="0" i="0" u="none" strike="noStrike" cap="none" normalizeH="0" baseline="0" dirty="0">
                <a:ln>
                  <a:noFill/>
                </a:ln>
                <a:solidFill>
                  <a:srgbClr val="000000"/>
                </a:solidFill>
                <a:effectLst/>
                <a:latin typeface="Arial Unicode MS"/>
                <a:ea typeface="Menlo"/>
              </a:rPr>
              <a:t> : </a:t>
            </a:r>
            <a:r>
              <a:rPr kumimoji="0" lang="en-US" altLang="en-US" sz="1600" b="0" i="0" u="none" strike="noStrike" cap="none" normalizeH="0" baseline="0" dirty="0" err="1">
                <a:ln>
                  <a:noFill/>
                </a:ln>
                <a:solidFill>
                  <a:srgbClr val="000000"/>
                </a:solidFill>
                <a:effectLst/>
                <a:latin typeface="Arial Unicode MS"/>
                <a:ea typeface="Menlo"/>
              </a:rPr>
              <a:t>getBaseSpeed</a:t>
            </a:r>
            <a:r>
              <a:rPr kumimoji="0" lang="en-US" altLang="en-US" sz="1600" b="0" i="0" u="none" strike="noStrike" cap="none" normalizeH="0" baseline="0" dirty="0">
                <a:ln>
                  <a:noFill/>
                </a:ln>
                <a:solidFill>
                  <a:srgbClr val="000000"/>
                </a:solidFill>
                <a:effectLst/>
                <a:latin typeface="Arial Unicode MS"/>
                <a:ea typeface="Menlo"/>
              </a:rPr>
              <a:t>(voltage);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9900"/>
                </a:solidFill>
                <a:effectLst/>
                <a:latin typeface="Arial Unicode MS"/>
                <a:ea typeface="Menlo"/>
              </a:rPr>
              <a:t>// Somewhere in client code</a:t>
            </a:r>
            <a:r>
              <a:rPr kumimoji="0" lang="en-US" altLang="en-US" sz="1600" b="0" i="0" u="none" strike="noStrike" cap="none" normalizeH="0" baseline="0" dirty="0">
                <a:ln>
                  <a:noFill/>
                </a:ln>
                <a:solidFill>
                  <a:srgbClr val="000000"/>
                </a:solidFill>
                <a:effectLst/>
                <a:latin typeface="Arial Unicode MS"/>
                <a:ea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Menlo"/>
              </a:rPr>
              <a:t>speed = </a:t>
            </a:r>
            <a:r>
              <a:rPr kumimoji="0" lang="en-US" altLang="en-US" sz="1600" b="0" i="0" u="none" strike="noStrike" cap="none" normalizeH="0" baseline="0" dirty="0" err="1">
                <a:ln>
                  <a:noFill/>
                </a:ln>
                <a:solidFill>
                  <a:srgbClr val="000000"/>
                </a:solidFill>
                <a:effectLst/>
                <a:latin typeface="Arial Unicode MS"/>
                <a:ea typeface="Menlo"/>
              </a:rPr>
              <a:t>bird.getSpeed</a:t>
            </a:r>
            <a:r>
              <a:rPr kumimoji="0" lang="en-US" altLang="en-US" sz="1600" b="0" i="0" u="none" strike="noStrike" cap="none" normalizeH="0" baseline="0" dirty="0">
                <a:ln>
                  <a:noFill/>
                </a:ln>
                <a:solidFill>
                  <a:srgbClr val="000000"/>
                </a:solidFill>
                <a:effectLst/>
                <a:latin typeface="Arial Unicode MS"/>
                <a:ea typeface="Menlo"/>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546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Advantage of code refactoring </a:t>
            </a:r>
          </a:p>
        </p:txBody>
      </p:sp>
      <p:sp>
        <p:nvSpPr>
          <p:cNvPr id="3" name="Content Placeholder 2"/>
          <p:cNvSpPr>
            <a:spLocks noGrp="1"/>
          </p:cNvSpPr>
          <p:nvPr>
            <p:ph idx="1"/>
          </p:nvPr>
        </p:nvSpPr>
        <p:spPr>
          <a:xfrm>
            <a:off x="729677" y="1446359"/>
            <a:ext cx="9706633" cy="3085523"/>
          </a:xfrm>
        </p:spPr>
        <p:txBody>
          <a:bodyPr>
            <a:normAutofit/>
          </a:bodyPr>
          <a:lstStyle/>
          <a:p>
            <a:r>
              <a:rPr lang="en-MY" sz="2800" dirty="0"/>
              <a:t>Improved code organization </a:t>
            </a:r>
          </a:p>
        </p:txBody>
      </p:sp>
    </p:spTree>
    <p:extLst>
      <p:ext uri="{BB962C8B-B14F-4D97-AF65-F5344CB8AC3E}">
        <p14:creationId xmlns:p14="http://schemas.microsoft.com/office/powerpoint/2010/main" val="48050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3" y="207801"/>
            <a:ext cx="9515959" cy="846793"/>
          </a:xfrm>
        </p:spPr>
        <p:txBody>
          <a:bodyPr>
            <a:normAutofit/>
          </a:bodyPr>
          <a:lstStyle/>
          <a:p>
            <a:r>
              <a:rPr lang="en-GB" dirty="0"/>
              <a:t>Topic Learning Objectives </a:t>
            </a:r>
            <a:endParaRPr lang="en-MY" dirty="0"/>
          </a:p>
        </p:txBody>
      </p:sp>
      <p:sp>
        <p:nvSpPr>
          <p:cNvPr id="2" name="Content Placeholder 1"/>
          <p:cNvSpPr>
            <a:spLocks noGrp="1"/>
          </p:cNvSpPr>
          <p:nvPr>
            <p:ph sz="half" idx="1"/>
          </p:nvPr>
        </p:nvSpPr>
        <p:spPr>
          <a:xfrm>
            <a:off x="544948" y="1146957"/>
            <a:ext cx="10612578" cy="4912097"/>
          </a:xfrm>
        </p:spPr>
        <p:txBody>
          <a:bodyPr>
            <a:normAutofit/>
          </a:bodyPr>
          <a:lstStyle/>
          <a:p>
            <a:pPr>
              <a:buNone/>
            </a:pPr>
            <a:r>
              <a:rPr lang="en-GB" sz="2400" dirty="0"/>
              <a:t>By the end of the lecture, you should be able to understand:</a:t>
            </a:r>
          </a:p>
          <a:p>
            <a:pPr>
              <a:buNone/>
            </a:pPr>
            <a:endParaRPr lang="en-GB" sz="2400" dirty="0"/>
          </a:p>
          <a:p>
            <a:r>
              <a:rPr lang="en-GB" sz="2400" dirty="0"/>
              <a:t>Definition of code smells</a:t>
            </a:r>
          </a:p>
          <a:p>
            <a:endParaRPr lang="en-GB" sz="2400" dirty="0"/>
          </a:p>
          <a:p>
            <a:r>
              <a:rPr lang="en-GB" sz="2400" dirty="0"/>
              <a:t>Types of code smells</a:t>
            </a:r>
          </a:p>
          <a:p>
            <a:endParaRPr lang="en-GB" sz="2400" dirty="0"/>
          </a:p>
          <a:p>
            <a:endParaRPr lang="en-GB" sz="2400" dirty="0"/>
          </a:p>
          <a:p>
            <a:pPr>
              <a:buNone/>
            </a:pPr>
            <a:endParaRPr lang="en-MY" sz="2400" dirty="0"/>
          </a:p>
          <a:p>
            <a:pPr lvl="0"/>
            <a:endParaRPr lang="en-MY" sz="2400" dirty="0"/>
          </a:p>
        </p:txBody>
      </p:sp>
    </p:spTree>
    <p:extLst>
      <p:ext uri="{BB962C8B-B14F-4D97-AF65-F5344CB8AC3E}">
        <p14:creationId xmlns:p14="http://schemas.microsoft.com/office/powerpoint/2010/main" val="883683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When to Ignore </a:t>
            </a:r>
          </a:p>
        </p:txBody>
      </p:sp>
      <p:sp>
        <p:nvSpPr>
          <p:cNvPr id="3" name="Content Placeholder 2"/>
          <p:cNvSpPr>
            <a:spLocks noGrp="1"/>
          </p:cNvSpPr>
          <p:nvPr>
            <p:ph idx="1"/>
          </p:nvPr>
        </p:nvSpPr>
        <p:spPr>
          <a:xfrm>
            <a:off x="609604" y="1625600"/>
            <a:ext cx="9706633" cy="3940755"/>
          </a:xfrm>
        </p:spPr>
        <p:txBody>
          <a:bodyPr>
            <a:normAutofit/>
          </a:bodyPr>
          <a:lstStyle/>
          <a:p>
            <a:r>
              <a:rPr lang="en-MY" sz="2400" dirty="0"/>
              <a:t>If the switch statement is simple , thee is no need to change the code. </a:t>
            </a:r>
          </a:p>
          <a:p>
            <a:endParaRPr lang="en-MY" sz="2400" dirty="0"/>
          </a:p>
          <a:p>
            <a:r>
              <a:rPr lang="en-MY" sz="2400" dirty="0"/>
              <a:t>Often switch statements are used to generate objects in the factory design patterns. </a:t>
            </a:r>
          </a:p>
        </p:txBody>
      </p:sp>
    </p:spTree>
    <p:extLst>
      <p:ext uri="{BB962C8B-B14F-4D97-AF65-F5344CB8AC3E}">
        <p14:creationId xmlns:p14="http://schemas.microsoft.com/office/powerpoint/2010/main" val="361325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Code Smell 2: Temporary Field</a:t>
            </a:r>
          </a:p>
        </p:txBody>
      </p:sp>
      <p:sp>
        <p:nvSpPr>
          <p:cNvPr id="2" name="Content Placeholder 1"/>
          <p:cNvSpPr>
            <a:spLocks noGrp="1"/>
          </p:cNvSpPr>
          <p:nvPr>
            <p:ph sz="half" idx="1"/>
          </p:nvPr>
        </p:nvSpPr>
        <p:spPr>
          <a:xfrm>
            <a:off x="609604" y="1257794"/>
            <a:ext cx="9706633" cy="4308561"/>
          </a:xfrm>
        </p:spPr>
        <p:txBody>
          <a:bodyPr>
            <a:normAutofit lnSpcReduction="10000"/>
          </a:bodyPr>
          <a:lstStyle/>
          <a:p>
            <a:r>
              <a:rPr lang="en-US" sz="2400" dirty="0"/>
              <a:t>Temporary fields get their values (and thus are needed by objects) only under certain circumstances. Outside of these circumstances, they're empty.</a:t>
            </a:r>
            <a:endParaRPr lang="en-MY" sz="2400" dirty="0"/>
          </a:p>
          <a:p>
            <a:endParaRPr lang="en-US" sz="2400" dirty="0"/>
          </a:p>
          <a:p>
            <a:r>
              <a:rPr lang="en-MY" sz="2400" dirty="0"/>
              <a:t>Reasons for the problem </a:t>
            </a:r>
          </a:p>
          <a:p>
            <a:r>
              <a:rPr lang="en-US" sz="2400" dirty="0"/>
              <a:t>Oftentimes, temporary fields are created for use in an algorithm that requires a large amount of inputs. </a:t>
            </a:r>
          </a:p>
          <a:p>
            <a:r>
              <a:rPr lang="en-US" sz="2400" dirty="0"/>
              <a:t>So instead of creating a large number of parameters in the method, the programmer decides to create fields for this data in the class. These fields are used only in the algorithm and go unused the rest of the time.</a:t>
            </a:r>
            <a:endParaRPr lang="en-MY" sz="2400" dirty="0"/>
          </a:p>
          <a:p>
            <a:endParaRPr lang="en-US" dirty="0"/>
          </a:p>
        </p:txBody>
      </p:sp>
      <p:pic>
        <p:nvPicPr>
          <p:cNvPr id="3" name="Picture 2"/>
          <p:cNvPicPr>
            <a:picLocks noChangeAspect="1"/>
          </p:cNvPicPr>
          <p:nvPr/>
        </p:nvPicPr>
        <p:blipFill>
          <a:blip r:embed="rId2"/>
          <a:stretch>
            <a:fillRect/>
          </a:stretch>
        </p:blipFill>
        <p:spPr>
          <a:xfrm>
            <a:off x="10125562" y="1825273"/>
            <a:ext cx="1855102" cy="2124935"/>
          </a:xfrm>
          <a:prstGeom prst="rect">
            <a:avLst/>
          </a:prstGeom>
        </p:spPr>
      </p:pic>
    </p:spTree>
    <p:extLst>
      <p:ext uri="{BB962C8B-B14F-4D97-AF65-F5344CB8AC3E}">
        <p14:creationId xmlns:p14="http://schemas.microsoft.com/office/powerpoint/2010/main" val="1541799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411001"/>
            <a:ext cx="10448541" cy="846793"/>
          </a:xfrm>
        </p:spPr>
        <p:txBody>
          <a:bodyPr>
            <a:normAutofit fontScale="90000"/>
          </a:bodyPr>
          <a:lstStyle/>
          <a:p>
            <a:r>
              <a:rPr lang="en-MY" dirty="0"/>
              <a:t>Treatment - </a:t>
            </a:r>
            <a:r>
              <a:rPr lang="en-US" dirty="0"/>
              <a:t>Extract Temporary Fields and Related Behaviors</a:t>
            </a:r>
            <a:br>
              <a:rPr lang="en-US" b="1" dirty="0"/>
            </a:br>
            <a:endParaRPr lang="en-MY"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4826" y="1564074"/>
            <a:ext cx="1743318" cy="2324424"/>
          </a:xfrm>
        </p:spPr>
      </p:pic>
      <p:sp>
        <p:nvSpPr>
          <p:cNvPr id="5" name="TextBox 4"/>
          <p:cNvSpPr txBox="1"/>
          <p:nvPr/>
        </p:nvSpPr>
        <p:spPr>
          <a:xfrm>
            <a:off x="609603" y="733246"/>
            <a:ext cx="9265917" cy="5262979"/>
          </a:xfrm>
          <a:prstGeom prst="rect">
            <a:avLst/>
          </a:prstGeom>
          <a:noFill/>
        </p:spPr>
        <p:txBody>
          <a:bodyPr wrap="square" rtlCol="0">
            <a:spAutoFit/>
          </a:bodyPr>
          <a:lstStyle/>
          <a:p>
            <a:endParaRPr lang="en-US" sz="2800" dirty="0"/>
          </a:p>
          <a:p>
            <a:r>
              <a:rPr lang="en-US" sz="2800" dirty="0"/>
              <a:t>Temporary fields and all code operating on them can be put in a separate class via </a:t>
            </a:r>
            <a:r>
              <a:rPr lang="en-US" sz="2800" b="1" u="sng" dirty="0"/>
              <a:t>Extract Class</a:t>
            </a:r>
            <a:r>
              <a:rPr lang="en-US" sz="2800" dirty="0"/>
              <a:t>. </a:t>
            </a:r>
          </a:p>
          <a:p>
            <a:endParaRPr lang="en-US" sz="2800" dirty="0"/>
          </a:p>
          <a:p>
            <a:r>
              <a:rPr lang="en-US" sz="2800" dirty="0"/>
              <a:t>In other words, you're creating a method object, achieving the same result as if you would perform </a:t>
            </a:r>
            <a:r>
              <a:rPr lang="en-US" sz="2800" b="1" u="sng" dirty="0"/>
              <a:t>Replace Method with Method Object</a:t>
            </a:r>
            <a:r>
              <a:rPr lang="en-US" sz="2800" dirty="0"/>
              <a:t>.</a:t>
            </a:r>
          </a:p>
          <a:p>
            <a:endParaRPr lang="en-US" sz="2800" dirty="0"/>
          </a:p>
          <a:p>
            <a:r>
              <a:rPr lang="en-US" sz="2800" b="1" u="sng" dirty="0"/>
              <a:t>Introduce Null Object</a:t>
            </a:r>
            <a:r>
              <a:rPr lang="en-US" sz="2800" dirty="0"/>
              <a:t> and integrate it in place of the conditional code which was used to check the temporary field values for existence.</a:t>
            </a:r>
          </a:p>
          <a:p>
            <a:endParaRPr lang="en-MY" sz="2800" dirty="0"/>
          </a:p>
        </p:txBody>
      </p:sp>
    </p:spTree>
    <p:extLst>
      <p:ext uri="{BB962C8B-B14F-4D97-AF65-F5344CB8AC3E}">
        <p14:creationId xmlns:p14="http://schemas.microsoft.com/office/powerpoint/2010/main" val="2195338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0226" y="320964"/>
            <a:ext cx="7315200" cy="566739"/>
          </a:xfrm>
        </p:spPr>
        <p:txBody>
          <a:bodyPr>
            <a:noAutofit/>
          </a:bodyPr>
          <a:lstStyle/>
          <a:p>
            <a:r>
              <a:rPr lang="en-US" sz="3200" dirty="0"/>
              <a:t>Extract Class</a:t>
            </a:r>
            <a:endParaRPr lang="en-MY" sz="3200" dirty="0"/>
          </a:p>
        </p:txBody>
      </p:sp>
      <p:sp>
        <p:nvSpPr>
          <p:cNvPr id="3" name="Content Placeholder 2"/>
          <p:cNvSpPr>
            <a:spLocks noGrp="1"/>
          </p:cNvSpPr>
          <p:nvPr>
            <p:ph type="body" sz="half" idx="2"/>
          </p:nvPr>
        </p:nvSpPr>
        <p:spPr>
          <a:xfrm>
            <a:off x="690226" y="1126836"/>
            <a:ext cx="5608974" cy="5080000"/>
          </a:xfrm>
        </p:spPr>
        <p:txBody>
          <a:bodyPr>
            <a:noAutofit/>
          </a:bodyPr>
          <a:lstStyle/>
          <a:p>
            <a:r>
              <a:rPr lang="en-US" sz="2400" dirty="0"/>
              <a:t>Temporary fields and all code operating on them can be put in a separate class via Extract Class. </a:t>
            </a:r>
          </a:p>
          <a:p>
            <a:endParaRPr lang="en-US" sz="2400" dirty="0"/>
          </a:p>
          <a:p>
            <a:r>
              <a:rPr lang="en-US" sz="2400" dirty="0"/>
              <a:t>In other words, you're creating a method object, achieving the same result as if you would perform Replace Method with Method Object.</a:t>
            </a:r>
          </a:p>
          <a:p>
            <a:endParaRPr lang="en-US" sz="2400" dirty="0"/>
          </a:p>
          <a:p>
            <a:r>
              <a:rPr lang="en-US" sz="2400" dirty="0"/>
              <a:t>Problem</a:t>
            </a:r>
          </a:p>
          <a:p>
            <a:r>
              <a:rPr lang="en-US" sz="2400" dirty="0"/>
              <a:t>When one class does the work of two, awkwardness results.</a:t>
            </a:r>
            <a:endParaRPr lang="en-MY" sz="2400" dirty="0"/>
          </a:p>
        </p:txBody>
      </p:sp>
      <p:pic>
        <p:nvPicPr>
          <p:cNvPr id="5122" name="Picture 2" descr="https://refactoring.guru/images/refactoring/diagrams/Extract%20Class%20-%20Before.pn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837" r="3837"/>
          <a:stretch>
            <a:fillRect/>
          </a:stretch>
        </p:blipFill>
        <p:spPr bwMode="auto">
          <a:xfrm>
            <a:off x="7006359" y="1702666"/>
            <a:ext cx="4592012" cy="258300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969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462" y="343434"/>
            <a:ext cx="7315200" cy="566739"/>
          </a:xfrm>
        </p:spPr>
        <p:txBody>
          <a:bodyPr>
            <a:normAutofit/>
          </a:bodyPr>
          <a:lstStyle/>
          <a:p>
            <a:r>
              <a:rPr lang="en-MY" sz="3200" dirty="0"/>
              <a:t>Solution</a:t>
            </a:r>
          </a:p>
        </p:txBody>
      </p:sp>
      <p:sp>
        <p:nvSpPr>
          <p:cNvPr id="4" name="Text Placeholder 3"/>
          <p:cNvSpPr>
            <a:spLocks noGrp="1"/>
          </p:cNvSpPr>
          <p:nvPr>
            <p:ph type="body" sz="half" idx="2"/>
          </p:nvPr>
        </p:nvSpPr>
        <p:spPr>
          <a:xfrm>
            <a:off x="699462" y="1283854"/>
            <a:ext cx="10049164" cy="1191490"/>
          </a:xfrm>
        </p:spPr>
        <p:txBody>
          <a:bodyPr>
            <a:normAutofit/>
          </a:bodyPr>
          <a:lstStyle/>
          <a:p>
            <a:r>
              <a:rPr lang="en-US" sz="2800" dirty="0"/>
              <a:t>Instead, create a new class and place the fields and methods responsible for the relevant functionality in it.</a:t>
            </a:r>
            <a:endParaRPr lang="en-MY"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88" y="2849025"/>
            <a:ext cx="9686925" cy="2543175"/>
          </a:xfrm>
          <a:prstGeom prst="rect">
            <a:avLst/>
          </a:prstGeom>
        </p:spPr>
      </p:pic>
    </p:spTree>
    <p:extLst>
      <p:ext uri="{BB962C8B-B14F-4D97-AF65-F5344CB8AC3E}">
        <p14:creationId xmlns:p14="http://schemas.microsoft.com/office/powerpoint/2010/main" val="3051375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043" y="219364"/>
            <a:ext cx="10301047" cy="566739"/>
          </a:xfrm>
        </p:spPr>
        <p:txBody>
          <a:bodyPr>
            <a:noAutofit/>
          </a:bodyPr>
          <a:lstStyle/>
          <a:p>
            <a:r>
              <a:rPr lang="en-US" sz="3600" dirty="0">
                <a:latin typeface="+mn-lt"/>
              </a:rPr>
              <a:t>Replace Method with Method Object</a:t>
            </a:r>
          </a:p>
        </p:txBody>
      </p:sp>
      <p:sp>
        <p:nvSpPr>
          <p:cNvPr id="4" name="Text Placeholder 3"/>
          <p:cNvSpPr>
            <a:spLocks noGrp="1"/>
          </p:cNvSpPr>
          <p:nvPr>
            <p:ph type="body" sz="half" idx="2"/>
          </p:nvPr>
        </p:nvSpPr>
        <p:spPr>
          <a:xfrm>
            <a:off x="644043" y="1344593"/>
            <a:ext cx="5535084" cy="4594389"/>
          </a:xfrm>
        </p:spPr>
        <p:txBody>
          <a:bodyPr>
            <a:normAutofit/>
          </a:bodyPr>
          <a:lstStyle/>
          <a:p>
            <a:r>
              <a:rPr lang="en-US" sz="2400" dirty="0"/>
              <a:t>Problem</a:t>
            </a:r>
          </a:p>
          <a:p>
            <a:r>
              <a:rPr lang="en-US" sz="2400" dirty="0"/>
              <a:t>You have a long method in which the local variables are so intertwined that you can't apply Extract Method.</a:t>
            </a:r>
            <a:endParaRPr lang="en-MY" sz="2400" dirty="0"/>
          </a:p>
        </p:txBody>
      </p:sp>
      <p:sp>
        <p:nvSpPr>
          <p:cNvPr id="7" name="TextBox 6"/>
          <p:cNvSpPr txBox="1"/>
          <p:nvPr/>
        </p:nvSpPr>
        <p:spPr>
          <a:xfrm>
            <a:off x="6530498" y="1242993"/>
            <a:ext cx="4919730" cy="2862322"/>
          </a:xfrm>
          <a:prstGeom prst="rect">
            <a:avLst/>
          </a:prstGeom>
          <a:solidFill>
            <a:schemeClr val="tx2">
              <a:lumMod val="10000"/>
              <a:lumOff val="90000"/>
            </a:schemeClr>
          </a:solidFill>
        </p:spPr>
        <p:txBody>
          <a:bodyPr wrap="square" rtlCol="0">
            <a:spAutoFit/>
          </a:bodyPr>
          <a:lstStyle/>
          <a:p>
            <a:r>
              <a:rPr lang="en-MY" sz="2000" dirty="0"/>
              <a:t>class Order {</a:t>
            </a:r>
          </a:p>
          <a:p>
            <a:r>
              <a:rPr lang="en-MY" sz="2000" dirty="0"/>
              <a:t>  // ...</a:t>
            </a:r>
          </a:p>
          <a:p>
            <a:r>
              <a:rPr lang="en-MY" sz="2000" dirty="0"/>
              <a:t>  public double price() {</a:t>
            </a:r>
          </a:p>
          <a:p>
            <a:r>
              <a:rPr lang="en-MY" sz="2000" dirty="0"/>
              <a:t>    double </a:t>
            </a:r>
            <a:r>
              <a:rPr lang="en-MY" sz="2000" dirty="0" err="1"/>
              <a:t>primaryBasePrice</a:t>
            </a:r>
            <a:r>
              <a:rPr lang="en-MY" sz="2000" dirty="0"/>
              <a:t>;</a:t>
            </a:r>
          </a:p>
          <a:p>
            <a:r>
              <a:rPr lang="en-MY" sz="2000" dirty="0"/>
              <a:t>    double </a:t>
            </a:r>
            <a:r>
              <a:rPr lang="en-MY" sz="2000" dirty="0" err="1"/>
              <a:t>secondaryBasePrice</a:t>
            </a:r>
            <a:r>
              <a:rPr lang="en-MY" sz="2000" dirty="0"/>
              <a:t>;</a:t>
            </a:r>
          </a:p>
          <a:p>
            <a:r>
              <a:rPr lang="en-MY" sz="2000" dirty="0"/>
              <a:t>    double </a:t>
            </a:r>
            <a:r>
              <a:rPr lang="en-MY" sz="2000" dirty="0" err="1"/>
              <a:t>tertiaryBasePrice</a:t>
            </a:r>
            <a:r>
              <a:rPr lang="en-MY" sz="2000" dirty="0"/>
              <a:t>;</a:t>
            </a:r>
          </a:p>
          <a:p>
            <a:r>
              <a:rPr lang="en-MY" sz="2000" dirty="0"/>
              <a:t>    // Perform long computation.</a:t>
            </a:r>
          </a:p>
          <a:p>
            <a:r>
              <a:rPr lang="en-MY" sz="2000" dirty="0"/>
              <a:t>  }</a:t>
            </a:r>
          </a:p>
          <a:p>
            <a:r>
              <a:rPr lang="en-MY" sz="2000" dirty="0"/>
              <a:t>}</a:t>
            </a:r>
          </a:p>
        </p:txBody>
      </p:sp>
    </p:spTree>
    <p:extLst>
      <p:ext uri="{BB962C8B-B14F-4D97-AF65-F5344CB8AC3E}">
        <p14:creationId xmlns:p14="http://schemas.microsoft.com/office/powerpoint/2010/main" val="941891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99" y="256310"/>
            <a:ext cx="7315200" cy="566739"/>
          </a:xfrm>
        </p:spPr>
        <p:txBody>
          <a:bodyPr>
            <a:noAutofit/>
          </a:bodyPr>
          <a:lstStyle/>
          <a:p>
            <a:r>
              <a:rPr lang="en-MY" sz="3600" dirty="0"/>
              <a:t>Solution</a:t>
            </a:r>
          </a:p>
        </p:txBody>
      </p:sp>
      <p:sp>
        <p:nvSpPr>
          <p:cNvPr id="4" name="Text Placeholder 3"/>
          <p:cNvSpPr>
            <a:spLocks noGrp="1"/>
          </p:cNvSpPr>
          <p:nvPr>
            <p:ph type="body" sz="half" idx="2"/>
          </p:nvPr>
        </p:nvSpPr>
        <p:spPr>
          <a:xfrm>
            <a:off x="505499" y="959952"/>
            <a:ext cx="5775228" cy="4502025"/>
          </a:xfrm>
        </p:spPr>
        <p:txBody>
          <a:bodyPr>
            <a:normAutofit/>
          </a:bodyPr>
          <a:lstStyle/>
          <a:p>
            <a:r>
              <a:rPr lang="en-US" sz="2400" dirty="0"/>
              <a:t>Transform the method into a separate class so that the local variables become fields of the class. </a:t>
            </a:r>
          </a:p>
          <a:p>
            <a:endParaRPr lang="en-US" dirty="0"/>
          </a:p>
          <a:p>
            <a:r>
              <a:rPr lang="en-US" sz="2400" dirty="0"/>
              <a:t>Then you can split the method into several methods within the same class.</a:t>
            </a:r>
            <a:endParaRPr lang="en-MY" sz="2400" dirty="0"/>
          </a:p>
        </p:txBody>
      </p:sp>
      <p:sp>
        <p:nvSpPr>
          <p:cNvPr id="5" name="TextBox 4"/>
          <p:cNvSpPr txBox="1"/>
          <p:nvPr/>
        </p:nvSpPr>
        <p:spPr>
          <a:xfrm>
            <a:off x="6709017" y="256310"/>
            <a:ext cx="4975799" cy="5909310"/>
          </a:xfrm>
          <a:prstGeom prst="rect">
            <a:avLst/>
          </a:prstGeom>
          <a:solidFill>
            <a:schemeClr val="tx2">
              <a:lumMod val="10000"/>
              <a:lumOff val="90000"/>
            </a:schemeClr>
          </a:solidFill>
        </p:spPr>
        <p:txBody>
          <a:bodyPr wrap="square" rtlCol="0">
            <a:spAutoFit/>
          </a:bodyPr>
          <a:lstStyle/>
          <a:p>
            <a:r>
              <a:rPr lang="en-MY" dirty="0"/>
              <a:t>class Order {</a:t>
            </a:r>
          </a:p>
          <a:p>
            <a:r>
              <a:rPr lang="en-MY" dirty="0"/>
              <a:t>  // ...</a:t>
            </a:r>
          </a:p>
          <a:p>
            <a:r>
              <a:rPr lang="en-MY" dirty="0"/>
              <a:t>  public double price() {</a:t>
            </a:r>
          </a:p>
          <a:p>
            <a:r>
              <a:rPr lang="en-MY" dirty="0"/>
              <a:t>    return new </a:t>
            </a:r>
            <a:r>
              <a:rPr lang="en-MY" dirty="0" err="1"/>
              <a:t>PriceCalculator</a:t>
            </a:r>
            <a:r>
              <a:rPr lang="en-MY" dirty="0"/>
              <a:t>(this).compute();</a:t>
            </a:r>
          </a:p>
          <a:p>
            <a:r>
              <a:rPr lang="en-MY" dirty="0"/>
              <a:t>  }</a:t>
            </a:r>
          </a:p>
          <a:p>
            <a:r>
              <a:rPr lang="en-MY" dirty="0"/>
              <a:t>}</a:t>
            </a:r>
          </a:p>
          <a:p>
            <a:endParaRPr lang="en-MY" dirty="0"/>
          </a:p>
          <a:p>
            <a:r>
              <a:rPr lang="en-MY" dirty="0"/>
              <a:t>class </a:t>
            </a:r>
            <a:r>
              <a:rPr lang="en-MY" dirty="0" err="1"/>
              <a:t>PriceCalculator</a:t>
            </a:r>
            <a:r>
              <a:rPr lang="en-MY" dirty="0"/>
              <a:t> {</a:t>
            </a:r>
          </a:p>
          <a:p>
            <a:r>
              <a:rPr lang="en-MY" dirty="0"/>
              <a:t>  private double </a:t>
            </a:r>
            <a:r>
              <a:rPr lang="en-MY" dirty="0" err="1"/>
              <a:t>primaryBasePrice</a:t>
            </a:r>
            <a:r>
              <a:rPr lang="en-MY" dirty="0"/>
              <a:t>;</a:t>
            </a:r>
          </a:p>
          <a:p>
            <a:r>
              <a:rPr lang="en-MY" dirty="0"/>
              <a:t>  private double </a:t>
            </a:r>
            <a:r>
              <a:rPr lang="en-MY" dirty="0" err="1"/>
              <a:t>secondaryBasePrice</a:t>
            </a:r>
            <a:r>
              <a:rPr lang="en-MY" dirty="0"/>
              <a:t>;</a:t>
            </a:r>
          </a:p>
          <a:p>
            <a:r>
              <a:rPr lang="en-MY" dirty="0"/>
              <a:t>  private double </a:t>
            </a:r>
            <a:r>
              <a:rPr lang="en-MY" dirty="0" err="1"/>
              <a:t>tertiaryBasePrice</a:t>
            </a:r>
            <a:r>
              <a:rPr lang="en-MY" dirty="0"/>
              <a:t>;</a:t>
            </a:r>
          </a:p>
          <a:p>
            <a:r>
              <a:rPr lang="en-MY" dirty="0"/>
              <a:t>  </a:t>
            </a:r>
          </a:p>
          <a:p>
            <a:r>
              <a:rPr lang="en-MY" dirty="0"/>
              <a:t>  public </a:t>
            </a:r>
            <a:r>
              <a:rPr lang="en-MY" dirty="0" err="1"/>
              <a:t>PriceCalculator</a:t>
            </a:r>
            <a:r>
              <a:rPr lang="en-MY" dirty="0"/>
              <a:t>(Order order) {</a:t>
            </a:r>
          </a:p>
          <a:p>
            <a:r>
              <a:rPr lang="en-MY" dirty="0"/>
              <a:t>    // Copy relevant information from the</a:t>
            </a:r>
          </a:p>
          <a:p>
            <a:r>
              <a:rPr lang="en-MY" dirty="0"/>
              <a:t>    // order object.</a:t>
            </a:r>
          </a:p>
          <a:p>
            <a:r>
              <a:rPr lang="en-MY" dirty="0"/>
              <a:t>  }</a:t>
            </a:r>
          </a:p>
          <a:p>
            <a:r>
              <a:rPr lang="en-MY" dirty="0"/>
              <a:t>  </a:t>
            </a:r>
          </a:p>
          <a:p>
            <a:r>
              <a:rPr lang="en-MY" dirty="0"/>
              <a:t>  public double compute() {</a:t>
            </a:r>
          </a:p>
          <a:p>
            <a:r>
              <a:rPr lang="en-MY" dirty="0"/>
              <a:t>    // Perform long computation.</a:t>
            </a:r>
          </a:p>
          <a:p>
            <a:r>
              <a:rPr lang="en-MY" dirty="0"/>
              <a:t>  }</a:t>
            </a:r>
          </a:p>
          <a:p>
            <a:r>
              <a:rPr lang="en-MY" dirty="0"/>
              <a:t>}</a:t>
            </a:r>
          </a:p>
        </p:txBody>
      </p:sp>
      <p:sp>
        <p:nvSpPr>
          <p:cNvPr id="6" name="TextBox 5"/>
          <p:cNvSpPr txBox="1"/>
          <p:nvPr/>
        </p:nvSpPr>
        <p:spPr>
          <a:xfrm>
            <a:off x="748535" y="3487429"/>
            <a:ext cx="4919730" cy="2862322"/>
          </a:xfrm>
          <a:prstGeom prst="rect">
            <a:avLst/>
          </a:prstGeom>
          <a:solidFill>
            <a:schemeClr val="tx2">
              <a:lumMod val="10000"/>
              <a:lumOff val="90000"/>
            </a:schemeClr>
          </a:solidFill>
        </p:spPr>
        <p:txBody>
          <a:bodyPr wrap="square" rtlCol="0">
            <a:spAutoFit/>
          </a:bodyPr>
          <a:lstStyle/>
          <a:p>
            <a:r>
              <a:rPr lang="en-MY" sz="2000" dirty="0"/>
              <a:t>class Order {</a:t>
            </a:r>
          </a:p>
          <a:p>
            <a:r>
              <a:rPr lang="en-MY" sz="2000" dirty="0"/>
              <a:t>  // ...</a:t>
            </a:r>
          </a:p>
          <a:p>
            <a:r>
              <a:rPr lang="en-MY" sz="2000" dirty="0"/>
              <a:t>  public double price() {</a:t>
            </a:r>
          </a:p>
          <a:p>
            <a:r>
              <a:rPr lang="en-MY" sz="2000" dirty="0"/>
              <a:t>    double </a:t>
            </a:r>
            <a:r>
              <a:rPr lang="en-MY" sz="2000" dirty="0" err="1"/>
              <a:t>primaryBasePrice</a:t>
            </a:r>
            <a:r>
              <a:rPr lang="en-MY" sz="2000" dirty="0"/>
              <a:t>;</a:t>
            </a:r>
          </a:p>
          <a:p>
            <a:r>
              <a:rPr lang="en-MY" sz="2000" dirty="0"/>
              <a:t>    double </a:t>
            </a:r>
            <a:r>
              <a:rPr lang="en-MY" sz="2000" dirty="0" err="1"/>
              <a:t>secondaryBasePrice</a:t>
            </a:r>
            <a:r>
              <a:rPr lang="en-MY" sz="2000" dirty="0"/>
              <a:t>;</a:t>
            </a:r>
          </a:p>
          <a:p>
            <a:r>
              <a:rPr lang="en-MY" sz="2000" dirty="0"/>
              <a:t>    double </a:t>
            </a:r>
            <a:r>
              <a:rPr lang="en-MY" sz="2000" dirty="0" err="1"/>
              <a:t>tertiaryBasePrice</a:t>
            </a:r>
            <a:r>
              <a:rPr lang="en-MY" sz="2000" dirty="0"/>
              <a:t>;</a:t>
            </a:r>
          </a:p>
          <a:p>
            <a:r>
              <a:rPr lang="en-MY" sz="2000" dirty="0"/>
              <a:t>    // Perform long computation.</a:t>
            </a:r>
          </a:p>
          <a:p>
            <a:r>
              <a:rPr lang="en-MY" sz="2000" dirty="0"/>
              <a:t>  }</a:t>
            </a:r>
          </a:p>
          <a:p>
            <a:r>
              <a:rPr lang="en-MY" sz="2000" dirty="0"/>
              <a:t>}</a:t>
            </a:r>
          </a:p>
        </p:txBody>
      </p:sp>
      <p:sp>
        <p:nvSpPr>
          <p:cNvPr id="3" name="Striped Right Arrow 2"/>
          <p:cNvSpPr/>
          <p:nvPr/>
        </p:nvSpPr>
        <p:spPr>
          <a:xfrm>
            <a:off x="5541818" y="3851563"/>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960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0509" y="411163"/>
            <a:ext cx="9144000" cy="669492"/>
          </a:xfrm>
        </p:spPr>
        <p:txBody>
          <a:bodyPr>
            <a:noAutofit/>
          </a:bodyPr>
          <a:lstStyle/>
          <a:p>
            <a:pPr algn="l"/>
            <a:r>
              <a:rPr lang="en-MY" sz="4400" dirty="0"/>
              <a:t>Introduce NULL Object </a:t>
            </a:r>
          </a:p>
        </p:txBody>
      </p:sp>
      <p:sp>
        <p:nvSpPr>
          <p:cNvPr id="4" name="Text Placeholder 3"/>
          <p:cNvSpPr>
            <a:spLocks noGrp="1"/>
          </p:cNvSpPr>
          <p:nvPr>
            <p:ph type="subTitle" idx="1"/>
          </p:nvPr>
        </p:nvSpPr>
        <p:spPr>
          <a:xfrm>
            <a:off x="840509" y="1305749"/>
            <a:ext cx="9827491" cy="3632200"/>
          </a:xfrm>
        </p:spPr>
        <p:txBody>
          <a:bodyPr>
            <a:normAutofit/>
          </a:bodyPr>
          <a:lstStyle/>
          <a:p>
            <a:pPr algn="l"/>
            <a:r>
              <a:rPr lang="en-US" dirty="0"/>
              <a:t>Introduce Null Object and integrate it in place of the conditional code which was used to check the temporary field values for existence.</a:t>
            </a:r>
            <a:endParaRPr lang="en-MY" dirty="0"/>
          </a:p>
        </p:txBody>
      </p:sp>
      <p:sp>
        <p:nvSpPr>
          <p:cNvPr id="5" name="TextBox 4"/>
          <p:cNvSpPr txBox="1"/>
          <p:nvPr/>
        </p:nvSpPr>
        <p:spPr>
          <a:xfrm>
            <a:off x="1903472" y="2577379"/>
            <a:ext cx="7212819" cy="3170099"/>
          </a:xfrm>
          <a:prstGeom prst="rect">
            <a:avLst/>
          </a:prstGeom>
          <a:solidFill>
            <a:schemeClr val="tx2">
              <a:lumMod val="10000"/>
              <a:lumOff val="90000"/>
            </a:schemeClr>
          </a:solidFill>
        </p:spPr>
        <p:txBody>
          <a:bodyPr wrap="square" rtlCol="0">
            <a:spAutoFit/>
          </a:bodyPr>
          <a:lstStyle/>
          <a:p>
            <a:r>
              <a:rPr lang="en-US" sz="2000" b="1" dirty="0"/>
              <a:t>Problem</a:t>
            </a:r>
          </a:p>
          <a:p>
            <a:r>
              <a:rPr lang="en-US" sz="2000" dirty="0"/>
              <a:t>Since some methods return null instead of real objects, you have many checks for null in your code.</a:t>
            </a:r>
            <a:endParaRPr lang="en-MY" sz="2000" dirty="0"/>
          </a:p>
          <a:p>
            <a:endParaRPr lang="en-MY" sz="2000" dirty="0"/>
          </a:p>
          <a:p>
            <a:r>
              <a:rPr lang="en-MY" sz="2000" dirty="0"/>
              <a:t>if (customer == null) {</a:t>
            </a:r>
          </a:p>
          <a:p>
            <a:r>
              <a:rPr lang="en-MY" sz="2000" dirty="0"/>
              <a:t>  plan = </a:t>
            </a:r>
            <a:r>
              <a:rPr lang="en-MY" sz="2000" dirty="0" err="1"/>
              <a:t>BillingPlan.basic</a:t>
            </a:r>
            <a:r>
              <a:rPr lang="en-MY" sz="2000" dirty="0"/>
              <a:t>();</a:t>
            </a:r>
          </a:p>
          <a:p>
            <a:r>
              <a:rPr lang="en-MY" sz="2000" dirty="0"/>
              <a:t>}</a:t>
            </a:r>
          </a:p>
          <a:p>
            <a:r>
              <a:rPr lang="en-MY" sz="2000" dirty="0"/>
              <a:t>else {</a:t>
            </a:r>
          </a:p>
          <a:p>
            <a:r>
              <a:rPr lang="en-MY" sz="2000" dirty="0"/>
              <a:t>  plan = </a:t>
            </a:r>
            <a:r>
              <a:rPr lang="en-MY" sz="2000" dirty="0" err="1"/>
              <a:t>customer.getPlan</a:t>
            </a:r>
            <a:r>
              <a:rPr lang="en-MY" sz="2000" dirty="0"/>
              <a:t>();</a:t>
            </a:r>
          </a:p>
          <a:p>
            <a:r>
              <a:rPr lang="en-MY" sz="2000" dirty="0"/>
              <a:t>}</a:t>
            </a:r>
          </a:p>
        </p:txBody>
      </p:sp>
    </p:spTree>
    <p:extLst>
      <p:ext uri="{BB962C8B-B14F-4D97-AF65-F5344CB8AC3E}">
        <p14:creationId xmlns:p14="http://schemas.microsoft.com/office/powerpoint/2010/main" val="1150405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Solution </a:t>
            </a:r>
          </a:p>
        </p:txBody>
      </p:sp>
      <p:sp>
        <p:nvSpPr>
          <p:cNvPr id="3" name="Content Placeholder 2"/>
          <p:cNvSpPr>
            <a:spLocks noGrp="1"/>
          </p:cNvSpPr>
          <p:nvPr>
            <p:ph idx="1"/>
          </p:nvPr>
        </p:nvSpPr>
        <p:spPr>
          <a:xfrm>
            <a:off x="2512291" y="291233"/>
            <a:ext cx="8487957" cy="5952549"/>
          </a:xfrm>
          <a:solidFill>
            <a:schemeClr val="tx2">
              <a:lumMod val="10000"/>
              <a:lumOff val="90000"/>
            </a:schemeClr>
          </a:solidFill>
        </p:spPr>
        <p:txBody>
          <a:bodyPr>
            <a:normAutofit/>
          </a:bodyPr>
          <a:lstStyle/>
          <a:p>
            <a:pPr marL="0" indent="0">
              <a:buNone/>
            </a:pPr>
            <a:r>
              <a:rPr lang="en-MY" b="1" dirty="0">
                <a:solidFill>
                  <a:srgbClr val="00B050"/>
                </a:solidFill>
              </a:rPr>
              <a:t>Instead of null, return a null object that exhibits the default </a:t>
            </a:r>
            <a:r>
              <a:rPr lang="en-MY" b="1" dirty="0" err="1">
                <a:solidFill>
                  <a:srgbClr val="00B050"/>
                </a:solidFill>
              </a:rPr>
              <a:t>behavior</a:t>
            </a:r>
            <a:r>
              <a:rPr lang="en-MY" b="1" dirty="0">
                <a:solidFill>
                  <a:srgbClr val="00B050"/>
                </a:solidFill>
              </a:rPr>
              <a:t>.</a:t>
            </a:r>
          </a:p>
          <a:p>
            <a:pPr marL="0" indent="0">
              <a:buNone/>
            </a:pPr>
            <a:endParaRPr lang="en-MY" dirty="0"/>
          </a:p>
          <a:p>
            <a:pPr marL="0" indent="0">
              <a:buNone/>
            </a:pPr>
            <a:r>
              <a:rPr lang="en-MY" dirty="0"/>
              <a:t>class </a:t>
            </a:r>
            <a:r>
              <a:rPr lang="en-MY" dirty="0" err="1"/>
              <a:t>NullCustomer</a:t>
            </a:r>
            <a:r>
              <a:rPr lang="en-MY" dirty="0"/>
              <a:t> extends Customer {</a:t>
            </a:r>
          </a:p>
          <a:p>
            <a:pPr marL="0" indent="0">
              <a:buNone/>
            </a:pPr>
            <a:r>
              <a:rPr lang="en-MY" dirty="0"/>
              <a:t>  </a:t>
            </a:r>
            <a:r>
              <a:rPr lang="en-MY" dirty="0" err="1"/>
              <a:t>boolean</a:t>
            </a:r>
            <a:r>
              <a:rPr lang="en-MY" dirty="0"/>
              <a:t> </a:t>
            </a:r>
            <a:r>
              <a:rPr lang="en-MY" dirty="0" err="1"/>
              <a:t>isNull</a:t>
            </a:r>
            <a:r>
              <a:rPr lang="en-MY" dirty="0"/>
              <a:t>() {</a:t>
            </a:r>
          </a:p>
          <a:p>
            <a:pPr marL="0" indent="0">
              <a:buNone/>
            </a:pPr>
            <a:r>
              <a:rPr lang="en-MY" dirty="0"/>
              <a:t>    return true;</a:t>
            </a:r>
          </a:p>
          <a:p>
            <a:pPr marL="0" indent="0">
              <a:buNone/>
            </a:pPr>
            <a:r>
              <a:rPr lang="en-MY" dirty="0"/>
              <a:t>  }</a:t>
            </a:r>
          </a:p>
          <a:p>
            <a:pPr marL="0" indent="0">
              <a:buNone/>
            </a:pPr>
            <a:r>
              <a:rPr lang="en-MY" dirty="0"/>
              <a:t>  Plan </a:t>
            </a:r>
            <a:r>
              <a:rPr lang="en-MY" dirty="0" err="1"/>
              <a:t>getPlan</a:t>
            </a:r>
            <a:r>
              <a:rPr lang="en-MY" dirty="0"/>
              <a:t>() {</a:t>
            </a:r>
          </a:p>
          <a:p>
            <a:pPr marL="0" indent="0">
              <a:buNone/>
            </a:pPr>
            <a:r>
              <a:rPr lang="en-MY" dirty="0"/>
              <a:t>    return new </a:t>
            </a:r>
            <a:r>
              <a:rPr lang="en-MY" dirty="0" err="1"/>
              <a:t>NullPlan</a:t>
            </a:r>
            <a:r>
              <a:rPr lang="en-MY" dirty="0"/>
              <a:t>();</a:t>
            </a:r>
          </a:p>
          <a:p>
            <a:pPr marL="0" indent="0">
              <a:buNone/>
            </a:pPr>
            <a:r>
              <a:rPr lang="en-MY" dirty="0"/>
              <a:t>  }</a:t>
            </a:r>
          </a:p>
          <a:p>
            <a:pPr marL="0" indent="0">
              <a:buNone/>
            </a:pPr>
            <a:r>
              <a:rPr lang="en-MY" dirty="0"/>
              <a:t>  // Some other NULL functionality.</a:t>
            </a:r>
          </a:p>
          <a:p>
            <a:pPr marL="0" indent="0">
              <a:buNone/>
            </a:pPr>
            <a:r>
              <a:rPr lang="en-MY" dirty="0"/>
              <a:t>}</a:t>
            </a:r>
          </a:p>
          <a:p>
            <a:pPr marL="0" indent="0">
              <a:buNone/>
            </a:pPr>
            <a:endParaRPr lang="en-MY" dirty="0"/>
          </a:p>
          <a:p>
            <a:pPr marL="0" indent="0">
              <a:buNone/>
            </a:pPr>
            <a:r>
              <a:rPr lang="en-MY" b="1" dirty="0">
                <a:solidFill>
                  <a:srgbClr val="00B050"/>
                </a:solidFill>
              </a:rPr>
              <a:t>// Replace null values with Null-object.</a:t>
            </a:r>
          </a:p>
          <a:p>
            <a:pPr marL="0" indent="0">
              <a:buNone/>
            </a:pPr>
            <a:r>
              <a:rPr lang="en-MY" dirty="0"/>
              <a:t>customer = (</a:t>
            </a:r>
            <a:r>
              <a:rPr lang="en-MY" dirty="0" err="1"/>
              <a:t>order.customer</a:t>
            </a:r>
            <a:r>
              <a:rPr lang="en-MY" dirty="0"/>
              <a:t> != null) ? </a:t>
            </a:r>
            <a:r>
              <a:rPr lang="en-MY" dirty="0" err="1"/>
              <a:t>order.customer</a:t>
            </a:r>
            <a:r>
              <a:rPr lang="en-MY" dirty="0"/>
              <a:t> : new </a:t>
            </a:r>
            <a:r>
              <a:rPr lang="en-MY" dirty="0" err="1"/>
              <a:t>NullCustomer</a:t>
            </a:r>
            <a:r>
              <a:rPr lang="en-MY" dirty="0"/>
              <a:t>();</a:t>
            </a:r>
          </a:p>
          <a:p>
            <a:pPr marL="0" indent="0">
              <a:buNone/>
            </a:pPr>
            <a:endParaRPr lang="en-MY" dirty="0"/>
          </a:p>
          <a:p>
            <a:pPr marL="0" indent="0">
              <a:buNone/>
            </a:pPr>
            <a:r>
              <a:rPr lang="en-MY" dirty="0"/>
              <a:t>// Use Null-object as if it's normal subclass.</a:t>
            </a:r>
          </a:p>
          <a:p>
            <a:pPr marL="0" indent="0">
              <a:buNone/>
            </a:pPr>
            <a:r>
              <a:rPr lang="en-MY" dirty="0"/>
              <a:t>plan = </a:t>
            </a:r>
            <a:r>
              <a:rPr lang="en-MY" dirty="0" err="1"/>
              <a:t>customer.getPlan</a:t>
            </a:r>
            <a:r>
              <a:rPr lang="en-MY" dirty="0"/>
              <a:t>();</a:t>
            </a:r>
          </a:p>
          <a:p>
            <a:endParaRPr lang="en-MY" dirty="0"/>
          </a:p>
        </p:txBody>
      </p:sp>
    </p:spTree>
    <p:extLst>
      <p:ext uri="{BB962C8B-B14F-4D97-AF65-F5344CB8AC3E}">
        <p14:creationId xmlns:p14="http://schemas.microsoft.com/office/powerpoint/2010/main" val="2735074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10836"/>
            <a:ext cx="3932237" cy="738909"/>
          </a:xfrm>
        </p:spPr>
        <p:txBody>
          <a:bodyPr>
            <a:noAutofit/>
          </a:bodyPr>
          <a:lstStyle/>
          <a:p>
            <a:r>
              <a:rPr lang="en-MY" sz="3600" dirty="0"/>
              <a:t>Advantage </a:t>
            </a:r>
          </a:p>
        </p:txBody>
      </p:sp>
      <p:sp>
        <p:nvSpPr>
          <p:cNvPr id="3" name="Content Placeholder 2"/>
          <p:cNvSpPr>
            <a:spLocks noGrp="1"/>
          </p:cNvSpPr>
          <p:nvPr>
            <p:ph idx="1"/>
          </p:nvPr>
        </p:nvSpPr>
        <p:spPr>
          <a:xfrm>
            <a:off x="683490" y="1061316"/>
            <a:ext cx="10708843" cy="4873625"/>
          </a:xfrm>
        </p:spPr>
        <p:txBody>
          <a:bodyPr>
            <a:normAutofit/>
          </a:bodyPr>
          <a:lstStyle/>
          <a:p>
            <a:r>
              <a:rPr lang="en-MY" sz="2800" dirty="0"/>
              <a:t>Better Code Quality and organization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520" y="2216685"/>
            <a:ext cx="6549711" cy="3929827"/>
          </a:xfrm>
          <a:prstGeom prst="rect">
            <a:avLst/>
          </a:prstGeom>
        </p:spPr>
      </p:pic>
    </p:spTree>
    <p:extLst>
      <p:ext uri="{BB962C8B-B14F-4D97-AF65-F5344CB8AC3E}">
        <p14:creationId xmlns:p14="http://schemas.microsoft.com/office/powerpoint/2010/main" val="212208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is code smells again ? </a:t>
            </a:r>
            <a:r>
              <a:rPr lang="en-MY"/>
              <a:t>***** exam</a:t>
            </a:r>
            <a:endParaRPr lang="en-MY" dirty="0"/>
          </a:p>
        </p:txBody>
      </p:sp>
      <p:sp>
        <p:nvSpPr>
          <p:cNvPr id="3" name="Content Placeholder 2"/>
          <p:cNvSpPr>
            <a:spLocks noGrp="1"/>
          </p:cNvSpPr>
          <p:nvPr>
            <p:ph idx="1"/>
          </p:nvPr>
        </p:nvSpPr>
        <p:spPr>
          <a:xfrm>
            <a:off x="609604" y="1579418"/>
            <a:ext cx="10455560" cy="3986937"/>
          </a:xfrm>
        </p:spPr>
        <p:txBody>
          <a:bodyPr>
            <a:noAutofit/>
          </a:bodyPr>
          <a:lstStyle/>
          <a:p>
            <a:r>
              <a:rPr lang="en-US" sz="2400" dirty="0"/>
              <a:t>Code smells are </a:t>
            </a:r>
            <a:r>
              <a:rPr lang="en-US" sz="2400" dirty="0">
                <a:solidFill>
                  <a:srgbClr val="FF0000"/>
                </a:solidFill>
              </a:rPr>
              <a:t>key signs that refactoring is necessary</a:t>
            </a:r>
            <a:r>
              <a:rPr lang="en-US" sz="2400" dirty="0"/>
              <a:t>. In the process of refactoring, we get rid of smells, enabling further development of the application with equal or greater speed.</a:t>
            </a:r>
          </a:p>
          <a:p>
            <a:endParaRPr lang="en-US" sz="2400" dirty="0"/>
          </a:p>
          <a:p>
            <a:r>
              <a:rPr lang="en-US" sz="2400" dirty="0"/>
              <a:t>The lack of regular refactoring, can lead to a complete paralysis of a project over time, wasting a few years of development and requiring you to spend several more years to rewrite it from scratch.</a:t>
            </a:r>
          </a:p>
          <a:p>
            <a:endParaRPr lang="en-US" sz="2400" dirty="0"/>
          </a:p>
          <a:p>
            <a:r>
              <a:rPr lang="en-US" sz="2400" dirty="0"/>
              <a:t>Therefore, it is necessary to get rid of code smells while they are still small.</a:t>
            </a:r>
          </a:p>
          <a:p>
            <a:endParaRPr lang="en-MY" sz="2400" dirty="0"/>
          </a:p>
        </p:txBody>
      </p:sp>
    </p:spTree>
    <p:extLst>
      <p:ext uri="{BB962C8B-B14F-4D97-AF65-F5344CB8AC3E}">
        <p14:creationId xmlns:p14="http://schemas.microsoft.com/office/powerpoint/2010/main" val="4273809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29672" y="226436"/>
            <a:ext cx="9144000" cy="678728"/>
          </a:xfrm>
        </p:spPr>
        <p:txBody>
          <a:bodyPr>
            <a:noAutofit/>
          </a:bodyPr>
          <a:lstStyle/>
          <a:p>
            <a:pPr algn="l"/>
            <a:r>
              <a:rPr lang="en-MY" sz="4400" dirty="0"/>
              <a:t>Code Smell 3: Refused Bequest </a:t>
            </a:r>
          </a:p>
        </p:txBody>
      </p:sp>
      <p:sp>
        <p:nvSpPr>
          <p:cNvPr id="6" name="Subtitle 5"/>
          <p:cNvSpPr>
            <a:spLocks noGrp="1"/>
          </p:cNvSpPr>
          <p:nvPr>
            <p:ph type="subTitle" idx="1"/>
          </p:nvPr>
        </p:nvSpPr>
        <p:spPr>
          <a:xfrm>
            <a:off x="729672" y="1283854"/>
            <a:ext cx="10594109" cy="4876800"/>
          </a:xfrm>
        </p:spPr>
        <p:txBody>
          <a:bodyPr>
            <a:noAutofit/>
          </a:bodyPr>
          <a:lstStyle/>
          <a:p>
            <a:pPr algn="l"/>
            <a:r>
              <a:rPr lang="en-US" dirty="0"/>
              <a:t>If a subclass uses only some of the methods and properties inherited from its parents, the hierarchy is off-kilter (weird). </a:t>
            </a:r>
          </a:p>
          <a:p>
            <a:pPr algn="l"/>
            <a:endParaRPr lang="en-US" dirty="0"/>
          </a:p>
          <a:p>
            <a:pPr algn="l"/>
            <a:r>
              <a:rPr lang="en-US" dirty="0"/>
              <a:t>The unneeded methods may simply go unused or be redefined and give off exceptions.</a:t>
            </a:r>
          </a:p>
          <a:p>
            <a:pPr algn="l"/>
            <a:endParaRPr lang="en-US" dirty="0"/>
          </a:p>
          <a:p>
            <a:pPr algn="l"/>
            <a:r>
              <a:rPr lang="en-MY" dirty="0"/>
              <a:t>Reasons for the problem:</a:t>
            </a:r>
          </a:p>
          <a:p>
            <a:pPr algn="l"/>
            <a:r>
              <a:rPr lang="en-US" dirty="0"/>
              <a:t>Someone was motivated to create inheritance between classes only by the desire to reuse the code in a superclass. But the superclass and subclass are completely different.</a:t>
            </a:r>
            <a:endParaRPr lang="en-MY" dirty="0"/>
          </a:p>
          <a:p>
            <a:pPr algn="l"/>
            <a:endParaRPr lang="en-MY" dirty="0"/>
          </a:p>
        </p:txBody>
      </p:sp>
      <p:pic>
        <p:nvPicPr>
          <p:cNvPr id="2" name="Picture 1"/>
          <p:cNvPicPr>
            <a:picLocks noChangeAspect="1"/>
          </p:cNvPicPr>
          <p:nvPr/>
        </p:nvPicPr>
        <p:blipFill>
          <a:blip r:embed="rId2"/>
          <a:stretch>
            <a:fillRect/>
          </a:stretch>
        </p:blipFill>
        <p:spPr>
          <a:xfrm>
            <a:off x="4243367" y="5362109"/>
            <a:ext cx="3173730" cy="1402789"/>
          </a:xfrm>
          <a:prstGeom prst="rect">
            <a:avLst/>
          </a:prstGeom>
        </p:spPr>
      </p:pic>
      <p:pic>
        <p:nvPicPr>
          <p:cNvPr id="7" name="Picture Placeholder 5"/>
          <p:cNvPicPr>
            <a:picLocks noChangeAspect="1"/>
          </p:cNvPicPr>
          <p:nvPr/>
        </p:nvPicPr>
        <p:blipFill>
          <a:blip r:embed="rId3">
            <a:extLst>
              <a:ext uri="{28A0092B-C50C-407E-A947-70E740481C1C}">
                <a14:useLocalDpi xmlns:a14="http://schemas.microsoft.com/office/drawing/2010/main" val="0"/>
              </a:ext>
            </a:extLst>
          </a:blip>
          <a:srcRect l="12007" r="12007"/>
          <a:stretch>
            <a:fillRect/>
          </a:stretch>
        </p:blipFill>
        <p:spPr>
          <a:xfrm>
            <a:off x="7417097" y="5225749"/>
            <a:ext cx="2335280" cy="1313595"/>
          </a:xfrm>
          <a:prstGeom prst="rect">
            <a:avLst/>
          </a:prstGeom>
        </p:spPr>
      </p:pic>
    </p:spTree>
    <p:extLst>
      <p:ext uri="{BB962C8B-B14F-4D97-AF65-F5344CB8AC3E}">
        <p14:creationId xmlns:p14="http://schemas.microsoft.com/office/powerpoint/2010/main" val="934389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063" y="554036"/>
            <a:ext cx="7315200" cy="566739"/>
          </a:xfrm>
        </p:spPr>
        <p:txBody>
          <a:bodyPr>
            <a:normAutofit/>
          </a:bodyPr>
          <a:lstStyle/>
          <a:p>
            <a:r>
              <a:rPr lang="en-MY" sz="3200" dirty="0"/>
              <a:t>Treatment </a:t>
            </a:r>
          </a:p>
        </p:txBody>
      </p:sp>
      <p:sp>
        <p:nvSpPr>
          <p:cNvPr id="5" name="Text Placeholder 4"/>
          <p:cNvSpPr>
            <a:spLocks noGrp="1"/>
          </p:cNvSpPr>
          <p:nvPr>
            <p:ph type="body" sz="half" idx="2"/>
          </p:nvPr>
        </p:nvSpPr>
        <p:spPr>
          <a:xfrm>
            <a:off x="801062" y="1687514"/>
            <a:ext cx="5112057" cy="4048268"/>
          </a:xfrm>
        </p:spPr>
        <p:txBody>
          <a:bodyPr>
            <a:normAutofit/>
          </a:bodyPr>
          <a:lstStyle/>
          <a:p>
            <a:r>
              <a:rPr lang="en-MY" sz="2800" dirty="0"/>
              <a:t>Two types of treatment </a:t>
            </a:r>
          </a:p>
          <a:p>
            <a:endParaRPr lang="en-MY" sz="2800" dirty="0"/>
          </a:p>
          <a:p>
            <a:pPr marL="285750" indent="-285750">
              <a:buFont typeface="Arial" panose="020B0604020202020204" pitchFamily="34" charset="0"/>
              <a:buChar char="•"/>
            </a:pPr>
            <a:r>
              <a:rPr lang="en-MY" sz="2800" dirty="0"/>
              <a:t>Replace inheritance with delegation </a:t>
            </a:r>
          </a:p>
          <a:p>
            <a:pPr marL="285750" indent="-285750">
              <a:buFont typeface="Arial" panose="020B0604020202020204" pitchFamily="34" charset="0"/>
              <a:buChar char="•"/>
            </a:pPr>
            <a:endParaRPr lang="en-MY" sz="2800" dirty="0"/>
          </a:p>
          <a:p>
            <a:pPr marL="285750" indent="-285750">
              <a:buFont typeface="Arial" panose="020B0604020202020204" pitchFamily="34" charset="0"/>
              <a:buChar char="•"/>
            </a:pPr>
            <a:r>
              <a:rPr lang="en-MY" sz="2800" dirty="0"/>
              <a:t>Extract superclass </a:t>
            </a:r>
          </a:p>
          <a:p>
            <a:pPr marL="285750" indent="-285750">
              <a:buFont typeface="Arial" panose="020B0604020202020204" pitchFamily="34" charset="0"/>
              <a:buChar char="•"/>
            </a:pPr>
            <a:endParaRPr lang="en-MY" sz="1050" dirty="0"/>
          </a:p>
        </p:txBody>
      </p:sp>
      <p:pic>
        <p:nvPicPr>
          <p:cNvPr id="3" name="Picture 2"/>
          <p:cNvPicPr>
            <a:picLocks noChangeAspect="1"/>
          </p:cNvPicPr>
          <p:nvPr/>
        </p:nvPicPr>
        <p:blipFill>
          <a:blip r:embed="rId2"/>
          <a:stretch>
            <a:fillRect/>
          </a:stretch>
        </p:blipFill>
        <p:spPr>
          <a:xfrm>
            <a:off x="6470713" y="2753487"/>
            <a:ext cx="4810125" cy="2228850"/>
          </a:xfrm>
          <a:prstGeom prst="rect">
            <a:avLst/>
          </a:prstGeom>
        </p:spPr>
      </p:pic>
    </p:spTree>
    <p:extLst>
      <p:ext uri="{BB962C8B-B14F-4D97-AF65-F5344CB8AC3E}">
        <p14:creationId xmlns:p14="http://schemas.microsoft.com/office/powerpoint/2010/main" val="879323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281" y="457200"/>
            <a:ext cx="7315200" cy="566739"/>
          </a:xfrm>
        </p:spPr>
        <p:txBody>
          <a:bodyPr>
            <a:noAutofit/>
          </a:bodyPr>
          <a:lstStyle/>
          <a:p>
            <a:r>
              <a:rPr lang="en-MY" sz="3200" b="1" dirty="0"/>
              <a:t>Replace Inheritance with Delegation</a:t>
            </a:r>
            <a:endParaRPr lang="en-MY" sz="3200" dirty="0"/>
          </a:p>
        </p:txBody>
      </p:sp>
      <p:sp>
        <p:nvSpPr>
          <p:cNvPr id="4" name="Text Placeholder 3"/>
          <p:cNvSpPr>
            <a:spLocks noGrp="1"/>
          </p:cNvSpPr>
          <p:nvPr>
            <p:ph type="body" sz="half" idx="2"/>
          </p:nvPr>
        </p:nvSpPr>
        <p:spPr>
          <a:xfrm>
            <a:off x="782590" y="1436956"/>
            <a:ext cx="6015374" cy="4252644"/>
          </a:xfrm>
        </p:spPr>
        <p:txBody>
          <a:bodyPr>
            <a:noAutofit/>
          </a:bodyPr>
          <a:lstStyle/>
          <a:p>
            <a:r>
              <a:rPr lang="en-US" sz="2400" dirty="0"/>
              <a:t>If inheritance makes no sense and the subclass really does have nothing in common with the superclass, eliminate inheritance in favor of Replace Inheritance with Delegation.</a:t>
            </a:r>
          </a:p>
          <a:p>
            <a:endParaRPr lang="en-US" sz="2400" dirty="0"/>
          </a:p>
          <a:p>
            <a:r>
              <a:rPr lang="en-US" sz="2400" dirty="0"/>
              <a:t>Problem</a:t>
            </a:r>
          </a:p>
          <a:p>
            <a:r>
              <a:rPr lang="en-US" sz="2400" dirty="0"/>
              <a:t>You have a subclass that uses only a portion of the methods of its superclass (or it's not possible to inherit superclass data)</a:t>
            </a:r>
            <a:endParaRPr lang="en-MY"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049" y="1023939"/>
            <a:ext cx="2895600" cy="4324350"/>
          </a:xfrm>
          <a:prstGeom prst="rect">
            <a:avLst/>
          </a:prstGeom>
        </p:spPr>
      </p:pic>
    </p:spTree>
    <p:extLst>
      <p:ext uri="{BB962C8B-B14F-4D97-AF65-F5344CB8AC3E}">
        <p14:creationId xmlns:p14="http://schemas.microsoft.com/office/powerpoint/2010/main" val="1874005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43" y="244763"/>
            <a:ext cx="3932237" cy="689020"/>
          </a:xfrm>
        </p:spPr>
        <p:txBody>
          <a:bodyPr>
            <a:normAutofit/>
          </a:bodyPr>
          <a:lstStyle/>
          <a:p>
            <a:r>
              <a:rPr lang="en-MY" sz="3600" dirty="0"/>
              <a:t>Solution </a:t>
            </a:r>
          </a:p>
        </p:txBody>
      </p:sp>
      <p:sp>
        <p:nvSpPr>
          <p:cNvPr id="4" name="Text Placeholder 3"/>
          <p:cNvSpPr>
            <a:spLocks noGrp="1"/>
          </p:cNvSpPr>
          <p:nvPr>
            <p:ph type="body" sz="half" idx="2"/>
          </p:nvPr>
        </p:nvSpPr>
        <p:spPr>
          <a:xfrm>
            <a:off x="498043" y="1109275"/>
            <a:ext cx="9763557" cy="2040325"/>
          </a:xfrm>
        </p:spPr>
        <p:txBody>
          <a:bodyPr>
            <a:normAutofit/>
          </a:bodyPr>
          <a:lstStyle/>
          <a:p>
            <a:r>
              <a:rPr lang="en-US" sz="2800" dirty="0"/>
              <a:t>Create a field and put a superclass object in it, delegate methods to the superclass object, and get rid of inheritance.</a:t>
            </a:r>
            <a:endParaRPr lang="en-MY"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935" y="2761527"/>
            <a:ext cx="6577189" cy="3306764"/>
          </a:xfrm>
          <a:prstGeom prst="rect">
            <a:avLst/>
          </a:prstGeom>
          <a:solidFill>
            <a:schemeClr val="tx2">
              <a:lumMod val="10000"/>
              <a:lumOff val="90000"/>
            </a:schemeClr>
          </a:solid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667" y="2694471"/>
            <a:ext cx="2203751" cy="3291128"/>
          </a:xfrm>
          <a:prstGeom prst="rect">
            <a:avLst/>
          </a:prstGeom>
        </p:spPr>
      </p:pic>
      <p:sp>
        <p:nvSpPr>
          <p:cNvPr id="7" name="Striped Right Arrow 6"/>
          <p:cNvSpPr/>
          <p:nvPr/>
        </p:nvSpPr>
        <p:spPr>
          <a:xfrm>
            <a:off x="3624577" y="3906981"/>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398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72" y="457200"/>
            <a:ext cx="7315200" cy="566739"/>
          </a:xfrm>
        </p:spPr>
        <p:txBody>
          <a:bodyPr>
            <a:noAutofit/>
          </a:bodyPr>
          <a:lstStyle/>
          <a:p>
            <a:r>
              <a:rPr lang="en-MY" sz="3600" dirty="0"/>
              <a:t>Extract superclass</a:t>
            </a:r>
          </a:p>
        </p:txBody>
      </p:sp>
      <p:sp>
        <p:nvSpPr>
          <p:cNvPr id="4" name="Text Placeholder 3"/>
          <p:cNvSpPr>
            <a:spLocks noGrp="1"/>
          </p:cNvSpPr>
          <p:nvPr>
            <p:ph type="body" sz="half" idx="2"/>
          </p:nvPr>
        </p:nvSpPr>
        <p:spPr>
          <a:xfrm>
            <a:off x="422372" y="1405939"/>
            <a:ext cx="6470933" cy="4512460"/>
          </a:xfrm>
        </p:spPr>
        <p:txBody>
          <a:bodyPr>
            <a:noAutofit/>
          </a:bodyPr>
          <a:lstStyle/>
          <a:p>
            <a:pPr marL="342900" indent="-342900">
              <a:buFont typeface="Arial" panose="020B0604020202020204" pitchFamily="34" charset="0"/>
              <a:buChar char="•"/>
            </a:pPr>
            <a:r>
              <a:rPr lang="en-US" sz="2400" dirty="0"/>
              <a:t>If inheritance is appropriate, get rid of unneeded fields and methods in the subclass. </a:t>
            </a:r>
          </a:p>
          <a:p>
            <a:pPr marL="342900" indent="-342900">
              <a:buFont typeface="Arial" panose="020B0604020202020204" pitchFamily="34" charset="0"/>
              <a:buChar char="•"/>
            </a:pPr>
            <a:r>
              <a:rPr lang="en-US" sz="2400" dirty="0"/>
              <a:t>Extract all fields and methods needed by the subclass from the parent class, put them in a new subclass, and set both classes to inherit from it (Extract Superclass).</a:t>
            </a:r>
          </a:p>
          <a:p>
            <a:endParaRPr lang="en-US" sz="2400" dirty="0"/>
          </a:p>
          <a:p>
            <a:r>
              <a:rPr lang="en-US" sz="2400" dirty="0"/>
              <a:t>Problem</a:t>
            </a:r>
          </a:p>
          <a:p>
            <a:r>
              <a:rPr lang="en-US" sz="2400" dirty="0"/>
              <a:t>You have two classes with common fields and methods.</a:t>
            </a:r>
            <a:endParaRPr lang="en-MY"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850" y="457200"/>
            <a:ext cx="3398346" cy="5843199"/>
          </a:xfrm>
          <a:prstGeom prst="rect">
            <a:avLst/>
          </a:prstGeom>
        </p:spPr>
      </p:pic>
    </p:spTree>
    <p:extLst>
      <p:ext uri="{BB962C8B-B14F-4D97-AF65-F5344CB8AC3E}">
        <p14:creationId xmlns:p14="http://schemas.microsoft.com/office/powerpoint/2010/main" val="1536330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444" y="398123"/>
            <a:ext cx="7315200" cy="566739"/>
          </a:xfrm>
        </p:spPr>
        <p:txBody>
          <a:bodyPr>
            <a:noAutofit/>
          </a:bodyPr>
          <a:lstStyle/>
          <a:p>
            <a:r>
              <a:rPr lang="en-MY" sz="4000" dirty="0"/>
              <a:t>Solution </a:t>
            </a:r>
          </a:p>
        </p:txBody>
      </p:sp>
      <p:sp>
        <p:nvSpPr>
          <p:cNvPr id="4" name="Text Placeholder 3"/>
          <p:cNvSpPr>
            <a:spLocks noGrp="1"/>
          </p:cNvSpPr>
          <p:nvPr>
            <p:ph type="body" sz="half" idx="2"/>
          </p:nvPr>
        </p:nvSpPr>
        <p:spPr>
          <a:xfrm>
            <a:off x="542443" y="1008726"/>
            <a:ext cx="11123083" cy="655443"/>
          </a:xfrm>
        </p:spPr>
        <p:txBody>
          <a:bodyPr>
            <a:normAutofit fontScale="85000" lnSpcReduction="20000"/>
          </a:bodyPr>
          <a:lstStyle/>
          <a:p>
            <a:r>
              <a:rPr lang="en-US" sz="2800" dirty="0"/>
              <a:t>Create a shared superclass for them and move all the identical fields and methods to it.</a:t>
            </a:r>
            <a:endParaRPr lang="en-MY"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4432" y="1936812"/>
            <a:ext cx="6358877" cy="4245504"/>
          </a:xfrm>
          <a:prstGeom prst="rect">
            <a:avLst/>
          </a:prstGeom>
          <a:solidFill>
            <a:schemeClr val="tx2">
              <a:lumMod val="10000"/>
              <a:lumOff val="90000"/>
            </a:schemeClr>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286" y="1936813"/>
            <a:ext cx="2469143" cy="4245504"/>
          </a:xfrm>
          <a:prstGeom prst="rect">
            <a:avLst/>
          </a:prstGeom>
        </p:spPr>
      </p:pic>
      <p:sp>
        <p:nvSpPr>
          <p:cNvPr id="7" name="Striped Right Arrow 6"/>
          <p:cNvSpPr/>
          <p:nvPr/>
        </p:nvSpPr>
        <p:spPr>
          <a:xfrm>
            <a:off x="3952331" y="3486909"/>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794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57382" y="448108"/>
            <a:ext cx="9144000" cy="641783"/>
          </a:xfrm>
        </p:spPr>
        <p:txBody>
          <a:bodyPr>
            <a:normAutofit/>
          </a:bodyPr>
          <a:lstStyle/>
          <a:p>
            <a:pPr algn="l"/>
            <a:r>
              <a:rPr lang="en-MY" sz="3600" dirty="0"/>
              <a:t>Advantage </a:t>
            </a:r>
          </a:p>
        </p:txBody>
      </p:sp>
      <p:sp>
        <p:nvSpPr>
          <p:cNvPr id="6" name="Subtitle 5"/>
          <p:cNvSpPr>
            <a:spLocks noGrp="1"/>
          </p:cNvSpPr>
          <p:nvPr>
            <p:ph type="subTitle" idx="1"/>
          </p:nvPr>
        </p:nvSpPr>
        <p:spPr>
          <a:xfrm>
            <a:off x="923636" y="1431636"/>
            <a:ext cx="9744364" cy="3826164"/>
          </a:xfrm>
        </p:spPr>
        <p:txBody>
          <a:bodyPr>
            <a:normAutofit/>
          </a:bodyPr>
          <a:lstStyle/>
          <a:p>
            <a:pPr algn="l"/>
            <a:r>
              <a:rPr lang="en-US" sz="2800" dirty="0"/>
              <a:t>Improves code clarity and organization. </a:t>
            </a:r>
          </a:p>
          <a:p>
            <a:pPr algn="l"/>
            <a:endParaRPr lang="en-US" sz="2800" dirty="0"/>
          </a:p>
        </p:txBody>
      </p:sp>
    </p:spTree>
    <p:extLst>
      <p:ext uri="{BB962C8B-B14F-4D97-AF65-F5344CB8AC3E}">
        <p14:creationId xmlns:p14="http://schemas.microsoft.com/office/powerpoint/2010/main" val="1865641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04493" y="374113"/>
            <a:ext cx="9144000" cy="725014"/>
          </a:xfrm>
        </p:spPr>
        <p:txBody>
          <a:bodyPr>
            <a:normAutofit/>
          </a:bodyPr>
          <a:lstStyle/>
          <a:p>
            <a:r>
              <a:rPr lang="en-MY" sz="4400" dirty="0"/>
              <a:t>Change preventers</a:t>
            </a:r>
          </a:p>
        </p:txBody>
      </p:sp>
      <p:sp>
        <p:nvSpPr>
          <p:cNvPr id="5" name="Subtitle 4"/>
          <p:cNvSpPr>
            <a:spLocks noGrp="1"/>
          </p:cNvSpPr>
          <p:nvPr>
            <p:ph type="subTitle" idx="1"/>
          </p:nvPr>
        </p:nvSpPr>
        <p:spPr>
          <a:xfrm>
            <a:off x="3306618" y="1736436"/>
            <a:ext cx="7869382" cy="3823116"/>
          </a:xfrm>
        </p:spPr>
        <p:txBody>
          <a:bodyPr>
            <a:normAutofit lnSpcReduction="10000"/>
          </a:bodyPr>
          <a:lstStyle/>
          <a:p>
            <a:pPr algn="l"/>
            <a:r>
              <a:rPr lang="en-US" dirty="0"/>
              <a:t>These smells mean that if you need to change something in one place in your code, you have to make many changes in other places too. </a:t>
            </a:r>
          </a:p>
          <a:p>
            <a:pPr algn="l"/>
            <a:endParaRPr lang="en-US" dirty="0"/>
          </a:p>
          <a:p>
            <a:pPr algn="l"/>
            <a:r>
              <a:rPr lang="en-US" dirty="0"/>
              <a:t>Program development becomes much more complicated and expensive as a result.</a:t>
            </a:r>
          </a:p>
          <a:p>
            <a:pPr algn="l"/>
            <a:endParaRPr lang="en-US" dirty="0"/>
          </a:p>
          <a:p>
            <a:pPr marL="342900" indent="-342900" algn="l">
              <a:buFont typeface="Arial" panose="020B0604020202020204" pitchFamily="34" charset="0"/>
              <a:buChar char="•"/>
            </a:pPr>
            <a:r>
              <a:rPr lang="en-US" dirty="0"/>
              <a:t>Divergent Change</a:t>
            </a:r>
          </a:p>
          <a:p>
            <a:pPr marL="342900" indent="-342900" algn="l">
              <a:buFont typeface="Arial" panose="020B0604020202020204" pitchFamily="34" charset="0"/>
              <a:buChar char="•"/>
            </a:pPr>
            <a:r>
              <a:rPr lang="en-US" dirty="0"/>
              <a:t>Shotgun Surgery</a:t>
            </a:r>
          </a:p>
          <a:p>
            <a:pPr marL="342900" indent="-342900" algn="l">
              <a:buFont typeface="Arial" panose="020B0604020202020204" pitchFamily="34" charset="0"/>
              <a:buChar char="•"/>
            </a:pPr>
            <a:r>
              <a:rPr lang="en-US" dirty="0"/>
              <a:t>Parallel Inheritance Hierarchies</a:t>
            </a:r>
          </a:p>
          <a:p>
            <a:pPr marL="342900" indent="-342900" algn="l">
              <a:buFont typeface="Arial" panose="020B0604020202020204" pitchFamily="34" charset="0"/>
              <a:buChar char="•"/>
            </a:pPr>
            <a:endParaRPr lang="en-US" dirty="0"/>
          </a:p>
          <a:p>
            <a:pPr algn="l"/>
            <a:endParaRPr lang="en-MY"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24" y="408367"/>
            <a:ext cx="2689538" cy="4706692"/>
          </a:xfrm>
          <a:prstGeom prst="rect">
            <a:avLst/>
          </a:prstGeom>
        </p:spPr>
      </p:pic>
    </p:spTree>
    <p:extLst>
      <p:ext uri="{BB962C8B-B14F-4D97-AF65-F5344CB8AC3E}">
        <p14:creationId xmlns:p14="http://schemas.microsoft.com/office/powerpoint/2010/main" val="2454960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Code Smell 4:  Divergent Change </a:t>
            </a:r>
          </a:p>
        </p:txBody>
      </p:sp>
      <p:sp>
        <p:nvSpPr>
          <p:cNvPr id="3" name="Content Placeholder 2"/>
          <p:cNvSpPr>
            <a:spLocks noGrp="1"/>
          </p:cNvSpPr>
          <p:nvPr>
            <p:ph idx="1"/>
          </p:nvPr>
        </p:nvSpPr>
        <p:spPr>
          <a:xfrm>
            <a:off x="609604" y="1348510"/>
            <a:ext cx="9706633" cy="4217846"/>
          </a:xfrm>
        </p:spPr>
        <p:txBody>
          <a:bodyPr>
            <a:normAutofit lnSpcReduction="10000"/>
          </a:bodyPr>
          <a:lstStyle/>
          <a:p>
            <a:r>
              <a:rPr lang="en-US" sz="2400" dirty="0"/>
              <a:t>You find yourself having to change many unrelated methods when you make changes to a class. </a:t>
            </a:r>
          </a:p>
          <a:p>
            <a:endParaRPr lang="en-US" sz="2400" dirty="0"/>
          </a:p>
          <a:p>
            <a:r>
              <a:rPr lang="en-US" sz="2400" dirty="0"/>
              <a:t>For example, when adding a new product type you have to change the methods for finding, displaying, and ordering products.</a:t>
            </a:r>
          </a:p>
          <a:p>
            <a:endParaRPr lang="en-US" sz="2400" dirty="0"/>
          </a:p>
          <a:p>
            <a:endParaRPr lang="en-US" sz="2400" dirty="0"/>
          </a:p>
          <a:p>
            <a:pPr marL="0" indent="0">
              <a:buNone/>
            </a:pPr>
            <a:r>
              <a:rPr lang="en-MY" sz="2400" dirty="0"/>
              <a:t>Reasons for the problem	</a:t>
            </a:r>
            <a:endParaRPr lang="en-US" sz="2400" dirty="0"/>
          </a:p>
          <a:p>
            <a:r>
              <a:rPr lang="en-US" sz="2400" dirty="0"/>
              <a:t>Often these divergent modifications are due to poor program structure or "</a:t>
            </a:r>
            <a:r>
              <a:rPr lang="en-US" sz="2400" dirty="0" err="1"/>
              <a:t>copypaste</a:t>
            </a:r>
            <a:r>
              <a:rPr lang="en-US" sz="2400" dirty="0"/>
              <a:t> programming”.</a:t>
            </a:r>
            <a:endParaRPr lang="en-MY" sz="2400" dirty="0"/>
          </a:p>
          <a:p>
            <a:endParaRPr lang="en-MY" dirty="0"/>
          </a:p>
        </p:txBody>
      </p:sp>
      <p:pic>
        <p:nvPicPr>
          <p:cNvPr id="4" name="Picture 3"/>
          <p:cNvPicPr>
            <a:picLocks noChangeAspect="1"/>
          </p:cNvPicPr>
          <p:nvPr/>
        </p:nvPicPr>
        <p:blipFill>
          <a:blip r:embed="rId2"/>
          <a:stretch>
            <a:fillRect/>
          </a:stretch>
        </p:blipFill>
        <p:spPr>
          <a:xfrm>
            <a:off x="9581861" y="319469"/>
            <a:ext cx="2415538" cy="2155508"/>
          </a:xfrm>
          <a:prstGeom prst="rect">
            <a:avLst/>
          </a:prstGeom>
        </p:spPr>
      </p:pic>
    </p:spTree>
    <p:extLst>
      <p:ext uri="{BB962C8B-B14F-4D97-AF65-F5344CB8AC3E}">
        <p14:creationId xmlns:p14="http://schemas.microsoft.com/office/powerpoint/2010/main" val="1323574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Treatment </a:t>
            </a:r>
          </a:p>
        </p:txBody>
      </p:sp>
      <p:sp>
        <p:nvSpPr>
          <p:cNvPr id="3" name="Content Placeholder 2"/>
          <p:cNvSpPr>
            <a:spLocks noGrp="1"/>
          </p:cNvSpPr>
          <p:nvPr>
            <p:ph sz="half" idx="1"/>
          </p:nvPr>
        </p:nvSpPr>
        <p:spPr>
          <a:xfrm>
            <a:off x="609600" y="1348510"/>
            <a:ext cx="6270429" cy="4217846"/>
          </a:xfrm>
        </p:spPr>
        <p:txBody>
          <a:bodyPr>
            <a:normAutofit/>
          </a:bodyPr>
          <a:lstStyle/>
          <a:p>
            <a:pPr>
              <a:buFont typeface="Arial" panose="020B0604020202020204" pitchFamily="34" charset="0"/>
              <a:buChar char="•"/>
            </a:pPr>
            <a:r>
              <a:rPr lang="en-US" sz="2800" dirty="0">
                <a:solidFill>
                  <a:srgbClr val="444444"/>
                </a:solidFill>
                <a:latin typeface="PT Sans"/>
              </a:rPr>
              <a:t>Split up the behavior of the class via </a:t>
            </a:r>
            <a:r>
              <a:rPr lang="en-US" sz="2800" b="1" dirty="0">
                <a:solidFill>
                  <a:srgbClr val="444444"/>
                </a:solidFill>
                <a:latin typeface="PT Sans"/>
              </a:rPr>
              <a:t>Extract Class</a:t>
            </a:r>
            <a:r>
              <a:rPr lang="en-US" sz="2800" dirty="0">
                <a:solidFill>
                  <a:srgbClr val="444444"/>
                </a:solidFill>
                <a:latin typeface="PT Sans"/>
              </a:rPr>
              <a:t>.</a:t>
            </a:r>
          </a:p>
          <a:p>
            <a:pPr>
              <a:buFont typeface="Arial" panose="020B0604020202020204" pitchFamily="34" charset="0"/>
              <a:buChar char="•"/>
            </a:pPr>
            <a:endParaRPr lang="en-US" sz="2800" dirty="0">
              <a:solidFill>
                <a:srgbClr val="444444"/>
              </a:solidFill>
              <a:latin typeface="PT Sans"/>
            </a:endParaRPr>
          </a:p>
          <a:p>
            <a:pPr>
              <a:buFont typeface="Arial" panose="020B0604020202020204" pitchFamily="34" charset="0"/>
              <a:buChar char="•"/>
            </a:pPr>
            <a:r>
              <a:rPr lang="en-US" sz="2800" dirty="0">
                <a:solidFill>
                  <a:srgbClr val="444444"/>
                </a:solidFill>
                <a:latin typeface="PT Sans"/>
              </a:rPr>
              <a:t>If different classes have the same behavior, you may want to combine the classes through inheritance (</a:t>
            </a:r>
            <a:r>
              <a:rPr lang="en-US" sz="2800" b="1" dirty="0">
                <a:solidFill>
                  <a:srgbClr val="444444"/>
                </a:solidFill>
                <a:latin typeface="PT Sans"/>
              </a:rPr>
              <a:t>Extract Superclass</a:t>
            </a:r>
            <a:r>
              <a:rPr lang="en-US" sz="2800" dirty="0">
                <a:solidFill>
                  <a:srgbClr val="444444"/>
                </a:solidFill>
                <a:latin typeface="PT Sans"/>
              </a:rPr>
              <a:t> and </a:t>
            </a:r>
            <a:r>
              <a:rPr lang="en-US" sz="2800" b="1" dirty="0">
                <a:solidFill>
                  <a:srgbClr val="444444"/>
                </a:solidFill>
                <a:latin typeface="PT Sans"/>
              </a:rPr>
              <a:t>Extract Subclass</a:t>
            </a:r>
            <a:r>
              <a:rPr lang="en-US" sz="2800" dirty="0">
                <a:solidFill>
                  <a:srgbClr val="444444"/>
                </a:solidFill>
                <a:latin typeface="PT Sans"/>
              </a:rPr>
              <a:t>).</a:t>
            </a:r>
          </a:p>
        </p:txBody>
      </p:sp>
      <p:pic>
        <p:nvPicPr>
          <p:cNvPr id="4" name="Picture 3"/>
          <p:cNvPicPr>
            <a:picLocks noChangeAspect="1"/>
          </p:cNvPicPr>
          <p:nvPr/>
        </p:nvPicPr>
        <p:blipFill>
          <a:blip r:embed="rId2"/>
          <a:stretch>
            <a:fillRect/>
          </a:stretch>
        </p:blipFill>
        <p:spPr>
          <a:xfrm>
            <a:off x="6880029" y="1981058"/>
            <a:ext cx="4572000" cy="2952750"/>
          </a:xfrm>
          <a:prstGeom prst="rect">
            <a:avLst/>
          </a:prstGeom>
        </p:spPr>
      </p:pic>
    </p:spTree>
    <p:extLst>
      <p:ext uri="{BB962C8B-B14F-4D97-AF65-F5344CB8AC3E}">
        <p14:creationId xmlns:p14="http://schemas.microsoft.com/office/powerpoint/2010/main" val="104724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A4B3-3B48-FCF6-8CFF-78DF121070AC}"/>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A80E816C-2A7B-8CFC-FF88-72A665F319E1}"/>
              </a:ext>
            </a:extLst>
          </p:cNvPr>
          <p:cNvSpPr>
            <a:spLocks noGrp="1"/>
          </p:cNvSpPr>
          <p:nvPr>
            <p:ph sz="half" idx="1"/>
          </p:nvPr>
        </p:nvSpPr>
        <p:spPr/>
        <p:txBody>
          <a:bodyPr/>
          <a:lstStyle/>
          <a:p>
            <a:r>
              <a:rPr lang="en-MY" dirty="0"/>
              <a:t>Bloaters</a:t>
            </a:r>
          </a:p>
          <a:p>
            <a:r>
              <a:rPr lang="en-MY" dirty="0"/>
              <a:t>Object oriented Abusers</a:t>
            </a:r>
          </a:p>
          <a:p>
            <a:r>
              <a:rPr lang="en-MY" dirty="0"/>
              <a:t>Change preventers</a:t>
            </a:r>
          </a:p>
          <a:p>
            <a:r>
              <a:rPr lang="en-MY" dirty="0" err="1"/>
              <a:t>Dispensables</a:t>
            </a:r>
            <a:endParaRPr lang="en-MY" dirty="0"/>
          </a:p>
        </p:txBody>
      </p:sp>
    </p:spTree>
    <p:extLst>
      <p:ext uri="{BB962C8B-B14F-4D97-AF65-F5344CB8AC3E}">
        <p14:creationId xmlns:p14="http://schemas.microsoft.com/office/powerpoint/2010/main" val="3946502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a:t>Treatment 1 - Extract class </a:t>
            </a:r>
            <a:br>
              <a:rPr lang="en-MY" dirty="0"/>
            </a:br>
            <a:r>
              <a:rPr lang="en-MY" dirty="0"/>
              <a:t> </a:t>
            </a:r>
          </a:p>
        </p:txBody>
      </p:sp>
      <p:sp>
        <p:nvSpPr>
          <p:cNvPr id="3" name="Content Placeholder 2"/>
          <p:cNvSpPr>
            <a:spLocks noGrp="1"/>
          </p:cNvSpPr>
          <p:nvPr>
            <p:ph sz="half" idx="1"/>
          </p:nvPr>
        </p:nvSpPr>
        <p:spPr>
          <a:xfrm>
            <a:off x="609600" y="1348510"/>
            <a:ext cx="4569845" cy="4217846"/>
          </a:xfrm>
        </p:spPr>
        <p:txBody>
          <a:bodyPr/>
          <a:lstStyle/>
          <a:p>
            <a:pPr marL="457188" lvl="1" indent="0">
              <a:buNone/>
            </a:pPr>
            <a:endParaRPr lang="en-MY" sz="2400" dirty="0"/>
          </a:p>
          <a:p>
            <a:r>
              <a:rPr lang="en-US" sz="2800" dirty="0"/>
              <a:t>Problem</a:t>
            </a:r>
          </a:p>
          <a:p>
            <a:r>
              <a:rPr lang="en-US" sz="2800" dirty="0"/>
              <a:t>When one class does the work of two, awkwardness results.</a:t>
            </a:r>
          </a:p>
          <a:p>
            <a:endParaRPr lang="en-US" dirty="0"/>
          </a:p>
          <a:p>
            <a:endParaRPr lang="en-MY" dirty="0"/>
          </a:p>
        </p:txBody>
      </p:sp>
      <p:pic>
        <p:nvPicPr>
          <p:cNvPr id="5" name="Content Placeholder 6"/>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496181" y="1257794"/>
            <a:ext cx="3971925" cy="2895600"/>
          </a:xfrm>
          <a:prstGeom prst="rect">
            <a:avLst/>
          </a:prstGeom>
        </p:spPr>
      </p:pic>
    </p:spTree>
    <p:extLst>
      <p:ext uri="{BB962C8B-B14F-4D97-AF65-F5344CB8AC3E}">
        <p14:creationId xmlns:p14="http://schemas.microsoft.com/office/powerpoint/2010/main" val="3716600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Solution </a:t>
            </a:r>
          </a:p>
        </p:txBody>
      </p:sp>
      <p:sp>
        <p:nvSpPr>
          <p:cNvPr id="3" name="Content Placeholder 2"/>
          <p:cNvSpPr>
            <a:spLocks noGrp="1"/>
          </p:cNvSpPr>
          <p:nvPr>
            <p:ph sz="half" idx="1"/>
          </p:nvPr>
        </p:nvSpPr>
        <p:spPr>
          <a:xfrm>
            <a:off x="480291" y="1335524"/>
            <a:ext cx="4655127" cy="2580694"/>
          </a:xfrm>
        </p:spPr>
        <p:txBody>
          <a:bodyPr>
            <a:normAutofit/>
          </a:bodyPr>
          <a:lstStyle/>
          <a:p>
            <a:r>
              <a:rPr lang="en-US" sz="2400" dirty="0"/>
              <a:t>Instead, create a new class and place the fields and methods responsible for the relevant functionality in it.</a:t>
            </a:r>
          </a:p>
          <a:p>
            <a:endParaRPr lang="en-US" sz="2400" dirty="0"/>
          </a:p>
        </p:txBody>
      </p:sp>
      <p:pic>
        <p:nvPicPr>
          <p:cNvPr id="6" name="Content Placeholder 6"/>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151421" y="514560"/>
            <a:ext cx="3163119" cy="2305967"/>
          </a:xfrm>
          <a:prstGeom prst="rect">
            <a:avLst/>
          </a:prstGeom>
        </p:spPr>
      </p:pic>
      <p:pic>
        <p:nvPicPr>
          <p:cNvPr id="7" name="Content Placeholder 4"/>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3073222" y="4101587"/>
            <a:ext cx="8687321" cy="2280742"/>
          </a:xfrm>
          <a:prstGeom prst="rect">
            <a:avLst/>
          </a:prstGeom>
        </p:spPr>
      </p:pic>
      <p:sp>
        <p:nvSpPr>
          <p:cNvPr id="4" name="Down Arrow 3"/>
          <p:cNvSpPr/>
          <p:nvPr/>
        </p:nvSpPr>
        <p:spPr>
          <a:xfrm>
            <a:off x="6871938" y="3175641"/>
            <a:ext cx="1089891" cy="120072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391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68" y="276116"/>
            <a:ext cx="9515959" cy="846793"/>
          </a:xfrm>
        </p:spPr>
        <p:txBody>
          <a:bodyPr/>
          <a:lstStyle/>
          <a:p>
            <a:r>
              <a:rPr lang="en-MY" dirty="0"/>
              <a:t>Treatment 2 - Combine classes through inheritance </a:t>
            </a:r>
          </a:p>
        </p:txBody>
      </p:sp>
      <p:sp>
        <p:nvSpPr>
          <p:cNvPr id="3" name="Content Placeholder 2"/>
          <p:cNvSpPr>
            <a:spLocks noGrp="1"/>
          </p:cNvSpPr>
          <p:nvPr>
            <p:ph sz="half" idx="1"/>
          </p:nvPr>
        </p:nvSpPr>
        <p:spPr>
          <a:xfrm>
            <a:off x="648048" y="1610589"/>
            <a:ext cx="5944868" cy="3085523"/>
          </a:xfrm>
        </p:spPr>
        <p:txBody>
          <a:bodyPr>
            <a:normAutofit fontScale="92500" lnSpcReduction="10000"/>
          </a:bodyPr>
          <a:lstStyle/>
          <a:p>
            <a:r>
              <a:rPr lang="en-US" sz="2400" dirty="0"/>
              <a:t>If different classes have the same behavior, you may want to combine the classes through inheritance (Extract Superclass and Extract Subclass).</a:t>
            </a:r>
          </a:p>
          <a:p>
            <a:endParaRPr lang="en-US" sz="2400" dirty="0"/>
          </a:p>
          <a:p>
            <a:r>
              <a:rPr lang="en-US" sz="2400" b="1" dirty="0"/>
              <a:t>Problem</a:t>
            </a:r>
          </a:p>
          <a:p>
            <a:r>
              <a:rPr lang="en-US" sz="2400" dirty="0"/>
              <a:t>You have two classes with common fields and methods.</a:t>
            </a:r>
          </a:p>
          <a:p>
            <a:endParaRPr lang="en-MY"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8221" y="1293597"/>
            <a:ext cx="2852906" cy="4905356"/>
          </a:xfrm>
          <a:prstGeom prst="rect">
            <a:avLst/>
          </a:prstGeom>
        </p:spPr>
      </p:pic>
    </p:spTree>
    <p:extLst>
      <p:ext uri="{BB962C8B-B14F-4D97-AF65-F5344CB8AC3E}">
        <p14:creationId xmlns:p14="http://schemas.microsoft.com/office/powerpoint/2010/main" val="1441179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MY" dirty="0"/>
          </a:p>
        </p:txBody>
      </p:sp>
      <p:sp>
        <p:nvSpPr>
          <p:cNvPr id="3" name="Content Placeholder 2"/>
          <p:cNvSpPr>
            <a:spLocks noGrp="1"/>
          </p:cNvSpPr>
          <p:nvPr>
            <p:ph sz="half" idx="1"/>
          </p:nvPr>
        </p:nvSpPr>
        <p:spPr>
          <a:xfrm>
            <a:off x="468745" y="989098"/>
            <a:ext cx="11406909" cy="764970"/>
          </a:xfrm>
        </p:spPr>
        <p:txBody>
          <a:bodyPr>
            <a:noAutofit/>
          </a:bodyPr>
          <a:lstStyle/>
          <a:p>
            <a:r>
              <a:rPr lang="en-US" sz="2400" dirty="0"/>
              <a:t>Create a shared superclass for them and move all the identical fields and methods to it.</a:t>
            </a:r>
          </a:p>
          <a:p>
            <a:endParaRPr lang="en-MY"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585" y="2065019"/>
            <a:ext cx="2247687" cy="3864727"/>
          </a:xfrm>
          <a:prstGeom prst="rect">
            <a:avLst/>
          </a:prstGeom>
        </p:spPr>
      </p:pic>
      <p:pic>
        <p:nvPicPr>
          <p:cNvPr id="7" name="Content Placeholder 4"/>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5452039" y="1943618"/>
            <a:ext cx="6152218" cy="4107527"/>
          </a:xfrm>
          <a:prstGeom prst="rect">
            <a:avLst/>
          </a:prstGeom>
        </p:spPr>
      </p:pic>
      <p:sp>
        <p:nvSpPr>
          <p:cNvPr id="8" name="Striped Right Arrow 7"/>
          <p:cNvSpPr/>
          <p:nvPr/>
        </p:nvSpPr>
        <p:spPr>
          <a:xfrm>
            <a:off x="4284840" y="3292945"/>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457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9086"/>
            <a:ext cx="9515959" cy="846793"/>
          </a:xfrm>
        </p:spPr>
        <p:txBody>
          <a:bodyPr/>
          <a:lstStyle/>
          <a:p>
            <a:r>
              <a:rPr lang="en-MY" dirty="0"/>
              <a:t>Problem</a:t>
            </a:r>
          </a:p>
        </p:txBody>
      </p:sp>
      <p:sp>
        <p:nvSpPr>
          <p:cNvPr id="3" name="Content Placeholder 2"/>
          <p:cNvSpPr>
            <a:spLocks noGrp="1"/>
          </p:cNvSpPr>
          <p:nvPr>
            <p:ph sz="half" idx="1"/>
          </p:nvPr>
        </p:nvSpPr>
        <p:spPr>
          <a:xfrm>
            <a:off x="472904" y="1085879"/>
            <a:ext cx="4569845" cy="4308561"/>
          </a:xfrm>
        </p:spPr>
        <p:txBody>
          <a:bodyPr/>
          <a:lstStyle/>
          <a:p>
            <a:r>
              <a:rPr lang="en-US" sz="2400" dirty="0"/>
              <a:t>A class has features that are used only in certain cases.</a:t>
            </a:r>
          </a:p>
          <a:p>
            <a:endParaRPr lang="en-MY" dirty="0"/>
          </a:p>
        </p:txBody>
      </p:sp>
      <p:sp>
        <p:nvSpPr>
          <p:cNvPr id="6" name="Title 1"/>
          <p:cNvSpPr txBox="1">
            <a:spLocks/>
          </p:cNvSpPr>
          <p:nvPr/>
        </p:nvSpPr>
        <p:spPr>
          <a:xfrm>
            <a:off x="6028856" y="239087"/>
            <a:ext cx="3733998" cy="846793"/>
          </a:xfrm>
          <a:prstGeom prst="rect">
            <a:avLst/>
          </a:prstGeom>
        </p:spPr>
        <p:txBody>
          <a:bodyPr vert="horz" lIns="0" tIns="0" rIns="91440" bIns="45720" rtlCol="0" anchor="t">
            <a:normAutofit fontScale="90000" lnSpcReduction="20000"/>
          </a:bodyPr>
          <a:lstStyle>
            <a:lvl1pPr algn="l" defTabSz="457189" rtl="0" eaLnBrk="1" latinLnBrk="0" hangingPunct="1">
              <a:spcBef>
                <a:spcPct val="0"/>
              </a:spcBef>
              <a:buNone/>
              <a:defRPr sz="3600" kern="1200">
                <a:solidFill>
                  <a:schemeClr val="tx2"/>
                </a:solidFill>
                <a:latin typeface="+mj-lt"/>
                <a:ea typeface="+mj-ea"/>
                <a:cs typeface="+mj-cs"/>
              </a:defRPr>
            </a:lvl1pPr>
          </a:lstStyle>
          <a:p>
            <a:r>
              <a:rPr lang="en-US" b="1" dirty="0"/>
              <a:t>Solution</a:t>
            </a:r>
            <a:br>
              <a:rPr lang="en-US" b="1" dirty="0"/>
            </a:br>
            <a:endParaRPr lang="en-MY" dirty="0"/>
          </a:p>
        </p:txBody>
      </p:sp>
      <p:sp>
        <p:nvSpPr>
          <p:cNvPr id="7" name="Content Placeholder 2"/>
          <p:cNvSpPr>
            <a:spLocks noGrp="1"/>
          </p:cNvSpPr>
          <p:nvPr>
            <p:ph sz="half" idx="1"/>
          </p:nvPr>
        </p:nvSpPr>
        <p:spPr>
          <a:xfrm>
            <a:off x="5948150" y="834397"/>
            <a:ext cx="5006177" cy="3085523"/>
          </a:xfrm>
        </p:spPr>
        <p:txBody>
          <a:bodyPr>
            <a:normAutofit/>
          </a:bodyPr>
          <a:lstStyle/>
          <a:p>
            <a:r>
              <a:rPr lang="en-US" sz="2400" dirty="0"/>
              <a:t>Create a subclass and use it in these cases.</a:t>
            </a:r>
          </a:p>
          <a:p>
            <a:endParaRPr lang="en-MY" sz="2400" dirty="0"/>
          </a:p>
        </p:txBody>
      </p:sp>
      <p:pic>
        <p:nvPicPr>
          <p:cNvPr id="8" name="Content Placeholder 4"/>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833224" y="2628179"/>
            <a:ext cx="3230775" cy="2355289"/>
          </a:xfrm>
          <a:prstGeom prst="rect">
            <a:avLst/>
          </a:prstGeom>
        </p:spPr>
      </p:pic>
      <p:pic>
        <p:nvPicPr>
          <p:cNvPr id="9" name="Content Placeholder 4"/>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6908863" y="1681189"/>
            <a:ext cx="2860939" cy="4919169"/>
          </a:xfrm>
          <a:prstGeom prst="rect">
            <a:avLst/>
          </a:prstGeom>
        </p:spPr>
      </p:pic>
      <p:sp>
        <p:nvSpPr>
          <p:cNvPr id="10" name="Striped Right Arrow 9"/>
          <p:cNvSpPr/>
          <p:nvPr/>
        </p:nvSpPr>
        <p:spPr>
          <a:xfrm>
            <a:off x="4614767" y="3347265"/>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570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75818"/>
            <a:ext cx="9144000" cy="651019"/>
          </a:xfrm>
        </p:spPr>
        <p:txBody>
          <a:bodyPr>
            <a:noAutofit/>
          </a:bodyPr>
          <a:lstStyle/>
          <a:p>
            <a:pPr algn="l"/>
            <a:r>
              <a:rPr lang="en-MY" sz="4400" dirty="0"/>
              <a:t>Payoff</a:t>
            </a:r>
          </a:p>
        </p:txBody>
      </p:sp>
      <p:sp>
        <p:nvSpPr>
          <p:cNvPr id="3" name="Content Placeholder 2"/>
          <p:cNvSpPr>
            <a:spLocks noGrp="1"/>
          </p:cNvSpPr>
          <p:nvPr>
            <p:ph type="subTitle" idx="1"/>
          </p:nvPr>
        </p:nvSpPr>
        <p:spPr>
          <a:xfrm>
            <a:off x="914400" y="1560802"/>
            <a:ext cx="9144000" cy="1655762"/>
          </a:xfrm>
        </p:spPr>
        <p:txBody>
          <a:bodyPr>
            <a:normAutofit/>
          </a:bodyPr>
          <a:lstStyle/>
          <a:p>
            <a:pPr algn="l"/>
            <a:r>
              <a:rPr lang="en-MY" sz="3200" dirty="0"/>
              <a:t>Improves code organization </a:t>
            </a:r>
          </a:p>
        </p:txBody>
      </p:sp>
    </p:spTree>
    <p:extLst>
      <p:ext uri="{BB962C8B-B14F-4D97-AF65-F5344CB8AC3E}">
        <p14:creationId xmlns:p14="http://schemas.microsoft.com/office/powerpoint/2010/main" val="3867510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8836" y="383454"/>
            <a:ext cx="9144000" cy="651019"/>
          </a:xfrm>
        </p:spPr>
        <p:txBody>
          <a:bodyPr>
            <a:normAutofit/>
          </a:bodyPr>
          <a:lstStyle/>
          <a:p>
            <a:pPr algn="l"/>
            <a:r>
              <a:rPr lang="en-MY" sz="3600" dirty="0"/>
              <a:t>Code Smell 5: </a:t>
            </a:r>
            <a:r>
              <a:rPr lang="en-MY" sz="3600" dirty="0" err="1"/>
              <a:t>Shortgun</a:t>
            </a:r>
            <a:r>
              <a:rPr lang="en-MY" sz="3600" dirty="0"/>
              <a:t> Surgery </a:t>
            </a:r>
          </a:p>
        </p:txBody>
      </p:sp>
      <p:sp>
        <p:nvSpPr>
          <p:cNvPr id="5" name="Subtitle 4"/>
          <p:cNvSpPr>
            <a:spLocks noGrp="1"/>
          </p:cNvSpPr>
          <p:nvPr>
            <p:ph type="subTitle" idx="1"/>
          </p:nvPr>
        </p:nvSpPr>
        <p:spPr>
          <a:xfrm>
            <a:off x="618837" y="1376074"/>
            <a:ext cx="7305964" cy="3140507"/>
          </a:xfrm>
        </p:spPr>
        <p:txBody>
          <a:bodyPr>
            <a:normAutofit/>
          </a:bodyPr>
          <a:lstStyle/>
          <a:p>
            <a:pPr algn="l"/>
            <a:r>
              <a:rPr lang="en-US" dirty="0"/>
              <a:t>Making any modifications requires that you make many small changes to many different classes.</a:t>
            </a:r>
          </a:p>
          <a:p>
            <a:pPr algn="l"/>
            <a:endParaRPr lang="en-US" dirty="0"/>
          </a:p>
          <a:p>
            <a:pPr algn="l"/>
            <a:endParaRPr lang="en-MY" b="1" i="1" dirty="0"/>
          </a:p>
          <a:p>
            <a:pPr algn="l"/>
            <a:endParaRPr lang="en-MY" dirty="0"/>
          </a:p>
        </p:txBody>
      </p:sp>
      <p:pic>
        <p:nvPicPr>
          <p:cNvPr id="2" name="Picture 1"/>
          <p:cNvPicPr>
            <a:picLocks noChangeAspect="1"/>
          </p:cNvPicPr>
          <p:nvPr/>
        </p:nvPicPr>
        <p:blipFill>
          <a:blip r:embed="rId2"/>
          <a:stretch>
            <a:fillRect/>
          </a:stretch>
        </p:blipFill>
        <p:spPr>
          <a:xfrm>
            <a:off x="7554735" y="611240"/>
            <a:ext cx="3614849" cy="2253880"/>
          </a:xfrm>
          <a:prstGeom prst="rect">
            <a:avLst/>
          </a:prstGeom>
        </p:spPr>
      </p:pic>
      <p:pic>
        <p:nvPicPr>
          <p:cNvPr id="6" name="Picture 5"/>
          <p:cNvPicPr>
            <a:picLocks noChangeAspect="1"/>
          </p:cNvPicPr>
          <p:nvPr/>
        </p:nvPicPr>
        <p:blipFill>
          <a:blip r:embed="rId3"/>
          <a:stretch>
            <a:fillRect/>
          </a:stretch>
        </p:blipFill>
        <p:spPr>
          <a:xfrm>
            <a:off x="7115175" y="3914921"/>
            <a:ext cx="2972332" cy="1886521"/>
          </a:xfrm>
          <a:prstGeom prst="rect">
            <a:avLst/>
          </a:prstGeom>
        </p:spPr>
      </p:pic>
      <p:sp>
        <p:nvSpPr>
          <p:cNvPr id="3" name="Rectangle 2"/>
          <p:cNvSpPr/>
          <p:nvPr/>
        </p:nvSpPr>
        <p:spPr>
          <a:xfrm>
            <a:off x="618836" y="3704020"/>
            <a:ext cx="6096000" cy="2308324"/>
          </a:xfrm>
          <a:prstGeom prst="rect">
            <a:avLst/>
          </a:prstGeom>
        </p:spPr>
        <p:txBody>
          <a:bodyPr>
            <a:spAutoFit/>
          </a:bodyPr>
          <a:lstStyle/>
          <a:p>
            <a:r>
              <a:rPr lang="en-MY" sz="2400" b="1" dirty="0"/>
              <a:t>Reason for the problem</a:t>
            </a:r>
          </a:p>
          <a:p>
            <a:r>
              <a:rPr lang="en-US" sz="2400" dirty="0"/>
              <a:t>A single responsibility has been split up among a large number of classes. </a:t>
            </a:r>
          </a:p>
          <a:p>
            <a:endParaRPr lang="en-US" sz="2400" dirty="0"/>
          </a:p>
          <a:p>
            <a:r>
              <a:rPr lang="en-US" sz="2400" dirty="0"/>
              <a:t>This can happen after overzealous application of </a:t>
            </a:r>
            <a:r>
              <a:rPr lang="en-US" sz="2400" b="1" dirty="0"/>
              <a:t>Divergent Change</a:t>
            </a:r>
            <a:r>
              <a:rPr lang="en-US" sz="2400" dirty="0"/>
              <a:t>.</a:t>
            </a:r>
            <a:endParaRPr lang="en-MY" sz="2400" dirty="0"/>
          </a:p>
        </p:txBody>
      </p:sp>
    </p:spTree>
    <p:extLst>
      <p:ext uri="{BB962C8B-B14F-4D97-AF65-F5344CB8AC3E}">
        <p14:creationId xmlns:p14="http://schemas.microsoft.com/office/powerpoint/2010/main" val="39276220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Treatment </a:t>
            </a:r>
          </a:p>
        </p:txBody>
      </p:sp>
      <p:sp>
        <p:nvSpPr>
          <p:cNvPr id="3" name="Content Placeholder 2"/>
          <p:cNvSpPr>
            <a:spLocks noGrp="1"/>
          </p:cNvSpPr>
          <p:nvPr>
            <p:ph idx="1"/>
          </p:nvPr>
        </p:nvSpPr>
        <p:spPr>
          <a:xfrm>
            <a:off x="683495" y="1520250"/>
            <a:ext cx="7448569" cy="3085523"/>
          </a:xfrm>
        </p:spPr>
        <p:txBody>
          <a:bodyPr>
            <a:noAutofit/>
          </a:bodyPr>
          <a:lstStyle/>
          <a:p>
            <a:r>
              <a:rPr lang="en-MY" sz="2400" dirty="0"/>
              <a:t>Consolidate responsibility in a single class </a:t>
            </a:r>
          </a:p>
          <a:p>
            <a:endParaRPr lang="en-MY" sz="2400" dirty="0"/>
          </a:p>
          <a:p>
            <a:r>
              <a:rPr lang="en-US" sz="2400" dirty="0"/>
              <a:t>Use </a:t>
            </a:r>
            <a:r>
              <a:rPr lang="en-US" sz="2400" u="sng" dirty="0"/>
              <a:t>Move Method </a:t>
            </a:r>
            <a:r>
              <a:rPr lang="en-US" sz="2400" dirty="0"/>
              <a:t>and </a:t>
            </a:r>
            <a:r>
              <a:rPr lang="en-US" sz="2400" u="sng" dirty="0"/>
              <a:t>Move Field </a:t>
            </a:r>
            <a:r>
              <a:rPr lang="en-US" sz="2400" dirty="0"/>
              <a:t>to move existing class behaviors into a single class. </a:t>
            </a:r>
          </a:p>
          <a:p>
            <a:endParaRPr lang="en-US" sz="2400" dirty="0"/>
          </a:p>
          <a:p>
            <a:r>
              <a:rPr lang="en-US" sz="2400" dirty="0"/>
              <a:t>If there's no class appropriate for this, create a new one.</a:t>
            </a:r>
          </a:p>
          <a:p>
            <a:endParaRPr lang="en-US" sz="2400" dirty="0"/>
          </a:p>
          <a:p>
            <a:r>
              <a:rPr lang="en-US" sz="2400" dirty="0"/>
              <a:t>If moving code to the same class leaves the original classes almost empty, try to get rid of these now-redundant classes via </a:t>
            </a:r>
            <a:r>
              <a:rPr lang="en-US" sz="2400" u="sng" dirty="0"/>
              <a:t>Inline Class</a:t>
            </a:r>
            <a:r>
              <a:rPr lang="en-US" sz="2400" dirty="0"/>
              <a:t>.</a:t>
            </a:r>
          </a:p>
          <a:p>
            <a:endParaRPr lang="en-MY" sz="2400" dirty="0"/>
          </a:p>
        </p:txBody>
      </p:sp>
      <p:pic>
        <p:nvPicPr>
          <p:cNvPr id="5" name="Picture 4"/>
          <p:cNvPicPr>
            <a:picLocks noChangeAspect="1"/>
          </p:cNvPicPr>
          <p:nvPr/>
        </p:nvPicPr>
        <p:blipFill>
          <a:blip r:embed="rId2"/>
          <a:stretch>
            <a:fillRect/>
          </a:stretch>
        </p:blipFill>
        <p:spPr>
          <a:xfrm>
            <a:off x="7892162" y="411001"/>
            <a:ext cx="3763390" cy="2431490"/>
          </a:xfrm>
          <a:prstGeom prst="rect">
            <a:avLst/>
          </a:prstGeom>
        </p:spPr>
      </p:pic>
    </p:spTree>
    <p:extLst>
      <p:ext uri="{BB962C8B-B14F-4D97-AF65-F5344CB8AC3E}">
        <p14:creationId xmlns:p14="http://schemas.microsoft.com/office/powerpoint/2010/main" val="3901064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Move Method </a:t>
            </a:r>
          </a:p>
        </p:txBody>
      </p:sp>
      <p:sp>
        <p:nvSpPr>
          <p:cNvPr id="3" name="Content Placeholder 2"/>
          <p:cNvSpPr>
            <a:spLocks noGrp="1"/>
          </p:cNvSpPr>
          <p:nvPr>
            <p:ph idx="1"/>
          </p:nvPr>
        </p:nvSpPr>
        <p:spPr>
          <a:xfrm>
            <a:off x="535710" y="1257794"/>
            <a:ext cx="5061526" cy="4919169"/>
          </a:xfrm>
        </p:spPr>
        <p:txBody>
          <a:bodyPr>
            <a:normAutofit/>
          </a:bodyPr>
          <a:lstStyle/>
          <a:p>
            <a:r>
              <a:rPr lang="en-US" sz="2800" dirty="0"/>
              <a:t>Problem:</a:t>
            </a:r>
          </a:p>
          <a:p>
            <a:r>
              <a:rPr lang="en-US" sz="2800" dirty="0"/>
              <a:t>A method is used more in another class than in its own class</a:t>
            </a:r>
            <a:endParaRPr lang="en-MY"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303" y="617826"/>
            <a:ext cx="2543175" cy="5400675"/>
          </a:xfrm>
          <a:prstGeom prst="rect">
            <a:avLst/>
          </a:prstGeom>
        </p:spPr>
      </p:pic>
    </p:spTree>
    <p:extLst>
      <p:ext uri="{BB962C8B-B14F-4D97-AF65-F5344CB8AC3E}">
        <p14:creationId xmlns:p14="http://schemas.microsoft.com/office/powerpoint/2010/main" val="760337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Solution </a:t>
            </a:r>
          </a:p>
        </p:txBody>
      </p:sp>
      <p:sp>
        <p:nvSpPr>
          <p:cNvPr id="3" name="Content Placeholder 2"/>
          <p:cNvSpPr>
            <a:spLocks noGrp="1"/>
          </p:cNvSpPr>
          <p:nvPr>
            <p:ph idx="1"/>
          </p:nvPr>
        </p:nvSpPr>
        <p:spPr>
          <a:xfrm>
            <a:off x="406403" y="1190828"/>
            <a:ext cx="4554825" cy="4773036"/>
          </a:xfrm>
        </p:spPr>
        <p:txBody>
          <a:bodyPr>
            <a:noAutofit/>
          </a:bodyPr>
          <a:lstStyle/>
          <a:p>
            <a:r>
              <a:rPr lang="en-US" sz="2400" dirty="0"/>
              <a:t>Create a new method in the class that uses the method the most, then move code from the old method to there. </a:t>
            </a:r>
          </a:p>
          <a:p>
            <a:endParaRPr lang="en-US" sz="2400" dirty="0"/>
          </a:p>
          <a:p>
            <a:r>
              <a:rPr lang="en-US" sz="2400" dirty="0"/>
              <a:t>Turn the code of the original method into a reference to the new method in the other class or else remove it entirely.</a:t>
            </a:r>
            <a:endParaRPr lang="en-MY"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693" y="563189"/>
            <a:ext cx="2543175" cy="5400675"/>
          </a:xfrm>
          <a:prstGeom prst="rect">
            <a:avLst/>
          </a:prstGeom>
          <a:solidFill>
            <a:schemeClr val="tx2">
              <a:lumMod val="10000"/>
              <a:lumOff val="90000"/>
            </a:schemeClr>
          </a:solid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428" y="669193"/>
            <a:ext cx="2543175" cy="5400675"/>
          </a:xfrm>
          <a:prstGeom prst="rect">
            <a:avLst/>
          </a:prstGeom>
          <a:solidFill>
            <a:schemeClr val="tx2">
              <a:lumMod val="10000"/>
              <a:lumOff val="90000"/>
            </a:schemeClr>
          </a:solidFill>
        </p:spPr>
      </p:pic>
      <p:sp>
        <p:nvSpPr>
          <p:cNvPr id="6" name="Striped Right Arrow 5"/>
          <p:cNvSpPr/>
          <p:nvPr/>
        </p:nvSpPr>
        <p:spPr>
          <a:xfrm>
            <a:off x="7799048" y="3091175"/>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027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763" y="412008"/>
            <a:ext cx="9144000" cy="650173"/>
          </a:xfrm>
        </p:spPr>
        <p:txBody>
          <a:bodyPr>
            <a:normAutofit fontScale="90000"/>
          </a:bodyPr>
          <a:lstStyle/>
          <a:p>
            <a:r>
              <a:rPr lang="en-MY" sz="4400" dirty="0"/>
              <a:t>Bloaters </a:t>
            </a:r>
          </a:p>
        </p:txBody>
      </p:sp>
      <p:sp>
        <p:nvSpPr>
          <p:cNvPr id="4" name="Subtitle 3"/>
          <p:cNvSpPr>
            <a:spLocks noGrp="1"/>
          </p:cNvSpPr>
          <p:nvPr>
            <p:ph type="subTitle" idx="1"/>
          </p:nvPr>
        </p:nvSpPr>
        <p:spPr>
          <a:xfrm>
            <a:off x="4414982" y="1431637"/>
            <a:ext cx="6253017" cy="3826164"/>
          </a:xfrm>
        </p:spPr>
        <p:txBody>
          <a:bodyPr>
            <a:normAutofit fontScale="77500" lnSpcReduction="20000"/>
          </a:bodyPr>
          <a:lstStyle/>
          <a:p>
            <a:pPr marL="342900" indent="-342900" algn="l">
              <a:buFont typeface="Arial" panose="020B0604020202020204" pitchFamily="34" charset="0"/>
              <a:buChar char="•"/>
            </a:pPr>
            <a:r>
              <a:rPr lang="en-US" dirty="0"/>
              <a:t>Bloaters are code, methods and classes that have increased to such gargantuan proportions that they are hard to work with.</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Usually these smells do not crop up right away, rather they accumulate over time as the program evolves (and especially when nobody makes an effort to eradicate them).</a:t>
            </a:r>
          </a:p>
          <a:p>
            <a:pPr marL="342900" indent="-342900" algn="l">
              <a:buFont typeface="Arial" panose="020B0604020202020204" pitchFamily="34" charset="0"/>
              <a:buChar char="•"/>
            </a:pPr>
            <a:endParaRPr lang="en-US" dirty="0"/>
          </a:p>
          <a:p>
            <a:pPr marL="719138" algn="l">
              <a:buFont typeface="Arial" panose="020B0604020202020204" pitchFamily="34" charset="0"/>
              <a:buChar char="•"/>
            </a:pPr>
            <a:r>
              <a:rPr lang="en-US" sz="2500" dirty="0"/>
              <a:t>Long Method</a:t>
            </a:r>
          </a:p>
          <a:p>
            <a:pPr marL="719138" algn="l">
              <a:buFont typeface="Arial" panose="020B0604020202020204" pitchFamily="34" charset="0"/>
              <a:buChar char="•"/>
            </a:pPr>
            <a:r>
              <a:rPr lang="en-US" sz="2500" dirty="0"/>
              <a:t>Large Class</a:t>
            </a:r>
          </a:p>
          <a:p>
            <a:pPr marL="719138" algn="l">
              <a:buFont typeface="Arial" panose="020B0604020202020204" pitchFamily="34" charset="0"/>
              <a:buChar char="•"/>
            </a:pPr>
            <a:r>
              <a:rPr lang="en-US" sz="2500" dirty="0"/>
              <a:t>Primitive Obsession</a:t>
            </a:r>
          </a:p>
          <a:p>
            <a:pPr marL="719138" algn="l">
              <a:buFont typeface="Arial" panose="020B0604020202020204" pitchFamily="34" charset="0"/>
              <a:buChar char="•"/>
            </a:pPr>
            <a:r>
              <a:rPr lang="en-US" sz="2500" dirty="0"/>
              <a:t>Long Parameter List</a:t>
            </a:r>
          </a:p>
          <a:p>
            <a:pPr marL="719138" algn="l">
              <a:buFont typeface="Arial" panose="020B0604020202020204" pitchFamily="34" charset="0"/>
              <a:buChar char="•"/>
            </a:pPr>
            <a:r>
              <a:rPr lang="en-US" sz="2500" dirty="0"/>
              <a:t>Data Clumps</a:t>
            </a:r>
          </a:p>
          <a:p>
            <a:pPr>
              <a:buFont typeface="Arial" panose="020B0604020202020204" pitchFamily="34" charset="0"/>
              <a:buChar char="•"/>
            </a:pPr>
            <a:endParaRPr lang="en-US" dirty="0">
              <a:solidFill>
                <a:srgbClr val="444444"/>
              </a:solidFill>
              <a:latin typeface="PT Sans"/>
            </a:endParaRPr>
          </a:p>
          <a:p>
            <a:pPr marL="342900" indent="-342900" algn="l">
              <a:buFont typeface="Arial" panose="020B0604020202020204" pitchFamily="34" charset="0"/>
              <a:buChar char="•"/>
            </a:pPr>
            <a:endParaRPr lang="en-MY"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87" y="661391"/>
            <a:ext cx="3011510" cy="5270143"/>
          </a:xfrm>
          <a:prstGeom prst="rect">
            <a:avLst/>
          </a:prstGeom>
        </p:spPr>
      </p:pic>
    </p:spTree>
    <p:extLst>
      <p:ext uri="{BB962C8B-B14F-4D97-AF65-F5344CB8AC3E}">
        <p14:creationId xmlns:p14="http://schemas.microsoft.com/office/powerpoint/2010/main" val="2646492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530" y="180092"/>
            <a:ext cx="9515959" cy="846793"/>
          </a:xfrm>
        </p:spPr>
        <p:txBody>
          <a:bodyPr/>
          <a:lstStyle/>
          <a:p>
            <a:r>
              <a:rPr lang="en-MY" dirty="0"/>
              <a:t>Move field</a:t>
            </a:r>
          </a:p>
        </p:txBody>
      </p:sp>
      <p:sp>
        <p:nvSpPr>
          <p:cNvPr id="3" name="Content Placeholder 2"/>
          <p:cNvSpPr>
            <a:spLocks noGrp="1"/>
          </p:cNvSpPr>
          <p:nvPr>
            <p:ph idx="1"/>
          </p:nvPr>
        </p:nvSpPr>
        <p:spPr>
          <a:xfrm>
            <a:off x="572655" y="1026885"/>
            <a:ext cx="4765963" cy="5102452"/>
          </a:xfrm>
        </p:spPr>
        <p:txBody>
          <a:bodyPr>
            <a:normAutofit/>
          </a:bodyPr>
          <a:lstStyle/>
          <a:p>
            <a:r>
              <a:rPr lang="en-MY" sz="2800" dirty="0"/>
              <a:t>Problem: </a:t>
            </a:r>
          </a:p>
          <a:p>
            <a:r>
              <a:rPr lang="en-US" sz="2800" dirty="0"/>
              <a:t>A field is used more in another class than in its own class.</a:t>
            </a:r>
            <a:endParaRPr lang="en-MY"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28662"/>
            <a:ext cx="2543175" cy="5400675"/>
          </a:xfrm>
          <a:prstGeom prst="rect">
            <a:avLst/>
          </a:prstGeom>
        </p:spPr>
      </p:pic>
    </p:spTree>
    <p:extLst>
      <p:ext uri="{BB962C8B-B14F-4D97-AF65-F5344CB8AC3E}">
        <p14:creationId xmlns:p14="http://schemas.microsoft.com/office/powerpoint/2010/main" val="916907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3" y="235510"/>
            <a:ext cx="9515959" cy="846793"/>
          </a:xfrm>
        </p:spPr>
        <p:txBody>
          <a:bodyPr/>
          <a:lstStyle/>
          <a:p>
            <a:r>
              <a:rPr lang="en-MY" dirty="0"/>
              <a:t>Solution </a:t>
            </a:r>
          </a:p>
        </p:txBody>
      </p:sp>
      <p:sp>
        <p:nvSpPr>
          <p:cNvPr id="3" name="Content Placeholder 2"/>
          <p:cNvSpPr>
            <a:spLocks noGrp="1"/>
          </p:cNvSpPr>
          <p:nvPr>
            <p:ph idx="1"/>
          </p:nvPr>
        </p:nvSpPr>
        <p:spPr>
          <a:xfrm>
            <a:off x="496454" y="957406"/>
            <a:ext cx="3909291" cy="4351338"/>
          </a:xfrm>
        </p:spPr>
        <p:txBody>
          <a:bodyPr>
            <a:normAutofit/>
          </a:bodyPr>
          <a:lstStyle/>
          <a:p>
            <a:r>
              <a:rPr lang="en-US" sz="2400" dirty="0"/>
              <a:t>Create a field in a new class and redirect all users of the old field to it.</a:t>
            </a:r>
            <a:endParaRPr lang="en-MY"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0825" y="658905"/>
            <a:ext cx="2543175" cy="54006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012" y="658904"/>
            <a:ext cx="2543175" cy="5400675"/>
          </a:xfrm>
          <a:prstGeom prst="rect">
            <a:avLst/>
          </a:prstGeom>
        </p:spPr>
      </p:pic>
      <p:sp>
        <p:nvSpPr>
          <p:cNvPr id="6" name="Striped Right Arrow 5"/>
          <p:cNvSpPr/>
          <p:nvPr/>
        </p:nvSpPr>
        <p:spPr>
          <a:xfrm>
            <a:off x="7483575" y="3133075"/>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403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Inline class </a:t>
            </a:r>
          </a:p>
        </p:txBody>
      </p:sp>
      <p:sp>
        <p:nvSpPr>
          <p:cNvPr id="3" name="Content Placeholder 2"/>
          <p:cNvSpPr>
            <a:spLocks noGrp="1"/>
          </p:cNvSpPr>
          <p:nvPr>
            <p:ph idx="1"/>
          </p:nvPr>
        </p:nvSpPr>
        <p:spPr>
          <a:xfrm>
            <a:off x="609603" y="1336098"/>
            <a:ext cx="10613194" cy="2038037"/>
          </a:xfrm>
        </p:spPr>
        <p:txBody>
          <a:bodyPr>
            <a:noAutofit/>
          </a:bodyPr>
          <a:lstStyle/>
          <a:p>
            <a:r>
              <a:rPr lang="en-MY" sz="2800" dirty="0"/>
              <a:t>Problem : </a:t>
            </a:r>
          </a:p>
          <a:p>
            <a:r>
              <a:rPr lang="en-US" sz="2800" dirty="0"/>
              <a:t>A class does almost nothing and isn't responsible for anything, and no additional responsibilities are planned for it.</a:t>
            </a:r>
            <a:endParaRPr lang="en-MY"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020" y="3764650"/>
            <a:ext cx="2955781" cy="2154814"/>
          </a:xfrm>
          <a:prstGeom prst="rect">
            <a:avLst/>
          </a:prstGeom>
        </p:spPr>
      </p:pic>
    </p:spTree>
    <p:extLst>
      <p:ext uri="{BB962C8B-B14F-4D97-AF65-F5344CB8AC3E}">
        <p14:creationId xmlns:p14="http://schemas.microsoft.com/office/powerpoint/2010/main" val="1454048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6274"/>
            <a:ext cx="9515959" cy="846793"/>
          </a:xfrm>
        </p:spPr>
        <p:txBody>
          <a:bodyPr/>
          <a:lstStyle/>
          <a:p>
            <a:r>
              <a:rPr lang="en-MY" dirty="0"/>
              <a:t>Solution </a:t>
            </a:r>
          </a:p>
        </p:txBody>
      </p:sp>
      <p:sp>
        <p:nvSpPr>
          <p:cNvPr id="3" name="Content Placeholder 2"/>
          <p:cNvSpPr>
            <a:spLocks noGrp="1"/>
          </p:cNvSpPr>
          <p:nvPr>
            <p:ph idx="1"/>
          </p:nvPr>
        </p:nvSpPr>
        <p:spPr>
          <a:xfrm>
            <a:off x="413327" y="959922"/>
            <a:ext cx="10282382" cy="1134424"/>
          </a:xfrm>
        </p:spPr>
        <p:txBody>
          <a:bodyPr>
            <a:normAutofit/>
          </a:bodyPr>
          <a:lstStyle/>
          <a:p>
            <a:r>
              <a:rPr lang="en-US" sz="2800" dirty="0"/>
              <a:t>Move all features from the class to another one.</a:t>
            </a:r>
            <a:endParaRPr lang="en-MY"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56" y="2094346"/>
            <a:ext cx="2955781" cy="21548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115" y="1900166"/>
            <a:ext cx="7397772" cy="2543175"/>
          </a:xfrm>
          <a:prstGeom prst="rect">
            <a:avLst/>
          </a:prstGeom>
          <a:solidFill>
            <a:schemeClr val="tx2">
              <a:lumMod val="10000"/>
              <a:lumOff val="90000"/>
            </a:schemeClr>
          </a:solidFill>
        </p:spPr>
      </p:pic>
      <p:sp>
        <p:nvSpPr>
          <p:cNvPr id="6" name="Striped Right Arrow 5"/>
          <p:cNvSpPr/>
          <p:nvPr/>
        </p:nvSpPr>
        <p:spPr>
          <a:xfrm>
            <a:off x="3370426" y="2885425"/>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017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Advantage</a:t>
            </a:r>
          </a:p>
        </p:txBody>
      </p:sp>
      <p:sp>
        <p:nvSpPr>
          <p:cNvPr id="3" name="Content Placeholder 2"/>
          <p:cNvSpPr>
            <a:spLocks noGrp="1"/>
          </p:cNvSpPr>
          <p:nvPr>
            <p:ph idx="1"/>
          </p:nvPr>
        </p:nvSpPr>
        <p:spPr>
          <a:xfrm>
            <a:off x="674259" y="1594141"/>
            <a:ext cx="9706633" cy="3085523"/>
          </a:xfrm>
        </p:spPr>
        <p:txBody>
          <a:bodyPr>
            <a:normAutofit/>
          </a:bodyPr>
          <a:lstStyle/>
          <a:p>
            <a:r>
              <a:rPr lang="en-MY" sz="3200" dirty="0"/>
              <a:t>Better organization </a:t>
            </a:r>
          </a:p>
        </p:txBody>
      </p:sp>
    </p:spTree>
    <p:extLst>
      <p:ext uri="{BB962C8B-B14F-4D97-AF65-F5344CB8AC3E}">
        <p14:creationId xmlns:p14="http://schemas.microsoft.com/office/powerpoint/2010/main" val="3934944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8836" y="438872"/>
            <a:ext cx="9144000" cy="743383"/>
          </a:xfrm>
        </p:spPr>
        <p:txBody>
          <a:bodyPr>
            <a:normAutofit/>
          </a:bodyPr>
          <a:lstStyle/>
          <a:p>
            <a:pPr algn="l"/>
            <a:r>
              <a:rPr lang="en-MY" sz="4400" dirty="0" err="1"/>
              <a:t>Dispensables</a:t>
            </a:r>
            <a:r>
              <a:rPr lang="en-MY" sz="4400" dirty="0"/>
              <a:t> </a:t>
            </a:r>
          </a:p>
        </p:txBody>
      </p:sp>
      <p:sp>
        <p:nvSpPr>
          <p:cNvPr id="5" name="Subtitle 4"/>
          <p:cNvSpPr>
            <a:spLocks noGrp="1"/>
          </p:cNvSpPr>
          <p:nvPr>
            <p:ph type="subTitle" idx="1"/>
          </p:nvPr>
        </p:nvSpPr>
        <p:spPr>
          <a:xfrm>
            <a:off x="1010089" y="1352798"/>
            <a:ext cx="9605819" cy="1655762"/>
          </a:xfrm>
        </p:spPr>
        <p:txBody>
          <a:bodyPr>
            <a:noAutofit/>
          </a:bodyPr>
          <a:lstStyle/>
          <a:p>
            <a:pPr algn="l"/>
            <a:r>
              <a:rPr lang="en-US" dirty="0"/>
              <a:t>A dispensable is something pointless and unneeded whose absence would make the code cleaner, more efficient and easier to understand.</a:t>
            </a:r>
          </a:p>
          <a:p>
            <a:pPr algn="l"/>
            <a:endParaRPr lang="en-US" dirty="0"/>
          </a:p>
          <a:p>
            <a:pPr marL="342900" indent="-342900" algn="l">
              <a:buFont typeface="Arial" panose="020B0604020202020204" pitchFamily="34" charset="0"/>
              <a:buChar char="•"/>
            </a:pPr>
            <a:r>
              <a:rPr lang="en-US" dirty="0"/>
              <a:t>Comments</a:t>
            </a:r>
          </a:p>
          <a:p>
            <a:pPr marL="342900" indent="-342900" algn="l">
              <a:buFont typeface="Arial" panose="020B0604020202020204" pitchFamily="34" charset="0"/>
              <a:buChar char="•"/>
            </a:pPr>
            <a:r>
              <a:rPr lang="en-US" dirty="0"/>
              <a:t>Duplicate Code</a:t>
            </a:r>
          </a:p>
          <a:p>
            <a:pPr marL="342900" indent="-342900" algn="l">
              <a:buFont typeface="Arial" panose="020B0604020202020204" pitchFamily="34" charset="0"/>
              <a:buChar char="•"/>
            </a:pPr>
            <a:r>
              <a:rPr lang="en-US"/>
              <a:t>Dead Code</a:t>
            </a:r>
          </a:p>
          <a:p>
            <a:pPr marL="342900" indent="-342900" algn="l">
              <a:buFont typeface="Arial" panose="020B0604020202020204" pitchFamily="34" charset="0"/>
              <a:buChar char="•"/>
            </a:pPr>
            <a:r>
              <a:rPr lang="en-US"/>
              <a:t>Data </a:t>
            </a:r>
            <a:r>
              <a:rPr lang="en-US" dirty="0"/>
              <a:t>Class</a:t>
            </a:r>
          </a:p>
          <a:p>
            <a:pPr marL="342900" indent="-342900" algn="l">
              <a:buFont typeface="Arial" panose="020B0604020202020204" pitchFamily="34" charset="0"/>
              <a:buChar char="•"/>
            </a:pPr>
            <a:r>
              <a:rPr lang="en-US" dirty="0"/>
              <a:t>Lazy Class</a:t>
            </a:r>
          </a:p>
          <a:p>
            <a:pPr marL="342900" indent="-342900" algn="l">
              <a:buFont typeface="Arial" panose="020B0604020202020204" pitchFamily="34" charset="0"/>
              <a:buChar char="•"/>
            </a:pPr>
            <a:r>
              <a:rPr lang="en-US" dirty="0"/>
              <a:t>Speculative Generality</a:t>
            </a:r>
          </a:p>
          <a:p>
            <a:pPr algn="l"/>
            <a:endParaRPr lang="en-MY" dirty="0"/>
          </a:p>
        </p:txBody>
      </p:sp>
      <p:pic>
        <p:nvPicPr>
          <p:cNvPr id="2" name="Picture 1"/>
          <p:cNvPicPr>
            <a:picLocks noChangeAspect="1"/>
          </p:cNvPicPr>
          <p:nvPr/>
        </p:nvPicPr>
        <p:blipFill>
          <a:blip r:embed="rId2"/>
          <a:stretch>
            <a:fillRect/>
          </a:stretch>
        </p:blipFill>
        <p:spPr>
          <a:xfrm>
            <a:off x="7113460" y="2204483"/>
            <a:ext cx="2127973" cy="4050013"/>
          </a:xfrm>
          <a:prstGeom prst="rect">
            <a:avLst/>
          </a:prstGeom>
        </p:spPr>
      </p:pic>
    </p:spTree>
    <p:extLst>
      <p:ext uri="{BB962C8B-B14F-4D97-AF65-F5344CB8AC3E}">
        <p14:creationId xmlns:p14="http://schemas.microsoft.com/office/powerpoint/2010/main" val="38894535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207801"/>
            <a:ext cx="9515959" cy="846793"/>
          </a:xfrm>
        </p:spPr>
        <p:txBody>
          <a:bodyPr/>
          <a:lstStyle/>
          <a:p>
            <a:r>
              <a:rPr lang="en-MY" dirty="0"/>
              <a:t>Code Smell 6: Comments </a:t>
            </a:r>
          </a:p>
        </p:txBody>
      </p:sp>
      <p:sp>
        <p:nvSpPr>
          <p:cNvPr id="3" name="Content Placeholder 2"/>
          <p:cNvSpPr>
            <a:spLocks noGrp="1"/>
          </p:cNvSpPr>
          <p:nvPr>
            <p:ph idx="1"/>
          </p:nvPr>
        </p:nvSpPr>
        <p:spPr>
          <a:xfrm>
            <a:off x="609604" y="980703"/>
            <a:ext cx="9717020" cy="4736606"/>
          </a:xfrm>
        </p:spPr>
        <p:txBody>
          <a:bodyPr>
            <a:noAutofit/>
          </a:bodyPr>
          <a:lstStyle/>
          <a:p>
            <a:r>
              <a:rPr lang="en-MY" sz="2400" dirty="0"/>
              <a:t>A method filled with explanatory comments </a:t>
            </a:r>
          </a:p>
          <a:p>
            <a:endParaRPr lang="en-MY" sz="2400" dirty="0"/>
          </a:p>
          <a:p>
            <a:pPr marL="0" indent="0">
              <a:buNone/>
            </a:pPr>
            <a:r>
              <a:rPr lang="en-MY" sz="2400" dirty="0"/>
              <a:t>Reasons for the problem : </a:t>
            </a:r>
          </a:p>
          <a:p>
            <a:r>
              <a:rPr lang="en-US" sz="2400" dirty="0"/>
              <a:t>Comments are usually created with the best of intentions, when the author realizes that his or her code isn't intuitive or obvious. In such cases, comments are like a deodorant masking the smell of fishy code that could be improved.</a:t>
            </a:r>
          </a:p>
          <a:p>
            <a:endParaRPr lang="en-US" sz="2400" dirty="0"/>
          </a:p>
          <a:p>
            <a:r>
              <a:rPr lang="en-US" sz="2400" dirty="0"/>
              <a:t>The best comment is a good name for a class or method </a:t>
            </a:r>
          </a:p>
          <a:p>
            <a:endParaRPr lang="en-US" sz="2400" dirty="0"/>
          </a:p>
          <a:p>
            <a:r>
              <a:rPr lang="en-US" sz="2400" dirty="0"/>
              <a:t>If you feel that a code fragment can't be understood without comments, try to change the code structure in a way that makes comments unnecessary.</a:t>
            </a:r>
            <a:endParaRPr lang="en-MY" sz="2400" dirty="0"/>
          </a:p>
        </p:txBody>
      </p:sp>
      <p:pic>
        <p:nvPicPr>
          <p:cNvPr id="4" name="Picture 3"/>
          <p:cNvPicPr>
            <a:picLocks noChangeAspect="1"/>
          </p:cNvPicPr>
          <p:nvPr/>
        </p:nvPicPr>
        <p:blipFill>
          <a:blip r:embed="rId2"/>
          <a:stretch>
            <a:fillRect/>
          </a:stretch>
        </p:blipFill>
        <p:spPr>
          <a:xfrm>
            <a:off x="8241792" y="311086"/>
            <a:ext cx="2764726" cy="1911343"/>
          </a:xfrm>
          <a:prstGeom prst="rect">
            <a:avLst/>
          </a:prstGeom>
        </p:spPr>
      </p:pic>
    </p:spTree>
    <p:extLst>
      <p:ext uri="{BB962C8B-B14F-4D97-AF65-F5344CB8AC3E}">
        <p14:creationId xmlns:p14="http://schemas.microsoft.com/office/powerpoint/2010/main" val="1278116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a:t>Treatment 1 -  Extract variable</a:t>
            </a:r>
            <a:br>
              <a:rPr lang="en-MY" dirty="0"/>
            </a:br>
            <a:endParaRPr lang="en-MY" dirty="0"/>
          </a:p>
        </p:txBody>
      </p:sp>
      <p:sp>
        <p:nvSpPr>
          <p:cNvPr id="3" name="Content Placeholder 2"/>
          <p:cNvSpPr>
            <a:spLocks noGrp="1"/>
          </p:cNvSpPr>
          <p:nvPr>
            <p:ph idx="1"/>
          </p:nvPr>
        </p:nvSpPr>
        <p:spPr>
          <a:xfrm>
            <a:off x="609604" y="1257794"/>
            <a:ext cx="11018978" cy="5152242"/>
          </a:xfrm>
        </p:spPr>
        <p:txBody>
          <a:bodyPr>
            <a:normAutofit/>
          </a:bodyPr>
          <a:lstStyle/>
          <a:p>
            <a:pPr lvl="1"/>
            <a:r>
              <a:rPr lang="en-US" sz="2000" dirty="0"/>
              <a:t>If a comment is intended to explain a complex expression, the expression should be split into understandable subexpressions using </a:t>
            </a:r>
            <a:r>
              <a:rPr lang="en-US" sz="2000" b="1" dirty="0"/>
              <a:t>Extract Variable</a:t>
            </a:r>
            <a:r>
              <a:rPr lang="en-US" sz="2000" dirty="0"/>
              <a:t>.</a:t>
            </a:r>
          </a:p>
          <a:p>
            <a:pPr marL="457188" lvl="1" indent="0">
              <a:buNone/>
            </a:pPr>
            <a:endParaRPr lang="en-US" sz="2000" dirty="0"/>
          </a:p>
          <a:p>
            <a:r>
              <a:rPr lang="en-US" sz="2400" dirty="0"/>
              <a:t>Problem:</a:t>
            </a:r>
          </a:p>
          <a:p>
            <a:r>
              <a:rPr lang="en-US" sz="2400" dirty="0"/>
              <a:t>You have an expression that's hard to understand.</a:t>
            </a:r>
          </a:p>
          <a:p>
            <a:endParaRPr lang="en-US" dirty="0"/>
          </a:p>
          <a:p>
            <a:pPr marL="0" indent="0">
              <a:buNone/>
            </a:pPr>
            <a:r>
              <a:rPr lang="en-MY" dirty="0"/>
              <a:t>void </a:t>
            </a:r>
            <a:r>
              <a:rPr lang="en-MY" dirty="0" err="1"/>
              <a:t>renderBanner</a:t>
            </a:r>
            <a:r>
              <a:rPr lang="en-MY" dirty="0"/>
              <a:t>() {</a:t>
            </a:r>
          </a:p>
          <a:p>
            <a:pPr marL="0" indent="0">
              <a:buNone/>
            </a:pPr>
            <a:r>
              <a:rPr lang="en-MY" dirty="0"/>
              <a:t>  if ((</a:t>
            </a:r>
            <a:r>
              <a:rPr lang="en-MY" dirty="0" err="1"/>
              <a:t>platform.toUpperCase</a:t>
            </a:r>
            <a:r>
              <a:rPr lang="en-MY" dirty="0"/>
              <a:t>().</a:t>
            </a:r>
            <a:r>
              <a:rPr lang="en-MY" dirty="0" err="1"/>
              <a:t>indexOf</a:t>
            </a:r>
            <a:r>
              <a:rPr lang="en-MY" dirty="0"/>
              <a:t>("MAC") &gt; -1) &amp;&amp;</a:t>
            </a:r>
          </a:p>
          <a:p>
            <a:pPr marL="0" indent="0">
              <a:buNone/>
            </a:pPr>
            <a:r>
              <a:rPr lang="en-MY" dirty="0"/>
              <a:t>       (</a:t>
            </a:r>
            <a:r>
              <a:rPr lang="en-MY" dirty="0" err="1"/>
              <a:t>browser.toUpperCase</a:t>
            </a:r>
            <a:r>
              <a:rPr lang="en-MY" dirty="0"/>
              <a:t>().</a:t>
            </a:r>
            <a:r>
              <a:rPr lang="en-MY" dirty="0" err="1"/>
              <a:t>indexOf</a:t>
            </a:r>
            <a:r>
              <a:rPr lang="en-MY" dirty="0"/>
              <a:t>("IE") &gt; -1) &amp;&amp;</a:t>
            </a:r>
          </a:p>
          <a:p>
            <a:pPr marL="0" indent="0">
              <a:buNone/>
            </a:pPr>
            <a:r>
              <a:rPr lang="en-MY" dirty="0"/>
              <a:t>        </a:t>
            </a:r>
            <a:r>
              <a:rPr lang="en-MY" dirty="0" err="1"/>
              <a:t>wasInitialized</a:t>
            </a:r>
            <a:r>
              <a:rPr lang="en-MY" dirty="0"/>
              <a:t>() &amp;&amp; resize &gt; 0 )</a:t>
            </a:r>
          </a:p>
          <a:p>
            <a:pPr marL="0" indent="0">
              <a:buNone/>
            </a:pPr>
            <a:r>
              <a:rPr lang="en-MY" dirty="0"/>
              <a:t>  {</a:t>
            </a:r>
          </a:p>
          <a:p>
            <a:pPr marL="0" indent="0">
              <a:buNone/>
            </a:pPr>
            <a:r>
              <a:rPr lang="en-MY" dirty="0"/>
              <a:t>    // do something</a:t>
            </a:r>
          </a:p>
          <a:p>
            <a:pPr marL="0" indent="0">
              <a:buNone/>
            </a:pPr>
            <a:r>
              <a:rPr lang="en-MY" dirty="0"/>
              <a:t>  }</a:t>
            </a:r>
          </a:p>
          <a:p>
            <a:pPr marL="0" indent="0">
              <a:buNone/>
            </a:pPr>
            <a:r>
              <a:rPr lang="en-MY" dirty="0"/>
              <a:t>}</a:t>
            </a:r>
          </a:p>
        </p:txBody>
      </p:sp>
    </p:spTree>
    <p:extLst>
      <p:ext uri="{BB962C8B-B14F-4D97-AF65-F5344CB8AC3E}">
        <p14:creationId xmlns:p14="http://schemas.microsoft.com/office/powerpoint/2010/main" val="434382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Solution </a:t>
            </a:r>
          </a:p>
        </p:txBody>
      </p:sp>
      <p:sp>
        <p:nvSpPr>
          <p:cNvPr id="3" name="Content Placeholder 2"/>
          <p:cNvSpPr>
            <a:spLocks noGrp="1"/>
          </p:cNvSpPr>
          <p:nvPr>
            <p:ph idx="1"/>
          </p:nvPr>
        </p:nvSpPr>
        <p:spPr>
          <a:xfrm>
            <a:off x="609604" y="1163782"/>
            <a:ext cx="10538687" cy="4402573"/>
          </a:xfrm>
        </p:spPr>
        <p:txBody>
          <a:bodyPr>
            <a:normAutofit/>
          </a:bodyPr>
          <a:lstStyle/>
          <a:p>
            <a:r>
              <a:rPr lang="en-US" sz="2400" dirty="0"/>
              <a:t>Place the result of the expression or its parts in separate variables that are self-explanatory.</a:t>
            </a:r>
          </a:p>
          <a:p>
            <a:endParaRPr lang="en-US" dirty="0"/>
          </a:p>
          <a:p>
            <a:pPr marL="0" indent="0">
              <a:buNone/>
            </a:pPr>
            <a:r>
              <a:rPr lang="en-MY" dirty="0"/>
              <a:t>void </a:t>
            </a:r>
            <a:r>
              <a:rPr lang="en-MY" dirty="0" err="1"/>
              <a:t>renderBanner</a:t>
            </a:r>
            <a:r>
              <a:rPr lang="en-MY" dirty="0"/>
              <a:t>() {</a:t>
            </a:r>
          </a:p>
          <a:p>
            <a:pPr marL="0" indent="0">
              <a:buNone/>
            </a:pPr>
            <a:r>
              <a:rPr lang="en-MY" dirty="0"/>
              <a:t>  final </a:t>
            </a:r>
            <a:r>
              <a:rPr lang="en-MY" dirty="0" err="1"/>
              <a:t>boolean</a:t>
            </a:r>
            <a:r>
              <a:rPr lang="en-MY" dirty="0"/>
              <a:t> </a:t>
            </a:r>
            <a:r>
              <a:rPr lang="en-MY" dirty="0" err="1"/>
              <a:t>isMacOs</a:t>
            </a:r>
            <a:r>
              <a:rPr lang="en-MY" dirty="0"/>
              <a:t> = </a:t>
            </a:r>
            <a:r>
              <a:rPr lang="en-MY" dirty="0" err="1"/>
              <a:t>platform.toUpperCase</a:t>
            </a:r>
            <a:r>
              <a:rPr lang="en-MY" dirty="0"/>
              <a:t>().</a:t>
            </a:r>
            <a:r>
              <a:rPr lang="en-MY" dirty="0" err="1"/>
              <a:t>indexOf</a:t>
            </a:r>
            <a:r>
              <a:rPr lang="en-MY" dirty="0"/>
              <a:t>("MAC") &gt; -1;</a:t>
            </a:r>
          </a:p>
          <a:p>
            <a:pPr marL="0" indent="0">
              <a:buNone/>
            </a:pPr>
            <a:r>
              <a:rPr lang="en-MY" dirty="0"/>
              <a:t>  final </a:t>
            </a:r>
            <a:r>
              <a:rPr lang="en-MY" dirty="0" err="1"/>
              <a:t>boolean</a:t>
            </a:r>
            <a:r>
              <a:rPr lang="en-MY" dirty="0"/>
              <a:t> </a:t>
            </a:r>
            <a:r>
              <a:rPr lang="en-MY" dirty="0" err="1"/>
              <a:t>isIE</a:t>
            </a:r>
            <a:r>
              <a:rPr lang="en-MY" dirty="0"/>
              <a:t> = </a:t>
            </a:r>
            <a:r>
              <a:rPr lang="en-MY" dirty="0" err="1"/>
              <a:t>browser.toUpperCase</a:t>
            </a:r>
            <a:r>
              <a:rPr lang="en-MY" dirty="0"/>
              <a:t>().</a:t>
            </a:r>
            <a:r>
              <a:rPr lang="en-MY" dirty="0" err="1"/>
              <a:t>indexOf</a:t>
            </a:r>
            <a:r>
              <a:rPr lang="en-MY" dirty="0"/>
              <a:t>("IE") &gt; -1;</a:t>
            </a:r>
          </a:p>
          <a:p>
            <a:pPr marL="0" indent="0">
              <a:buNone/>
            </a:pPr>
            <a:r>
              <a:rPr lang="en-MY" dirty="0"/>
              <a:t>  final </a:t>
            </a:r>
            <a:r>
              <a:rPr lang="en-MY" dirty="0" err="1"/>
              <a:t>boolean</a:t>
            </a:r>
            <a:r>
              <a:rPr lang="en-MY" dirty="0"/>
              <a:t> </a:t>
            </a:r>
            <a:r>
              <a:rPr lang="en-MY" dirty="0" err="1"/>
              <a:t>wasResized</a:t>
            </a:r>
            <a:r>
              <a:rPr lang="en-MY" dirty="0"/>
              <a:t> = resize &gt; 0;</a:t>
            </a:r>
          </a:p>
          <a:p>
            <a:pPr marL="0" indent="0">
              <a:buNone/>
            </a:pPr>
            <a:endParaRPr lang="en-MY" dirty="0"/>
          </a:p>
          <a:p>
            <a:pPr marL="0" indent="0">
              <a:buNone/>
            </a:pPr>
            <a:r>
              <a:rPr lang="en-MY" dirty="0"/>
              <a:t>  if (</a:t>
            </a:r>
            <a:r>
              <a:rPr lang="en-MY" dirty="0" err="1"/>
              <a:t>isMacOs</a:t>
            </a:r>
            <a:r>
              <a:rPr lang="en-MY" dirty="0"/>
              <a:t> &amp;&amp; </a:t>
            </a:r>
            <a:r>
              <a:rPr lang="en-MY" dirty="0" err="1"/>
              <a:t>isIE</a:t>
            </a:r>
            <a:r>
              <a:rPr lang="en-MY" dirty="0"/>
              <a:t> &amp;&amp; </a:t>
            </a:r>
            <a:r>
              <a:rPr lang="en-MY" dirty="0" err="1"/>
              <a:t>wasInitialized</a:t>
            </a:r>
            <a:r>
              <a:rPr lang="en-MY" dirty="0"/>
              <a:t>() &amp;&amp; </a:t>
            </a:r>
            <a:r>
              <a:rPr lang="en-MY" dirty="0" err="1"/>
              <a:t>wasResized</a:t>
            </a:r>
            <a:r>
              <a:rPr lang="en-MY" dirty="0"/>
              <a:t>) {</a:t>
            </a:r>
          </a:p>
          <a:p>
            <a:pPr marL="0" indent="0">
              <a:buNone/>
            </a:pPr>
            <a:r>
              <a:rPr lang="en-MY" dirty="0"/>
              <a:t>    // do something</a:t>
            </a:r>
          </a:p>
          <a:p>
            <a:pPr marL="0" indent="0">
              <a:buNone/>
            </a:pPr>
            <a:r>
              <a:rPr lang="en-MY" dirty="0"/>
              <a:t>  }</a:t>
            </a:r>
          </a:p>
          <a:p>
            <a:pPr marL="0" indent="0">
              <a:buNone/>
            </a:pPr>
            <a:r>
              <a:rPr lang="en-MY" dirty="0"/>
              <a:t>}</a:t>
            </a:r>
          </a:p>
        </p:txBody>
      </p:sp>
    </p:spTree>
    <p:extLst>
      <p:ext uri="{BB962C8B-B14F-4D97-AF65-F5344CB8AC3E}">
        <p14:creationId xmlns:p14="http://schemas.microsoft.com/office/powerpoint/2010/main" val="22762798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Treatment 2 - Extract Method </a:t>
            </a:r>
          </a:p>
        </p:txBody>
      </p:sp>
      <p:sp>
        <p:nvSpPr>
          <p:cNvPr id="3" name="Content Placeholder 2"/>
          <p:cNvSpPr>
            <a:spLocks noGrp="1"/>
          </p:cNvSpPr>
          <p:nvPr>
            <p:ph idx="1"/>
          </p:nvPr>
        </p:nvSpPr>
        <p:spPr>
          <a:xfrm>
            <a:off x="609604" y="1257794"/>
            <a:ext cx="10326251" cy="5189188"/>
          </a:xfrm>
        </p:spPr>
        <p:txBody>
          <a:bodyPr>
            <a:normAutofit lnSpcReduction="10000"/>
          </a:bodyPr>
          <a:lstStyle/>
          <a:p>
            <a:r>
              <a:rPr lang="en-US" sz="2400" dirty="0"/>
              <a:t>If a comment explains a section of code, this section can be turned into a separate method via Extract Method. The name of the new method can be taken from the comment text itself, most likely.</a:t>
            </a:r>
          </a:p>
          <a:p>
            <a:endParaRPr lang="en-US" dirty="0"/>
          </a:p>
          <a:p>
            <a:r>
              <a:rPr lang="en-US" sz="2400" dirty="0"/>
              <a:t>Problem:</a:t>
            </a:r>
          </a:p>
          <a:p>
            <a:r>
              <a:rPr lang="en-US" sz="2400" dirty="0"/>
              <a:t>You have a code fragment that can be grouped together.</a:t>
            </a:r>
          </a:p>
          <a:p>
            <a:pPr marL="0" indent="0">
              <a:buNone/>
            </a:pPr>
            <a:endParaRPr lang="en-MY" dirty="0"/>
          </a:p>
          <a:p>
            <a:pPr marL="0" indent="0">
              <a:buNone/>
            </a:pPr>
            <a:r>
              <a:rPr lang="en-MY" dirty="0"/>
              <a:t>void </a:t>
            </a:r>
            <a:r>
              <a:rPr lang="en-MY" dirty="0" err="1"/>
              <a:t>printOwing</a:t>
            </a:r>
            <a:r>
              <a:rPr lang="en-MY" dirty="0"/>
              <a:t>() {</a:t>
            </a:r>
          </a:p>
          <a:p>
            <a:pPr marL="0" indent="0">
              <a:buNone/>
            </a:pPr>
            <a:r>
              <a:rPr lang="en-MY" dirty="0"/>
              <a:t>  </a:t>
            </a:r>
            <a:r>
              <a:rPr lang="en-MY" dirty="0" err="1"/>
              <a:t>printBanner</a:t>
            </a:r>
            <a:r>
              <a:rPr lang="en-MY" dirty="0"/>
              <a:t>();</a:t>
            </a:r>
          </a:p>
          <a:p>
            <a:pPr marL="0" indent="0">
              <a:buNone/>
            </a:pPr>
            <a:endParaRPr lang="en-MY" dirty="0"/>
          </a:p>
          <a:p>
            <a:pPr marL="0" indent="0">
              <a:buNone/>
            </a:pPr>
            <a:r>
              <a:rPr lang="en-MY" dirty="0"/>
              <a:t>  // Print details.</a:t>
            </a:r>
          </a:p>
          <a:p>
            <a:pPr marL="0" indent="0">
              <a:buNone/>
            </a:pPr>
            <a:r>
              <a:rPr lang="en-MY" dirty="0"/>
              <a:t>  </a:t>
            </a:r>
            <a:r>
              <a:rPr lang="en-MY" dirty="0" err="1"/>
              <a:t>System.out.println</a:t>
            </a:r>
            <a:r>
              <a:rPr lang="en-MY" dirty="0"/>
              <a:t>("name: " + name);</a:t>
            </a:r>
          </a:p>
          <a:p>
            <a:pPr marL="0" indent="0">
              <a:buNone/>
            </a:pPr>
            <a:r>
              <a:rPr lang="en-MY" dirty="0"/>
              <a:t>  </a:t>
            </a:r>
            <a:r>
              <a:rPr lang="en-MY" dirty="0" err="1"/>
              <a:t>System.out.println</a:t>
            </a:r>
            <a:r>
              <a:rPr lang="en-MY" dirty="0"/>
              <a:t>("amount: " + </a:t>
            </a:r>
            <a:r>
              <a:rPr lang="en-MY" dirty="0" err="1"/>
              <a:t>getOutstanding</a:t>
            </a:r>
            <a:r>
              <a:rPr lang="en-MY" dirty="0"/>
              <a:t>());</a:t>
            </a:r>
          </a:p>
          <a:p>
            <a:pPr marL="0" indent="0">
              <a:buNone/>
            </a:pPr>
            <a:r>
              <a:rPr lang="en-MY" dirty="0"/>
              <a:t>}</a:t>
            </a:r>
          </a:p>
        </p:txBody>
      </p:sp>
    </p:spTree>
    <p:extLst>
      <p:ext uri="{BB962C8B-B14F-4D97-AF65-F5344CB8AC3E}">
        <p14:creationId xmlns:p14="http://schemas.microsoft.com/office/powerpoint/2010/main" val="19003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0437" y="438872"/>
            <a:ext cx="9144000" cy="928110"/>
          </a:xfrm>
        </p:spPr>
        <p:txBody>
          <a:bodyPr>
            <a:normAutofit/>
          </a:bodyPr>
          <a:lstStyle/>
          <a:p>
            <a:pPr algn="l"/>
            <a:r>
              <a:rPr lang="en-MY" sz="4400" dirty="0"/>
              <a:t>Long method </a:t>
            </a:r>
          </a:p>
        </p:txBody>
      </p:sp>
      <p:sp>
        <p:nvSpPr>
          <p:cNvPr id="5" name="Subtitle 4"/>
          <p:cNvSpPr>
            <a:spLocks noGrp="1"/>
          </p:cNvSpPr>
          <p:nvPr>
            <p:ph type="subTitle" idx="1"/>
          </p:nvPr>
        </p:nvSpPr>
        <p:spPr>
          <a:xfrm>
            <a:off x="868218" y="1876025"/>
            <a:ext cx="5541818" cy="2567853"/>
          </a:xfrm>
        </p:spPr>
        <p:txBody>
          <a:bodyPr/>
          <a:lstStyle/>
          <a:p>
            <a:pPr algn="just"/>
            <a:r>
              <a:rPr lang="en-US" dirty="0"/>
              <a:t>A method contains too many lines of code (generally, any method that is longer than ten lines should make you start asking questions).</a:t>
            </a:r>
            <a:endParaRPr lang="en-MY"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419" y="2731616"/>
            <a:ext cx="4762500" cy="2857500"/>
          </a:xfrm>
          <a:prstGeom prst="rect">
            <a:avLst/>
          </a:prstGeom>
        </p:spPr>
      </p:pic>
    </p:spTree>
    <p:extLst>
      <p:ext uri="{BB962C8B-B14F-4D97-AF65-F5344CB8AC3E}">
        <p14:creationId xmlns:p14="http://schemas.microsoft.com/office/powerpoint/2010/main" val="1090048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Solution </a:t>
            </a:r>
          </a:p>
        </p:txBody>
      </p:sp>
      <p:sp>
        <p:nvSpPr>
          <p:cNvPr id="3" name="Content Placeholder 2"/>
          <p:cNvSpPr>
            <a:spLocks noGrp="1"/>
          </p:cNvSpPr>
          <p:nvPr>
            <p:ph idx="1"/>
          </p:nvPr>
        </p:nvSpPr>
        <p:spPr>
          <a:xfrm>
            <a:off x="6594765" y="1257794"/>
            <a:ext cx="5126182" cy="3085523"/>
          </a:xfrm>
          <a:solidFill>
            <a:schemeClr val="tx2">
              <a:lumMod val="10000"/>
              <a:lumOff val="90000"/>
            </a:schemeClr>
          </a:solidFill>
        </p:spPr>
        <p:txBody>
          <a:bodyPr>
            <a:normAutofit lnSpcReduction="10000"/>
          </a:bodyPr>
          <a:lstStyle/>
          <a:p>
            <a:pPr marL="0" indent="0">
              <a:buNone/>
            </a:pPr>
            <a:r>
              <a:rPr lang="en-MY" dirty="0"/>
              <a:t>void </a:t>
            </a:r>
            <a:r>
              <a:rPr lang="en-MY" dirty="0" err="1"/>
              <a:t>printOwing</a:t>
            </a:r>
            <a:r>
              <a:rPr lang="en-MY" dirty="0"/>
              <a:t>() {</a:t>
            </a:r>
          </a:p>
          <a:p>
            <a:pPr marL="0" indent="0">
              <a:buNone/>
            </a:pPr>
            <a:r>
              <a:rPr lang="en-MY" dirty="0"/>
              <a:t>  </a:t>
            </a:r>
            <a:r>
              <a:rPr lang="en-MY" dirty="0" err="1"/>
              <a:t>printBanner</a:t>
            </a:r>
            <a:r>
              <a:rPr lang="en-MY" dirty="0"/>
              <a:t>();</a:t>
            </a:r>
          </a:p>
          <a:p>
            <a:pPr marL="0" indent="0">
              <a:buNone/>
            </a:pPr>
            <a:r>
              <a:rPr lang="en-MY" dirty="0"/>
              <a:t>  </a:t>
            </a:r>
            <a:r>
              <a:rPr lang="en-MY" dirty="0" err="1"/>
              <a:t>printDetails</a:t>
            </a:r>
            <a:r>
              <a:rPr lang="en-MY" dirty="0"/>
              <a:t>(</a:t>
            </a:r>
            <a:r>
              <a:rPr lang="en-MY" dirty="0" err="1"/>
              <a:t>getOutstanding</a:t>
            </a:r>
            <a:r>
              <a:rPr lang="en-MY" dirty="0"/>
              <a:t>());</a:t>
            </a:r>
          </a:p>
          <a:p>
            <a:pPr marL="0" indent="0">
              <a:buNone/>
            </a:pPr>
            <a:r>
              <a:rPr lang="en-MY" dirty="0"/>
              <a:t>}</a:t>
            </a:r>
          </a:p>
          <a:p>
            <a:pPr marL="0" indent="0">
              <a:buNone/>
            </a:pPr>
            <a:endParaRPr lang="en-MY" dirty="0"/>
          </a:p>
          <a:p>
            <a:pPr marL="0" indent="0">
              <a:buNone/>
            </a:pPr>
            <a:r>
              <a:rPr lang="en-MY" dirty="0"/>
              <a:t>void </a:t>
            </a:r>
            <a:r>
              <a:rPr lang="en-MY" dirty="0" err="1"/>
              <a:t>printDetails</a:t>
            </a:r>
            <a:r>
              <a:rPr lang="en-MY" dirty="0"/>
              <a:t>(double outstanding) {</a:t>
            </a:r>
          </a:p>
          <a:p>
            <a:pPr marL="0" indent="0">
              <a:buNone/>
            </a:pPr>
            <a:r>
              <a:rPr lang="en-MY" dirty="0"/>
              <a:t>  </a:t>
            </a:r>
            <a:r>
              <a:rPr lang="en-MY" dirty="0" err="1"/>
              <a:t>System.out.println</a:t>
            </a:r>
            <a:r>
              <a:rPr lang="en-MY" dirty="0"/>
              <a:t>("name: " + name);</a:t>
            </a:r>
          </a:p>
          <a:p>
            <a:pPr marL="0" indent="0">
              <a:buNone/>
            </a:pPr>
            <a:r>
              <a:rPr lang="en-MY" dirty="0"/>
              <a:t>  </a:t>
            </a:r>
            <a:r>
              <a:rPr lang="en-MY" dirty="0" err="1"/>
              <a:t>System.out.println</a:t>
            </a:r>
            <a:r>
              <a:rPr lang="en-MY" dirty="0"/>
              <a:t>("amount: " + outstanding);</a:t>
            </a:r>
          </a:p>
          <a:p>
            <a:pPr marL="0" indent="0">
              <a:buNone/>
            </a:pPr>
            <a:r>
              <a:rPr lang="en-MY" dirty="0"/>
              <a:t>}</a:t>
            </a:r>
          </a:p>
        </p:txBody>
      </p:sp>
      <p:sp>
        <p:nvSpPr>
          <p:cNvPr id="4" name="Rectangle 3"/>
          <p:cNvSpPr/>
          <p:nvPr/>
        </p:nvSpPr>
        <p:spPr>
          <a:xfrm>
            <a:off x="535712" y="1677269"/>
            <a:ext cx="4387270" cy="2308324"/>
          </a:xfrm>
          <a:prstGeom prst="rect">
            <a:avLst/>
          </a:prstGeom>
          <a:ln>
            <a:solidFill>
              <a:schemeClr val="accent1"/>
            </a:solidFill>
          </a:ln>
        </p:spPr>
        <p:txBody>
          <a:bodyPr wrap="square">
            <a:spAutoFit/>
          </a:bodyPr>
          <a:lstStyle/>
          <a:p>
            <a:r>
              <a:rPr lang="en-MY" dirty="0"/>
              <a:t>void </a:t>
            </a:r>
            <a:r>
              <a:rPr lang="en-MY" dirty="0" err="1"/>
              <a:t>printOwing</a:t>
            </a:r>
            <a:r>
              <a:rPr lang="en-MY" dirty="0"/>
              <a:t>() {</a:t>
            </a:r>
          </a:p>
          <a:p>
            <a:r>
              <a:rPr lang="en-MY" dirty="0"/>
              <a:t>  </a:t>
            </a:r>
            <a:r>
              <a:rPr lang="en-MY" dirty="0" err="1"/>
              <a:t>printBanner</a:t>
            </a:r>
            <a:r>
              <a:rPr lang="en-MY" dirty="0"/>
              <a:t>();</a:t>
            </a:r>
          </a:p>
          <a:p>
            <a:endParaRPr lang="en-MY" dirty="0"/>
          </a:p>
          <a:p>
            <a:r>
              <a:rPr lang="en-MY" dirty="0"/>
              <a:t>  // Print details.</a:t>
            </a:r>
          </a:p>
          <a:p>
            <a:r>
              <a:rPr lang="en-MY" dirty="0"/>
              <a:t>  </a:t>
            </a:r>
            <a:r>
              <a:rPr lang="en-MY" dirty="0" err="1"/>
              <a:t>System.out.println</a:t>
            </a:r>
            <a:r>
              <a:rPr lang="en-MY" dirty="0"/>
              <a:t>("name: " + name);</a:t>
            </a:r>
          </a:p>
          <a:p>
            <a:r>
              <a:rPr lang="en-MY" dirty="0"/>
              <a:t>  </a:t>
            </a:r>
            <a:r>
              <a:rPr lang="en-MY" dirty="0" err="1"/>
              <a:t>System.out.println</a:t>
            </a:r>
            <a:r>
              <a:rPr lang="en-MY" dirty="0"/>
              <a:t>("amount: " + </a:t>
            </a:r>
            <a:r>
              <a:rPr lang="en-MY" dirty="0" err="1"/>
              <a:t>getOutstanding</a:t>
            </a:r>
            <a:r>
              <a:rPr lang="en-MY" dirty="0"/>
              <a:t>());</a:t>
            </a:r>
          </a:p>
          <a:p>
            <a:r>
              <a:rPr lang="en-MY" dirty="0"/>
              <a:t>}</a:t>
            </a:r>
          </a:p>
        </p:txBody>
      </p:sp>
      <p:sp>
        <p:nvSpPr>
          <p:cNvPr id="5" name="Striped Right Arrow 4"/>
          <p:cNvSpPr/>
          <p:nvPr/>
        </p:nvSpPr>
        <p:spPr>
          <a:xfrm>
            <a:off x="5175274" y="2800555"/>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716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4945" y="291090"/>
            <a:ext cx="9144000" cy="669491"/>
          </a:xfrm>
        </p:spPr>
        <p:txBody>
          <a:bodyPr>
            <a:normAutofit fontScale="90000"/>
          </a:bodyPr>
          <a:lstStyle/>
          <a:p>
            <a:pPr algn="l"/>
            <a:r>
              <a:rPr lang="en-MY" sz="4400" dirty="0"/>
              <a:t>Treatment 2 - Rename method </a:t>
            </a:r>
          </a:p>
        </p:txBody>
      </p:sp>
      <p:sp>
        <p:nvSpPr>
          <p:cNvPr id="3" name="Content Placeholder 2"/>
          <p:cNvSpPr>
            <a:spLocks noGrp="1"/>
          </p:cNvSpPr>
          <p:nvPr>
            <p:ph type="subTitle" idx="1"/>
          </p:nvPr>
        </p:nvSpPr>
        <p:spPr>
          <a:xfrm>
            <a:off x="461818" y="1311419"/>
            <a:ext cx="11018981" cy="2059853"/>
          </a:xfrm>
        </p:spPr>
        <p:txBody>
          <a:bodyPr>
            <a:noAutofit/>
          </a:bodyPr>
          <a:lstStyle/>
          <a:p>
            <a:pPr algn="l"/>
            <a:r>
              <a:rPr lang="en-US" dirty="0"/>
              <a:t>If a method has already been extracted, but comments are still necessary to explain what the method does, give the method a self-explanatory name. </a:t>
            </a:r>
          </a:p>
          <a:p>
            <a:pPr algn="l"/>
            <a:r>
              <a:rPr lang="en-US" dirty="0"/>
              <a:t>Use Rename Method for this.</a:t>
            </a:r>
          </a:p>
          <a:p>
            <a:pPr algn="l"/>
            <a:endParaRPr lang="en-US" dirty="0"/>
          </a:p>
          <a:p>
            <a:pPr algn="l"/>
            <a:r>
              <a:rPr lang="en-MY" dirty="0"/>
              <a:t>Problem :</a:t>
            </a:r>
          </a:p>
          <a:p>
            <a:pPr algn="l"/>
            <a:r>
              <a:rPr lang="en-US" dirty="0"/>
              <a:t>The name of a method doesn't explain what the method does.</a:t>
            </a:r>
            <a:endParaRPr lang="en-MY"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862" y="4152828"/>
            <a:ext cx="3257550" cy="2190750"/>
          </a:xfrm>
          <a:prstGeom prst="rect">
            <a:avLst/>
          </a:prstGeom>
        </p:spPr>
      </p:pic>
    </p:spTree>
    <p:extLst>
      <p:ext uri="{BB962C8B-B14F-4D97-AF65-F5344CB8AC3E}">
        <p14:creationId xmlns:p14="http://schemas.microsoft.com/office/powerpoint/2010/main" val="4291321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Solution : Rename the method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8897" y="2462574"/>
            <a:ext cx="3257550" cy="2190750"/>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171" y="2462574"/>
            <a:ext cx="3257550" cy="2190750"/>
          </a:xfrm>
          <a:prstGeom prst="rect">
            <a:avLst/>
          </a:prstGeom>
        </p:spPr>
      </p:pic>
      <p:sp>
        <p:nvSpPr>
          <p:cNvPr id="6" name="Striped Right Arrow 5"/>
          <p:cNvSpPr/>
          <p:nvPr/>
        </p:nvSpPr>
        <p:spPr>
          <a:xfrm>
            <a:off x="5367582" y="3271621"/>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1050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126" y="304800"/>
            <a:ext cx="10076873" cy="655781"/>
          </a:xfrm>
        </p:spPr>
        <p:txBody>
          <a:bodyPr>
            <a:normAutofit/>
          </a:bodyPr>
          <a:lstStyle/>
          <a:p>
            <a:pPr algn="l"/>
            <a:r>
              <a:rPr lang="en-MY" sz="3600" dirty="0"/>
              <a:t>Treatment 3 - Introduce Assertion</a:t>
            </a:r>
          </a:p>
        </p:txBody>
      </p:sp>
      <p:sp>
        <p:nvSpPr>
          <p:cNvPr id="4" name="Subtitle 3"/>
          <p:cNvSpPr>
            <a:spLocks noGrp="1"/>
          </p:cNvSpPr>
          <p:nvPr>
            <p:ph type="subTitle" idx="1"/>
          </p:nvPr>
        </p:nvSpPr>
        <p:spPr>
          <a:xfrm>
            <a:off x="591125" y="1302183"/>
            <a:ext cx="10520219" cy="1655762"/>
          </a:xfrm>
        </p:spPr>
        <p:txBody>
          <a:bodyPr>
            <a:normAutofit fontScale="85000" lnSpcReduction="10000"/>
          </a:bodyPr>
          <a:lstStyle/>
          <a:p>
            <a:pPr algn="l"/>
            <a:r>
              <a:rPr lang="en-US" dirty="0"/>
              <a:t>If you need to assert rules about a state that's necessary for the system to work, use Introduce Assertion.</a:t>
            </a:r>
          </a:p>
          <a:p>
            <a:pPr algn="l"/>
            <a:endParaRPr lang="en-US" dirty="0"/>
          </a:p>
          <a:p>
            <a:pPr algn="l"/>
            <a:r>
              <a:rPr lang="en-MY" dirty="0"/>
              <a:t>Problem:</a:t>
            </a:r>
          </a:p>
          <a:p>
            <a:pPr algn="l"/>
            <a:r>
              <a:rPr lang="en-US" dirty="0"/>
              <a:t>For a portion of code to work correctly, certain conditions or values must be true.</a:t>
            </a:r>
            <a:endParaRPr lang="en-MY" dirty="0"/>
          </a:p>
        </p:txBody>
      </p:sp>
      <p:sp>
        <p:nvSpPr>
          <p:cNvPr id="5" name="Content Placeholder 2"/>
          <p:cNvSpPr txBox="1">
            <a:spLocks/>
          </p:cNvSpPr>
          <p:nvPr/>
        </p:nvSpPr>
        <p:spPr>
          <a:xfrm>
            <a:off x="1715654" y="3561486"/>
            <a:ext cx="7827816" cy="2174295"/>
          </a:xfrm>
          <a:prstGeom prst="rect">
            <a:avLst/>
          </a:prstGeom>
          <a:solidFill>
            <a:schemeClr val="tx2">
              <a:lumMod val="10000"/>
              <a:lumOff val="90000"/>
            </a:schemeClr>
          </a:solidFill>
        </p:spPr>
        <p:txBody>
          <a:bodyPr vert="horz" lIns="0" tIns="0" rIns="91440" bIns="45720" rtlCol="0">
            <a:normAutofit fontScale="85000" lnSpcReduction="10000"/>
          </a:bodyPr>
          <a:lstStyle>
            <a:lvl1pPr marL="0" indent="0" algn="ctr" defTabSz="457189" rtl="0" eaLnBrk="1" latinLnBrk="0" hangingPunct="1">
              <a:spcBef>
                <a:spcPct val="20000"/>
              </a:spcBef>
              <a:buFont typeface="Arial"/>
              <a:buNone/>
              <a:defRPr sz="2400" kern="1200">
                <a:solidFill>
                  <a:srgbClr val="0C2340"/>
                </a:solidFill>
                <a:latin typeface="+mn-lt"/>
                <a:ea typeface="+mn-ea"/>
                <a:cs typeface="+mn-cs"/>
              </a:defRPr>
            </a:lvl1pPr>
            <a:lvl2pPr marL="457200" indent="0" algn="ctr" defTabSz="457189" rtl="0" eaLnBrk="1" latinLnBrk="0" hangingPunct="1">
              <a:spcBef>
                <a:spcPct val="20000"/>
              </a:spcBef>
              <a:buFont typeface="Arial"/>
              <a:buNone/>
              <a:defRPr sz="2000" kern="1200">
                <a:solidFill>
                  <a:srgbClr val="0C2340"/>
                </a:solidFill>
                <a:latin typeface="+mn-lt"/>
                <a:ea typeface="+mn-ea"/>
                <a:cs typeface="+mn-cs"/>
              </a:defRPr>
            </a:lvl2pPr>
            <a:lvl3pPr marL="914400" indent="0" algn="ctr" defTabSz="457189" rtl="0" eaLnBrk="1" latinLnBrk="0" hangingPunct="1">
              <a:spcBef>
                <a:spcPct val="20000"/>
              </a:spcBef>
              <a:buFont typeface="Arial"/>
              <a:buNone/>
              <a:defRPr sz="1800" kern="1200">
                <a:solidFill>
                  <a:srgbClr val="0C2340"/>
                </a:solidFill>
                <a:latin typeface="+mn-lt"/>
                <a:ea typeface="+mn-ea"/>
                <a:cs typeface="+mn-cs"/>
              </a:defRPr>
            </a:lvl3pPr>
            <a:lvl4pPr marL="1371600" indent="0" algn="ctr" defTabSz="457189" rtl="0" eaLnBrk="1" latinLnBrk="0" hangingPunct="1">
              <a:spcBef>
                <a:spcPct val="20000"/>
              </a:spcBef>
              <a:buFont typeface="Arial"/>
              <a:buNone/>
              <a:defRPr sz="1600" kern="1200">
                <a:solidFill>
                  <a:srgbClr val="0C2340"/>
                </a:solidFill>
                <a:latin typeface="+mn-lt"/>
                <a:ea typeface="+mn-ea"/>
                <a:cs typeface="+mn-cs"/>
              </a:defRPr>
            </a:lvl4pPr>
            <a:lvl5pPr marL="1828800" indent="0" algn="ctr" defTabSz="457189" rtl="0" eaLnBrk="1" latinLnBrk="0" hangingPunct="1">
              <a:spcBef>
                <a:spcPct val="20000"/>
              </a:spcBef>
              <a:buFont typeface="Arial"/>
              <a:buNone/>
              <a:defRPr sz="1600" kern="1200">
                <a:solidFill>
                  <a:srgbClr val="0C2340"/>
                </a:solidFill>
                <a:latin typeface="+mn-lt"/>
                <a:ea typeface="+mn-ea"/>
                <a:cs typeface="+mn-cs"/>
              </a:defRPr>
            </a:lvl5pPr>
            <a:lvl6pPr marL="2286000" indent="0" algn="ctr" defTabSz="457189"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457189"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457189"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457189" rtl="0" eaLnBrk="1" latinLnBrk="0" hangingPunct="1">
              <a:spcBef>
                <a:spcPct val="20000"/>
              </a:spcBef>
              <a:buFont typeface="Arial"/>
              <a:buNone/>
              <a:defRPr sz="1600" kern="1200">
                <a:solidFill>
                  <a:schemeClr val="tx1"/>
                </a:solidFill>
                <a:latin typeface="+mn-lt"/>
                <a:ea typeface="+mn-ea"/>
                <a:cs typeface="+mn-cs"/>
              </a:defRPr>
            </a:lvl9pPr>
          </a:lstStyle>
          <a:p>
            <a:pPr algn="l"/>
            <a:r>
              <a:rPr lang="en-US" dirty="0"/>
              <a:t>double </a:t>
            </a:r>
            <a:r>
              <a:rPr lang="en-US" dirty="0" err="1"/>
              <a:t>getExpenseLimit</a:t>
            </a:r>
            <a:r>
              <a:rPr lang="en-US" dirty="0"/>
              <a:t>() {</a:t>
            </a:r>
          </a:p>
          <a:p>
            <a:pPr algn="l"/>
            <a:r>
              <a:rPr lang="en-US" dirty="0"/>
              <a:t>  // Should have either expense limit or</a:t>
            </a:r>
          </a:p>
          <a:p>
            <a:pPr algn="l"/>
            <a:r>
              <a:rPr lang="en-US" dirty="0"/>
              <a:t>  // a primary project.</a:t>
            </a:r>
          </a:p>
          <a:p>
            <a:pPr algn="l"/>
            <a:r>
              <a:rPr lang="en-US" dirty="0"/>
              <a:t>  return (</a:t>
            </a:r>
            <a:r>
              <a:rPr lang="en-US" dirty="0" err="1"/>
              <a:t>expenseLimit</a:t>
            </a:r>
            <a:r>
              <a:rPr lang="en-US" dirty="0"/>
              <a:t> != NULL_EXPENSE) ? </a:t>
            </a:r>
            <a:r>
              <a:rPr lang="en-US" dirty="0" err="1"/>
              <a:t>expenseLimit</a:t>
            </a:r>
            <a:r>
              <a:rPr lang="en-US" dirty="0"/>
              <a:t> :</a:t>
            </a:r>
          </a:p>
          <a:p>
            <a:pPr algn="l"/>
            <a:r>
              <a:rPr lang="en-US" dirty="0"/>
              <a:t>    </a:t>
            </a:r>
            <a:r>
              <a:rPr lang="en-US" dirty="0" err="1"/>
              <a:t>primaryProject.getMemberExpenseLimit</a:t>
            </a:r>
            <a:r>
              <a:rPr lang="en-US" dirty="0"/>
              <a:t>();</a:t>
            </a:r>
          </a:p>
          <a:p>
            <a:pPr algn="l"/>
            <a:r>
              <a:rPr lang="en-US" dirty="0"/>
              <a:t>}</a:t>
            </a:r>
            <a:endParaRPr lang="en-MY" dirty="0"/>
          </a:p>
        </p:txBody>
      </p:sp>
    </p:spTree>
    <p:extLst>
      <p:ext uri="{BB962C8B-B14F-4D97-AF65-F5344CB8AC3E}">
        <p14:creationId xmlns:p14="http://schemas.microsoft.com/office/powerpoint/2010/main" val="527120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85" y="150645"/>
            <a:ext cx="11443851" cy="1085290"/>
          </a:xfrm>
        </p:spPr>
        <p:txBody>
          <a:bodyPr>
            <a:normAutofit fontScale="90000"/>
          </a:bodyPr>
          <a:lstStyle/>
          <a:p>
            <a:r>
              <a:rPr lang="en-MY" dirty="0"/>
              <a:t>Solution: </a:t>
            </a:r>
            <a:r>
              <a:rPr lang="en-US" dirty="0"/>
              <a:t>Replace these assumptions with specific assertion checks</a:t>
            </a:r>
            <a:endParaRPr lang="en-MY" dirty="0"/>
          </a:p>
        </p:txBody>
      </p:sp>
      <p:sp>
        <p:nvSpPr>
          <p:cNvPr id="3" name="Content Placeholder 2"/>
          <p:cNvSpPr>
            <a:spLocks noGrp="1"/>
          </p:cNvSpPr>
          <p:nvPr>
            <p:ph idx="1"/>
          </p:nvPr>
        </p:nvSpPr>
        <p:spPr>
          <a:xfrm>
            <a:off x="1625606" y="3978011"/>
            <a:ext cx="7924796" cy="2386732"/>
          </a:xfrm>
          <a:solidFill>
            <a:schemeClr val="tx2">
              <a:lumMod val="10000"/>
              <a:lumOff val="90000"/>
            </a:schemeClr>
          </a:solidFill>
        </p:spPr>
        <p:txBody>
          <a:bodyPr>
            <a:normAutofit lnSpcReduction="10000"/>
          </a:bodyPr>
          <a:lstStyle/>
          <a:p>
            <a:pPr marL="0" indent="0">
              <a:buNone/>
            </a:pPr>
            <a:r>
              <a:rPr lang="en-MY" dirty="0"/>
              <a:t>double </a:t>
            </a:r>
            <a:r>
              <a:rPr lang="en-MY" dirty="0" err="1"/>
              <a:t>getExpenseLimit</a:t>
            </a:r>
            <a:r>
              <a:rPr lang="en-MY" dirty="0"/>
              <a:t>() {</a:t>
            </a:r>
          </a:p>
          <a:p>
            <a:pPr marL="0" indent="0">
              <a:buNone/>
            </a:pPr>
            <a:r>
              <a:rPr lang="en-MY" dirty="0"/>
              <a:t>  </a:t>
            </a:r>
            <a:r>
              <a:rPr lang="en-MY" dirty="0" err="1"/>
              <a:t>Assert.isTrue</a:t>
            </a:r>
            <a:r>
              <a:rPr lang="en-MY" dirty="0"/>
              <a:t>(</a:t>
            </a:r>
            <a:r>
              <a:rPr lang="en-MY" dirty="0" err="1"/>
              <a:t>expenseLimit</a:t>
            </a:r>
            <a:r>
              <a:rPr lang="en-MY" dirty="0"/>
              <a:t> != NULL_EXPENSE || </a:t>
            </a:r>
            <a:r>
              <a:rPr lang="en-MY" dirty="0" err="1"/>
              <a:t>primaryProject</a:t>
            </a:r>
            <a:r>
              <a:rPr lang="en-MY" dirty="0"/>
              <a:t> != null);</a:t>
            </a:r>
          </a:p>
          <a:p>
            <a:pPr marL="0" indent="0">
              <a:buNone/>
            </a:pPr>
            <a:endParaRPr lang="en-MY" dirty="0"/>
          </a:p>
          <a:p>
            <a:pPr marL="0" indent="0">
              <a:buNone/>
            </a:pPr>
            <a:r>
              <a:rPr lang="en-MY" dirty="0"/>
              <a:t>  return (</a:t>
            </a:r>
            <a:r>
              <a:rPr lang="en-MY" dirty="0" err="1"/>
              <a:t>expenseLimit</a:t>
            </a:r>
            <a:r>
              <a:rPr lang="en-MY" dirty="0"/>
              <a:t> != NULL_EXPENSE) ?</a:t>
            </a:r>
          </a:p>
          <a:p>
            <a:pPr marL="0" indent="0">
              <a:buNone/>
            </a:pPr>
            <a:r>
              <a:rPr lang="en-MY" dirty="0"/>
              <a:t>    </a:t>
            </a:r>
            <a:r>
              <a:rPr lang="en-MY" dirty="0" err="1"/>
              <a:t>expenseLimit</a:t>
            </a:r>
            <a:r>
              <a:rPr lang="en-MY" dirty="0"/>
              <a:t>:</a:t>
            </a:r>
          </a:p>
          <a:p>
            <a:pPr marL="0" indent="0">
              <a:buNone/>
            </a:pPr>
            <a:r>
              <a:rPr lang="en-MY" dirty="0"/>
              <a:t>    </a:t>
            </a:r>
            <a:r>
              <a:rPr lang="en-MY" dirty="0" err="1"/>
              <a:t>primaryProject.getMemberExpenseLimit</a:t>
            </a:r>
            <a:r>
              <a:rPr lang="en-MY" dirty="0"/>
              <a:t>();</a:t>
            </a:r>
          </a:p>
          <a:p>
            <a:pPr marL="0" indent="0">
              <a:buNone/>
            </a:pPr>
            <a:r>
              <a:rPr lang="en-MY" dirty="0"/>
              <a:t>}</a:t>
            </a:r>
          </a:p>
          <a:p>
            <a:endParaRPr lang="en-MY" dirty="0"/>
          </a:p>
        </p:txBody>
      </p:sp>
      <p:sp>
        <p:nvSpPr>
          <p:cNvPr id="4" name="Content Placeholder 2"/>
          <p:cNvSpPr txBox="1">
            <a:spLocks/>
          </p:cNvSpPr>
          <p:nvPr/>
        </p:nvSpPr>
        <p:spPr>
          <a:xfrm>
            <a:off x="1625606" y="1006764"/>
            <a:ext cx="7827816" cy="2174295"/>
          </a:xfrm>
          <a:prstGeom prst="rect">
            <a:avLst/>
          </a:prstGeom>
          <a:solidFill>
            <a:schemeClr val="tx2">
              <a:lumMod val="10000"/>
              <a:lumOff val="90000"/>
            </a:schemeClr>
          </a:solidFill>
        </p:spPr>
        <p:txBody>
          <a:bodyPr vert="horz" lIns="0" tIns="0" rIns="91440" bIns="45720" rtlCol="0">
            <a:noAutofit/>
          </a:bodyPr>
          <a:lstStyle>
            <a:lvl1pPr marL="0" indent="0" algn="ctr" defTabSz="457189" rtl="0" eaLnBrk="1" latinLnBrk="0" hangingPunct="1">
              <a:spcBef>
                <a:spcPct val="20000"/>
              </a:spcBef>
              <a:buFont typeface="Arial"/>
              <a:buNone/>
              <a:defRPr sz="2400" kern="1200">
                <a:solidFill>
                  <a:srgbClr val="0C2340"/>
                </a:solidFill>
                <a:latin typeface="+mn-lt"/>
                <a:ea typeface="+mn-ea"/>
                <a:cs typeface="+mn-cs"/>
              </a:defRPr>
            </a:lvl1pPr>
            <a:lvl2pPr marL="457200" indent="0" algn="ctr" defTabSz="457189" rtl="0" eaLnBrk="1" latinLnBrk="0" hangingPunct="1">
              <a:spcBef>
                <a:spcPct val="20000"/>
              </a:spcBef>
              <a:buFont typeface="Arial"/>
              <a:buNone/>
              <a:defRPr sz="2000" kern="1200">
                <a:solidFill>
                  <a:srgbClr val="0C2340"/>
                </a:solidFill>
                <a:latin typeface="+mn-lt"/>
                <a:ea typeface="+mn-ea"/>
                <a:cs typeface="+mn-cs"/>
              </a:defRPr>
            </a:lvl2pPr>
            <a:lvl3pPr marL="914400" indent="0" algn="ctr" defTabSz="457189" rtl="0" eaLnBrk="1" latinLnBrk="0" hangingPunct="1">
              <a:spcBef>
                <a:spcPct val="20000"/>
              </a:spcBef>
              <a:buFont typeface="Arial"/>
              <a:buNone/>
              <a:defRPr sz="1800" kern="1200">
                <a:solidFill>
                  <a:srgbClr val="0C2340"/>
                </a:solidFill>
                <a:latin typeface="+mn-lt"/>
                <a:ea typeface="+mn-ea"/>
                <a:cs typeface="+mn-cs"/>
              </a:defRPr>
            </a:lvl3pPr>
            <a:lvl4pPr marL="1371600" indent="0" algn="ctr" defTabSz="457189" rtl="0" eaLnBrk="1" latinLnBrk="0" hangingPunct="1">
              <a:spcBef>
                <a:spcPct val="20000"/>
              </a:spcBef>
              <a:buFont typeface="Arial"/>
              <a:buNone/>
              <a:defRPr sz="1600" kern="1200">
                <a:solidFill>
                  <a:srgbClr val="0C2340"/>
                </a:solidFill>
                <a:latin typeface="+mn-lt"/>
                <a:ea typeface="+mn-ea"/>
                <a:cs typeface="+mn-cs"/>
              </a:defRPr>
            </a:lvl4pPr>
            <a:lvl5pPr marL="1828800" indent="0" algn="ctr" defTabSz="457189" rtl="0" eaLnBrk="1" latinLnBrk="0" hangingPunct="1">
              <a:spcBef>
                <a:spcPct val="20000"/>
              </a:spcBef>
              <a:buFont typeface="Arial"/>
              <a:buNone/>
              <a:defRPr sz="1600" kern="1200">
                <a:solidFill>
                  <a:srgbClr val="0C2340"/>
                </a:solidFill>
                <a:latin typeface="+mn-lt"/>
                <a:ea typeface="+mn-ea"/>
                <a:cs typeface="+mn-cs"/>
              </a:defRPr>
            </a:lvl5pPr>
            <a:lvl6pPr marL="2286000" indent="0" algn="ctr" defTabSz="457189"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457189"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457189"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457189" rtl="0" eaLnBrk="1" latinLnBrk="0" hangingPunct="1">
              <a:spcBef>
                <a:spcPct val="20000"/>
              </a:spcBef>
              <a:buFont typeface="Arial"/>
              <a:buNone/>
              <a:defRPr sz="1600" kern="1200">
                <a:solidFill>
                  <a:schemeClr val="tx1"/>
                </a:solidFill>
                <a:latin typeface="+mn-lt"/>
                <a:ea typeface="+mn-ea"/>
                <a:cs typeface="+mn-cs"/>
              </a:defRPr>
            </a:lvl9pPr>
          </a:lstStyle>
          <a:p>
            <a:pPr algn="l"/>
            <a:r>
              <a:rPr lang="en-US" sz="2000" dirty="0"/>
              <a:t>double </a:t>
            </a:r>
            <a:r>
              <a:rPr lang="en-US" sz="2000" dirty="0" err="1"/>
              <a:t>getExpenseLimit</a:t>
            </a:r>
            <a:r>
              <a:rPr lang="en-US" sz="2000" dirty="0"/>
              <a:t>() {</a:t>
            </a:r>
          </a:p>
          <a:p>
            <a:pPr algn="l"/>
            <a:r>
              <a:rPr lang="en-US" sz="2000" dirty="0"/>
              <a:t>  // Should have either expense limit or</a:t>
            </a:r>
          </a:p>
          <a:p>
            <a:pPr algn="l"/>
            <a:r>
              <a:rPr lang="en-US" sz="2000" dirty="0"/>
              <a:t>  // a primary project.</a:t>
            </a:r>
          </a:p>
          <a:p>
            <a:pPr algn="l"/>
            <a:r>
              <a:rPr lang="en-US" sz="2000" dirty="0"/>
              <a:t>  return (</a:t>
            </a:r>
            <a:r>
              <a:rPr lang="en-US" sz="2000" dirty="0" err="1"/>
              <a:t>expenseLimit</a:t>
            </a:r>
            <a:r>
              <a:rPr lang="en-US" sz="2000" dirty="0"/>
              <a:t> != NULL_EXPENSE) ? </a:t>
            </a:r>
            <a:r>
              <a:rPr lang="en-US" sz="2000" dirty="0" err="1"/>
              <a:t>expenseLimit</a:t>
            </a:r>
            <a:r>
              <a:rPr lang="en-US" sz="2000" dirty="0"/>
              <a:t> :</a:t>
            </a:r>
          </a:p>
          <a:p>
            <a:pPr algn="l"/>
            <a:r>
              <a:rPr lang="en-US" sz="2000" dirty="0"/>
              <a:t>    </a:t>
            </a:r>
            <a:r>
              <a:rPr lang="en-US" sz="2000" dirty="0" err="1"/>
              <a:t>primaryProject.getMemberExpenseLimit</a:t>
            </a:r>
            <a:r>
              <a:rPr lang="en-US" sz="2000" dirty="0"/>
              <a:t>();</a:t>
            </a:r>
          </a:p>
          <a:p>
            <a:pPr algn="l"/>
            <a:r>
              <a:rPr lang="en-US" sz="2000" dirty="0"/>
              <a:t>}</a:t>
            </a:r>
            <a:endParaRPr lang="en-MY" sz="2000" dirty="0"/>
          </a:p>
        </p:txBody>
      </p:sp>
      <p:sp>
        <p:nvSpPr>
          <p:cNvPr id="5" name="Down Arrow 4"/>
          <p:cNvSpPr/>
          <p:nvPr/>
        </p:nvSpPr>
        <p:spPr>
          <a:xfrm>
            <a:off x="4772979" y="2972441"/>
            <a:ext cx="766535" cy="86153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086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Payoff </a:t>
            </a:r>
          </a:p>
        </p:txBody>
      </p:sp>
      <p:sp>
        <p:nvSpPr>
          <p:cNvPr id="3" name="Content Placeholder 2"/>
          <p:cNvSpPr>
            <a:spLocks noGrp="1"/>
          </p:cNvSpPr>
          <p:nvPr>
            <p:ph idx="1"/>
          </p:nvPr>
        </p:nvSpPr>
        <p:spPr>
          <a:xfrm>
            <a:off x="609603" y="1538723"/>
            <a:ext cx="9706633" cy="3085523"/>
          </a:xfrm>
        </p:spPr>
        <p:txBody>
          <a:bodyPr>
            <a:normAutofit/>
          </a:bodyPr>
          <a:lstStyle/>
          <a:p>
            <a:r>
              <a:rPr lang="en-MY" sz="2800" dirty="0"/>
              <a:t>Code becomes intuitive and obvious</a:t>
            </a:r>
          </a:p>
        </p:txBody>
      </p:sp>
    </p:spTree>
    <p:extLst>
      <p:ext uri="{BB962C8B-B14F-4D97-AF65-F5344CB8AC3E}">
        <p14:creationId xmlns:p14="http://schemas.microsoft.com/office/powerpoint/2010/main" val="28027219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3564" y="272617"/>
            <a:ext cx="9144000" cy="595601"/>
          </a:xfrm>
        </p:spPr>
        <p:txBody>
          <a:bodyPr>
            <a:normAutofit/>
          </a:bodyPr>
          <a:lstStyle/>
          <a:p>
            <a:pPr algn="l"/>
            <a:r>
              <a:rPr lang="en-MY" sz="3600" dirty="0"/>
              <a:t>Code Smell 7: Duplicate code </a:t>
            </a:r>
          </a:p>
        </p:txBody>
      </p:sp>
      <p:sp>
        <p:nvSpPr>
          <p:cNvPr id="5" name="Subtitle 4"/>
          <p:cNvSpPr>
            <a:spLocks noGrp="1"/>
          </p:cNvSpPr>
          <p:nvPr>
            <p:ph type="subTitle" idx="1"/>
          </p:nvPr>
        </p:nvSpPr>
        <p:spPr>
          <a:xfrm>
            <a:off x="803564" y="1366837"/>
            <a:ext cx="9411854" cy="3389890"/>
          </a:xfrm>
        </p:spPr>
        <p:txBody>
          <a:bodyPr>
            <a:normAutofit/>
          </a:bodyPr>
          <a:lstStyle/>
          <a:p>
            <a:pPr algn="l"/>
            <a:r>
              <a:rPr lang="en-US" dirty="0"/>
              <a:t>Duplication usually occurs when multiple programmers are working on different parts of the same program at the same time. </a:t>
            </a:r>
          </a:p>
          <a:p>
            <a:pPr algn="l"/>
            <a:endParaRPr lang="en-US" dirty="0"/>
          </a:p>
          <a:p>
            <a:pPr algn="l"/>
            <a:r>
              <a:rPr lang="en-US" dirty="0"/>
              <a:t>Since they're working on different tasks, they may be unaware their colleague has already written similar code that could be repurposed for their own needs.</a:t>
            </a:r>
            <a:endParaRPr lang="en-MY" dirty="0"/>
          </a:p>
        </p:txBody>
      </p:sp>
      <p:pic>
        <p:nvPicPr>
          <p:cNvPr id="2" name="Picture 1"/>
          <p:cNvPicPr>
            <a:picLocks noChangeAspect="1"/>
          </p:cNvPicPr>
          <p:nvPr/>
        </p:nvPicPr>
        <p:blipFill>
          <a:blip r:embed="rId2"/>
          <a:stretch>
            <a:fillRect/>
          </a:stretch>
        </p:blipFill>
        <p:spPr>
          <a:xfrm>
            <a:off x="2622994" y="4282652"/>
            <a:ext cx="5045774" cy="2470227"/>
          </a:xfrm>
          <a:prstGeom prst="rect">
            <a:avLst/>
          </a:prstGeom>
        </p:spPr>
      </p:pic>
    </p:spTree>
    <p:extLst>
      <p:ext uri="{BB962C8B-B14F-4D97-AF65-F5344CB8AC3E}">
        <p14:creationId xmlns:p14="http://schemas.microsoft.com/office/powerpoint/2010/main" val="28243239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Reasons for the problem </a:t>
            </a:r>
          </a:p>
        </p:txBody>
      </p:sp>
      <p:sp>
        <p:nvSpPr>
          <p:cNvPr id="3" name="Content Placeholder 2"/>
          <p:cNvSpPr>
            <a:spLocks noGrp="1"/>
          </p:cNvSpPr>
          <p:nvPr>
            <p:ph idx="1"/>
          </p:nvPr>
        </p:nvSpPr>
        <p:spPr>
          <a:xfrm>
            <a:off x="609604" y="1616364"/>
            <a:ext cx="9975269" cy="3949991"/>
          </a:xfrm>
        </p:spPr>
        <p:txBody>
          <a:bodyPr>
            <a:normAutofit/>
          </a:bodyPr>
          <a:lstStyle/>
          <a:p>
            <a:r>
              <a:rPr lang="en-US" sz="2400" dirty="0"/>
              <a:t>There's also more subtle duplication, when specific parts of code look different but actually perform the same job. This kind of duplication can be hard to find and fix.</a:t>
            </a:r>
          </a:p>
          <a:p>
            <a:endParaRPr lang="en-US" sz="2400" dirty="0"/>
          </a:p>
          <a:p>
            <a:r>
              <a:rPr lang="en-US" sz="2400" dirty="0"/>
              <a:t>Sometimes duplication is purposeful. When rushing to meet deadlines and the existing code is "almost right" for the job, novice programmers may not be able to resist the temptation of copying and pasting the relevant code. And in some cases, the programmer is simply too lazy to de-clutter.</a:t>
            </a:r>
          </a:p>
          <a:p>
            <a:endParaRPr lang="en-MY" dirty="0"/>
          </a:p>
        </p:txBody>
      </p:sp>
    </p:spTree>
    <p:extLst>
      <p:ext uri="{BB962C8B-B14F-4D97-AF65-F5344CB8AC3E}">
        <p14:creationId xmlns:p14="http://schemas.microsoft.com/office/powerpoint/2010/main" val="12791541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If it’s in the Same class then use Extract method </a:t>
            </a:r>
          </a:p>
        </p:txBody>
      </p:sp>
      <p:sp>
        <p:nvSpPr>
          <p:cNvPr id="3" name="Content Placeholder 2"/>
          <p:cNvSpPr>
            <a:spLocks noGrp="1"/>
          </p:cNvSpPr>
          <p:nvPr>
            <p:ph idx="1"/>
          </p:nvPr>
        </p:nvSpPr>
        <p:spPr>
          <a:xfrm>
            <a:off x="514265" y="1257794"/>
            <a:ext cx="10606317" cy="4904509"/>
          </a:xfrm>
        </p:spPr>
        <p:txBody>
          <a:bodyPr>
            <a:normAutofit lnSpcReduction="10000"/>
          </a:bodyPr>
          <a:lstStyle/>
          <a:p>
            <a:r>
              <a:rPr lang="en-US" sz="2400" dirty="0"/>
              <a:t>If the same code is found in two or more methods in the same class: use Extract Method and place calls for the new method in both places.</a:t>
            </a:r>
          </a:p>
          <a:p>
            <a:endParaRPr lang="en-US" sz="2400" dirty="0"/>
          </a:p>
          <a:p>
            <a:r>
              <a:rPr lang="en-US" sz="2400" dirty="0"/>
              <a:t>Problem:</a:t>
            </a:r>
          </a:p>
          <a:p>
            <a:r>
              <a:rPr lang="en-US" sz="2400" dirty="0"/>
              <a:t>You have a code fragment that can be grouped together.</a:t>
            </a:r>
          </a:p>
          <a:p>
            <a:endParaRPr lang="en-US" dirty="0"/>
          </a:p>
          <a:p>
            <a:pPr marL="0" indent="0">
              <a:buNone/>
            </a:pPr>
            <a:r>
              <a:rPr lang="en-MY" dirty="0"/>
              <a:t>void </a:t>
            </a:r>
            <a:r>
              <a:rPr lang="en-MY" dirty="0" err="1"/>
              <a:t>printOwing</a:t>
            </a:r>
            <a:r>
              <a:rPr lang="en-MY" dirty="0"/>
              <a:t>() {</a:t>
            </a:r>
          </a:p>
          <a:p>
            <a:pPr marL="0" indent="0">
              <a:buNone/>
            </a:pPr>
            <a:r>
              <a:rPr lang="en-MY" dirty="0"/>
              <a:t>  </a:t>
            </a:r>
            <a:r>
              <a:rPr lang="en-MY" dirty="0" err="1"/>
              <a:t>printBanner</a:t>
            </a:r>
            <a:r>
              <a:rPr lang="en-MY" dirty="0"/>
              <a:t>();</a:t>
            </a:r>
          </a:p>
          <a:p>
            <a:pPr marL="0" indent="0">
              <a:buNone/>
            </a:pPr>
            <a:endParaRPr lang="en-MY" dirty="0"/>
          </a:p>
          <a:p>
            <a:pPr marL="0" indent="0">
              <a:buNone/>
            </a:pPr>
            <a:r>
              <a:rPr lang="en-MY" dirty="0"/>
              <a:t>  // Print details.</a:t>
            </a:r>
          </a:p>
          <a:p>
            <a:pPr marL="0" indent="0">
              <a:buNone/>
            </a:pPr>
            <a:r>
              <a:rPr lang="en-MY" dirty="0"/>
              <a:t>  </a:t>
            </a:r>
            <a:r>
              <a:rPr lang="en-MY" dirty="0" err="1"/>
              <a:t>System.out.println</a:t>
            </a:r>
            <a:r>
              <a:rPr lang="en-MY" dirty="0"/>
              <a:t>("name: " + name);</a:t>
            </a:r>
          </a:p>
          <a:p>
            <a:pPr marL="0" indent="0">
              <a:buNone/>
            </a:pPr>
            <a:r>
              <a:rPr lang="en-MY" dirty="0"/>
              <a:t>  </a:t>
            </a:r>
            <a:r>
              <a:rPr lang="en-MY" dirty="0" err="1"/>
              <a:t>System.out.println</a:t>
            </a:r>
            <a:r>
              <a:rPr lang="en-MY" dirty="0"/>
              <a:t>("amount: " + </a:t>
            </a:r>
            <a:r>
              <a:rPr lang="en-MY" dirty="0" err="1"/>
              <a:t>getOutstanding</a:t>
            </a:r>
            <a:r>
              <a:rPr lang="en-MY" dirty="0"/>
              <a:t>());</a:t>
            </a:r>
          </a:p>
          <a:p>
            <a:pPr marL="0" indent="0">
              <a:buNone/>
            </a:pPr>
            <a:r>
              <a:rPr lang="en-MY" dirty="0"/>
              <a:t>}</a:t>
            </a:r>
          </a:p>
        </p:txBody>
      </p:sp>
    </p:spTree>
    <p:extLst>
      <p:ext uri="{BB962C8B-B14F-4D97-AF65-F5344CB8AC3E}">
        <p14:creationId xmlns:p14="http://schemas.microsoft.com/office/powerpoint/2010/main" val="1427599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Solution </a:t>
            </a:r>
          </a:p>
        </p:txBody>
      </p:sp>
      <p:sp>
        <p:nvSpPr>
          <p:cNvPr id="3" name="Content Placeholder 2"/>
          <p:cNvSpPr>
            <a:spLocks noGrp="1"/>
          </p:cNvSpPr>
          <p:nvPr>
            <p:ph idx="1"/>
          </p:nvPr>
        </p:nvSpPr>
        <p:spPr>
          <a:xfrm>
            <a:off x="609604" y="1163783"/>
            <a:ext cx="9706633" cy="674254"/>
          </a:xfrm>
        </p:spPr>
        <p:txBody>
          <a:bodyPr>
            <a:normAutofit fontScale="92500" lnSpcReduction="10000"/>
          </a:bodyPr>
          <a:lstStyle/>
          <a:p>
            <a:r>
              <a:rPr lang="en-US" sz="2400" dirty="0"/>
              <a:t>Move this code to a separate new method (or function) and replace the old code with a call to the method</a:t>
            </a:r>
          </a:p>
          <a:p>
            <a:endParaRPr lang="en-US" dirty="0"/>
          </a:p>
        </p:txBody>
      </p:sp>
      <p:sp>
        <p:nvSpPr>
          <p:cNvPr id="4" name="Rectangle 3"/>
          <p:cNvSpPr/>
          <p:nvPr/>
        </p:nvSpPr>
        <p:spPr>
          <a:xfrm>
            <a:off x="6623728" y="2010576"/>
            <a:ext cx="5027089" cy="3170099"/>
          </a:xfrm>
          <a:prstGeom prst="rect">
            <a:avLst/>
          </a:prstGeom>
          <a:solidFill>
            <a:schemeClr val="tx2">
              <a:lumMod val="10000"/>
              <a:lumOff val="90000"/>
            </a:schemeClr>
          </a:solidFill>
        </p:spPr>
        <p:txBody>
          <a:bodyPr wrap="square">
            <a:spAutoFit/>
          </a:bodyPr>
          <a:lstStyle/>
          <a:p>
            <a:r>
              <a:rPr lang="en-MY" sz="2000" dirty="0"/>
              <a:t>void </a:t>
            </a:r>
            <a:r>
              <a:rPr lang="en-MY" sz="2000" dirty="0" err="1"/>
              <a:t>printOwing</a:t>
            </a:r>
            <a:r>
              <a:rPr lang="en-MY" sz="2000" dirty="0"/>
              <a:t>() {</a:t>
            </a:r>
          </a:p>
          <a:p>
            <a:r>
              <a:rPr lang="en-MY" sz="2000" dirty="0"/>
              <a:t>  </a:t>
            </a:r>
            <a:r>
              <a:rPr lang="en-MY" sz="2000" dirty="0" err="1"/>
              <a:t>printBanner</a:t>
            </a:r>
            <a:r>
              <a:rPr lang="en-MY" sz="2000" dirty="0"/>
              <a:t>();</a:t>
            </a:r>
          </a:p>
          <a:p>
            <a:r>
              <a:rPr lang="en-MY" sz="2000" dirty="0"/>
              <a:t>  </a:t>
            </a:r>
            <a:r>
              <a:rPr lang="en-MY" sz="2000" dirty="0" err="1"/>
              <a:t>printDetails</a:t>
            </a:r>
            <a:r>
              <a:rPr lang="en-MY" sz="2000" dirty="0"/>
              <a:t>(</a:t>
            </a:r>
            <a:r>
              <a:rPr lang="en-MY" sz="2000" dirty="0" err="1"/>
              <a:t>getOutstanding</a:t>
            </a:r>
            <a:r>
              <a:rPr lang="en-MY" sz="2000" dirty="0"/>
              <a:t>());</a:t>
            </a:r>
          </a:p>
          <a:p>
            <a:r>
              <a:rPr lang="en-MY" sz="2000" dirty="0"/>
              <a:t>}</a:t>
            </a:r>
          </a:p>
          <a:p>
            <a:endParaRPr lang="en-MY" sz="2000" dirty="0"/>
          </a:p>
          <a:p>
            <a:r>
              <a:rPr lang="en-MY" sz="2000" dirty="0"/>
              <a:t>void </a:t>
            </a:r>
            <a:r>
              <a:rPr lang="en-MY" sz="2000" dirty="0" err="1"/>
              <a:t>printDetails</a:t>
            </a:r>
            <a:r>
              <a:rPr lang="en-MY" sz="2000" dirty="0"/>
              <a:t>(double outstanding) {</a:t>
            </a:r>
          </a:p>
          <a:p>
            <a:r>
              <a:rPr lang="en-MY" sz="2000" dirty="0"/>
              <a:t>  </a:t>
            </a:r>
            <a:r>
              <a:rPr lang="en-MY" sz="2000" dirty="0" err="1"/>
              <a:t>System.out.println</a:t>
            </a:r>
            <a:r>
              <a:rPr lang="en-MY" sz="2000" dirty="0"/>
              <a:t>("name: " + name);</a:t>
            </a:r>
          </a:p>
          <a:p>
            <a:r>
              <a:rPr lang="en-MY" sz="2000" dirty="0"/>
              <a:t>  </a:t>
            </a:r>
            <a:r>
              <a:rPr lang="en-MY" sz="2000" dirty="0" err="1"/>
              <a:t>System.out.println</a:t>
            </a:r>
            <a:r>
              <a:rPr lang="en-MY" sz="2000" dirty="0"/>
              <a:t>("amount: " + outstanding);</a:t>
            </a:r>
          </a:p>
          <a:p>
            <a:r>
              <a:rPr lang="en-MY" sz="2000" dirty="0"/>
              <a:t>}</a:t>
            </a:r>
          </a:p>
        </p:txBody>
      </p:sp>
      <p:sp>
        <p:nvSpPr>
          <p:cNvPr id="5" name="Rectangle 4"/>
          <p:cNvSpPr/>
          <p:nvPr/>
        </p:nvSpPr>
        <p:spPr>
          <a:xfrm>
            <a:off x="738908" y="2302503"/>
            <a:ext cx="4507346" cy="2554545"/>
          </a:xfrm>
          <a:prstGeom prst="rect">
            <a:avLst/>
          </a:prstGeom>
          <a:ln>
            <a:solidFill>
              <a:schemeClr val="accent1"/>
            </a:solidFill>
          </a:ln>
        </p:spPr>
        <p:txBody>
          <a:bodyPr wrap="square">
            <a:spAutoFit/>
          </a:bodyPr>
          <a:lstStyle/>
          <a:p>
            <a:r>
              <a:rPr lang="en-MY" sz="2000" dirty="0"/>
              <a:t>void </a:t>
            </a:r>
            <a:r>
              <a:rPr lang="en-MY" sz="2000" dirty="0" err="1"/>
              <a:t>printOwing</a:t>
            </a:r>
            <a:r>
              <a:rPr lang="en-MY" sz="2000" dirty="0"/>
              <a:t>() {</a:t>
            </a:r>
          </a:p>
          <a:p>
            <a:r>
              <a:rPr lang="en-MY" sz="2000" dirty="0"/>
              <a:t>  </a:t>
            </a:r>
            <a:r>
              <a:rPr lang="en-MY" sz="2000" dirty="0" err="1"/>
              <a:t>printBanner</a:t>
            </a:r>
            <a:r>
              <a:rPr lang="en-MY" sz="2000" dirty="0"/>
              <a:t>();</a:t>
            </a:r>
          </a:p>
          <a:p>
            <a:endParaRPr lang="en-MY" sz="2000" dirty="0"/>
          </a:p>
          <a:p>
            <a:r>
              <a:rPr lang="en-MY" sz="2000" dirty="0"/>
              <a:t>  // Print details.</a:t>
            </a:r>
          </a:p>
          <a:p>
            <a:r>
              <a:rPr lang="en-MY" sz="2000" dirty="0"/>
              <a:t>  </a:t>
            </a:r>
            <a:r>
              <a:rPr lang="en-MY" sz="2000" dirty="0" err="1"/>
              <a:t>System.out.println</a:t>
            </a:r>
            <a:r>
              <a:rPr lang="en-MY" sz="2000" dirty="0"/>
              <a:t>("name: " + name);</a:t>
            </a:r>
          </a:p>
          <a:p>
            <a:r>
              <a:rPr lang="en-MY" sz="2000" dirty="0"/>
              <a:t>  </a:t>
            </a:r>
            <a:r>
              <a:rPr lang="en-MY" sz="2000" dirty="0" err="1"/>
              <a:t>System.out.println</a:t>
            </a:r>
            <a:r>
              <a:rPr lang="en-MY" sz="2000" dirty="0"/>
              <a:t>("amount: " + </a:t>
            </a:r>
            <a:r>
              <a:rPr lang="en-MY" sz="2000" dirty="0" err="1"/>
              <a:t>getOutstanding</a:t>
            </a:r>
            <a:r>
              <a:rPr lang="en-MY" sz="2000" dirty="0"/>
              <a:t>());</a:t>
            </a:r>
          </a:p>
          <a:p>
            <a:r>
              <a:rPr lang="en-MY" sz="2000" dirty="0"/>
              <a:t>}</a:t>
            </a:r>
          </a:p>
        </p:txBody>
      </p:sp>
      <p:sp>
        <p:nvSpPr>
          <p:cNvPr id="6" name="Striped Right Arrow 5"/>
          <p:cNvSpPr/>
          <p:nvPr/>
        </p:nvSpPr>
        <p:spPr>
          <a:xfrm>
            <a:off x="5367582" y="3271621"/>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6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764" y="447846"/>
            <a:ext cx="9144000" cy="891315"/>
          </a:xfrm>
        </p:spPr>
        <p:txBody>
          <a:bodyPr>
            <a:normAutofit/>
          </a:bodyPr>
          <a:lstStyle/>
          <a:p>
            <a:pPr algn="l"/>
            <a:r>
              <a:rPr lang="en-MY" sz="4800" dirty="0"/>
              <a:t>Large Class </a:t>
            </a:r>
          </a:p>
        </p:txBody>
      </p:sp>
      <p:sp>
        <p:nvSpPr>
          <p:cNvPr id="3" name="Content Placeholder 2"/>
          <p:cNvSpPr>
            <a:spLocks noGrp="1"/>
          </p:cNvSpPr>
          <p:nvPr>
            <p:ph type="subTitle" idx="1"/>
          </p:nvPr>
        </p:nvSpPr>
        <p:spPr>
          <a:xfrm>
            <a:off x="628073" y="2105753"/>
            <a:ext cx="5911272" cy="2142974"/>
          </a:xfrm>
        </p:spPr>
        <p:txBody>
          <a:bodyPr/>
          <a:lstStyle/>
          <a:p>
            <a:pPr algn="l"/>
            <a:r>
              <a:rPr lang="en-US" dirty="0"/>
              <a:t>A class contains many fields/methods/lines of code.</a:t>
            </a:r>
            <a:endParaRPr lang="en-MY"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156" y="2105753"/>
            <a:ext cx="4437577" cy="2662546"/>
          </a:xfrm>
          <a:prstGeom prst="rect">
            <a:avLst/>
          </a:prstGeom>
        </p:spPr>
      </p:pic>
    </p:spTree>
    <p:extLst>
      <p:ext uri="{BB962C8B-B14F-4D97-AF65-F5344CB8AC3E}">
        <p14:creationId xmlns:p14="http://schemas.microsoft.com/office/powerpoint/2010/main" val="2146353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411001"/>
            <a:ext cx="10834252" cy="846793"/>
          </a:xfrm>
        </p:spPr>
        <p:txBody>
          <a:bodyPr>
            <a:normAutofit fontScale="90000"/>
          </a:bodyPr>
          <a:lstStyle/>
          <a:p>
            <a:r>
              <a:rPr lang="en-US" dirty="0"/>
              <a:t>If the same code is found in two subclasses of the same level</a:t>
            </a:r>
            <a:endParaRPr lang="en-MY" dirty="0"/>
          </a:p>
        </p:txBody>
      </p:sp>
      <p:sp>
        <p:nvSpPr>
          <p:cNvPr id="3" name="Content Placeholder 2"/>
          <p:cNvSpPr>
            <a:spLocks noGrp="1"/>
          </p:cNvSpPr>
          <p:nvPr>
            <p:ph idx="1"/>
          </p:nvPr>
        </p:nvSpPr>
        <p:spPr>
          <a:xfrm>
            <a:off x="609603" y="1422400"/>
            <a:ext cx="10834252" cy="4756728"/>
          </a:xfrm>
        </p:spPr>
        <p:txBody>
          <a:bodyPr>
            <a:normAutofit/>
          </a:bodyPr>
          <a:lstStyle/>
          <a:p>
            <a:r>
              <a:rPr lang="en-US" sz="2200" dirty="0"/>
              <a:t>Use </a:t>
            </a:r>
            <a:r>
              <a:rPr lang="en-US" sz="2200" u="sng" dirty="0"/>
              <a:t>Extract Method </a:t>
            </a:r>
            <a:r>
              <a:rPr lang="en-US" sz="2200" dirty="0"/>
              <a:t>for both classes, followed by </a:t>
            </a:r>
            <a:r>
              <a:rPr lang="en-US" sz="2200" u="sng" dirty="0"/>
              <a:t>Pull Up Field </a:t>
            </a:r>
            <a:r>
              <a:rPr lang="en-US" sz="2200" dirty="0"/>
              <a:t>for the fields used in the method that you're pulling up.</a:t>
            </a:r>
          </a:p>
          <a:p>
            <a:endParaRPr lang="en-US" sz="2200" dirty="0"/>
          </a:p>
          <a:p>
            <a:pPr marL="0" indent="0">
              <a:buNone/>
            </a:pPr>
            <a:endParaRPr lang="en-US" dirty="0"/>
          </a:p>
        </p:txBody>
      </p:sp>
      <p:sp>
        <p:nvSpPr>
          <p:cNvPr id="4" name="Rectangle 3"/>
          <p:cNvSpPr/>
          <p:nvPr/>
        </p:nvSpPr>
        <p:spPr>
          <a:xfrm>
            <a:off x="6971014" y="3056280"/>
            <a:ext cx="4866309" cy="2585323"/>
          </a:xfrm>
          <a:prstGeom prst="rect">
            <a:avLst/>
          </a:prstGeom>
          <a:solidFill>
            <a:schemeClr val="tx2">
              <a:lumMod val="10000"/>
              <a:lumOff val="90000"/>
            </a:schemeClr>
          </a:solidFill>
        </p:spPr>
        <p:txBody>
          <a:bodyPr wrap="square">
            <a:spAutoFit/>
          </a:bodyPr>
          <a:lstStyle/>
          <a:p>
            <a:r>
              <a:rPr lang="en-MY" dirty="0"/>
              <a:t>void </a:t>
            </a:r>
            <a:r>
              <a:rPr lang="en-MY" dirty="0" err="1"/>
              <a:t>printOwing</a:t>
            </a:r>
            <a:r>
              <a:rPr lang="en-MY" dirty="0"/>
              <a:t>() {</a:t>
            </a:r>
          </a:p>
          <a:p>
            <a:r>
              <a:rPr lang="en-MY" dirty="0"/>
              <a:t>  </a:t>
            </a:r>
            <a:r>
              <a:rPr lang="en-MY" dirty="0" err="1"/>
              <a:t>printBanner</a:t>
            </a:r>
            <a:r>
              <a:rPr lang="en-MY" dirty="0"/>
              <a:t>();</a:t>
            </a:r>
          </a:p>
          <a:p>
            <a:r>
              <a:rPr lang="en-MY" dirty="0"/>
              <a:t>  </a:t>
            </a:r>
            <a:r>
              <a:rPr lang="en-MY" dirty="0" err="1"/>
              <a:t>printDetails</a:t>
            </a:r>
            <a:r>
              <a:rPr lang="en-MY" dirty="0"/>
              <a:t>(</a:t>
            </a:r>
            <a:r>
              <a:rPr lang="en-MY" dirty="0" err="1"/>
              <a:t>getOutstanding</a:t>
            </a:r>
            <a:r>
              <a:rPr lang="en-MY" dirty="0"/>
              <a:t>());</a:t>
            </a:r>
          </a:p>
          <a:p>
            <a:r>
              <a:rPr lang="en-MY" dirty="0"/>
              <a:t>}</a:t>
            </a:r>
          </a:p>
          <a:p>
            <a:endParaRPr lang="en-MY" dirty="0"/>
          </a:p>
          <a:p>
            <a:r>
              <a:rPr lang="en-MY" dirty="0"/>
              <a:t>void </a:t>
            </a:r>
            <a:r>
              <a:rPr lang="en-MY" dirty="0" err="1"/>
              <a:t>printDetails</a:t>
            </a:r>
            <a:r>
              <a:rPr lang="en-MY" dirty="0"/>
              <a:t>(double outstanding) {</a:t>
            </a:r>
          </a:p>
          <a:p>
            <a:r>
              <a:rPr lang="en-MY" dirty="0"/>
              <a:t>  </a:t>
            </a:r>
            <a:r>
              <a:rPr lang="en-MY" dirty="0" err="1"/>
              <a:t>System.out.println</a:t>
            </a:r>
            <a:r>
              <a:rPr lang="en-MY" dirty="0"/>
              <a:t>("name: " + name);</a:t>
            </a:r>
          </a:p>
          <a:p>
            <a:r>
              <a:rPr lang="en-MY" dirty="0"/>
              <a:t>  </a:t>
            </a:r>
            <a:r>
              <a:rPr lang="en-MY" dirty="0" err="1"/>
              <a:t>System.out.println</a:t>
            </a:r>
            <a:r>
              <a:rPr lang="en-MY" dirty="0"/>
              <a:t>("amount: " + outstanding);</a:t>
            </a:r>
          </a:p>
          <a:p>
            <a:r>
              <a:rPr lang="en-MY" dirty="0"/>
              <a:t>}</a:t>
            </a:r>
          </a:p>
        </p:txBody>
      </p:sp>
      <p:sp>
        <p:nvSpPr>
          <p:cNvPr id="5" name="Rectangle 4"/>
          <p:cNvSpPr/>
          <p:nvPr/>
        </p:nvSpPr>
        <p:spPr>
          <a:xfrm>
            <a:off x="402708" y="3333280"/>
            <a:ext cx="5772724" cy="2031325"/>
          </a:xfrm>
          <a:prstGeom prst="rect">
            <a:avLst/>
          </a:prstGeom>
          <a:ln>
            <a:solidFill>
              <a:schemeClr val="accent1"/>
            </a:solidFill>
          </a:ln>
        </p:spPr>
        <p:txBody>
          <a:bodyPr wrap="square">
            <a:spAutoFit/>
          </a:bodyPr>
          <a:lstStyle/>
          <a:p>
            <a:r>
              <a:rPr lang="en-MY" dirty="0"/>
              <a:t>void </a:t>
            </a:r>
            <a:r>
              <a:rPr lang="en-MY" dirty="0" err="1"/>
              <a:t>printOwing</a:t>
            </a:r>
            <a:r>
              <a:rPr lang="en-MY" dirty="0"/>
              <a:t>() {</a:t>
            </a:r>
          </a:p>
          <a:p>
            <a:r>
              <a:rPr lang="en-MY" dirty="0"/>
              <a:t>  </a:t>
            </a:r>
            <a:r>
              <a:rPr lang="en-MY" dirty="0" err="1"/>
              <a:t>printBanner</a:t>
            </a:r>
            <a:r>
              <a:rPr lang="en-MY" dirty="0"/>
              <a:t>();</a:t>
            </a:r>
          </a:p>
          <a:p>
            <a:endParaRPr lang="en-MY" dirty="0"/>
          </a:p>
          <a:p>
            <a:r>
              <a:rPr lang="en-MY" dirty="0"/>
              <a:t>  // Print details.</a:t>
            </a:r>
          </a:p>
          <a:p>
            <a:r>
              <a:rPr lang="en-MY" dirty="0"/>
              <a:t>  </a:t>
            </a:r>
            <a:r>
              <a:rPr lang="en-MY" dirty="0" err="1"/>
              <a:t>System.out.println</a:t>
            </a:r>
            <a:r>
              <a:rPr lang="en-MY" dirty="0"/>
              <a:t>("name: " + name);</a:t>
            </a:r>
          </a:p>
          <a:p>
            <a:r>
              <a:rPr lang="en-MY" dirty="0"/>
              <a:t>  </a:t>
            </a:r>
            <a:r>
              <a:rPr lang="en-MY" dirty="0" err="1"/>
              <a:t>System.out.println</a:t>
            </a:r>
            <a:r>
              <a:rPr lang="en-MY" dirty="0"/>
              <a:t>("amount: " + </a:t>
            </a:r>
            <a:r>
              <a:rPr lang="en-MY" dirty="0" err="1"/>
              <a:t>getOutstanding</a:t>
            </a:r>
            <a:r>
              <a:rPr lang="en-MY" dirty="0"/>
              <a:t>());</a:t>
            </a:r>
          </a:p>
          <a:p>
            <a:r>
              <a:rPr lang="en-MY" dirty="0"/>
              <a:t>}</a:t>
            </a:r>
          </a:p>
        </p:txBody>
      </p:sp>
      <p:sp>
        <p:nvSpPr>
          <p:cNvPr id="6" name="Striped Right Arrow 5"/>
          <p:cNvSpPr/>
          <p:nvPr/>
        </p:nvSpPr>
        <p:spPr>
          <a:xfrm>
            <a:off x="5705633" y="3859054"/>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45956" y="2696979"/>
            <a:ext cx="2039341" cy="369332"/>
          </a:xfrm>
          <a:prstGeom prst="rect">
            <a:avLst/>
          </a:prstGeom>
        </p:spPr>
        <p:txBody>
          <a:bodyPr wrap="none">
            <a:spAutoFit/>
          </a:bodyPr>
          <a:lstStyle/>
          <a:p>
            <a:r>
              <a:rPr lang="en-US" u="sng" dirty="0"/>
              <a:t>Extract Method </a:t>
            </a:r>
            <a:endParaRPr lang="en-US" dirty="0"/>
          </a:p>
        </p:txBody>
      </p:sp>
    </p:spTree>
    <p:extLst>
      <p:ext uri="{BB962C8B-B14F-4D97-AF65-F5344CB8AC3E}">
        <p14:creationId xmlns:p14="http://schemas.microsoft.com/office/powerpoint/2010/main" val="31146002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272455"/>
            <a:ext cx="9515959" cy="846793"/>
          </a:xfrm>
        </p:spPr>
        <p:txBody>
          <a:bodyPr/>
          <a:lstStyle/>
          <a:p>
            <a:r>
              <a:rPr lang="en-MY" dirty="0" err="1"/>
              <a:t>PullUpField</a:t>
            </a:r>
            <a:endParaRPr lang="en-MY" dirty="0"/>
          </a:p>
        </p:txBody>
      </p:sp>
      <p:sp>
        <p:nvSpPr>
          <p:cNvPr id="3" name="Content Placeholder 2"/>
          <p:cNvSpPr>
            <a:spLocks noGrp="1"/>
          </p:cNvSpPr>
          <p:nvPr>
            <p:ph idx="1"/>
          </p:nvPr>
        </p:nvSpPr>
        <p:spPr>
          <a:xfrm>
            <a:off x="609603" y="1043710"/>
            <a:ext cx="10917378" cy="4217846"/>
          </a:xfrm>
        </p:spPr>
        <p:txBody>
          <a:bodyPr>
            <a:normAutofit/>
          </a:bodyPr>
          <a:lstStyle/>
          <a:p>
            <a:r>
              <a:rPr lang="en-US" sz="2400" b="1" dirty="0"/>
              <a:t>If the same code is found in two subclasses of the same level:</a:t>
            </a:r>
            <a:r>
              <a:rPr lang="en-US" sz="2400" dirty="0"/>
              <a:t> </a:t>
            </a:r>
          </a:p>
          <a:p>
            <a:pPr lvl="1"/>
            <a:r>
              <a:rPr lang="en-US" sz="2400" dirty="0"/>
              <a:t>Use </a:t>
            </a:r>
            <a:r>
              <a:rPr lang="en-US" sz="2400" b="1" dirty="0"/>
              <a:t>Extract Method</a:t>
            </a:r>
            <a:r>
              <a:rPr lang="en-US" sz="2400" dirty="0"/>
              <a:t> for both classes, followed by </a:t>
            </a:r>
            <a:r>
              <a:rPr lang="en-US" sz="2400" b="1" dirty="0"/>
              <a:t>Pull Up Field</a:t>
            </a:r>
            <a:r>
              <a:rPr lang="en-US" sz="2400" dirty="0"/>
              <a:t> for the fields used in the method that you're pulling up.</a:t>
            </a:r>
          </a:p>
          <a:p>
            <a:pPr lvl="1"/>
            <a:endParaRPr lang="en-US" sz="2400" dirty="0"/>
          </a:p>
          <a:p>
            <a:r>
              <a:rPr lang="en-US" sz="2400" dirty="0"/>
              <a:t>Problem:</a:t>
            </a:r>
          </a:p>
          <a:p>
            <a:r>
              <a:rPr lang="en-US" sz="2400" dirty="0"/>
              <a:t>Two classes have the same field.</a:t>
            </a:r>
          </a:p>
          <a:p>
            <a:pPr marL="0" indent="0">
              <a:buNone/>
            </a:pPr>
            <a:endParaRPr lang="en-MY"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548" y="2754713"/>
            <a:ext cx="5033816" cy="3363302"/>
          </a:xfrm>
          <a:prstGeom prst="rect">
            <a:avLst/>
          </a:prstGeom>
        </p:spPr>
      </p:pic>
    </p:spTree>
    <p:extLst>
      <p:ext uri="{BB962C8B-B14F-4D97-AF65-F5344CB8AC3E}">
        <p14:creationId xmlns:p14="http://schemas.microsoft.com/office/powerpoint/2010/main" val="1255079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a:t>Solution- </a:t>
            </a:r>
            <a:r>
              <a:rPr lang="en-US" dirty="0"/>
              <a:t>Remove the field from subclasses and move it to the superclass.</a:t>
            </a:r>
            <a:endParaRPr lang="en-MY"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7890" y="1788680"/>
            <a:ext cx="5202289" cy="3475866"/>
          </a:xfrm>
          <a:solidFill>
            <a:schemeClr val="tx2">
              <a:lumMod val="10000"/>
              <a:lumOff val="90000"/>
            </a:schemeClr>
          </a:solid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12" y="1895731"/>
            <a:ext cx="5033816" cy="3363302"/>
          </a:xfrm>
          <a:prstGeom prst="rect">
            <a:avLst/>
          </a:prstGeom>
        </p:spPr>
      </p:pic>
      <p:sp>
        <p:nvSpPr>
          <p:cNvPr id="6" name="Striped Right Arrow 5"/>
          <p:cNvSpPr/>
          <p:nvPr/>
        </p:nvSpPr>
        <p:spPr>
          <a:xfrm>
            <a:off x="5264728" y="2846748"/>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0920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346346"/>
            <a:ext cx="9515959" cy="531109"/>
          </a:xfrm>
        </p:spPr>
        <p:txBody>
          <a:bodyPr>
            <a:noAutofit/>
          </a:bodyPr>
          <a:lstStyle/>
          <a:p>
            <a:r>
              <a:rPr lang="en-MY" sz="4000" dirty="0"/>
              <a:t>Pull up constructor body </a:t>
            </a:r>
          </a:p>
        </p:txBody>
      </p:sp>
      <p:sp>
        <p:nvSpPr>
          <p:cNvPr id="3" name="Content Placeholder 2"/>
          <p:cNvSpPr>
            <a:spLocks noGrp="1"/>
          </p:cNvSpPr>
          <p:nvPr>
            <p:ph idx="1"/>
          </p:nvPr>
        </p:nvSpPr>
        <p:spPr>
          <a:xfrm>
            <a:off x="609604" y="1191491"/>
            <a:ext cx="10751123" cy="5283200"/>
          </a:xfrm>
        </p:spPr>
        <p:txBody>
          <a:bodyPr>
            <a:normAutofit lnSpcReduction="10000"/>
          </a:bodyPr>
          <a:lstStyle/>
          <a:p>
            <a:r>
              <a:rPr lang="en-US" sz="2400" dirty="0"/>
              <a:t>If the duplicate code is inside a constructor, use </a:t>
            </a:r>
            <a:r>
              <a:rPr lang="en-US" sz="2400" b="1" dirty="0"/>
              <a:t>Pull Up Constructor Body</a:t>
            </a:r>
            <a:r>
              <a:rPr lang="en-US" sz="2400" dirty="0"/>
              <a:t>.</a:t>
            </a:r>
          </a:p>
          <a:p>
            <a:endParaRPr lang="en-US" sz="2400" dirty="0"/>
          </a:p>
          <a:p>
            <a:r>
              <a:rPr lang="en-US" sz="2400" dirty="0"/>
              <a:t>Problem: </a:t>
            </a:r>
          </a:p>
          <a:p>
            <a:r>
              <a:rPr lang="en-US" sz="2400" dirty="0"/>
              <a:t>Your subclasses have constructors with code that's mostly identical.</a:t>
            </a:r>
          </a:p>
          <a:p>
            <a:endParaRPr lang="en-US" dirty="0"/>
          </a:p>
          <a:p>
            <a:pPr marL="0" indent="0">
              <a:buNone/>
            </a:pPr>
            <a:r>
              <a:rPr lang="en-US" dirty="0"/>
              <a:t>class Manager extends Employee {</a:t>
            </a:r>
          </a:p>
          <a:p>
            <a:pPr marL="0" indent="0">
              <a:buNone/>
            </a:pPr>
            <a:r>
              <a:rPr lang="en-US" dirty="0"/>
              <a:t>  public Manager(String name, String id, </a:t>
            </a:r>
            <a:r>
              <a:rPr lang="en-US" dirty="0" err="1"/>
              <a:t>int</a:t>
            </a:r>
            <a:r>
              <a:rPr lang="en-US" dirty="0"/>
              <a:t> grade) {</a:t>
            </a:r>
          </a:p>
          <a:p>
            <a:pPr marL="0" indent="0">
              <a:buNone/>
            </a:pPr>
            <a:r>
              <a:rPr lang="en-US" dirty="0"/>
              <a:t>    this.name = name;</a:t>
            </a:r>
          </a:p>
          <a:p>
            <a:pPr marL="0" indent="0">
              <a:buNone/>
            </a:pPr>
            <a:r>
              <a:rPr lang="en-US" dirty="0"/>
              <a:t>    this.id = id;</a:t>
            </a:r>
          </a:p>
          <a:p>
            <a:pPr marL="0" indent="0">
              <a:buNone/>
            </a:pPr>
            <a:r>
              <a:rPr lang="en-US" dirty="0"/>
              <a:t>    </a:t>
            </a:r>
            <a:r>
              <a:rPr lang="en-US" dirty="0" err="1"/>
              <a:t>this.grade</a:t>
            </a:r>
            <a:r>
              <a:rPr lang="en-US" dirty="0"/>
              <a:t> = grade;</a:t>
            </a:r>
          </a:p>
          <a:p>
            <a:pPr marL="0" indent="0">
              <a:buNone/>
            </a:pPr>
            <a:r>
              <a:rPr lang="en-US" dirty="0"/>
              <a:t>  }</a:t>
            </a:r>
          </a:p>
          <a:p>
            <a:pPr marL="0" indent="0">
              <a:buNone/>
            </a:pPr>
            <a:r>
              <a:rPr lang="en-US" dirty="0"/>
              <a:t>  // ...</a:t>
            </a:r>
          </a:p>
          <a:p>
            <a:pPr marL="0" indent="0">
              <a:buNone/>
            </a:pPr>
            <a:r>
              <a:rPr lang="en-US" dirty="0"/>
              <a:t>}</a:t>
            </a:r>
            <a:endParaRPr lang="en-MY" dirty="0"/>
          </a:p>
        </p:txBody>
      </p:sp>
      <p:sp>
        <p:nvSpPr>
          <p:cNvPr id="4" name="Rectangle 3"/>
          <p:cNvSpPr/>
          <p:nvPr/>
        </p:nvSpPr>
        <p:spPr>
          <a:xfrm>
            <a:off x="170688" y="23180"/>
            <a:ext cx="9058656" cy="369332"/>
          </a:xfrm>
          <a:prstGeom prst="rect">
            <a:avLst/>
          </a:prstGeom>
        </p:spPr>
        <p:txBody>
          <a:bodyPr wrap="square">
            <a:spAutoFit/>
          </a:bodyPr>
          <a:lstStyle/>
          <a:p>
            <a:r>
              <a:rPr lang="en-US" dirty="0"/>
              <a:t>If the same code is found in two subclasses of the same level</a:t>
            </a:r>
          </a:p>
        </p:txBody>
      </p:sp>
    </p:spTree>
    <p:extLst>
      <p:ext uri="{BB962C8B-B14F-4D97-AF65-F5344CB8AC3E}">
        <p14:creationId xmlns:p14="http://schemas.microsoft.com/office/powerpoint/2010/main" val="15246981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246385"/>
            <a:ext cx="9515959" cy="846793"/>
          </a:xfrm>
        </p:spPr>
        <p:txBody>
          <a:bodyPr/>
          <a:lstStyle/>
          <a:p>
            <a:r>
              <a:rPr lang="en-MY" dirty="0"/>
              <a:t>Solution</a:t>
            </a:r>
          </a:p>
        </p:txBody>
      </p:sp>
      <p:sp>
        <p:nvSpPr>
          <p:cNvPr id="3" name="Content Placeholder 2"/>
          <p:cNvSpPr>
            <a:spLocks noGrp="1"/>
          </p:cNvSpPr>
          <p:nvPr>
            <p:ph idx="1"/>
          </p:nvPr>
        </p:nvSpPr>
        <p:spPr>
          <a:xfrm>
            <a:off x="505048" y="812762"/>
            <a:ext cx="10871196" cy="4308561"/>
          </a:xfrm>
        </p:spPr>
        <p:txBody>
          <a:bodyPr>
            <a:normAutofit/>
          </a:bodyPr>
          <a:lstStyle/>
          <a:p>
            <a:r>
              <a:rPr lang="en-US" sz="2400" dirty="0"/>
              <a:t>Create a superclass constructor and move the code that's the same in the subclasses to it. Call the superclass constructor in the subclass constructors.</a:t>
            </a:r>
          </a:p>
          <a:p>
            <a:endParaRPr lang="en-US" dirty="0"/>
          </a:p>
        </p:txBody>
      </p:sp>
      <p:sp>
        <p:nvSpPr>
          <p:cNvPr id="4" name="Rectangle 3"/>
          <p:cNvSpPr/>
          <p:nvPr/>
        </p:nvSpPr>
        <p:spPr>
          <a:xfrm>
            <a:off x="2475345" y="4386076"/>
            <a:ext cx="6096000" cy="2031325"/>
          </a:xfrm>
          <a:prstGeom prst="rect">
            <a:avLst/>
          </a:prstGeom>
          <a:solidFill>
            <a:schemeClr val="tx2">
              <a:lumMod val="10000"/>
              <a:lumOff val="90000"/>
            </a:schemeClr>
          </a:solidFill>
        </p:spPr>
        <p:txBody>
          <a:bodyPr>
            <a:spAutoFit/>
          </a:bodyPr>
          <a:lstStyle/>
          <a:p>
            <a:r>
              <a:rPr lang="en-US" dirty="0"/>
              <a:t>class Manager extends Employee {</a:t>
            </a:r>
          </a:p>
          <a:p>
            <a:r>
              <a:rPr lang="en-US" dirty="0"/>
              <a:t>  public Manager(String name, String id, </a:t>
            </a:r>
            <a:r>
              <a:rPr lang="en-US" dirty="0" err="1"/>
              <a:t>int</a:t>
            </a:r>
            <a:r>
              <a:rPr lang="en-US" dirty="0"/>
              <a:t> grade) {</a:t>
            </a:r>
          </a:p>
          <a:p>
            <a:r>
              <a:rPr lang="en-US" dirty="0"/>
              <a:t>    super(name, id);</a:t>
            </a:r>
          </a:p>
          <a:p>
            <a:r>
              <a:rPr lang="en-US" dirty="0"/>
              <a:t>    </a:t>
            </a:r>
            <a:r>
              <a:rPr lang="en-US" dirty="0" err="1"/>
              <a:t>this.grade</a:t>
            </a:r>
            <a:r>
              <a:rPr lang="en-US" dirty="0"/>
              <a:t> = grade;</a:t>
            </a:r>
          </a:p>
          <a:p>
            <a:r>
              <a:rPr lang="en-US" dirty="0"/>
              <a:t>  }</a:t>
            </a:r>
          </a:p>
          <a:p>
            <a:r>
              <a:rPr lang="en-US" dirty="0"/>
              <a:t>  // ...</a:t>
            </a:r>
          </a:p>
          <a:p>
            <a:r>
              <a:rPr lang="en-US" dirty="0"/>
              <a:t>}</a:t>
            </a:r>
            <a:endParaRPr lang="en-MY" dirty="0"/>
          </a:p>
        </p:txBody>
      </p:sp>
      <p:sp>
        <p:nvSpPr>
          <p:cNvPr id="5" name="Rectangle 4"/>
          <p:cNvSpPr/>
          <p:nvPr/>
        </p:nvSpPr>
        <p:spPr>
          <a:xfrm>
            <a:off x="609603" y="1945139"/>
            <a:ext cx="6096000" cy="2308324"/>
          </a:xfrm>
          <a:prstGeom prst="rect">
            <a:avLst/>
          </a:prstGeom>
          <a:ln>
            <a:solidFill>
              <a:schemeClr val="accent1"/>
            </a:solidFill>
          </a:ln>
        </p:spPr>
        <p:txBody>
          <a:bodyPr>
            <a:spAutoFit/>
          </a:bodyPr>
          <a:lstStyle/>
          <a:p>
            <a:r>
              <a:rPr lang="en-US" dirty="0"/>
              <a:t>class Manager extends Employee {</a:t>
            </a:r>
          </a:p>
          <a:p>
            <a:r>
              <a:rPr lang="en-US" dirty="0"/>
              <a:t>  public Manager(String name, String id, </a:t>
            </a:r>
            <a:r>
              <a:rPr lang="en-US" dirty="0" err="1"/>
              <a:t>int</a:t>
            </a:r>
            <a:r>
              <a:rPr lang="en-US" dirty="0"/>
              <a:t> grade) {</a:t>
            </a:r>
          </a:p>
          <a:p>
            <a:r>
              <a:rPr lang="en-US" dirty="0"/>
              <a:t>    this.name = name;</a:t>
            </a:r>
          </a:p>
          <a:p>
            <a:r>
              <a:rPr lang="en-US" dirty="0"/>
              <a:t>    this.id = id;</a:t>
            </a:r>
          </a:p>
          <a:p>
            <a:r>
              <a:rPr lang="en-US" dirty="0"/>
              <a:t>    </a:t>
            </a:r>
            <a:r>
              <a:rPr lang="en-US" dirty="0" err="1"/>
              <a:t>this.grade</a:t>
            </a:r>
            <a:r>
              <a:rPr lang="en-US" dirty="0"/>
              <a:t> = grade;</a:t>
            </a:r>
          </a:p>
          <a:p>
            <a:r>
              <a:rPr lang="en-US" dirty="0"/>
              <a:t>  }</a:t>
            </a:r>
          </a:p>
          <a:p>
            <a:r>
              <a:rPr lang="en-US" dirty="0"/>
              <a:t>  // ...</a:t>
            </a:r>
          </a:p>
          <a:p>
            <a:r>
              <a:rPr lang="en-US" dirty="0"/>
              <a:t>}</a:t>
            </a:r>
            <a:endParaRPr lang="en-MY" dirty="0"/>
          </a:p>
        </p:txBody>
      </p:sp>
      <p:sp>
        <p:nvSpPr>
          <p:cNvPr id="6" name="Curved Left Arrow 5"/>
          <p:cNvSpPr/>
          <p:nvPr/>
        </p:nvSpPr>
        <p:spPr>
          <a:xfrm>
            <a:off x="7084291" y="2844800"/>
            <a:ext cx="572654" cy="1541276"/>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66873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62" y="420382"/>
            <a:ext cx="9515959" cy="846793"/>
          </a:xfrm>
        </p:spPr>
        <p:txBody>
          <a:bodyPr/>
          <a:lstStyle/>
          <a:p>
            <a:r>
              <a:rPr lang="en-MY" dirty="0"/>
              <a:t>Form Template method</a:t>
            </a:r>
          </a:p>
        </p:txBody>
      </p:sp>
      <p:sp>
        <p:nvSpPr>
          <p:cNvPr id="3" name="Content Placeholder 2"/>
          <p:cNvSpPr>
            <a:spLocks noGrp="1"/>
          </p:cNvSpPr>
          <p:nvPr>
            <p:ph idx="1"/>
          </p:nvPr>
        </p:nvSpPr>
        <p:spPr>
          <a:xfrm>
            <a:off x="421762" y="1067669"/>
            <a:ext cx="11557802" cy="3085523"/>
          </a:xfrm>
        </p:spPr>
        <p:txBody>
          <a:bodyPr>
            <a:normAutofit/>
          </a:bodyPr>
          <a:lstStyle/>
          <a:p>
            <a:r>
              <a:rPr lang="en-US" sz="2400" dirty="0"/>
              <a:t>If the duplicate code is similar but not completely identical, use </a:t>
            </a:r>
            <a:r>
              <a:rPr lang="en-US" sz="2400" b="1" dirty="0"/>
              <a:t>Form Template Method.</a:t>
            </a:r>
          </a:p>
          <a:p>
            <a:endParaRPr lang="en-US" sz="1400" b="1" dirty="0"/>
          </a:p>
          <a:p>
            <a:r>
              <a:rPr lang="en-US" sz="2400" b="1" dirty="0"/>
              <a:t>Problem: </a:t>
            </a:r>
            <a:r>
              <a:rPr lang="en-US" sz="2400" dirty="0"/>
              <a:t>Your subclasses implement algorithms that contain similar steps in the same order.</a:t>
            </a:r>
            <a:endParaRPr lang="en-MY"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075" y="2869714"/>
            <a:ext cx="6784543" cy="3309413"/>
          </a:xfrm>
          <a:prstGeom prst="rect">
            <a:avLst/>
          </a:prstGeom>
        </p:spPr>
      </p:pic>
      <p:sp>
        <p:nvSpPr>
          <p:cNvPr id="5" name="Rectangle 4"/>
          <p:cNvSpPr/>
          <p:nvPr/>
        </p:nvSpPr>
        <p:spPr>
          <a:xfrm>
            <a:off x="170688" y="23180"/>
            <a:ext cx="9058656" cy="369332"/>
          </a:xfrm>
          <a:prstGeom prst="rect">
            <a:avLst/>
          </a:prstGeom>
        </p:spPr>
        <p:txBody>
          <a:bodyPr wrap="square">
            <a:spAutoFit/>
          </a:bodyPr>
          <a:lstStyle/>
          <a:p>
            <a:r>
              <a:rPr lang="en-US" dirty="0"/>
              <a:t>If the same code is found in two subclasses of the same level</a:t>
            </a:r>
          </a:p>
        </p:txBody>
      </p:sp>
    </p:spTree>
    <p:extLst>
      <p:ext uri="{BB962C8B-B14F-4D97-AF65-F5344CB8AC3E}">
        <p14:creationId xmlns:p14="http://schemas.microsoft.com/office/powerpoint/2010/main" val="42805826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253982"/>
            <a:ext cx="9515959" cy="846793"/>
          </a:xfrm>
        </p:spPr>
        <p:txBody>
          <a:bodyPr/>
          <a:lstStyle/>
          <a:p>
            <a:r>
              <a:rPr lang="en-MY" dirty="0"/>
              <a:t>Solution</a:t>
            </a:r>
          </a:p>
        </p:txBody>
      </p:sp>
      <p:sp>
        <p:nvSpPr>
          <p:cNvPr id="3" name="Content Placeholder 2"/>
          <p:cNvSpPr>
            <a:spLocks noGrp="1"/>
          </p:cNvSpPr>
          <p:nvPr>
            <p:ph idx="1"/>
          </p:nvPr>
        </p:nvSpPr>
        <p:spPr>
          <a:xfrm>
            <a:off x="609604" y="1003014"/>
            <a:ext cx="9706633" cy="3085523"/>
          </a:xfrm>
        </p:spPr>
        <p:txBody>
          <a:bodyPr>
            <a:normAutofit/>
          </a:bodyPr>
          <a:lstStyle/>
          <a:p>
            <a:r>
              <a:rPr lang="en-US" sz="2400" dirty="0"/>
              <a:t>Move the algorithm structure and identical steps to a superclass, and leave implementation of the different steps in the subclasses.</a:t>
            </a:r>
            <a:endParaRPr lang="en-MY"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628" y="2469972"/>
            <a:ext cx="5774461" cy="3237129"/>
          </a:xfrm>
          <a:prstGeom prst="rect">
            <a:avLst/>
          </a:prstGeom>
          <a:solidFill>
            <a:schemeClr val="tx2">
              <a:lumMod val="10000"/>
              <a:lumOff val="90000"/>
            </a:schemeClr>
          </a:solid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03" y="2607272"/>
            <a:ext cx="5656269" cy="2759055"/>
          </a:xfrm>
          <a:prstGeom prst="rect">
            <a:avLst/>
          </a:prstGeom>
          <a:ln>
            <a:solidFill>
              <a:schemeClr val="accent1"/>
            </a:solidFill>
          </a:ln>
        </p:spPr>
      </p:pic>
      <p:sp>
        <p:nvSpPr>
          <p:cNvPr id="6" name="Striped Right Arrow 5"/>
          <p:cNvSpPr/>
          <p:nvPr/>
        </p:nvSpPr>
        <p:spPr>
          <a:xfrm>
            <a:off x="5367583" y="3253148"/>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9019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5" y="488956"/>
            <a:ext cx="9515959" cy="846793"/>
          </a:xfrm>
        </p:spPr>
        <p:txBody>
          <a:bodyPr/>
          <a:lstStyle/>
          <a:p>
            <a:r>
              <a:rPr lang="en-MY" dirty="0"/>
              <a:t>Substitute Algorithm </a:t>
            </a:r>
          </a:p>
        </p:txBody>
      </p:sp>
      <p:sp>
        <p:nvSpPr>
          <p:cNvPr id="3" name="Content Placeholder 2"/>
          <p:cNvSpPr>
            <a:spLocks noGrp="1"/>
          </p:cNvSpPr>
          <p:nvPr>
            <p:ph idx="1"/>
          </p:nvPr>
        </p:nvSpPr>
        <p:spPr>
          <a:xfrm>
            <a:off x="415635" y="1209964"/>
            <a:ext cx="5043056" cy="4966999"/>
          </a:xfrm>
        </p:spPr>
        <p:txBody>
          <a:bodyPr>
            <a:normAutofit/>
          </a:bodyPr>
          <a:lstStyle/>
          <a:p>
            <a:r>
              <a:rPr lang="en-US" sz="2400" dirty="0"/>
              <a:t>If two methods do the same thing but use different algorithms, select the best algorithm and apply </a:t>
            </a:r>
            <a:r>
              <a:rPr lang="en-US" sz="2400" b="1" dirty="0"/>
              <a:t>Substitute Algorithm</a:t>
            </a:r>
            <a:r>
              <a:rPr lang="en-US" sz="2400" dirty="0"/>
              <a:t>.</a:t>
            </a:r>
          </a:p>
          <a:p>
            <a:endParaRPr lang="en-US" sz="2400" dirty="0"/>
          </a:p>
          <a:p>
            <a:r>
              <a:rPr lang="en-US" sz="2400" dirty="0"/>
              <a:t>Problem:</a:t>
            </a:r>
          </a:p>
          <a:p>
            <a:r>
              <a:rPr lang="en-US" sz="2400" dirty="0"/>
              <a:t>So you want to replace an existing algorithm with a new one?</a:t>
            </a:r>
          </a:p>
          <a:p>
            <a:endParaRPr lang="en-MY" dirty="0"/>
          </a:p>
        </p:txBody>
      </p:sp>
      <p:sp>
        <p:nvSpPr>
          <p:cNvPr id="4" name="TextBox 3"/>
          <p:cNvSpPr txBox="1"/>
          <p:nvPr/>
        </p:nvSpPr>
        <p:spPr>
          <a:xfrm>
            <a:off x="6317673" y="1128485"/>
            <a:ext cx="4705732" cy="4401205"/>
          </a:xfrm>
          <a:prstGeom prst="rect">
            <a:avLst/>
          </a:prstGeom>
          <a:solidFill>
            <a:schemeClr val="tx2">
              <a:lumMod val="10000"/>
              <a:lumOff val="90000"/>
            </a:schemeClr>
          </a:solidFill>
        </p:spPr>
        <p:txBody>
          <a:bodyPr wrap="square" rtlCol="0">
            <a:spAutoFit/>
          </a:bodyPr>
          <a:lstStyle/>
          <a:p>
            <a:r>
              <a:rPr lang="en-MY" sz="2000" dirty="0"/>
              <a:t>String </a:t>
            </a:r>
            <a:r>
              <a:rPr lang="en-MY" sz="2000" dirty="0" err="1"/>
              <a:t>foundPerson</a:t>
            </a:r>
            <a:r>
              <a:rPr lang="en-MY" sz="2000" dirty="0"/>
              <a:t>(String[] people){</a:t>
            </a:r>
          </a:p>
          <a:p>
            <a:r>
              <a:rPr lang="en-MY" sz="2000" dirty="0"/>
              <a:t>  for (</a:t>
            </a:r>
            <a:r>
              <a:rPr lang="en-MY" sz="2000" dirty="0" err="1"/>
              <a:t>int</a:t>
            </a:r>
            <a:r>
              <a:rPr lang="en-MY" sz="2000" dirty="0"/>
              <a:t> </a:t>
            </a:r>
            <a:r>
              <a:rPr lang="en-MY" sz="2000" dirty="0" err="1"/>
              <a:t>i</a:t>
            </a:r>
            <a:r>
              <a:rPr lang="en-MY" sz="2000" dirty="0"/>
              <a:t> = 0; </a:t>
            </a:r>
            <a:r>
              <a:rPr lang="en-MY" sz="2000" dirty="0" err="1"/>
              <a:t>i</a:t>
            </a:r>
            <a:r>
              <a:rPr lang="en-MY" sz="2000" dirty="0"/>
              <a:t> &lt; </a:t>
            </a:r>
            <a:r>
              <a:rPr lang="en-MY" sz="2000" dirty="0" err="1"/>
              <a:t>people.length</a:t>
            </a:r>
            <a:r>
              <a:rPr lang="en-MY" sz="2000" dirty="0"/>
              <a:t>; </a:t>
            </a:r>
            <a:r>
              <a:rPr lang="en-MY" sz="2000" dirty="0" err="1"/>
              <a:t>i</a:t>
            </a:r>
            <a:r>
              <a:rPr lang="en-MY" sz="2000" dirty="0"/>
              <a:t>++) {</a:t>
            </a:r>
          </a:p>
          <a:p>
            <a:r>
              <a:rPr lang="en-MY" sz="2000" dirty="0"/>
              <a:t>    if (people[</a:t>
            </a:r>
            <a:r>
              <a:rPr lang="en-MY" sz="2000" dirty="0" err="1"/>
              <a:t>i</a:t>
            </a:r>
            <a:r>
              <a:rPr lang="en-MY" sz="2000" dirty="0"/>
              <a:t>].equals("Don")){</a:t>
            </a:r>
          </a:p>
          <a:p>
            <a:r>
              <a:rPr lang="en-MY" sz="2000" dirty="0"/>
              <a:t>      return "Don";</a:t>
            </a:r>
          </a:p>
          <a:p>
            <a:r>
              <a:rPr lang="en-MY" sz="2000" dirty="0"/>
              <a:t>    }</a:t>
            </a:r>
          </a:p>
          <a:p>
            <a:r>
              <a:rPr lang="en-MY" sz="2000" dirty="0"/>
              <a:t>    if (people[</a:t>
            </a:r>
            <a:r>
              <a:rPr lang="en-MY" sz="2000" dirty="0" err="1"/>
              <a:t>i</a:t>
            </a:r>
            <a:r>
              <a:rPr lang="en-MY" sz="2000" dirty="0"/>
              <a:t>].equals("John")){</a:t>
            </a:r>
          </a:p>
          <a:p>
            <a:r>
              <a:rPr lang="en-MY" sz="2000" dirty="0"/>
              <a:t>      return "John";</a:t>
            </a:r>
          </a:p>
          <a:p>
            <a:r>
              <a:rPr lang="en-MY" sz="2000" dirty="0"/>
              <a:t>    }</a:t>
            </a:r>
          </a:p>
          <a:p>
            <a:r>
              <a:rPr lang="en-MY" sz="2000" dirty="0"/>
              <a:t>    if (people[</a:t>
            </a:r>
            <a:r>
              <a:rPr lang="en-MY" sz="2000" dirty="0" err="1"/>
              <a:t>i</a:t>
            </a:r>
            <a:r>
              <a:rPr lang="en-MY" sz="2000" dirty="0"/>
              <a:t>].equals("Kent")){</a:t>
            </a:r>
          </a:p>
          <a:p>
            <a:r>
              <a:rPr lang="en-MY" sz="2000" dirty="0"/>
              <a:t>      return "Kent";</a:t>
            </a:r>
          </a:p>
          <a:p>
            <a:r>
              <a:rPr lang="en-MY" sz="2000" dirty="0"/>
              <a:t>    }</a:t>
            </a:r>
          </a:p>
          <a:p>
            <a:r>
              <a:rPr lang="en-MY" sz="2000" dirty="0"/>
              <a:t>  }</a:t>
            </a:r>
          </a:p>
          <a:p>
            <a:r>
              <a:rPr lang="en-MY" sz="2000" dirty="0"/>
              <a:t>  return "";</a:t>
            </a:r>
          </a:p>
          <a:p>
            <a:r>
              <a:rPr lang="en-MY" sz="2000" dirty="0"/>
              <a:t>}</a:t>
            </a:r>
          </a:p>
        </p:txBody>
      </p:sp>
      <p:sp>
        <p:nvSpPr>
          <p:cNvPr id="5" name="Rectangle 4"/>
          <p:cNvSpPr/>
          <p:nvPr/>
        </p:nvSpPr>
        <p:spPr>
          <a:xfrm>
            <a:off x="170688" y="23180"/>
            <a:ext cx="9058656" cy="369332"/>
          </a:xfrm>
          <a:prstGeom prst="rect">
            <a:avLst/>
          </a:prstGeom>
        </p:spPr>
        <p:txBody>
          <a:bodyPr wrap="square">
            <a:spAutoFit/>
          </a:bodyPr>
          <a:lstStyle/>
          <a:p>
            <a:r>
              <a:rPr lang="en-US" dirty="0"/>
              <a:t>If the same code is found in two subclasses of the same level</a:t>
            </a:r>
          </a:p>
        </p:txBody>
      </p:sp>
    </p:spTree>
    <p:extLst>
      <p:ext uri="{BB962C8B-B14F-4D97-AF65-F5344CB8AC3E}">
        <p14:creationId xmlns:p14="http://schemas.microsoft.com/office/powerpoint/2010/main" val="12911767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8" y="161619"/>
            <a:ext cx="9515959" cy="846793"/>
          </a:xfrm>
        </p:spPr>
        <p:txBody>
          <a:bodyPr/>
          <a:lstStyle/>
          <a:p>
            <a:r>
              <a:rPr lang="en-MY" dirty="0"/>
              <a:t>Solution</a:t>
            </a:r>
          </a:p>
        </p:txBody>
      </p:sp>
      <p:sp>
        <p:nvSpPr>
          <p:cNvPr id="3" name="Content Placeholder 2"/>
          <p:cNvSpPr>
            <a:spLocks noGrp="1"/>
          </p:cNvSpPr>
          <p:nvPr>
            <p:ph idx="1"/>
          </p:nvPr>
        </p:nvSpPr>
        <p:spPr>
          <a:xfrm>
            <a:off x="471058" y="905395"/>
            <a:ext cx="9947561" cy="951114"/>
          </a:xfrm>
        </p:spPr>
        <p:txBody>
          <a:bodyPr>
            <a:normAutofit/>
          </a:bodyPr>
          <a:lstStyle/>
          <a:p>
            <a:r>
              <a:rPr lang="en-US" sz="2400" dirty="0"/>
              <a:t>Replace the body of the method that implements the algorithm with a new algorithm.</a:t>
            </a:r>
            <a:endParaRPr lang="en-MY" sz="2400" dirty="0"/>
          </a:p>
        </p:txBody>
      </p:sp>
      <p:sp>
        <p:nvSpPr>
          <p:cNvPr id="4" name="TextBox 3"/>
          <p:cNvSpPr txBox="1"/>
          <p:nvPr/>
        </p:nvSpPr>
        <p:spPr>
          <a:xfrm>
            <a:off x="6405419" y="2142836"/>
            <a:ext cx="5417126" cy="3477875"/>
          </a:xfrm>
          <a:prstGeom prst="rect">
            <a:avLst/>
          </a:prstGeom>
          <a:solidFill>
            <a:schemeClr val="tx2">
              <a:lumMod val="10000"/>
              <a:lumOff val="90000"/>
            </a:schemeClr>
          </a:solidFill>
        </p:spPr>
        <p:txBody>
          <a:bodyPr wrap="square" rtlCol="0">
            <a:spAutoFit/>
          </a:bodyPr>
          <a:lstStyle/>
          <a:p>
            <a:r>
              <a:rPr lang="en-MY" sz="2000" dirty="0"/>
              <a:t>String </a:t>
            </a:r>
            <a:r>
              <a:rPr lang="en-MY" sz="2000" dirty="0" err="1"/>
              <a:t>foundPerson</a:t>
            </a:r>
            <a:r>
              <a:rPr lang="en-MY" sz="2000" dirty="0"/>
              <a:t>(String[] people){</a:t>
            </a:r>
          </a:p>
          <a:p>
            <a:r>
              <a:rPr lang="en-MY" sz="2000" dirty="0"/>
              <a:t>  List candidates =</a:t>
            </a:r>
          </a:p>
          <a:p>
            <a:r>
              <a:rPr lang="en-MY" sz="2000" dirty="0"/>
              <a:t>    </a:t>
            </a:r>
            <a:r>
              <a:rPr lang="en-MY" sz="2000" dirty="0" err="1"/>
              <a:t>Arrays.asList</a:t>
            </a:r>
            <a:r>
              <a:rPr lang="en-MY" sz="2000" dirty="0"/>
              <a:t>(new String[] {"Don", "John", "Kent"});</a:t>
            </a:r>
          </a:p>
          <a:p>
            <a:r>
              <a:rPr lang="en-MY" sz="2000" dirty="0"/>
              <a:t>  for (</a:t>
            </a:r>
            <a:r>
              <a:rPr lang="en-MY" sz="2000" dirty="0" err="1"/>
              <a:t>int</a:t>
            </a:r>
            <a:r>
              <a:rPr lang="en-MY" sz="2000" dirty="0"/>
              <a:t> </a:t>
            </a:r>
            <a:r>
              <a:rPr lang="en-MY" sz="2000" dirty="0" err="1"/>
              <a:t>i</a:t>
            </a:r>
            <a:r>
              <a:rPr lang="en-MY" sz="2000" dirty="0"/>
              <a:t>=0; </a:t>
            </a:r>
            <a:r>
              <a:rPr lang="en-MY" sz="2000" dirty="0" err="1"/>
              <a:t>i</a:t>
            </a:r>
            <a:r>
              <a:rPr lang="en-MY" sz="2000" dirty="0"/>
              <a:t> &lt; </a:t>
            </a:r>
            <a:r>
              <a:rPr lang="en-MY" sz="2000" dirty="0" err="1"/>
              <a:t>people.length</a:t>
            </a:r>
            <a:r>
              <a:rPr lang="en-MY" sz="2000" dirty="0"/>
              <a:t>; </a:t>
            </a:r>
            <a:r>
              <a:rPr lang="en-MY" sz="2000" dirty="0" err="1"/>
              <a:t>i</a:t>
            </a:r>
            <a:r>
              <a:rPr lang="en-MY" sz="2000" dirty="0"/>
              <a:t>++) {</a:t>
            </a:r>
          </a:p>
          <a:p>
            <a:r>
              <a:rPr lang="en-MY" sz="2000" dirty="0"/>
              <a:t>    if (</a:t>
            </a:r>
            <a:r>
              <a:rPr lang="en-MY" sz="2000" dirty="0" err="1"/>
              <a:t>candidates.contains</a:t>
            </a:r>
            <a:r>
              <a:rPr lang="en-MY" sz="2000" dirty="0"/>
              <a:t>(people[</a:t>
            </a:r>
            <a:r>
              <a:rPr lang="en-MY" sz="2000" dirty="0" err="1"/>
              <a:t>i</a:t>
            </a:r>
            <a:r>
              <a:rPr lang="en-MY" sz="2000" dirty="0"/>
              <a:t>])) {</a:t>
            </a:r>
          </a:p>
          <a:p>
            <a:r>
              <a:rPr lang="en-MY" sz="2000" dirty="0"/>
              <a:t>      return people[</a:t>
            </a:r>
            <a:r>
              <a:rPr lang="en-MY" sz="2000" dirty="0" err="1"/>
              <a:t>i</a:t>
            </a:r>
            <a:r>
              <a:rPr lang="en-MY" sz="2000" dirty="0"/>
              <a:t>];</a:t>
            </a:r>
          </a:p>
          <a:p>
            <a:r>
              <a:rPr lang="en-MY" sz="2000" dirty="0"/>
              <a:t>    }</a:t>
            </a:r>
          </a:p>
          <a:p>
            <a:r>
              <a:rPr lang="en-MY" sz="2000" dirty="0"/>
              <a:t>  }</a:t>
            </a:r>
          </a:p>
          <a:p>
            <a:r>
              <a:rPr lang="en-MY" sz="2000" dirty="0"/>
              <a:t>  return "";</a:t>
            </a:r>
          </a:p>
          <a:p>
            <a:r>
              <a:rPr lang="en-MY" sz="2000" dirty="0"/>
              <a:t>}</a:t>
            </a:r>
          </a:p>
        </p:txBody>
      </p:sp>
      <p:sp>
        <p:nvSpPr>
          <p:cNvPr id="5" name="TextBox 4"/>
          <p:cNvSpPr txBox="1"/>
          <p:nvPr/>
        </p:nvSpPr>
        <p:spPr>
          <a:xfrm>
            <a:off x="387928" y="1856509"/>
            <a:ext cx="4705732" cy="4401205"/>
          </a:xfrm>
          <a:prstGeom prst="rect">
            <a:avLst/>
          </a:prstGeom>
          <a:solidFill>
            <a:schemeClr val="bg1"/>
          </a:solidFill>
          <a:ln>
            <a:solidFill>
              <a:schemeClr val="accent1"/>
            </a:solidFill>
          </a:ln>
        </p:spPr>
        <p:txBody>
          <a:bodyPr wrap="square" rtlCol="0">
            <a:spAutoFit/>
          </a:bodyPr>
          <a:lstStyle/>
          <a:p>
            <a:r>
              <a:rPr lang="en-MY" sz="2000" dirty="0"/>
              <a:t>String </a:t>
            </a:r>
            <a:r>
              <a:rPr lang="en-MY" sz="2000" dirty="0" err="1"/>
              <a:t>foundPerson</a:t>
            </a:r>
            <a:r>
              <a:rPr lang="en-MY" sz="2000" dirty="0"/>
              <a:t>(String[] people){</a:t>
            </a:r>
          </a:p>
          <a:p>
            <a:r>
              <a:rPr lang="en-MY" sz="2000" dirty="0"/>
              <a:t>  for (</a:t>
            </a:r>
            <a:r>
              <a:rPr lang="en-MY" sz="2000" dirty="0" err="1"/>
              <a:t>int</a:t>
            </a:r>
            <a:r>
              <a:rPr lang="en-MY" sz="2000" dirty="0"/>
              <a:t> </a:t>
            </a:r>
            <a:r>
              <a:rPr lang="en-MY" sz="2000" dirty="0" err="1"/>
              <a:t>i</a:t>
            </a:r>
            <a:r>
              <a:rPr lang="en-MY" sz="2000" dirty="0"/>
              <a:t> = 0; </a:t>
            </a:r>
            <a:r>
              <a:rPr lang="en-MY" sz="2000" dirty="0" err="1"/>
              <a:t>i</a:t>
            </a:r>
            <a:r>
              <a:rPr lang="en-MY" sz="2000" dirty="0"/>
              <a:t> &lt; </a:t>
            </a:r>
            <a:r>
              <a:rPr lang="en-MY" sz="2000" dirty="0" err="1"/>
              <a:t>people.length</a:t>
            </a:r>
            <a:r>
              <a:rPr lang="en-MY" sz="2000" dirty="0"/>
              <a:t>; </a:t>
            </a:r>
            <a:r>
              <a:rPr lang="en-MY" sz="2000" dirty="0" err="1"/>
              <a:t>i</a:t>
            </a:r>
            <a:r>
              <a:rPr lang="en-MY" sz="2000" dirty="0"/>
              <a:t>++) {</a:t>
            </a:r>
          </a:p>
          <a:p>
            <a:r>
              <a:rPr lang="en-MY" sz="2000" dirty="0"/>
              <a:t>    if (people[</a:t>
            </a:r>
            <a:r>
              <a:rPr lang="en-MY" sz="2000" dirty="0" err="1"/>
              <a:t>i</a:t>
            </a:r>
            <a:r>
              <a:rPr lang="en-MY" sz="2000" dirty="0"/>
              <a:t>].equals("Don")){</a:t>
            </a:r>
          </a:p>
          <a:p>
            <a:r>
              <a:rPr lang="en-MY" sz="2000" dirty="0"/>
              <a:t>      return "Don";</a:t>
            </a:r>
          </a:p>
          <a:p>
            <a:r>
              <a:rPr lang="en-MY" sz="2000" dirty="0"/>
              <a:t>    }</a:t>
            </a:r>
          </a:p>
          <a:p>
            <a:r>
              <a:rPr lang="en-MY" sz="2000" dirty="0"/>
              <a:t>    if (people[</a:t>
            </a:r>
            <a:r>
              <a:rPr lang="en-MY" sz="2000" dirty="0" err="1"/>
              <a:t>i</a:t>
            </a:r>
            <a:r>
              <a:rPr lang="en-MY" sz="2000" dirty="0"/>
              <a:t>].equals("John")){</a:t>
            </a:r>
          </a:p>
          <a:p>
            <a:r>
              <a:rPr lang="en-MY" sz="2000" dirty="0"/>
              <a:t>      return "John";</a:t>
            </a:r>
          </a:p>
          <a:p>
            <a:r>
              <a:rPr lang="en-MY" sz="2000" dirty="0"/>
              <a:t>    }</a:t>
            </a:r>
          </a:p>
          <a:p>
            <a:r>
              <a:rPr lang="en-MY" sz="2000" dirty="0"/>
              <a:t>    if (people[</a:t>
            </a:r>
            <a:r>
              <a:rPr lang="en-MY" sz="2000" dirty="0" err="1"/>
              <a:t>i</a:t>
            </a:r>
            <a:r>
              <a:rPr lang="en-MY" sz="2000" dirty="0"/>
              <a:t>].equals("Kent")){</a:t>
            </a:r>
          </a:p>
          <a:p>
            <a:r>
              <a:rPr lang="en-MY" sz="2000" dirty="0"/>
              <a:t>      return "Kent";</a:t>
            </a:r>
          </a:p>
          <a:p>
            <a:r>
              <a:rPr lang="en-MY" sz="2000" dirty="0"/>
              <a:t>    }</a:t>
            </a:r>
          </a:p>
          <a:p>
            <a:r>
              <a:rPr lang="en-MY" sz="2000" dirty="0"/>
              <a:t>  }</a:t>
            </a:r>
          </a:p>
          <a:p>
            <a:r>
              <a:rPr lang="en-MY" sz="2000" dirty="0"/>
              <a:t>  return "";</a:t>
            </a:r>
          </a:p>
          <a:p>
            <a:r>
              <a:rPr lang="en-MY" sz="2000" dirty="0"/>
              <a:t>}</a:t>
            </a:r>
          </a:p>
        </p:txBody>
      </p:sp>
      <p:sp>
        <p:nvSpPr>
          <p:cNvPr id="6" name="Striped Right Arrow 5"/>
          <p:cNvSpPr/>
          <p:nvPr/>
        </p:nvSpPr>
        <p:spPr>
          <a:xfrm>
            <a:off x="5165940" y="3309118"/>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3018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43" y="581689"/>
            <a:ext cx="9515959" cy="846793"/>
          </a:xfrm>
        </p:spPr>
        <p:txBody>
          <a:bodyPr/>
          <a:lstStyle/>
          <a:p>
            <a:r>
              <a:rPr lang="en-MY" dirty="0"/>
              <a:t>Extract </a:t>
            </a:r>
            <a:r>
              <a:rPr lang="en-MY" dirty="0" err="1"/>
              <a:t>superclasses</a:t>
            </a:r>
            <a:endParaRPr lang="en-MY" dirty="0"/>
          </a:p>
        </p:txBody>
      </p:sp>
      <p:sp>
        <p:nvSpPr>
          <p:cNvPr id="3" name="Content Placeholder 2"/>
          <p:cNvSpPr>
            <a:spLocks noGrp="1"/>
          </p:cNvSpPr>
          <p:nvPr>
            <p:ph idx="1"/>
          </p:nvPr>
        </p:nvSpPr>
        <p:spPr>
          <a:xfrm>
            <a:off x="609603" y="1330036"/>
            <a:ext cx="4606341" cy="4846927"/>
          </a:xfrm>
        </p:spPr>
        <p:txBody>
          <a:bodyPr>
            <a:normAutofit lnSpcReduction="10000"/>
          </a:bodyPr>
          <a:lstStyle/>
          <a:p>
            <a:r>
              <a:rPr lang="en-US" sz="2400" dirty="0"/>
              <a:t>If the classes aren't part of a hierarchy, use </a:t>
            </a:r>
            <a:r>
              <a:rPr lang="en-US" sz="2400" b="1" u="sng" dirty="0"/>
              <a:t>Extract Superclass</a:t>
            </a:r>
            <a:r>
              <a:rPr lang="en-US" sz="2400" dirty="0"/>
              <a:t> in order to create a single superclass for these classes that maintains all the previous functionality.</a:t>
            </a:r>
          </a:p>
          <a:p>
            <a:endParaRPr lang="en-US" sz="2400" dirty="0"/>
          </a:p>
          <a:p>
            <a:r>
              <a:rPr lang="en-US" sz="2400" dirty="0"/>
              <a:t>If it’s difficult or impossible to create a superclass, use </a:t>
            </a:r>
            <a:r>
              <a:rPr lang="en-US" sz="2400" u="sng" dirty="0"/>
              <a:t>Extract Class</a:t>
            </a:r>
            <a:r>
              <a:rPr lang="en-US" sz="2400" dirty="0"/>
              <a:t> in one class and use the new component in the other.</a:t>
            </a:r>
          </a:p>
          <a:p>
            <a:endParaRPr lang="en-US" sz="2400" dirty="0"/>
          </a:p>
          <a:p>
            <a:endParaRPr lang="en-US" sz="2400" dirty="0"/>
          </a:p>
          <a:p>
            <a:endParaRPr lang="en-MY"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453" y="1170158"/>
            <a:ext cx="2858474" cy="4914930"/>
          </a:xfrm>
          <a:prstGeom prst="rect">
            <a:avLst/>
          </a:prstGeom>
        </p:spPr>
      </p:pic>
      <p:sp>
        <p:nvSpPr>
          <p:cNvPr id="5" name="Rectangle 4"/>
          <p:cNvSpPr/>
          <p:nvPr/>
        </p:nvSpPr>
        <p:spPr>
          <a:xfrm>
            <a:off x="409943" y="41669"/>
            <a:ext cx="5715026" cy="369332"/>
          </a:xfrm>
          <a:prstGeom prst="rect">
            <a:avLst/>
          </a:prstGeom>
        </p:spPr>
        <p:txBody>
          <a:bodyPr wrap="none">
            <a:spAutoFit/>
          </a:bodyPr>
          <a:lstStyle/>
          <a:p>
            <a:r>
              <a:rPr lang="en-US" b="1" dirty="0"/>
              <a:t>If duplicate code is found in two </a:t>
            </a:r>
            <a:r>
              <a:rPr lang="en-US" b="1" dirty="0">
                <a:solidFill>
                  <a:srgbClr val="FF0000"/>
                </a:solidFill>
              </a:rPr>
              <a:t>different</a:t>
            </a:r>
            <a:r>
              <a:rPr lang="en-US" b="1" dirty="0"/>
              <a:t> classes</a:t>
            </a:r>
            <a:endParaRPr lang="en-US" dirty="0"/>
          </a:p>
        </p:txBody>
      </p:sp>
      <p:sp>
        <p:nvSpPr>
          <p:cNvPr id="6" name="Rectangle 5"/>
          <p:cNvSpPr/>
          <p:nvPr/>
        </p:nvSpPr>
        <p:spPr>
          <a:xfrm>
            <a:off x="6483927" y="246828"/>
            <a:ext cx="6096000" cy="923330"/>
          </a:xfrm>
          <a:prstGeom prst="rect">
            <a:avLst/>
          </a:prstGeom>
        </p:spPr>
        <p:txBody>
          <a:bodyPr>
            <a:spAutoFit/>
          </a:bodyPr>
          <a:lstStyle/>
          <a:p>
            <a:r>
              <a:rPr lang="en-US" dirty="0"/>
              <a:t>Problem:</a:t>
            </a:r>
          </a:p>
          <a:p>
            <a:r>
              <a:rPr lang="en-US" dirty="0"/>
              <a:t>You have two classes with common fields and methods.</a:t>
            </a:r>
          </a:p>
        </p:txBody>
      </p:sp>
    </p:spTree>
    <p:extLst>
      <p:ext uri="{BB962C8B-B14F-4D97-AF65-F5344CB8AC3E}">
        <p14:creationId xmlns:p14="http://schemas.microsoft.com/office/powerpoint/2010/main" val="200825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4812867" cy="604982"/>
          </a:xfrm>
        </p:spPr>
        <p:txBody>
          <a:bodyPr>
            <a:noAutofit/>
          </a:bodyPr>
          <a:lstStyle/>
          <a:p>
            <a:r>
              <a:rPr lang="en-MY" sz="4000" dirty="0"/>
              <a:t>Primitive Obsession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693" y="2263341"/>
            <a:ext cx="4762500" cy="2857500"/>
          </a:xfrm>
          <a:prstGeom prst="rect">
            <a:avLst/>
          </a:prstGeom>
        </p:spPr>
      </p:pic>
      <p:sp>
        <p:nvSpPr>
          <p:cNvPr id="8" name="Rectangle 7"/>
          <p:cNvSpPr/>
          <p:nvPr/>
        </p:nvSpPr>
        <p:spPr>
          <a:xfrm>
            <a:off x="771236" y="1358366"/>
            <a:ext cx="6414655" cy="3785652"/>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PT Sans"/>
              </a:rPr>
              <a:t>Use of primitives instead of small objects for simple tasks (such as currency, ranges, special strings for phone numbers, etc.)</a:t>
            </a:r>
          </a:p>
          <a:p>
            <a:pPr marL="285750" lvl="0" indent="-285750" eaLnBrk="0" fontAlgn="ctr" hangingPunct="0">
              <a:spcBef>
                <a:spcPct val="0"/>
              </a:spcBef>
              <a:spcAft>
                <a:spcPct val="0"/>
              </a:spcAft>
              <a:buFont typeface="Arial" panose="020B0604020202020204" pitchFamily="34" charset="0"/>
              <a:buChar char="•"/>
            </a:pPr>
            <a:endParaRPr kumimoji="0" lang="en-US" altLang="en-US" sz="2400" b="0" i="0" u="none" strike="noStrike" cap="none" normalizeH="0" baseline="0" dirty="0">
              <a:ln>
                <a:noFill/>
              </a:ln>
              <a:effectLst/>
              <a:latin typeface="PT Sans"/>
            </a:endParaRPr>
          </a:p>
          <a:p>
            <a:pPr marL="285750" lvl="0" indent="-285750" eaLnBrk="0" fontAlgn="ctr"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PT Sans"/>
              </a:rPr>
              <a:t>Use of constants for coding information (such as a constant </a:t>
            </a:r>
            <a:r>
              <a:rPr kumimoji="0" lang="en-US" altLang="en-US" sz="1600" b="0" i="0" u="none" strike="noStrike" cap="none" normalizeH="0" baseline="0" dirty="0">
                <a:ln>
                  <a:noFill/>
                </a:ln>
                <a:effectLst/>
                <a:latin typeface="Menlo"/>
              </a:rPr>
              <a:t>USER_ADMIN_ROLE = 1</a:t>
            </a:r>
            <a:r>
              <a:rPr kumimoji="0" lang="en-US" altLang="en-US" sz="1600" b="0" i="0" u="none" strike="noStrike" cap="none" normalizeH="0" dirty="0">
                <a:ln>
                  <a:noFill/>
                </a:ln>
                <a:effectLst/>
                <a:latin typeface="Menlo"/>
              </a:rPr>
              <a:t> </a:t>
            </a:r>
            <a:r>
              <a:rPr kumimoji="0" lang="en-US" altLang="en-US" sz="2400" b="0" i="0" u="none" strike="noStrike" cap="none" normalizeH="0" baseline="0" dirty="0">
                <a:ln>
                  <a:noFill/>
                </a:ln>
                <a:effectLst/>
                <a:latin typeface="PT Sans"/>
              </a:rPr>
              <a:t>for referring to users with administrator rights.)</a:t>
            </a:r>
          </a:p>
          <a:p>
            <a:pPr marL="285750" lvl="0" indent="-285750" eaLnBrk="0" fontAlgn="ctr" hangingPunct="0">
              <a:spcBef>
                <a:spcPct val="0"/>
              </a:spcBef>
              <a:spcAft>
                <a:spcPct val="0"/>
              </a:spcAft>
              <a:buFont typeface="Arial" panose="020B0604020202020204" pitchFamily="34" charset="0"/>
              <a:buChar char="•"/>
            </a:pPr>
            <a:endParaRPr kumimoji="0" lang="en-US" altLang="en-US" sz="2400" b="0" i="0" u="none" strike="noStrike" cap="none" normalizeH="0" baseline="0" dirty="0">
              <a:ln>
                <a:noFill/>
              </a:ln>
              <a:effectLst/>
              <a:latin typeface="PT Sans"/>
            </a:endParaRPr>
          </a:p>
          <a:p>
            <a:pPr marL="285750" lvl="0" indent="-285750" eaLnBrk="0" fontAlgn="ctr"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PT Sans"/>
              </a:rPr>
              <a:t>Use of string constants as field names for use in data arrays.</a:t>
            </a:r>
          </a:p>
        </p:txBody>
      </p:sp>
    </p:spTree>
    <p:extLst>
      <p:ext uri="{BB962C8B-B14F-4D97-AF65-F5344CB8AC3E}">
        <p14:creationId xmlns:p14="http://schemas.microsoft.com/office/powerpoint/2010/main" val="10356909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9" y="189329"/>
            <a:ext cx="9515959" cy="846793"/>
          </a:xfrm>
        </p:spPr>
        <p:txBody>
          <a:bodyPr/>
          <a:lstStyle/>
          <a:p>
            <a:r>
              <a:rPr lang="en-MY" dirty="0"/>
              <a:t>Solution</a:t>
            </a:r>
          </a:p>
        </p:txBody>
      </p:sp>
      <p:sp>
        <p:nvSpPr>
          <p:cNvPr id="3" name="Content Placeholder 2"/>
          <p:cNvSpPr>
            <a:spLocks noGrp="1"/>
          </p:cNvSpPr>
          <p:nvPr>
            <p:ph idx="1"/>
          </p:nvPr>
        </p:nvSpPr>
        <p:spPr>
          <a:xfrm>
            <a:off x="524163" y="1036122"/>
            <a:ext cx="10245437" cy="894278"/>
          </a:xfrm>
        </p:spPr>
        <p:txBody>
          <a:bodyPr>
            <a:normAutofit/>
          </a:bodyPr>
          <a:lstStyle/>
          <a:p>
            <a:r>
              <a:rPr lang="en-US" sz="2400" dirty="0"/>
              <a:t>Create a shared superclass for them and move all the identical fields and methods to it.</a:t>
            </a:r>
            <a:endParaRPr lang="en-MY"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701" y="2200568"/>
            <a:ext cx="5330531" cy="3558929"/>
          </a:xfrm>
          <a:prstGeom prst="rect">
            <a:avLst/>
          </a:prstGeom>
          <a:solidFill>
            <a:schemeClr val="tx2">
              <a:lumMod val="10000"/>
              <a:lumOff val="90000"/>
            </a:schemeClr>
          </a:solid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689" y="2022762"/>
            <a:ext cx="2276659" cy="3914543"/>
          </a:xfrm>
          <a:prstGeom prst="rect">
            <a:avLst/>
          </a:prstGeom>
        </p:spPr>
      </p:pic>
      <p:sp>
        <p:nvSpPr>
          <p:cNvPr id="6" name="Striped Right Arrow 5"/>
          <p:cNvSpPr/>
          <p:nvPr/>
        </p:nvSpPr>
        <p:spPr>
          <a:xfrm>
            <a:off x="4479682" y="3318354"/>
            <a:ext cx="1167199" cy="57265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7456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Advantages </a:t>
            </a:r>
          </a:p>
        </p:txBody>
      </p:sp>
      <p:sp>
        <p:nvSpPr>
          <p:cNvPr id="3" name="Content Placeholder 2"/>
          <p:cNvSpPr>
            <a:spLocks noGrp="1"/>
          </p:cNvSpPr>
          <p:nvPr>
            <p:ph idx="1"/>
          </p:nvPr>
        </p:nvSpPr>
        <p:spPr>
          <a:xfrm>
            <a:off x="674258" y="1427887"/>
            <a:ext cx="9706633" cy="3085523"/>
          </a:xfrm>
        </p:spPr>
        <p:txBody>
          <a:bodyPr>
            <a:normAutofit/>
          </a:bodyPr>
          <a:lstStyle/>
          <a:p>
            <a:r>
              <a:rPr lang="en-US" sz="2400" dirty="0"/>
              <a:t>Merging duplicate code simplifies the structure of your code and makes it shorter.</a:t>
            </a:r>
          </a:p>
          <a:p>
            <a:endParaRPr lang="en-US" sz="2400" dirty="0"/>
          </a:p>
          <a:p>
            <a:r>
              <a:rPr lang="en-US" sz="2400" dirty="0"/>
              <a:t>Simplification + shortness = code that's easier to simplify and cheaper to support.</a:t>
            </a:r>
            <a:endParaRPr lang="en-MY" sz="2400" dirty="0"/>
          </a:p>
        </p:txBody>
      </p:sp>
    </p:spTree>
    <p:extLst>
      <p:ext uri="{BB962C8B-B14F-4D97-AF65-F5344CB8AC3E}">
        <p14:creationId xmlns:p14="http://schemas.microsoft.com/office/powerpoint/2010/main" val="3998070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What we have just learnt?</a:t>
            </a:r>
          </a:p>
        </p:txBody>
      </p:sp>
      <p:sp>
        <p:nvSpPr>
          <p:cNvPr id="3" name="Content Placeholder 2"/>
          <p:cNvSpPr>
            <a:spLocks noGrp="1"/>
          </p:cNvSpPr>
          <p:nvPr>
            <p:ph sz="half" idx="1"/>
          </p:nvPr>
        </p:nvSpPr>
        <p:spPr>
          <a:xfrm>
            <a:off x="609604" y="1330036"/>
            <a:ext cx="4712039" cy="4516582"/>
          </a:xfrm>
        </p:spPr>
        <p:txBody>
          <a:bodyPr>
            <a:noAutofit/>
          </a:bodyPr>
          <a:lstStyle/>
          <a:p>
            <a:pPr marL="0" indent="0">
              <a:buNone/>
            </a:pPr>
            <a:r>
              <a:rPr lang="en-US" sz="2400" dirty="0"/>
              <a:t>Code Smells:</a:t>
            </a:r>
          </a:p>
          <a:p>
            <a:pPr marL="342900" indent="-342900">
              <a:buFont typeface="+mj-lt"/>
              <a:buAutoNum type="arabicPeriod"/>
            </a:pPr>
            <a:r>
              <a:rPr lang="en-US" sz="2400" dirty="0"/>
              <a:t>Object-Orientation Abusers</a:t>
            </a:r>
          </a:p>
          <a:p>
            <a:pPr marL="742941" lvl="1" indent="-342900">
              <a:buFont typeface="Wingdings" panose="05000000000000000000" pitchFamily="2" charset="2"/>
              <a:buChar char="§"/>
            </a:pPr>
            <a:r>
              <a:rPr lang="en-US" sz="2300" dirty="0"/>
              <a:t>Switch Statements, </a:t>
            </a:r>
          </a:p>
          <a:p>
            <a:pPr marL="742941" lvl="1" indent="-342900">
              <a:buFont typeface="Wingdings" panose="05000000000000000000" pitchFamily="2" charset="2"/>
              <a:buChar char="§"/>
            </a:pPr>
            <a:r>
              <a:rPr lang="en-US" sz="2300" dirty="0"/>
              <a:t>Temporary Field, </a:t>
            </a:r>
          </a:p>
          <a:p>
            <a:pPr marL="742941" lvl="1" indent="-342900">
              <a:buFont typeface="Wingdings" panose="05000000000000000000" pitchFamily="2" charset="2"/>
              <a:buChar char="§"/>
            </a:pPr>
            <a:r>
              <a:rPr lang="en-US" sz="2300" dirty="0"/>
              <a:t>Refused Bequest</a:t>
            </a:r>
          </a:p>
          <a:p>
            <a:pPr marL="342900" indent="-342900">
              <a:buFont typeface="+mj-lt"/>
              <a:buAutoNum type="arabicPeriod"/>
            </a:pPr>
            <a:r>
              <a:rPr lang="en-US" sz="2400" dirty="0"/>
              <a:t>Change preventers </a:t>
            </a:r>
          </a:p>
          <a:p>
            <a:pPr marL="742941" lvl="1" indent="-342900">
              <a:buFont typeface="Wingdings" panose="05000000000000000000" pitchFamily="2" charset="2"/>
              <a:buChar char="§"/>
            </a:pPr>
            <a:r>
              <a:rPr lang="en-US" sz="2300" dirty="0"/>
              <a:t>Divergent Change</a:t>
            </a:r>
          </a:p>
          <a:p>
            <a:pPr marL="742941" lvl="1" indent="-342900">
              <a:buFont typeface="Wingdings" panose="05000000000000000000" pitchFamily="2" charset="2"/>
              <a:buChar char="§"/>
            </a:pPr>
            <a:r>
              <a:rPr lang="en-US" sz="2300" dirty="0" err="1"/>
              <a:t>Shortgun</a:t>
            </a:r>
            <a:r>
              <a:rPr lang="en-US" sz="2300" dirty="0"/>
              <a:t> Surgery </a:t>
            </a:r>
          </a:p>
          <a:p>
            <a:pPr marL="342900" indent="-342900">
              <a:buFont typeface="+mj-lt"/>
              <a:buAutoNum type="arabicPeriod"/>
            </a:pPr>
            <a:r>
              <a:rPr lang="en-US" sz="2400" dirty="0" err="1"/>
              <a:t>Dispensables</a:t>
            </a:r>
            <a:endParaRPr lang="en-US" sz="2400" dirty="0"/>
          </a:p>
          <a:p>
            <a:pPr marL="742941" lvl="1" indent="-342900">
              <a:buFont typeface="Wingdings" panose="05000000000000000000" pitchFamily="2" charset="2"/>
              <a:buChar char="§"/>
            </a:pPr>
            <a:r>
              <a:rPr lang="en-US" sz="2300" dirty="0"/>
              <a:t>Comments</a:t>
            </a:r>
          </a:p>
          <a:p>
            <a:pPr marL="742941" lvl="1" indent="-342900">
              <a:buFont typeface="Wingdings" panose="05000000000000000000" pitchFamily="2" charset="2"/>
              <a:buChar char="§"/>
            </a:pPr>
            <a:r>
              <a:rPr lang="en-US" sz="2300" dirty="0"/>
              <a:t>Duplicate code </a:t>
            </a:r>
            <a:endParaRPr lang="en-US" sz="2400" dirty="0"/>
          </a:p>
          <a:p>
            <a:pPr marL="342900" indent="-342900">
              <a:buFont typeface="+mj-lt"/>
              <a:buAutoNum type="arabicPeriod"/>
            </a:pPr>
            <a:endParaRPr lang="en-US" sz="2400" dirty="0"/>
          </a:p>
        </p:txBody>
      </p:sp>
      <p:sp>
        <p:nvSpPr>
          <p:cNvPr id="4" name="Rectangle 3"/>
          <p:cNvSpPr/>
          <p:nvPr/>
        </p:nvSpPr>
        <p:spPr>
          <a:xfrm>
            <a:off x="6259056" y="1376868"/>
            <a:ext cx="4940776" cy="2554545"/>
          </a:xfrm>
          <a:prstGeom prst="rect">
            <a:avLst/>
          </a:prstGeom>
        </p:spPr>
        <p:txBody>
          <a:bodyPr wrap="none">
            <a:spAutoFit/>
          </a:bodyPr>
          <a:lstStyle/>
          <a:p>
            <a:r>
              <a:rPr lang="en-US" sz="2000" dirty="0"/>
              <a:t>Refactoring Techniques:</a:t>
            </a:r>
          </a:p>
          <a:p>
            <a:endParaRPr lang="en-US" sz="2000" dirty="0"/>
          </a:p>
          <a:p>
            <a:pPr marL="342900" indent="-342900">
              <a:buAutoNum type="arabicPeriod"/>
            </a:pPr>
            <a:r>
              <a:rPr lang="en-US" sz="2000" dirty="0"/>
              <a:t>Composing methods</a:t>
            </a:r>
          </a:p>
          <a:p>
            <a:pPr marL="342900" indent="-342900">
              <a:buAutoNum type="arabicPeriod"/>
            </a:pPr>
            <a:r>
              <a:rPr lang="en-US" sz="2000" dirty="0"/>
              <a:t>Moving features between objects</a:t>
            </a:r>
          </a:p>
          <a:p>
            <a:pPr marL="342900" indent="-342900">
              <a:buAutoNum type="arabicPeriod"/>
            </a:pPr>
            <a:r>
              <a:rPr lang="en-US" sz="2000" dirty="0"/>
              <a:t>Organizing data</a:t>
            </a:r>
          </a:p>
          <a:p>
            <a:pPr marL="342900" indent="-342900">
              <a:buAutoNum type="arabicPeriod"/>
            </a:pPr>
            <a:r>
              <a:rPr lang="en-US" sz="2000" dirty="0"/>
              <a:t>Simplifying conditional expression</a:t>
            </a:r>
          </a:p>
          <a:p>
            <a:pPr marL="342900" indent="-342900">
              <a:buAutoNum type="arabicPeriod"/>
            </a:pPr>
            <a:r>
              <a:rPr lang="en-US" sz="2000" dirty="0"/>
              <a:t>Simplifying method calls</a:t>
            </a:r>
          </a:p>
          <a:p>
            <a:pPr marL="342900" indent="-342900">
              <a:buAutoNum type="arabicPeriod"/>
            </a:pPr>
            <a:r>
              <a:rPr lang="en-US" sz="2000" dirty="0"/>
              <a:t>Dealing with generalization</a:t>
            </a:r>
          </a:p>
        </p:txBody>
      </p:sp>
      <p:sp>
        <p:nvSpPr>
          <p:cNvPr id="5" name="Rectangle 4"/>
          <p:cNvSpPr/>
          <p:nvPr/>
        </p:nvSpPr>
        <p:spPr>
          <a:xfrm>
            <a:off x="609603" y="6401139"/>
            <a:ext cx="9300519" cy="369332"/>
          </a:xfrm>
          <a:prstGeom prst="rect">
            <a:avLst/>
          </a:prstGeom>
        </p:spPr>
        <p:txBody>
          <a:bodyPr wrap="square">
            <a:spAutoFit/>
          </a:bodyPr>
          <a:lstStyle/>
          <a:p>
            <a:r>
              <a:rPr lang="en-US" dirty="0"/>
              <a:t>Refer </a:t>
            </a:r>
            <a:r>
              <a:rPr lang="en-US" dirty="0">
                <a:hlinkClick r:id="rId2"/>
              </a:rPr>
              <a:t>https://</a:t>
            </a:r>
            <a:r>
              <a:rPr lang="en-US" dirty="0" err="1">
                <a:hlinkClick r:id="rId2"/>
              </a:rPr>
              <a:t>refactoring.guru</a:t>
            </a:r>
            <a:r>
              <a:rPr lang="en-US" dirty="0">
                <a:hlinkClick r:id="rId2"/>
              </a:rPr>
              <a:t>/refactoring</a:t>
            </a:r>
            <a:r>
              <a:rPr lang="en-US" dirty="0"/>
              <a:t> for more information.</a:t>
            </a:r>
          </a:p>
        </p:txBody>
      </p:sp>
    </p:spTree>
    <p:extLst>
      <p:ext uri="{BB962C8B-B14F-4D97-AF65-F5344CB8AC3E}">
        <p14:creationId xmlns:p14="http://schemas.microsoft.com/office/powerpoint/2010/main" val="421609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612527" cy="706582"/>
          </a:xfrm>
        </p:spPr>
        <p:txBody>
          <a:bodyPr>
            <a:normAutofit/>
          </a:bodyPr>
          <a:lstStyle/>
          <a:p>
            <a:r>
              <a:rPr lang="en-MY" sz="3600" b="1" dirty="0"/>
              <a:t>Long parameter list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8038" y="1995487"/>
            <a:ext cx="4762500" cy="2857500"/>
          </a:xfrm>
        </p:spPr>
      </p:pic>
      <p:sp>
        <p:nvSpPr>
          <p:cNvPr id="4" name="Text Placeholder 3"/>
          <p:cNvSpPr>
            <a:spLocks noGrp="1"/>
          </p:cNvSpPr>
          <p:nvPr>
            <p:ph type="body" sz="half" idx="2"/>
          </p:nvPr>
        </p:nvSpPr>
        <p:spPr>
          <a:xfrm>
            <a:off x="932152" y="1798782"/>
            <a:ext cx="4434176" cy="3811588"/>
          </a:xfrm>
        </p:spPr>
        <p:txBody>
          <a:bodyPr>
            <a:normAutofit/>
          </a:bodyPr>
          <a:lstStyle/>
          <a:p>
            <a:r>
              <a:rPr lang="en-US" sz="2800" dirty="0"/>
              <a:t>More than three or four parameters for a method.</a:t>
            </a:r>
            <a:endParaRPr lang="en-MY" sz="2800" dirty="0"/>
          </a:p>
        </p:txBody>
      </p:sp>
    </p:spTree>
    <p:extLst>
      <p:ext uri="{BB962C8B-B14F-4D97-AF65-F5344CB8AC3E}">
        <p14:creationId xmlns:p14="http://schemas.microsoft.com/office/powerpoint/2010/main" val="2457946070"/>
      </p:ext>
    </p:extLst>
  </p:cSld>
  <p:clrMapOvr>
    <a:masterClrMapping/>
  </p:clrMapOvr>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4747</Words>
  <Application>Microsoft Office PowerPoint</Application>
  <PresentationFormat>Widescreen</PresentationFormat>
  <Paragraphs>695</Paragraphs>
  <Slides>82</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82</vt:i4>
      </vt:variant>
    </vt:vector>
  </HeadingPairs>
  <TitlesOfParts>
    <vt:vector size="93" baseType="lpstr">
      <vt:lpstr>Arial Unicode MS</vt:lpstr>
      <vt:lpstr>Gill Sans</vt:lpstr>
      <vt:lpstr>Menlo</vt:lpstr>
      <vt:lpstr>Arial</vt:lpstr>
      <vt:lpstr>Calibri</vt:lpstr>
      <vt:lpstr>Montserrat</vt:lpstr>
      <vt:lpstr>PT Sans</vt:lpstr>
      <vt:lpstr>Times New Roman</vt:lpstr>
      <vt:lpstr>Wingdings</vt:lpstr>
      <vt:lpstr>UOW_PPT_2016_16x9_March2016</vt:lpstr>
      <vt:lpstr>1_UOW_PPT_2016_16x9_March2016</vt:lpstr>
      <vt:lpstr>  CSE3033N Software Engineering   Topic:  Type of Code Smells </vt:lpstr>
      <vt:lpstr>Topic Learning Objectives </vt:lpstr>
      <vt:lpstr>What is code smells again ? ***** exam</vt:lpstr>
      <vt:lpstr>PowerPoint Presentation</vt:lpstr>
      <vt:lpstr>Bloaters </vt:lpstr>
      <vt:lpstr>Long method </vt:lpstr>
      <vt:lpstr>Large Class </vt:lpstr>
      <vt:lpstr>Primitive Obsession </vt:lpstr>
      <vt:lpstr>Long parameter list </vt:lpstr>
      <vt:lpstr>Data Clumps</vt:lpstr>
      <vt:lpstr>Object Oriented Abusers</vt:lpstr>
      <vt:lpstr>CODE Smell 1: Switch Statements</vt:lpstr>
      <vt:lpstr>Treatment 1 </vt:lpstr>
      <vt:lpstr>Problem</vt:lpstr>
      <vt:lpstr>Solution </vt:lpstr>
      <vt:lpstr>Solution </vt:lpstr>
      <vt:lpstr>Treatment 2 - Replace Conditional with Polymorphism </vt:lpstr>
      <vt:lpstr>Example</vt:lpstr>
      <vt:lpstr>Advantage of code refactoring </vt:lpstr>
      <vt:lpstr>When to Ignore </vt:lpstr>
      <vt:lpstr>Code Smell 2: Temporary Field</vt:lpstr>
      <vt:lpstr>Treatment - Extract Temporary Fields and Related Behaviors </vt:lpstr>
      <vt:lpstr>Extract Class</vt:lpstr>
      <vt:lpstr>Solution</vt:lpstr>
      <vt:lpstr>Replace Method with Method Object</vt:lpstr>
      <vt:lpstr>Solution</vt:lpstr>
      <vt:lpstr>Introduce NULL Object </vt:lpstr>
      <vt:lpstr>Solution </vt:lpstr>
      <vt:lpstr>Advantage </vt:lpstr>
      <vt:lpstr>Code Smell 3: Refused Bequest </vt:lpstr>
      <vt:lpstr>Treatment </vt:lpstr>
      <vt:lpstr>Replace Inheritance with Delegation</vt:lpstr>
      <vt:lpstr>Solution </vt:lpstr>
      <vt:lpstr>Extract superclass</vt:lpstr>
      <vt:lpstr>Solution </vt:lpstr>
      <vt:lpstr>Advantage </vt:lpstr>
      <vt:lpstr>Change preventers</vt:lpstr>
      <vt:lpstr>Code Smell 4:  Divergent Change </vt:lpstr>
      <vt:lpstr>Treatment </vt:lpstr>
      <vt:lpstr>Treatment 1 - Extract class   </vt:lpstr>
      <vt:lpstr>Solution </vt:lpstr>
      <vt:lpstr>Treatment 2 - Combine classes through inheritance </vt:lpstr>
      <vt:lpstr>Solution </vt:lpstr>
      <vt:lpstr>Problem</vt:lpstr>
      <vt:lpstr>Payoff</vt:lpstr>
      <vt:lpstr>Code Smell 5: Shortgun Surgery </vt:lpstr>
      <vt:lpstr>Treatment </vt:lpstr>
      <vt:lpstr>Move Method </vt:lpstr>
      <vt:lpstr>Solution </vt:lpstr>
      <vt:lpstr>Move field</vt:lpstr>
      <vt:lpstr>Solution </vt:lpstr>
      <vt:lpstr>Inline class </vt:lpstr>
      <vt:lpstr>Solution </vt:lpstr>
      <vt:lpstr>Advantage</vt:lpstr>
      <vt:lpstr>Dispensables </vt:lpstr>
      <vt:lpstr>Code Smell 6: Comments </vt:lpstr>
      <vt:lpstr>Treatment 1 -  Extract variable </vt:lpstr>
      <vt:lpstr>Solution </vt:lpstr>
      <vt:lpstr>Treatment 2 - Extract Method </vt:lpstr>
      <vt:lpstr>Solution </vt:lpstr>
      <vt:lpstr>Treatment 2 - Rename method </vt:lpstr>
      <vt:lpstr>Solution : Rename the method  </vt:lpstr>
      <vt:lpstr>Treatment 3 - Introduce Assertion</vt:lpstr>
      <vt:lpstr>Solution: Replace these assumptions with specific assertion checks</vt:lpstr>
      <vt:lpstr>Payoff </vt:lpstr>
      <vt:lpstr>Code Smell 7: Duplicate code </vt:lpstr>
      <vt:lpstr>Reasons for the problem </vt:lpstr>
      <vt:lpstr>If it’s in the Same class then use Extract method </vt:lpstr>
      <vt:lpstr>Solution </vt:lpstr>
      <vt:lpstr>If the same code is found in two subclasses of the same level</vt:lpstr>
      <vt:lpstr>PullUpField</vt:lpstr>
      <vt:lpstr>Solution- Remove the field from subclasses and move it to the superclass.</vt:lpstr>
      <vt:lpstr>Pull up constructor body </vt:lpstr>
      <vt:lpstr>Solution</vt:lpstr>
      <vt:lpstr>Form Template method</vt:lpstr>
      <vt:lpstr>Solution</vt:lpstr>
      <vt:lpstr>Substitute Algorithm </vt:lpstr>
      <vt:lpstr>Solution</vt:lpstr>
      <vt:lpstr>Extract superclasses</vt:lpstr>
      <vt:lpstr>Solution</vt:lpstr>
      <vt:lpstr>Advantages </vt:lpstr>
      <vt:lpstr>Summary: What we have just learnt?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Lim Chia Yean</dc:creator>
  <cp:lastModifiedBy>0204677 LIM ZHE YUAN</cp:lastModifiedBy>
  <cp:revision>42</cp:revision>
  <dcterms:created xsi:type="dcterms:W3CDTF">2021-06-27T05:53:16Z</dcterms:created>
  <dcterms:modified xsi:type="dcterms:W3CDTF">2023-05-05T05:16:22Z</dcterms:modified>
</cp:coreProperties>
</file>