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3"/>
  </p:notesMasterIdLst>
  <p:sldIdLst>
    <p:sldId id="257" r:id="rId3"/>
    <p:sldId id="260" r:id="rId4"/>
    <p:sldId id="307" r:id="rId5"/>
    <p:sldId id="262" r:id="rId6"/>
    <p:sldId id="263" r:id="rId7"/>
    <p:sldId id="264" r:id="rId8"/>
    <p:sldId id="265" r:id="rId9"/>
    <p:sldId id="266" r:id="rId10"/>
    <p:sldId id="308" r:id="rId11"/>
    <p:sldId id="309" r:id="rId12"/>
    <p:sldId id="267" r:id="rId13"/>
    <p:sldId id="268" r:id="rId14"/>
    <p:sldId id="269" r:id="rId15"/>
    <p:sldId id="270" r:id="rId16"/>
    <p:sldId id="271" r:id="rId17"/>
    <p:sldId id="273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F24C1-F79F-4DCF-A09F-07AAE4A3BEA2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8720E9-58C9-4587-BDF3-642A568481FC}">
      <dgm:prSet phldrT="[Text]"/>
      <dgm:spPr/>
      <dgm:t>
        <a:bodyPr/>
        <a:lstStyle/>
        <a:p>
          <a:r>
            <a:rPr lang="en-US"/>
            <a:t>Avoid bugs </a:t>
          </a:r>
        </a:p>
      </dgm:t>
    </dgm:pt>
    <dgm:pt modelId="{4486FEB3-0628-4108-9412-D85577E89909}" type="parTrans" cxnId="{D20E66C3-707B-487C-8C33-4A95279EF2B2}">
      <dgm:prSet/>
      <dgm:spPr/>
      <dgm:t>
        <a:bodyPr/>
        <a:lstStyle/>
        <a:p>
          <a:endParaRPr lang="en-US"/>
        </a:p>
      </dgm:t>
    </dgm:pt>
    <dgm:pt modelId="{270D23B6-0DAA-421B-B0AC-91677981DD61}" type="sibTrans" cxnId="{D20E66C3-707B-487C-8C33-4A95279EF2B2}">
      <dgm:prSet/>
      <dgm:spPr/>
      <dgm:t>
        <a:bodyPr/>
        <a:lstStyle/>
        <a:p>
          <a:endParaRPr lang="en-US"/>
        </a:p>
      </dgm:t>
    </dgm:pt>
    <dgm:pt modelId="{143881C4-2525-4CBC-8F05-A0C5A0B8C467}">
      <dgm:prSet phldrT="[Text]"/>
      <dgm:spPr/>
      <dgm:t>
        <a:bodyPr/>
        <a:lstStyle/>
        <a:p>
          <a:r>
            <a:rPr lang="en-US" dirty="0"/>
            <a:t>Bugs tend to create defects in the software that can derail the system from functioning completely </a:t>
          </a:r>
        </a:p>
      </dgm:t>
    </dgm:pt>
    <dgm:pt modelId="{9A384157-433A-47BA-8EDD-C9A7E6F9A1BE}" type="parTrans" cxnId="{53C48661-090F-42EC-BA98-D9192B589B56}">
      <dgm:prSet/>
      <dgm:spPr/>
      <dgm:t>
        <a:bodyPr/>
        <a:lstStyle/>
        <a:p>
          <a:endParaRPr lang="en-US"/>
        </a:p>
      </dgm:t>
    </dgm:pt>
    <dgm:pt modelId="{2F02A50D-DC68-4D93-A21D-ED89C4C04B94}" type="sibTrans" cxnId="{53C48661-090F-42EC-BA98-D9192B589B56}">
      <dgm:prSet/>
      <dgm:spPr/>
      <dgm:t>
        <a:bodyPr/>
        <a:lstStyle/>
        <a:p>
          <a:endParaRPr lang="en-US"/>
        </a:p>
      </dgm:t>
    </dgm:pt>
    <dgm:pt modelId="{64D5AE09-D0F4-4554-AAF3-E9D07F0D3AEC}">
      <dgm:prSet phldrT="[Text]"/>
      <dgm:spPr/>
      <dgm:t>
        <a:bodyPr/>
        <a:lstStyle/>
        <a:p>
          <a:r>
            <a:rPr lang="en-US"/>
            <a:t>Follow Specification </a:t>
          </a:r>
          <a:endParaRPr lang="en-US" dirty="0"/>
        </a:p>
      </dgm:t>
    </dgm:pt>
    <dgm:pt modelId="{BD5AEF16-C103-485D-BD1B-3D6FD92B43A0}" type="parTrans" cxnId="{88EB939D-5552-48C4-974E-B8EDF25ED208}">
      <dgm:prSet/>
      <dgm:spPr/>
      <dgm:t>
        <a:bodyPr/>
        <a:lstStyle/>
        <a:p>
          <a:endParaRPr lang="en-US"/>
        </a:p>
      </dgm:t>
    </dgm:pt>
    <dgm:pt modelId="{DFAAD687-C077-499D-AE96-C9A37A61651B}" type="sibTrans" cxnId="{88EB939D-5552-48C4-974E-B8EDF25ED208}">
      <dgm:prSet/>
      <dgm:spPr/>
      <dgm:t>
        <a:bodyPr/>
        <a:lstStyle/>
        <a:p>
          <a:endParaRPr lang="en-US"/>
        </a:p>
      </dgm:t>
    </dgm:pt>
    <dgm:pt modelId="{C8596E4B-4EDB-43E9-BF2B-FDA9DC60C6B9}">
      <dgm:prSet phldrT="[Text]"/>
      <dgm:spPr/>
      <dgm:t>
        <a:bodyPr/>
        <a:lstStyle/>
        <a:p>
          <a:r>
            <a:rPr lang="en-US" dirty="0"/>
            <a:t>Ensure that the system adheres to the system specification </a:t>
          </a:r>
        </a:p>
      </dgm:t>
    </dgm:pt>
    <dgm:pt modelId="{0ACAE5AB-6015-41CF-B1D2-3178237B85E2}" type="parTrans" cxnId="{9776CBA5-B804-4E95-BA97-961547A56782}">
      <dgm:prSet/>
      <dgm:spPr/>
      <dgm:t>
        <a:bodyPr/>
        <a:lstStyle/>
        <a:p>
          <a:endParaRPr lang="en-US"/>
        </a:p>
      </dgm:t>
    </dgm:pt>
    <dgm:pt modelId="{C105405A-956A-440E-B434-36C70A468ACA}" type="sibTrans" cxnId="{9776CBA5-B804-4E95-BA97-961547A56782}">
      <dgm:prSet/>
      <dgm:spPr/>
      <dgm:t>
        <a:bodyPr/>
        <a:lstStyle/>
        <a:p>
          <a:endParaRPr lang="en-US"/>
        </a:p>
      </dgm:t>
    </dgm:pt>
    <dgm:pt modelId="{B818DC99-5D0C-44A3-85FA-B3FAB94FB049}">
      <dgm:prSet phldrT="[Text]"/>
      <dgm:spPr/>
      <dgm:t>
        <a:bodyPr/>
        <a:lstStyle/>
        <a:p>
          <a:r>
            <a:rPr lang="en-US" dirty="0"/>
            <a:t>Fit for purpose</a:t>
          </a:r>
        </a:p>
      </dgm:t>
    </dgm:pt>
    <dgm:pt modelId="{1D97FF39-7FC2-4600-8B68-70C9ADDDA162}" type="parTrans" cxnId="{CE6B73C0-EFD9-4CD8-BF29-C13258B255D8}">
      <dgm:prSet/>
      <dgm:spPr/>
      <dgm:t>
        <a:bodyPr/>
        <a:lstStyle/>
        <a:p>
          <a:endParaRPr lang="en-US"/>
        </a:p>
      </dgm:t>
    </dgm:pt>
    <dgm:pt modelId="{C4770105-74E8-4413-AF9B-739563FDA62E}" type="sibTrans" cxnId="{CE6B73C0-EFD9-4CD8-BF29-C13258B255D8}">
      <dgm:prSet/>
      <dgm:spPr/>
      <dgm:t>
        <a:bodyPr/>
        <a:lstStyle/>
        <a:p>
          <a:endParaRPr lang="en-US"/>
        </a:p>
      </dgm:t>
    </dgm:pt>
    <dgm:pt modelId="{857C64D5-4145-47A5-A920-334610E9FA6A}">
      <dgm:prSet phldrT="[Text]"/>
      <dgm:spPr/>
      <dgm:t>
        <a:bodyPr/>
        <a:lstStyle/>
        <a:p>
          <a:r>
            <a:rPr lang="en-MY" dirty="0"/>
            <a:t>Whether the software product is fit for the purpose it was designed. </a:t>
          </a:r>
          <a:endParaRPr lang="en-US" dirty="0"/>
        </a:p>
      </dgm:t>
    </dgm:pt>
    <dgm:pt modelId="{65BCCA83-BC7B-4459-A25B-07BDA84AB143}" type="parTrans" cxnId="{FD2EBE5E-42D2-4985-9B41-126F7F6A0C7C}">
      <dgm:prSet/>
      <dgm:spPr/>
      <dgm:t>
        <a:bodyPr/>
        <a:lstStyle/>
        <a:p>
          <a:endParaRPr lang="en-US"/>
        </a:p>
      </dgm:t>
    </dgm:pt>
    <dgm:pt modelId="{E6B85711-997F-4A91-8DE0-CDCB482BEFDD}" type="sibTrans" cxnId="{FD2EBE5E-42D2-4985-9B41-126F7F6A0C7C}">
      <dgm:prSet/>
      <dgm:spPr/>
      <dgm:t>
        <a:bodyPr/>
        <a:lstStyle/>
        <a:p>
          <a:endParaRPr lang="en-US"/>
        </a:p>
      </dgm:t>
    </dgm:pt>
    <dgm:pt modelId="{518CA3E1-272E-4D66-9193-0CD48A33B60F}">
      <dgm:prSet phldrT="[Text]"/>
      <dgm:spPr/>
      <dgm:t>
        <a:bodyPr/>
        <a:lstStyle/>
        <a:p>
          <a:r>
            <a:rPr lang="en-MY" dirty="0"/>
            <a:t>This is more from an end user and usability perspective.</a:t>
          </a:r>
          <a:endParaRPr lang="en-US" dirty="0"/>
        </a:p>
      </dgm:t>
    </dgm:pt>
    <dgm:pt modelId="{A3313851-E5CD-4812-97F5-878CF86F522D}" type="parTrans" cxnId="{4C86DB74-1E6B-4468-8E3D-EBCE7D4FCAD8}">
      <dgm:prSet/>
      <dgm:spPr/>
      <dgm:t>
        <a:bodyPr/>
        <a:lstStyle/>
        <a:p>
          <a:endParaRPr lang="en-US"/>
        </a:p>
      </dgm:t>
    </dgm:pt>
    <dgm:pt modelId="{E2E8CB07-271F-4FBB-BFBE-FB51887D468D}" type="sibTrans" cxnId="{4C86DB74-1E6B-4468-8E3D-EBCE7D4FCAD8}">
      <dgm:prSet/>
      <dgm:spPr/>
      <dgm:t>
        <a:bodyPr/>
        <a:lstStyle/>
        <a:p>
          <a:endParaRPr lang="en-US"/>
        </a:p>
      </dgm:t>
    </dgm:pt>
    <dgm:pt modelId="{7E0B36BC-F796-40B5-A454-5F865BBA92DA}" type="pres">
      <dgm:prSet presAssocID="{C4AF24C1-F79F-4DCF-A09F-07AAE4A3BEA2}" presName="Name0" presStyleCnt="0">
        <dgm:presLayoutVars>
          <dgm:dir/>
          <dgm:resizeHandles val="exact"/>
        </dgm:presLayoutVars>
      </dgm:prSet>
      <dgm:spPr/>
    </dgm:pt>
    <dgm:pt modelId="{E2269E0C-84CF-42EE-BE82-15B77C1B6E5A}" type="pres">
      <dgm:prSet presAssocID="{A48720E9-58C9-4587-BDF3-642A568481FC}" presName="node" presStyleLbl="node1" presStyleIdx="0" presStyleCnt="3">
        <dgm:presLayoutVars>
          <dgm:bulletEnabled val="1"/>
        </dgm:presLayoutVars>
      </dgm:prSet>
      <dgm:spPr/>
    </dgm:pt>
    <dgm:pt modelId="{50D1EE02-96AC-4A22-A151-8796AEA75019}" type="pres">
      <dgm:prSet presAssocID="{270D23B6-0DAA-421B-B0AC-91677981DD61}" presName="sibTrans" presStyleCnt="0"/>
      <dgm:spPr/>
    </dgm:pt>
    <dgm:pt modelId="{65F77EA7-73FF-46D3-82EB-2CBC0A5E3361}" type="pres">
      <dgm:prSet presAssocID="{64D5AE09-D0F4-4554-AAF3-E9D07F0D3AEC}" presName="node" presStyleLbl="node1" presStyleIdx="1" presStyleCnt="3">
        <dgm:presLayoutVars>
          <dgm:bulletEnabled val="1"/>
        </dgm:presLayoutVars>
      </dgm:prSet>
      <dgm:spPr/>
    </dgm:pt>
    <dgm:pt modelId="{4B91A673-8677-45BE-A40D-CBFBC32DA418}" type="pres">
      <dgm:prSet presAssocID="{DFAAD687-C077-499D-AE96-C9A37A61651B}" presName="sibTrans" presStyleCnt="0"/>
      <dgm:spPr/>
    </dgm:pt>
    <dgm:pt modelId="{EA6935C2-6D61-4E54-89A5-79382042B434}" type="pres">
      <dgm:prSet presAssocID="{B818DC99-5D0C-44A3-85FA-B3FAB94FB049}" presName="node" presStyleLbl="node1" presStyleIdx="2" presStyleCnt="3" custLinFactNeighborX="11994" custLinFactNeighborY="-299">
        <dgm:presLayoutVars>
          <dgm:bulletEnabled val="1"/>
        </dgm:presLayoutVars>
      </dgm:prSet>
      <dgm:spPr/>
    </dgm:pt>
  </dgm:ptLst>
  <dgm:cxnLst>
    <dgm:cxn modelId="{9FE29F30-19DA-4DF4-8D38-77F38D5A02C3}" type="presOf" srcId="{C4AF24C1-F79F-4DCF-A09F-07AAE4A3BEA2}" destId="{7E0B36BC-F796-40B5-A454-5F865BBA92DA}" srcOrd="0" destOrd="0" presId="urn:microsoft.com/office/officeart/2005/8/layout/hList6"/>
    <dgm:cxn modelId="{FD2EBE5E-42D2-4985-9B41-126F7F6A0C7C}" srcId="{B818DC99-5D0C-44A3-85FA-B3FAB94FB049}" destId="{857C64D5-4145-47A5-A920-334610E9FA6A}" srcOrd="0" destOrd="0" parTransId="{65BCCA83-BC7B-4459-A25B-07BDA84AB143}" sibTransId="{E6B85711-997F-4A91-8DE0-CDCB482BEFDD}"/>
    <dgm:cxn modelId="{326EF85F-1DC4-4485-9E5E-AAA41938857C}" type="presOf" srcId="{C8596E4B-4EDB-43E9-BF2B-FDA9DC60C6B9}" destId="{65F77EA7-73FF-46D3-82EB-2CBC0A5E3361}" srcOrd="0" destOrd="1" presId="urn:microsoft.com/office/officeart/2005/8/layout/hList6"/>
    <dgm:cxn modelId="{53C48661-090F-42EC-BA98-D9192B589B56}" srcId="{A48720E9-58C9-4587-BDF3-642A568481FC}" destId="{143881C4-2525-4CBC-8F05-A0C5A0B8C467}" srcOrd="0" destOrd="0" parTransId="{9A384157-433A-47BA-8EDD-C9A7E6F9A1BE}" sibTransId="{2F02A50D-DC68-4D93-A21D-ED89C4C04B94}"/>
    <dgm:cxn modelId="{7C0C004E-8A73-456D-AF8C-12CF4E3B8913}" type="presOf" srcId="{518CA3E1-272E-4D66-9193-0CD48A33B60F}" destId="{EA6935C2-6D61-4E54-89A5-79382042B434}" srcOrd="0" destOrd="2" presId="urn:microsoft.com/office/officeart/2005/8/layout/hList6"/>
    <dgm:cxn modelId="{4C86DB74-1E6B-4468-8E3D-EBCE7D4FCAD8}" srcId="{B818DC99-5D0C-44A3-85FA-B3FAB94FB049}" destId="{518CA3E1-272E-4D66-9193-0CD48A33B60F}" srcOrd="1" destOrd="0" parTransId="{A3313851-E5CD-4812-97F5-878CF86F522D}" sibTransId="{E2E8CB07-271F-4FBB-BFBE-FB51887D468D}"/>
    <dgm:cxn modelId="{B5FE8E75-7517-4F5E-AD11-40BF619C1FD3}" type="presOf" srcId="{143881C4-2525-4CBC-8F05-A0C5A0B8C467}" destId="{E2269E0C-84CF-42EE-BE82-15B77C1B6E5A}" srcOrd="0" destOrd="1" presId="urn:microsoft.com/office/officeart/2005/8/layout/hList6"/>
    <dgm:cxn modelId="{13EB7485-9C6C-40B6-9BC1-D292CB97F5EC}" type="presOf" srcId="{B818DC99-5D0C-44A3-85FA-B3FAB94FB049}" destId="{EA6935C2-6D61-4E54-89A5-79382042B434}" srcOrd="0" destOrd="0" presId="urn:microsoft.com/office/officeart/2005/8/layout/hList6"/>
    <dgm:cxn modelId="{2D5E3A86-9322-409F-94B0-54092FB0CE58}" type="presOf" srcId="{857C64D5-4145-47A5-A920-334610E9FA6A}" destId="{EA6935C2-6D61-4E54-89A5-79382042B434}" srcOrd="0" destOrd="1" presId="urn:microsoft.com/office/officeart/2005/8/layout/hList6"/>
    <dgm:cxn modelId="{2AA30399-D14B-4650-A08E-6A44134749D9}" type="presOf" srcId="{A48720E9-58C9-4587-BDF3-642A568481FC}" destId="{E2269E0C-84CF-42EE-BE82-15B77C1B6E5A}" srcOrd="0" destOrd="0" presId="urn:microsoft.com/office/officeart/2005/8/layout/hList6"/>
    <dgm:cxn modelId="{88EB939D-5552-48C4-974E-B8EDF25ED208}" srcId="{C4AF24C1-F79F-4DCF-A09F-07AAE4A3BEA2}" destId="{64D5AE09-D0F4-4554-AAF3-E9D07F0D3AEC}" srcOrd="1" destOrd="0" parTransId="{BD5AEF16-C103-485D-BD1B-3D6FD92B43A0}" sibTransId="{DFAAD687-C077-499D-AE96-C9A37A61651B}"/>
    <dgm:cxn modelId="{9776CBA5-B804-4E95-BA97-961547A56782}" srcId="{64D5AE09-D0F4-4554-AAF3-E9D07F0D3AEC}" destId="{C8596E4B-4EDB-43E9-BF2B-FDA9DC60C6B9}" srcOrd="0" destOrd="0" parTransId="{0ACAE5AB-6015-41CF-B1D2-3178237B85E2}" sibTransId="{C105405A-956A-440E-B434-36C70A468ACA}"/>
    <dgm:cxn modelId="{A1D7D6AE-E3CB-4A21-B522-5A0AC2ED0CAD}" type="presOf" srcId="{64D5AE09-D0F4-4554-AAF3-E9D07F0D3AEC}" destId="{65F77EA7-73FF-46D3-82EB-2CBC0A5E3361}" srcOrd="0" destOrd="0" presId="urn:microsoft.com/office/officeart/2005/8/layout/hList6"/>
    <dgm:cxn modelId="{CE6B73C0-EFD9-4CD8-BF29-C13258B255D8}" srcId="{C4AF24C1-F79F-4DCF-A09F-07AAE4A3BEA2}" destId="{B818DC99-5D0C-44A3-85FA-B3FAB94FB049}" srcOrd="2" destOrd="0" parTransId="{1D97FF39-7FC2-4600-8B68-70C9ADDDA162}" sibTransId="{C4770105-74E8-4413-AF9B-739563FDA62E}"/>
    <dgm:cxn modelId="{D20E66C3-707B-487C-8C33-4A95279EF2B2}" srcId="{C4AF24C1-F79F-4DCF-A09F-07AAE4A3BEA2}" destId="{A48720E9-58C9-4587-BDF3-642A568481FC}" srcOrd="0" destOrd="0" parTransId="{4486FEB3-0628-4108-9412-D85577E89909}" sibTransId="{270D23B6-0DAA-421B-B0AC-91677981DD61}"/>
    <dgm:cxn modelId="{57203F76-1AD2-495F-A37A-65EAC788056A}" type="presParOf" srcId="{7E0B36BC-F796-40B5-A454-5F865BBA92DA}" destId="{E2269E0C-84CF-42EE-BE82-15B77C1B6E5A}" srcOrd="0" destOrd="0" presId="urn:microsoft.com/office/officeart/2005/8/layout/hList6"/>
    <dgm:cxn modelId="{516893C8-A7FE-4312-8C70-36C655B0E27A}" type="presParOf" srcId="{7E0B36BC-F796-40B5-A454-5F865BBA92DA}" destId="{50D1EE02-96AC-4A22-A151-8796AEA75019}" srcOrd="1" destOrd="0" presId="urn:microsoft.com/office/officeart/2005/8/layout/hList6"/>
    <dgm:cxn modelId="{4883C4C2-601C-410B-9617-2FFBC587F374}" type="presParOf" srcId="{7E0B36BC-F796-40B5-A454-5F865BBA92DA}" destId="{65F77EA7-73FF-46D3-82EB-2CBC0A5E3361}" srcOrd="2" destOrd="0" presId="urn:microsoft.com/office/officeart/2005/8/layout/hList6"/>
    <dgm:cxn modelId="{C1D41733-FE63-4125-91B3-1E3A6550A5E8}" type="presParOf" srcId="{7E0B36BC-F796-40B5-A454-5F865BBA92DA}" destId="{4B91A673-8677-45BE-A40D-CBFBC32DA418}" srcOrd="3" destOrd="0" presId="urn:microsoft.com/office/officeart/2005/8/layout/hList6"/>
    <dgm:cxn modelId="{C880075D-17EA-4EDD-859D-0B569BBB0EDC}" type="presParOf" srcId="{7E0B36BC-F796-40B5-A454-5F865BBA92DA}" destId="{EA6935C2-6D61-4E54-89A5-79382042B43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69E0C-84CF-42EE-BE82-15B77C1B6E5A}">
      <dsp:nvSpPr>
        <dsp:cNvPr id="0" name=""/>
        <dsp:cNvSpPr/>
      </dsp:nvSpPr>
      <dsp:spPr>
        <a:xfrm rot="16200000">
          <a:off x="-494814" y="496026"/>
          <a:ext cx="4143375" cy="315132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47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Avoid bugs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Bugs tend to create defects in the software that can derail the system from functioning completely </a:t>
          </a:r>
        </a:p>
      </dsp:txBody>
      <dsp:txXfrm rot="5400000">
        <a:off x="1213" y="828674"/>
        <a:ext cx="3151322" cy="2486025"/>
      </dsp:txXfrm>
    </dsp:sp>
    <dsp:sp modelId="{65F77EA7-73FF-46D3-82EB-2CBC0A5E3361}">
      <dsp:nvSpPr>
        <dsp:cNvPr id="0" name=""/>
        <dsp:cNvSpPr/>
      </dsp:nvSpPr>
      <dsp:spPr>
        <a:xfrm rot="16200000">
          <a:off x="2892858" y="496026"/>
          <a:ext cx="4143375" cy="3151322"/>
        </a:xfrm>
        <a:prstGeom prst="flowChartManualOperation">
          <a:avLst/>
        </a:prstGeom>
        <a:solidFill>
          <a:schemeClr val="accent2">
            <a:hueOff val="6355970"/>
            <a:satOff val="-15801"/>
            <a:lumOff val="-14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47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Follow Specification 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Ensure that the system adheres to the system specification </a:t>
          </a:r>
        </a:p>
      </dsp:txBody>
      <dsp:txXfrm rot="5400000">
        <a:off x="3388885" y="828674"/>
        <a:ext cx="3151322" cy="2486025"/>
      </dsp:txXfrm>
    </dsp:sp>
    <dsp:sp modelId="{EA6935C2-6D61-4E54-89A5-79382042B434}">
      <dsp:nvSpPr>
        <dsp:cNvPr id="0" name=""/>
        <dsp:cNvSpPr/>
      </dsp:nvSpPr>
      <dsp:spPr>
        <a:xfrm rot="16200000">
          <a:off x="6281742" y="496026"/>
          <a:ext cx="4143375" cy="3151322"/>
        </a:xfrm>
        <a:prstGeom prst="flowChartManualOperation">
          <a:avLst/>
        </a:prstGeom>
        <a:solidFill>
          <a:schemeClr val="accent2">
            <a:hueOff val="12711941"/>
            <a:satOff val="-31602"/>
            <a:lumOff val="-292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47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Fit for purpose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900" kern="1200" dirty="0"/>
            <a:t>Whether the software product is fit for the purpose it was designed.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900" kern="1200" dirty="0"/>
            <a:t>This is more from an end user and usability perspective.</a:t>
          </a:r>
          <a:endParaRPr lang="en-US" sz="1900" kern="1200" dirty="0"/>
        </a:p>
      </dsp:txBody>
      <dsp:txXfrm rot="5400000">
        <a:off x="6777769" y="828674"/>
        <a:ext cx="3151322" cy="248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67A-8655-4CC3-9D91-FB17425719E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5E6BF-DBA0-456B-A836-189C11179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DA4F87-D5C2-4945-AFCA-8B793D25881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3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87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08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2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1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B6D5B9AA-B563-4392-B249-F26A0D9D8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DB7D3E-602C-467A-8D3E-0F0817716139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1E7B25D9-5E53-4BB9-B2C8-0E64C32A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AB296E2-311B-4E3C-901B-77755861B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7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" y="368596"/>
            <a:ext cx="121788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59" y="3274273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59" y="5653142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2133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F28FE-9E2F-4F0A-8960-2CDCC008F3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3950" y="5362135"/>
            <a:ext cx="2158764" cy="8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3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06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6B08-1185-4236-9CCD-069B5BFBC514}" type="datetime1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05/05/2023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74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4563" y="2537638"/>
            <a:ext cx="5347368" cy="3900593"/>
          </a:xfrm>
        </p:spPr>
        <p:txBody>
          <a:bodyPr>
            <a:normAutofit/>
          </a:bodyPr>
          <a:lstStyle>
            <a:lvl1pPr>
              <a:defRPr sz="2133">
                <a:solidFill>
                  <a:schemeClr val="accent3"/>
                </a:solidFill>
              </a:defRPr>
            </a:lvl1pPr>
            <a:lvl2pPr>
              <a:defRPr sz="2133">
                <a:solidFill>
                  <a:schemeClr val="accent3"/>
                </a:solidFill>
              </a:defRPr>
            </a:lvl2pPr>
            <a:lvl3pPr>
              <a:defRPr sz="2133">
                <a:solidFill>
                  <a:schemeClr val="accent3"/>
                </a:solidFill>
              </a:defRPr>
            </a:lvl3pPr>
            <a:lvl4pPr>
              <a:defRPr sz="2133">
                <a:solidFill>
                  <a:schemeClr val="accent3"/>
                </a:solidFill>
              </a:defRPr>
            </a:lvl4pPr>
            <a:lvl5pPr>
              <a:defRPr sz="2133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4559" y="457200"/>
            <a:ext cx="10880828" cy="783389"/>
          </a:xfrm>
        </p:spPr>
        <p:txBody>
          <a:bodyPr anchor="b">
            <a:normAutofit/>
          </a:bodyPr>
          <a:lstStyle>
            <a:lvl1pPr>
              <a:defRPr sz="3733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4560" y="1262145"/>
            <a:ext cx="10880827" cy="781552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13CF52C2-7AD7-47EF-9976-327A4EDC3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19082" y="5401328"/>
            <a:ext cx="1598359" cy="11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07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63" y="3274274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6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63" y="5653147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0DA1006-27F2-43B9-A1FE-542C51345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62300" y="6417653"/>
            <a:ext cx="3396697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3" y="6417653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8" y="2375397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6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8" y="4642880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1600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51A6086-7A7F-46A6-A8C4-90A88AECFE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480832"/>
            <a:ext cx="9706633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09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399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9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4" y="411001"/>
            <a:ext cx="9706633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1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" y="6417652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7" y="2375396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8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7" y="4642879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2133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85D7D-A59F-4DF4-99DD-FE90D2260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7117" y="5347471"/>
            <a:ext cx="2114927" cy="8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5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3757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006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2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341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625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964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257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8398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61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40507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9706632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054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417076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117162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961255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2948443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009326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F2F5B-C49C-47CA-9A27-A7B128E036AA}" type="datetimeFigureOut">
              <a:rPr kumimoji="0" lang="en-MY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5/5/2023</a:t>
            </a:fld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E46D5-7BDF-41F8-8FD2-09612A015C0E}" type="slidenum">
              <a:rPr kumimoji="0" lang="en-MY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4674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F2F5B-C49C-47CA-9A27-A7B128E036AA}" type="datetimeFigureOut">
              <a:rPr kumimoji="0" lang="en-MY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5/5/2023</a:t>
            </a:fld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E46D5-7BDF-41F8-8FD2-09612A015C0E}" type="slidenum">
              <a:rPr kumimoji="0" lang="en-MY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713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9787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13514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316841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5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7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5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1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47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1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05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17617-072F-4DE5-823A-6979A2B0395A}" type="datetime1">
              <a:rPr kumimoji="0" lang="en-MY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5/5/2023</a:t>
            </a:fld>
            <a:endParaRPr kumimoji="0" lang="en-MY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Department of Information Technology -SEST</a:t>
            </a:r>
            <a:endParaRPr kumimoji="0" lang="en-MY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2BD31-3087-45E4-9F9A-182A04434B6B}" type="slidenum">
              <a:rPr kumimoji="0" lang="en-MY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4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64873"/>
            <a:ext cx="9706632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6421235"/>
            <a:ext cx="10048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7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1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41CFA-972A-4900-93DE-94A50FBB3D7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965352" y="6240071"/>
            <a:ext cx="924211" cy="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rgbClr val="0C2340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411001"/>
            <a:ext cx="9515959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464875"/>
            <a:ext cx="9515959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9603" y="6421235"/>
            <a:ext cx="9515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5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2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35028F0-886D-444E-B0E3-E1E94C5775C9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334626" y="5580329"/>
            <a:ext cx="1532313" cy="10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9" r:id="rId23"/>
    <p:sldLayoutId id="2147483701" r:id="rId24"/>
    <p:sldLayoutId id="2147483702" r:id="rId25"/>
  </p:sldLayoutIdLst>
  <p:hf hd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0C2340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540" y="2263906"/>
            <a:ext cx="11769719" cy="3730494"/>
          </a:xfrm>
        </p:spPr>
        <p:txBody>
          <a:bodyPr vert="horz" lIns="0" tIns="0" rIns="91440" bIns="45720" rtlCol="0" anchor="b">
            <a:noAutofit/>
          </a:bodyPr>
          <a:lstStyle/>
          <a:p>
            <a:pPr algn="ctr"/>
            <a:br>
              <a:rPr lang="en-US" sz="44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CSE3033N</a:t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 </a:t>
            </a:r>
            <a:br>
              <a:rPr lang="en-US" sz="32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Testing</a:t>
            </a:r>
            <a:endParaRPr lang="en-US" sz="3600" spc="-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00004" y="4908329"/>
            <a:ext cx="2291914" cy="1863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27" y="5039646"/>
            <a:ext cx="2448932" cy="1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98565"/>
            <a:ext cx="9515959" cy="846793"/>
          </a:xfrm>
        </p:spPr>
        <p:txBody>
          <a:bodyPr/>
          <a:lstStyle/>
          <a:p>
            <a:r>
              <a:rPr lang="en-MY" dirty="0"/>
              <a:t>Techniques for validation </a:t>
            </a:r>
            <a:r>
              <a:rPr lang="en-MY" b="1" dirty="0"/>
              <a:t>- Inspections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942111"/>
            <a:ext cx="10825016" cy="5421744"/>
          </a:xfrm>
        </p:spPr>
        <p:txBody>
          <a:bodyPr>
            <a:noAutofit/>
          </a:bodyPr>
          <a:lstStyle/>
          <a:p>
            <a:r>
              <a:rPr lang="en-MY" sz="2400" dirty="0"/>
              <a:t>It is the </a:t>
            </a:r>
            <a:r>
              <a:rPr lang="en-MY" sz="2400" b="1" dirty="0">
                <a:solidFill>
                  <a:srgbClr val="FF0000"/>
                </a:solidFill>
              </a:rPr>
              <a:t>most formal </a:t>
            </a:r>
            <a:r>
              <a:rPr lang="en-MY" sz="2400" dirty="0"/>
              <a:t>type of review. </a:t>
            </a:r>
          </a:p>
          <a:p>
            <a:endParaRPr lang="en-MY" sz="1600" dirty="0"/>
          </a:p>
          <a:p>
            <a:r>
              <a:rPr lang="en-MY" sz="2400" dirty="0"/>
              <a:t>Each and </a:t>
            </a:r>
            <a:r>
              <a:rPr lang="en-MY" sz="2400" b="1" dirty="0">
                <a:solidFill>
                  <a:srgbClr val="FF0000"/>
                </a:solidFill>
              </a:rPr>
              <a:t>every participant has to go through training </a:t>
            </a:r>
            <a:r>
              <a:rPr lang="en-MY" sz="2400" dirty="0"/>
              <a:t>to participate in the inspections. </a:t>
            </a:r>
          </a:p>
          <a:p>
            <a:endParaRPr lang="en-MY" sz="1400" dirty="0"/>
          </a:p>
          <a:p>
            <a:r>
              <a:rPr lang="en-MY" sz="2400" dirty="0"/>
              <a:t>The presenter has to learn from the owner along with his interpretations and then present it to other participants who are called as inspectors. </a:t>
            </a:r>
          </a:p>
          <a:p>
            <a:endParaRPr lang="en-MY" sz="1600" dirty="0"/>
          </a:p>
          <a:p>
            <a:r>
              <a:rPr lang="en-MY" sz="2400" dirty="0"/>
              <a:t>There could be roles like moderators and recorders also assigned to the participants. </a:t>
            </a:r>
          </a:p>
          <a:p>
            <a:endParaRPr lang="en-MY" sz="1200" dirty="0"/>
          </a:p>
          <a:p>
            <a:r>
              <a:rPr lang="en-MY" sz="2400" dirty="0"/>
              <a:t>Inspections have been found to be very effective in uncovering bugs for any software delivery specifically with respect to the design documents and the code.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9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170855"/>
            <a:ext cx="9515959" cy="846793"/>
          </a:xfrm>
        </p:spPr>
        <p:txBody>
          <a:bodyPr/>
          <a:lstStyle/>
          <a:p>
            <a:r>
              <a:rPr lang="en-MY" dirty="0"/>
              <a:t>Impacting issues of validation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4" y="1017648"/>
            <a:ext cx="9706633" cy="5336970"/>
          </a:xfrm>
        </p:spPr>
        <p:txBody>
          <a:bodyPr>
            <a:noAutofit/>
          </a:bodyPr>
          <a:lstStyle/>
          <a:p>
            <a:r>
              <a:rPr lang="en-MY" sz="2400" dirty="0"/>
              <a:t>Lack of time </a:t>
            </a:r>
          </a:p>
          <a:p>
            <a:pPr lvl="1"/>
            <a:r>
              <a:rPr lang="en-MY" sz="2400" dirty="0"/>
              <a:t>Too much time taken for development </a:t>
            </a:r>
          </a:p>
          <a:p>
            <a:pPr lvl="1"/>
            <a:r>
              <a:rPr lang="en-MY" sz="2400" dirty="0"/>
              <a:t>Planned test cases not executed and number of bugs not captured </a:t>
            </a:r>
          </a:p>
          <a:p>
            <a:endParaRPr lang="en-MY" sz="1400" dirty="0"/>
          </a:p>
          <a:p>
            <a:r>
              <a:rPr lang="en-MY" sz="2400" dirty="0"/>
              <a:t>Software crashes </a:t>
            </a:r>
          </a:p>
          <a:p>
            <a:pPr lvl="1"/>
            <a:r>
              <a:rPr lang="en-MY" sz="2400" dirty="0"/>
              <a:t>Software is not in a stable state </a:t>
            </a:r>
          </a:p>
          <a:p>
            <a:pPr lvl="1"/>
            <a:r>
              <a:rPr lang="en-MY" sz="2400" dirty="0"/>
              <a:t>Could bring down the system or crash </a:t>
            </a:r>
          </a:p>
          <a:p>
            <a:endParaRPr lang="en-MY" sz="1400" dirty="0"/>
          </a:p>
          <a:p>
            <a:r>
              <a:rPr lang="en-MY" sz="2400" dirty="0"/>
              <a:t>Missing critical defects </a:t>
            </a:r>
          </a:p>
          <a:p>
            <a:pPr lvl="1"/>
            <a:r>
              <a:rPr lang="en-MY" sz="2400" dirty="0"/>
              <a:t>Tester too occupied with fundamental issues because of lack of time </a:t>
            </a:r>
          </a:p>
          <a:p>
            <a:pPr lvl="1"/>
            <a:r>
              <a:rPr lang="en-MY" sz="2400" dirty="0"/>
              <a:t>Not able to focus on critical functions. 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5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800" y="264804"/>
            <a:ext cx="9515959" cy="1017649"/>
          </a:xfrm>
        </p:spPr>
        <p:txBody>
          <a:bodyPr/>
          <a:lstStyle/>
          <a:p>
            <a:r>
              <a:rPr lang="en-GB" b="1" dirty="0"/>
              <a:t>Validation Testing Basic Phases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31800" y="922453"/>
            <a:ext cx="11339513" cy="360000"/>
          </a:xfrm>
        </p:spPr>
        <p:txBody>
          <a:bodyPr>
            <a:noAutofit/>
          </a:bodyPr>
          <a:lstStyle/>
          <a:p>
            <a:r>
              <a:rPr lang="en-MY" sz="2000" dirty="0"/>
              <a:t>There are various phases of development and the corresponding testing phases that could be planned in parallel.</a:t>
            </a:r>
            <a:endParaRPr lang="en-GB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431800" y="1725908"/>
            <a:ext cx="3541655" cy="22249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MY" sz="1800" b="1" dirty="0">
                <a:solidFill>
                  <a:srgbClr val="FF0000"/>
                </a:solidFill>
              </a:rPr>
              <a:t>1. Unit Testing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Smallest Testable units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Usually done by the developer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Black box testing or white box testing can be done only if applicable</a:t>
            </a:r>
            <a:endParaRPr lang="en-GB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4268562" y="1725908"/>
            <a:ext cx="3541655" cy="2224950"/>
          </a:xfrm>
        </p:spPr>
        <p:txBody>
          <a:bodyPr>
            <a:normAutofit lnSpcReduction="10000"/>
          </a:bodyPr>
          <a:lstStyle/>
          <a:p>
            <a:pPr algn="l"/>
            <a:r>
              <a:rPr lang="en-MY" sz="1800" b="1" dirty="0">
                <a:solidFill>
                  <a:srgbClr val="FF0000"/>
                </a:solidFill>
              </a:rPr>
              <a:t>2.Integration Testing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Testing of interactions between modules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Bugs are found at interfaces and communication points between the modules</a:t>
            </a:r>
          </a:p>
          <a:p>
            <a:pPr algn="l"/>
            <a:endParaRPr lang="en-GB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8051397" y="1725908"/>
            <a:ext cx="3541655" cy="2224950"/>
          </a:xfrm>
        </p:spPr>
        <p:txBody>
          <a:bodyPr>
            <a:normAutofit lnSpcReduction="10000"/>
          </a:bodyPr>
          <a:lstStyle/>
          <a:p>
            <a:pPr algn="l"/>
            <a:r>
              <a:rPr lang="en-MY" sz="1800" b="1" dirty="0">
                <a:solidFill>
                  <a:srgbClr val="FF0000"/>
                </a:solidFill>
              </a:rPr>
              <a:t>3.Functional Testing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Verify end to end functionalities of the modules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Ensures business requirements are satisfied</a:t>
            </a:r>
            <a:endParaRPr lang="en-GB" sz="18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1425914" y="4153273"/>
            <a:ext cx="3541655" cy="2224950"/>
          </a:xfrm>
        </p:spPr>
        <p:txBody>
          <a:bodyPr>
            <a:noAutofit/>
          </a:bodyPr>
          <a:lstStyle/>
          <a:p>
            <a:pPr algn="l"/>
            <a:r>
              <a:rPr lang="en-MY" sz="1800" b="1" dirty="0">
                <a:solidFill>
                  <a:srgbClr val="FF0000"/>
                </a:solidFill>
              </a:rPr>
              <a:t>4.System Testing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Comprehensive test where all components – system, hardware, interfaces are tested as per specification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/>
              <a:t>Ensuring delivery of a full product </a:t>
            </a:r>
            <a:endParaRPr lang="en-GB" sz="180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5340428" y="4153273"/>
            <a:ext cx="3541655" cy="2224950"/>
          </a:xfrm>
        </p:spPr>
        <p:txBody>
          <a:bodyPr/>
          <a:lstStyle/>
          <a:p>
            <a:pPr algn="l"/>
            <a:r>
              <a:rPr lang="en-MY" sz="1800" b="1" dirty="0">
                <a:solidFill>
                  <a:srgbClr val="FF0000"/>
                </a:solidFill>
              </a:rPr>
              <a:t>5. Acceptance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>
                <a:solidFill>
                  <a:schemeClr val="tx1"/>
                </a:solidFill>
              </a:rPr>
              <a:t>Final phase of testing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>
                <a:solidFill>
                  <a:schemeClr val="tx1"/>
                </a:solidFill>
              </a:rPr>
              <a:t>Customer will execute the test case and decide to accept the product 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build="p" animBg="1"/>
      <p:bldP spid="11" grpId="0" build="p" animBg="1"/>
      <p:bldP spid="13" grpId="0" build="p" animBg="1"/>
      <p:bldP spid="1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 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MY" sz="2400" dirty="0"/>
              <a:t>What is required to be tested?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651CFC8-4C75-4552-B304-9F0895B0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H="1">
            <a:off x="2321096" y="3420344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C60CF3E-F7CF-4588-94B7-06B17195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>
            <a:normAutofit/>
          </a:bodyPr>
          <a:lstStyle/>
          <a:p>
            <a:r>
              <a:rPr lang="en-MY" sz="2400" dirty="0"/>
              <a:t>Why do we need to test it?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>
            <a:normAutofit/>
          </a:bodyPr>
          <a:lstStyle/>
          <a:p>
            <a:r>
              <a:rPr lang="en-GB" sz="2400" dirty="0"/>
              <a:t>What are the dependencies?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5E8079C-614A-4548-BFAF-AC4A1BC8C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68094">
            <a:off x="8593707" y="3598144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5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 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MY" sz="2000" dirty="0"/>
              <a:t>Who are the stake holders and their roles?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651CFC8-4C75-4552-B304-9F0895B0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H="1">
            <a:off x="2263516" y="3598142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C60CF3E-F7CF-4588-94B7-06B17195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MY" sz="2000" dirty="0"/>
              <a:t>What are the expectations of the stakeholders including the end users?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>
            <a:normAutofit/>
          </a:bodyPr>
          <a:lstStyle/>
          <a:p>
            <a:r>
              <a:rPr lang="en-MY" sz="2000" dirty="0"/>
              <a:t>What are the testing tools available?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5E8079C-614A-4548-BFAF-AC4A1BC8C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68094">
            <a:off x="8670487" y="3745047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1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 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MY" sz="2000" dirty="0"/>
              <a:t>What are the organizations standards for testing?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651CFC8-4C75-4552-B304-9F0895B0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H="1">
            <a:off x="2275241" y="3560949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C60CF3E-F7CF-4588-94B7-06B17195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MY" sz="2000" dirty="0"/>
              <a:t>What are the details of the development, test, and end-user environments’?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>
            <a:normAutofit/>
          </a:bodyPr>
          <a:lstStyle/>
          <a:p>
            <a:r>
              <a:rPr lang="en-MY" sz="2000" dirty="0"/>
              <a:t>What is the size of the development team and the development delivery schedule?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5E8079C-614A-4548-BFAF-AC4A1BC8C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68094">
            <a:off x="8523483" y="3560949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7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6" y="253983"/>
            <a:ext cx="9515959" cy="846793"/>
          </a:xfrm>
        </p:spPr>
        <p:txBody>
          <a:bodyPr/>
          <a:lstStyle/>
          <a:p>
            <a:r>
              <a:rPr lang="en-MY" dirty="0"/>
              <a:t>Test Strategy 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37544"/>
            <a:ext cx="11340000" cy="5223111"/>
          </a:xfrm>
        </p:spPr>
        <p:txBody>
          <a:bodyPr>
            <a:norm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Management</a:t>
            </a:r>
          </a:p>
          <a:p>
            <a:pPr lvl="1"/>
            <a:r>
              <a:rPr lang="en-MY" sz="2400" dirty="0"/>
              <a:t>How critical is the software application under study? What are the management expectations in terms of reporting and quality? Any existing standards for testing in the organization?</a:t>
            </a:r>
          </a:p>
          <a:p>
            <a:endParaRPr lang="en-MY" sz="1200" b="1" dirty="0">
              <a:solidFill>
                <a:srgbClr val="FF0000"/>
              </a:solidFill>
            </a:endParaRPr>
          </a:p>
          <a:p>
            <a:r>
              <a:rPr lang="en-MY" sz="2400" b="1" dirty="0">
                <a:solidFill>
                  <a:srgbClr val="FF0000"/>
                </a:solidFill>
              </a:rPr>
              <a:t>End user</a:t>
            </a:r>
          </a:p>
          <a:p>
            <a:pPr lvl="1"/>
            <a:r>
              <a:rPr lang="en-MY" sz="2400" dirty="0"/>
              <a:t>Who will be the end user? Will there be multi country release across geography?</a:t>
            </a:r>
          </a:p>
          <a:p>
            <a:endParaRPr lang="en-MY" sz="1200" b="1" dirty="0">
              <a:solidFill>
                <a:srgbClr val="FF0000"/>
              </a:solidFill>
            </a:endParaRPr>
          </a:p>
          <a:p>
            <a:r>
              <a:rPr lang="en-MY" sz="2400" b="1" dirty="0">
                <a:solidFill>
                  <a:srgbClr val="FF0000"/>
                </a:solidFill>
              </a:rPr>
              <a:t>Development Methodology</a:t>
            </a:r>
          </a:p>
          <a:p>
            <a:pPr lvl="1"/>
            <a:r>
              <a:rPr lang="en-MY" sz="2400" dirty="0"/>
              <a:t>What is the software development methodology followed in the application under study? What is the development project plan? What is the size of the team?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9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6" y="253983"/>
            <a:ext cx="9515959" cy="846793"/>
          </a:xfrm>
        </p:spPr>
        <p:txBody>
          <a:bodyPr/>
          <a:lstStyle/>
          <a:p>
            <a:r>
              <a:rPr lang="en-MY" dirty="0"/>
              <a:t>Test Strategy 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29908"/>
            <a:ext cx="11340000" cy="5297001"/>
          </a:xfrm>
        </p:spPr>
        <p:txBody>
          <a:bodyPr>
            <a:norm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Infrastructure</a:t>
            </a:r>
          </a:p>
          <a:p>
            <a:pPr lvl="1"/>
            <a:r>
              <a:rPr lang="en-MY" sz="2400" dirty="0"/>
              <a:t>What are the hardware and software facilities available? What are the limitations of the various environments?</a:t>
            </a:r>
          </a:p>
          <a:p>
            <a:endParaRPr lang="en-MY" sz="2400" b="1" dirty="0">
              <a:solidFill>
                <a:srgbClr val="FF0000"/>
              </a:solidFill>
            </a:endParaRPr>
          </a:p>
          <a:p>
            <a:r>
              <a:rPr lang="en-MY" sz="2400" b="1" dirty="0">
                <a:solidFill>
                  <a:srgbClr val="FF0000"/>
                </a:solidFill>
              </a:rPr>
              <a:t>Technical</a:t>
            </a:r>
          </a:p>
          <a:p>
            <a:pPr lvl="1"/>
            <a:r>
              <a:rPr lang="en-MY" sz="2400" dirty="0"/>
              <a:t>What are the possibilities for test automation? What will be the ROI for automation? What are the performance requirements?</a:t>
            </a:r>
          </a:p>
          <a:p>
            <a:endParaRPr lang="en-MY" sz="2400" b="1" dirty="0">
              <a:solidFill>
                <a:srgbClr val="FF0000"/>
              </a:solidFill>
            </a:endParaRPr>
          </a:p>
          <a:p>
            <a:r>
              <a:rPr lang="en-MY" sz="2400" b="1" dirty="0">
                <a:solidFill>
                  <a:srgbClr val="FF0000"/>
                </a:solidFill>
              </a:rPr>
              <a:t>Business</a:t>
            </a:r>
          </a:p>
          <a:p>
            <a:pPr lvl="1"/>
            <a:r>
              <a:rPr lang="en-MY" sz="2400" dirty="0"/>
              <a:t>What are the key business functionalities? How are the current activities done without the new software or updates? How does business expect the new software or updates to help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00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testing – 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403928"/>
            <a:ext cx="10926614" cy="4162428"/>
          </a:xfrm>
        </p:spPr>
        <p:txBody>
          <a:bodyPr/>
          <a:lstStyle/>
          <a:p>
            <a:r>
              <a:rPr lang="en-MY" sz="2400" dirty="0"/>
              <a:t>Structural or white box testing is based on </a:t>
            </a:r>
            <a:r>
              <a:rPr lang="en-MY" sz="2400" b="1" dirty="0">
                <a:solidFill>
                  <a:srgbClr val="FF0000"/>
                </a:solidFill>
              </a:rPr>
              <a:t>knowledge of internal structure </a:t>
            </a:r>
            <a:r>
              <a:rPr lang="en-MY" sz="2400" dirty="0"/>
              <a:t>and </a:t>
            </a:r>
            <a:r>
              <a:rPr lang="en-MY" sz="2400" b="1" dirty="0">
                <a:solidFill>
                  <a:srgbClr val="FF0000"/>
                </a:solidFill>
              </a:rPr>
              <a:t>logic of programs, </a:t>
            </a:r>
            <a:r>
              <a:rPr lang="en-MY" sz="2400" dirty="0"/>
              <a:t>the coverage of specifications is </a:t>
            </a:r>
            <a:r>
              <a:rPr lang="en-MY" sz="2400" b="1" dirty="0">
                <a:solidFill>
                  <a:srgbClr val="FF0000"/>
                </a:solidFill>
              </a:rPr>
              <a:t>validated in the code.</a:t>
            </a:r>
          </a:p>
          <a:p>
            <a:endParaRPr lang="en-MY" sz="2400" dirty="0"/>
          </a:p>
          <a:p>
            <a:r>
              <a:rPr lang="en-MY" sz="2400" dirty="0"/>
              <a:t>White box testing can be quite complex depending upon the application. </a:t>
            </a:r>
          </a:p>
          <a:p>
            <a:endParaRPr lang="en-MY" sz="2400" dirty="0"/>
          </a:p>
          <a:p>
            <a:r>
              <a:rPr lang="en-MY" sz="2400" dirty="0"/>
              <a:t>A small application that performs a few simple operations could be white box tested quickly in minutes, while larger programming applications take days, weeks, and even longer.</a:t>
            </a:r>
            <a:endParaRPr lang="en-MY" sz="24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7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49" y="226273"/>
            <a:ext cx="9515959" cy="846793"/>
          </a:xfrm>
        </p:spPr>
        <p:txBody>
          <a:bodyPr/>
          <a:lstStyle/>
          <a:p>
            <a:r>
              <a:rPr lang="en-US" dirty="0"/>
              <a:t>Types of software testing – 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257794"/>
            <a:ext cx="10732651" cy="4939806"/>
          </a:xfrm>
        </p:spPr>
        <p:txBody>
          <a:bodyPr>
            <a:normAutofit/>
          </a:bodyPr>
          <a:lstStyle/>
          <a:p>
            <a:r>
              <a:rPr lang="en-MY" sz="2400" dirty="0"/>
              <a:t>Involves testing the application </a:t>
            </a:r>
            <a:r>
              <a:rPr lang="en-MY" sz="2400" b="1" dirty="0">
                <a:solidFill>
                  <a:srgbClr val="FF0000"/>
                </a:solidFill>
              </a:rPr>
              <a:t>like an external or end user</a:t>
            </a:r>
            <a:r>
              <a:rPr lang="en-MY" sz="2400" dirty="0"/>
              <a:t> by validating the outputs received from the application based on </a:t>
            </a:r>
            <a:r>
              <a:rPr lang="en-MY" sz="2400" b="1" dirty="0">
                <a:solidFill>
                  <a:srgbClr val="FF0000"/>
                </a:solidFill>
              </a:rPr>
              <a:t>certain inputs </a:t>
            </a:r>
            <a:r>
              <a:rPr lang="en-MY" sz="2400" dirty="0"/>
              <a:t>given to it.</a:t>
            </a:r>
          </a:p>
          <a:p>
            <a:endParaRPr lang="en-MY" sz="2400" dirty="0"/>
          </a:p>
          <a:p>
            <a:r>
              <a:rPr lang="en-MY" sz="2400" dirty="0"/>
              <a:t>The internal technical mechanisms, such as the </a:t>
            </a:r>
            <a:r>
              <a:rPr lang="en-MY" sz="2400" b="1" dirty="0">
                <a:solidFill>
                  <a:srgbClr val="FF0000"/>
                </a:solidFill>
              </a:rPr>
              <a:t>programs and the code infrastructure </a:t>
            </a:r>
            <a:r>
              <a:rPr lang="en-MY" sz="2400" dirty="0"/>
              <a:t>of the application are </a:t>
            </a:r>
            <a:r>
              <a:rPr lang="en-MY" sz="2400" b="1" dirty="0">
                <a:solidFill>
                  <a:srgbClr val="FF0000"/>
                </a:solidFill>
              </a:rPr>
              <a:t>not considered </a:t>
            </a:r>
            <a:r>
              <a:rPr lang="en-MY" sz="2400" dirty="0"/>
              <a:t>in this type of testing. </a:t>
            </a:r>
          </a:p>
          <a:p>
            <a:endParaRPr lang="en-MY" sz="2400" dirty="0"/>
          </a:p>
          <a:p>
            <a:r>
              <a:rPr lang="en-MY" sz="2400" dirty="0"/>
              <a:t>The tester has </a:t>
            </a:r>
            <a:r>
              <a:rPr lang="en-MY" sz="2400" b="1" dirty="0">
                <a:solidFill>
                  <a:srgbClr val="FF0000"/>
                </a:solidFill>
              </a:rPr>
              <a:t>no access to the source code</a:t>
            </a:r>
            <a:r>
              <a:rPr lang="en-MY" sz="2400" dirty="0"/>
              <a:t>, nor is expected to be knowledgeable of the programming language and code structure behind the application.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Coverage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92000" y="3932313"/>
            <a:ext cx="1980000" cy="1328598"/>
          </a:xfrm>
        </p:spPr>
        <p:txBody>
          <a:bodyPr>
            <a:noAutofit/>
          </a:bodyPr>
          <a:lstStyle/>
          <a:p>
            <a:r>
              <a:rPr lang="en-US" sz="2400" dirty="0"/>
              <a:t>Test Automation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3736088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1850" y="173513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602" y="4080261"/>
            <a:ext cx="1980000" cy="13285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Strategic Approach to Software Testing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3736088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71463" y="4141209"/>
            <a:ext cx="1980000" cy="13285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Impacting Issues of Verification Testing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3736088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201126" y="4067706"/>
            <a:ext cx="1980000" cy="1328598"/>
          </a:xfrm>
        </p:spPr>
        <p:txBody>
          <a:bodyPr>
            <a:normAutofit/>
          </a:bodyPr>
          <a:lstStyle/>
          <a:p>
            <a:r>
              <a:rPr lang="en-US" sz="2400" dirty="0"/>
              <a:t>Types of software Testing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3736088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51950" y="4056202"/>
            <a:ext cx="1980000" cy="132859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Software Testing Plan and Test Case Preparation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000" y="3736088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8897" y="1157678"/>
            <a:ext cx="103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By the end of the lecture, you should be able to understand: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3736088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6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FC7538EB-DD20-4E7A-AAB0-296023E37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Black Box Testing: Introduction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605C0BD0-95F8-486D-8AFE-9F8CD49A62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055" y="1257794"/>
            <a:ext cx="9968345" cy="3619006"/>
          </a:xfrm>
        </p:spPr>
        <p:txBody>
          <a:bodyPr/>
          <a:lstStyle/>
          <a:p>
            <a:pPr eaLnBrk="1" hangingPunct="1"/>
            <a:r>
              <a:rPr lang="en-US" altLang="en-US" sz="2100" dirty="0"/>
              <a:t>Test Engineers have no access to the source code or documentation of internal working.</a:t>
            </a:r>
          </a:p>
          <a:p>
            <a:pPr eaLnBrk="1" hangingPunct="1"/>
            <a:r>
              <a:rPr lang="en-US" altLang="en-US" sz="2100" dirty="0"/>
              <a:t>The “Black Box” can be:</a:t>
            </a:r>
          </a:p>
          <a:p>
            <a:pPr lvl="1" eaLnBrk="1" hangingPunct="1"/>
            <a:r>
              <a:rPr lang="en-US" altLang="en-US" sz="2000" dirty="0"/>
              <a:t>A single unit.</a:t>
            </a:r>
          </a:p>
          <a:p>
            <a:pPr lvl="1" eaLnBrk="1" hangingPunct="1"/>
            <a:r>
              <a:rPr lang="en-US" altLang="en-US" sz="2000" dirty="0"/>
              <a:t>A subsystem.</a:t>
            </a:r>
          </a:p>
          <a:p>
            <a:pPr lvl="1" eaLnBrk="1" hangingPunct="1"/>
            <a:r>
              <a:rPr lang="en-US" altLang="en-US" sz="2000" dirty="0"/>
              <a:t>The whole system.</a:t>
            </a:r>
          </a:p>
          <a:p>
            <a:pPr eaLnBrk="1" hangingPunct="1"/>
            <a:r>
              <a:rPr lang="en-US" altLang="en-US" sz="2100" dirty="0"/>
              <a:t>Tests are based on:</a:t>
            </a:r>
          </a:p>
          <a:p>
            <a:pPr lvl="1" eaLnBrk="1" hangingPunct="1"/>
            <a:r>
              <a:rPr lang="en-US" altLang="en-US" sz="2000" dirty="0"/>
              <a:t>Specification of the “Black Box”.</a:t>
            </a:r>
          </a:p>
          <a:p>
            <a:pPr lvl="1" eaLnBrk="1" hangingPunct="1"/>
            <a:r>
              <a:rPr lang="en-US" altLang="en-US" sz="2000" dirty="0"/>
              <a:t>Providing </a:t>
            </a:r>
            <a:r>
              <a:rPr lang="en-US" altLang="en-US" sz="2000" b="1" dirty="0"/>
              <a:t>inputs </a:t>
            </a:r>
            <a:r>
              <a:rPr lang="en-US" altLang="en-US" sz="2000" dirty="0"/>
              <a:t>to the “Black Box” and inspect the </a:t>
            </a:r>
            <a:r>
              <a:rPr lang="en-US" altLang="en-US" sz="2000" b="1" dirty="0"/>
              <a:t>outputs.</a:t>
            </a:r>
            <a:endParaRPr lang="en-US" altLang="en-US" sz="200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91B8475-EBB8-419C-A49F-DD7F479FA03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endParaRPr lang="en-US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B7616D-F3C0-4A29-AB4B-60DB701B36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8919" name="Text Box 4">
            <a:extLst>
              <a:ext uri="{FF2B5EF4-FFF2-40B4-BE49-F238E27FC236}">
                <a16:creationId xmlns:a16="http://schemas.microsoft.com/office/drawing/2014/main" id="{C09D222F-C516-42E2-9BF9-C4BD0F696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53000"/>
            <a:ext cx="1752600" cy="711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</a:rPr>
              <a:t>Component Under Test</a:t>
            </a:r>
          </a:p>
        </p:txBody>
      </p:sp>
      <p:sp>
        <p:nvSpPr>
          <p:cNvPr id="38920" name="AutoShape 5">
            <a:extLst>
              <a:ext uri="{FF2B5EF4-FFF2-40B4-BE49-F238E27FC236}">
                <a16:creationId xmlns:a16="http://schemas.microsoft.com/office/drawing/2014/main" id="{9BA54064-E00B-485D-A970-04569FF3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AutoShape 6">
            <a:extLst>
              <a:ext uri="{FF2B5EF4-FFF2-40B4-BE49-F238E27FC236}">
                <a16:creationId xmlns:a16="http://schemas.microsoft.com/office/drawing/2014/main" id="{3DC071DF-5176-4414-9F1F-F46D93A9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53000"/>
            <a:ext cx="1295400" cy="6858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Inputs</a:t>
            </a:r>
          </a:p>
        </p:txBody>
      </p:sp>
      <p:sp>
        <p:nvSpPr>
          <p:cNvPr id="38922" name="AutoShape 7">
            <a:extLst>
              <a:ext uri="{FF2B5EF4-FFF2-40B4-BE49-F238E27FC236}">
                <a16:creationId xmlns:a16="http://schemas.microsoft.com/office/drawing/2014/main" id="{188100B7-B366-4739-B17E-5DE87693E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3" name="AutoShape 8">
            <a:extLst>
              <a:ext uri="{FF2B5EF4-FFF2-40B4-BE49-F238E27FC236}">
                <a16:creationId xmlns:a16="http://schemas.microsoft.com/office/drawing/2014/main" id="{E42CDFD6-4947-48AC-9713-A6F23697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953000"/>
            <a:ext cx="1295400" cy="6858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11793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 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1525235"/>
              </p:ext>
            </p:extLst>
          </p:nvPr>
        </p:nvGraphicFramePr>
        <p:xfrm>
          <a:off x="609600" y="1422400"/>
          <a:ext cx="9929091" cy="414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3860800" cy="190500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59538"/>
            <a:ext cx="485775" cy="190500"/>
          </a:xfrm>
        </p:spPr>
        <p:txBody>
          <a:bodyPr/>
          <a:lstStyle/>
          <a:p>
            <a:fld id="{4B73C415-D670-4716-A5EC-CC4D52CA2BAC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27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2" y="207801"/>
            <a:ext cx="11055924" cy="846793"/>
          </a:xfrm>
        </p:spPr>
        <p:txBody>
          <a:bodyPr>
            <a:normAutofit fontScale="90000"/>
          </a:bodyPr>
          <a:lstStyle/>
          <a:p>
            <a:r>
              <a:rPr lang="en-MY" dirty="0"/>
              <a:t>What happens when software does not meet with specification 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7" y="747676"/>
            <a:ext cx="12016613" cy="60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3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defect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4" y="1394692"/>
            <a:ext cx="10871196" cy="41716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first goal leads to validation testing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You expect the system to perform correctly using a given set of test cases that reflect the system’s expected use. 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The second goal leads to defect testing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The test cases are designed to expose defects.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The test cases in defect testing can be deliberately obscure and need not reflect how the system is normally used.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4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process goals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17239" y="1257794"/>
            <a:ext cx="11323778" cy="47197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Validation testing</a:t>
            </a:r>
          </a:p>
          <a:p>
            <a:pPr lvl="1"/>
            <a:r>
              <a:rPr lang="en-US" sz="2400" dirty="0"/>
              <a:t>To demonstrate to the developer and the system customer that the software meets its requirements </a:t>
            </a:r>
          </a:p>
          <a:p>
            <a:pPr lvl="1"/>
            <a:r>
              <a:rPr lang="en-US" sz="2400" dirty="0"/>
              <a:t>A successful test shows that the system operates as intended.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Defect testing</a:t>
            </a:r>
          </a:p>
          <a:p>
            <a:pPr lvl="1"/>
            <a:r>
              <a:rPr lang="en-US" sz="2400" dirty="0"/>
              <a:t>To discover faults or defects in the software where its </a:t>
            </a:r>
            <a:r>
              <a:rPr lang="en-US" sz="2400" dirty="0" err="1"/>
              <a:t>behaviour</a:t>
            </a:r>
            <a:r>
              <a:rPr lang="en-US" sz="2400" dirty="0"/>
              <a:t> is incorrect or not in conformance with its specification </a:t>
            </a:r>
          </a:p>
          <a:p>
            <a:pPr lvl="1"/>
            <a:r>
              <a:rPr lang="en-US" sz="2400" dirty="0"/>
              <a:t>A successful test is a test that makes the system perform incorrectly and so exposes a defect in the system.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09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6" y="193595"/>
            <a:ext cx="9515959" cy="846793"/>
          </a:xfrm>
        </p:spPr>
        <p:txBody>
          <a:bodyPr/>
          <a:lstStyle/>
          <a:p>
            <a:r>
              <a:rPr lang="en-US" dirty="0"/>
              <a:t>An input-output model of program testing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8.1 IOModelofTesting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4077" r="-14077"/>
          <a:stretch>
            <a:fillRect/>
          </a:stretch>
        </p:blipFill>
        <p:spPr>
          <a:xfrm>
            <a:off x="1487055" y="1040388"/>
            <a:ext cx="8449721" cy="497932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B105B8D-1C36-1C40-961B-CAAB1DD98B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7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Techniques for validation - Review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4" y="1533236"/>
            <a:ext cx="9706633" cy="4033120"/>
          </a:xfrm>
        </p:spPr>
        <p:txBody>
          <a:bodyPr>
            <a:normAutofit/>
          </a:bodyPr>
          <a:lstStyle/>
          <a:p>
            <a:r>
              <a:rPr lang="en-MY" sz="2800" dirty="0"/>
              <a:t>It is a formal process in which </a:t>
            </a:r>
            <a:r>
              <a:rPr lang="en-MY" sz="2800" b="1" dirty="0">
                <a:solidFill>
                  <a:srgbClr val="FF0000"/>
                </a:solidFill>
              </a:rPr>
              <a:t>the peers or stakeholders examine a piece of work </a:t>
            </a:r>
            <a:r>
              <a:rPr lang="en-MY" sz="2800" dirty="0"/>
              <a:t>to ensure correctness. </a:t>
            </a:r>
          </a:p>
          <a:p>
            <a:endParaRPr lang="en-MY" sz="2800" dirty="0"/>
          </a:p>
          <a:p>
            <a:r>
              <a:rPr lang="en-MY" sz="2800" dirty="0"/>
              <a:t>It could be a specifications document or a technical design or a piece of code, and the purpose is to  </a:t>
            </a:r>
            <a:r>
              <a:rPr lang="en-MY" sz="2800" b="1" dirty="0">
                <a:solidFill>
                  <a:srgbClr val="FF0000"/>
                </a:solidFill>
              </a:rPr>
              <a:t>uncover errors, ambiguity, or lack of expected standards</a:t>
            </a:r>
            <a:r>
              <a:rPr lang="en-MY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13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Techniques for validation - Walkthroughs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4" y="1339274"/>
            <a:ext cx="10529451" cy="4227082"/>
          </a:xfrm>
        </p:spPr>
        <p:txBody>
          <a:bodyPr>
            <a:normAutofit lnSpcReduction="10000"/>
          </a:bodyPr>
          <a:lstStyle/>
          <a:p>
            <a:r>
              <a:rPr lang="en-MY" sz="2400" dirty="0"/>
              <a:t>It is a formal process where the </a:t>
            </a:r>
            <a:r>
              <a:rPr lang="en-MY" sz="2400" b="1" dirty="0">
                <a:solidFill>
                  <a:srgbClr val="FF0000"/>
                </a:solidFill>
              </a:rPr>
              <a:t>person responsible for a specific unit of work formally presents his work to a group of reviewers</a:t>
            </a:r>
            <a:r>
              <a:rPr lang="en-MY" sz="2400" dirty="0"/>
              <a:t>. </a:t>
            </a:r>
          </a:p>
          <a:p>
            <a:endParaRPr lang="en-MY" sz="2400" dirty="0"/>
          </a:p>
          <a:p>
            <a:r>
              <a:rPr lang="en-MY" sz="2400" dirty="0"/>
              <a:t>The work has to be circulated to the group prior to the discussion giving ample time for the reviewers to examine, write comments, or prepare questions for the walkthrough meeting. </a:t>
            </a:r>
          </a:p>
          <a:p>
            <a:endParaRPr lang="en-MY" sz="2400" dirty="0"/>
          </a:p>
          <a:p>
            <a:r>
              <a:rPr lang="en-MY" sz="2400" dirty="0"/>
              <a:t>The presenter </a:t>
            </a:r>
            <a:r>
              <a:rPr lang="en-MY" sz="2400" b="1" dirty="0">
                <a:solidFill>
                  <a:srgbClr val="FF0000"/>
                </a:solidFill>
              </a:rPr>
              <a:t>will go through the document line by line during the walkthrough explaining what has been done and why ambiguity, or lack of expected standards.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306477"/>
      </p:ext>
    </p:extLst>
  </p:cSld>
  <p:clrMapOvr>
    <a:masterClrMapping/>
  </p:clrMapOvr>
</p:sld>
</file>

<file path=ppt/theme/theme1.xml><?xml version="1.0" encoding="utf-8"?>
<a:theme xmlns:a="http://schemas.openxmlformats.org/drawingml/2006/main" name="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1252</Words>
  <Application>Microsoft Office PowerPoint</Application>
  <PresentationFormat>Widescreen</PresentationFormat>
  <Paragraphs>195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Gill Sans</vt:lpstr>
      <vt:lpstr>Arial</vt:lpstr>
      <vt:lpstr>Calibri</vt:lpstr>
      <vt:lpstr>Garamond</vt:lpstr>
      <vt:lpstr>Montserrat</vt:lpstr>
      <vt:lpstr>Times New Roman</vt:lpstr>
      <vt:lpstr>UOW_PPT_2016_16x9_March2016</vt:lpstr>
      <vt:lpstr>1_UOW_PPT_2016_16x9_March2016</vt:lpstr>
      <vt:lpstr>  CSE3033N Software Engineering   Topic:  Software Testing</vt:lpstr>
      <vt:lpstr>Lesson Coverage</vt:lpstr>
      <vt:lpstr>Testing Objectives </vt:lpstr>
      <vt:lpstr>What happens when software does not meet with specification ?</vt:lpstr>
      <vt:lpstr>Validation and defect testing</vt:lpstr>
      <vt:lpstr>Testing process goals</vt:lpstr>
      <vt:lpstr>An input-output model of program testing </vt:lpstr>
      <vt:lpstr>Techniques for validation - Review </vt:lpstr>
      <vt:lpstr>Techniques for validation - Walkthroughs</vt:lpstr>
      <vt:lpstr>Techniques for validation - Inspections</vt:lpstr>
      <vt:lpstr>Impacting issues of validation testing </vt:lpstr>
      <vt:lpstr>Validation Testing Basic Phases</vt:lpstr>
      <vt:lpstr>Points to ponder </vt:lpstr>
      <vt:lpstr>Points to ponder </vt:lpstr>
      <vt:lpstr>Points to ponder </vt:lpstr>
      <vt:lpstr>Test Strategy Areas</vt:lpstr>
      <vt:lpstr>Test Strategy Areas</vt:lpstr>
      <vt:lpstr>Types of software testing – White Box Testing</vt:lpstr>
      <vt:lpstr>Types of software testing – Black Box Testing</vt:lpstr>
      <vt:lpstr>Black Box Testing: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CSE3033 Software Engineering   Topic:  Software Testing</dc:title>
  <dc:creator>Dr. Lim Chia Yean</dc:creator>
  <cp:lastModifiedBy>0204677 LIM ZHE YUAN</cp:lastModifiedBy>
  <cp:revision>26</cp:revision>
  <dcterms:created xsi:type="dcterms:W3CDTF">2021-07-14T13:12:19Z</dcterms:created>
  <dcterms:modified xsi:type="dcterms:W3CDTF">2023-05-05T05:30:25Z</dcterms:modified>
</cp:coreProperties>
</file>