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59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7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6-03-22T10:09:07.5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662 174,'-22'0,"-1"0,23-25,-23 25,23-25,-22 25,22-25,-23 25,0 0,23-24,0 24,-23 0,0 0,23-25,-22 25,-1 0,23-25,-22 25,-1 0,23 0,-22-25,22 25,-23 0,23 0,-23 0,1 0,22 0,-23 0,23 0,0 0,-22 0,22 0,-23 0,23 0,-23 25,1-25,22 0,-23 0,23 0,-22 25,22-25,-23 0,23 0,-23 0,23 0,0 25,0-25,-22 0,22 0,0 24,-23-24,23 0,0 25,0-25,0 25,0-25,0 25,0-25,0 25,0-1,0-24,0 25,0-25,0 26,0-26,0 25,0 0,0-25,0 24,0-24,0 25,0-25,0 0,0 25,0-25,0 25,0-25,0 25,0-25,0 24,0 1,0-25,0 25,0-25,0 25,0-25,0 25,0 0,0-25,0 24,0-24,0 25,0-25,0 25,0 0,0-25,0 25,0-25,0 24,0-24,0 25,0 0,0-25,0 25,0-25,0 25,0-25,0 24,0 1,0-25,0 25,0-25,0 25,0-25,0 25,0-25,0 0,0 24,0-24,0 25,0-25,0 25,0-25,0 25,0 0,0-25,0 24,0-24,0 25,0-25,0 25,0 0,0-25,0 25,0-25,0 24,0-24,0 25,0 0,0-25,0 25,0-25,0 25,0-25,0 24,0 2,0-26,0 25,0-25,0 25,0-25,0 25,0-1,0-24,0 25,0-25,0 25,0-25,0 25,0 0,0-25,0 0,0 24,0-24,0 0,23 0,-23 25,22-25,-22 0,0 0,23 0,-23 0,0 0,23 0,-23 0,22 0,-22 0,23 0,-23 0,22 0,-22-25,0 25,23 0,-23 0,23 0,-23 0,0-24,0 24,22 0,-22 0,23 0,-23 0,22-25,-22 25,23 0,0 0,-23-25,0 25,0-25,0 25,22 0,-22-25,0 25,0-24,0-1,0 25,23 0,-23-25,0 25,22 0,-22-25,0 25,0-26,0 26,23 0,-23-24,0 24,22 0,-22 0,0-25,0 25,23 0,-23-25,0 25,23 0,-23-25,23 25,-23-49,0 49,-23-25,23 25,23 0,-23 0,23-25,-23 25,0-25,0 25,0-25,0 25,0-24,0 24,0-25,0 25,22 0,-22-25,0 25,0-25,0 25,0-25,0 25,23-24,-23-1,23 25,-23-25,22 25,-22-25,0 25,23 0,-23-25,0 25,0-24,0 24,22-25,-22 25,0-25,0 25,0-25,0 25,23-25,-23 25,0-24,0 24,0-25,0 25,0-25,0 0,0 25,0-25,0 25,0-24,0 24,0-25,0 25,0-25,0 0,0 25,0-25,0 25,0-25,0 25,0-24,0-1,0 25,0-25,0 25,0-25,0 25,-23 0,23-25,-22 25,22-24,-23 24,23-25,0 0,-22 25,22-26,-23 26,23-25,-23 25,23-24,-22 24,22-25,-23 25,23-25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6-03-22T10:09:28.756"/>
    </inkml:context>
    <inkml:brush xml:id="br0">
      <inkml:brushProperty name="width" value="0.05292" units="cm"/>
      <inkml:brushProperty name="height" value="0.05292" units="cm"/>
      <inkml:brushProperty name="color" value="#800080"/>
      <inkml:brushProperty name="fitToCurve" value="1"/>
      <inkml:brushProperty name="ignorePressure" value="1"/>
    </inkml:brush>
  </inkml:definitions>
  <inkml:trace contextRef="#ctx0" brushRef="#br0">1166 495,'0'-25,"0"1,0 24,0-25,0 25,-24 0,24-25,0 0,-24 25,24-25,0 1,0 24,-25 0,25-24,-25 24,25-25,-25 25,25-25,0 0,-24 25,24-24,-24 24,24-25,-25 25,25-25,-25 25,25-25,-25 25,1 0,24-24,-24 24,-1 0,25 0,-25 0,25-24,-25 24,1 0,24 0,-24 0,24 0,-25 0,25-25,-25 25,0 0,25 0,0-25,-24 25,24-25,-24 25,-1 0,25 0,-25 0,25 0,-25 0,25 0,-24 0,-1 0,25 0,-24 0,24 0,-25 0,25 0,-25 0,1 0,24 0,-25 0,25 0,0 0,-24 0,-1 0,25 0,0 0,-25 25,1-25,24 0,-25 0,1 0,24 0,-25 0,25 0,-24 0,-1 0,25 0,-25 0,25 0,-24 0,24 0,-25 0,25 0,-24 0,24 0,0 25,-25-25,25 25,-25-25,25 0,0 24,0-24,0 24,0-24,0 25,0-25,0 0,0 0,0 25,0-25,0 0,0 0,0 25,0-25,0 0,0 24,0-24,0 0,0 0,0 25,0-25,0 0,0 25,0-25,0 0,0 0,0 25,0-25,0 0,0 0,0 0,0 0,0 0,0 24,0-24,0 0,0 0,0 0,0 0,0 0,0 0,0 0,0 0,0 0,0 24,0-24,0 0,0 0,0 0,0 0,0 25,0-25,0 0,0 0,0 0,0 0,0 25,0-25,0 0,0 0,0 0,0 25,0-25,25 0,-25 0,0 0,0 0,0 0,0 0,0 25,0-25,0 24,0-24,0 0,0 0,0 0,0 25,0-25,0 0,25 0,-25 24,0-24,24 0,-24 0,0 0,0 0,0 0,25 0,-25 0,0 0,0 0,0 0,0 0,24 0,-24 0,0 0,0 0,0 0,0 0,25 0,-25 25,25-25,-25 0,24 25,-24-25,25 0,-1 24,-24-24,25 0,-25 0,24 0,-24 0,0 25,25-25,-25 0,25 0,-25 0,0 25,24-25,-24 0,25 0,-25 0,0 25,24-25,-24 0,0 0,25 0,-25 0,0 0,0 25,25-25,-25 0,24 25,-24-25,25 0,-25 23,24-23,-24 0,0 0,25 0,-25 0,0 0,0 0,25 0,-25 25,49-25,-25 0,26 0,-25 25,-1 0,0-25,1 0,-25 0,0 0,0 0,25 0,-25 0,0 0,25 0,-25 0,0 0,24 0,-24 0,24 0,-24 0,0 0,25 0,-25 0,25 0,-25 0,25 0,-25 0,24 0,0 0,-24 0,25 0,-25 0,25 0,-25 0,25 0,-1 0,-24 0,24 0,1 0,0 0,-25-25,0 0,0 25,0-25,-25 25,25-23,0-2,-25 25,25-25,0 25,-24 0,24-25,0 0,-24 25,24-25,0 25,-25-24,25 24,0-25,0 0,0 25,0-24,0 24,0-25,0 25,0-24,0 24,25 0,-25 0,0-25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6-03-22T10:09:49.647"/>
    </inkml:context>
    <inkml:brush xml:id="br0">
      <inkml:brushProperty name="width" value="0.05292" units="cm"/>
      <inkml:brushProperty name="height" value="0.05292" units="cm"/>
      <inkml:brushProperty name="color" value="#339966"/>
      <inkml:brushProperty name="fitToCurve" value="1"/>
      <inkml:brushProperty name="ignorePressure" value="1"/>
    </inkml:brush>
  </inkml:definitions>
  <inkml:trace contextRef="#ctx0" brushRef="#br0">5071 284,'-25'-25,"25"25,-25 0,25-24,-25 24,0-25,25 25,-24-25,0 0,-1 25,-25 0,50-24,-25 0,25 24,-24 0,24-25,-24 25,-1 0,25-25,-25 25,0 0,25 0,-24 0,24 0,-25 0,25 0,-25 0,25-25,-24 25,-1 0,25 0,-24 0,24 0,-26 0,26 0,-25 0,0 0,25 0,-24 0,24 0,-24 0,24 0,-25 0,0 0,25 0,-25 0,0 0,1 0,0 0,24 0,-25 0,25 0,-50 0,50 0,-24 0,-1 0,1 0,-1 0,25 0,-25 0,1 0,24 0,-25 0,25 0,-25 0,25 0,-24 0,24 0,-25 0,1 0,24 0,-25 0,25 0,-25 0,25 0,-25 0,0 0,25 0,-24 0,0 0,24 0,-25 0,25 0,-25 0,25 0,-25 0,25 0,-48 0,48 0,-25 0,0 0,25 0,0 0,-25 0,0 0,25 0,-24 0,0 0,-1 25,25-25,-25 0,25 0,-49 0,49 0,-25 0,25 0,-25 0,1 0,24 25,-25-25,1 0,24 0,-25 25,25-25,-25 24,0-24,1 24,24 1,-49-25,49 25,-25-25,0 25,0-25,25 24,-23 1,-2-25,25 25,0 0,-50 0,25-1,25 1,-24-1,24 1,-49 0,49-1,-50 26,25-25,25 0,-49-1,49 25,-24-49,-1 25,25 24,-25-49,25 50,-24-50,-1 25,0 0,25-1,-24 1,-1-25,25 25,-24-25,24 49,-25-49,0 24,0 1,25 0,-25-25,2 25,-2 25,0-26,0 1,0 0,25 24,-24-49,0 49,-1-24,0 0,0 0,1 24,-1-49,25 50,-24-26,-26 0,50 26,-24-25,-1 24,0-24,0 0,1 25,-25-27,24 27,-25 0,26-1,0-24,-26 25,25-2,0-23,2 25,-2-25,0 24,0 1,25-1,-49-25,24 26,1-25,-1 24,25 26,-25-26,1-25,-1 26,25 24,-25-49,-24 24,49 1,-24-1,-1-25,25 26,0 0,-25-26,0 1,25 25,-25-26,2 0,23 26,-50-25,50 0,-25 24,0 1,25-25,0 23,-24 2,24-25,-24 0,24 24,-25-24,0 0,25 23,0 2,-25-25,1 0,-1 24,25-24,-24 0,-1 0,25-1,-49 25,49-24,-25 0,0 24,25-24,-49 0,49 24,-25-24,1-1,24 26,0-1,-25 1,25-25,-25 24,25 25,-25-25,25 1,-24 0,24-1,-24 0,24 25,0-24,-25-1,0 1,25-1,-25 0,25 26,-25-51,25 26,-23-25,23 48,0-48,-25 25,25-25,0 24,0 1,0-2,0-22,0 24,0-1,0 1,0 24,0-50,0 1,-25 25,25-1,-25-24,25 0,0 24,0-24,0-1,0 1,0 24,0 1,0-25,0 25,0-26,0 1,0 24,0 0,0-49,0 25,0 25,0-50,0 25,0-25,0 49,0-49,0 25,0-1,0-24,0 25,-25-1,25-24,0 25,0-25,-24 25,24 0,0 0,-25-1,25 1,0 0,0 0,0-1,0 25,-24-24,24 0,0 24,0 1,0-25,-25 0,25 23,-25 2,25-1,0-24,-24 25,24 0,-25-27,25 2,0 25,-25-25,25 24,0-24,-24 25,24-26,0 0,-25 26,25-1,0-24,0 0,0 49,0-49,0-1,0 26,0-1,0 1,0-25,0 24,0 0,0-24,0 24,0 1,0-25,0 24,0 1,0-26,0 25,0 1,0-25,0 24,0 1,0-25,0-1,0 25,0-24,0 25,0-26,0 26,0-25,0 23,0-23,0 25,0-25,0-1,0 1,0 25,0-50,0 25,0 23,0-23,0 0,0 0,0-1,0 1,0 0,0 0,0 0,0 0,0-1,0 25,0-24,0 0,0-1,25 1,-25 0,24 25,-24-50,0 49,25 0,-25-49,0-25,-49 50,49 0,0-1,0 26,0 0,24-1,1 0,-25 0,25 1,-1-25,1 24,-25 1,25-1,-1-25,-24 26,25-25,-1 25,-24-26,0 1,0 0,25 24,25-25,-2 26,-48-25,25 0,0 24,25-49,-26 25,0 0,26 0,-50-2,49-23,-49 25,25-25,-1 25,1 0,0-25,0 0,-1 0,26 0,-26 0,1 0,24 0,1 0,-26 0,0 0,26 0,0 0,-27 0,27 0,0 0,-26 0,25 0,1 0,-1 0,49 0,-48 25,23-25,2 0,-2 24,2-24,-2 0,2 0,23 0,-24 0,-24 0,48 0,-25 0,2 0,-1 0,0 0,24 0,-24 0,0 0,0 0,24 0,-23 0,23 0,-24 0,25 0,0 0,-26 0,25 0,2 0,-27 0,26-24,-25 24,25 0,-26 0,26 0,-25 0,24 0,-22-25,-3 0,51 0,-51 25,27-25,-27 2,2-2,23 25,-24-25,0 0,0 25,-1-25,26 1,-25 24,-24-50,-2 25,27 0,-26 25,74-48,-49 48,-25-25,26 0,-27 25,2-25,0 1,23-1,1 0,-25 0,1 0,-1 0,25 1,-25 0,1-1,-2 0,2 0,24 25,-50-24,26-26,0 50,23-25,-48 0,24 25,-24-24,24-1,-24 25,24-24,-24-1,24 0,-25 25,51-49,-50 49,23-25,2-25,23 50,-23-24,-1-1,1 0,-1 1,-25-1,1 1,49-26,-50 50,26-50,-50 50,25-24,24-1,-25 0,1 0,0 1,0 0,-25 24,49-25,-49 25,24-25,-24 0,25 0,-25 25,25-49,0 24,-25 0,49 0,-25 1,-24 0,25-1,-25 0,25 25,-25-25,24 0,1 1,-25 24,0-25,25 0,-25 0,24 0,1 2,-25-2,24 0,1-25,-25 26,50-1,-50-25,0 25,0-23,25-2,-2 25,-23 1,25-26,0 25,-25 0,0-24,0 49,25-49,-25 24,0 1,25-26,-1 25,-24 0,24-24,1 0,-25 24,0 0,25-24,-25 24,0 0,0-24,0 24,0-24,0 24,0-24,0 24,0 0,0-24,0 24,0 0,0 0,0-48,0 23,0 25,0-24,0-1,0 2,0-27,0 25,0 1,0-26,0 2,0 23,-25-24,25 24,-25 2,25-27,-24 26,24-1,-24 1,24 0,0-1,-25-24,0 24,25 1,-25 0,25 0,-25-1,2 0,-2 1,25 24,-50-24,50-25,-49 49,49-25,-49 1,49-1,-50 2,50-2,-49 0,24 1,25-27,-49 28,25-27,-1 1,-25 0,26 0,0 24,-26 1,50-26,-50-23,26 49,0-26,-1 26,0 0,0-25,25 24,-49 0,25-24,24 25,-50 0,25-26,25 1,-49 49,25-48,24-2,-50 26,26-26,24 27,-25-2,0 0,-24-24,25 24,-1 2,-25-2,2-24,23 24,-25 1,25 0,-23-1,23 1,-25 24,26-50,-26 27,26 23,-25-49,-1 24,25 25,-23-49,23 25,0 24,0-24,0 24,25-25,-24 1,0 0,-1 24,0 1,0-26,-24 25,25-49,-1 49,-25-24,26 0,-1-1,1 25,-26-24,26 24,-1 0,0-48,-24 23,25 25,-1-24,0-1,-25 0,27 2,-27 23,50-25,-50 1,50 24,-48 0,48 0,-50 1,50-25,-49 24,49 0,-50-24,26 24,24-25,-50 50,50-49,-24 25,-1-1,0 0,1 1,24-1,-25 0,1 0,24 25,-25-50,25 50,0-24,-25-1,0 1,25 24,0-25,-48 25,48-25,-25 1,0 24,25-25,0 25,-25-25,25 25,0-50,-25 50,1-24,24 24,-24 0,-1-25,25 0,-25 25,25-24,-25 24,1 0,24-25,-25 25,25-24,-24-1,24 25,0-25,-25 25,25-25,-25 25,1-25,24 25,-25 0,25-24,-25 24,25-25,-24 25,24-25,-25 25,1 0,24-24,0-1,-25 25,25-24,-25 24,25-25,-25 25,25-25,-25 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DAA16-AEA0-4CBE-82BB-D54EDCA377A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7A431-3E73-4C85-8B07-E2D5E7FB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4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DA4F87-D5C2-4945-AFCA-8B793D25881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779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FA3517EF-358D-4E1E-BB25-D9BC20E22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E9DA77-ED2C-4804-BE3A-F0D1DB7D0DF5}" type="slidenum">
              <a:rPr lang="en-US" altLang="en-US" sz="1300"/>
              <a:pPr eaLnBrk="1" hangingPunct="1"/>
              <a:t>10</a:t>
            </a:fld>
            <a:endParaRPr lang="en-US" altLang="en-US" sz="13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F15D13D0-22A4-48A9-919D-9DAAB1315E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31F945C-1EE1-498E-AAEB-1340E1ED2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81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FFB76C7D-592F-435C-A5CE-A9471CB577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BF97D3-832E-4BB8-B47D-8A4677F3C439}" type="slidenum">
              <a:rPr lang="en-US" altLang="en-US" sz="1300"/>
              <a:pPr eaLnBrk="1" hangingPunct="1"/>
              <a:t>11</a:t>
            </a:fld>
            <a:endParaRPr lang="en-US" altLang="en-US" sz="13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6528DEF4-7556-4F31-AAB4-B4F96C856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2055B071-C062-47FB-8DE1-5A42100A5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470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ED247D3A-96FD-4FF3-96D0-4B382A7356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4E399A-02EF-464E-820B-8EAB00372314}" type="slidenum">
              <a:rPr lang="en-US" altLang="en-US" sz="1300"/>
              <a:pPr eaLnBrk="1" hangingPunct="1"/>
              <a:t>12</a:t>
            </a:fld>
            <a:endParaRPr lang="en-US" altLang="en-US" sz="13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0B7E38BE-B18D-4AE4-A42B-A4CFEF57C0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811BE609-0DF3-48D4-95A0-5E06C33F5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848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ACB0811A-1C3F-47E3-A438-B43BD21604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BC3DEA-DC84-4616-A17F-365DBE3FA075}" type="slidenum">
              <a:rPr lang="en-US" altLang="en-US" sz="1300"/>
              <a:pPr eaLnBrk="1" hangingPunct="1"/>
              <a:t>13</a:t>
            </a:fld>
            <a:endParaRPr lang="en-US" altLang="en-US" sz="13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71B23BE-A70F-4379-8692-EF06A7839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67636025-3097-4943-B504-CC6A88F73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067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DC98948D-8A9C-46C5-B0C2-D60ED25F33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3F5288-39AE-4DEA-A912-ECCB0AF092CF}" type="slidenum">
              <a:rPr lang="en-US" altLang="en-US" sz="1300"/>
              <a:pPr eaLnBrk="1" hangingPunct="1"/>
              <a:t>14</a:t>
            </a:fld>
            <a:endParaRPr lang="en-US" altLang="en-US" sz="13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09A9DBBE-46FF-45D7-B71A-0513663061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2AE46D0B-50D3-4D05-A745-7BE0026D9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628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815CF5D7-47F5-40BA-95EC-F106841AF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F38F08-48CA-430E-8FF4-5A9978136F3F}" type="slidenum">
              <a:rPr lang="en-US" altLang="en-US" sz="1300"/>
              <a:pPr eaLnBrk="1" hangingPunct="1"/>
              <a:t>15</a:t>
            </a:fld>
            <a:endParaRPr lang="en-US" altLang="en-US" sz="13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B6914206-B183-478F-B215-9F2E5108BF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2F0F75E1-98AE-44A3-99B2-031310076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985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801FDB8D-E66A-40C7-9D36-A156C66ECB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F3BE13-BC15-4152-A662-ADF4077826D0}" type="slidenum">
              <a:rPr lang="en-US" altLang="en-US" sz="1300"/>
              <a:pPr eaLnBrk="1" hangingPunct="1"/>
              <a:t>17</a:t>
            </a:fld>
            <a:endParaRPr lang="en-US" altLang="en-US" sz="13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AF6C354-AC2A-4C6B-BB1A-87675AFCC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FA78733F-DE0F-4C93-84A9-63AEFB702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Dirichlet Principle: Given n boxes and m&gt;n objects, at least one box must contain more than one object. </a:t>
            </a:r>
          </a:p>
          <a:p>
            <a:pPr eaLnBrk="1" hangingPunct="1"/>
            <a:r>
              <a:rPr lang="en-US" altLang="en-US"/>
              <a:t>Example: Lamar elevator: Given Lamar University Library building, if there are 8 people in the elevator at the ground floor, then there exists a floor where two people will get off. (knowing that the Lamar University Library building has 8 floors – including ground floor).</a:t>
            </a:r>
          </a:p>
        </p:txBody>
      </p:sp>
    </p:spTree>
    <p:extLst>
      <p:ext uri="{BB962C8B-B14F-4D97-AF65-F5344CB8AC3E}">
        <p14:creationId xmlns:p14="http://schemas.microsoft.com/office/powerpoint/2010/main" val="3210229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BB1E2C01-9934-49AE-999B-EF5002117E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F96929-043E-4AC5-9239-5447F125EFB4}" type="slidenum">
              <a:rPr lang="en-US" altLang="en-US" sz="1300"/>
              <a:pPr eaLnBrk="1" hangingPunct="1"/>
              <a:t>18</a:t>
            </a:fld>
            <a:endParaRPr lang="en-US" altLang="en-US" sz="13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0FE2E2E7-CD3F-4A91-826C-F73E24FBB4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B11DC989-FD2D-4730-BF34-BD78C25A8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460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8036E73-119A-49C2-B9EE-885EAD8A05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D5787B-6104-41CF-B96D-A60F0D6738D6}" type="slidenum">
              <a:rPr lang="en-US" altLang="en-US" sz="1300"/>
              <a:pPr eaLnBrk="1" hangingPunct="1"/>
              <a:t>19</a:t>
            </a:fld>
            <a:endParaRPr lang="en-US" altLang="en-US" sz="13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A6DF5857-1C2B-46DD-8F7C-8C34696674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5B666101-3215-48CB-AC1C-A57566D50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214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A6D86B2A-6F56-4071-9F74-A7F72C87E3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C9A8D0-B117-4892-8152-15E3B27843AD}" type="slidenum">
              <a:rPr lang="en-US" altLang="en-US" sz="1300"/>
              <a:pPr eaLnBrk="1" hangingPunct="1"/>
              <a:t>20</a:t>
            </a:fld>
            <a:endParaRPr lang="en-US" altLang="en-US" sz="13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A7A7B688-170D-4D67-85C1-4360CCDCE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DB636135-9541-47A0-86C2-F4D4E9CBB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01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8C303E73-B579-4E3A-905B-39ECFA5F19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4C8669-7E62-4757-9223-13228B606BEF}" type="slidenum">
              <a:rPr lang="en-US" altLang="en-US" sz="1300"/>
              <a:pPr eaLnBrk="1" hangingPunct="1"/>
              <a:t>2</a:t>
            </a:fld>
            <a:endParaRPr lang="en-US" altLang="en-US" sz="1300" dirty="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92EA1C24-5362-489C-AC5E-1356D755A7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B9BD9EC1-0647-47C1-AE2D-CECB1E1D9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6870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33FB1514-25FC-44EE-A6DF-2023A47DE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5AF09E-8229-4BA8-94B2-2DEBBE282298}" type="slidenum">
              <a:rPr lang="en-US" altLang="en-US" sz="1300"/>
              <a:pPr eaLnBrk="1" hangingPunct="1"/>
              <a:t>21</a:t>
            </a:fld>
            <a:endParaRPr lang="en-US" altLang="en-US" sz="13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86D0F334-FEDB-4F56-9E9C-62B66FC360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85F832AE-B168-433A-970C-C69E164EC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884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3A62022D-C7AB-482D-94D0-5D458B0775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EF9A4B-E9EA-45C5-B942-8A3AC7F03C56}" type="slidenum">
              <a:rPr lang="en-US" altLang="en-US" sz="1300"/>
              <a:pPr eaLnBrk="1" hangingPunct="1"/>
              <a:t>22</a:t>
            </a:fld>
            <a:endParaRPr lang="en-US" altLang="en-US" sz="13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9383DBBA-BF8F-4A9C-BC46-0AB2C84FE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EED28CE2-2632-4611-A452-4D350189E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651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DA573F6C-2080-4F66-9CE3-0A1AD1DE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9AEF7A-EAE4-419C-8FB3-90BCEA5F388C}" type="slidenum">
              <a:rPr lang="en-US" altLang="en-US" sz="1300"/>
              <a:pPr eaLnBrk="1" hangingPunct="1"/>
              <a:t>23</a:t>
            </a:fld>
            <a:endParaRPr lang="en-US" altLang="en-US" sz="13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47A631F0-682A-458A-A6A4-2AC5979D08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F691F935-63B8-40B8-8F78-2B913DECD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509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950D7C37-8EDB-4BB6-8D90-0AE8173073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F2FC7A-E6F4-4435-9EF5-A2717FE00385}" type="slidenum">
              <a:rPr lang="en-US" altLang="en-US" sz="1300"/>
              <a:pPr eaLnBrk="1" hangingPunct="1"/>
              <a:t>24</a:t>
            </a:fld>
            <a:endParaRPr lang="en-US" altLang="en-US" sz="13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6D65F17C-AF4B-4713-9800-A9994611C7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5FC5CB1F-3F30-4D0E-8647-01C876D876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408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B01D3E4D-7760-435A-8B17-B21FE03148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5B722C-987C-4492-A469-05CFA28AF466}" type="slidenum">
              <a:rPr lang="en-US" altLang="en-US" sz="1300"/>
              <a:pPr eaLnBrk="1" hangingPunct="1"/>
              <a:t>25</a:t>
            </a:fld>
            <a:endParaRPr lang="en-US" altLang="en-US" sz="13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A1E9D44E-90F4-4E8C-81ED-634FD4D75E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C62C0EAC-05DD-4B57-8586-FAFDD601D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183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281E96B1-8BC5-44E0-A3F3-BE9792495F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C93811-B4B3-4D28-A8EB-01E0FA89110A}" type="slidenum">
              <a:rPr lang="en-US" altLang="en-US" sz="1300"/>
              <a:pPr eaLnBrk="1" hangingPunct="1"/>
              <a:t>26</a:t>
            </a:fld>
            <a:endParaRPr lang="en-US" altLang="en-US" sz="13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CBD95A1C-E9D2-4A52-9BC5-BB2CF59AB0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415728DF-F9FE-4265-A94A-F71580246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36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3F04EA52-3704-4F31-A125-8C1875AF73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557FDE-23FC-41EE-8541-8AD8FFE17702}" type="slidenum">
              <a:rPr lang="en-US" altLang="en-US" sz="1300"/>
              <a:pPr eaLnBrk="1" hangingPunct="1"/>
              <a:t>27</a:t>
            </a:fld>
            <a:endParaRPr lang="en-US" altLang="en-US" sz="13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922CC4B2-8FB6-44BF-ACAD-26507D4FC3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CADED12F-34BB-4C99-A144-F7FC965E0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072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C814B484-FD4A-4F68-B39F-FAA598B55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FCC238-A2E1-40B0-80D8-553EE9D3F9B7}" type="slidenum">
              <a:rPr lang="en-US" altLang="en-US" sz="1300"/>
              <a:pPr eaLnBrk="1" hangingPunct="1"/>
              <a:t>28</a:t>
            </a:fld>
            <a:endParaRPr lang="en-US" altLang="en-US" sz="13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2B6CB6B5-B32E-4072-B235-EF8A02E58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33EF5CA4-48AE-48CA-8171-9D41D10E8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638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31CFBF67-CCB4-4F5F-8884-90A533083A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2BA303-D44F-4232-85BF-FE6E61C097DE}" type="slidenum">
              <a:rPr lang="en-US" altLang="en-US" sz="1300"/>
              <a:pPr eaLnBrk="1" hangingPunct="1"/>
              <a:t>29</a:t>
            </a:fld>
            <a:endParaRPr lang="en-US" altLang="en-US" sz="13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C0CA675F-584C-4694-88EC-F59B94E0E3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3C6955E5-4D9F-4116-9CA9-57A790DDA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85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4B17AB0B-801E-4915-957C-A06527A0DB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8A632C-7F49-4099-B916-62836025F3B1}" type="slidenum">
              <a:rPr lang="en-US" altLang="en-US" sz="1300"/>
              <a:pPr eaLnBrk="1" hangingPunct="1"/>
              <a:t>3</a:t>
            </a:fld>
            <a:endParaRPr lang="en-US" altLang="en-US" sz="1300" dirty="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9527E94-6854-47A4-9A7E-F05935BAE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28218533-D9A7-4C72-9E46-96AE37E43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0015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A6CDFEDF-EAA0-4780-92BF-9593D48D55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A1A158-F708-4AAF-95AB-EB905F7C0649}" type="slidenum">
              <a:rPr lang="en-US" altLang="en-US" sz="1300"/>
              <a:pPr eaLnBrk="1" hangingPunct="1"/>
              <a:t>4</a:t>
            </a:fld>
            <a:endParaRPr lang="en-US" altLang="en-US" sz="1300" dirty="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6A05EFB9-4874-44EF-9F1F-8ED3E13C39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A49A02DB-D7B9-437D-AB75-DEA34E3B5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037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1A5E00F6-27F0-4117-BBB5-3550307C00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373273-6EB3-4BBD-9683-F77606809369}" type="slidenum">
              <a:rPr lang="en-US" altLang="en-US" sz="1300"/>
              <a:pPr eaLnBrk="1" hangingPunct="1"/>
              <a:t>5</a:t>
            </a:fld>
            <a:endParaRPr lang="en-US" altLang="en-US" sz="1300" dirty="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074F506C-E32D-44EE-B5B4-740AD17A5A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1785A5EA-0946-40F3-B4E6-22C228C17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1672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9F61A556-F084-45BE-9B51-E0E50F021E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87AF3-563D-4FA6-A811-3B8A33032805}" type="slidenum">
              <a:rPr lang="en-US" altLang="en-US" sz="1300"/>
              <a:pPr eaLnBrk="1" hangingPunct="1"/>
              <a:t>6</a:t>
            </a:fld>
            <a:endParaRPr lang="en-US" altLang="en-US" sz="1300" dirty="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617528B3-2A3F-4341-ACF7-CF95D3D249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030C1555-E59B-4755-9045-AFDC194B4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7300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01F99A6B-015D-4960-B9D0-0D4CF4F4F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59F10B-0810-4888-8CB5-BEA7721FFCD5}" type="slidenum">
              <a:rPr lang="en-US" altLang="en-US" sz="1300"/>
              <a:pPr eaLnBrk="1" hangingPunct="1"/>
              <a:t>7</a:t>
            </a:fld>
            <a:endParaRPr lang="en-US" altLang="en-US" sz="1300" dirty="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26E14DCB-D4E5-42DB-B4B8-04AFF1F8E5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C3377F64-E4C6-465C-93AA-B915873EF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037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9E39AF93-46C9-479C-9F30-E8A6A22BC3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63CF4E-737F-49BF-99F2-4FC3CBB49CD7}" type="slidenum">
              <a:rPr lang="en-US" altLang="en-US" sz="1300"/>
              <a:pPr eaLnBrk="1" hangingPunct="1"/>
              <a:t>8</a:t>
            </a:fld>
            <a:endParaRPr lang="en-US" altLang="en-US" sz="1300" dirty="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8158E32-DED8-4D26-A436-AB9B1790C3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42170222-5938-4EFE-96EC-45E7057D5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980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1F3D5607-4C1A-49B1-A622-1F0923084E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BBF9CD-DCCD-42B3-8AD2-DB16D1CBAA92}" type="slidenum">
              <a:rPr lang="en-US" altLang="en-US" sz="1300"/>
              <a:pPr eaLnBrk="1" hangingPunct="1"/>
              <a:t>9</a:t>
            </a:fld>
            <a:endParaRPr lang="en-US" altLang="en-US" sz="1300" dirty="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01424211-45F8-47D0-950B-C52A3F16B1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65FC0AAE-1FB9-4563-9503-703148DC3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19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" y="368596"/>
            <a:ext cx="121788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559" y="3274273"/>
            <a:ext cx="8463767" cy="2148899"/>
          </a:xfrm>
        </p:spPr>
        <p:txBody>
          <a:bodyPr lIns="0" tIns="0" anchor="b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4559" y="5653142"/>
            <a:ext cx="8463767" cy="565927"/>
          </a:xfrm>
        </p:spPr>
        <p:txBody>
          <a:bodyPr lIns="0" tIns="0" anchor="t">
            <a:normAutofit/>
          </a:bodyPr>
          <a:lstStyle>
            <a:lvl1pPr marL="0" indent="0" algn="l">
              <a:buNone/>
              <a:defRPr sz="2133">
                <a:solidFill>
                  <a:schemeClr val="accent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F28FE-9E2F-4F0A-8960-2CDCC008F3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3950" y="5362135"/>
            <a:ext cx="2158764" cy="8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5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78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25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19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1219200"/>
            <a:ext cx="94488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27200" y="2819400"/>
            <a:ext cx="46228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2819400"/>
            <a:ext cx="46228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6B08-1185-4236-9CCD-069B5BFBC514}" type="datetime1"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17/05/2022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9412A-6BBC-4A09-A33B-0AA73F407E31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4A6D8-9BF3-4F15-BA99-C9083171ECED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71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4563" y="2537638"/>
            <a:ext cx="5347368" cy="3900593"/>
          </a:xfrm>
        </p:spPr>
        <p:txBody>
          <a:bodyPr>
            <a:normAutofit/>
          </a:bodyPr>
          <a:lstStyle>
            <a:lvl1pPr>
              <a:defRPr sz="2133">
                <a:solidFill>
                  <a:schemeClr val="accent3"/>
                </a:solidFill>
              </a:defRPr>
            </a:lvl1pPr>
            <a:lvl2pPr>
              <a:defRPr sz="2133">
                <a:solidFill>
                  <a:schemeClr val="accent3"/>
                </a:solidFill>
              </a:defRPr>
            </a:lvl2pPr>
            <a:lvl3pPr>
              <a:defRPr sz="2133">
                <a:solidFill>
                  <a:schemeClr val="accent3"/>
                </a:solidFill>
              </a:defRPr>
            </a:lvl3pPr>
            <a:lvl4pPr>
              <a:defRPr sz="2133">
                <a:solidFill>
                  <a:schemeClr val="accent3"/>
                </a:solidFill>
              </a:defRPr>
            </a:lvl4pPr>
            <a:lvl5pPr>
              <a:defRPr sz="2133">
                <a:solidFill>
                  <a:schemeClr val="accent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4559" y="457200"/>
            <a:ext cx="10880828" cy="783389"/>
          </a:xfrm>
        </p:spPr>
        <p:txBody>
          <a:bodyPr anchor="b">
            <a:normAutofit/>
          </a:bodyPr>
          <a:lstStyle>
            <a:lvl1pPr>
              <a:defRPr sz="3733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4560" y="1262145"/>
            <a:ext cx="10880827" cy="781552"/>
          </a:xfrm>
        </p:spPr>
        <p:txBody>
          <a:bodyPr>
            <a:normAutofit/>
          </a:bodyPr>
          <a:lstStyle>
            <a:lvl1pPr marL="0" indent="0">
              <a:buNone/>
              <a:defRPr sz="1867" b="1">
                <a:solidFill>
                  <a:schemeClr val="accent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13CF52C2-7AD7-47EF-9976-327A4EDC3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19082" y="5401328"/>
            <a:ext cx="1598359" cy="113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5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563" y="3274274"/>
            <a:ext cx="8463767" cy="2148899"/>
          </a:xfrm>
        </p:spPr>
        <p:txBody>
          <a:bodyPr lIns="0" tIns="0" anchor="b">
            <a:noAutofit/>
          </a:bodyPr>
          <a:lstStyle>
            <a:lvl1pPr algn="l">
              <a:lnSpc>
                <a:spcPct val="80000"/>
              </a:lnSpc>
              <a:defRPr sz="66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4563" y="5653147"/>
            <a:ext cx="8463767" cy="565927"/>
          </a:xfrm>
        </p:spPr>
        <p:txBody>
          <a:bodyPr lIns="0" tIns="0" anchor="t">
            <a:normAutofit/>
          </a:bodyPr>
          <a:lstStyle>
            <a:lvl1pPr marL="0" indent="0" algn="l">
              <a:buNone/>
              <a:defRPr sz="1600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0DA1006-27F2-43B9-A1FE-542C51345D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92620" y="4839689"/>
            <a:ext cx="2337429" cy="16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8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62300" y="6417653"/>
            <a:ext cx="3396697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09603" y="6417653"/>
            <a:ext cx="26982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6BB43-EB25-9C48-837D-98E6AF077A13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390628" y="2375397"/>
            <a:ext cx="7588251" cy="2267483"/>
          </a:xfrm>
        </p:spPr>
        <p:txBody>
          <a:bodyPr lIns="0" tIns="0"/>
          <a:lstStyle>
            <a:lvl1pPr marL="0" indent="0">
              <a:lnSpc>
                <a:spcPct val="80000"/>
              </a:lnSpc>
              <a:buNone/>
              <a:defRPr sz="60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390628" y="4642880"/>
            <a:ext cx="7498005" cy="1690507"/>
          </a:xfrm>
        </p:spPr>
        <p:txBody>
          <a:bodyPr lIns="0" tIns="0">
            <a:normAutofit/>
          </a:bodyPr>
          <a:lstStyle>
            <a:lvl1pPr marL="0" indent="0">
              <a:buNone/>
              <a:defRPr sz="1600" cap="all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AU" dirty="0" err="1"/>
              <a:t>subheadinG</a:t>
            </a:r>
            <a:endParaRPr lang="en-US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51A6086-7A7F-46A6-A8C4-90A88AECFE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92620" y="4839689"/>
            <a:ext cx="2337429" cy="16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8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09604" y="2480832"/>
            <a:ext cx="9706633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2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80832"/>
            <a:ext cx="4569845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455239" y="2480832"/>
            <a:ext cx="4860996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0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14293"/>
            <a:ext cx="4569845" cy="851523"/>
          </a:xfrm>
        </p:spPr>
        <p:txBody>
          <a:bodyPr anchor="t">
            <a:normAutofit/>
          </a:bodyPr>
          <a:lstStyle>
            <a:lvl1pPr marL="0" indent="0">
              <a:buNone/>
              <a:defRPr sz="1400" b="1">
                <a:solidFill>
                  <a:srgbClr val="E106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455239" y="1314293"/>
            <a:ext cx="4860996" cy="851523"/>
          </a:xfrm>
        </p:spPr>
        <p:txBody>
          <a:bodyPr anchor="t">
            <a:normAutofit/>
          </a:bodyPr>
          <a:lstStyle>
            <a:lvl1pPr marL="0" indent="0">
              <a:buNone/>
              <a:defRPr sz="1400" b="1">
                <a:solidFill>
                  <a:srgbClr val="E106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4" y="411001"/>
            <a:ext cx="9706633" cy="8467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2480832"/>
            <a:ext cx="4569845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5455239" y="2480832"/>
            <a:ext cx="4860996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224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09600" y="6417652"/>
            <a:ext cx="26982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6BB43-EB25-9C48-837D-98E6AF077A13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390627" y="2375396"/>
            <a:ext cx="7588251" cy="2267483"/>
          </a:xfrm>
        </p:spPr>
        <p:txBody>
          <a:bodyPr lIns="0" tIns="0"/>
          <a:lstStyle>
            <a:lvl1pPr marL="0" indent="0">
              <a:lnSpc>
                <a:spcPct val="80000"/>
              </a:lnSpc>
              <a:buNone/>
              <a:defRPr sz="80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390627" y="4642879"/>
            <a:ext cx="7498005" cy="1690507"/>
          </a:xfrm>
        </p:spPr>
        <p:txBody>
          <a:bodyPr lIns="0" tIns="0">
            <a:normAutofit/>
          </a:bodyPr>
          <a:lstStyle>
            <a:lvl1pPr marL="0" indent="0">
              <a:buNone/>
              <a:defRPr sz="2133" cap="all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AU" dirty="0" err="1"/>
              <a:t>subheadinG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85D7D-A59F-4DF4-99DD-FE90D2260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7117" y="5347471"/>
            <a:ext cx="2114927" cy="83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665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3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36302"/>
            <a:ext cx="7315200" cy="655443"/>
          </a:xfrm>
        </p:spPr>
        <p:txBody>
          <a:bodyPr>
            <a:normAutofit/>
          </a:bodyPr>
          <a:lstStyle>
            <a:lvl1pPr marL="0" indent="0">
              <a:buNone/>
              <a:defRPr sz="1200" b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57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1219200"/>
            <a:ext cx="94488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27200" y="2819400"/>
            <a:ext cx="46228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2819400"/>
            <a:ext cx="46228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9412A-6BBC-4A09-A33B-0AA73F407E31}" type="slidenum">
              <a:rPr kumimoji="0" lang="en-US" sz="651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4A6D8-9BF3-4F15-BA99-C9083171ECED}" type="slidenum">
              <a:rPr kumimoji="0" lang="en-US" sz="651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63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11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49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1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63190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04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00377-489B-40EC-B059-26BDDD2E89B9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ALPINE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 SKI HOUSE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172212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80831"/>
            <a:ext cx="9706632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24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00377-489B-40EC-B059-26BDDD2E89B9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ALPINE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 SKI HOUSE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18534721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00377-489B-40EC-B059-26BDDD2E89B9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ALPINE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 SKI HOUSE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9460314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00377-489B-40EC-B059-26BDDD2E89B9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ALPINE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 SKI HOUSE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32036307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00377-489B-40EC-B059-26BDDD2E89B9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ALPINE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 SKI HOUSE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10750848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00377-489B-40EC-B059-26BDDD2E89B9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ALPINE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 SKI HOUSE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10130989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9F2F5B-C49C-47CA-9A27-A7B128E036AA}" type="datetimeFigureOut">
              <a:rPr kumimoji="0" lang="en-MY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17/05/2022</a:t>
            </a:fld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651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E46D5-7BDF-41F8-8FD2-09612A015C0E}" type="slidenum">
              <a:rPr kumimoji="0" lang="en-MY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MY" sz="651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8906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9F2F5B-C49C-47CA-9A27-A7B128E036AA}" type="datetimeFigureOut">
              <a:rPr kumimoji="0" lang="en-MY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17/05/2022</a:t>
            </a:fld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651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E46D5-7BDF-41F8-8FD2-09612A015C0E}" type="slidenum">
              <a:rPr kumimoji="0" lang="en-MY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MY" sz="651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9202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73C415-D670-4716-A5EC-CC4D52CA2BAC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3617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73C415-D670-4716-A5EC-CC4D52CA2BAC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215925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73C415-D670-4716-A5EC-CC4D52CA2BAC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406231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80831"/>
            <a:ext cx="4569845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455237" y="2480831"/>
            <a:ext cx="4860996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18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F73537-8437-4215-ACAB-767690D5ACD7}" type="datetime1"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17/05/2022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51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Dr I M Bradley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23EFC2-2AF2-455B-AF4F-CCDA78E032ED}" type="slidenum">
              <a:rPr kumimoji="0" lang="en-GB" altLang="en-US" sz="651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651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60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14293"/>
            <a:ext cx="4569845" cy="851523"/>
          </a:xfrm>
        </p:spPr>
        <p:txBody>
          <a:bodyPr anchor="t">
            <a:normAutofit/>
          </a:bodyPr>
          <a:lstStyle>
            <a:lvl1pPr marL="0" indent="0">
              <a:buNone/>
              <a:defRPr sz="1867" b="1">
                <a:solidFill>
                  <a:srgbClr val="E1060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455237" y="1314293"/>
            <a:ext cx="4860996" cy="851523"/>
          </a:xfrm>
        </p:spPr>
        <p:txBody>
          <a:bodyPr anchor="t">
            <a:normAutofit/>
          </a:bodyPr>
          <a:lstStyle>
            <a:lvl1pPr marL="0" indent="0">
              <a:buNone/>
              <a:defRPr sz="1867" b="1">
                <a:solidFill>
                  <a:srgbClr val="E1060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10996"/>
            <a:ext cx="9706632" cy="8467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2480831"/>
            <a:ext cx="4569845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5455237" y="2480831"/>
            <a:ext cx="4860996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2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7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55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36301"/>
            <a:ext cx="7315200" cy="655443"/>
          </a:xfrm>
        </p:spPr>
        <p:txBody>
          <a:bodyPr>
            <a:normAutofit/>
          </a:bodyPr>
          <a:lstStyle>
            <a:lvl1pPr marL="0" indent="0">
              <a:buNone/>
              <a:defRPr sz="1600" b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93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E17617-072F-4DE5-823A-6979A2B0395A}" type="datetime1">
              <a:rPr kumimoji="0" lang="en-MY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17/05/2022</a:t>
            </a:fld>
            <a:endParaRPr kumimoji="0" lang="en-MY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6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Department of Information Technology -SEST</a:t>
            </a:r>
            <a:endParaRPr kumimoji="0" lang="en-MY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2BD31-3087-45E4-9F9A-182A04434B6B}" type="slidenum">
              <a:rPr kumimoji="0" lang="en-MY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MY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03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image" Target="../media/image5.png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10996"/>
            <a:ext cx="9706632" cy="846793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464873"/>
            <a:ext cx="9706632" cy="3668409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6421235"/>
            <a:ext cx="10048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1529907" y="6459548"/>
            <a:ext cx="3860800" cy="190440"/>
          </a:xfrm>
          <a:prstGeom prst="rect">
            <a:avLst/>
          </a:prstGeom>
        </p:spPr>
        <p:txBody>
          <a:bodyPr vert="horz" lIns="0" tIns="0" rIns="91440" bIns="45720" rtlCol="0" anchor="ctr"/>
          <a:lstStyle>
            <a:lvl1pPr algn="l">
              <a:defRPr sz="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6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609601" y="6459548"/>
            <a:ext cx="486052" cy="190440"/>
          </a:xfrm>
          <a:prstGeom prst="rect">
            <a:avLst/>
          </a:prstGeom>
        </p:spPr>
        <p:txBody>
          <a:bodyPr vert="horz" lIns="0" tIns="0" rIns="91440" bIns="45720" rtlCol="0" anchor="ctr"/>
          <a:lstStyle>
            <a:lvl1pPr algn="l">
              <a:defRPr sz="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41CFA-972A-4900-93DE-94A50FBB3D7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965352" y="6240071"/>
            <a:ext cx="924211" cy="3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rgbClr val="0C2340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rgbClr val="0C2340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rgbClr val="0C2340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rgbClr val="0C2340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rgbClr val="0C2340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411001"/>
            <a:ext cx="9515959" cy="846793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2464875"/>
            <a:ext cx="9515959" cy="3668409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609603" y="6421235"/>
            <a:ext cx="95159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1529905" y="6459548"/>
            <a:ext cx="3860800" cy="190440"/>
          </a:xfrm>
          <a:prstGeom prst="rect">
            <a:avLst/>
          </a:prstGeom>
        </p:spPr>
        <p:txBody>
          <a:bodyPr vert="horz" lIns="0" tIns="0" rIns="91440" bIns="45720" rtlCol="0" anchor="ctr"/>
          <a:lstStyle>
            <a:lvl1pPr algn="l">
              <a:defRPr sz="6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609602" y="6459548"/>
            <a:ext cx="486052" cy="190440"/>
          </a:xfrm>
          <a:prstGeom prst="rect">
            <a:avLst/>
          </a:prstGeom>
        </p:spPr>
        <p:txBody>
          <a:bodyPr vert="horz" lIns="0" tIns="0" rIns="91440" bIns="45720" rtlCol="0" anchor="ctr"/>
          <a:lstStyle>
            <a:lvl1pPr algn="l">
              <a:defRPr sz="6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35028F0-886D-444E-B0E3-E1E94C5775C9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334626" y="5580329"/>
            <a:ext cx="1532313" cy="10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3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C2340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C2340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C2340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C2340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0C2340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emf"/><Relationship Id="rId5" Type="http://schemas.openxmlformats.org/officeDocument/2006/relationships/customXml" Target="../ink/ink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9540" y="2263906"/>
            <a:ext cx="11769719" cy="3730494"/>
          </a:xfrm>
        </p:spPr>
        <p:txBody>
          <a:bodyPr vert="horz" lIns="0" tIns="0" rIns="91440" bIns="45720" rtlCol="0" anchor="b">
            <a:noAutofit/>
          </a:bodyPr>
          <a:lstStyle/>
          <a:p>
            <a:pPr algn="ctr"/>
            <a:r>
              <a:rPr lang="en-US" sz="44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CSE3033N</a:t>
            </a:r>
            <a:r>
              <a:rPr lang="en-US" sz="36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  <a:br>
              <a:rPr lang="en-US" sz="36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Topic: </a:t>
            </a:r>
            <a:br>
              <a:rPr lang="en-US" sz="32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Box Testing</a:t>
            </a:r>
            <a:endParaRPr lang="en-US" sz="3600" spc="-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00004" y="4908329"/>
            <a:ext cx="2291914" cy="18630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27" y="5039646"/>
            <a:ext cx="2448932" cy="17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6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>
            <a:extLst>
              <a:ext uri="{FF2B5EF4-FFF2-40B4-BE49-F238E27FC236}">
                <a16:creationId xmlns:a16="http://schemas.microsoft.com/office/drawing/2014/main" id="{3F18F0BE-ED48-4ED5-8602-7E978BC04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White Box Testing: Path Based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8E502A88-8A49-4CC7-81E4-E4660DF6FC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3345" y="1394690"/>
            <a:ext cx="9996055" cy="4853709"/>
          </a:xfrm>
        </p:spPr>
        <p:txBody>
          <a:bodyPr/>
          <a:lstStyle/>
          <a:p>
            <a:pPr marL="533400" indent="-533400"/>
            <a:r>
              <a:rPr lang="en-US" altLang="en-US" sz="2600" dirty="0"/>
              <a:t>A generalized technique to find out the number of paths needed (known as </a:t>
            </a:r>
            <a:r>
              <a:rPr lang="en-US" altLang="en-US" sz="2600" i="1" dirty="0" err="1"/>
              <a:t>cyclomatic</a:t>
            </a:r>
            <a:r>
              <a:rPr lang="en-US" altLang="en-US" sz="2600" i="1" dirty="0"/>
              <a:t> complexity</a:t>
            </a:r>
            <a:r>
              <a:rPr lang="en-US" altLang="en-US" sz="2600" dirty="0"/>
              <a:t>) to cover all arcs and nodes in CFG.</a:t>
            </a:r>
          </a:p>
          <a:p>
            <a:pPr marL="533400" indent="-533400"/>
            <a:endParaRPr lang="en-US" altLang="en-US" sz="2600" dirty="0" smtClean="0"/>
          </a:p>
          <a:p>
            <a:pPr marL="0" indent="0">
              <a:buNone/>
            </a:pPr>
            <a:r>
              <a:rPr lang="en-US" altLang="en-US" sz="2600" dirty="0" smtClean="0"/>
              <a:t>Steps</a:t>
            </a:r>
            <a:r>
              <a:rPr lang="en-US" altLang="en-US" sz="2600" dirty="0"/>
              <a:t>:</a:t>
            </a:r>
          </a:p>
          <a:p>
            <a:pPr marL="952500" lvl="1" indent="-495300">
              <a:buFont typeface="Wingdings" panose="05000000000000000000" pitchFamily="2" charset="2"/>
              <a:buAutoNum type="arabicPeriod"/>
            </a:pPr>
            <a:r>
              <a:rPr lang="en-US" altLang="en-US" sz="2200" dirty="0"/>
              <a:t>Draw the CFG for the code fragment.</a:t>
            </a:r>
          </a:p>
          <a:p>
            <a:pPr marL="952500" lvl="1" indent="-495300">
              <a:buFont typeface="Wingdings" panose="05000000000000000000" pitchFamily="2" charset="2"/>
              <a:buAutoNum type="arabicPeriod"/>
            </a:pPr>
            <a:r>
              <a:rPr lang="en-US" altLang="en-US" sz="2200" dirty="0"/>
              <a:t>Compute the </a:t>
            </a:r>
            <a:r>
              <a:rPr lang="en-US" altLang="en-US" sz="2200" i="1" dirty="0" err="1"/>
              <a:t>cyclomatic</a:t>
            </a:r>
            <a:r>
              <a:rPr lang="en-US" altLang="en-US" sz="2200" i="1" dirty="0"/>
              <a:t> complexity number </a:t>
            </a:r>
            <a:r>
              <a:rPr lang="en-US" altLang="en-US" sz="2200" b="1" i="1" dirty="0"/>
              <a:t>C</a:t>
            </a:r>
            <a:r>
              <a:rPr lang="en-US" altLang="en-US" sz="2200" dirty="0"/>
              <a:t>, for the CFG.</a:t>
            </a:r>
          </a:p>
          <a:p>
            <a:pPr marL="952500" lvl="1" indent="-495300">
              <a:buFont typeface="Wingdings" panose="05000000000000000000" pitchFamily="2" charset="2"/>
              <a:buAutoNum type="arabicPeriod"/>
            </a:pPr>
            <a:r>
              <a:rPr lang="en-US" altLang="en-US" sz="2200" dirty="0"/>
              <a:t>Find at most </a:t>
            </a:r>
            <a:r>
              <a:rPr lang="en-US" altLang="en-US" sz="2200" b="1" i="1" dirty="0"/>
              <a:t>C </a:t>
            </a:r>
            <a:r>
              <a:rPr lang="en-US" altLang="en-US" sz="2200" dirty="0"/>
              <a:t>paths that cover the nodes and arcs in a CFG, also known as </a:t>
            </a:r>
            <a:r>
              <a:rPr lang="en-US" altLang="en-US" sz="2200" b="1" dirty="0"/>
              <a:t>Basic Paths Set;</a:t>
            </a:r>
          </a:p>
          <a:p>
            <a:pPr marL="952500" lvl="1" indent="-495300">
              <a:buFont typeface="Wingdings" panose="05000000000000000000" pitchFamily="2" charset="2"/>
              <a:buAutoNum type="arabicPeriod"/>
            </a:pPr>
            <a:r>
              <a:rPr lang="en-US" altLang="en-US" sz="2200" dirty="0"/>
              <a:t>Design test cases to force execution along paths in the </a:t>
            </a:r>
            <a:r>
              <a:rPr lang="en-US" altLang="en-US" sz="2200" b="1" dirty="0"/>
              <a:t>Basic Paths Set.</a:t>
            </a:r>
            <a:endParaRPr lang="en-US" alt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FCD05-9BCF-40D4-86C9-4192C660F1B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F8596-1024-4871-92A3-2307762876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04154F-1177-49A9-9339-48800C52CD4B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>
            <a:extLst>
              <a:ext uri="{FF2B5EF4-FFF2-40B4-BE49-F238E27FC236}">
                <a16:creationId xmlns:a16="http://schemas.microsoft.com/office/drawing/2014/main" id="{23E04E59-ABEE-4AFF-B607-BEB57AC42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2" y="271929"/>
            <a:ext cx="9515959" cy="846793"/>
          </a:xfrm>
        </p:spPr>
        <p:txBody>
          <a:bodyPr/>
          <a:lstStyle/>
          <a:p>
            <a:pPr eaLnBrk="1" hangingPunct="1"/>
            <a:r>
              <a:rPr lang="en-US" altLang="en-US"/>
              <a:t>Path Based Testing: Step 1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EB263278-6150-4B8E-A256-6CCD086621F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A2191D6E-3009-44A4-97DF-A8826007C9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BDCFB6-768D-429F-9F8A-9506BE4AC6EF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9462" name="Text Box 3">
            <a:extLst>
              <a:ext uri="{FF2B5EF4-FFF2-40B4-BE49-F238E27FC236}">
                <a16:creationId xmlns:a16="http://schemas.microsoft.com/office/drawing/2014/main" id="{F0415F2B-2273-4682-A5B0-C6E63413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982" y="1884219"/>
            <a:ext cx="3352800" cy="316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min = A[0];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I = 1;</a:t>
            </a:r>
          </a:p>
          <a:p>
            <a:pPr>
              <a:lnSpc>
                <a:spcPct val="120000"/>
              </a:lnSpc>
            </a:pPr>
            <a:endParaRPr lang="en-US" altLang="en-US" sz="18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while (I &lt; N) {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	if (A[I] &lt; min)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        min = A[I];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     I = I + 1;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print min</a:t>
            </a:r>
          </a:p>
        </p:txBody>
      </p:sp>
      <p:sp>
        <p:nvSpPr>
          <p:cNvPr id="19463" name="Rectangle 4">
            <a:extLst>
              <a:ext uri="{FF2B5EF4-FFF2-40B4-BE49-F238E27FC236}">
                <a16:creationId xmlns:a16="http://schemas.microsoft.com/office/drawing/2014/main" id="{22743475-04B1-4550-8D4E-041C8CC80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982" y="1427019"/>
            <a:ext cx="3810000" cy="44164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4" name="Line 5">
            <a:extLst>
              <a:ext uri="{FF2B5EF4-FFF2-40B4-BE49-F238E27FC236}">
                <a16:creationId xmlns:a16="http://schemas.microsoft.com/office/drawing/2014/main" id="{B07BC0A7-838C-4866-91F2-AE3164103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182" y="150321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9465" name="Text Box 6">
            <a:extLst>
              <a:ext uri="{FF2B5EF4-FFF2-40B4-BE49-F238E27FC236}">
                <a16:creationId xmlns:a16="http://schemas.microsoft.com/office/drawing/2014/main" id="{8BBB6DCB-A483-4C23-A549-8F9077E03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582" y="5541818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19466" name="Oval 7">
            <a:extLst>
              <a:ext uri="{FF2B5EF4-FFF2-40B4-BE49-F238E27FC236}">
                <a16:creationId xmlns:a16="http://schemas.microsoft.com/office/drawing/2014/main" id="{0B2A1699-EA1A-42CC-8AB8-03B96F06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382" y="1884219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1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67" name="Oval 8">
            <a:extLst>
              <a:ext uri="{FF2B5EF4-FFF2-40B4-BE49-F238E27FC236}">
                <a16:creationId xmlns:a16="http://schemas.microsoft.com/office/drawing/2014/main" id="{870E4052-2381-47E2-82F8-FE8F4EB2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382" y="2646219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2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68" name="Line 9">
            <a:extLst>
              <a:ext uri="{FF2B5EF4-FFF2-40B4-BE49-F238E27FC236}">
                <a16:creationId xmlns:a16="http://schemas.microsoft.com/office/drawing/2014/main" id="{77F23A60-F8A3-4F9A-B447-BB99DEC80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182" y="234141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9469" name="Oval 10">
            <a:extLst>
              <a:ext uri="{FF2B5EF4-FFF2-40B4-BE49-F238E27FC236}">
                <a16:creationId xmlns:a16="http://schemas.microsoft.com/office/drawing/2014/main" id="{934E4568-AEC8-499E-9805-EF5A5E533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382" y="3332019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3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70" name="Text Box 11">
            <a:extLst>
              <a:ext uri="{FF2B5EF4-FFF2-40B4-BE49-F238E27FC236}">
                <a16:creationId xmlns:a16="http://schemas.microsoft.com/office/drawing/2014/main" id="{F56172EE-889B-4BB1-849B-45AE37A2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382" y="3027218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9471" name="Text Box 12">
            <a:extLst>
              <a:ext uri="{FF2B5EF4-FFF2-40B4-BE49-F238E27FC236}">
                <a16:creationId xmlns:a16="http://schemas.microsoft.com/office/drawing/2014/main" id="{5A7371C1-DC94-4F38-AA76-525CDC1A8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382" y="3027218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  <p:sp>
        <p:nvSpPr>
          <p:cNvPr id="19472" name="Oval 13">
            <a:extLst>
              <a:ext uri="{FF2B5EF4-FFF2-40B4-BE49-F238E27FC236}">
                <a16:creationId xmlns:a16="http://schemas.microsoft.com/office/drawing/2014/main" id="{80857AE9-4ADB-4BA5-9411-8E64C3F20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982" y="4017819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4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73" name="Line 14">
            <a:extLst>
              <a:ext uri="{FF2B5EF4-FFF2-40B4-BE49-F238E27FC236}">
                <a16:creationId xmlns:a16="http://schemas.microsoft.com/office/drawing/2014/main" id="{C0ABE9D4-3E2E-447D-B9E8-EC6520152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5982" y="2951018"/>
            <a:ext cx="338138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9474" name="Line 15">
            <a:extLst>
              <a:ext uri="{FF2B5EF4-FFF2-40B4-BE49-F238E27FC236}">
                <a16:creationId xmlns:a16="http://schemas.microsoft.com/office/drawing/2014/main" id="{1257D92F-BE18-4016-AB08-F802D9196B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5982" y="378921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9475" name="Oval 16">
            <a:extLst>
              <a:ext uri="{FF2B5EF4-FFF2-40B4-BE49-F238E27FC236}">
                <a16:creationId xmlns:a16="http://schemas.microsoft.com/office/drawing/2014/main" id="{B3096EEF-33D5-4619-8E6A-2C255C97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182" y="4017819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5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76" name="Oval 17">
            <a:extLst>
              <a:ext uri="{FF2B5EF4-FFF2-40B4-BE49-F238E27FC236}">
                <a16:creationId xmlns:a16="http://schemas.microsoft.com/office/drawing/2014/main" id="{9A0D4E00-B651-4F1B-ACB2-3A6F0F55E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82" y="4627419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6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77" name="Text Box 18">
            <a:extLst>
              <a:ext uri="{FF2B5EF4-FFF2-40B4-BE49-F238E27FC236}">
                <a16:creationId xmlns:a16="http://schemas.microsoft.com/office/drawing/2014/main" id="{10BAB7BB-E6EF-4EDB-8F9C-FE1796D6A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1782" y="3713018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9478" name="Line 19">
            <a:extLst>
              <a:ext uri="{FF2B5EF4-FFF2-40B4-BE49-F238E27FC236}">
                <a16:creationId xmlns:a16="http://schemas.microsoft.com/office/drawing/2014/main" id="{09862B6D-EB29-47DA-A59B-3070F8AAE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5582" y="378921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9479" name="Text Box 20">
            <a:extLst>
              <a:ext uri="{FF2B5EF4-FFF2-40B4-BE49-F238E27FC236}">
                <a16:creationId xmlns:a16="http://schemas.microsoft.com/office/drawing/2014/main" id="{9FC0178F-E310-4A16-B36A-D9BFF84E7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7382" y="3713018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  <p:sp>
        <p:nvSpPr>
          <p:cNvPr id="19480" name="Line 21">
            <a:extLst>
              <a:ext uri="{FF2B5EF4-FFF2-40B4-BE49-F238E27FC236}">
                <a16:creationId xmlns:a16="http://schemas.microsoft.com/office/drawing/2014/main" id="{E41AA531-AF96-4AA1-BE0A-152D115716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6782" y="3027218"/>
            <a:ext cx="685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9481" name="Line 22">
            <a:extLst>
              <a:ext uri="{FF2B5EF4-FFF2-40B4-BE49-F238E27FC236}">
                <a16:creationId xmlns:a16="http://schemas.microsoft.com/office/drawing/2014/main" id="{A2F2B6CD-9486-4F88-B124-AD0D44371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6782" y="508461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9482" name="Line 23">
            <a:extLst>
              <a:ext uri="{FF2B5EF4-FFF2-40B4-BE49-F238E27FC236}">
                <a16:creationId xmlns:a16="http://schemas.microsoft.com/office/drawing/2014/main" id="{3C526C2E-0A9F-43EC-8201-1E3C0B64D0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40782" y="432261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9483" name="Line 24">
            <a:extLst>
              <a:ext uri="{FF2B5EF4-FFF2-40B4-BE49-F238E27FC236}">
                <a16:creationId xmlns:a16="http://schemas.microsoft.com/office/drawing/2014/main" id="{A32D8D81-DEF8-43C5-87C5-7D74A6A9D4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31182" y="310341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9484" name="AutoShape 25">
            <a:extLst>
              <a:ext uri="{FF2B5EF4-FFF2-40B4-BE49-F238E27FC236}">
                <a16:creationId xmlns:a16="http://schemas.microsoft.com/office/drawing/2014/main" id="{F3EDEBD2-F99D-4BC0-8A8A-E21ADBED8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20" y="3179618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6450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2A74B1E3-231F-4DED-8970-BBB7A1DD7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Path Base Testing: Step 2</a:t>
            </a:r>
          </a:p>
        </p:txBody>
      </p:sp>
      <p:sp>
        <p:nvSpPr>
          <p:cNvPr id="20487" name="Rectangle 25">
            <a:extLst>
              <a:ext uri="{FF2B5EF4-FFF2-40B4-BE49-F238E27FC236}">
                <a16:creationId xmlns:a16="http://schemas.microsoft.com/office/drawing/2014/main" id="{979FE93B-001E-45D1-86CE-FAB20EFCA8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38800" y="2590800"/>
            <a:ext cx="5029200" cy="2514600"/>
          </a:xfrm>
          <a:noFill/>
        </p:spPr>
        <p:txBody>
          <a:bodyPr/>
          <a:lstStyle/>
          <a:p>
            <a:pPr eaLnBrk="1" hangingPunct="1"/>
            <a:r>
              <a:rPr lang="en-US" altLang="en-US" sz="2600" dirty="0" err="1"/>
              <a:t>Cyclomatic</a:t>
            </a:r>
            <a:r>
              <a:rPr lang="en-US" altLang="en-US" sz="2600" dirty="0"/>
              <a:t> complexity = </a:t>
            </a:r>
          </a:p>
          <a:p>
            <a:pPr lvl="1" eaLnBrk="1" hangingPunct="1"/>
            <a:r>
              <a:rPr lang="en-US" altLang="en-US" sz="2400" dirty="0"/>
              <a:t>The number of ‘regions’ in the graph;   OR</a:t>
            </a:r>
          </a:p>
          <a:p>
            <a:pPr lvl="1" eaLnBrk="1" hangingPunct="1"/>
            <a:r>
              <a:rPr lang="en-US" altLang="en-US" sz="2400" dirty="0"/>
              <a:t>The number of predicates + 1.</a:t>
            </a:r>
            <a:endParaRPr lang="en-US" altLang="en-US" dirty="0"/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91B85EF-1CE2-4B3B-824D-FEB85EF9340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712264C7-5826-4EC4-B7D0-6F3C4AAA3E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164BB9-493E-48E9-BDCE-48498C28FE8E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grpSp>
        <p:nvGrpSpPr>
          <p:cNvPr id="20486" name="Group 3">
            <a:extLst>
              <a:ext uri="{FF2B5EF4-FFF2-40B4-BE49-F238E27FC236}">
                <a16:creationId xmlns:a16="http://schemas.microsoft.com/office/drawing/2014/main" id="{4CB82502-AEF3-4686-8304-9387BA4D895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600201"/>
            <a:ext cx="3581400" cy="4416425"/>
            <a:chOff x="3072" y="1056"/>
            <a:chExt cx="2400" cy="2782"/>
          </a:xfrm>
        </p:grpSpPr>
        <p:sp>
          <p:nvSpPr>
            <p:cNvPr id="20488" name="Rectangle 4">
              <a:extLst>
                <a:ext uri="{FF2B5EF4-FFF2-40B4-BE49-F238E27FC236}">
                  <a16:creationId xmlns:a16="http://schemas.microsoft.com/office/drawing/2014/main" id="{681A1E4F-2BFD-4AC2-BBB0-75C947272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9" name="Line 5">
              <a:extLst>
                <a:ext uri="{FF2B5EF4-FFF2-40B4-BE49-F238E27FC236}">
                  <a16:creationId xmlns:a16="http://schemas.microsoft.com/office/drawing/2014/main" id="{6C80348A-2F49-4C28-9735-9088C4CD3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0490" name="Text Box 6">
              <a:extLst>
                <a:ext uri="{FF2B5EF4-FFF2-40B4-BE49-F238E27FC236}">
                  <a16:creationId xmlns:a16="http://schemas.microsoft.com/office/drawing/2014/main" id="{BE9D282F-DBCA-4DC6-A8B6-65826E285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20491" name="Oval 7">
              <a:extLst>
                <a:ext uri="{FF2B5EF4-FFF2-40B4-BE49-F238E27FC236}">
                  <a16:creationId xmlns:a16="http://schemas.microsoft.com/office/drawing/2014/main" id="{70B0F575-3487-4B4D-9739-4BBFDCF27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492" name="Oval 8">
              <a:extLst>
                <a:ext uri="{FF2B5EF4-FFF2-40B4-BE49-F238E27FC236}">
                  <a16:creationId xmlns:a16="http://schemas.microsoft.com/office/drawing/2014/main" id="{8F320339-F66A-4B74-8C1F-966154239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493" name="Line 9">
              <a:extLst>
                <a:ext uri="{FF2B5EF4-FFF2-40B4-BE49-F238E27FC236}">
                  <a16:creationId xmlns:a16="http://schemas.microsoft.com/office/drawing/2014/main" id="{D35F84CA-8AFA-4AD9-80E0-E8DB14A11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0494" name="Oval 10">
              <a:extLst>
                <a:ext uri="{FF2B5EF4-FFF2-40B4-BE49-F238E27FC236}">
                  <a16:creationId xmlns:a16="http://schemas.microsoft.com/office/drawing/2014/main" id="{2C406A92-DD6A-46F1-B998-1CDC373A4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495" name="Text Box 11">
              <a:extLst>
                <a:ext uri="{FF2B5EF4-FFF2-40B4-BE49-F238E27FC236}">
                  <a16:creationId xmlns:a16="http://schemas.microsoft.com/office/drawing/2014/main" id="{3202DCDD-5827-40B7-99A5-EBA67A2E9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0496" name="Text Box 12">
              <a:extLst>
                <a:ext uri="{FF2B5EF4-FFF2-40B4-BE49-F238E27FC236}">
                  <a16:creationId xmlns:a16="http://schemas.microsoft.com/office/drawing/2014/main" id="{7AB64AFD-B83A-41EB-B0E7-D392F6AF3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0497" name="Oval 13">
              <a:extLst>
                <a:ext uri="{FF2B5EF4-FFF2-40B4-BE49-F238E27FC236}">
                  <a16:creationId xmlns:a16="http://schemas.microsoft.com/office/drawing/2014/main" id="{952BFBC8-983F-4706-8FC7-7DDE0D46D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498" name="Line 14">
              <a:extLst>
                <a:ext uri="{FF2B5EF4-FFF2-40B4-BE49-F238E27FC236}">
                  <a16:creationId xmlns:a16="http://schemas.microsoft.com/office/drawing/2014/main" id="{9E54C260-CBB2-441E-BFCC-53B6CAEA7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0499" name="Line 15">
              <a:extLst>
                <a:ext uri="{FF2B5EF4-FFF2-40B4-BE49-F238E27FC236}">
                  <a16:creationId xmlns:a16="http://schemas.microsoft.com/office/drawing/2014/main" id="{F21E5825-6DD0-4040-9E07-A301570F2B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0500" name="Oval 16">
              <a:extLst>
                <a:ext uri="{FF2B5EF4-FFF2-40B4-BE49-F238E27FC236}">
                  <a16:creationId xmlns:a16="http://schemas.microsoft.com/office/drawing/2014/main" id="{0FA92DBA-8951-4708-8B14-556CCC35F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01" name="Oval 17">
              <a:extLst>
                <a:ext uri="{FF2B5EF4-FFF2-40B4-BE49-F238E27FC236}">
                  <a16:creationId xmlns:a16="http://schemas.microsoft.com/office/drawing/2014/main" id="{8D0E7A71-F0BF-41A0-899E-3060867DB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02" name="Text Box 18">
              <a:extLst>
                <a:ext uri="{FF2B5EF4-FFF2-40B4-BE49-F238E27FC236}">
                  <a16:creationId xmlns:a16="http://schemas.microsoft.com/office/drawing/2014/main" id="{BB4CFC15-6C92-4FDB-91F9-94E553C48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0503" name="Line 19">
              <a:extLst>
                <a:ext uri="{FF2B5EF4-FFF2-40B4-BE49-F238E27FC236}">
                  <a16:creationId xmlns:a16="http://schemas.microsoft.com/office/drawing/2014/main" id="{4A826D9F-5DB7-466C-944B-9AFC2723E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0504" name="Text Box 20">
              <a:extLst>
                <a:ext uri="{FF2B5EF4-FFF2-40B4-BE49-F238E27FC236}">
                  <a16:creationId xmlns:a16="http://schemas.microsoft.com/office/drawing/2014/main" id="{A3EA3476-D5C2-4AF4-8124-2CCE768A0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0505" name="Line 21">
              <a:extLst>
                <a:ext uri="{FF2B5EF4-FFF2-40B4-BE49-F238E27FC236}">
                  <a16:creationId xmlns:a16="http://schemas.microsoft.com/office/drawing/2014/main" id="{41E8910F-741C-4179-B5C0-5E6A35747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0506" name="Line 22">
              <a:extLst>
                <a:ext uri="{FF2B5EF4-FFF2-40B4-BE49-F238E27FC236}">
                  <a16:creationId xmlns:a16="http://schemas.microsoft.com/office/drawing/2014/main" id="{521FEE01-3F39-415F-B61D-153703951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0507" name="Line 23">
              <a:extLst>
                <a:ext uri="{FF2B5EF4-FFF2-40B4-BE49-F238E27FC236}">
                  <a16:creationId xmlns:a16="http://schemas.microsoft.com/office/drawing/2014/main" id="{7CA4E1E7-F964-4FC0-B8DD-2A13846FE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0508" name="Line 24">
              <a:extLst>
                <a:ext uri="{FF2B5EF4-FFF2-40B4-BE49-F238E27FC236}">
                  <a16:creationId xmlns:a16="http://schemas.microsoft.com/office/drawing/2014/main" id="{8F8CC16A-DCFA-4CAD-944B-B3FE77E644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0630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4D1CAD56-CFC9-4277-8B26-31448E010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2" y="439083"/>
            <a:ext cx="9515959" cy="846793"/>
          </a:xfrm>
        </p:spPr>
        <p:txBody>
          <a:bodyPr/>
          <a:lstStyle/>
          <a:p>
            <a:pPr eaLnBrk="1" hangingPunct="1"/>
            <a:r>
              <a:rPr lang="en-US" altLang="en-US"/>
              <a:t>Path Base Testing: Step 2</a:t>
            </a:r>
          </a:p>
        </p:txBody>
      </p:sp>
      <p:sp>
        <p:nvSpPr>
          <p:cNvPr id="1034" name="Rectangle 25">
            <a:extLst>
              <a:ext uri="{FF2B5EF4-FFF2-40B4-BE49-F238E27FC236}">
                <a16:creationId xmlns:a16="http://schemas.microsoft.com/office/drawing/2014/main" id="{5EF7FFE8-D9C5-4544-A8FF-C12BB09BBE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24600" y="1676401"/>
            <a:ext cx="4805218" cy="3657599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100" b="1" dirty="0"/>
              <a:t>Region</a:t>
            </a:r>
            <a:r>
              <a:rPr lang="en-US" altLang="en-US" sz="2100" dirty="0"/>
              <a:t>: Enclosed area in the CFG.</a:t>
            </a:r>
          </a:p>
          <a:p>
            <a:pPr lvl="1" eaLnBrk="1" hangingPunct="1"/>
            <a:r>
              <a:rPr lang="en-US" altLang="en-US" sz="2000" dirty="0"/>
              <a:t>Do not forget the outermost region.</a:t>
            </a:r>
          </a:p>
          <a:p>
            <a:pPr eaLnBrk="1" hangingPunct="1"/>
            <a:endParaRPr lang="en-US" altLang="en-US" sz="2100" dirty="0" smtClean="0"/>
          </a:p>
          <a:p>
            <a:pPr eaLnBrk="1" hangingPunct="1"/>
            <a:r>
              <a:rPr lang="en-US" altLang="en-US" sz="2100" dirty="0" smtClean="0"/>
              <a:t>In </a:t>
            </a:r>
            <a:r>
              <a:rPr lang="en-US" altLang="en-US" sz="2100" dirty="0"/>
              <a:t>this example:</a:t>
            </a:r>
          </a:p>
          <a:p>
            <a:pPr lvl="1" eaLnBrk="1" hangingPunct="1"/>
            <a:r>
              <a:rPr lang="en-US" altLang="en-US" sz="2000" dirty="0"/>
              <a:t>3 Regions (see the circles with different colors).</a:t>
            </a:r>
          </a:p>
          <a:p>
            <a:pPr lvl="1" eaLnBrk="1" hangingPunct="1"/>
            <a:r>
              <a:rPr lang="en-US" altLang="en-US" sz="2000" dirty="0" err="1"/>
              <a:t>Cyclomatic</a:t>
            </a:r>
            <a:r>
              <a:rPr lang="en-US" altLang="en-US" sz="2000" dirty="0"/>
              <a:t> Complexity = 3</a:t>
            </a:r>
          </a:p>
          <a:p>
            <a:pPr eaLnBrk="1" hangingPunct="1"/>
            <a:endParaRPr lang="en-US" altLang="en-US" sz="2100" dirty="0" smtClean="0"/>
          </a:p>
          <a:p>
            <a:pPr eaLnBrk="1" hangingPunct="1"/>
            <a:r>
              <a:rPr lang="en-US" altLang="en-US" sz="2100" dirty="0" smtClean="0"/>
              <a:t>Alternative </a:t>
            </a:r>
            <a:r>
              <a:rPr lang="en-US" altLang="en-US" sz="2100" dirty="0"/>
              <a:t>way in next slide.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55E5B500-366B-45E7-91A5-A598728E2D8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D444F6C-B775-4A6B-BF04-2EC262BBFD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F6CB1F5-D4C6-483F-BF83-11AE7B11D933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grpSp>
        <p:nvGrpSpPr>
          <p:cNvPr id="1033" name="Group 3">
            <a:extLst>
              <a:ext uri="{FF2B5EF4-FFF2-40B4-BE49-F238E27FC236}">
                <a16:creationId xmlns:a16="http://schemas.microsoft.com/office/drawing/2014/main" id="{9E5F176C-1D2F-4AF6-8EDA-077C60B48AD4}"/>
              </a:ext>
            </a:extLst>
          </p:cNvPr>
          <p:cNvGrpSpPr>
            <a:grpSpLocks/>
          </p:cNvGrpSpPr>
          <p:nvPr/>
        </p:nvGrpSpPr>
        <p:grpSpPr bwMode="auto">
          <a:xfrm>
            <a:off x="2459038" y="1801812"/>
            <a:ext cx="3810000" cy="4416425"/>
            <a:chOff x="3072" y="1056"/>
            <a:chExt cx="2400" cy="2782"/>
          </a:xfrm>
        </p:grpSpPr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89D3E624-F74D-4326-BAFF-05C2B1840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6" name="Line 5">
              <a:extLst>
                <a:ext uri="{FF2B5EF4-FFF2-40B4-BE49-F238E27FC236}">
                  <a16:creationId xmlns:a16="http://schemas.microsoft.com/office/drawing/2014/main" id="{B3EA3254-10AB-46D2-BEA0-518B3F3F0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37" name="Text Box 6">
              <a:extLst>
                <a:ext uri="{FF2B5EF4-FFF2-40B4-BE49-F238E27FC236}">
                  <a16:creationId xmlns:a16="http://schemas.microsoft.com/office/drawing/2014/main" id="{A3BAC235-B9D8-4CCB-BA1A-56D046241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1038" name="Oval 7">
              <a:extLst>
                <a:ext uri="{FF2B5EF4-FFF2-40B4-BE49-F238E27FC236}">
                  <a16:creationId xmlns:a16="http://schemas.microsoft.com/office/drawing/2014/main" id="{0E7514B8-C370-4146-A8A2-C10186E0C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9" name="Oval 8">
              <a:extLst>
                <a:ext uri="{FF2B5EF4-FFF2-40B4-BE49-F238E27FC236}">
                  <a16:creationId xmlns:a16="http://schemas.microsoft.com/office/drawing/2014/main" id="{938DC2F1-5D3D-4305-9AD9-BD37B2880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40" name="Line 9">
              <a:extLst>
                <a:ext uri="{FF2B5EF4-FFF2-40B4-BE49-F238E27FC236}">
                  <a16:creationId xmlns:a16="http://schemas.microsoft.com/office/drawing/2014/main" id="{B5E66BF3-F027-489C-B9E2-E3C0CA154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41" name="Oval 10">
              <a:extLst>
                <a:ext uri="{FF2B5EF4-FFF2-40B4-BE49-F238E27FC236}">
                  <a16:creationId xmlns:a16="http://schemas.microsoft.com/office/drawing/2014/main" id="{197D4A29-8E0A-4768-B73E-5760E82F4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42" name="Text Box 11">
              <a:extLst>
                <a:ext uri="{FF2B5EF4-FFF2-40B4-BE49-F238E27FC236}">
                  <a16:creationId xmlns:a16="http://schemas.microsoft.com/office/drawing/2014/main" id="{3ADEEB24-E08C-4A42-9F34-E57C65D30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1043" name="Text Box 12">
              <a:extLst>
                <a:ext uri="{FF2B5EF4-FFF2-40B4-BE49-F238E27FC236}">
                  <a16:creationId xmlns:a16="http://schemas.microsoft.com/office/drawing/2014/main" id="{8B5F78E1-4C6F-426F-94D8-402956A81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1044" name="Oval 13">
              <a:extLst>
                <a:ext uri="{FF2B5EF4-FFF2-40B4-BE49-F238E27FC236}">
                  <a16:creationId xmlns:a16="http://schemas.microsoft.com/office/drawing/2014/main" id="{93AB84A3-DC01-4748-B19F-D0EA70011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45" name="Line 14">
              <a:extLst>
                <a:ext uri="{FF2B5EF4-FFF2-40B4-BE49-F238E27FC236}">
                  <a16:creationId xmlns:a16="http://schemas.microsoft.com/office/drawing/2014/main" id="{9AD573CF-B7A0-4197-ACD1-D04359B10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46" name="Line 15">
              <a:extLst>
                <a:ext uri="{FF2B5EF4-FFF2-40B4-BE49-F238E27FC236}">
                  <a16:creationId xmlns:a16="http://schemas.microsoft.com/office/drawing/2014/main" id="{FFAEA663-C62D-4CB5-8090-6BDF814FE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47" name="Oval 16">
              <a:extLst>
                <a:ext uri="{FF2B5EF4-FFF2-40B4-BE49-F238E27FC236}">
                  <a16:creationId xmlns:a16="http://schemas.microsoft.com/office/drawing/2014/main" id="{721AC7C3-D1FE-414D-9FD9-E18631088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48" name="Oval 17">
              <a:extLst>
                <a:ext uri="{FF2B5EF4-FFF2-40B4-BE49-F238E27FC236}">
                  <a16:creationId xmlns:a16="http://schemas.microsoft.com/office/drawing/2014/main" id="{83004590-116E-41CE-B587-7DBAF107F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49" name="Text Box 18">
              <a:extLst>
                <a:ext uri="{FF2B5EF4-FFF2-40B4-BE49-F238E27FC236}">
                  <a16:creationId xmlns:a16="http://schemas.microsoft.com/office/drawing/2014/main" id="{B699D65B-0A27-4647-B977-63FAA43E0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1050" name="Line 19">
              <a:extLst>
                <a:ext uri="{FF2B5EF4-FFF2-40B4-BE49-F238E27FC236}">
                  <a16:creationId xmlns:a16="http://schemas.microsoft.com/office/drawing/2014/main" id="{98E4BF5A-BA77-484D-8720-245382F86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51" name="Text Box 20">
              <a:extLst>
                <a:ext uri="{FF2B5EF4-FFF2-40B4-BE49-F238E27FC236}">
                  <a16:creationId xmlns:a16="http://schemas.microsoft.com/office/drawing/2014/main" id="{FEA6885E-2382-4B02-89C1-1DF8CBB40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1052" name="Line 21">
              <a:extLst>
                <a:ext uri="{FF2B5EF4-FFF2-40B4-BE49-F238E27FC236}">
                  <a16:creationId xmlns:a16="http://schemas.microsoft.com/office/drawing/2014/main" id="{A0324D42-1269-41D1-A88C-ADF2B069C6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53" name="Line 22">
              <a:extLst>
                <a:ext uri="{FF2B5EF4-FFF2-40B4-BE49-F238E27FC236}">
                  <a16:creationId xmlns:a16="http://schemas.microsoft.com/office/drawing/2014/main" id="{62D171AB-8022-4C39-B4EE-0786AD3A4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54" name="Line 23">
              <a:extLst>
                <a:ext uri="{FF2B5EF4-FFF2-40B4-BE49-F238E27FC236}">
                  <a16:creationId xmlns:a16="http://schemas.microsoft.com/office/drawing/2014/main" id="{C70EC75D-1244-4FC5-9AEA-B872D68ED0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55" name="Line 24">
              <a:extLst>
                <a:ext uri="{FF2B5EF4-FFF2-40B4-BE49-F238E27FC236}">
                  <a16:creationId xmlns:a16="http://schemas.microsoft.com/office/drawing/2014/main" id="{EF5BBF5A-20F6-4632-839F-D8A20204A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6" name="Ink 26">
                <a:extLst>
                  <a:ext uri="{FF2B5EF4-FFF2-40B4-BE49-F238E27FC236}">
                    <a16:creationId xmlns:a16="http://schemas.microsoft.com/office/drawing/2014/main" id="{6F6F07AC-2BBF-45D9-B33D-44CA7624C8FB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95750" y="3419475"/>
              <a:ext cx="268288" cy="590550"/>
            </p14:xfrm>
          </p:contentPart>
        </mc:Choice>
        <mc:Fallback xmlns="">
          <p:pic>
            <p:nvPicPr>
              <p:cNvPr id="1026" name="Ink 26">
                <a:extLst>
                  <a:ext uri="{FF2B5EF4-FFF2-40B4-BE49-F238E27FC236}">
                    <a16:creationId xmlns:a16="http://schemas.microsoft.com/office/drawing/2014/main" id="{6F6F07AC-2BBF-45D9-B33D-44CA7624C8FB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6399" y="3410113"/>
                <a:ext cx="286989" cy="609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7" name="Ink 27">
                <a:extLst>
                  <a:ext uri="{FF2B5EF4-FFF2-40B4-BE49-F238E27FC236}">
                    <a16:creationId xmlns:a16="http://schemas.microsoft.com/office/drawing/2014/main" id="{D2C36FE6-F16E-4AA8-A7CB-430B71680D1D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68825" y="4152901"/>
              <a:ext cx="438150" cy="295275"/>
            </p14:xfrm>
          </p:contentPart>
        </mc:Choice>
        <mc:Fallback xmlns="">
          <p:pic>
            <p:nvPicPr>
              <p:cNvPr id="1027" name="Ink 27">
                <a:extLst>
                  <a:ext uri="{FF2B5EF4-FFF2-40B4-BE49-F238E27FC236}">
                    <a16:creationId xmlns:a16="http://schemas.microsoft.com/office/drawing/2014/main" id="{D2C36FE6-F16E-4AA8-A7CB-430B71680D1D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59464" y="4143539"/>
                <a:ext cx="456871" cy="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28" name="Ink 28">
                <a:extLst>
                  <a:ext uri="{FF2B5EF4-FFF2-40B4-BE49-F238E27FC236}">
                    <a16:creationId xmlns:a16="http://schemas.microsoft.com/office/drawing/2014/main" id="{5F0E7E14-E5CF-4B8C-94D4-8B4C4293F3B4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95563" y="1783628"/>
              <a:ext cx="3268662" cy="4010025"/>
            </p14:xfrm>
          </p:contentPart>
        </mc:Choice>
        <mc:Fallback xmlns="">
          <p:pic>
            <p:nvPicPr>
              <p:cNvPr id="1028" name="Ink 28">
                <a:extLst>
                  <a:ext uri="{FF2B5EF4-FFF2-40B4-BE49-F238E27FC236}">
                    <a16:creationId xmlns:a16="http://schemas.microsoft.com/office/drawing/2014/main" id="{5F0E7E14-E5CF-4B8C-94D4-8B4C4293F3B4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86203" y="1774268"/>
                <a:ext cx="3287381" cy="40287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39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>
            <a:extLst>
              <a:ext uri="{FF2B5EF4-FFF2-40B4-BE49-F238E27FC236}">
                <a16:creationId xmlns:a16="http://schemas.microsoft.com/office/drawing/2014/main" id="{219A6DF4-60AD-462A-A225-5D2D1DD99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020" y="253811"/>
            <a:ext cx="9515959" cy="846793"/>
          </a:xfrm>
        </p:spPr>
        <p:txBody>
          <a:bodyPr/>
          <a:lstStyle/>
          <a:p>
            <a:pPr eaLnBrk="1" hangingPunct="1"/>
            <a:r>
              <a:rPr lang="en-US" altLang="en-US"/>
              <a:t>Path Base Testing: Step 2</a:t>
            </a:r>
          </a:p>
        </p:txBody>
      </p:sp>
      <p:sp>
        <p:nvSpPr>
          <p:cNvPr id="21511" name="Rectangle 25">
            <a:extLst>
              <a:ext uri="{FF2B5EF4-FFF2-40B4-BE49-F238E27FC236}">
                <a16:creationId xmlns:a16="http://schemas.microsoft.com/office/drawing/2014/main" id="{D614D8F9-270F-45DB-88E0-B14B1369B6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13399" y="1503218"/>
            <a:ext cx="4167909" cy="4343400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100" b="1" dirty="0"/>
              <a:t>Predicates</a:t>
            </a:r>
            <a:r>
              <a:rPr lang="en-US" altLang="en-US" sz="2100" dirty="0"/>
              <a:t>: </a:t>
            </a:r>
          </a:p>
          <a:p>
            <a:pPr lvl="1" eaLnBrk="1" hangingPunct="1"/>
            <a:r>
              <a:rPr lang="en-US" altLang="en-US" sz="2000" dirty="0"/>
              <a:t>Nodes with multiple exit arcs.</a:t>
            </a:r>
          </a:p>
          <a:p>
            <a:pPr lvl="1" eaLnBrk="1" hangingPunct="1"/>
            <a:r>
              <a:rPr lang="en-US" altLang="en-US" sz="2000" dirty="0"/>
              <a:t>Corresponds to branch/conditional statement in program.</a:t>
            </a:r>
          </a:p>
          <a:p>
            <a:pPr eaLnBrk="1" hangingPunct="1"/>
            <a:endParaRPr lang="en-US" altLang="en-US" sz="2100" dirty="0" smtClean="0"/>
          </a:p>
          <a:p>
            <a:pPr eaLnBrk="1" hangingPunct="1"/>
            <a:r>
              <a:rPr lang="en-US" altLang="en-US" sz="2100" dirty="0" smtClean="0"/>
              <a:t>In </a:t>
            </a:r>
            <a:r>
              <a:rPr lang="en-US" altLang="en-US" sz="2100" dirty="0"/>
              <a:t>this example:</a:t>
            </a:r>
          </a:p>
          <a:p>
            <a:pPr lvl="1" eaLnBrk="1" hangingPunct="1"/>
            <a:r>
              <a:rPr lang="en-US" altLang="en-US" sz="2000" dirty="0"/>
              <a:t>Predicates = 2 </a:t>
            </a:r>
          </a:p>
          <a:p>
            <a:pPr lvl="2" eaLnBrk="1" hangingPunct="1"/>
            <a:r>
              <a:rPr lang="en-US" altLang="en-US" sz="1800" dirty="0"/>
              <a:t>(Node 2 and 3)</a:t>
            </a:r>
          </a:p>
          <a:p>
            <a:pPr lvl="1" eaLnBrk="1" hangingPunct="1"/>
            <a:r>
              <a:rPr lang="en-US" altLang="en-US" sz="2000" dirty="0" err="1"/>
              <a:t>Cyclomatic</a:t>
            </a:r>
            <a:r>
              <a:rPr lang="en-US" altLang="en-US" sz="2000" dirty="0"/>
              <a:t> Complexity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	= 2 + 1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    = 3</a:t>
            </a:r>
            <a:endParaRPr lang="en-US" altLang="en-US" sz="2200" dirty="0"/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B9DBCD21-E8E9-4083-B8C2-965E5FD940A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 </a:t>
            </a:r>
            <a:endParaRPr lang="en-US" altLang="en-US" dirty="0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D534772-4945-4C2C-A2F6-2BF2E3CB9B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DFC242-9791-4FEA-BE0D-5CF5ED04BD73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grpSp>
        <p:nvGrpSpPr>
          <p:cNvPr id="21510" name="Group 3">
            <a:extLst>
              <a:ext uri="{FF2B5EF4-FFF2-40B4-BE49-F238E27FC236}">
                <a16:creationId xmlns:a16="http://schemas.microsoft.com/office/drawing/2014/main" id="{B3857630-6A91-4B86-A84A-CCA82026B9BD}"/>
              </a:ext>
            </a:extLst>
          </p:cNvPr>
          <p:cNvGrpSpPr>
            <a:grpSpLocks/>
          </p:cNvGrpSpPr>
          <p:nvPr/>
        </p:nvGrpSpPr>
        <p:grpSpPr bwMode="auto">
          <a:xfrm>
            <a:off x="1651000" y="1427019"/>
            <a:ext cx="3810000" cy="4416425"/>
            <a:chOff x="3072" y="1056"/>
            <a:chExt cx="2400" cy="2782"/>
          </a:xfrm>
        </p:grpSpPr>
        <p:sp>
          <p:nvSpPr>
            <p:cNvPr id="21512" name="Rectangle 4">
              <a:extLst>
                <a:ext uri="{FF2B5EF4-FFF2-40B4-BE49-F238E27FC236}">
                  <a16:creationId xmlns:a16="http://schemas.microsoft.com/office/drawing/2014/main" id="{F5FC87EB-95B1-41DC-BEA8-5F4C2C4A9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3" name="Line 5">
              <a:extLst>
                <a:ext uri="{FF2B5EF4-FFF2-40B4-BE49-F238E27FC236}">
                  <a16:creationId xmlns:a16="http://schemas.microsoft.com/office/drawing/2014/main" id="{3F455CDB-3DE2-4C86-B335-F7384213E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1514" name="Text Box 6">
              <a:extLst>
                <a:ext uri="{FF2B5EF4-FFF2-40B4-BE49-F238E27FC236}">
                  <a16:creationId xmlns:a16="http://schemas.microsoft.com/office/drawing/2014/main" id="{B7355404-828F-4C14-AC05-62AEC2BF6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21515" name="Oval 7">
              <a:extLst>
                <a:ext uri="{FF2B5EF4-FFF2-40B4-BE49-F238E27FC236}">
                  <a16:creationId xmlns:a16="http://schemas.microsoft.com/office/drawing/2014/main" id="{84E7FB2C-B439-4B8F-AD12-60115C32E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16" name="Oval 8">
              <a:extLst>
                <a:ext uri="{FF2B5EF4-FFF2-40B4-BE49-F238E27FC236}">
                  <a16:creationId xmlns:a16="http://schemas.microsoft.com/office/drawing/2014/main" id="{031D2D34-C33A-437F-8B6C-A92CBC821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17" name="Line 9">
              <a:extLst>
                <a:ext uri="{FF2B5EF4-FFF2-40B4-BE49-F238E27FC236}">
                  <a16:creationId xmlns:a16="http://schemas.microsoft.com/office/drawing/2014/main" id="{E70C833D-137E-4C6B-9FB8-752C3FE22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1518" name="Oval 10">
              <a:extLst>
                <a:ext uri="{FF2B5EF4-FFF2-40B4-BE49-F238E27FC236}">
                  <a16:creationId xmlns:a16="http://schemas.microsoft.com/office/drawing/2014/main" id="{F9086CCC-E7D7-43A7-85BF-241C707F5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19" name="Text Box 11">
              <a:extLst>
                <a:ext uri="{FF2B5EF4-FFF2-40B4-BE49-F238E27FC236}">
                  <a16:creationId xmlns:a16="http://schemas.microsoft.com/office/drawing/2014/main" id="{403E4906-C57C-4849-99CF-81E821DB4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1520" name="Text Box 12">
              <a:extLst>
                <a:ext uri="{FF2B5EF4-FFF2-40B4-BE49-F238E27FC236}">
                  <a16:creationId xmlns:a16="http://schemas.microsoft.com/office/drawing/2014/main" id="{2334C527-9797-4AF9-B530-2E772C9D6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1521" name="Oval 13">
              <a:extLst>
                <a:ext uri="{FF2B5EF4-FFF2-40B4-BE49-F238E27FC236}">
                  <a16:creationId xmlns:a16="http://schemas.microsoft.com/office/drawing/2014/main" id="{F2810818-EDF4-4E25-AA46-47C8255C1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22" name="Line 14">
              <a:extLst>
                <a:ext uri="{FF2B5EF4-FFF2-40B4-BE49-F238E27FC236}">
                  <a16:creationId xmlns:a16="http://schemas.microsoft.com/office/drawing/2014/main" id="{BE017685-D0A1-48F5-A8F3-91855427A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1523" name="Line 15">
              <a:extLst>
                <a:ext uri="{FF2B5EF4-FFF2-40B4-BE49-F238E27FC236}">
                  <a16:creationId xmlns:a16="http://schemas.microsoft.com/office/drawing/2014/main" id="{7D1C6545-880F-4C38-8E62-B335282CD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1524" name="Oval 16">
              <a:extLst>
                <a:ext uri="{FF2B5EF4-FFF2-40B4-BE49-F238E27FC236}">
                  <a16:creationId xmlns:a16="http://schemas.microsoft.com/office/drawing/2014/main" id="{BA1440A4-E848-49E2-B592-60AAA5971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25" name="Oval 17">
              <a:extLst>
                <a:ext uri="{FF2B5EF4-FFF2-40B4-BE49-F238E27FC236}">
                  <a16:creationId xmlns:a16="http://schemas.microsoft.com/office/drawing/2014/main" id="{CB0EE200-D4E9-4ABA-B7FE-DD9A98EAA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26" name="Text Box 18">
              <a:extLst>
                <a:ext uri="{FF2B5EF4-FFF2-40B4-BE49-F238E27FC236}">
                  <a16:creationId xmlns:a16="http://schemas.microsoft.com/office/drawing/2014/main" id="{3B440FD6-B43F-4518-9CA6-1B09006B0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1527" name="Line 19">
              <a:extLst>
                <a:ext uri="{FF2B5EF4-FFF2-40B4-BE49-F238E27FC236}">
                  <a16:creationId xmlns:a16="http://schemas.microsoft.com/office/drawing/2014/main" id="{2BD3EB72-AB5B-4F63-97DF-8E3094590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1528" name="Text Box 20">
              <a:extLst>
                <a:ext uri="{FF2B5EF4-FFF2-40B4-BE49-F238E27FC236}">
                  <a16:creationId xmlns:a16="http://schemas.microsoft.com/office/drawing/2014/main" id="{CE76CAA4-4821-4821-98FB-77C6F561E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1529" name="Line 21">
              <a:extLst>
                <a:ext uri="{FF2B5EF4-FFF2-40B4-BE49-F238E27FC236}">
                  <a16:creationId xmlns:a16="http://schemas.microsoft.com/office/drawing/2014/main" id="{5327AE1C-5F32-48EF-9B16-90604AE21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1530" name="Line 22">
              <a:extLst>
                <a:ext uri="{FF2B5EF4-FFF2-40B4-BE49-F238E27FC236}">
                  <a16:creationId xmlns:a16="http://schemas.microsoft.com/office/drawing/2014/main" id="{F81C806C-ECB7-4B9B-BF3E-7ED4B0331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1531" name="Line 23">
              <a:extLst>
                <a:ext uri="{FF2B5EF4-FFF2-40B4-BE49-F238E27FC236}">
                  <a16:creationId xmlns:a16="http://schemas.microsoft.com/office/drawing/2014/main" id="{22582096-F167-4E84-928D-3211500B9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1532" name="Line 24">
              <a:extLst>
                <a:ext uri="{FF2B5EF4-FFF2-40B4-BE49-F238E27FC236}">
                  <a16:creationId xmlns:a16="http://schemas.microsoft.com/office/drawing/2014/main" id="{920ABB04-C6E0-4D63-AE1F-98186D30C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65500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>
            <a:extLst>
              <a:ext uri="{FF2B5EF4-FFF2-40B4-BE49-F238E27FC236}">
                <a16:creationId xmlns:a16="http://schemas.microsoft.com/office/drawing/2014/main" id="{7DC94FBA-D197-418B-A132-A4BCA7DEA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3" y="235510"/>
            <a:ext cx="9515959" cy="846793"/>
          </a:xfrm>
        </p:spPr>
        <p:txBody>
          <a:bodyPr/>
          <a:lstStyle/>
          <a:p>
            <a:pPr eaLnBrk="1" hangingPunct="1"/>
            <a:r>
              <a:rPr lang="en-US" altLang="en-US" dirty="0"/>
              <a:t>Path Base Testing: Step 3</a:t>
            </a:r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FD77B03C-B878-41C5-BA9D-7354F251A9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3" y="1257794"/>
            <a:ext cx="9753597" cy="487313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Independent path: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An </a:t>
            </a:r>
            <a:r>
              <a:rPr lang="en-US" altLang="en-US" sz="2200" b="1" dirty="0"/>
              <a:t>executable </a:t>
            </a:r>
            <a:r>
              <a:rPr lang="en-US" altLang="en-US" sz="2200" dirty="0"/>
              <a:t>or</a:t>
            </a:r>
            <a:r>
              <a:rPr lang="en-US" altLang="en-US" sz="2200" b="1" dirty="0"/>
              <a:t> realizable path</a:t>
            </a:r>
            <a:r>
              <a:rPr lang="en-US" altLang="en-US" sz="2200" dirty="0"/>
              <a:t> through the graph from the start node to the end node that has not been traversed before.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/>
              <a:t>Must </a:t>
            </a:r>
            <a:r>
              <a:rPr lang="en-US" altLang="en-US" sz="2200" dirty="0"/>
              <a:t>move along </a:t>
            </a:r>
            <a:r>
              <a:rPr lang="en-US" altLang="en-US" sz="2200" b="1" dirty="0"/>
              <a:t>at least one arc</a:t>
            </a:r>
            <a:r>
              <a:rPr lang="en-US" altLang="en-US" sz="2200" dirty="0"/>
              <a:t> that has not been yet traversed (an unvisited arc).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The objective is to cover all statements in a program by independent paths.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The </a:t>
            </a:r>
            <a:r>
              <a:rPr lang="en-US" altLang="en-US" sz="2600" dirty="0"/>
              <a:t>number of independent paths to discover &lt;= </a:t>
            </a:r>
            <a:r>
              <a:rPr lang="en-US" altLang="en-US" sz="2600" dirty="0" err="1">
                <a:sym typeface="Wingdings" panose="05000000000000000000" pitchFamily="2" charset="2"/>
              </a:rPr>
              <a:t>cyclomatic</a:t>
            </a:r>
            <a:r>
              <a:rPr lang="en-US" altLang="en-US" sz="2600" dirty="0">
                <a:sym typeface="Wingdings" panose="05000000000000000000" pitchFamily="2" charset="2"/>
              </a:rPr>
              <a:t> complexity number.</a:t>
            </a:r>
          </a:p>
          <a:p>
            <a:pPr eaLnBrk="1" hangingPunct="1">
              <a:lnSpc>
                <a:spcPct val="90000"/>
              </a:lnSpc>
            </a:pPr>
            <a:endParaRPr lang="en-US" alt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Decide </a:t>
            </a:r>
            <a:r>
              <a:rPr lang="en-US" altLang="en-US" sz="2600" dirty="0"/>
              <a:t>the Basis Path Set: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It is the maximal set of </a:t>
            </a:r>
            <a:r>
              <a:rPr lang="en-US" altLang="en-US" sz="2200" i="1" dirty="0"/>
              <a:t>independent paths</a:t>
            </a:r>
            <a:r>
              <a:rPr lang="en-US" altLang="en-US" sz="2200" dirty="0"/>
              <a:t> in the flow graph.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/>
              <a:t>NOT </a:t>
            </a:r>
            <a:r>
              <a:rPr lang="en-US" altLang="en-US" sz="2200" dirty="0"/>
              <a:t>a unique set.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CEE0D-161C-4210-93E9-55D6D8704D0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6748-191B-4C06-BAA4-45372B211D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6BE91E-0EC8-4F21-B413-97A278F79E39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8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0E22B9D4-D52D-4157-AD2A-E619D74E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0D323FA1-F836-47BA-8451-E2026A17E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1" y="2433940"/>
            <a:ext cx="10584873" cy="3652999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1-2-3-5 can be the first independent path; 1-2-4-5 is another; 1-2-3-5-2-4-5 is one more. 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There </a:t>
            </a:r>
            <a:r>
              <a:rPr lang="en-US" altLang="en-US" sz="2400" dirty="0"/>
              <a:t>are only these 3 independent paths. The basis path set is then having 3 paths.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Alternatively</a:t>
            </a:r>
            <a:r>
              <a:rPr lang="en-US" altLang="en-US" sz="2400" dirty="0"/>
              <a:t>, if we had identified 1-2-3-5-2-4-5 as the first independent path, there would be no more independent paths.  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The </a:t>
            </a:r>
            <a:r>
              <a:rPr lang="en-US" altLang="en-US" sz="2400" dirty="0"/>
              <a:t>number of independent paths therefore can vary according to the order we identify them. </a:t>
            </a:r>
          </a:p>
          <a:p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5703C-DADC-4F66-B662-3F7DBA0F344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18566-9AC3-4FAA-A955-9CE178083D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2CA211-060C-46ED-8C26-C6B7530EB518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3559" name="Rectangle 14">
            <a:extLst>
              <a:ext uri="{FF2B5EF4-FFF2-40B4-BE49-F238E27FC236}">
                <a16:creationId xmlns:a16="http://schemas.microsoft.com/office/drawing/2014/main" id="{5633F27E-3AA6-4916-8CDC-6B3F28C00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3560" name="Picture 39">
            <a:extLst>
              <a:ext uri="{FF2B5EF4-FFF2-40B4-BE49-F238E27FC236}">
                <a16:creationId xmlns:a16="http://schemas.microsoft.com/office/drawing/2014/main" id="{34E1C728-7262-4D4C-88A0-434C3E41C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57031" r="34500" b="21094"/>
          <a:stretch>
            <a:fillRect/>
          </a:stretch>
        </p:blipFill>
        <p:spPr bwMode="auto">
          <a:xfrm>
            <a:off x="3920837" y="190994"/>
            <a:ext cx="6019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76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>
            <a:extLst>
              <a:ext uri="{FF2B5EF4-FFF2-40B4-BE49-F238E27FC236}">
                <a16:creationId xmlns:a16="http://schemas.microsoft.com/office/drawing/2014/main" id="{D3D9922A-7795-4537-829E-E287F7F76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Path Base Testing: Step 3</a:t>
            </a:r>
          </a:p>
        </p:txBody>
      </p:sp>
      <p:sp>
        <p:nvSpPr>
          <p:cNvPr id="24583" name="Rectangle 25">
            <a:extLst>
              <a:ext uri="{FF2B5EF4-FFF2-40B4-BE49-F238E27FC236}">
                <a16:creationId xmlns:a16="http://schemas.microsoft.com/office/drawing/2014/main" id="{4113B990-583C-410E-A6AB-DF6B0DCA9A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24600" y="1828800"/>
            <a:ext cx="4343400" cy="3505200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 err="1"/>
              <a:t>Cyclomatic</a:t>
            </a:r>
            <a:r>
              <a:rPr lang="en-US" altLang="en-US" sz="2400" dirty="0"/>
              <a:t> complexity = 3.</a:t>
            </a:r>
          </a:p>
          <a:p>
            <a:pPr eaLnBrk="1" hangingPunct="1"/>
            <a:r>
              <a:rPr lang="en-US" altLang="en-US" sz="2400" dirty="0"/>
              <a:t>Need at most </a:t>
            </a:r>
            <a:r>
              <a:rPr lang="en-US" altLang="en-US" sz="2400" b="1" dirty="0"/>
              <a:t>3 </a:t>
            </a:r>
            <a:r>
              <a:rPr lang="en-US" altLang="en-US" sz="2400" dirty="0"/>
              <a:t>independent paths to cover the CFG.</a:t>
            </a:r>
          </a:p>
          <a:p>
            <a:pPr eaLnBrk="1" hangingPunct="1"/>
            <a:r>
              <a:rPr lang="en-US" altLang="en-US" sz="2400" dirty="0"/>
              <a:t>In this example:</a:t>
            </a:r>
          </a:p>
          <a:p>
            <a:pPr lvl="1" eaLnBrk="1" hangingPunct="1"/>
            <a:r>
              <a:rPr lang="en-US" altLang="en-US" sz="2000" dirty="0">
                <a:solidFill>
                  <a:srgbClr val="FF3300"/>
                </a:solidFill>
              </a:rPr>
              <a:t>[ 1 – 2 – 6 ]</a:t>
            </a:r>
          </a:p>
          <a:p>
            <a:pPr lvl="1" eaLnBrk="1" hangingPunct="1"/>
            <a:r>
              <a:rPr lang="en-US" altLang="en-US" sz="2000" dirty="0">
                <a:solidFill>
                  <a:srgbClr val="009900"/>
                </a:solidFill>
              </a:rPr>
              <a:t>[ 1 – 2 – 3 – 5 – 2 – 6 ]</a:t>
            </a:r>
          </a:p>
          <a:p>
            <a:pPr lvl="1" eaLnBrk="1" hangingPunct="1"/>
            <a:r>
              <a:rPr lang="en-US" altLang="en-US" sz="2000" dirty="0">
                <a:solidFill>
                  <a:srgbClr val="0033CC"/>
                </a:solidFill>
              </a:rPr>
              <a:t>[ 1 – 2 – 3 – 4 – 5 – 2 – 6]</a:t>
            </a: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BB86B0AE-7569-4E70-BF70-A26D01FB323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7E53B098-01B7-425A-82A2-9623CD7354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29ACE7-0451-49F4-91BE-0D1B55EB815C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grpSp>
        <p:nvGrpSpPr>
          <p:cNvPr id="24582" name="Group 3">
            <a:extLst>
              <a:ext uri="{FF2B5EF4-FFF2-40B4-BE49-F238E27FC236}">
                <a16:creationId xmlns:a16="http://schemas.microsoft.com/office/drawing/2014/main" id="{E1526896-FF94-4131-B289-BD48DF9F01A3}"/>
              </a:ext>
            </a:extLst>
          </p:cNvPr>
          <p:cNvGrpSpPr>
            <a:grpSpLocks/>
          </p:cNvGrpSpPr>
          <p:nvPr/>
        </p:nvGrpSpPr>
        <p:grpSpPr bwMode="auto">
          <a:xfrm>
            <a:off x="1543727" y="1411579"/>
            <a:ext cx="3810000" cy="4416425"/>
            <a:chOff x="3072" y="1056"/>
            <a:chExt cx="2400" cy="2782"/>
          </a:xfrm>
        </p:grpSpPr>
        <p:sp>
          <p:nvSpPr>
            <p:cNvPr id="24587" name="Rectangle 4">
              <a:extLst>
                <a:ext uri="{FF2B5EF4-FFF2-40B4-BE49-F238E27FC236}">
                  <a16:creationId xmlns:a16="http://schemas.microsoft.com/office/drawing/2014/main" id="{09502C16-BAB4-4F12-86D0-023F05574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8" name="Line 5">
              <a:extLst>
                <a:ext uri="{FF2B5EF4-FFF2-40B4-BE49-F238E27FC236}">
                  <a16:creationId xmlns:a16="http://schemas.microsoft.com/office/drawing/2014/main" id="{FCEC603A-50F6-4A0A-97A6-030D05516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589" name="Text Box 6">
              <a:extLst>
                <a:ext uri="{FF2B5EF4-FFF2-40B4-BE49-F238E27FC236}">
                  <a16:creationId xmlns:a16="http://schemas.microsoft.com/office/drawing/2014/main" id="{06FAA1EF-4491-4C72-85B7-1252EC16A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24590" name="Oval 7">
              <a:extLst>
                <a:ext uri="{FF2B5EF4-FFF2-40B4-BE49-F238E27FC236}">
                  <a16:creationId xmlns:a16="http://schemas.microsoft.com/office/drawing/2014/main" id="{F57034B3-CA77-4D7C-90DB-3346560EF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91" name="Oval 8">
              <a:extLst>
                <a:ext uri="{FF2B5EF4-FFF2-40B4-BE49-F238E27FC236}">
                  <a16:creationId xmlns:a16="http://schemas.microsoft.com/office/drawing/2014/main" id="{B9AC88AD-0FC3-45A0-92DF-1941E1E40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92" name="Line 9">
              <a:extLst>
                <a:ext uri="{FF2B5EF4-FFF2-40B4-BE49-F238E27FC236}">
                  <a16:creationId xmlns:a16="http://schemas.microsoft.com/office/drawing/2014/main" id="{FB952238-C217-419F-8B64-4C541AE5C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593" name="Oval 10">
              <a:extLst>
                <a:ext uri="{FF2B5EF4-FFF2-40B4-BE49-F238E27FC236}">
                  <a16:creationId xmlns:a16="http://schemas.microsoft.com/office/drawing/2014/main" id="{55BB0D15-D48A-49C7-8B2C-AF703232A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94" name="Text Box 11">
              <a:extLst>
                <a:ext uri="{FF2B5EF4-FFF2-40B4-BE49-F238E27FC236}">
                  <a16:creationId xmlns:a16="http://schemas.microsoft.com/office/drawing/2014/main" id="{80C3693A-D9BE-4CAF-80D1-9F85AD92C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4595" name="Text Box 12">
              <a:extLst>
                <a:ext uri="{FF2B5EF4-FFF2-40B4-BE49-F238E27FC236}">
                  <a16:creationId xmlns:a16="http://schemas.microsoft.com/office/drawing/2014/main" id="{3534EEE6-FBF9-407B-A2F6-48A106E50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4596" name="Oval 13">
              <a:extLst>
                <a:ext uri="{FF2B5EF4-FFF2-40B4-BE49-F238E27FC236}">
                  <a16:creationId xmlns:a16="http://schemas.microsoft.com/office/drawing/2014/main" id="{EE1022CA-8310-4509-AF49-5B368FA7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97" name="Line 14">
              <a:extLst>
                <a:ext uri="{FF2B5EF4-FFF2-40B4-BE49-F238E27FC236}">
                  <a16:creationId xmlns:a16="http://schemas.microsoft.com/office/drawing/2014/main" id="{A8B9C16F-BF2E-462C-85CD-58630F96A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598" name="Line 15">
              <a:extLst>
                <a:ext uri="{FF2B5EF4-FFF2-40B4-BE49-F238E27FC236}">
                  <a16:creationId xmlns:a16="http://schemas.microsoft.com/office/drawing/2014/main" id="{6A4EFF58-7389-48AD-8585-C98A50B640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599" name="Oval 16">
              <a:extLst>
                <a:ext uri="{FF2B5EF4-FFF2-40B4-BE49-F238E27FC236}">
                  <a16:creationId xmlns:a16="http://schemas.microsoft.com/office/drawing/2014/main" id="{E098A930-64FB-4FDA-A9F3-368A66460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0" name="Oval 17">
              <a:extLst>
                <a:ext uri="{FF2B5EF4-FFF2-40B4-BE49-F238E27FC236}">
                  <a16:creationId xmlns:a16="http://schemas.microsoft.com/office/drawing/2014/main" id="{046D5F65-9E17-4BC0-A3D1-E667C77C7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1" name="Text Box 18">
              <a:extLst>
                <a:ext uri="{FF2B5EF4-FFF2-40B4-BE49-F238E27FC236}">
                  <a16:creationId xmlns:a16="http://schemas.microsoft.com/office/drawing/2014/main" id="{281DD4AC-5FE3-4574-B69E-F3E87A15B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4602" name="Line 19">
              <a:extLst>
                <a:ext uri="{FF2B5EF4-FFF2-40B4-BE49-F238E27FC236}">
                  <a16:creationId xmlns:a16="http://schemas.microsoft.com/office/drawing/2014/main" id="{75D6C837-FB75-4E23-B9B6-56B2493FD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603" name="Text Box 20">
              <a:extLst>
                <a:ext uri="{FF2B5EF4-FFF2-40B4-BE49-F238E27FC236}">
                  <a16:creationId xmlns:a16="http://schemas.microsoft.com/office/drawing/2014/main" id="{3B1FE3F3-73C9-45D2-903D-322CDF2BA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4604" name="Line 21">
              <a:extLst>
                <a:ext uri="{FF2B5EF4-FFF2-40B4-BE49-F238E27FC236}">
                  <a16:creationId xmlns:a16="http://schemas.microsoft.com/office/drawing/2014/main" id="{DAEDB829-529B-4E1D-92D1-069D779DD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605" name="Line 22">
              <a:extLst>
                <a:ext uri="{FF2B5EF4-FFF2-40B4-BE49-F238E27FC236}">
                  <a16:creationId xmlns:a16="http://schemas.microsoft.com/office/drawing/2014/main" id="{3501A36E-FA3F-4F15-B782-701C2116D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606" name="Line 23">
              <a:extLst>
                <a:ext uri="{FF2B5EF4-FFF2-40B4-BE49-F238E27FC236}">
                  <a16:creationId xmlns:a16="http://schemas.microsoft.com/office/drawing/2014/main" id="{F2203E15-AB9C-4658-AE17-EA42805C3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607" name="Line 24">
              <a:extLst>
                <a:ext uri="{FF2B5EF4-FFF2-40B4-BE49-F238E27FC236}">
                  <a16:creationId xmlns:a16="http://schemas.microsoft.com/office/drawing/2014/main" id="{342F0A71-C949-4A97-9843-1D3872D17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  <p:sp>
        <p:nvSpPr>
          <p:cNvPr id="24584" name="Freeform 26">
            <a:extLst>
              <a:ext uri="{FF2B5EF4-FFF2-40B4-BE49-F238E27FC236}">
                <a16:creationId xmlns:a16="http://schemas.microsoft.com/office/drawing/2014/main" id="{9B9148DF-2F0C-4085-ABA2-38196B5A9B49}"/>
              </a:ext>
            </a:extLst>
          </p:cNvPr>
          <p:cNvSpPr>
            <a:spLocks/>
          </p:cNvSpPr>
          <p:nvPr/>
        </p:nvSpPr>
        <p:spPr bwMode="auto">
          <a:xfrm>
            <a:off x="2795588" y="1771651"/>
            <a:ext cx="1071562" cy="3986213"/>
          </a:xfrm>
          <a:custGeom>
            <a:avLst/>
            <a:gdLst>
              <a:gd name="T0" fmla="*/ 2147483647 w 675"/>
              <a:gd name="T1" fmla="*/ 0 h 2511"/>
              <a:gd name="T2" fmla="*/ 2147483647 w 675"/>
              <a:gd name="T3" fmla="*/ 2147483647 h 2511"/>
              <a:gd name="T4" fmla="*/ 2147483647 w 675"/>
              <a:gd name="T5" fmla="*/ 2147483647 h 2511"/>
              <a:gd name="T6" fmla="*/ 0 w 675"/>
              <a:gd name="T7" fmla="*/ 2147483647 h 2511"/>
              <a:gd name="T8" fmla="*/ 0 60000 65536"/>
              <a:gd name="T9" fmla="*/ 0 60000 65536"/>
              <a:gd name="T10" fmla="*/ 0 60000 65536"/>
              <a:gd name="T11" fmla="*/ 0 60000 65536"/>
              <a:gd name="T12" fmla="*/ 0 w 675"/>
              <a:gd name="T13" fmla="*/ 0 h 2511"/>
              <a:gd name="T14" fmla="*/ 675 w 675"/>
              <a:gd name="T15" fmla="*/ 2511 h 25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5" h="2511">
                <a:moveTo>
                  <a:pt x="639" y="0"/>
                </a:moveTo>
                <a:lnTo>
                  <a:pt x="675" y="747"/>
                </a:lnTo>
                <a:lnTo>
                  <a:pt x="34" y="2071"/>
                </a:lnTo>
                <a:lnTo>
                  <a:pt x="0" y="251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Freeform 27">
            <a:extLst>
              <a:ext uri="{FF2B5EF4-FFF2-40B4-BE49-F238E27FC236}">
                <a16:creationId xmlns:a16="http://schemas.microsoft.com/office/drawing/2014/main" id="{4B8F7B49-5917-42DE-B897-F4E8026225DF}"/>
              </a:ext>
            </a:extLst>
          </p:cNvPr>
          <p:cNvSpPr>
            <a:spLocks/>
          </p:cNvSpPr>
          <p:nvPr/>
        </p:nvSpPr>
        <p:spPr bwMode="auto">
          <a:xfrm>
            <a:off x="2971800" y="1757364"/>
            <a:ext cx="1709738" cy="4033837"/>
          </a:xfrm>
          <a:custGeom>
            <a:avLst/>
            <a:gdLst>
              <a:gd name="T0" fmla="*/ 2147483647 w 1077"/>
              <a:gd name="T1" fmla="*/ 0 h 2541"/>
              <a:gd name="T2" fmla="*/ 2147483647 w 1077"/>
              <a:gd name="T3" fmla="*/ 2147483647 h 2541"/>
              <a:gd name="T4" fmla="*/ 2147483647 w 1077"/>
              <a:gd name="T5" fmla="*/ 2147483647 h 2541"/>
              <a:gd name="T6" fmla="*/ 2147483647 w 1077"/>
              <a:gd name="T7" fmla="*/ 2147483647 h 2541"/>
              <a:gd name="T8" fmla="*/ 2147483647 w 1077"/>
              <a:gd name="T9" fmla="*/ 2147483647 h 2541"/>
              <a:gd name="T10" fmla="*/ 2147483647 w 1077"/>
              <a:gd name="T11" fmla="*/ 2147483647 h 2541"/>
              <a:gd name="T12" fmla="*/ 2147483647 w 1077"/>
              <a:gd name="T13" fmla="*/ 2147483647 h 2541"/>
              <a:gd name="T14" fmla="*/ 2147483647 w 1077"/>
              <a:gd name="T15" fmla="*/ 2147483647 h 2541"/>
              <a:gd name="T16" fmla="*/ 0 w 1077"/>
              <a:gd name="T17" fmla="*/ 2147483647 h 25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77"/>
              <a:gd name="T28" fmla="*/ 0 h 2541"/>
              <a:gd name="T29" fmla="*/ 1077 w 1077"/>
              <a:gd name="T30" fmla="*/ 2541 h 25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77" h="2541">
                <a:moveTo>
                  <a:pt x="609" y="0"/>
                </a:moveTo>
                <a:lnTo>
                  <a:pt x="672" y="846"/>
                </a:lnTo>
                <a:lnTo>
                  <a:pt x="1077" y="1305"/>
                </a:lnTo>
                <a:lnTo>
                  <a:pt x="699" y="1584"/>
                </a:lnTo>
                <a:lnTo>
                  <a:pt x="690" y="1593"/>
                </a:lnTo>
                <a:lnTo>
                  <a:pt x="636" y="918"/>
                </a:lnTo>
                <a:lnTo>
                  <a:pt x="573" y="837"/>
                </a:lnTo>
                <a:lnTo>
                  <a:pt x="18" y="2161"/>
                </a:lnTo>
                <a:lnTo>
                  <a:pt x="0" y="2541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Freeform 28">
            <a:extLst>
              <a:ext uri="{FF2B5EF4-FFF2-40B4-BE49-F238E27FC236}">
                <a16:creationId xmlns:a16="http://schemas.microsoft.com/office/drawing/2014/main" id="{D889EFB4-DDD2-48D1-9B6E-A3A6A5ED98C0}"/>
              </a:ext>
            </a:extLst>
          </p:cNvPr>
          <p:cNvSpPr>
            <a:spLocks/>
          </p:cNvSpPr>
          <p:nvPr/>
        </p:nvSpPr>
        <p:spPr bwMode="auto">
          <a:xfrm>
            <a:off x="3200400" y="1743076"/>
            <a:ext cx="2209800" cy="4043363"/>
          </a:xfrm>
          <a:custGeom>
            <a:avLst/>
            <a:gdLst>
              <a:gd name="T0" fmla="*/ 2147483647 w 1392"/>
              <a:gd name="T1" fmla="*/ 0 h 2547"/>
              <a:gd name="T2" fmla="*/ 2147483647 w 1392"/>
              <a:gd name="T3" fmla="*/ 2147483647 h 2547"/>
              <a:gd name="T4" fmla="*/ 2147483647 w 1392"/>
              <a:gd name="T5" fmla="*/ 2147483647 h 2547"/>
              <a:gd name="T6" fmla="*/ 2147483647 w 1392"/>
              <a:gd name="T7" fmla="*/ 2147483647 h 2547"/>
              <a:gd name="T8" fmla="*/ 2147483647 w 1392"/>
              <a:gd name="T9" fmla="*/ 2147483647 h 2547"/>
              <a:gd name="T10" fmla="*/ 2147483647 w 1392"/>
              <a:gd name="T11" fmla="*/ 2147483647 h 2547"/>
              <a:gd name="T12" fmla="*/ 2147483647 w 1392"/>
              <a:gd name="T13" fmla="*/ 2147483647 h 2547"/>
              <a:gd name="T14" fmla="*/ 2147483647 w 1392"/>
              <a:gd name="T15" fmla="*/ 2147483647 h 2547"/>
              <a:gd name="T16" fmla="*/ 2147483647 w 1392"/>
              <a:gd name="T17" fmla="*/ 2147483647 h 2547"/>
              <a:gd name="T18" fmla="*/ 0 w 1392"/>
              <a:gd name="T19" fmla="*/ 2147483647 h 25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92"/>
              <a:gd name="T31" fmla="*/ 0 h 2547"/>
              <a:gd name="T32" fmla="*/ 1392 w 1392"/>
              <a:gd name="T33" fmla="*/ 2547 h 254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92" h="2547">
                <a:moveTo>
                  <a:pt x="519" y="0"/>
                </a:moveTo>
                <a:lnTo>
                  <a:pt x="609" y="828"/>
                </a:lnTo>
                <a:lnTo>
                  <a:pt x="1068" y="1341"/>
                </a:lnTo>
                <a:lnTo>
                  <a:pt x="1392" y="1656"/>
                </a:lnTo>
                <a:lnTo>
                  <a:pt x="1356" y="1827"/>
                </a:lnTo>
                <a:lnTo>
                  <a:pt x="438" y="1800"/>
                </a:lnTo>
                <a:lnTo>
                  <a:pt x="438" y="1008"/>
                </a:lnTo>
                <a:lnTo>
                  <a:pt x="420" y="972"/>
                </a:lnTo>
                <a:lnTo>
                  <a:pt x="18" y="2167"/>
                </a:lnTo>
                <a:lnTo>
                  <a:pt x="0" y="2547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87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>
            <a:extLst>
              <a:ext uri="{FF2B5EF4-FFF2-40B4-BE49-F238E27FC236}">
                <a16:creationId xmlns:a16="http://schemas.microsoft.com/office/drawing/2014/main" id="{85ACE15D-7B3E-4EF0-B3B6-4B2159B3C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Path Base Testing: Step 4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6702249E-09EF-4D3E-A07F-190A28A8B5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3" y="1219200"/>
            <a:ext cx="9753597" cy="50292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Prepare a test case for each independent path.</a:t>
            </a:r>
          </a:p>
          <a:p>
            <a:pPr eaLnBrk="1" hangingPunct="1"/>
            <a:r>
              <a:rPr lang="en-US" altLang="en-US" sz="2400" dirty="0"/>
              <a:t>In this example:</a:t>
            </a:r>
          </a:p>
          <a:p>
            <a:pPr lvl="1" eaLnBrk="1" hangingPunct="1"/>
            <a:r>
              <a:rPr lang="en-US" altLang="en-US" sz="2000" dirty="0"/>
              <a:t>Path: [ 1 – 2 – 6 ]</a:t>
            </a:r>
          </a:p>
          <a:p>
            <a:pPr lvl="2" eaLnBrk="1" hangingPunct="1"/>
            <a:r>
              <a:rPr lang="en-US" altLang="en-US" sz="1800" dirty="0"/>
              <a:t>Test Case:  A = { 5, …}, N = 1</a:t>
            </a:r>
          </a:p>
          <a:p>
            <a:pPr lvl="2" eaLnBrk="1" hangingPunct="1"/>
            <a:r>
              <a:rPr lang="en-US" altLang="en-US" sz="1800" dirty="0"/>
              <a:t>Expected Output: 5</a:t>
            </a:r>
          </a:p>
          <a:p>
            <a:pPr lvl="1" eaLnBrk="1" hangingPunct="1"/>
            <a:r>
              <a:rPr lang="en-US" altLang="en-US" sz="2000" dirty="0"/>
              <a:t>Path: [ 1 – 2 – 3 – 5 – 2 – 6 ]</a:t>
            </a:r>
          </a:p>
          <a:p>
            <a:pPr lvl="2" eaLnBrk="1" hangingPunct="1"/>
            <a:r>
              <a:rPr lang="en-US" altLang="en-US" sz="1800" dirty="0"/>
              <a:t>Test Case: A = { 5, 9, … }, N = 2</a:t>
            </a:r>
          </a:p>
          <a:p>
            <a:pPr lvl="2" eaLnBrk="1" hangingPunct="1"/>
            <a:r>
              <a:rPr lang="en-US" altLang="en-US" sz="1800" dirty="0"/>
              <a:t>Expected Output: 5</a:t>
            </a:r>
          </a:p>
          <a:p>
            <a:pPr lvl="1" eaLnBrk="1" hangingPunct="1"/>
            <a:r>
              <a:rPr lang="en-US" altLang="en-US" sz="2000" dirty="0"/>
              <a:t>Path: [ 1 – 2 – 3 – 4 – 5 – 2 – 6]</a:t>
            </a:r>
          </a:p>
          <a:p>
            <a:pPr lvl="2" eaLnBrk="1" hangingPunct="1"/>
            <a:r>
              <a:rPr lang="en-US" altLang="en-US" sz="1800" dirty="0"/>
              <a:t>Test Case: A = { 8, 6, … }, N = 2</a:t>
            </a:r>
          </a:p>
          <a:p>
            <a:pPr lvl="2" eaLnBrk="1" hangingPunct="1"/>
            <a:r>
              <a:rPr lang="en-US" altLang="en-US" sz="1800" dirty="0"/>
              <a:t>Expected Output: 6</a:t>
            </a:r>
          </a:p>
          <a:p>
            <a:pPr eaLnBrk="1" hangingPunct="1"/>
            <a:r>
              <a:rPr lang="en-US" altLang="en-US" sz="2600" dirty="0"/>
              <a:t>These tests will result a complete decision and statement coverage of the code.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7B7770-82E1-4306-A79B-E07F0B0469B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4B48F0-91BB-429F-9B59-D211E2EC89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88853C-1418-450B-BD5F-6CF1FDEF1139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0415F2B-2273-4682-A5B0-C6E63413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642" y="483255"/>
            <a:ext cx="3352800" cy="316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min = A[0];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I = 1;</a:t>
            </a:r>
          </a:p>
          <a:p>
            <a:pPr>
              <a:lnSpc>
                <a:spcPct val="120000"/>
              </a:lnSpc>
            </a:pPr>
            <a:endParaRPr lang="en-US" altLang="en-US" sz="18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while (I &lt; N) {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	if (A[I] &lt; min)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        min = A[I];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     I = I + 1;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print min</a:t>
            </a:r>
          </a:p>
        </p:txBody>
      </p:sp>
    </p:spTree>
    <p:extLst>
      <p:ext uri="{BB962C8B-B14F-4D97-AF65-F5344CB8AC3E}">
        <p14:creationId xmlns:p14="http://schemas.microsoft.com/office/powerpoint/2010/main" val="99207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>
            <a:extLst>
              <a:ext uri="{FF2B5EF4-FFF2-40B4-BE49-F238E27FC236}">
                <a16:creationId xmlns:a16="http://schemas.microsoft.com/office/drawing/2014/main" id="{1100BBA8-19E0-4493-8D9A-E8F20ACD0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22DD-2596-44F0-954E-46476416C39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3B254-E7ED-4660-80EA-81126F2864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0C3915-DD49-44E8-91ED-C256C97BB18E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78B75D44-471B-4C35-BD1D-A0ED691DA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143000"/>
            <a:ext cx="8077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average 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(int[ ] value, int min, int max, int N)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int i, totalValid, sum, mean;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i = totalValid = sum =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while ( i &lt; N &amp;&amp; value[i] != -999 )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	if (value[i] &gt;= min &amp;&amp; value[i] &lt;= max){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		totalValid += 1; sum += value[i];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	i += 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if (totalValid &gt;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	mean = sum / totalValid;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else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	mean = -999;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return mean;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628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>
            <a:extLst>
              <a:ext uri="{FF2B5EF4-FFF2-40B4-BE49-F238E27FC236}">
                <a16:creationId xmlns:a16="http://schemas.microsoft.com/office/drawing/2014/main" id="{D96DEA92-A5B9-4574-842C-0A6856670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2" y="284297"/>
            <a:ext cx="9515959" cy="846793"/>
          </a:xfrm>
        </p:spPr>
        <p:txBody>
          <a:bodyPr/>
          <a:lstStyle/>
          <a:p>
            <a:pPr eaLnBrk="1" hangingPunct="1"/>
            <a:r>
              <a:rPr lang="en-US" altLang="en-US" dirty="0"/>
              <a:t>White Box Testing: Introduction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D03B608C-BDCB-4A10-AF8C-49B2E077B4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2" y="1295401"/>
            <a:ext cx="9601197" cy="48355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600" dirty="0"/>
              <a:t>Test Engineers have access to the source code.</a:t>
            </a:r>
          </a:p>
          <a:p>
            <a:pPr eaLnBrk="1" hangingPunct="1"/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Typical </a:t>
            </a:r>
            <a:r>
              <a:rPr lang="en-US" altLang="en-US" sz="2600" dirty="0"/>
              <a:t>at the Unit Test level as the programmers have knowledge of the internal logic of code.</a:t>
            </a:r>
          </a:p>
          <a:p>
            <a:pPr eaLnBrk="1" hangingPunct="1"/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Tests </a:t>
            </a:r>
            <a:r>
              <a:rPr lang="en-US" altLang="en-US" sz="2600" dirty="0"/>
              <a:t>are based on coverage of:</a:t>
            </a:r>
          </a:p>
          <a:p>
            <a:pPr lvl="1" eaLnBrk="1" hangingPunct="1"/>
            <a:r>
              <a:rPr lang="en-US" altLang="en-US" sz="2200" dirty="0"/>
              <a:t>Code statements;</a:t>
            </a:r>
          </a:p>
          <a:p>
            <a:pPr lvl="1" eaLnBrk="1" hangingPunct="1"/>
            <a:r>
              <a:rPr lang="en-US" altLang="en-US" sz="2200" dirty="0"/>
              <a:t>Branches;</a:t>
            </a:r>
          </a:p>
          <a:p>
            <a:pPr lvl="1" eaLnBrk="1" hangingPunct="1"/>
            <a:r>
              <a:rPr lang="en-US" altLang="en-US" sz="2200" dirty="0"/>
              <a:t>Paths;</a:t>
            </a:r>
          </a:p>
          <a:p>
            <a:pPr lvl="1" eaLnBrk="1" hangingPunct="1"/>
            <a:r>
              <a:rPr lang="en-US" altLang="en-US" sz="2200" dirty="0"/>
              <a:t>Conditions.</a:t>
            </a:r>
          </a:p>
          <a:p>
            <a:pPr eaLnBrk="1" hangingPunct="1"/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Most </a:t>
            </a:r>
            <a:r>
              <a:rPr lang="en-US" altLang="en-US" sz="2600" dirty="0"/>
              <a:t>of the testing techniques are based on </a:t>
            </a:r>
            <a:r>
              <a:rPr lang="en-US" altLang="en-US" sz="2600" i="1" dirty="0"/>
              <a:t>Control Flow Graph</a:t>
            </a:r>
            <a:r>
              <a:rPr lang="en-US" altLang="en-US" sz="2600" dirty="0"/>
              <a:t> (denoted as CFG) of a code fragment.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DFA97-1AE8-42CE-8DB5-9BE94F8B28A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3BE52-B4D1-41AB-8812-79FC5DE203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2BA6A8-65AF-4DE1-BC9A-1C09CC1C4D2E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</a:t>
            </a:fld>
            <a:endParaRPr lang="en-US" altLang="en-US" sz="1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70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>
            <a:extLst>
              <a:ext uri="{FF2B5EF4-FFF2-40B4-BE49-F238E27FC236}">
                <a16:creationId xmlns:a16="http://schemas.microsoft.com/office/drawing/2014/main" id="{00684A37-7D1B-4EB9-92EC-F4EE6990E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9820" y="186203"/>
            <a:ext cx="9515959" cy="846793"/>
          </a:xfrm>
        </p:spPr>
        <p:txBody>
          <a:bodyPr/>
          <a:lstStyle/>
          <a:p>
            <a:pPr eaLnBrk="1" hangingPunct="1"/>
            <a:r>
              <a:rPr lang="en-US" altLang="en-US" dirty="0"/>
              <a:t>Step 1: Draw CFG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F3DF3B7-C28E-488B-BEFF-CD192E66C16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BFD0C6D-DAD3-4D4B-877C-0BA663ABDF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49E11A-472B-4B0C-9182-FCBA0553FB4C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E30EC2AF-CF9A-4DCC-BFF3-894FDA31A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990600"/>
            <a:ext cx="82296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 dirty="0">
                <a:solidFill>
                  <a:srgbClr val="000000"/>
                </a:solidFill>
                <a:latin typeface="Courier New" panose="02070309020205020404" pitchFamily="49" charset="0"/>
              </a:rPr>
              <a:t>average 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[ ] value, </a:t>
            </a:r>
            <a:r>
              <a:rPr lang="en-US" alt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 min, </a:t>
            </a:r>
            <a:r>
              <a:rPr lang="en-US" alt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 max, </a:t>
            </a:r>
            <a:r>
              <a:rPr lang="en-US" alt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 N)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totalValid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, sum, mean;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totalValid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 = sum =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	while ( </a:t>
            </a:r>
            <a:r>
              <a:rPr lang="en-US" alt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 &lt; N &amp;&amp; value[</a:t>
            </a:r>
            <a:r>
              <a:rPr lang="en-US" alt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] != -999 )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sz="1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		if (value[</a:t>
            </a:r>
            <a:r>
              <a:rPr lang="en-US" alt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] &gt;= min &amp;&amp; value[</a:t>
            </a:r>
            <a:r>
              <a:rPr lang="en-US" alt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] &lt;= max){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totalValid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 += 1; sum += value[</a:t>
            </a:r>
            <a:r>
              <a:rPr lang="en-US" alt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];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 += 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	if (</a:t>
            </a:r>
            <a:r>
              <a:rPr lang="en-US" alt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totalValid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 &gt;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		mean = sum / </a:t>
            </a:r>
            <a:r>
              <a:rPr lang="en-US" altLang="en-US" sz="1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totalValid</a:t>
            </a: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	else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		mean = -999;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	return mean;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7655" name="AutoShape 4">
            <a:extLst>
              <a:ext uri="{FF2B5EF4-FFF2-40B4-BE49-F238E27FC236}">
                <a16:creationId xmlns:a16="http://schemas.microsoft.com/office/drawing/2014/main" id="{81C0B3D4-9987-4F1F-93D5-12AD9D10641D}"/>
              </a:ext>
            </a:extLst>
          </p:cNvPr>
          <p:cNvSpPr>
            <a:spLocks/>
          </p:cNvSpPr>
          <p:nvPr/>
        </p:nvSpPr>
        <p:spPr bwMode="auto">
          <a:xfrm>
            <a:off x="7848600" y="1524000"/>
            <a:ext cx="228600" cy="381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6" name="Oval 5">
            <a:extLst>
              <a:ext uri="{FF2B5EF4-FFF2-40B4-BE49-F238E27FC236}">
                <a16:creationId xmlns:a16="http://schemas.microsoft.com/office/drawing/2014/main" id="{F4646162-AE41-4BFC-9AC5-BB2F9442A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15240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27657" name="Oval 6">
            <a:extLst>
              <a:ext uri="{FF2B5EF4-FFF2-40B4-BE49-F238E27FC236}">
                <a16:creationId xmlns:a16="http://schemas.microsoft.com/office/drawing/2014/main" id="{2FC73DC4-DB94-4C68-9332-41647FE88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27658" name="Oval 7">
            <a:extLst>
              <a:ext uri="{FF2B5EF4-FFF2-40B4-BE49-F238E27FC236}">
                <a16:creationId xmlns:a16="http://schemas.microsoft.com/office/drawing/2014/main" id="{4BC61BF3-8872-4E29-9C56-64F9E0A64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27659" name="Oval 8">
            <a:extLst>
              <a:ext uri="{FF2B5EF4-FFF2-40B4-BE49-F238E27FC236}">
                <a16:creationId xmlns:a16="http://schemas.microsoft.com/office/drawing/2014/main" id="{6F8A1AF2-30A6-4076-838C-9B0A3BB4F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33045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4</a:t>
            </a:r>
          </a:p>
        </p:txBody>
      </p:sp>
      <p:sp>
        <p:nvSpPr>
          <p:cNvPr id="27660" name="Oval 9">
            <a:extLst>
              <a:ext uri="{FF2B5EF4-FFF2-40B4-BE49-F238E27FC236}">
                <a16:creationId xmlns:a16="http://schemas.microsoft.com/office/drawing/2014/main" id="{6D57C359-07C0-4CE0-9C78-C1B4F10B0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314575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5</a:t>
            </a:r>
          </a:p>
        </p:txBody>
      </p:sp>
      <p:sp>
        <p:nvSpPr>
          <p:cNvPr id="27661" name="Oval 10">
            <a:extLst>
              <a:ext uri="{FF2B5EF4-FFF2-40B4-BE49-F238E27FC236}">
                <a16:creationId xmlns:a16="http://schemas.microsoft.com/office/drawing/2014/main" id="{37A018BE-E0E4-4467-B2F3-8A89E5EB3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8956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Times" panose="02020603050405020304" pitchFamily="18" charset="0"/>
              </a:rPr>
              <a:t>6</a:t>
            </a:r>
          </a:p>
        </p:txBody>
      </p:sp>
      <p:sp>
        <p:nvSpPr>
          <p:cNvPr id="27662" name="Oval 11">
            <a:extLst>
              <a:ext uri="{FF2B5EF4-FFF2-40B4-BE49-F238E27FC236}">
                <a16:creationId xmlns:a16="http://schemas.microsoft.com/office/drawing/2014/main" id="{9113459B-D281-49C3-B450-697915E21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Times" panose="02020603050405020304" pitchFamily="18" charset="0"/>
              </a:rPr>
              <a:t>7</a:t>
            </a:r>
          </a:p>
        </p:txBody>
      </p:sp>
      <p:sp>
        <p:nvSpPr>
          <p:cNvPr id="27663" name="Oval 12">
            <a:extLst>
              <a:ext uri="{FF2B5EF4-FFF2-40B4-BE49-F238E27FC236}">
                <a16:creationId xmlns:a16="http://schemas.microsoft.com/office/drawing/2014/main" id="{80AB9CA9-C42F-4972-90C8-F2B53B836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958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9</a:t>
            </a:r>
          </a:p>
        </p:txBody>
      </p:sp>
      <p:sp>
        <p:nvSpPr>
          <p:cNvPr id="27664" name="Oval 13">
            <a:extLst>
              <a:ext uri="{FF2B5EF4-FFF2-40B4-BE49-F238E27FC236}">
                <a16:creationId xmlns:a16="http://schemas.microsoft.com/office/drawing/2014/main" id="{C85D988B-81FF-4A9D-92D8-5B0A48E62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148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27665" name="Oval 14">
            <a:extLst>
              <a:ext uri="{FF2B5EF4-FFF2-40B4-BE49-F238E27FC236}">
                <a16:creationId xmlns:a16="http://schemas.microsoft.com/office/drawing/2014/main" id="{94F3A77A-2713-411C-8E12-5D0202705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latin typeface="Times" panose="02020603050405020304" pitchFamily="18" charset="0"/>
              </a:rPr>
              <a:t>10</a:t>
            </a:r>
          </a:p>
        </p:txBody>
      </p:sp>
      <p:sp>
        <p:nvSpPr>
          <p:cNvPr id="27666" name="Oval 15">
            <a:extLst>
              <a:ext uri="{FF2B5EF4-FFF2-40B4-BE49-F238E27FC236}">
                <a16:creationId xmlns:a16="http://schemas.microsoft.com/office/drawing/2014/main" id="{6C806CC4-A4A7-4E3C-88B9-682D3B53C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4864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6316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B247AE71-1597-4736-8E6C-0A7761A64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1: Draw CFG</a:t>
            </a:r>
          </a:p>
        </p:txBody>
      </p:sp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D6E6C30B-FF9B-4B0D-85BC-AA834B9610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B8AB2F40-A570-4AC1-A823-E4AD7A768A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02301F-F834-491E-AB9D-6BD996B7FDCB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grpSp>
        <p:nvGrpSpPr>
          <p:cNvPr id="28678" name="Group 3">
            <a:extLst>
              <a:ext uri="{FF2B5EF4-FFF2-40B4-BE49-F238E27FC236}">
                <a16:creationId xmlns:a16="http://schemas.microsoft.com/office/drawing/2014/main" id="{20A4C0E6-CF53-4F14-8416-F8408945891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676400"/>
            <a:ext cx="7772400" cy="4343400"/>
            <a:chOff x="480" y="1056"/>
            <a:chExt cx="4896" cy="2736"/>
          </a:xfrm>
        </p:grpSpPr>
        <p:sp>
          <p:nvSpPr>
            <p:cNvPr id="28679" name="Oval 4">
              <a:extLst>
                <a:ext uri="{FF2B5EF4-FFF2-40B4-BE49-F238E27FC236}">
                  <a16:creationId xmlns:a16="http://schemas.microsoft.com/office/drawing/2014/main" id="{5750B96D-8F45-4C3D-A327-59387DA6A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28680" name="Oval 5">
              <a:extLst>
                <a:ext uri="{FF2B5EF4-FFF2-40B4-BE49-F238E27FC236}">
                  <a16:creationId xmlns:a16="http://schemas.microsoft.com/office/drawing/2014/main" id="{D11037FF-4011-474C-AB74-94D6135C9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28681" name="Oval 6">
              <a:extLst>
                <a:ext uri="{FF2B5EF4-FFF2-40B4-BE49-F238E27FC236}">
                  <a16:creationId xmlns:a16="http://schemas.microsoft.com/office/drawing/2014/main" id="{CD582E0F-5DBC-426B-8FD8-48F75A690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3</a:t>
              </a:r>
            </a:p>
          </p:txBody>
        </p:sp>
        <p:sp>
          <p:nvSpPr>
            <p:cNvPr id="28682" name="Oval 7">
              <a:extLst>
                <a:ext uri="{FF2B5EF4-FFF2-40B4-BE49-F238E27FC236}">
                  <a16:creationId xmlns:a16="http://schemas.microsoft.com/office/drawing/2014/main" id="{27F6168F-A901-4B97-8290-A18B3743C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0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28683" name="Oval 8">
              <a:extLst>
                <a:ext uri="{FF2B5EF4-FFF2-40B4-BE49-F238E27FC236}">
                  <a16:creationId xmlns:a16="http://schemas.microsoft.com/office/drawing/2014/main" id="{0DEC0C37-3BEA-4D33-80F8-AAAFDF090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40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5</a:t>
              </a:r>
            </a:p>
          </p:txBody>
        </p:sp>
        <p:sp>
          <p:nvSpPr>
            <p:cNvPr id="28684" name="Oval 9">
              <a:extLst>
                <a:ext uri="{FF2B5EF4-FFF2-40B4-BE49-F238E27FC236}">
                  <a16:creationId xmlns:a16="http://schemas.microsoft.com/office/drawing/2014/main" id="{BB169C9D-A15B-43F2-94DF-0F9EE51D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48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6</a:t>
              </a:r>
            </a:p>
          </p:txBody>
        </p:sp>
        <p:sp>
          <p:nvSpPr>
            <p:cNvPr id="28685" name="Oval 10">
              <a:extLst>
                <a:ext uri="{FF2B5EF4-FFF2-40B4-BE49-F238E27FC236}">
                  <a16:creationId xmlns:a16="http://schemas.microsoft.com/office/drawing/2014/main" id="{08F82D13-69B6-4E26-8EDB-2FE1E16C1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264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7</a:t>
              </a:r>
            </a:p>
          </p:txBody>
        </p:sp>
        <p:sp>
          <p:nvSpPr>
            <p:cNvPr id="28686" name="Oval 11">
              <a:extLst>
                <a:ext uri="{FF2B5EF4-FFF2-40B4-BE49-F238E27FC236}">
                  <a16:creationId xmlns:a16="http://schemas.microsoft.com/office/drawing/2014/main" id="{4CB4E32C-1B92-4449-B9F1-CEC7F1BC7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96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9</a:t>
              </a:r>
            </a:p>
          </p:txBody>
        </p:sp>
        <p:sp>
          <p:nvSpPr>
            <p:cNvPr id="28687" name="Oval 12">
              <a:extLst>
                <a:ext uri="{FF2B5EF4-FFF2-40B4-BE49-F238E27FC236}">
                  <a16:creationId xmlns:a16="http://schemas.microsoft.com/office/drawing/2014/main" id="{9C7F23E3-2A80-429A-8E6D-667A6AA71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8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dirty="0">
                  <a:latin typeface="Times" panose="02020603050405020304" pitchFamily="18" charset="0"/>
                </a:rPr>
                <a:t>8</a:t>
              </a:r>
            </a:p>
          </p:txBody>
        </p:sp>
        <p:sp>
          <p:nvSpPr>
            <p:cNvPr id="28688" name="Oval 13">
              <a:extLst>
                <a:ext uri="{FF2B5EF4-FFF2-40B4-BE49-F238E27FC236}">
                  <a16:creationId xmlns:a16="http://schemas.microsoft.com/office/drawing/2014/main" id="{94DE3C22-63D1-4D36-AF44-51C229B3B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968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" panose="02020603050405020304" pitchFamily="18" charset="0"/>
                </a:rPr>
                <a:t>10</a:t>
              </a:r>
            </a:p>
          </p:txBody>
        </p:sp>
        <p:sp>
          <p:nvSpPr>
            <p:cNvPr id="28689" name="Oval 14">
              <a:extLst>
                <a:ext uri="{FF2B5EF4-FFF2-40B4-BE49-F238E27FC236}">
                  <a16:creationId xmlns:a16="http://schemas.microsoft.com/office/drawing/2014/main" id="{08A78359-5E84-48AA-97F1-76CB951E8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632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" panose="02020603050405020304" pitchFamily="18" charset="0"/>
                </a:rPr>
                <a:t>11</a:t>
              </a:r>
            </a:p>
          </p:txBody>
        </p:sp>
        <p:sp>
          <p:nvSpPr>
            <p:cNvPr id="28690" name="Line 15">
              <a:extLst>
                <a:ext uri="{FF2B5EF4-FFF2-40B4-BE49-F238E27FC236}">
                  <a16:creationId xmlns:a16="http://schemas.microsoft.com/office/drawing/2014/main" id="{DA7FD562-E825-4A8B-964D-60F294111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8691" name="Line 16">
              <a:extLst>
                <a:ext uri="{FF2B5EF4-FFF2-40B4-BE49-F238E27FC236}">
                  <a16:creationId xmlns:a16="http://schemas.microsoft.com/office/drawing/2014/main" id="{0EB7E297-6F95-48B6-A769-983F5AFC6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2688"/>
              <a:ext cx="81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8692" name="Line 17">
              <a:extLst>
                <a:ext uri="{FF2B5EF4-FFF2-40B4-BE49-F238E27FC236}">
                  <a16:creationId xmlns:a16="http://schemas.microsoft.com/office/drawing/2014/main" id="{90E64587-C87A-4802-9B9E-159056E5F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8693" name="Line 18">
              <a:extLst>
                <a:ext uri="{FF2B5EF4-FFF2-40B4-BE49-F238E27FC236}">
                  <a16:creationId xmlns:a16="http://schemas.microsoft.com/office/drawing/2014/main" id="{C8C39E76-EAE5-42DC-9796-F8714600E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8694" name="Line 19">
              <a:extLst>
                <a:ext uri="{FF2B5EF4-FFF2-40B4-BE49-F238E27FC236}">
                  <a16:creationId xmlns:a16="http://schemas.microsoft.com/office/drawing/2014/main" id="{98AFAA67-1D5E-4803-8FBD-8354C2C1A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8695" name="Line 20">
              <a:extLst>
                <a:ext uri="{FF2B5EF4-FFF2-40B4-BE49-F238E27FC236}">
                  <a16:creationId xmlns:a16="http://schemas.microsoft.com/office/drawing/2014/main" id="{0C9B340A-6B84-4F66-88B8-A478EBE2B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8696" name="Line 21">
              <a:extLst>
                <a:ext uri="{FF2B5EF4-FFF2-40B4-BE49-F238E27FC236}">
                  <a16:creationId xmlns:a16="http://schemas.microsoft.com/office/drawing/2014/main" id="{A689CD59-E008-4814-8BC4-2167CA0DD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640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8697" name="Line 22">
              <a:extLst>
                <a:ext uri="{FF2B5EF4-FFF2-40B4-BE49-F238E27FC236}">
                  <a16:creationId xmlns:a16="http://schemas.microsoft.com/office/drawing/2014/main" id="{8C47B2A7-4BBC-41C9-8429-0E6229869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640"/>
              <a:ext cx="14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8698" name="Line 23">
              <a:extLst>
                <a:ext uri="{FF2B5EF4-FFF2-40B4-BE49-F238E27FC236}">
                  <a16:creationId xmlns:a16="http://schemas.microsoft.com/office/drawing/2014/main" id="{CF6E0DE1-8E62-4DB0-B1EC-E1AC2DFE2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2640"/>
              <a:ext cx="115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8699" name="Line 24">
              <a:extLst>
                <a:ext uri="{FF2B5EF4-FFF2-40B4-BE49-F238E27FC236}">
                  <a16:creationId xmlns:a16="http://schemas.microsoft.com/office/drawing/2014/main" id="{A752D0B3-4E7A-4757-85CA-159CC9DAD5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872"/>
              <a:ext cx="38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8700" name="Line 25">
              <a:extLst>
                <a:ext uri="{FF2B5EF4-FFF2-40B4-BE49-F238E27FC236}">
                  <a16:creationId xmlns:a16="http://schemas.microsoft.com/office/drawing/2014/main" id="{926CD726-EC37-4FF9-88FC-02E62ED2D1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440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8701" name="Line 26">
              <a:extLst>
                <a:ext uri="{FF2B5EF4-FFF2-40B4-BE49-F238E27FC236}">
                  <a16:creationId xmlns:a16="http://schemas.microsoft.com/office/drawing/2014/main" id="{5E2D5FE2-6EC5-4E06-A3A6-A2CFB44FB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872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8702" name="Line 27">
              <a:extLst>
                <a:ext uri="{FF2B5EF4-FFF2-40B4-BE49-F238E27FC236}">
                  <a16:creationId xmlns:a16="http://schemas.microsoft.com/office/drawing/2014/main" id="{01810BF3-B541-407E-AC55-42E9D0B2D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440"/>
              <a:ext cx="43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8703" name="Line 28">
              <a:extLst>
                <a:ext uri="{FF2B5EF4-FFF2-40B4-BE49-F238E27FC236}">
                  <a16:creationId xmlns:a16="http://schemas.microsoft.com/office/drawing/2014/main" id="{4D98F910-3F69-4429-A300-5D5191D88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824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8704" name="Line 29">
              <a:extLst>
                <a:ext uri="{FF2B5EF4-FFF2-40B4-BE49-F238E27FC236}">
                  <a16:creationId xmlns:a16="http://schemas.microsoft.com/office/drawing/2014/main" id="{C830013C-5B88-4CEA-9EDE-4F20616B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77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8705" name="Rectangle 30">
              <a:extLst>
                <a:ext uri="{FF2B5EF4-FFF2-40B4-BE49-F238E27FC236}">
                  <a16:creationId xmlns:a16="http://schemas.microsoft.com/office/drawing/2014/main" id="{34D85209-A2C1-4C51-98FA-61D07F6B4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56"/>
              <a:ext cx="4896" cy="2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6" name="Text Box 31">
              <a:extLst>
                <a:ext uri="{FF2B5EF4-FFF2-40B4-BE49-F238E27FC236}">
                  <a16:creationId xmlns:a16="http://schemas.microsoft.com/office/drawing/2014/main" id="{13609E95-85E7-437F-AF53-72A771545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6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CFG</a:t>
              </a:r>
            </a:p>
          </p:txBody>
        </p:sp>
        <p:sp>
          <p:nvSpPr>
            <p:cNvPr id="28707" name="Text Box 32">
              <a:extLst>
                <a:ext uri="{FF2B5EF4-FFF2-40B4-BE49-F238E27FC236}">
                  <a16:creationId xmlns:a16="http://schemas.microsoft.com/office/drawing/2014/main" id="{9BF5F380-5530-421B-8309-E751D305F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28708" name="Text Box 33">
              <a:extLst>
                <a:ext uri="{FF2B5EF4-FFF2-40B4-BE49-F238E27FC236}">
                  <a16:creationId xmlns:a16="http://schemas.microsoft.com/office/drawing/2014/main" id="{C19E5194-E4B0-4961-80EA-06FDC4D85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28709" name="Text Box 34">
              <a:extLst>
                <a:ext uri="{FF2B5EF4-FFF2-40B4-BE49-F238E27FC236}">
                  <a16:creationId xmlns:a16="http://schemas.microsoft.com/office/drawing/2014/main" id="{7C54F79D-1E2E-42BF-8A6F-C112E790A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28710" name="Text Box 35">
              <a:extLst>
                <a:ext uri="{FF2B5EF4-FFF2-40B4-BE49-F238E27FC236}">
                  <a16:creationId xmlns:a16="http://schemas.microsoft.com/office/drawing/2014/main" id="{30DA4C31-2CFB-4331-A01D-4559B2AC3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28711" name="Text Box 36">
              <a:extLst>
                <a:ext uri="{FF2B5EF4-FFF2-40B4-BE49-F238E27FC236}">
                  <a16:creationId xmlns:a16="http://schemas.microsoft.com/office/drawing/2014/main" id="{8E07CADD-562B-4498-8780-02A4BC203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3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28712" name="Text Box 37">
              <a:extLst>
                <a:ext uri="{FF2B5EF4-FFF2-40B4-BE49-F238E27FC236}">
                  <a16:creationId xmlns:a16="http://schemas.microsoft.com/office/drawing/2014/main" id="{6206AF58-35A0-4A1E-A1D8-79E17E931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77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28713" name="Text Box 38">
              <a:extLst>
                <a:ext uri="{FF2B5EF4-FFF2-40B4-BE49-F238E27FC236}">
                  <a16:creationId xmlns:a16="http://schemas.microsoft.com/office/drawing/2014/main" id="{8B664F8E-C283-4704-9FC6-2B9E26C12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01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28714" name="Text Box 39">
              <a:extLst>
                <a:ext uri="{FF2B5EF4-FFF2-40B4-BE49-F238E27FC236}">
                  <a16:creationId xmlns:a16="http://schemas.microsoft.com/office/drawing/2014/main" id="{5429474C-8CA4-4445-9A07-88C982652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8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28715" name="Text Box 40">
              <a:extLst>
                <a:ext uri="{FF2B5EF4-FFF2-40B4-BE49-F238E27FC236}">
                  <a16:creationId xmlns:a16="http://schemas.microsoft.com/office/drawing/2014/main" id="{D5A11650-FFA4-4FF8-BF06-E54E23E86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8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28716" name="Line 42">
              <a:extLst>
                <a:ext uri="{FF2B5EF4-FFF2-40B4-BE49-F238E27FC236}">
                  <a16:creationId xmlns:a16="http://schemas.microsoft.com/office/drawing/2014/main" id="{FF3AFA43-2220-4743-B3B1-E8E6D0249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4" y="192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8717" name="Text Box 43">
              <a:extLst>
                <a:ext uri="{FF2B5EF4-FFF2-40B4-BE49-F238E27FC236}">
                  <a16:creationId xmlns:a16="http://schemas.microsoft.com/office/drawing/2014/main" id="{15F37E53-ABCB-41DA-9DDF-6D3E2239C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1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28718" name="Line 44">
              <a:extLst>
                <a:ext uri="{FF2B5EF4-FFF2-40B4-BE49-F238E27FC236}">
                  <a16:creationId xmlns:a16="http://schemas.microsoft.com/office/drawing/2014/main" id="{A4B629DB-2B73-41DB-B1C7-ED936F212C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16552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>
            <a:extLst>
              <a:ext uri="{FF2B5EF4-FFF2-40B4-BE49-F238E27FC236}">
                <a16:creationId xmlns:a16="http://schemas.microsoft.com/office/drawing/2014/main" id="{E7A79729-B57C-45D3-8407-DC3BBD745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2: Find Cyclomatic Complexity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DF37572-19EB-409D-8BC0-565F073F02E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1321067B-5108-4664-A188-09D0990A1C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2F2FBA-AB34-48F2-945B-3EAC89492FE9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9702" name="Freeform 3">
            <a:extLst>
              <a:ext uri="{FF2B5EF4-FFF2-40B4-BE49-F238E27FC236}">
                <a16:creationId xmlns:a16="http://schemas.microsoft.com/office/drawing/2014/main" id="{AADAB0FD-154B-4BF3-91A4-EF74F247E966}"/>
              </a:ext>
            </a:extLst>
          </p:cNvPr>
          <p:cNvSpPr>
            <a:spLocks/>
          </p:cNvSpPr>
          <p:nvPr/>
        </p:nvSpPr>
        <p:spPr bwMode="auto">
          <a:xfrm>
            <a:off x="5257800" y="2514600"/>
            <a:ext cx="1244600" cy="528638"/>
          </a:xfrm>
          <a:custGeom>
            <a:avLst/>
            <a:gdLst>
              <a:gd name="T0" fmla="*/ 2147483647 w 4483"/>
              <a:gd name="T1" fmla="*/ 2147483647 h 2563"/>
              <a:gd name="T2" fmla="*/ 2147483647 w 4483"/>
              <a:gd name="T3" fmla="*/ 2147483647 h 2563"/>
              <a:gd name="T4" fmla="*/ 2147483647 w 4483"/>
              <a:gd name="T5" fmla="*/ 2147483647 h 2563"/>
              <a:gd name="T6" fmla="*/ 2147483647 w 4483"/>
              <a:gd name="T7" fmla="*/ 2147483647 h 2563"/>
              <a:gd name="T8" fmla="*/ 2147483647 w 4483"/>
              <a:gd name="T9" fmla="*/ 2147483647 h 2563"/>
              <a:gd name="T10" fmla="*/ 2147483647 w 4483"/>
              <a:gd name="T11" fmla="*/ 2147483647 h 2563"/>
              <a:gd name="T12" fmla="*/ 2147483647 w 4483"/>
              <a:gd name="T13" fmla="*/ 2147483647 h 2563"/>
              <a:gd name="T14" fmla="*/ 2147483647 w 4483"/>
              <a:gd name="T15" fmla="*/ 2147483647 h 2563"/>
              <a:gd name="T16" fmla="*/ 2147483647 w 4483"/>
              <a:gd name="T17" fmla="*/ 2147483647 h 2563"/>
              <a:gd name="T18" fmla="*/ 2147483647 w 4483"/>
              <a:gd name="T19" fmla="*/ 2147483647 h 2563"/>
              <a:gd name="T20" fmla="*/ 2147483647 w 4483"/>
              <a:gd name="T21" fmla="*/ 2147483647 h 2563"/>
              <a:gd name="T22" fmla="*/ 2147483647 w 4483"/>
              <a:gd name="T23" fmla="*/ 2147483647 h 2563"/>
              <a:gd name="T24" fmla="*/ 2147483647 w 4483"/>
              <a:gd name="T25" fmla="*/ 2147483647 h 2563"/>
              <a:gd name="T26" fmla="*/ 2147483647 w 4483"/>
              <a:gd name="T27" fmla="*/ 2147483647 h 2563"/>
              <a:gd name="T28" fmla="*/ 2147483647 w 4483"/>
              <a:gd name="T29" fmla="*/ 2147483647 h 2563"/>
              <a:gd name="T30" fmla="*/ 2147483647 w 4483"/>
              <a:gd name="T31" fmla="*/ 2147483647 h 2563"/>
              <a:gd name="T32" fmla="*/ 2147483647 w 4483"/>
              <a:gd name="T33" fmla="*/ 2147483647 h 2563"/>
              <a:gd name="T34" fmla="*/ 2147483647 w 4483"/>
              <a:gd name="T35" fmla="*/ 2147483647 h 2563"/>
              <a:gd name="T36" fmla="*/ 2147483647 w 4483"/>
              <a:gd name="T37" fmla="*/ 2147483647 h 2563"/>
              <a:gd name="T38" fmla="*/ 2147483647 w 4483"/>
              <a:gd name="T39" fmla="*/ 2147483647 h 2563"/>
              <a:gd name="T40" fmla="*/ 2147483647 w 4483"/>
              <a:gd name="T41" fmla="*/ 2147483647 h 2563"/>
              <a:gd name="T42" fmla="*/ 2147483647 w 4483"/>
              <a:gd name="T43" fmla="*/ 2147483647 h 2563"/>
              <a:gd name="T44" fmla="*/ 2147483647 w 4483"/>
              <a:gd name="T45" fmla="*/ 2147483647 h 2563"/>
              <a:gd name="T46" fmla="*/ 2147483647 w 4483"/>
              <a:gd name="T47" fmla="*/ 2147483647 h 2563"/>
              <a:gd name="T48" fmla="*/ 2147483647 w 4483"/>
              <a:gd name="T49" fmla="*/ 2147483647 h 2563"/>
              <a:gd name="T50" fmla="*/ 2147483647 w 4483"/>
              <a:gd name="T51" fmla="*/ 2147483647 h 2563"/>
              <a:gd name="T52" fmla="*/ 2147483647 w 4483"/>
              <a:gd name="T53" fmla="*/ 2147483647 h 2563"/>
              <a:gd name="T54" fmla="*/ 2147483647 w 4483"/>
              <a:gd name="T55" fmla="*/ 2147483647 h 2563"/>
              <a:gd name="T56" fmla="*/ 2147483647 w 4483"/>
              <a:gd name="T57" fmla="*/ 2147483647 h 2563"/>
              <a:gd name="T58" fmla="*/ 2147483647 w 4483"/>
              <a:gd name="T59" fmla="*/ 2147483647 h 2563"/>
              <a:gd name="T60" fmla="*/ 2147483647 w 4483"/>
              <a:gd name="T61" fmla="*/ 2147483647 h 2563"/>
              <a:gd name="T62" fmla="*/ 2147483647 w 4483"/>
              <a:gd name="T63" fmla="*/ 2147483647 h 2563"/>
              <a:gd name="T64" fmla="*/ 2147483647 w 4483"/>
              <a:gd name="T65" fmla="*/ 2147483647 h 2563"/>
              <a:gd name="T66" fmla="*/ 2147483647 w 4483"/>
              <a:gd name="T67" fmla="*/ 2147483647 h 2563"/>
              <a:gd name="T68" fmla="*/ 2147483647 w 4483"/>
              <a:gd name="T69" fmla="*/ 2147483647 h 2563"/>
              <a:gd name="T70" fmla="*/ 2147483647 w 4483"/>
              <a:gd name="T71" fmla="*/ 2147483647 h 2563"/>
              <a:gd name="T72" fmla="*/ 2147483647 w 4483"/>
              <a:gd name="T73" fmla="*/ 2147483647 h 2563"/>
              <a:gd name="T74" fmla="*/ 2147483647 w 4483"/>
              <a:gd name="T75" fmla="*/ 2147483647 h 2563"/>
              <a:gd name="T76" fmla="*/ 2147483647 w 4483"/>
              <a:gd name="T77" fmla="*/ 2147483647 h 2563"/>
              <a:gd name="T78" fmla="*/ 2147483647 w 4483"/>
              <a:gd name="T79" fmla="*/ 2147483647 h 2563"/>
              <a:gd name="T80" fmla="*/ 2147483647 w 4483"/>
              <a:gd name="T81" fmla="*/ 2147483647 h 2563"/>
              <a:gd name="T82" fmla="*/ 2147483647 w 4483"/>
              <a:gd name="T83" fmla="*/ 2147483647 h 2563"/>
              <a:gd name="T84" fmla="*/ 2147483647 w 4483"/>
              <a:gd name="T85" fmla="*/ 2147483647 h 2563"/>
              <a:gd name="T86" fmla="*/ 2147483647 w 4483"/>
              <a:gd name="T87" fmla="*/ 2147483647 h 2563"/>
              <a:gd name="T88" fmla="*/ 2147483647 w 4483"/>
              <a:gd name="T89" fmla="*/ 2147483647 h 2563"/>
              <a:gd name="T90" fmla="*/ 2147483647 w 4483"/>
              <a:gd name="T91" fmla="*/ 2147483647 h 2563"/>
              <a:gd name="T92" fmla="*/ 2147483647 w 4483"/>
              <a:gd name="T93" fmla="*/ 2147483647 h 2563"/>
              <a:gd name="T94" fmla="*/ 2147483647 w 4483"/>
              <a:gd name="T95" fmla="*/ 2147483647 h 2563"/>
              <a:gd name="T96" fmla="*/ 2147483647 w 4483"/>
              <a:gd name="T97" fmla="*/ 2147483647 h 2563"/>
              <a:gd name="T98" fmla="*/ 2147483647 w 4483"/>
              <a:gd name="T99" fmla="*/ 2147483647 h 2563"/>
              <a:gd name="T100" fmla="*/ 2147483647 w 4483"/>
              <a:gd name="T101" fmla="*/ 2147483647 h 2563"/>
              <a:gd name="T102" fmla="*/ 2147483647 w 4483"/>
              <a:gd name="T103" fmla="*/ 2147483647 h 2563"/>
              <a:gd name="T104" fmla="*/ 2147483647 w 4483"/>
              <a:gd name="T105" fmla="*/ 2147483647 h 2563"/>
              <a:gd name="T106" fmla="*/ 2147483647 w 4483"/>
              <a:gd name="T107" fmla="*/ 2147483647 h 2563"/>
              <a:gd name="T108" fmla="*/ 2147483647 w 4483"/>
              <a:gd name="T109" fmla="*/ 2147483647 h 2563"/>
              <a:gd name="T110" fmla="*/ 2147483647 w 4483"/>
              <a:gd name="T111" fmla="*/ 2147483647 h 2563"/>
              <a:gd name="T112" fmla="*/ 2147483647 w 4483"/>
              <a:gd name="T113" fmla="*/ 2147483647 h 2563"/>
              <a:gd name="T114" fmla="*/ 2147483647 w 4483"/>
              <a:gd name="T115" fmla="*/ 2147483647 h 2563"/>
              <a:gd name="T116" fmla="*/ 2147483647 w 4483"/>
              <a:gd name="T117" fmla="*/ 2147483647 h 2563"/>
              <a:gd name="T118" fmla="*/ 2147483647 w 4483"/>
              <a:gd name="T119" fmla="*/ 2147483647 h 2563"/>
              <a:gd name="T120" fmla="*/ 2147483647 w 4483"/>
              <a:gd name="T121" fmla="*/ 2147483647 h 2563"/>
              <a:gd name="T122" fmla="*/ 2147483647 w 4483"/>
              <a:gd name="T123" fmla="*/ 2147483647 h 2563"/>
              <a:gd name="T124" fmla="*/ 2147483647 w 4483"/>
              <a:gd name="T125" fmla="*/ 2147483647 h 256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483"/>
              <a:gd name="T190" fmla="*/ 0 h 2563"/>
              <a:gd name="T191" fmla="*/ 4483 w 4483"/>
              <a:gd name="T192" fmla="*/ 2563 h 256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483" h="2563">
                <a:moveTo>
                  <a:pt x="4185" y="655"/>
                </a:moveTo>
                <a:cubicBezTo>
                  <a:pt x="4142" y="590"/>
                  <a:pt x="4096" y="560"/>
                  <a:pt x="4032" y="520"/>
                </a:cubicBezTo>
                <a:cubicBezTo>
                  <a:pt x="3955" y="472"/>
                  <a:pt x="4049" y="508"/>
                  <a:pt x="3978" y="484"/>
                </a:cubicBezTo>
                <a:cubicBezTo>
                  <a:pt x="3973" y="480"/>
                  <a:pt x="3926" y="444"/>
                  <a:pt x="3915" y="439"/>
                </a:cubicBezTo>
                <a:cubicBezTo>
                  <a:pt x="3898" y="431"/>
                  <a:pt x="3877" y="432"/>
                  <a:pt x="3861" y="421"/>
                </a:cubicBezTo>
                <a:cubicBezTo>
                  <a:pt x="3811" y="388"/>
                  <a:pt x="3767" y="361"/>
                  <a:pt x="3708" y="349"/>
                </a:cubicBezTo>
                <a:cubicBezTo>
                  <a:pt x="3580" y="285"/>
                  <a:pt x="3424" y="260"/>
                  <a:pt x="3285" y="232"/>
                </a:cubicBezTo>
                <a:cubicBezTo>
                  <a:pt x="3198" y="215"/>
                  <a:pt x="3108" y="188"/>
                  <a:pt x="3024" y="160"/>
                </a:cubicBezTo>
                <a:cubicBezTo>
                  <a:pt x="2954" y="137"/>
                  <a:pt x="2879" y="130"/>
                  <a:pt x="2808" y="106"/>
                </a:cubicBezTo>
                <a:cubicBezTo>
                  <a:pt x="2754" y="88"/>
                  <a:pt x="2694" y="100"/>
                  <a:pt x="2637" y="97"/>
                </a:cubicBezTo>
                <a:cubicBezTo>
                  <a:pt x="2250" y="0"/>
                  <a:pt x="1837" y="75"/>
                  <a:pt x="1440" y="106"/>
                </a:cubicBezTo>
                <a:cubicBezTo>
                  <a:pt x="1385" y="134"/>
                  <a:pt x="1329" y="163"/>
                  <a:pt x="1269" y="178"/>
                </a:cubicBezTo>
                <a:cubicBezTo>
                  <a:pt x="1228" y="205"/>
                  <a:pt x="1179" y="212"/>
                  <a:pt x="1134" y="232"/>
                </a:cubicBezTo>
                <a:cubicBezTo>
                  <a:pt x="1064" y="264"/>
                  <a:pt x="993" y="307"/>
                  <a:pt x="918" y="322"/>
                </a:cubicBezTo>
                <a:cubicBezTo>
                  <a:pt x="843" y="359"/>
                  <a:pt x="772" y="386"/>
                  <a:pt x="693" y="412"/>
                </a:cubicBezTo>
                <a:cubicBezTo>
                  <a:pt x="683" y="415"/>
                  <a:pt x="676" y="426"/>
                  <a:pt x="666" y="430"/>
                </a:cubicBezTo>
                <a:cubicBezTo>
                  <a:pt x="649" y="438"/>
                  <a:pt x="630" y="442"/>
                  <a:pt x="612" y="448"/>
                </a:cubicBezTo>
                <a:cubicBezTo>
                  <a:pt x="603" y="451"/>
                  <a:pt x="585" y="457"/>
                  <a:pt x="585" y="457"/>
                </a:cubicBezTo>
                <a:cubicBezTo>
                  <a:pt x="576" y="469"/>
                  <a:pt x="569" y="483"/>
                  <a:pt x="558" y="493"/>
                </a:cubicBezTo>
                <a:cubicBezTo>
                  <a:pt x="542" y="507"/>
                  <a:pt x="504" y="529"/>
                  <a:pt x="504" y="529"/>
                </a:cubicBezTo>
                <a:cubicBezTo>
                  <a:pt x="480" y="565"/>
                  <a:pt x="457" y="610"/>
                  <a:pt x="432" y="646"/>
                </a:cubicBezTo>
                <a:cubicBezTo>
                  <a:pt x="425" y="656"/>
                  <a:pt x="412" y="663"/>
                  <a:pt x="405" y="673"/>
                </a:cubicBezTo>
                <a:cubicBezTo>
                  <a:pt x="383" y="704"/>
                  <a:pt x="367" y="742"/>
                  <a:pt x="342" y="772"/>
                </a:cubicBezTo>
                <a:cubicBezTo>
                  <a:pt x="268" y="860"/>
                  <a:pt x="205" y="954"/>
                  <a:pt x="144" y="1051"/>
                </a:cubicBezTo>
                <a:cubicBezTo>
                  <a:pt x="105" y="1114"/>
                  <a:pt x="148" y="1060"/>
                  <a:pt x="108" y="1141"/>
                </a:cubicBezTo>
                <a:cubicBezTo>
                  <a:pt x="87" y="1184"/>
                  <a:pt x="66" y="1225"/>
                  <a:pt x="45" y="1267"/>
                </a:cubicBezTo>
                <a:cubicBezTo>
                  <a:pt x="24" y="1372"/>
                  <a:pt x="0" y="1573"/>
                  <a:pt x="108" y="1645"/>
                </a:cubicBezTo>
                <a:cubicBezTo>
                  <a:pt x="142" y="1714"/>
                  <a:pt x="104" y="1650"/>
                  <a:pt x="171" y="1717"/>
                </a:cubicBezTo>
                <a:cubicBezTo>
                  <a:pt x="220" y="1766"/>
                  <a:pt x="263" y="1829"/>
                  <a:pt x="333" y="1852"/>
                </a:cubicBezTo>
                <a:cubicBezTo>
                  <a:pt x="366" y="1878"/>
                  <a:pt x="392" y="1911"/>
                  <a:pt x="432" y="1924"/>
                </a:cubicBezTo>
                <a:cubicBezTo>
                  <a:pt x="463" y="1947"/>
                  <a:pt x="490" y="1975"/>
                  <a:pt x="522" y="1996"/>
                </a:cubicBezTo>
                <a:cubicBezTo>
                  <a:pt x="553" y="2017"/>
                  <a:pt x="598" y="2029"/>
                  <a:pt x="630" y="2050"/>
                </a:cubicBezTo>
                <a:cubicBezTo>
                  <a:pt x="722" y="2109"/>
                  <a:pt x="625" y="2069"/>
                  <a:pt x="729" y="2104"/>
                </a:cubicBezTo>
                <a:cubicBezTo>
                  <a:pt x="744" y="2116"/>
                  <a:pt x="757" y="2131"/>
                  <a:pt x="774" y="2140"/>
                </a:cubicBezTo>
                <a:cubicBezTo>
                  <a:pt x="811" y="2158"/>
                  <a:pt x="861" y="2157"/>
                  <a:pt x="900" y="2176"/>
                </a:cubicBezTo>
                <a:cubicBezTo>
                  <a:pt x="939" y="2195"/>
                  <a:pt x="975" y="2211"/>
                  <a:pt x="1017" y="2221"/>
                </a:cubicBezTo>
                <a:cubicBezTo>
                  <a:pt x="1105" y="2280"/>
                  <a:pt x="1260" y="2260"/>
                  <a:pt x="1359" y="2266"/>
                </a:cubicBezTo>
                <a:cubicBezTo>
                  <a:pt x="1423" y="2282"/>
                  <a:pt x="1477" y="2317"/>
                  <a:pt x="1539" y="2338"/>
                </a:cubicBezTo>
                <a:cubicBezTo>
                  <a:pt x="1629" y="2368"/>
                  <a:pt x="1717" y="2396"/>
                  <a:pt x="1809" y="2419"/>
                </a:cubicBezTo>
                <a:cubicBezTo>
                  <a:pt x="1840" y="2439"/>
                  <a:pt x="1863" y="2446"/>
                  <a:pt x="1899" y="2455"/>
                </a:cubicBezTo>
                <a:cubicBezTo>
                  <a:pt x="1970" y="2502"/>
                  <a:pt x="2051" y="2493"/>
                  <a:pt x="2133" y="2500"/>
                </a:cubicBezTo>
                <a:cubicBezTo>
                  <a:pt x="2256" y="2511"/>
                  <a:pt x="2379" y="2526"/>
                  <a:pt x="2502" y="2536"/>
                </a:cubicBezTo>
                <a:cubicBezTo>
                  <a:pt x="2571" y="2559"/>
                  <a:pt x="2537" y="2550"/>
                  <a:pt x="2601" y="2563"/>
                </a:cubicBezTo>
                <a:cubicBezTo>
                  <a:pt x="2718" y="2560"/>
                  <a:pt x="2835" y="2559"/>
                  <a:pt x="2952" y="2554"/>
                </a:cubicBezTo>
                <a:cubicBezTo>
                  <a:pt x="3003" y="2552"/>
                  <a:pt x="3050" y="2527"/>
                  <a:pt x="3096" y="2509"/>
                </a:cubicBezTo>
                <a:cubicBezTo>
                  <a:pt x="3114" y="2502"/>
                  <a:pt x="3150" y="2491"/>
                  <a:pt x="3150" y="2491"/>
                </a:cubicBezTo>
                <a:cubicBezTo>
                  <a:pt x="3183" y="2458"/>
                  <a:pt x="3221" y="2438"/>
                  <a:pt x="3258" y="2410"/>
                </a:cubicBezTo>
                <a:cubicBezTo>
                  <a:pt x="3315" y="2367"/>
                  <a:pt x="3370" y="2324"/>
                  <a:pt x="3429" y="2284"/>
                </a:cubicBezTo>
                <a:cubicBezTo>
                  <a:pt x="3480" y="2250"/>
                  <a:pt x="3503" y="2191"/>
                  <a:pt x="3564" y="2176"/>
                </a:cubicBezTo>
                <a:cubicBezTo>
                  <a:pt x="3589" y="2156"/>
                  <a:pt x="3610" y="2132"/>
                  <a:pt x="3636" y="2113"/>
                </a:cubicBezTo>
                <a:cubicBezTo>
                  <a:pt x="3659" y="2096"/>
                  <a:pt x="3701" y="2085"/>
                  <a:pt x="3726" y="2077"/>
                </a:cubicBezTo>
                <a:cubicBezTo>
                  <a:pt x="3755" y="2057"/>
                  <a:pt x="3769" y="2050"/>
                  <a:pt x="3798" y="2023"/>
                </a:cubicBezTo>
                <a:cubicBezTo>
                  <a:pt x="3822" y="2001"/>
                  <a:pt x="3872" y="1932"/>
                  <a:pt x="3906" y="1915"/>
                </a:cubicBezTo>
                <a:cubicBezTo>
                  <a:pt x="3925" y="1905"/>
                  <a:pt x="3952" y="1894"/>
                  <a:pt x="3969" y="1879"/>
                </a:cubicBezTo>
                <a:cubicBezTo>
                  <a:pt x="4009" y="1844"/>
                  <a:pt x="4035" y="1806"/>
                  <a:pt x="4086" y="1789"/>
                </a:cubicBezTo>
                <a:cubicBezTo>
                  <a:pt x="4141" y="1734"/>
                  <a:pt x="4187" y="1674"/>
                  <a:pt x="4230" y="1609"/>
                </a:cubicBezTo>
                <a:cubicBezTo>
                  <a:pt x="4239" y="1595"/>
                  <a:pt x="4255" y="1586"/>
                  <a:pt x="4266" y="1573"/>
                </a:cubicBezTo>
                <a:cubicBezTo>
                  <a:pt x="4289" y="1544"/>
                  <a:pt x="4355" y="1456"/>
                  <a:pt x="4374" y="1420"/>
                </a:cubicBezTo>
                <a:cubicBezTo>
                  <a:pt x="4413" y="1347"/>
                  <a:pt x="4438" y="1256"/>
                  <a:pt x="4464" y="1177"/>
                </a:cubicBezTo>
                <a:cubicBezTo>
                  <a:pt x="4458" y="999"/>
                  <a:pt x="4483" y="890"/>
                  <a:pt x="4392" y="754"/>
                </a:cubicBezTo>
                <a:cubicBezTo>
                  <a:pt x="4360" y="706"/>
                  <a:pt x="4301" y="679"/>
                  <a:pt x="4248" y="664"/>
                </a:cubicBezTo>
                <a:cubicBezTo>
                  <a:pt x="4237" y="661"/>
                  <a:pt x="4185" y="637"/>
                  <a:pt x="4185" y="655"/>
                </a:cubicBezTo>
                <a:close/>
              </a:path>
            </a:pathLst>
          </a:custGeom>
          <a:noFill/>
          <a:ln w="317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3" name="Freeform 4">
            <a:extLst>
              <a:ext uri="{FF2B5EF4-FFF2-40B4-BE49-F238E27FC236}">
                <a16:creationId xmlns:a16="http://schemas.microsoft.com/office/drawing/2014/main" id="{8945A9A4-7D65-4059-8EFB-2334107893C5}"/>
              </a:ext>
            </a:extLst>
          </p:cNvPr>
          <p:cNvSpPr>
            <a:spLocks/>
          </p:cNvSpPr>
          <p:nvPr/>
        </p:nvSpPr>
        <p:spPr bwMode="auto">
          <a:xfrm>
            <a:off x="4803776" y="4256089"/>
            <a:ext cx="823913" cy="687387"/>
          </a:xfrm>
          <a:custGeom>
            <a:avLst/>
            <a:gdLst>
              <a:gd name="T0" fmla="*/ 2147483647 w 519"/>
              <a:gd name="T1" fmla="*/ 2147483647 h 433"/>
              <a:gd name="T2" fmla="*/ 2147483647 w 519"/>
              <a:gd name="T3" fmla="*/ 2147483647 h 433"/>
              <a:gd name="T4" fmla="*/ 2147483647 w 519"/>
              <a:gd name="T5" fmla="*/ 2147483647 h 433"/>
              <a:gd name="T6" fmla="*/ 2147483647 w 519"/>
              <a:gd name="T7" fmla="*/ 2147483647 h 433"/>
              <a:gd name="T8" fmla="*/ 2147483647 w 519"/>
              <a:gd name="T9" fmla="*/ 2147483647 h 433"/>
              <a:gd name="T10" fmla="*/ 2147483647 w 519"/>
              <a:gd name="T11" fmla="*/ 2147483647 h 433"/>
              <a:gd name="T12" fmla="*/ 2147483647 w 519"/>
              <a:gd name="T13" fmla="*/ 2147483647 h 433"/>
              <a:gd name="T14" fmla="*/ 2147483647 w 519"/>
              <a:gd name="T15" fmla="*/ 2147483647 h 433"/>
              <a:gd name="T16" fmla="*/ 2147483647 w 519"/>
              <a:gd name="T17" fmla="*/ 2147483647 h 433"/>
              <a:gd name="T18" fmla="*/ 2147483647 w 519"/>
              <a:gd name="T19" fmla="*/ 2147483647 h 433"/>
              <a:gd name="T20" fmla="*/ 2147483647 w 519"/>
              <a:gd name="T21" fmla="*/ 2147483647 h 433"/>
              <a:gd name="T22" fmla="*/ 2147483647 w 519"/>
              <a:gd name="T23" fmla="*/ 2147483647 h 433"/>
              <a:gd name="T24" fmla="*/ 2147483647 w 519"/>
              <a:gd name="T25" fmla="*/ 2147483647 h 433"/>
              <a:gd name="T26" fmla="*/ 2147483647 w 519"/>
              <a:gd name="T27" fmla="*/ 2147483647 h 433"/>
              <a:gd name="T28" fmla="*/ 2147483647 w 519"/>
              <a:gd name="T29" fmla="*/ 2147483647 h 433"/>
              <a:gd name="T30" fmla="*/ 2147483647 w 519"/>
              <a:gd name="T31" fmla="*/ 2147483647 h 43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19"/>
              <a:gd name="T49" fmla="*/ 0 h 433"/>
              <a:gd name="T50" fmla="*/ 519 w 519"/>
              <a:gd name="T51" fmla="*/ 433 h 43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19" h="433">
                <a:moveTo>
                  <a:pt x="445" y="163"/>
                </a:moveTo>
                <a:cubicBezTo>
                  <a:pt x="427" y="110"/>
                  <a:pt x="450" y="159"/>
                  <a:pt x="409" y="118"/>
                </a:cubicBezTo>
                <a:cubicBezTo>
                  <a:pt x="385" y="94"/>
                  <a:pt x="397" y="82"/>
                  <a:pt x="364" y="64"/>
                </a:cubicBezTo>
                <a:cubicBezTo>
                  <a:pt x="339" y="50"/>
                  <a:pt x="302" y="45"/>
                  <a:pt x="274" y="37"/>
                </a:cubicBezTo>
                <a:cubicBezTo>
                  <a:pt x="234" y="25"/>
                  <a:pt x="197" y="11"/>
                  <a:pt x="157" y="1"/>
                </a:cubicBezTo>
                <a:cubicBezTo>
                  <a:pt x="112" y="4"/>
                  <a:pt x="66" y="0"/>
                  <a:pt x="22" y="10"/>
                </a:cubicBezTo>
                <a:cubicBezTo>
                  <a:pt x="11" y="12"/>
                  <a:pt x="5" y="26"/>
                  <a:pt x="4" y="37"/>
                </a:cubicBezTo>
                <a:cubicBezTo>
                  <a:pt x="0" y="97"/>
                  <a:pt x="3" y="152"/>
                  <a:pt x="49" y="190"/>
                </a:cubicBezTo>
                <a:cubicBezTo>
                  <a:pt x="97" y="230"/>
                  <a:pt x="54" y="190"/>
                  <a:pt x="103" y="217"/>
                </a:cubicBezTo>
                <a:cubicBezTo>
                  <a:pt x="153" y="245"/>
                  <a:pt x="183" y="262"/>
                  <a:pt x="238" y="280"/>
                </a:cubicBezTo>
                <a:cubicBezTo>
                  <a:pt x="259" y="287"/>
                  <a:pt x="271" y="309"/>
                  <a:pt x="292" y="316"/>
                </a:cubicBezTo>
                <a:cubicBezTo>
                  <a:pt x="340" y="332"/>
                  <a:pt x="385" y="360"/>
                  <a:pt x="427" y="388"/>
                </a:cubicBezTo>
                <a:cubicBezTo>
                  <a:pt x="494" y="433"/>
                  <a:pt x="417" y="403"/>
                  <a:pt x="481" y="424"/>
                </a:cubicBezTo>
                <a:cubicBezTo>
                  <a:pt x="519" y="366"/>
                  <a:pt x="513" y="345"/>
                  <a:pt x="499" y="262"/>
                </a:cubicBezTo>
                <a:cubicBezTo>
                  <a:pt x="496" y="243"/>
                  <a:pt x="492" y="224"/>
                  <a:pt x="481" y="208"/>
                </a:cubicBezTo>
                <a:cubicBezTo>
                  <a:pt x="443" y="152"/>
                  <a:pt x="445" y="132"/>
                  <a:pt x="445" y="163"/>
                </a:cubicBezTo>
                <a:close/>
              </a:path>
            </a:pathLst>
          </a:custGeom>
          <a:noFill/>
          <a:ln w="317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4" name="Freeform 5">
            <a:extLst>
              <a:ext uri="{FF2B5EF4-FFF2-40B4-BE49-F238E27FC236}">
                <a16:creationId xmlns:a16="http://schemas.microsoft.com/office/drawing/2014/main" id="{6E32E552-9A0F-4C19-8D1D-DFD04D473CCB}"/>
              </a:ext>
            </a:extLst>
          </p:cNvPr>
          <p:cNvSpPr>
            <a:spLocks/>
          </p:cNvSpPr>
          <p:nvPr/>
        </p:nvSpPr>
        <p:spPr bwMode="auto">
          <a:xfrm>
            <a:off x="6010275" y="4191000"/>
            <a:ext cx="355600" cy="642938"/>
          </a:xfrm>
          <a:custGeom>
            <a:avLst/>
            <a:gdLst>
              <a:gd name="T0" fmla="*/ 2147483647 w 224"/>
              <a:gd name="T1" fmla="*/ 2147483647 h 405"/>
              <a:gd name="T2" fmla="*/ 2147483647 w 224"/>
              <a:gd name="T3" fmla="*/ 2147483647 h 405"/>
              <a:gd name="T4" fmla="*/ 2147483647 w 224"/>
              <a:gd name="T5" fmla="*/ 2147483647 h 405"/>
              <a:gd name="T6" fmla="*/ 0 w 224"/>
              <a:gd name="T7" fmla="*/ 2147483647 h 405"/>
              <a:gd name="T8" fmla="*/ 2147483647 w 224"/>
              <a:gd name="T9" fmla="*/ 2147483647 h 405"/>
              <a:gd name="T10" fmla="*/ 2147483647 w 224"/>
              <a:gd name="T11" fmla="*/ 2147483647 h 405"/>
              <a:gd name="T12" fmla="*/ 2147483647 w 224"/>
              <a:gd name="T13" fmla="*/ 2147483647 h 405"/>
              <a:gd name="T14" fmla="*/ 2147483647 w 224"/>
              <a:gd name="T15" fmla="*/ 2147483647 h 405"/>
              <a:gd name="T16" fmla="*/ 2147483647 w 224"/>
              <a:gd name="T17" fmla="*/ 2147483647 h 405"/>
              <a:gd name="T18" fmla="*/ 2147483647 w 224"/>
              <a:gd name="T19" fmla="*/ 2147483647 h 405"/>
              <a:gd name="T20" fmla="*/ 2147483647 w 224"/>
              <a:gd name="T21" fmla="*/ 2147483647 h 405"/>
              <a:gd name="T22" fmla="*/ 2147483647 w 224"/>
              <a:gd name="T23" fmla="*/ 2147483647 h 405"/>
              <a:gd name="T24" fmla="*/ 2147483647 w 224"/>
              <a:gd name="T25" fmla="*/ 2147483647 h 4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4"/>
              <a:gd name="T40" fmla="*/ 0 h 405"/>
              <a:gd name="T41" fmla="*/ 224 w 224"/>
              <a:gd name="T42" fmla="*/ 405 h 4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4" h="405">
                <a:moveTo>
                  <a:pt x="81" y="393"/>
                </a:moveTo>
                <a:cubicBezTo>
                  <a:pt x="51" y="349"/>
                  <a:pt x="42" y="299"/>
                  <a:pt x="27" y="249"/>
                </a:cubicBezTo>
                <a:cubicBezTo>
                  <a:pt x="22" y="231"/>
                  <a:pt x="15" y="213"/>
                  <a:pt x="9" y="195"/>
                </a:cubicBezTo>
                <a:cubicBezTo>
                  <a:pt x="6" y="186"/>
                  <a:pt x="0" y="168"/>
                  <a:pt x="0" y="168"/>
                </a:cubicBezTo>
                <a:cubicBezTo>
                  <a:pt x="18" y="113"/>
                  <a:pt x="27" y="160"/>
                  <a:pt x="45" y="105"/>
                </a:cubicBezTo>
                <a:cubicBezTo>
                  <a:pt x="48" y="84"/>
                  <a:pt x="34" y="49"/>
                  <a:pt x="54" y="42"/>
                </a:cubicBezTo>
                <a:cubicBezTo>
                  <a:pt x="165" y="0"/>
                  <a:pt x="172" y="26"/>
                  <a:pt x="207" y="78"/>
                </a:cubicBezTo>
                <a:cubicBezTo>
                  <a:pt x="224" y="144"/>
                  <a:pt x="218" y="106"/>
                  <a:pt x="207" y="213"/>
                </a:cubicBezTo>
                <a:cubicBezTo>
                  <a:pt x="203" y="246"/>
                  <a:pt x="210" y="286"/>
                  <a:pt x="189" y="312"/>
                </a:cubicBezTo>
                <a:cubicBezTo>
                  <a:pt x="182" y="320"/>
                  <a:pt x="171" y="324"/>
                  <a:pt x="162" y="330"/>
                </a:cubicBezTo>
                <a:cubicBezTo>
                  <a:pt x="114" y="402"/>
                  <a:pt x="177" y="315"/>
                  <a:pt x="117" y="375"/>
                </a:cubicBezTo>
                <a:cubicBezTo>
                  <a:pt x="109" y="383"/>
                  <a:pt x="109" y="397"/>
                  <a:pt x="99" y="402"/>
                </a:cubicBezTo>
                <a:cubicBezTo>
                  <a:pt x="93" y="405"/>
                  <a:pt x="87" y="396"/>
                  <a:pt x="81" y="393"/>
                </a:cubicBezTo>
                <a:close/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5" name="Freeform 6">
            <a:extLst>
              <a:ext uri="{FF2B5EF4-FFF2-40B4-BE49-F238E27FC236}">
                <a16:creationId xmlns:a16="http://schemas.microsoft.com/office/drawing/2014/main" id="{47705E66-CDFE-48AD-94E7-834088FDA976}"/>
              </a:ext>
            </a:extLst>
          </p:cNvPr>
          <p:cNvSpPr>
            <a:spLocks/>
          </p:cNvSpPr>
          <p:nvPr/>
        </p:nvSpPr>
        <p:spPr bwMode="auto">
          <a:xfrm>
            <a:off x="6400801" y="4267200"/>
            <a:ext cx="911225" cy="781050"/>
          </a:xfrm>
          <a:custGeom>
            <a:avLst/>
            <a:gdLst>
              <a:gd name="T0" fmla="*/ 2147483647 w 574"/>
              <a:gd name="T1" fmla="*/ 2147483647 h 492"/>
              <a:gd name="T2" fmla="*/ 2147483647 w 574"/>
              <a:gd name="T3" fmla="*/ 2147483647 h 492"/>
              <a:gd name="T4" fmla="*/ 2147483647 w 574"/>
              <a:gd name="T5" fmla="*/ 2147483647 h 492"/>
              <a:gd name="T6" fmla="*/ 2147483647 w 574"/>
              <a:gd name="T7" fmla="*/ 2147483647 h 492"/>
              <a:gd name="T8" fmla="*/ 2147483647 w 574"/>
              <a:gd name="T9" fmla="*/ 2147483647 h 492"/>
              <a:gd name="T10" fmla="*/ 2147483647 w 574"/>
              <a:gd name="T11" fmla="*/ 2147483647 h 492"/>
              <a:gd name="T12" fmla="*/ 2147483647 w 574"/>
              <a:gd name="T13" fmla="*/ 2147483647 h 492"/>
              <a:gd name="T14" fmla="*/ 2147483647 w 574"/>
              <a:gd name="T15" fmla="*/ 2147483647 h 492"/>
              <a:gd name="T16" fmla="*/ 2147483647 w 574"/>
              <a:gd name="T17" fmla="*/ 2147483647 h 492"/>
              <a:gd name="T18" fmla="*/ 2147483647 w 574"/>
              <a:gd name="T19" fmla="*/ 2147483647 h 492"/>
              <a:gd name="T20" fmla="*/ 2147483647 w 574"/>
              <a:gd name="T21" fmla="*/ 2147483647 h 492"/>
              <a:gd name="T22" fmla="*/ 2147483647 w 574"/>
              <a:gd name="T23" fmla="*/ 2147483647 h 492"/>
              <a:gd name="T24" fmla="*/ 2147483647 w 574"/>
              <a:gd name="T25" fmla="*/ 2147483647 h 492"/>
              <a:gd name="T26" fmla="*/ 2147483647 w 574"/>
              <a:gd name="T27" fmla="*/ 2147483647 h 492"/>
              <a:gd name="T28" fmla="*/ 2147483647 w 574"/>
              <a:gd name="T29" fmla="*/ 2147483647 h 49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74"/>
              <a:gd name="T46" fmla="*/ 0 h 492"/>
              <a:gd name="T47" fmla="*/ 574 w 574"/>
              <a:gd name="T48" fmla="*/ 492 h 49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74" h="492">
                <a:moveTo>
                  <a:pt x="300" y="79"/>
                </a:moveTo>
                <a:cubicBezTo>
                  <a:pt x="314" y="38"/>
                  <a:pt x="327" y="49"/>
                  <a:pt x="363" y="25"/>
                </a:cubicBezTo>
                <a:cubicBezTo>
                  <a:pt x="495" y="33"/>
                  <a:pt x="574" y="0"/>
                  <a:pt x="525" y="160"/>
                </a:cubicBezTo>
                <a:cubicBezTo>
                  <a:pt x="522" y="170"/>
                  <a:pt x="508" y="174"/>
                  <a:pt x="498" y="178"/>
                </a:cubicBezTo>
                <a:cubicBezTo>
                  <a:pt x="472" y="190"/>
                  <a:pt x="441" y="189"/>
                  <a:pt x="417" y="205"/>
                </a:cubicBezTo>
                <a:cubicBezTo>
                  <a:pt x="390" y="223"/>
                  <a:pt x="363" y="241"/>
                  <a:pt x="336" y="259"/>
                </a:cubicBezTo>
                <a:cubicBezTo>
                  <a:pt x="309" y="277"/>
                  <a:pt x="283" y="289"/>
                  <a:pt x="255" y="304"/>
                </a:cubicBezTo>
                <a:cubicBezTo>
                  <a:pt x="236" y="315"/>
                  <a:pt x="201" y="340"/>
                  <a:pt x="201" y="340"/>
                </a:cubicBezTo>
                <a:cubicBezTo>
                  <a:pt x="190" y="373"/>
                  <a:pt x="151" y="442"/>
                  <a:pt x="129" y="475"/>
                </a:cubicBezTo>
                <a:cubicBezTo>
                  <a:pt x="93" y="472"/>
                  <a:pt x="47" y="492"/>
                  <a:pt x="21" y="466"/>
                </a:cubicBezTo>
                <a:cubicBezTo>
                  <a:pt x="0" y="445"/>
                  <a:pt x="21" y="405"/>
                  <a:pt x="30" y="376"/>
                </a:cubicBezTo>
                <a:cubicBezTo>
                  <a:pt x="42" y="337"/>
                  <a:pt x="78" y="299"/>
                  <a:pt x="111" y="277"/>
                </a:cubicBezTo>
                <a:cubicBezTo>
                  <a:pt x="154" y="147"/>
                  <a:pt x="104" y="310"/>
                  <a:pt x="138" y="151"/>
                </a:cubicBezTo>
                <a:cubicBezTo>
                  <a:pt x="144" y="125"/>
                  <a:pt x="149" y="86"/>
                  <a:pt x="183" y="79"/>
                </a:cubicBezTo>
                <a:cubicBezTo>
                  <a:pt x="284" y="59"/>
                  <a:pt x="267" y="46"/>
                  <a:pt x="300" y="79"/>
                </a:cubicBezTo>
                <a:close/>
              </a:path>
            </a:pathLst>
          </a:custGeom>
          <a:noFill/>
          <a:ln w="317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6" name="Freeform 7">
            <a:extLst>
              <a:ext uri="{FF2B5EF4-FFF2-40B4-BE49-F238E27FC236}">
                <a16:creationId xmlns:a16="http://schemas.microsoft.com/office/drawing/2014/main" id="{0EB66168-31DC-4759-B441-30B8487D6E2E}"/>
              </a:ext>
            </a:extLst>
          </p:cNvPr>
          <p:cNvSpPr>
            <a:spLocks/>
          </p:cNvSpPr>
          <p:nvPr/>
        </p:nvSpPr>
        <p:spPr bwMode="auto">
          <a:xfrm>
            <a:off x="4356101" y="3243263"/>
            <a:ext cx="390525" cy="571500"/>
          </a:xfrm>
          <a:custGeom>
            <a:avLst/>
            <a:gdLst>
              <a:gd name="T0" fmla="*/ 2147483647 w 246"/>
              <a:gd name="T1" fmla="*/ 2147483647 h 360"/>
              <a:gd name="T2" fmla="*/ 2147483647 w 246"/>
              <a:gd name="T3" fmla="*/ 2147483647 h 360"/>
              <a:gd name="T4" fmla="*/ 2147483647 w 246"/>
              <a:gd name="T5" fmla="*/ 2147483647 h 360"/>
              <a:gd name="T6" fmla="*/ 2147483647 w 246"/>
              <a:gd name="T7" fmla="*/ 0 h 360"/>
              <a:gd name="T8" fmla="*/ 2147483647 w 246"/>
              <a:gd name="T9" fmla="*/ 2147483647 h 360"/>
              <a:gd name="T10" fmla="*/ 2147483647 w 246"/>
              <a:gd name="T11" fmla="*/ 2147483647 h 360"/>
              <a:gd name="T12" fmla="*/ 2147483647 w 246"/>
              <a:gd name="T13" fmla="*/ 2147483647 h 360"/>
              <a:gd name="T14" fmla="*/ 2147483647 w 246"/>
              <a:gd name="T15" fmla="*/ 2147483647 h 3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6"/>
              <a:gd name="T25" fmla="*/ 0 h 360"/>
              <a:gd name="T26" fmla="*/ 246 w 246"/>
              <a:gd name="T27" fmla="*/ 360 h 3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6" h="360">
                <a:moveTo>
                  <a:pt x="61" y="270"/>
                </a:moveTo>
                <a:cubicBezTo>
                  <a:pt x="68" y="218"/>
                  <a:pt x="59" y="78"/>
                  <a:pt x="97" y="54"/>
                </a:cubicBezTo>
                <a:cubicBezTo>
                  <a:pt x="113" y="44"/>
                  <a:pt x="133" y="42"/>
                  <a:pt x="151" y="36"/>
                </a:cubicBezTo>
                <a:cubicBezTo>
                  <a:pt x="172" y="29"/>
                  <a:pt x="205" y="0"/>
                  <a:pt x="205" y="0"/>
                </a:cubicBezTo>
                <a:cubicBezTo>
                  <a:pt x="246" y="61"/>
                  <a:pt x="232" y="31"/>
                  <a:pt x="232" y="162"/>
                </a:cubicBezTo>
                <a:cubicBezTo>
                  <a:pt x="232" y="234"/>
                  <a:pt x="237" y="316"/>
                  <a:pt x="160" y="342"/>
                </a:cubicBezTo>
                <a:cubicBezTo>
                  <a:pt x="112" y="339"/>
                  <a:pt x="56" y="360"/>
                  <a:pt x="16" y="333"/>
                </a:cubicBezTo>
                <a:cubicBezTo>
                  <a:pt x="0" y="322"/>
                  <a:pt x="30" y="176"/>
                  <a:pt x="61" y="270"/>
                </a:cubicBezTo>
                <a:close/>
              </a:path>
            </a:pathLst>
          </a:custGeom>
          <a:noFill/>
          <a:ln w="31750">
            <a:solidFill>
              <a:srgbClr val="CC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9707" name="Group 8">
            <a:extLst>
              <a:ext uri="{FF2B5EF4-FFF2-40B4-BE49-F238E27FC236}">
                <a16:creationId xmlns:a16="http://schemas.microsoft.com/office/drawing/2014/main" id="{0DB9CA6B-B083-4466-A123-BEB1AFAE0EA1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676400"/>
            <a:ext cx="7772400" cy="4343400"/>
            <a:chOff x="480" y="1056"/>
            <a:chExt cx="4896" cy="2736"/>
          </a:xfrm>
        </p:grpSpPr>
        <p:sp>
          <p:nvSpPr>
            <p:cNvPr id="29709" name="Oval 9">
              <a:extLst>
                <a:ext uri="{FF2B5EF4-FFF2-40B4-BE49-F238E27FC236}">
                  <a16:creationId xmlns:a16="http://schemas.microsoft.com/office/drawing/2014/main" id="{E345C057-A908-4DD6-96F3-15D48F655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29710" name="Oval 10">
              <a:extLst>
                <a:ext uri="{FF2B5EF4-FFF2-40B4-BE49-F238E27FC236}">
                  <a16:creationId xmlns:a16="http://schemas.microsoft.com/office/drawing/2014/main" id="{D305D054-793F-43B0-8C21-BB0AE1ABC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29711" name="Oval 11">
              <a:extLst>
                <a:ext uri="{FF2B5EF4-FFF2-40B4-BE49-F238E27FC236}">
                  <a16:creationId xmlns:a16="http://schemas.microsoft.com/office/drawing/2014/main" id="{84899CF5-AB48-4E1C-8F68-FE68695A5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3</a:t>
              </a:r>
            </a:p>
          </p:txBody>
        </p:sp>
        <p:sp>
          <p:nvSpPr>
            <p:cNvPr id="29712" name="Oval 12">
              <a:extLst>
                <a:ext uri="{FF2B5EF4-FFF2-40B4-BE49-F238E27FC236}">
                  <a16:creationId xmlns:a16="http://schemas.microsoft.com/office/drawing/2014/main" id="{F0210CDB-1AB6-4C96-8C9A-A83ED512F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0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29713" name="Oval 13">
              <a:extLst>
                <a:ext uri="{FF2B5EF4-FFF2-40B4-BE49-F238E27FC236}">
                  <a16:creationId xmlns:a16="http://schemas.microsoft.com/office/drawing/2014/main" id="{2F3F76A3-58F7-45DB-BB46-19353803C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40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5</a:t>
              </a:r>
            </a:p>
          </p:txBody>
        </p:sp>
        <p:sp>
          <p:nvSpPr>
            <p:cNvPr id="29714" name="Oval 14">
              <a:extLst>
                <a:ext uri="{FF2B5EF4-FFF2-40B4-BE49-F238E27FC236}">
                  <a16:creationId xmlns:a16="http://schemas.microsoft.com/office/drawing/2014/main" id="{CEA23B2D-463C-439E-9D85-D9D9E77BF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48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6</a:t>
              </a:r>
            </a:p>
          </p:txBody>
        </p:sp>
        <p:sp>
          <p:nvSpPr>
            <p:cNvPr id="29715" name="Oval 15">
              <a:extLst>
                <a:ext uri="{FF2B5EF4-FFF2-40B4-BE49-F238E27FC236}">
                  <a16:creationId xmlns:a16="http://schemas.microsoft.com/office/drawing/2014/main" id="{8860C046-DCA5-48AF-9912-55121F46E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264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7</a:t>
              </a:r>
            </a:p>
          </p:txBody>
        </p:sp>
        <p:sp>
          <p:nvSpPr>
            <p:cNvPr id="29716" name="Oval 16">
              <a:extLst>
                <a:ext uri="{FF2B5EF4-FFF2-40B4-BE49-F238E27FC236}">
                  <a16:creationId xmlns:a16="http://schemas.microsoft.com/office/drawing/2014/main" id="{DFC9CC1F-0573-4D22-A7A1-C4CE1A788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96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9</a:t>
              </a:r>
            </a:p>
          </p:txBody>
        </p:sp>
        <p:sp>
          <p:nvSpPr>
            <p:cNvPr id="29717" name="Oval 17">
              <a:extLst>
                <a:ext uri="{FF2B5EF4-FFF2-40B4-BE49-F238E27FC236}">
                  <a16:creationId xmlns:a16="http://schemas.microsoft.com/office/drawing/2014/main" id="{CE1EC4E6-BC21-478F-895F-7D8FE635F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8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8</a:t>
              </a:r>
            </a:p>
          </p:txBody>
        </p:sp>
        <p:sp>
          <p:nvSpPr>
            <p:cNvPr id="29718" name="Oval 18">
              <a:extLst>
                <a:ext uri="{FF2B5EF4-FFF2-40B4-BE49-F238E27FC236}">
                  <a16:creationId xmlns:a16="http://schemas.microsoft.com/office/drawing/2014/main" id="{FAF387A7-25FF-450E-9063-6B3BA6578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968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" panose="02020603050405020304" pitchFamily="18" charset="0"/>
                </a:rPr>
                <a:t>10</a:t>
              </a:r>
            </a:p>
          </p:txBody>
        </p:sp>
        <p:sp>
          <p:nvSpPr>
            <p:cNvPr id="29719" name="Oval 19">
              <a:extLst>
                <a:ext uri="{FF2B5EF4-FFF2-40B4-BE49-F238E27FC236}">
                  <a16:creationId xmlns:a16="http://schemas.microsoft.com/office/drawing/2014/main" id="{B99C241B-DA66-439E-8B0B-D09525703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632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" panose="02020603050405020304" pitchFamily="18" charset="0"/>
                </a:rPr>
                <a:t>11</a:t>
              </a:r>
            </a:p>
          </p:txBody>
        </p:sp>
        <p:sp>
          <p:nvSpPr>
            <p:cNvPr id="29720" name="Line 20">
              <a:extLst>
                <a:ext uri="{FF2B5EF4-FFF2-40B4-BE49-F238E27FC236}">
                  <a16:creationId xmlns:a16="http://schemas.microsoft.com/office/drawing/2014/main" id="{C974160A-C375-493B-BDEF-DAEB32F79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21" name="Line 21">
              <a:extLst>
                <a:ext uri="{FF2B5EF4-FFF2-40B4-BE49-F238E27FC236}">
                  <a16:creationId xmlns:a16="http://schemas.microsoft.com/office/drawing/2014/main" id="{6DA850B4-3134-41A3-BDAB-96F38A4AA8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2688"/>
              <a:ext cx="81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22" name="Line 22">
              <a:extLst>
                <a:ext uri="{FF2B5EF4-FFF2-40B4-BE49-F238E27FC236}">
                  <a16:creationId xmlns:a16="http://schemas.microsoft.com/office/drawing/2014/main" id="{334EE575-7042-4941-8A5C-D1F1E7B8E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23" name="Line 23">
              <a:extLst>
                <a:ext uri="{FF2B5EF4-FFF2-40B4-BE49-F238E27FC236}">
                  <a16:creationId xmlns:a16="http://schemas.microsoft.com/office/drawing/2014/main" id="{E9DFBF72-F913-40A0-B794-BADA84FE7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24" name="Line 24">
              <a:extLst>
                <a:ext uri="{FF2B5EF4-FFF2-40B4-BE49-F238E27FC236}">
                  <a16:creationId xmlns:a16="http://schemas.microsoft.com/office/drawing/2014/main" id="{08BFA8DF-D4D4-4838-92CC-7E1F12182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25" name="Line 25">
              <a:extLst>
                <a:ext uri="{FF2B5EF4-FFF2-40B4-BE49-F238E27FC236}">
                  <a16:creationId xmlns:a16="http://schemas.microsoft.com/office/drawing/2014/main" id="{40B1E9F0-E288-40E8-965E-B283B2CD8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26" name="Line 26">
              <a:extLst>
                <a:ext uri="{FF2B5EF4-FFF2-40B4-BE49-F238E27FC236}">
                  <a16:creationId xmlns:a16="http://schemas.microsoft.com/office/drawing/2014/main" id="{09D1BE5C-E1B6-4DF3-A280-0A7BD93B6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640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27" name="Line 27">
              <a:extLst>
                <a:ext uri="{FF2B5EF4-FFF2-40B4-BE49-F238E27FC236}">
                  <a16:creationId xmlns:a16="http://schemas.microsoft.com/office/drawing/2014/main" id="{A84BA63B-F326-4C0B-AC6E-B18BC2871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640"/>
              <a:ext cx="14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28" name="Line 28">
              <a:extLst>
                <a:ext uri="{FF2B5EF4-FFF2-40B4-BE49-F238E27FC236}">
                  <a16:creationId xmlns:a16="http://schemas.microsoft.com/office/drawing/2014/main" id="{2F2BE6F2-99F6-47CE-8C0E-40A9D2727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2640"/>
              <a:ext cx="115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29" name="Line 29">
              <a:extLst>
                <a:ext uri="{FF2B5EF4-FFF2-40B4-BE49-F238E27FC236}">
                  <a16:creationId xmlns:a16="http://schemas.microsoft.com/office/drawing/2014/main" id="{A56856F2-99C4-4967-AC2C-C9107C23E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872"/>
              <a:ext cx="38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30" name="Line 30">
              <a:extLst>
                <a:ext uri="{FF2B5EF4-FFF2-40B4-BE49-F238E27FC236}">
                  <a16:creationId xmlns:a16="http://schemas.microsoft.com/office/drawing/2014/main" id="{423E4E4A-E465-4617-831E-714C5117E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440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31" name="Line 31">
              <a:extLst>
                <a:ext uri="{FF2B5EF4-FFF2-40B4-BE49-F238E27FC236}">
                  <a16:creationId xmlns:a16="http://schemas.microsoft.com/office/drawing/2014/main" id="{3C2A8EE1-F670-4762-9642-046E1A7AB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872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32" name="Line 32">
              <a:extLst>
                <a:ext uri="{FF2B5EF4-FFF2-40B4-BE49-F238E27FC236}">
                  <a16:creationId xmlns:a16="http://schemas.microsoft.com/office/drawing/2014/main" id="{FEFD78EF-A753-4736-8F1A-798D63526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440"/>
              <a:ext cx="43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33" name="Line 33">
              <a:extLst>
                <a:ext uri="{FF2B5EF4-FFF2-40B4-BE49-F238E27FC236}">
                  <a16:creationId xmlns:a16="http://schemas.microsoft.com/office/drawing/2014/main" id="{AB2C4BC5-42E6-40E3-88D2-8338872B51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824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34" name="Line 34">
              <a:extLst>
                <a:ext uri="{FF2B5EF4-FFF2-40B4-BE49-F238E27FC236}">
                  <a16:creationId xmlns:a16="http://schemas.microsoft.com/office/drawing/2014/main" id="{50CCFC71-647D-4417-A97C-C9CABC56F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77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35" name="Rectangle 35">
              <a:extLst>
                <a:ext uri="{FF2B5EF4-FFF2-40B4-BE49-F238E27FC236}">
                  <a16:creationId xmlns:a16="http://schemas.microsoft.com/office/drawing/2014/main" id="{37EA67ED-E2FC-45E0-91F4-0F8335469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56"/>
              <a:ext cx="4896" cy="2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6" name="Text Box 36">
              <a:extLst>
                <a:ext uri="{FF2B5EF4-FFF2-40B4-BE49-F238E27FC236}">
                  <a16:creationId xmlns:a16="http://schemas.microsoft.com/office/drawing/2014/main" id="{19CA91E5-BB2A-40BD-AF94-777D998B0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6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CFG</a:t>
              </a:r>
            </a:p>
          </p:txBody>
        </p:sp>
        <p:sp>
          <p:nvSpPr>
            <p:cNvPr id="29737" name="Text Box 37">
              <a:extLst>
                <a:ext uri="{FF2B5EF4-FFF2-40B4-BE49-F238E27FC236}">
                  <a16:creationId xmlns:a16="http://schemas.microsoft.com/office/drawing/2014/main" id="{26932D08-3CC1-42A1-9CFE-29A20A3DE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29738" name="Text Box 38">
              <a:extLst>
                <a:ext uri="{FF2B5EF4-FFF2-40B4-BE49-F238E27FC236}">
                  <a16:creationId xmlns:a16="http://schemas.microsoft.com/office/drawing/2014/main" id="{798B4DC2-8613-42B9-83E7-388814029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29739" name="Text Box 39">
              <a:extLst>
                <a:ext uri="{FF2B5EF4-FFF2-40B4-BE49-F238E27FC236}">
                  <a16:creationId xmlns:a16="http://schemas.microsoft.com/office/drawing/2014/main" id="{64F8E818-31B7-4F21-B5BC-8EB537BB7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29740" name="Text Box 40">
              <a:extLst>
                <a:ext uri="{FF2B5EF4-FFF2-40B4-BE49-F238E27FC236}">
                  <a16:creationId xmlns:a16="http://schemas.microsoft.com/office/drawing/2014/main" id="{2E5E2ED6-1724-4D28-BB8B-BD3062A84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29741" name="Text Box 41">
              <a:extLst>
                <a:ext uri="{FF2B5EF4-FFF2-40B4-BE49-F238E27FC236}">
                  <a16:creationId xmlns:a16="http://schemas.microsoft.com/office/drawing/2014/main" id="{99BA7483-D14A-411D-A706-1F8EEF543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3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29742" name="Text Box 42">
              <a:extLst>
                <a:ext uri="{FF2B5EF4-FFF2-40B4-BE49-F238E27FC236}">
                  <a16:creationId xmlns:a16="http://schemas.microsoft.com/office/drawing/2014/main" id="{F7440B63-D694-4B44-BC84-67724FD15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77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29743" name="Text Box 43">
              <a:extLst>
                <a:ext uri="{FF2B5EF4-FFF2-40B4-BE49-F238E27FC236}">
                  <a16:creationId xmlns:a16="http://schemas.microsoft.com/office/drawing/2014/main" id="{C8810F59-CC09-44D8-AF94-ED73A6E28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01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29744" name="Text Box 44">
              <a:extLst>
                <a:ext uri="{FF2B5EF4-FFF2-40B4-BE49-F238E27FC236}">
                  <a16:creationId xmlns:a16="http://schemas.microsoft.com/office/drawing/2014/main" id="{4C32FE3D-06D3-4D07-B196-007EEABD4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8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29745" name="Text Box 45">
              <a:extLst>
                <a:ext uri="{FF2B5EF4-FFF2-40B4-BE49-F238E27FC236}">
                  <a16:creationId xmlns:a16="http://schemas.microsoft.com/office/drawing/2014/main" id="{C7733F0E-2868-4098-969D-F04BDD61B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8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29746" name="Line 47">
              <a:extLst>
                <a:ext uri="{FF2B5EF4-FFF2-40B4-BE49-F238E27FC236}">
                  <a16:creationId xmlns:a16="http://schemas.microsoft.com/office/drawing/2014/main" id="{BBEFDA8A-8315-4355-94D9-7F556AC59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4" y="192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47" name="Text Box 48">
              <a:extLst>
                <a:ext uri="{FF2B5EF4-FFF2-40B4-BE49-F238E27FC236}">
                  <a16:creationId xmlns:a16="http://schemas.microsoft.com/office/drawing/2014/main" id="{0F1130B9-BACD-4F23-BACB-479B80D3E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1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29748" name="Text Box 49">
              <a:extLst>
                <a:ext uri="{FF2B5EF4-FFF2-40B4-BE49-F238E27FC236}">
                  <a16:creationId xmlns:a16="http://schemas.microsoft.com/office/drawing/2014/main" id="{ED28FC74-9E15-45F1-9EA8-A01D3B24C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264"/>
              <a:ext cx="1824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dirty="0"/>
                <a:t>Regions = 6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600" dirty="0" err="1"/>
                <a:t>Cyclomatic</a:t>
              </a:r>
              <a:r>
                <a:rPr lang="en-US" altLang="en-US" sz="1600" dirty="0"/>
                <a:t> Complexity = 6</a:t>
              </a:r>
            </a:p>
          </p:txBody>
        </p:sp>
        <p:sp>
          <p:nvSpPr>
            <p:cNvPr id="29749" name="Line 50">
              <a:extLst>
                <a:ext uri="{FF2B5EF4-FFF2-40B4-BE49-F238E27FC236}">
                  <a16:creationId xmlns:a16="http://schemas.microsoft.com/office/drawing/2014/main" id="{4E5E14D1-2A14-4BA2-BACA-922F60AA6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254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29708" name="Oval 51">
            <a:extLst>
              <a:ext uri="{FF2B5EF4-FFF2-40B4-BE49-F238E27FC236}">
                <a16:creationId xmlns:a16="http://schemas.microsoft.com/office/drawing/2014/main" id="{AA501F60-C5B2-4D09-BEED-A26CE7644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905000"/>
            <a:ext cx="7086600" cy="3733800"/>
          </a:xfrm>
          <a:prstGeom prst="ellips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01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>
            <a:extLst>
              <a:ext uri="{FF2B5EF4-FFF2-40B4-BE49-F238E27FC236}">
                <a16:creationId xmlns:a16="http://schemas.microsoft.com/office/drawing/2014/main" id="{C8B9E11E-C73C-4595-BA76-7693D536C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2: Find Cyclomatic Complexity</a:t>
            </a:r>
          </a:p>
        </p:txBody>
      </p:sp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3BB18441-8B3A-449D-A083-EF7653F3A26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A9ABCC83-3634-4A58-BBC5-8E81A1A0E2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DF2127-DF72-4783-8446-BAB386DCE061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0726" name="Oval 3">
            <a:extLst>
              <a:ext uri="{FF2B5EF4-FFF2-40B4-BE49-F238E27FC236}">
                <a16:creationId xmlns:a16="http://schemas.microsoft.com/office/drawing/2014/main" id="{499ACB24-AB18-4628-9D59-A90C49F5F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100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30727" name="Oval 4">
            <a:extLst>
              <a:ext uri="{FF2B5EF4-FFF2-40B4-BE49-F238E27FC236}">
                <a16:creationId xmlns:a16="http://schemas.microsoft.com/office/drawing/2014/main" id="{91D861CD-3261-4ACD-A80D-0A0402861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100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30728" name="Oval 5">
            <a:extLst>
              <a:ext uri="{FF2B5EF4-FFF2-40B4-BE49-F238E27FC236}">
                <a16:creationId xmlns:a16="http://schemas.microsoft.com/office/drawing/2014/main" id="{BF716AA9-EBE6-4409-A473-9B0F1B070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8100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30729" name="Oval 6">
            <a:extLst>
              <a:ext uri="{FF2B5EF4-FFF2-40B4-BE49-F238E27FC236}">
                <a16:creationId xmlns:a16="http://schemas.microsoft.com/office/drawing/2014/main" id="{2249F085-E952-415D-A340-2230BEF25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381000" cy="381000"/>
          </a:xfrm>
          <a:prstGeom prst="ellipse">
            <a:avLst/>
          </a:prstGeom>
          <a:solidFill>
            <a:srgbClr val="00FF00">
              <a:alpha val="74901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4</a:t>
            </a:r>
          </a:p>
        </p:txBody>
      </p:sp>
      <p:sp>
        <p:nvSpPr>
          <p:cNvPr id="30730" name="Oval 7">
            <a:extLst>
              <a:ext uri="{FF2B5EF4-FFF2-40B4-BE49-F238E27FC236}">
                <a16:creationId xmlns:a16="http://schemas.microsoft.com/office/drawing/2014/main" id="{5ED65D46-63FC-469E-BF2D-B2DD13079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10000"/>
            <a:ext cx="381000" cy="381000"/>
          </a:xfrm>
          <a:prstGeom prst="ellipse">
            <a:avLst/>
          </a:prstGeom>
          <a:solidFill>
            <a:srgbClr val="00FF00">
              <a:alpha val="74901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5</a:t>
            </a:r>
          </a:p>
        </p:txBody>
      </p:sp>
      <p:sp>
        <p:nvSpPr>
          <p:cNvPr id="30731" name="Oval 8">
            <a:extLst>
              <a:ext uri="{FF2B5EF4-FFF2-40B4-BE49-F238E27FC236}">
                <a16:creationId xmlns:a16="http://schemas.microsoft.com/office/drawing/2014/main" id="{3993D88B-5051-409E-A603-75E3391DD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886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6</a:t>
            </a:r>
          </a:p>
        </p:txBody>
      </p:sp>
      <p:sp>
        <p:nvSpPr>
          <p:cNvPr id="30732" name="Oval 9">
            <a:extLst>
              <a:ext uri="{FF2B5EF4-FFF2-40B4-BE49-F238E27FC236}">
                <a16:creationId xmlns:a16="http://schemas.microsoft.com/office/drawing/2014/main" id="{DF93F5F5-95AA-4556-940D-73D8D6831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1816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7</a:t>
            </a:r>
          </a:p>
        </p:txBody>
      </p:sp>
      <p:sp>
        <p:nvSpPr>
          <p:cNvPr id="30733" name="Oval 10">
            <a:extLst>
              <a:ext uri="{FF2B5EF4-FFF2-40B4-BE49-F238E27FC236}">
                <a16:creationId xmlns:a16="http://schemas.microsoft.com/office/drawing/2014/main" id="{4E466BB2-99C8-4370-B8E2-081A2041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0574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9</a:t>
            </a:r>
          </a:p>
        </p:txBody>
      </p:sp>
      <p:sp>
        <p:nvSpPr>
          <p:cNvPr id="30734" name="Oval 11">
            <a:extLst>
              <a:ext uri="{FF2B5EF4-FFF2-40B4-BE49-F238E27FC236}">
                <a16:creationId xmlns:a16="http://schemas.microsoft.com/office/drawing/2014/main" id="{8526998D-1B1E-4BF6-A20C-D88F5D644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667000"/>
            <a:ext cx="381000" cy="381000"/>
          </a:xfrm>
          <a:prstGeom prst="ellipse">
            <a:avLst/>
          </a:prstGeom>
          <a:solidFill>
            <a:srgbClr val="00FF00">
              <a:alpha val="74901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30735" name="Oval 12">
            <a:extLst>
              <a:ext uri="{FF2B5EF4-FFF2-40B4-BE49-F238E27FC236}">
                <a16:creationId xmlns:a16="http://schemas.microsoft.com/office/drawing/2014/main" id="{92042A44-B2B7-4D2B-BA44-FAAB3FD8E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124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" panose="02020603050405020304" pitchFamily="18" charset="0"/>
              </a:rPr>
              <a:t>10</a:t>
            </a:r>
          </a:p>
        </p:txBody>
      </p:sp>
      <p:sp>
        <p:nvSpPr>
          <p:cNvPr id="30736" name="Oval 13">
            <a:extLst>
              <a:ext uri="{FF2B5EF4-FFF2-40B4-BE49-F238E27FC236}">
                <a16:creationId xmlns:a16="http://schemas.microsoft.com/office/drawing/2014/main" id="{0375AD9D-08A3-423D-AC04-CCDCA9354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5908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30737" name="Line 14">
            <a:extLst>
              <a:ext uri="{FF2B5EF4-FFF2-40B4-BE49-F238E27FC236}">
                <a16:creationId xmlns:a16="http://schemas.microsoft.com/office/drawing/2014/main" id="{CA261F30-6BDD-479F-AA5C-644CD8246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038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738" name="Line 15">
            <a:extLst>
              <a:ext uri="{FF2B5EF4-FFF2-40B4-BE49-F238E27FC236}">
                <a16:creationId xmlns:a16="http://schemas.microsoft.com/office/drawing/2014/main" id="{898390CB-7D30-4FA2-BEC2-BDAD40F8BF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267200"/>
            <a:ext cx="1295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739" name="Line 16">
            <a:extLst>
              <a:ext uri="{FF2B5EF4-FFF2-40B4-BE49-F238E27FC236}">
                <a16:creationId xmlns:a16="http://schemas.microsoft.com/office/drawing/2014/main" id="{02D49317-6998-4BFA-B2E6-6A9B35790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038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740" name="Line 17">
            <a:extLst>
              <a:ext uri="{FF2B5EF4-FFF2-40B4-BE49-F238E27FC236}">
                <a16:creationId xmlns:a16="http://schemas.microsoft.com/office/drawing/2014/main" id="{0A035DDC-C0D5-4034-B055-92C7DFEB5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038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741" name="Line 18">
            <a:extLst>
              <a:ext uri="{FF2B5EF4-FFF2-40B4-BE49-F238E27FC236}">
                <a16:creationId xmlns:a16="http://schemas.microsoft.com/office/drawing/2014/main" id="{8983EEF9-2020-4F4F-9156-CB5F860D4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038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742" name="Line 19">
            <a:extLst>
              <a:ext uri="{FF2B5EF4-FFF2-40B4-BE49-F238E27FC236}">
                <a16:creationId xmlns:a16="http://schemas.microsoft.com/office/drawing/2014/main" id="{50993A08-7C2D-47B9-8AC8-74D96404B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038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743" name="Line 20">
            <a:extLst>
              <a:ext uri="{FF2B5EF4-FFF2-40B4-BE49-F238E27FC236}">
                <a16:creationId xmlns:a16="http://schemas.microsoft.com/office/drawing/2014/main" id="{6285F743-2FED-4AB6-BC2C-FFBB97C4EB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191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744" name="Line 21">
            <a:extLst>
              <a:ext uri="{FF2B5EF4-FFF2-40B4-BE49-F238E27FC236}">
                <a16:creationId xmlns:a16="http://schemas.microsoft.com/office/drawing/2014/main" id="{AFF9BB5F-E127-461C-861A-B511BD522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1910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745" name="Line 22">
            <a:extLst>
              <a:ext uri="{FF2B5EF4-FFF2-40B4-BE49-F238E27FC236}">
                <a16:creationId xmlns:a16="http://schemas.microsoft.com/office/drawing/2014/main" id="{41042773-9A47-4133-A2F2-47FB18B38C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4191000"/>
            <a:ext cx="18288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746" name="Line 23">
            <a:extLst>
              <a:ext uri="{FF2B5EF4-FFF2-40B4-BE49-F238E27FC236}">
                <a16:creationId xmlns:a16="http://schemas.microsoft.com/office/drawing/2014/main" id="{3A77F523-4E3D-4D9E-B5B0-22E1C6939A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971800"/>
            <a:ext cx="609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747" name="Line 24">
            <a:extLst>
              <a:ext uri="{FF2B5EF4-FFF2-40B4-BE49-F238E27FC236}">
                <a16:creationId xmlns:a16="http://schemas.microsoft.com/office/drawing/2014/main" id="{C0237898-8E34-4C0E-B1B3-F1E0A7A06A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286000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748" name="Line 25">
            <a:extLst>
              <a:ext uri="{FF2B5EF4-FFF2-40B4-BE49-F238E27FC236}">
                <a16:creationId xmlns:a16="http://schemas.microsoft.com/office/drawing/2014/main" id="{3F9416C4-091E-4C9B-9D71-6E9588A3D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9718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749" name="Line 26">
            <a:extLst>
              <a:ext uri="{FF2B5EF4-FFF2-40B4-BE49-F238E27FC236}">
                <a16:creationId xmlns:a16="http://schemas.microsoft.com/office/drawing/2014/main" id="{683F3A80-557B-460C-BFEF-71141C142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2860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750" name="Line 27">
            <a:extLst>
              <a:ext uri="{FF2B5EF4-FFF2-40B4-BE49-F238E27FC236}">
                <a16:creationId xmlns:a16="http://schemas.microsoft.com/office/drawing/2014/main" id="{6D966C46-7CED-4160-8177-356B7FE6C2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95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751" name="Line 28">
            <a:extLst>
              <a:ext uri="{FF2B5EF4-FFF2-40B4-BE49-F238E27FC236}">
                <a16:creationId xmlns:a16="http://schemas.microsoft.com/office/drawing/2014/main" id="{D8A835E2-BA98-4DFA-8065-7D06CEB7C3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2819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752" name="Rectangle 29">
            <a:extLst>
              <a:ext uri="{FF2B5EF4-FFF2-40B4-BE49-F238E27FC236}">
                <a16:creationId xmlns:a16="http://schemas.microsoft.com/office/drawing/2014/main" id="{5A191EE6-3F71-4A7B-863B-154E51D0B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676400"/>
            <a:ext cx="7772400" cy="434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53" name="Text Box 30">
            <a:extLst>
              <a:ext uri="{FF2B5EF4-FFF2-40B4-BE49-F238E27FC236}">
                <a16:creationId xmlns:a16="http://schemas.microsoft.com/office/drawing/2014/main" id="{92755EC2-BA65-4547-A784-D857082A9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57150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CFG</a:t>
            </a:r>
          </a:p>
        </p:txBody>
      </p:sp>
      <p:sp>
        <p:nvSpPr>
          <p:cNvPr id="30754" name="Text Box 31">
            <a:extLst>
              <a:ext uri="{FF2B5EF4-FFF2-40B4-BE49-F238E27FC236}">
                <a16:creationId xmlns:a16="http://schemas.microsoft.com/office/drawing/2014/main" id="{BA0062B3-B8F9-4D8E-9F6E-694C1C8E5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30755" name="Text Box 32">
            <a:extLst>
              <a:ext uri="{FF2B5EF4-FFF2-40B4-BE49-F238E27FC236}">
                <a16:creationId xmlns:a16="http://schemas.microsoft.com/office/drawing/2014/main" id="{501294A0-D6A5-48AF-AA3B-9A8D9834D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30756" name="Text Box 33">
            <a:extLst>
              <a:ext uri="{FF2B5EF4-FFF2-40B4-BE49-F238E27FC236}">
                <a16:creationId xmlns:a16="http://schemas.microsoft.com/office/drawing/2014/main" id="{E9E33527-871A-4F8F-82C5-E7B796CF8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30757" name="Text Box 34">
            <a:extLst>
              <a:ext uri="{FF2B5EF4-FFF2-40B4-BE49-F238E27FC236}">
                <a16:creationId xmlns:a16="http://schemas.microsoft.com/office/drawing/2014/main" id="{8671B72C-2C05-4BFB-97D7-E289938A0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30758" name="Text Box 35">
            <a:extLst>
              <a:ext uri="{FF2B5EF4-FFF2-40B4-BE49-F238E27FC236}">
                <a16:creationId xmlns:a16="http://schemas.microsoft.com/office/drawing/2014/main" id="{C6F57A5B-0B8F-4368-8051-65A8F2704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209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30759" name="Text Box 36">
            <a:extLst>
              <a:ext uri="{FF2B5EF4-FFF2-40B4-BE49-F238E27FC236}">
                <a16:creationId xmlns:a16="http://schemas.microsoft.com/office/drawing/2014/main" id="{AC8415D7-67F4-4734-BC33-D7E9B6804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819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0760" name="Text Box 37">
            <a:extLst>
              <a:ext uri="{FF2B5EF4-FFF2-40B4-BE49-F238E27FC236}">
                <a16:creationId xmlns:a16="http://schemas.microsoft.com/office/drawing/2014/main" id="{D6573849-5C30-4CA9-9517-070734290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200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0761" name="Text Box 38">
            <a:extLst>
              <a:ext uri="{FF2B5EF4-FFF2-40B4-BE49-F238E27FC236}">
                <a16:creationId xmlns:a16="http://schemas.microsoft.com/office/drawing/2014/main" id="{DE5B4BF4-1782-430A-87EB-2072A94F0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95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0762" name="Text Box 39">
            <a:extLst>
              <a:ext uri="{FF2B5EF4-FFF2-40B4-BE49-F238E27FC236}">
                <a16:creationId xmlns:a16="http://schemas.microsoft.com/office/drawing/2014/main" id="{84B8F59B-ECB8-4702-B4EC-B35567DF9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572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0763" name="Line 41">
            <a:extLst>
              <a:ext uri="{FF2B5EF4-FFF2-40B4-BE49-F238E27FC236}">
                <a16:creationId xmlns:a16="http://schemas.microsoft.com/office/drawing/2014/main" id="{11129469-F80A-457F-BCC8-AACBE902ED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5850" y="3048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764" name="Text Box 42">
            <a:extLst>
              <a:ext uri="{FF2B5EF4-FFF2-40B4-BE49-F238E27FC236}">
                <a16:creationId xmlns:a16="http://schemas.microsoft.com/office/drawing/2014/main" id="{8B824685-BBDF-4C87-A0CF-5797F357C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0765" name="Text Box 43">
            <a:extLst>
              <a:ext uri="{FF2B5EF4-FFF2-40B4-BE49-F238E27FC236}">
                <a16:creationId xmlns:a16="http://schemas.microsoft.com/office/drawing/2014/main" id="{802F2291-E914-4864-A11B-FDDB9D63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648201"/>
            <a:ext cx="2286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/>
              <a:t>Predicates = 5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 err="1"/>
              <a:t>Cyclomatic</a:t>
            </a:r>
            <a:r>
              <a:rPr lang="en-US" altLang="en-US" sz="1600" dirty="0"/>
              <a:t> Complexity</a:t>
            </a:r>
            <a:br>
              <a:rPr lang="en-US" altLang="en-US" sz="1600" dirty="0"/>
            </a:br>
            <a:r>
              <a:rPr lang="en-US" altLang="en-US" sz="1600" dirty="0"/>
              <a:t>= 5 + 1</a:t>
            </a:r>
            <a:br>
              <a:rPr lang="en-US" altLang="en-US" sz="1600" dirty="0"/>
            </a:br>
            <a:r>
              <a:rPr lang="en-US" altLang="en-US" sz="1600" dirty="0"/>
              <a:t>= 6</a:t>
            </a:r>
          </a:p>
        </p:txBody>
      </p:sp>
      <p:sp>
        <p:nvSpPr>
          <p:cNvPr id="30766" name="Line 44">
            <a:extLst>
              <a:ext uri="{FF2B5EF4-FFF2-40B4-BE49-F238E27FC236}">
                <a16:creationId xmlns:a16="http://schemas.microsoft.com/office/drawing/2014/main" id="{A772DD08-110E-4AF6-B281-D6B7DB9A31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038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024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>
            <a:extLst>
              <a:ext uri="{FF2B5EF4-FFF2-40B4-BE49-F238E27FC236}">
                <a16:creationId xmlns:a16="http://schemas.microsoft.com/office/drawing/2014/main" id="{8B65E89D-6565-4D94-994B-18DF7D9B3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2" y="170856"/>
            <a:ext cx="9515959" cy="846793"/>
          </a:xfrm>
        </p:spPr>
        <p:txBody>
          <a:bodyPr/>
          <a:lstStyle/>
          <a:p>
            <a:pPr eaLnBrk="1" hangingPunct="1"/>
            <a:r>
              <a:rPr lang="en-US" altLang="en-US" dirty="0"/>
              <a:t>Step 3: Find Basic Path Set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2C9973D8-EC3B-438E-8FCD-ED61574E5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2" y="942108"/>
            <a:ext cx="10058398" cy="551743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Find at most 6 independent paths.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Usually</a:t>
            </a:r>
            <a:r>
              <a:rPr lang="en-US" altLang="en-US" sz="2000" dirty="0"/>
              <a:t>, simpler path  == easier to find a test case.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However</a:t>
            </a:r>
            <a:r>
              <a:rPr lang="en-US" altLang="en-US" sz="2000" dirty="0"/>
              <a:t>, some of the simpler paths are not possible (not realizable):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Example: [ 1 – 2 – 8 – 9 – 11 ].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700" dirty="0"/>
              <a:t>Not Realizable (i.e., impossible in execution).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700" dirty="0"/>
              <a:t>Verify this by tracing the code.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Basic </a:t>
            </a:r>
            <a:r>
              <a:rPr lang="en-US" altLang="en-US" sz="2000" dirty="0"/>
              <a:t>Path Set: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[ 1 – 2 – 8 – 10 – 11 ].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[ 1 – 2 – 3 – 8 – 10 – 11 ].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[ 1 – 2 – 3 – 4 – 7 – 2 – 8 – 10 – 11 ].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[ 1 – 2 – 3 – 4 – 5 – 7 – 2 – 8 – 10 – 11 ].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[ 1 – ( 2 – 3 – 4 – 5 – 6 – 7 ) – 2 – 8 – 9 – 11 ].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In </a:t>
            </a:r>
            <a:r>
              <a:rPr lang="en-US" altLang="en-US" sz="2000" dirty="0"/>
              <a:t>the last case, ( … ) represents possible repetition.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E979B-9405-424F-AE1C-1B7E51B3A5E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0CE8-EC94-4259-97C6-EC58D5958A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C7B4BC-B4B0-4F39-956B-3FC9F87BB8B0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04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7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7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7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7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>
            <a:extLst>
              <a:ext uri="{FF2B5EF4-FFF2-40B4-BE49-F238E27FC236}">
                <a16:creationId xmlns:a16="http://schemas.microsoft.com/office/drawing/2014/main" id="{8560111B-7F48-44A8-B839-2A8596623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2" y="291911"/>
            <a:ext cx="9515959" cy="846793"/>
          </a:xfrm>
        </p:spPr>
        <p:txBody>
          <a:bodyPr/>
          <a:lstStyle/>
          <a:p>
            <a:pPr eaLnBrk="1" hangingPunct="1"/>
            <a:r>
              <a:rPr lang="en-US" altLang="en-US"/>
              <a:t>Step 4: Derive Test Cases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3FE86717-2BFB-4202-8BD2-FFBB777478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1714500"/>
            <a:ext cx="4191000" cy="36576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Path: </a:t>
            </a:r>
          </a:p>
          <a:p>
            <a:pPr lvl="1" eaLnBrk="1" hangingPunct="1"/>
            <a:r>
              <a:rPr lang="en-US" altLang="en-US" sz="2400" dirty="0"/>
              <a:t>[ 1 – 2 – 8 – 10 – 11 ]</a:t>
            </a:r>
          </a:p>
          <a:p>
            <a:pPr eaLnBrk="1" hangingPunct="1"/>
            <a:r>
              <a:rPr lang="en-US" altLang="en-US" sz="2600" dirty="0"/>
              <a:t>Test Case:</a:t>
            </a:r>
          </a:p>
          <a:p>
            <a:pPr lvl="1" eaLnBrk="1" hangingPunct="1"/>
            <a:r>
              <a:rPr lang="en-US" altLang="en-US" sz="2000" dirty="0">
                <a:latin typeface="Courier New" panose="02070309020205020404" pitchFamily="49" charset="0"/>
              </a:rPr>
              <a:t>value = {…}</a:t>
            </a:r>
            <a:r>
              <a:rPr lang="en-US" altLang="en-US" sz="2400" dirty="0">
                <a:solidFill>
                  <a:srgbClr val="0033CC"/>
                </a:solidFill>
              </a:rPr>
              <a:t> </a:t>
            </a:r>
            <a:r>
              <a:rPr lang="en-US" altLang="en-US" sz="2400" dirty="0"/>
              <a:t>irrelevant.</a:t>
            </a:r>
          </a:p>
          <a:p>
            <a:pPr lvl="1" eaLnBrk="1" hangingPunct="1"/>
            <a:r>
              <a:rPr lang="en-US" altLang="en-US" sz="2000" dirty="0">
                <a:latin typeface="Courier New" panose="02070309020205020404" pitchFamily="49" charset="0"/>
              </a:rPr>
              <a:t>N = 0</a:t>
            </a:r>
          </a:p>
          <a:p>
            <a:pPr lvl="1" eaLnBrk="1" hangingPunct="1"/>
            <a:r>
              <a:rPr lang="en-US" altLang="en-US" sz="2000" dirty="0">
                <a:latin typeface="Courier New" panose="02070309020205020404" pitchFamily="49" charset="0"/>
              </a:rPr>
              <a:t>min, max</a:t>
            </a:r>
            <a:r>
              <a:rPr lang="en-US" altLang="en-US" sz="2400" dirty="0"/>
              <a:t> irrelevant.</a:t>
            </a:r>
          </a:p>
          <a:p>
            <a:pPr eaLnBrk="1" hangingPunct="1"/>
            <a:r>
              <a:rPr lang="en-US" altLang="en-US" sz="2600" dirty="0"/>
              <a:t>Expected Output:</a:t>
            </a:r>
          </a:p>
          <a:p>
            <a:pPr lvl="1" eaLnBrk="1" hangingPunct="1"/>
            <a:r>
              <a:rPr lang="en-US" altLang="en-US" sz="2000" dirty="0">
                <a:latin typeface="Courier New" panose="02070309020205020404" pitchFamily="49" charset="0"/>
              </a:rPr>
              <a:t>average = -999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358091F-2CE2-41B9-B209-C5E9662C1E9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F8BADFE-3C74-419D-955E-B190B0286F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B3E27F-FB8D-4BD0-AC28-095E398763E6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2775" name="Rectangle 4">
            <a:extLst>
              <a:ext uri="{FF2B5EF4-FFF2-40B4-BE49-F238E27FC236}">
                <a16:creationId xmlns:a16="http://schemas.microsoft.com/office/drawing/2014/main" id="{FF663C0E-AAFC-497D-B4CC-E0AC19C1D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055" y="1562100"/>
            <a:ext cx="40386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b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... i =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sz="17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while (i &lt; N &amp;&amp;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         value[i] != -999)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	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if (totalValid &gt;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	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else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	mean = -999;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sz="17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return mean;</a:t>
            </a:r>
          </a:p>
        </p:txBody>
      </p:sp>
      <p:sp>
        <p:nvSpPr>
          <p:cNvPr id="32776" name="Oval 5">
            <a:extLst>
              <a:ext uri="{FF2B5EF4-FFF2-40B4-BE49-F238E27FC236}">
                <a16:creationId xmlns:a16="http://schemas.microsoft.com/office/drawing/2014/main" id="{AE0C3D02-1856-47B8-BCD8-CB0037703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255" y="18669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32777" name="Oval 6">
            <a:extLst>
              <a:ext uri="{FF2B5EF4-FFF2-40B4-BE49-F238E27FC236}">
                <a16:creationId xmlns:a16="http://schemas.microsoft.com/office/drawing/2014/main" id="{6E63AF5D-932E-43DC-8AD9-864690BC1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855" y="24003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32778" name="Oval 7">
            <a:extLst>
              <a:ext uri="{FF2B5EF4-FFF2-40B4-BE49-F238E27FC236}">
                <a16:creationId xmlns:a16="http://schemas.microsoft.com/office/drawing/2014/main" id="{4CDDB9F6-C132-4AC2-947C-4215E8847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055" y="35433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32779" name="Oval 8">
            <a:extLst>
              <a:ext uri="{FF2B5EF4-FFF2-40B4-BE49-F238E27FC236}">
                <a16:creationId xmlns:a16="http://schemas.microsoft.com/office/drawing/2014/main" id="{FF9270FE-F95E-433A-BB08-077E71B7B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455" y="43053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" panose="02020603050405020304" pitchFamily="18" charset="0"/>
              </a:rPr>
              <a:t>10</a:t>
            </a:r>
          </a:p>
        </p:txBody>
      </p:sp>
      <p:sp>
        <p:nvSpPr>
          <p:cNvPr id="32780" name="Oval 9">
            <a:extLst>
              <a:ext uri="{FF2B5EF4-FFF2-40B4-BE49-F238E27FC236}">
                <a16:creationId xmlns:a16="http://schemas.microsoft.com/office/drawing/2014/main" id="{12B9DF5F-3CAF-44DE-8C61-6BF87A807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855" y="48387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049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>
            <a:extLst>
              <a:ext uri="{FF2B5EF4-FFF2-40B4-BE49-F238E27FC236}">
                <a16:creationId xmlns:a16="http://schemas.microsoft.com/office/drawing/2014/main" id="{4C59180B-EFD3-4FF9-BD6A-78DFEB32B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4: Derive Test Cases</a:t>
            </a: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F760446B-97AB-44AE-897B-33C56D9D29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8527" y="1706418"/>
            <a:ext cx="4267200" cy="3657600"/>
          </a:xfrm>
        </p:spPr>
        <p:txBody>
          <a:bodyPr/>
          <a:lstStyle/>
          <a:p>
            <a:pPr eaLnBrk="1" hangingPunct="1"/>
            <a:r>
              <a:rPr lang="en-US" altLang="en-US" sz="2600"/>
              <a:t>Path: </a:t>
            </a:r>
          </a:p>
          <a:p>
            <a:pPr lvl="1" eaLnBrk="1" hangingPunct="1"/>
            <a:r>
              <a:rPr lang="en-US" altLang="en-US" sz="2400"/>
              <a:t>[ 1 – 2 – 3 – 8 – 10 – 11 ]</a:t>
            </a:r>
          </a:p>
          <a:p>
            <a:pPr eaLnBrk="1" hangingPunct="1"/>
            <a:r>
              <a:rPr lang="en-US" altLang="en-US" sz="2600"/>
              <a:t>Test Case: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value = {-999}</a:t>
            </a:r>
            <a:r>
              <a:rPr lang="en-US" altLang="en-US" sz="2400"/>
              <a:t> 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N = 1</a:t>
            </a:r>
            <a:r>
              <a:rPr lang="en-US" altLang="en-US" sz="2400"/>
              <a:t> 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min, max</a:t>
            </a:r>
            <a:r>
              <a:rPr lang="en-US" altLang="en-US" sz="2400"/>
              <a:t> irrelevant</a:t>
            </a:r>
          </a:p>
          <a:p>
            <a:pPr eaLnBrk="1" hangingPunct="1"/>
            <a:r>
              <a:rPr lang="en-US" altLang="en-US" sz="2600"/>
              <a:t>Expected Output: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average = -999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DD45AC8-4223-4961-883C-BCF37BCCC17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B0407A1-E993-453E-923B-A189A1D79C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B6E102-292C-4FE2-B32C-EDD89F3D7CD0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3799" name="Rectangle 4">
            <a:extLst>
              <a:ext uri="{FF2B5EF4-FFF2-40B4-BE49-F238E27FC236}">
                <a16:creationId xmlns:a16="http://schemas.microsoft.com/office/drawing/2014/main" id="{42B03EF6-D443-4474-BDB9-29A47DBF3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927" y="1706418"/>
            <a:ext cx="40386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b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... i =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sz="17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while (i &lt; N &amp;&amp;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         value[i] != -999)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	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if (totalValid &gt;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	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else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	mean = -999;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sz="17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return mean;</a:t>
            </a:r>
          </a:p>
        </p:txBody>
      </p:sp>
      <p:sp>
        <p:nvSpPr>
          <p:cNvPr id="33800" name="Oval 5">
            <a:extLst>
              <a:ext uri="{FF2B5EF4-FFF2-40B4-BE49-F238E27FC236}">
                <a16:creationId xmlns:a16="http://schemas.microsoft.com/office/drawing/2014/main" id="{0C1EE031-E5F0-4191-8E19-98BFAF2C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927" y="1858818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33801" name="Oval 6">
            <a:extLst>
              <a:ext uri="{FF2B5EF4-FFF2-40B4-BE49-F238E27FC236}">
                <a16:creationId xmlns:a16="http://schemas.microsoft.com/office/drawing/2014/main" id="{44CA65D8-1CD1-47F0-A5AB-70F49762E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6527" y="2392218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33802" name="Oval 7">
            <a:extLst>
              <a:ext uri="{FF2B5EF4-FFF2-40B4-BE49-F238E27FC236}">
                <a16:creationId xmlns:a16="http://schemas.microsoft.com/office/drawing/2014/main" id="{6722F86F-1C6D-4E9A-AF13-BB4D00D52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727" y="3535218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33803" name="Oval 8">
            <a:extLst>
              <a:ext uri="{FF2B5EF4-FFF2-40B4-BE49-F238E27FC236}">
                <a16:creationId xmlns:a16="http://schemas.microsoft.com/office/drawing/2014/main" id="{77414857-791E-4E5F-8E23-F056C7C65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5127" y="4297218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" panose="02020603050405020304" pitchFamily="18" charset="0"/>
              </a:rPr>
              <a:t>10</a:t>
            </a:r>
          </a:p>
        </p:txBody>
      </p:sp>
      <p:sp>
        <p:nvSpPr>
          <p:cNvPr id="33804" name="Oval 9">
            <a:extLst>
              <a:ext uri="{FF2B5EF4-FFF2-40B4-BE49-F238E27FC236}">
                <a16:creationId xmlns:a16="http://schemas.microsoft.com/office/drawing/2014/main" id="{9C74B256-7B6B-4050-A8F2-56C983DE5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527" y="4830618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33805" name="Oval 10">
            <a:extLst>
              <a:ext uri="{FF2B5EF4-FFF2-40B4-BE49-F238E27FC236}">
                <a16:creationId xmlns:a16="http://schemas.microsoft.com/office/drawing/2014/main" id="{227064E6-77FD-4DE1-838A-961E88290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127" y="2697018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1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>
            <a:extLst>
              <a:ext uri="{FF2B5EF4-FFF2-40B4-BE49-F238E27FC236}">
                <a16:creationId xmlns:a16="http://schemas.microsoft.com/office/drawing/2014/main" id="{7394512A-5D66-4111-B67F-03B0F883F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4: Derive Test Cases</a:t>
            </a: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C3191B8B-3194-447E-87CC-78125EE6C8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6764" y="1447800"/>
            <a:ext cx="9432636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Path: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[ 1 – 2 – 3 – 4 – 7 – 2 – 8 – 10 – 11 ]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Test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 single value in the </a:t>
            </a:r>
            <a:r>
              <a:rPr lang="en-US" altLang="en-US" sz="2000" dirty="0">
                <a:latin typeface="Courier New" panose="02070309020205020404" pitchFamily="49" charset="0"/>
              </a:rPr>
              <a:t>value[ ]</a:t>
            </a:r>
            <a:r>
              <a:rPr lang="en-US" altLang="en-US" sz="2000" i="1" dirty="0"/>
              <a:t> </a:t>
            </a:r>
            <a:r>
              <a:rPr lang="en-US" altLang="en-US" sz="2000" dirty="0"/>
              <a:t>array which is smaller than </a:t>
            </a:r>
            <a:r>
              <a:rPr lang="en-US" altLang="en-US" sz="2000" i="1" dirty="0"/>
              <a:t>min.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value = { 25 }, N = 1, min = 30, max</a:t>
            </a:r>
            <a:r>
              <a:rPr lang="en-US" altLang="en-US" sz="2000" dirty="0"/>
              <a:t> irrelevant.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Expected Output: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average = -999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Path: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[ 1 – 2 – 3 – 4 – 5 – 7 – 2 – 8 – 10 – 11 ]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Test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 single value in the </a:t>
            </a:r>
            <a:r>
              <a:rPr lang="en-US" altLang="en-US" sz="2000" dirty="0">
                <a:latin typeface="Courier New" panose="02070309020205020404" pitchFamily="49" charset="0"/>
              </a:rPr>
              <a:t>value[ ]</a:t>
            </a:r>
            <a:r>
              <a:rPr lang="en-US" altLang="en-US" sz="2000" i="1" dirty="0"/>
              <a:t> </a:t>
            </a:r>
            <a:r>
              <a:rPr lang="en-US" altLang="en-US" sz="2000" dirty="0"/>
              <a:t>array which is larger than </a:t>
            </a:r>
            <a:r>
              <a:rPr lang="en-US" altLang="en-US" sz="2000" i="1" dirty="0"/>
              <a:t>max.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value = { 99 }, N = 1, max = 90, min</a:t>
            </a:r>
            <a:r>
              <a:rPr lang="en-US" altLang="en-US" sz="2000" dirty="0"/>
              <a:t> irrelevant.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Expected Output: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average = -999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06091E-9173-44EE-8925-1A0948C62C9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E0C8E0-0FF4-42AA-BFE4-E485A69542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0312C1-6F62-42AC-BAAA-68F70E38FF63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4823" name="Line 4">
            <a:extLst>
              <a:ext uri="{FF2B5EF4-FFF2-40B4-BE49-F238E27FC236}">
                <a16:creationId xmlns:a16="http://schemas.microsoft.com/office/drawing/2014/main" id="{CEEECB94-D85E-4474-B5B7-DEAA1BB6C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810000"/>
            <a:ext cx="800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619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BA017F77-CEA5-4BEA-8A5D-07BFE8B08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4: Derive Test Cases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3498203D-B3CB-4A59-8502-AA1E6656DF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6000" y="1371600"/>
            <a:ext cx="96520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Path: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[ 1 –  2 – 3 – 4 – 5 – 6 – 7  – 2 – 8 – 9 – 11 ]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Test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 single valid value in the </a:t>
            </a:r>
            <a:r>
              <a:rPr lang="en-US" altLang="en-US" sz="2000" dirty="0">
                <a:latin typeface="Courier New" panose="02070309020205020404" pitchFamily="49" charset="0"/>
              </a:rPr>
              <a:t>value[ ]</a:t>
            </a:r>
            <a:r>
              <a:rPr lang="en-US" altLang="en-US" sz="2000" i="1" dirty="0"/>
              <a:t> </a:t>
            </a:r>
            <a:r>
              <a:rPr lang="en-US" altLang="en-US" sz="2000" dirty="0"/>
              <a:t>array.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value = { 25 }, N = 1, min = 0, max = 100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Expected Output: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average = 25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Path: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[ 1 – 2 – 3 – 4 – 5 – 6 – 7 – 2 – 3 – 4 – 5 – 6 – 7 – 2 – 8 – 9 – 11 ]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Test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Multiple valid values in the </a:t>
            </a:r>
            <a:r>
              <a:rPr lang="en-US" altLang="en-US" sz="2000" dirty="0">
                <a:latin typeface="Courier New" panose="02070309020205020404" pitchFamily="49" charset="0"/>
              </a:rPr>
              <a:t>value[ ]</a:t>
            </a:r>
            <a:r>
              <a:rPr lang="en-US" altLang="en-US" sz="2000" i="1" dirty="0"/>
              <a:t> </a:t>
            </a:r>
            <a:r>
              <a:rPr lang="en-US" altLang="en-US" sz="2000" dirty="0"/>
              <a:t>array.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value = { 25, 75 }, N = 2, min = 0, max = 100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Expected Output: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average = 50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E41B896-A2C4-467B-9662-9683E871D00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6594372-889D-4FB0-9209-BB48839541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1CB31B-121A-4159-8C1A-1A374BE4398F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5847" name="Text Box 4">
            <a:extLst>
              <a:ext uri="{FF2B5EF4-FFF2-40B4-BE49-F238E27FC236}">
                <a16:creationId xmlns:a16="http://schemas.microsoft.com/office/drawing/2014/main" id="{D7E4679B-6B3C-4AC9-A561-01F71ECA8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05201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OR</a:t>
            </a:r>
          </a:p>
        </p:txBody>
      </p:sp>
      <p:sp>
        <p:nvSpPr>
          <p:cNvPr id="35848" name="Line 5">
            <a:extLst>
              <a:ext uri="{FF2B5EF4-FFF2-40B4-BE49-F238E27FC236}">
                <a16:creationId xmlns:a16="http://schemas.microsoft.com/office/drawing/2014/main" id="{B3781FF7-A121-46E3-839A-9A0EFF1CF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7338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528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>
            <a:extLst>
              <a:ext uri="{FF2B5EF4-FFF2-40B4-BE49-F238E27FC236}">
                <a16:creationId xmlns:a16="http://schemas.microsoft.com/office/drawing/2014/main" id="{AB56B555-0800-4536-BE3D-105F080B7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2655" y="275648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en-US" dirty="0"/>
              <a:t>Summary: Path Base White Box Testing</a:t>
            </a:r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00F1FACA-9881-473F-BE5F-EA6E3A0048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2655" y="1295401"/>
            <a:ext cx="10353963" cy="483552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600" dirty="0"/>
              <a:t>A simple test that:</a:t>
            </a:r>
          </a:p>
          <a:p>
            <a:pPr lvl="1" eaLnBrk="1" hangingPunct="1"/>
            <a:r>
              <a:rPr lang="en-US" altLang="en-US" sz="2200" dirty="0"/>
              <a:t>Cover all statements.</a:t>
            </a:r>
          </a:p>
          <a:p>
            <a:pPr lvl="1" eaLnBrk="1" hangingPunct="1"/>
            <a:r>
              <a:rPr lang="en-US" altLang="en-US" sz="2200" dirty="0"/>
              <a:t>Exercise all decisions (conditions).</a:t>
            </a:r>
          </a:p>
          <a:p>
            <a:pPr eaLnBrk="1" hangingPunct="1"/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The </a:t>
            </a:r>
            <a:r>
              <a:rPr lang="en-US" altLang="en-US" sz="2600" dirty="0" err="1"/>
              <a:t>cyclomatic</a:t>
            </a:r>
            <a:r>
              <a:rPr lang="en-US" altLang="en-US" sz="2600" dirty="0"/>
              <a:t> complexity is an </a:t>
            </a:r>
            <a:r>
              <a:rPr lang="en-US" altLang="en-US" sz="2600" b="1" dirty="0" err="1"/>
              <a:t>upperbound</a:t>
            </a:r>
            <a:r>
              <a:rPr lang="en-US" altLang="en-US" sz="2600" b="1" dirty="0"/>
              <a:t> </a:t>
            </a:r>
            <a:r>
              <a:rPr lang="en-US" altLang="en-US" sz="2600" dirty="0"/>
              <a:t>of the independent paths needed to cover the CFG.</a:t>
            </a:r>
          </a:p>
          <a:p>
            <a:pPr lvl="1" eaLnBrk="1" hangingPunct="1"/>
            <a:r>
              <a:rPr lang="en-US" altLang="en-US" sz="2200" dirty="0"/>
              <a:t>If more paths are needed, then either </a:t>
            </a:r>
            <a:r>
              <a:rPr lang="en-US" altLang="en-US" sz="2200" dirty="0" err="1"/>
              <a:t>cyclomatic</a:t>
            </a:r>
            <a:r>
              <a:rPr lang="en-US" altLang="en-US" sz="2200" dirty="0"/>
              <a:t> complexity is wrong, or the paths chosen are incorrect.</a:t>
            </a:r>
          </a:p>
          <a:p>
            <a:pPr eaLnBrk="1" hangingPunct="1"/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Although </a:t>
            </a:r>
            <a:r>
              <a:rPr lang="en-US" altLang="en-US" sz="2600" dirty="0"/>
              <a:t>picking a complicated path that covers more than one unvisited edge is possible all times, it is not encouraged:</a:t>
            </a:r>
          </a:p>
          <a:p>
            <a:pPr lvl="1" eaLnBrk="1" hangingPunct="1"/>
            <a:r>
              <a:rPr lang="en-US" altLang="en-US" sz="2200" dirty="0"/>
              <a:t>May be hard to design the test case.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189EE-1A5E-4C38-8E1A-606E77308B6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552CC-B86E-47DF-985F-E8A1726E72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80ACEE-B9D5-4262-BD90-1068F6B5443D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>
            <a:extLst>
              <a:ext uri="{FF2B5EF4-FFF2-40B4-BE49-F238E27FC236}">
                <a16:creationId xmlns:a16="http://schemas.microsoft.com/office/drawing/2014/main" id="{66ACAE0F-509A-4655-AACE-6EBA63E47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Control Flow </a:t>
            </a:r>
            <a:r>
              <a:rPr lang="en-US" altLang="en-US" dirty="0" smtClean="0"/>
              <a:t>Graph (CFG): </a:t>
            </a:r>
            <a:r>
              <a:rPr lang="en-US" altLang="en-US" dirty="0"/>
              <a:t>Introduction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995D5C30-F8DF-4033-B5D3-4E243375A7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3" y="1496291"/>
            <a:ext cx="10474033" cy="4634635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An abstract representation of a structured program/function/method.</a:t>
            </a:r>
          </a:p>
          <a:p>
            <a:pPr eaLnBrk="1" hangingPunct="1"/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Consists </a:t>
            </a:r>
            <a:r>
              <a:rPr lang="en-US" altLang="en-US" sz="2600" dirty="0"/>
              <a:t>of two major components:</a:t>
            </a:r>
          </a:p>
          <a:p>
            <a:pPr lvl="1" eaLnBrk="1" hangingPunct="1"/>
            <a:r>
              <a:rPr lang="en-US" altLang="en-US" sz="2200" i="1" dirty="0"/>
              <a:t>Node</a:t>
            </a:r>
            <a:r>
              <a:rPr lang="en-US" altLang="en-US" sz="2200" dirty="0"/>
              <a:t>:</a:t>
            </a:r>
          </a:p>
          <a:p>
            <a:pPr lvl="2" eaLnBrk="1" hangingPunct="1"/>
            <a:r>
              <a:rPr lang="en-US" altLang="en-US" sz="2000" dirty="0"/>
              <a:t>Represents a stretch of sequential code statements with no branches.</a:t>
            </a:r>
          </a:p>
          <a:p>
            <a:pPr lvl="1" eaLnBrk="1" hangingPunct="1"/>
            <a:r>
              <a:rPr lang="en-US" altLang="en-US" sz="2200" i="1" dirty="0"/>
              <a:t>Directed Edge</a:t>
            </a:r>
            <a:r>
              <a:rPr lang="en-US" altLang="en-US" sz="2200" dirty="0"/>
              <a:t> (also called </a:t>
            </a:r>
            <a:r>
              <a:rPr lang="en-US" altLang="en-US" sz="2200" i="1" dirty="0"/>
              <a:t>arc</a:t>
            </a:r>
            <a:r>
              <a:rPr lang="en-US" altLang="en-US" sz="2200" dirty="0"/>
              <a:t>):</a:t>
            </a:r>
          </a:p>
          <a:p>
            <a:pPr lvl="2" eaLnBrk="1" hangingPunct="1"/>
            <a:r>
              <a:rPr lang="en-US" altLang="en-US" sz="2000" dirty="0"/>
              <a:t>Represents a branch, alternative path in execution.</a:t>
            </a:r>
          </a:p>
          <a:p>
            <a:pPr eaLnBrk="1" hangingPunct="1"/>
            <a:r>
              <a:rPr lang="en-US" altLang="en-US" sz="2600" dirty="0"/>
              <a:t>Path:</a:t>
            </a:r>
          </a:p>
          <a:p>
            <a:pPr lvl="1" eaLnBrk="1" hangingPunct="1"/>
            <a:r>
              <a:rPr lang="en-US" altLang="en-US" sz="2200" dirty="0"/>
              <a:t>A collection of </a:t>
            </a:r>
            <a:r>
              <a:rPr lang="en-US" altLang="en-US" sz="2200" i="1" dirty="0"/>
              <a:t>Nodes </a:t>
            </a:r>
            <a:r>
              <a:rPr lang="en-US" altLang="en-US" sz="2200" dirty="0"/>
              <a:t>linked with </a:t>
            </a:r>
            <a:r>
              <a:rPr lang="en-US" altLang="en-US" sz="2200" i="1" dirty="0"/>
              <a:t>Directed Edges.</a:t>
            </a:r>
            <a:endParaRPr lang="en-US" alt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81D-00D5-423E-B9F5-4588023DCED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46DB-3D35-4919-9D63-12FA900403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C69E9B-8490-4179-87E3-C2E730296598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3</a:t>
            </a:fld>
            <a:endParaRPr lang="en-US" altLang="en-US" sz="1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48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sz="5400">
                <a:latin typeface="Times New Roman" panose="02020603050405020304" pitchFamily="18" charset="0"/>
              </a:rPr>
              <a:t>White Box Testing</a:t>
            </a:r>
            <a:endParaRPr lang="en-US" altLang="en-US" sz="5400">
              <a:latin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617" y="1661823"/>
            <a:ext cx="9495183" cy="4791366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GB" altLang="en-US" sz="2800" dirty="0" smtClean="0"/>
              <a:t>We need “</a:t>
            </a:r>
            <a:r>
              <a:rPr lang="en-GB" altLang="en-US" sz="2800" b="1" dirty="0" smtClean="0">
                <a:solidFill>
                  <a:srgbClr val="CC0000"/>
                </a:solidFill>
              </a:rPr>
              <a:t>criteria</a:t>
            </a:r>
            <a:r>
              <a:rPr lang="en-GB" altLang="en-US" sz="2800" dirty="0" smtClean="0"/>
              <a:t>” to guide us in selecting our test cases</a:t>
            </a:r>
          </a:p>
          <a:p>
            <a:pPr marL="990600" lvl="1" indent="-533400">
              <a:lnSpc>
                <a:spcPct val="90000"/>
              </a:lnSpc>
            </a:pPr>
            <a:r>
              <a:rPr lang="en-GB" altLang="en-US" sz="2400" dirty="0" smtClean="0"/>
              <a:t>Criteria are rules our complete set of test cases must satisfy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GB" altLang="en-US" sz="2400" dirty="0" smtClean="0"/>
          </a:p>
          <a:p>
            <a:pPr marL="609600" indent="-609600">
              <a:lnSpc>
                <a:spcPct val="90000"/>
              </a:lnSpc>
            </a:pPr>
            <a:r>
              <a:rPr lang="en-GB" altLang="en-US" sz="2800" dirty="0" smtClean="0"/>
              <a:t>Steps in White Box Testing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GB" altLang="en-US" sz="2400" b="1" dirty="0" smtClean="0">
                <a:solidFill>
                  <a:schemeClr val="accent2"/>
                </a:solidFill>
              </a:rPr>
              <a:t>Choose criteria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GB" altLang="en-US" sz="2400" b="1" dirty="0" smtClean="0">
                <a:solidFill>
                  <a:schemeClr val="accent2"/>
                </a:solidFill>
              </a:rPr>
              <a:t>Select a set of test cases so that the criteria satisfied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GB" altLang="en-US" sz="2400" b="1" dirty="0" smtClean="0">
                <a:solidFill>
                  <a:schemeClr val="accent2"/>
                </a:solidFill>
              </a:rPr>
              <a:t>Run the program/class with the test cases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GB" altLang="en-US" sz="2400" b="1" dirty="0" smtClean="0">
                <a:solidFill>
                  <a:schemeClr val="accent2"/>
                </a:solidFill>
              </a:rPr>
              <a:t>Check for errors</a:t>
            </a:r>
            <a:endParaRPr lang="en-US" altLang="en-US" sz="2400" b="1" dirty="0" smtClean="0">
              <a:solidFill>
                <a:schemeClr val="accent2"/>
              </a:solidFill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  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98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582" y="2142836"/>
            <a:ext cx="9901382" cy="4311940"/>
          </a:xfrm>
        </p:spPr>
        <p:txBody>
          <a:bodyPr/>
          <a:lstStyle/>
          <a:p>
            <a:pPr eaLnBrk="1" hangingPunct="1"/>
            <a:r>
              <a:rPr lang="en-GB" altLang="en-US" sz="3200" b="1" i="1" dirty="0"/>
              <a:t>Every statement in the unit must be executed at least </a:t>
            </a:r>
            <a:r>
              <a:rPr lang="en-GB" altLang="en-US" sz="3200" b="1" i="1" dirty="0" smtClean="0"/>
              <a:t>once</a:t>
            </a:r>
          </a:p>
          <a:p>
            <a:pPr eaLnBrk="1" hangingPunct="1"/>
            <a:endParaRPr lang="en-GB" altLang="en-US" sz="3200" b="1" i="1" dirty="0"/>
          </a:p>
          <a:p>
            <a:pPr lvl="1" eaLnBrk="1" hangingPunct="1"/>
            <a:r>
              <a:rPr lang="en-GB" altLang="en-US" sz="2800" b="1" dirty="0">
                <a:solidFill>
                  <a:schemeClr val="accent2"/>
                </a:solidFill>
              </a:rPr>
              <a:t>Necessary Requirement</a:t>
            </a:r>
          </a:p>
          <a:p>
            <a:pPr lvl="2" eaLnBrk="1" hangingPunct="1"/>
            <a:r>
              <a:rPr lang="en-GB" altLang="en-US" sz="2800" b="1" dirty="0">
                <a:solidFill>
                  <a:schemeClr val="accent2"/>
                </a:solidFill>
              </a:rPr>
              <a:t>Unless satisfied program not tested!</a:t>
            </a:r>
          </a:p>
          <a:p>
            <a:pPr lvl="1" eaLnBrk="1" hangingPunct="1"/>
            <a:r>
              <a:rPr lang="en-GB" altLang="en-US" sz="2800" b="1" dirty="0">
                <a:solidFill>
                  <a:srgbClr val="FF0000"/>
                </a:solidFill>
              </a:rPr>
              <a:t>Not sufficient </a:t>
            </a:r>
          </a:p>
          <a:p>
            <a:pPr lvl="2" eaLnBrk="1" hangingPunct="1"/>
            <a:r>
              <a:rPr lang="en-GB" altLang="en-US" sz="2800" b="1" dirty="0">
                <a:solidFill>
                  <a:srgbClr val="FF0000"/>
                </a:solidFill>
              </a:rPr>
              <a:t>May miss obvious bugs</a:t>
            </a:r>
          </a:p>
          <a:p>
            <a:pPr eaLnBrk="1" hangingPunct="1"/>
            <a:endParaRPr lang="en-US" altLang="en-US" b="1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sz="4000" dirty="0"/>
              <a:t> </a:t>
            </a:r>
            <a:r>
              <a:rPr lang="en-GB" altLang="en-US" sz="4000" dirty="0">
                <a:latin typeface="Times New Roman" panose="02020603050405020304" pitchFamily="18" charset="0"/>
              </a:rPr>
              <a:t>A Basic Criteria :</a:t>
            </a:r>
            <a:br>
              <a:rPr lang="en-GB" altLang="en-US" sz="4000" dirty="0">
                <a:latin typeface="Times New Roman" panose="02020603050405020304" pitchFamily="18" charset="0"/>
              </a:rPr>
            </a:br>
            <a:r>
              <a:rPr lang="en-GB" altLang="en-US" sz="4000" dirty="0">
                <a:latin typeface="Times New Roman" panose="02020603050405020304" pitchFamily="18" charset="0"/>
              </a:rPr>
              <a:t> </a:t>
            </a:r>
            <a:r>
              <a:rPr lang="en-GB" altLang="en-US" sz="4800" b="1" u="sng" dirty="0">
                <a:solidFill>
                  <a:srgbClr val="990099"/>
                </a:solidFill>
                <a:latin typeface="Times New Roman" panose="02020603050405020304" pitchFamily="18" charset="0"/>
              </a:rPr>
              <a:t>Statement Coverage</a:t>
            </a:r>
            <a:endParaRPr lang="en-US" altLang="en-US" sz="4800" b="1" u="sng" dirty="0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 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942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3609975" cy="838200"/>
          </a:xfrm>
        </p:spPr>
        <p:txBody>
          <a:bodyPr/>
          <a:lstStyle/>
          <a:p>
            <a:pPr algn="l" eaLnBrk="1" hangingPunct="1"/>
            <a:r>
              <a:rPr lang="en-GB" altLang="en-US" smtClean="0">
                <a:solidFill>
                  <a:srgbClr val="996600"/>
                </a:solidFill>
              </a:rPr>
              <a:t>Example 1: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9288" y="1125538"/>
            <a:ext cx="38100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i="1" dirty="0" err="1" smtClean="0"/>
              <a:t>Prog</a:t>
            </a:r>
            <a:r>
              <a:rPr lang="en-GB" altLang="en-US" i="1" dirty="0" smtClean="0"/>
              <a:t> A</a:t>
            </a:r>
          </a:p>
          <a:p>
            <a:pPr eaLnBrk="1" hangingPunct="1">
              <a:buFontTx/>
              <a:buNone/>
            </a:pPr>
            <a:r>
              <a:rPr lang="en-GB" altLang="en-US" dirty="0" smtClean="0"/>
              <a:t>if ( x &lt; 0 ) {</a:t>
            </a:r>
          </a:p>
          <a:p>
            <a:pPr eaLnBrk="1" hangingPunct="1">
              <a:buFontTx/>
              <a:buNone/>
            </a:pPr>
            <a:r>
              <a:rPr lang="en-GB" altLang="en-US" dirty="0" smtClean="0"/>
              <a:t>   x = x + 2;</a:t>
            </a:r>
          </a:p>
          <a:p>
            <a:pPr eaLnBrk="1" hangingPunct="1">
              <a:buFontTx/>
              <a:buNone/>
            </a:pPr>
            <a:r>
              <a:rPr lang="en-GB" altLang="en-US" dirty="0" smtClean="0"/>
              <a:t>}</a:t>
            </a:r>
          </a:p>
          <a:p>
            <a:pPr eaLnBrk="1" hangingPunct="1">
              <a:buFontTx/>
              <a:buNone/>
            </a:pPr>
            <a:r>
              <a:rPr lang="en-GB" altLang="en-US" dirty="0" smtClean="0"/>
              <a:t>	x = x + 2;</a:t>
            </a:r>
          </a:p>
          <a:p>
            <a:pPr eaLnBrk="1" hangingPunct="1">
              <a:buFontTx/>
              <a:buNone/>
            </a:pPr>
            <a:endParaRPr lang="en-GB" altLang="en-US" dirty="0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0" y="838200"/>
            <a:ext cx="38100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i="1" dirty="0" err="1" smtClean="0"/>
              <a:t>Prog</a:t>
            </a:r>
            <a:r>
              <a:rPr lang="en-GB" altLang="en-US" i="1" dirty="0" smtClean="0"/>
              <a:t> B</a:t>
            </a:r>
          </a:p>
          <a:p>
            <a:pPr eaLnBrk="1" hangingPunct="1">
              <a:buFontTx/>
              <a:buNone/>
            </a:pPr>
            <a:r>
              <a:rPr lang="en-GB" altLang="en-US" dirty="0" smtClean="0"/>
              <a:t>if ( x &lt; 0 ) {</a:t>
            </a:r>
          </a:p>
          <a:p>
            <a:pPr eaLnBrk="1" hangingPunct="1">
              <a:buFontTx/>
              <a:buNone/>
            </a:pPr>
            <a:r>
              <a:rPr lang="en-GB" altLang="en-US" dirty="0" smtClean="0"/>
              <a:t>    x = x + 2;</a:t>
            </a:r>
          </a:p>
          <a:p>
            <a:pPr eaLnBrk="1" hangingPunct="1">
              <a:buFontTx/>
              <a:buNone/>
            </a:pPr>
            <a:r>
              <a:rPr lang="en-GB" altLang="en-US" dirty="0" smtClean="0"/>
              <a:t>    x = x + 2;</a:t>
            </a:r>
          </a:p>
          <a:p>
            <a:pPr eaLnBrk="1" hangingPunct="1">
              <a:buFontTx/>
              <a:buNone/>
            </a:pPr>
            <a:r>
              <a:rPr lang="en-GB" altLang="en-US" dirty="0" smtClean="0"/>
              <a:t>}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6477000" y="4343400"/>
            <a:ext cx="3810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6150" name="Line 8"/>
          <p:cNvSpPr>
            <a:spLocks noChangeShapeType="1"/>
          </p:cNvSpPr>
          <p:nvPr/>
        </p:nvSpPr>
        <p:spPr bwMode="auto">
          <a:xfrm>
            <a:off x="5562600" y="1676400"/>
            <a:ext cx="0" cy="25146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AutoShape 9"/>
          <p:cNvSpPr>
            <a:spLocks noChangeArrowheads="1"/>
          </p:cNvSpPr>
          <p:nvPr/>
        </p:nvSpPr>
        <p:spPr bwMode="auto">
          <a:xfrm>
            <a:off x="1223963" y="3786189"/>
            <a:ext cx="4176712" cy="2159000"/>
          </a:xfrm>
          <a:prstGeom prst="wedgeEllipseCallout">
            <a:avLst>
              <a:gd name="adj1" fmla="val -46199"/>
              <a:gd name="adj2" fmla="val 7117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solidFill>
                  <a:srgbClr val="996600"/>
                </a:solidFill>
                <a:latin typeface="Comic Sans MS" panose="030F0702030302020204" pitchFamily="66" charset="0"/>
              </a:rPr>
              <a:t>Does x = -1 satisfy Statement coverage in </a:t>
            </a:r>
            <a:r>
              <a:rPr lang="en-GB" altLang="en-US" sz="2400" b="1" dirty="0" err="1">
                <a:solidFill>
                  <a:srgbClr val="996600"/>
                </a:solidFill>
                <a:latin typeface="Comic Sans MS" panose="030F0702030302020204" pitchFamily="66" charset="0"/>
              </a:rPr>
              <a:t>prog</a:t>
            </a:r>
            <a:r>
              <a:rPr lang="en-GB" altLang="en-US" sz="2400" b="1" dirty="0">
                <a:solidFill>
                  <a:srgbClr val="996600"/>
                </a:solidFill>
                <a:latin typeface="Comic Sans MS" panose="030F0702030302020204" pitchFamily="66" charset="0"/>
              </a:rPr>
              <a:t> A? </a:t>
            </a:r>
            <a:r>
              <a:rPr lang="en-GB" altLang="en-US" sz="2400" b="1" dirty="0" err="1">
                <a:solidFill>
                  <a:srgbClr val="996600"/>
                </a:solidFill>
                <a:latin typeface="Comic Sans MS" panose="030F0702030302020204" pitchFamily="66" charset="0"/>
              </a:rPr>
              <a:t>prog</a:t>
            </a:r>
            <a:r>
              <a:rPr lang="en-GB" altLang="en-US" sz="2400" b="1" dirty="0">
                <a:solidFill>
                  <a:srgbClr val="996600"/>
                </a:solidFill>
                <a:latin typeface="Comic Sans MS" panose="030F0702030302020204" pitchFamily="66" charset="0"/>
              </a:rPr>
              <a:t> B?</a:t>
            </a:r>
            <a:endParaRPr lang="en-US" altLang="en-US" sz="2400" b="1" dirty="0">
              <a:solidFill>
                <a:srgbClr val="99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6152" name="AutoShape 10"/>
          <p:cNvSpPr>
            <a:spLocks noChangeArrowheads="1"/>
          </p:cNvSpPr>
          <p:nvPr/>
        </p:nvSpPr>
        <p:spPr bwMode="auto">
          <a:xfrm>
            <a:off x="6053138" y="3716338"/>
            <a:ext cx="4291012" cy="28082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Same value of x at end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both programs.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Test case cannot distinguish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Between two programs –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not a good test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6155" name="Slide Number Placeholder 10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 </a:t>
            </a:r>
            <a:endParaRPr lang="en-US" altLang="en-US" sz="1400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167439" y="3786189"/>
            <a:ext cx="1766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dirty="0"/>
              <a:t>Yes but ...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52900" y="2857500"/>
            <a:ext cx="1085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rgbClr val="FF0000"/>
                </a:solidFill>
              </a:rPr>
              <a:t>x = 3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296400" y="2857500"/>
            <a:ext cx="1085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rgbClr val="FF0000"/>
                </a:solidFill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4839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3035300" cy="1143000"/>
          </a:xfrm>
        </p:spPr>
        <p:txBody>
          <a:bodyPr/>
          <a:lstStyle/>
          <a:p>
            <a:pPr algn="l" eaLnBrk="1" hangingPunct="1"/>
            <a:r>
              <a:rPr lang="en-GB" altLang="en-US" smtClean="0">
                <a:solidFill>
                  <a:srgbClr val="996600"/>
                </a:solidFill>
              </a:rPr>
              <a:t>Example 2:</a:t>
            </a: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1981200" y="2901155"/>
            <a:ext cx="3117850" cy="32146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</a:rPr>
              <a:t>a = 0 ;</a:t>
            </a:r>
          </a:p>
          <a:p>
            <a:pPr eaLnBrk="1" hangingPunct="1"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</a:rPr>
              <a:t>c = 3;</a:t>
            </a:r>
          </a:p>
          <a:p>
            <a:pPr eaLnBrk="1" hangingPunct="1"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</a:rPr>
              <a:t>if ( b &gt; 0 )</a:t>
            </a:r>
          </a:p>
          <a:p>
            <a:pPr eaLnBrk="1" hangingPunct="1"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</a:rPr>
              <a:t>   a = 6 ;</a:t>
            </a:r>
          </a:p>
          <a:p>
            <a:pPr eaLnBrk="1" hangingPunct="1"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</a:rPr>
              <a:t>b = c / a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172" name="AutoShape 6"/>
          <p:cNvSpPr>
            <a:spLocks noChangeArrowheads="1"/>
          </p:cNvSpPr>
          <p:nvPr/>
        </p:nvSpPr>
        <p:spPr bwMode="auto">
          <a:xfrm>
            <a:off x="5016500" y="4868863"/>
            <a:ext cx="5029200" cy="1439862"/>
          </a:xfrm>
          <a:prstGeom prst="wedgeRoundRectCallout">
            <a:avLst>
              <a:gd name="adj1" fmla="val 46907"/>
              <a:gd name="adj2" fmla="val 7447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93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CC0000"/>
                </a:solidFill>
                <a:latin typeface="Comic Sans MS" panose="030F0702030302020204" pitchFamily="66" charset="0"/>
              </a:rPr>
              <a:t>No When b is negative would get a division by zero fault</a:t>
            </a:r>
          </a:p>
        </p:txBody>
      </p:sp>
      <p:sp>
        <p:nvSpPr>
          <p:cNvPr id="7173" name="AutoShape 7"/>
          <p:cNvSpPr>
            <a:spLocks noChangeArrowheads="1"/>
          </p:cNvSpPr>
          <p:nvPr/>
        </p:nvSpPr>
        <p:spPr bwMode="auto">
          <a:xfrm>
            <a:off x="4511676" y="1557338"/>
            <a:ext cx="3960813" cy="12192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>
                <a:latin typeface="Comic Sans MS" panose="030F0702030302020204" pitchFamily="66" charset="0"/>
              </a:rPr>
              <a:t>Does this satisfy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>
                <a:latin typeface="Comic Sans MS" panose="030F0702030302020204" pitchFamily="66" charset="0"/>
              </a:rPr>
              <a:t>statement coverage?</a:t>
            </a:r>
          </a:p>
        </p:txBody>
      </p:sp>
      <p:sp>
        <p:nvSpPr>
          <p:cNvPr id="7174" name="AutoShape 8"/>
          <p:cNvSpPr>
            <a:spLocks noChangeArrowheads="1"/>
          </p:cNvSpPr>
          <p:nvPr/>
        </p:nvSpPr>
        <p:spPr bwMode="auto">
          <a:xfrm>
            <a:off x="4511675" y="3213101"/>
            <a:ext cx="3657600" cy="13636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 b="1">
                <a:latin typeface="Comic Sans MS" panose="030F0702030302020204" pitchFamily="66" charset="0"/>
              </a:rPr>
              <a:t>Is it a satisfactory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 b="1">
                <a:latin typeface="Comic Sans MS" panose="030F0702030302020204" pitchFamily="66" charset="0"/>
              </a:rPr>
              <a:t>test case?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1992313" y="1773238"/>
            <a:ext cx="215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dirty="0"/>
              <a:t>test case: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dirty="0"/>
              <a:t>          b = 5</a:t>
            </a:r>
            <a:endParaRPr lang="en-US" altLang="en-US" sz="2800" b="1" dirty="0"/>
          </a:p>
        </p:txBody>
      </p:sp>
      <p:sp>
        <p:nvSpPr>
          <p:cNvPr id="7176" name="Text Box 10"/>
          <p:cNvSpPr txBox="1">
            <a:spLocks noChangeArrowheads="1"/>
          </p:cNvSpPr>
          <p:nvPr/>
        </p:nvSpPr>
        <p:spPr bwMode="auto">
          <a:xfrm>
            <a:off x="8904288" y="1844675"/>
            <a:ext cx="9064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CC0000"/>
                </a:solidFill>
              </a:rPr>
              <a:t>Yes</a:t>
            </a:r>
            <a:endParaRPr lang="en-US" altLang="en-US" b="1">
              <a:solidFill>
                <a:srgbClr val="CC0000"/>
              </a:solidFill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8832850" y="1700213"/>
            <a:ext cx="1150938" cy="100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4151314" y="2997200"/>
            <a:ext cx="4321175" cy="172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4799807" y="4820445"/>
            <a:ext cx="5545137" cy="1871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80" name="Slide Number Placeholder 1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  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496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 animBg="1"/>
      <p:bldP spid="12300" grpId="0" animBg="1"/>
      <p:bldP spid="1230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sz="4000"/>
              <a:t> </a:t>
            </a:r>
            <a:r>
              <a:rPr lang="en-GB" altLang="en-US" sz="4000">
                <a:latin typeface="Times New Roman" panose="02020603050405020304" pitchFamily="18" charset="0"/>
              </a:rPr>
              <a:t>A Better Criteria </a:t>
            </a:r>
            <a:br>
              <a:rPr lang="en-GB" altLang="en-US" sz="4000">
                <a:latin typeface="Times New Roman" panose="02020603050405020304" pitchFamily="18" charset="0"/>
              </a:rPr>
            </a:br>
            <a:r>
              <a:rPr lang="en-GB" altLang="en-US" b="1" u="sng" smtClean="0">
                <a:solidFill>
                  <a:srgbClr val="990099"/>
                </a:solidFill>
                <a:latin typeface="Times New Roman" panose="02020603050405020304" pitchFamily="18" charset="0"/>
              </a:rPr>
              <a:t>Branch Coverage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4" y="2004292"/>
            <a:ext cx="9706633" cy="3562064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800" b="1" i="1" dirty="0" smtClean="0"/>
              <a:t>Every branch alternative in the unit has to be executed at least once under some test case</a:t>
            </a:r>
          </a:p>
          <a:p>
            <a:pPr lvl="4" eaLnBrk="1" hangingPunct="1">
              <a:buFontTx/>
              <a:buNone/>
            </a:pPr>
            <a:r>
              <a:rPr lang="en-GB" altLang="en-US" sz="2800" dirty="0"/>
              <a:t>                 or</a:t>
            </a:r>
          </a:p>
          <a:p>
            <a:pPr eaLnBrk="1" hangingPunct="1"/>
            <a:r>
              <a:rPr lang="en-GB" altLang="en-US" sz="2800" b="1" i="1" dirty="0" smtClean="0"/>
              <a:t>Every decision in the  unit must have at least one true outcome and one false outcome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 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068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6454775" cy="838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GB" altLang="en-US" sz="4000">
                <a:solidFill>
                  <a:srgbClr val="996600"/>
                </a:solidFill>
              </a:rPr>
              <a:t>Rework Example 1 using Branch Coverage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3750" y="2205038"/>
            <a:ext cx="38100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 i="1" dirty="0" err="1" smtClean="0"/>
              <a:t>Prog</a:t>
            </a:r>
            <a:r>
              <a:rPr lang="en-GB" altLang="en-US" sz="2800" i="1" dirty="0" smtClean="0"/>
              <a:t> A</a:t>
            </a:r>
          </a:p>
          <a:p>
            <a:pPr eaLnBrk="1" hangingPunct="1">
              <a:buFontTx/>
              <a:buNone/>
            </a:pPr>
            <a:r>
              <a:rPr lang="en-GB" altLang="en-US" sz="2800" dirty="0" smtClean="0"/>
              <a:t>if ( x &lt; 0 ) {</a:t>
            </a:r>
          </a:p>
          <a:p>
            <a:pPr eaLnBrk="1" hangingPunct="1">
              <a:buFontTx/>
              <a:buNone/>
            </a:pPr>
            <a:r>
              <a:rPr lang="en-GB" altLang="en-US" sz="2800" dirty="0" smtClean="0"/>
              <a:t>   x = x + 2;</a:t>
            </a:r>
          </a:p>
          <a:p>
            <a:pPr eaLnBrk="1" hangingPunct="1">
              <a:buFontTx/>
              <a:buNone/>
            </a:pPr>
            <a:r>
              <a:rPr lang="en-GB" altLang="en-US" sz="2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GB" altLang="en-US" sz="2800" dirty="0" smtClean="0"/>
              <a:t>	x = x + 2;</a:t>
            </a:r>
          </a:p>
          <a:p>
            <a:pPr eaLnBrk="1" hangingPunct="1">
              <a:buFontTx/>
              <a:buNone/>
            </a:pPr>
            <a:endParaRPr lang="en-GB" altLang="en-US" sz="2800" dirty="0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83338" y="2205038"/>
            <a:ext cx="38100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400" i="1" dirty="0" err="1" smtClean="0"/>
              <a:t>Prog</a:t>
            </a:r>
            <a:r>
              <a:rPr lang="en-GB" altLang="en-US" sz="2400" i="1" dirty="0" smtClean="0"/>
              <a:t> B</a:t>
            </a:r>
          </a:p>
          <a:p>
            <a:pPr eaLnBrk="1" hangingPunct="1">
              <a:buFontTx/>
              <a:buNone/>
            </a:pPr>
            <a:r>
              <a:rPr lang="en-GB" altLang="en-US" sz="2400" dirty="0" smtClean="0"/>
              <a:t>if ( x &lt; 0 ) {</a:t>
            </a:r>
          </a:p>
          <a:p>
            <a:pPr eaLnBrk="1" hangingPunct="1">
              <a:buFontTx/>
              <a:buNone/>
            </a:pPr>
            <a:r>
              <a:rPr lang="en-GB" altLang="en-US" sz="2400" dirty="0" smtClean="0"/>
              <a:t>    x = x + 2;</a:t>
            </a:r>
          </a:p>
          <a:p>
            <a:pPr eaLnBrk="1" hangingPunct="1">
              <a:buFontTx/>
              <a:buNone/>
            </a:pPr>
            <a:r>
              <a:rPr lang="en-GB" altLang="en-US" sz="2400" dirty="0" smtClean="0"/>
              <a:t>    x = x + 2;</a:t>
            </a:r>
          </a:p>
          <a:p>
            <a:pPr eaLnBrk="1" hangingPunct="1">
              <a:buFontTx/>
              <a:buNone/>
            </a:pPr>
            <a:r>
              <a:rPr lang="en-GB" altLang="en-US" sz="2400" dirty="0" smtClean="0"/>
              <a:t>}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992314" y="1557339"/>
            <a:ext cx="7272337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 b="1" dirty="0">
                <a:latin typeface="Comic Sans MS" panose="030F0702030302020204" pitchFamily="66" charset="0"/>
              </a:rPr>
              <a:t>Test values : x = -1 and 1</a:t>
            </a:r>
          </a:p>
          <a:p>
            <a:pPr eaLnBrk="1" hangingPunct="1">
              <a:buFontTx/>
              <a:buNone/>
            </a:pPr>
            <a:endParaRPr lang="en-GB" altLang="en-US" sz="28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477000" y="4343400"/>
            <a:ext cx="3810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5591175" y="2205038"/>
            <a:ext cx="0" cy="25146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187576" y="5181601"/>
            <a:ext cx="2004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Output x =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            x = 3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6456363" y="5084764"/>
            <a:ext cx="19859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Output x =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            x = 1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1919288" y="5084764"/>
            <a:ext cx="2952750" cy="1368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6167438" y="5013326"/>
            <a:ext cx="2952750" cy="1368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8" name="Slide Number Placeholder 1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 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97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down)">
                                      <p:cBhvr>
                                        <p:cTn id="6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7" grpId="0" animBg="1"/>
      <p:bldP spid="143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882" y="260351"/>
            <a:ext cx="4978400" cy="941388"/>
          </a:xfrm>
        </p:spPr>
        <p:txBody>
          <a:bodyPr/>
          <a:lstStyle/>
          <a:p>
            <a:pPr algn="l" eaLnBrk="1" hangingPunct="1"/>
            <a:r>
              <a:rPr lang="en-GB" altLang="en-US" dirty="0" smtClean="0">
                <a:solidFill>
                  <a:srgbClr val="996600"/>
                </a:solidFill>
              </a:rPr>
              <a:t>Review Question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8502" y="2329585"/>
            <a:ext cx="4535487" cy="3673475"/>
          </a:xfrm>
        </p:spPr>
        <p:txBody>
          <a:bodyPr/>
          <a:lstStyle/>
          <a:p>
            <a:pPr lvl="3" eaLnBrk="1" hangingPunct="1"/>
            <a:r>
              <a:rPr lang="en-GB" altLang="en-US" sz="2800" b="1" dirty="0">
                <a:solidFill>
                  <a:srgbClr val="FF0000"/>
                </a:solidFill>
              </a:rPr>
              <a:t>if</a:t>
            </a:r>
          </a:p>
          <a:p>
            <a:pPr lvl="3" eaLnBrk="1" hangingPunct="1"/>
            <a:r>
              <a:rPr lang="en-GB" altLang="en-US" sz="2800" b="1" dirty="0" smtClean="0">
                <a:solidFill>
                  <a:srgbClr val="FF0000"/>
                </a:solidFill>
              </a:rPr>
              <a:t>while</a:t>
            </a:r>
          </a:p>
          <a:p>
            <a:pPr lvl="3" eaLnBrk="1" hangingPunct="1"/>
            <a:r>
              <a:rPr lang="en-GB" altLang="en-US" sz="2800" b="1" dirty="0" smtClean="0">
                <a:solidFill>
                  <a:srgbClr val="FF0000"/>
                </a:solidFill>
              </a:rPr>
              <a:t>do </a:t>
            </a:r>
            <a:r>
              <a:rPr lang="en-GB" altLang="en-US" sz="2800" b="1" dirty="0">
                <a:solidFill>
                  <a:srgbClr val="FF0000"/>
                </a:solidFill>
              </a:rPr>
              <a:t>... while</a:t>
            </a:r>
          </a:p>
          <a:p>
            <a:pPr lvl="3" eaLnBrk="1" hangingPunct="1"/>
            <a:r>
              <a:rPr lang="en-GB" altLang="en-US" sz="2800" b="1" dirty="0">
                <a:solidFill>
                  <a:srgbClr val="FF0000"/>
                </a:solidFill>
              </a:rPr>
              <a:t>for</a:t>
            </a:r>
          </a:p>
          <a:p>
            <a:pPr lvl="3" eaLnBrk="1" hangingPunct="1"/>
            <a:r>
              <a:rPr lang="en-GB" altLang="en-US" sz="2800" b="1" dirty="0">
                <a:solidFill>
                  <a:srgbClr val="FF0000"/>
                </a:solidFill>
              </a:rPr>
              <a:t>for each</a:t>
            </a:r>
          </a:p>
          <a:p>
            <a:pPr lvl="3" eaLnBrk="1" hangingPunct="1"/>
            <a:r>
              <a:rPr lang="en-GB" altLang="en-US" sz="2800" b="1" dirty="0" smtClean="0">
                <a:solidFill>
                  <a:srgbClr val="FF0000"/>
                </a:solidFill>
              </a:rPr>
              <a:t>switch</a:t>
            </a:r>
          </a:p>
          <a:p>
            <a:pPr lvl="3" eaLnBrk="1" hangingPunct="1"/>
            <a:r>
              <a:rPr lang="en-GB" altLang="en-US" sz="2800" b="1" dirty="0" smtClean="0">
                <a:solidFill>
                  <a:srgbClr val="FF0000"/>
                </a:solidFill>
              </a:rPr>
              <a:t>try-catch</a:t>
            </a:r>
            <a:r>
              <a:rPr lang="en-GB" altLang="en-US" sz="1800" dirty="0" smtClean="0">
                <a:solidFill>
                  <a:srgbClr val="FF0000"/>
                </a:solidFill>
              </a:rPr>
              <a:t> </a:t>
            </a:r>
            <a:endParaRPr lang="en-GB" altLang="en-US" sz="1800" dirty="0">
              <a:solidFill>
                <a:srgbClr val="FF0000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979056" y="1089891"/>
            <a:ext cx="857293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 dirty="0">
                <a:latin typeface="Comic Sans MS" panose="030F0702030302020204" pitchFamily="66" charset="0"/>
              </a:rPr>
              <a:t>List all the Java control structures that involve branching, i.e. moving between alternative blocks  of code. (5 - 7)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 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96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404813"/>
            <a:ext cx="4248150" cy="1143000"/>
          </a:xfrm>
        </p:spPr>
        <p:txBody>
          <a:bodyPr/>
          <a:lstStyle/>
          <a:p>
            <a:pPr algn="l" eaLnBrk="1" hangingPunct="1"/>
            <a:r>
              <a:rPr lang="en-GB" altLang="en-US" sz="6000" dirty="0">
                <a:latin typeface="Times New Roman" panose="02020603050405020304" pitchFamily="18" charset="0"/>
              </a:rPr>
              <a:t>State so far:</a:t>
            </a:r>
            <a:endParaRPr lang="en-US" altLang="en-US" sz="6000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28776"/>
            <a:ext cx="7772400" cy="4467225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Two criteria</a:t>
            </a:r>
          </a:p>
          <a:p>
            <a:pPr lvl="1" eaLnBrk="1" hangingPunct="1"/>
            <a:r>
              <a:rPr lang="en-GB" altLang="en-US" sz="3600" dirty="0">
                <a:solidFill>
                  <a:schemeClr val="accent2"/>
                </a:solidFill>
              </a:rPr>
              <a:t>Statement Coverage</a:t>
            </a:r>
          </a:p>
          <a:p>
            <a:pPr lvl="2" eaLnBrk="1" hangingPunct="1"/>
            <a:r>
              <a:rPr lang="en-GB" altLang="en-US" sz="3200" dirty="0"/>
              <a:t>Essential but weak</a:t>
            </a:r>
          </a:p>
          <a:p>
            <a:pPr lvl="1" eaLnBrk="1" hangingPunct="1"/>
            <a:r>
              <a:rPr lang="en-GB" altLang="en-US" sz="3600" dirty="0">
                <a:solidFill>
                  <a:schemeClr val="accent2"/>
                </a:solidFill>
              </a:rPr>
              <a:t>Branch Coverage</a:t>
            </a:r>
          </a:p>
          <a:p>
            <a:pPr lvl="2" eaLnBrk="1" hangingPunct="1"/>
            <a:r>
              <a:rPr lang="en-GB" altLang="en-US" sz="3200" dirty="0"/>
              <a:t>Strengthens statement coverage</a:t>
            </a:r>
          </a:p>
          <a:p>
            <a:pPr eaLnBrk="1" hangingPunct="1"/>
            <a:r>
              <a:rPr lang="en-GB" altLang="en-US" sz="4000" dirty="0"/>
              <a:t>BUT …</a:t>
            </a:r>
            <a:endParaRPr lang="en-US" altLang="en-US" sz="40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AAA7A8-44C0-4F49-87C2-974C64768E6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534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Times New Roman" panose="02020603050405020304" pitchFamily="18" charset="0"/>
              </a:rPr>
              <a:t>A problem</a:t>
            </a:r>
            <a:endParaRPr lang="en-US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4" y="1662546"/>
            <a:ext cx="10150760" cy="390381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400" dirty="0" smtClean="0"/>
              <a:t>We may have </a:t>
            </a:r>
            <a:r>
              <a:rPr lang="en-GB" altLang="en-US" sz="2400" dirty="0" err="1" smtClean="0"/>
              <a:t>boolean</a:t>
            </a:r>
            <a:r>
              <a:rPr lang="en-GB" altLang="en-US" sz="2400" dirty="0" smtClean="0"/>
              <a:t> expressions that consist of several components</a:t>
            </a:r>
          </a:p>
          <a:p>
            <a:pPr lvl="1" eaLnBrk="1" hangingPunct="1"/>
            <a:r>
              <a:rPr lang="en-GB" altLang="en-US" sz="2400" dirty="0" smtClean="0"/>
              <a:t>e.g.</a:t>
            </a:r>
          </a:p>
          <a:p>
            <a:pPr lvl="2" eaLnBrk="1" hangingPunct="1">
              <a:buFontTx/>
              <a:buNone/>
            </a:pPr>
            <a:r>
              <a:rPr lang="en-GB" altLang="en-US" sz="2400" dirty="0"/>
              <a:t>((a &gt; 3) &amp;&amp; (c != d))</a:t>
            </a:r>
          </a:p>
          <a:p>
            <a:pPr lvl="1" eaLnBrk="1" hangingPunct="1"/>
            <a:r>
              <a:rPr lang="en-GB" altLang="en-US" sz="2400" dirty="0" smtClean="0"/>
              <a:t>These are known as </a:t>
            </a:r>
            <a:r>
              <a:rPr lang="en-GB" altLang="en-US" sz="2400" b="1" u="sng" dirty="0">
                <a:solidFill>
                  <a:srgbClr val="CC0000"/>
                </a:solidFill>
              </a:rPr>
              <a:t>multiple conditions</a:t>
            </a:r>
          </a:p>
          <a:p>
            <a:pPr eaLnBrk="1" hangingPunct="1"/>
            <a:endParaRPr lang="en-GB" altLang="en-US" sz="2400" b="1" dirty="0" smtClean="0"/>
          </a:p>
          <a:p>
            <a:pPr eaLnBrk="1" hangingPunct="1"/>
            <a:r>
              <a:rPr lang="en-GB" altLang="en-US" sz="2400" b="1" dirty="0" smtClean="0"/>
              <a:t>Will our criteria still give satisfactory results?</a:t>
            </a:r>
            <a:r>
              <a:rPr lang="en-GB" altLang="en-US" sz="2400" dirty="0" smtClean="0"/>
              <a:t> </a:t>
            </a:r>
            <a:endParaRPr lang="en-US" altLang="en-US" sz="2400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 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09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5527" y="286327"/>
            <a:ext cx="9448800" cy="14478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4000" b="1" dirty="0">
                <a:latin typeface="Times New Roman" panose="02020603050405020304" pitchFamily="18" charset="0"/>
              </a:rPr>
              <a:t>Some Truth Tables</a:t>
            </a:r>
            <a:endParaRPr lang="en-US" altLang="en-US" sz="4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Group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3974459"/>
              </p:ext>
            </p:extLst>
          </p:nvPr>
        </p:nvGraphicFramePr>
        <p:xfrm>
          <a:off x="1322388" y="1288042"/>
          <a:ext cx="5472112" cy="4114801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P&amp;&amp;Q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|| Q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71" name="AutoShape 39"/>
          <p:cNvSpPr>
            <a:spLocks noChangeArrowheads="1"/>
          </p:cNvSpPr>
          <p:nvPr/>
        </p:nvSpPr>
        <p:spPr bwMode="auto">
          <a:xfrm>
            <a:off x="7246215" y="710911"/>
            <a:ext cx="3098511" cy="4895850"/>
          </a:xfrm>
          <a:prstGeom prst="wedgeRoundRectCallout">
            <a:avLst>
              <a:gd name="adj1" fmla="val -36264"/>
              <a:gd name="adj2" fmla="val 5629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Comic Sans MS" panose="030F0702030302020204" pitchFamily="66" charset="0"/>
              </a:rPr>
              <a:t>Java uses lazy evaluation with &amp;&amp; and ||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Comic Sans MS" panose="030F0702030302020204" pitchFamily="66" charset="0"/>
              </a:rPr>
              <a:t>Hence  for &amp;&amp; if P=false it will NOT look at Q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Comic Sans MS" panose="030F0702030302020204" pitchFamily="66" charset="0"/>
              </a:rPr>
              <a:t>Similarly with || if P=true it will NOT look at Q</a:t>
            </a:r>
            <a:endParaRPr lang="en-US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33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B32D91-29FA-48F0-BAE2-15537CFCCAE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583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4">
            <a:extLst>
              <a:ext uri="{FF2B5EF4-FFF2-40B4-BE49-F238E27FC236}">
                <a16:creationId xmlns:a16="http://schemas.microsoft.com/office/drawing/2014/main" id="{76399AA1-7886-488F-B4ED-835B26074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841" y="342740"/>
            <a:ext cx="9515959" cy="846793"/>
          </a:xfrm>
        </p:spPr>
        <p:txBody>
          <a:bodyPr/>
          <a:lstStyle/>
          <a:p>
            <a:pPr eaLnBrk="1" hangingPunct="1"/>
            <a:r>
              <a:rPr lang="en-US" altLang="en-US" dirty="0"/>
              <a:t>Simple Examples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92D9C177-FF65-4E22-8702-DB103A4711C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DED10ACB-1067-419D-86BE-2694C7157A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F8AE2D-B0CE-4381-93BE-364F97359097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4</a:t>
            </a:fld>
            <a:endParaRPr lang="en-US" altLang="en-US" sz="1200" dirty="0">
              <a:latin typeface="Garamond" panose="02020404030301010803" pitchFamily="18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0DD8C4D2-8C3C-4674-9520-838FD4639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436" y="3687620"/>
            <a:ext cx="3810000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9337A74E-0B39-412D-8D23-B1511A8E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837" y="1325420"/>
            <a:ext cx="1755775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2296" name="Text Box 5">
            <a:extLst>
              <a:ext uri="{FF2B5EF4-FFF2-40B4-BE49-F238E27FC236}">
                <a16:creationId xmlns:a16="http://schemas.microsoft.com/office/drawing/2014/main" id="{9696F0E1-1C82-4D11-BBFD-277AA1BCC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036" y="3687619"/>
            <a:ext cx="2667000" cy="2027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47856" rIns="95713" bIns="47856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Statement1;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Statement2;</a:t>
            </a:r>
          </a:p>
          <a:p>
            <a:endParaRPr lang="en-US" altLang="en-US" sz="1800" b="1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if X &lt; 10 then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   Statement3;</a:t>
            </a:r>
          </a:p>
          <a:p>
            <a:endParaRPr lang="en-US" altLang="en-US" sz="1800" b="1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Statement4;</a:t>
            </a:r>
          </a:p>
        </p:txBody>
      </p:sp>
      <p:sp>
        <p:nvSpPr>
          <p:cNvPr id="12297" name="Text Box 6">
            <a:extLst>
              <a:ext uri="{FF2B5EF4-FFF2-40B4-BE49-F238E27FC236}">
                <a16:creationId xmlns:a16="http://schemas.microsoft.com/office/drawing/2014/main" id="{F00486C1-3088-4667-A954-225F06108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236" y="1477820"/>
            <a:ext cx="2286000" cy="120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47856" rIns="95713" bIns="47856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Statement1;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Statement2;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Statement3;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Statement4;</a:t>
            </a:r>
          </a:p>
        </p:txBody>
      </p:sp>
      <p:sp>
        <p:nvSpPr>
          <p:cNvPr id="12298" name="Oval 7">
            <a:extLst>
              <a:ext uri="{FF2B5EF4-FFF2-40B4-BE49-F238E27FC236}">
                <a16:creationId xmlns:a16="http://schemas.microsoft.com/office/drawing/2014/main" id="{A22858F7-7A8A-4E98-B90E-EDC021AB2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436" y="193502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Times" panose="02020603050405020304" pitchFamily="18" charset="0"/>
                <a:cs typeface="Arial" panose="020B0604020202020204" pitchFamily="34" charset="0"/>
              </a:rPr>
              <a:t>1</a:t>
            </a:r>
            <a:endParaRPr lang="en-US" altLang="en-US" sz="2500" dirty="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299" name="Line 8">
            <a:extLst>
              <a:ext uri="{FF2B5EF4-FFF2-40B4-BE49-F238E27FC236}">
                <a16:creationId xmlns:a16="http://schemas.microsoft.com/office/drawing/2014/main" id="{D1A39395-3275-43CD-A98C-5CA33E72A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8237" y="1477820"/>
            <a:ext cx="3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2300" name="Line 9">
            <a:extLst>
              <a:ext uri="{FF2B5EF4-FFF2-40B4-BE49-F238E27FC236}">
                <a16:creationId xmlns:a16="http://schemas.microsoft.com/office/drawing/2014/main" id="{A259F290-1CB0-4318-BA6A-DF5048E7F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8237" y="2392220"/>
            <a:ext cx="3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2301" name="AutoShape 10">
            <a:extLst>
              <a:ext uri="{FF2B5EF4-FFF2-40B4-BE49-F238E27FC236}">
                <a16:creationId xmlns:a16="http://schemas.microsoft.com/office/drawing/2014/main" id="{FE1AE487-D37B-4ADC-B10A-58B4533A2222}"/>
              </a:ext>
            </a:extLst>
          </p:cNvPr>
          <p:cNvSpPr>
            <a:spLocks/>
          </p:cNvSpPr>
          <p:nvPr/>
        </p:nvSpPr>
        <p:spPr bwMode="auto">
          <a:xfrm>
            <a:off x="4708236" y="1630219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2302" name="Text Box 11">
            <a:extLst>
              <a:ext uri="{FF2B5EF4-FFF2-40B4-BE49-F238E27FC236}">
                <a16:creationId xmlns:a16="http://schemas.microsoft.com/office/drawing/2014/main" id="{95BBC00C-16C3-44B4-A03C-6A9260CB9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6836" y="1554020"/>
            <a:ext cx="1905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/>
              <a:t>Can be represented as </a:t>
            </a:r>
            <a:r>
              <a:rPr lang="en-US" altLang="en-US" sz="1600" b="1" dirty="0"/>
              <a:t>one </a:t>
            </a:r>
            <a:r>
              <a:rPr lang="en-US" altLang="en-US" sz="1600" dirty="0"/>
              <a:t>node as there is no branch.</a:t>
            </a:r>
          </a:p>
        </p:txBody>
      </p:sp>
      <p:sp>
        <p:nvSpPr>
          <p:cNvPr id="12303" name="Text Box 12">
            <a:extLst>
              <a:ext uri="{FF2B5EF4-FFF2-40B4-BE49-F238E27FC236}">
                <a16:creationId xmlns:a16="http://schemas.microsoft.com/office/drawing/2014/main" id="{A552037A-4CC5-45AE-A607-E40E70E7F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836" y="2849419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 dirty="0"/>
              <a:t>CFG</a:t>
            </a:r>
          </a:p>
        </p:txBody>
      </p:sp>
      <p:sp>
        <p:nvSpPr>
          <p:cNvPr id="12304" name="AutoShape 13">
            <a:extLst>
              <a:ext uri="{FF2B5EF4-FFF2-40B4-BE49-F238E27FC236}">
                <a16:creationId xmlns:a16="http://schemas.microsoft.com/office/drawing/2014/main" id="{47F0118E-6C65-45CE-8C96-63A365E1E584}"/>
              </a:ext>
            </a:extLst>
          </p:cNvPr>
          <p:cNvSpPr>
            <a:spLocks/>
          </p:cNvSpPr>
          <p:nvPr/>
        </p:nvSpPr>
        <p:spPr bwMode="auto">
          <a:xfrm>
            <a:off x="5013036" y="3763819"/>
            <a:ext cx="228600" cy="457200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2305" name="Line 14">
            <a:extLst>
              <a:ext uri="{FF2B5EF4-FFF2-40B4-BE49-F238E27FC236}">
                <a16:creationId xmlns:a16="http://schemas.microsoft.com/office/drawing/2014/main" id="{9B1C121C-28D5-43E3-8607-5B85EA93E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3636" y="3382819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 dirty="0"/>
          </a:p>
        </p:txBody>
      </p:sp>
      <p:sp>
        <p:nvSpPr>
          <p:cNvPr id="12306" name="Text Box 15">
            <a:extLst>
              <a:ext uri="{FF2B5EF4-FFF2-40B4-BE49-F238E27FC236}">
                <a16:creationId xmlns:a16="http://schemas.microsoft.com/office/drawing/2014/main" id="{9134538B-C6D0-4571-A094-FA22BFD18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7836" y="376382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1</a:t>
            </a:r>
          </a:p>
        </p:txBody>
      </p:sp>
      <p:sp>
        <p:nvSpPr>
          <p:cNvPr id="12307" name="AutoShape 16">
            <a:extLst>
              <a:ext uri="{FF2B5EF4-FFF2-40B4-BE49-F238E27FC236}">
                <a16:creationId xmlns:a16="http://schemas.microsoft.com/office/drawing/2014/main" id="{C2E1C2E6-3295-41E0-9F31-DF6E111F03FB}"/>
              </a:ext>
            </a:extLst>
          </p:cNvPr>
          <p:cNvSpPr>
            <a:spLocks/>
          </p:cNvSpPr>
          <p:nvPr/>
        </p:nvSpPr>
        <p:spPr bwMode="auto">
          <a:xfrm>
            <a:off x="5013036" y="4525819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2308" name="Text Box 17">
            <a:extLst>
              <a:ext uri="{FF2B5EF4-FFF2-40B4-BE49-F238E27FC236}">
                <a16:creationId xmlns:a16="http://schemas.microsoft.com/office/drawing/2014/main" id="{4661E899-5050-4230-A845-B98CC08B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7836" y="444962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2</a:t>
            </a:r>
          </a:p>
        </p:txBody>
      </p:sp>
      <p:sp>
        <p:nvSpPr>
          <p:cNvPr id="12309" name="AutoShape 18">
            <a:extLst>
              <a:ext uri="{FF2B5EF4-FFF2-40B4-BE49-F238E27FC236}">
                <a16:creationId xmlns:a16="http://schemas.microsoft.com/office/drawing/2014/main" id="{0183DE8C-8891-4966-9F28-915A8B83460F}"/>
              </a:ext>
            </a:extLst>
          </p:cNvPr>
          <p:cNvSpPr>
            <a:spLocks/>
          </p:cNvSpPr>
          <p:nvPr/>
        </p:nvSpPr>
        <p:spPr bwMode="auto">
          <a:xfrm>
            <a:off x="5013036" y="4830619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2310" name="Text Box 19">
            <a:extLst>
              <a:ext uri="{FF2B5EF4-FFF2-40B4-BE49-F238E27FC236}">
                <a16:creationId xmlns:a16="http://schemas.microsoft.com/office/drawing/2014/main" id="{63A70829-8771-483C-88F8-946008281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7836" y="483062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3</a:t>
            </a:r>
          </a:p>
        </p:txBody>
      </p:sp>
      <p:sp>
        <p:nvSpPr>
          <p:cNvPr id="12311" name="AutoShape 20">
            <a:extLst>
              <a:ext uri="{FF2B5EF4-FFF2-40B4-BE49-F238E27FC236}">
                <a16:creationId xmlns:a16="http://schemas.microsoft.com/office/drawing/2014/main" id="{C9A79254-F5FD-4D93-BD95-D9E1E2BA5A39}"/>
              </a:ext>
            </a:extLst>
          </p:cNvPr>
          <p:cNvSpPr>
            <a:spLocks/>
          </p:cNvSpPr>
          <p:nvPr/>
        </p:nvSpPr>
        <p:spPr bwMode="auto">
          <a:xfrm>
            <a:off x="5013036" y="5364019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2312" name="Text Box 21">
            <a:extLst>
              <a:ext uri="{FF2B5EF4-FFF2-40B4-BE49-F238E27FC236}">
                <a16:creationId xmlns:a16="http://schemas.microsoft.com/office/drawing/2014/main" id="{28E9F77F-9698-448D-BFB9-9D59ABE31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7836" y="536402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4</a:t>
            </a:r>
          </a:p>
        </p:txBody>
      </p:sp>
      <p:sp>
        <p:nvSpPr>
          <p:cNvPr id="12313" name="Oval 22">
            <a:extLst>
              <a:ext uri="{FF2B5EF4-FFF2-40B4-BE49-F238E27FC236}">
                <a16:creationId xmlns:a16="http://schemas.microsoft.com/office/drawing/2014/main" id="{9F8A047F-6AFA-461F-8E72-534969389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236" y="414482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Times" panose="02020603050405020304" pitchFamily="18" charset="0"/>
                <a:cs typeface="Arial" panose="020B0604020202020204" pitchFamily="34" charset="0"/>
              </a:rPr>
              <a:t>1</a:t>
            </a:r>
            <a:endParaRPr lang="en-US" altLang="en-US" sz="2500" dirty="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314" name="Line 23">
            <a:extLst>
              <a:ext uri="{FF2B5EF4-FFF2-40B4-BE49-F238E27FC236}">
                <a16:creationId xmlns:a16="http://schemas.microsoft.com/office/drawing/2014/main" id="{A4D52A41-B2B4-45AE-8A10-18F23413B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7974" y="3873357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2315" name="Line 24">
            <a:extLst>
              <a:ext uri="{FF2B5EF4-FFF2-40B4-BE49-F238E27FC236}">
                <a16:creationId xmlns:a16="http://schemas.microsoft.com/office/drawing/2014/main" id="{3B7AC706-B8FC-46E2-B574-A0A31F2D7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2836" y="437341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2316" name="Text Box 25">
            <a:extLst>
              <a:ext uri="{FF2B5EF4-FFF2-40B4-BE49-F238E27FC236}">
                <a16:creationId xmlns:a16="http://schemas.microsoft.com/office/drawing/2014/main" id="{7CA29811-7E7A-4113-A982-E5B19B895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636" y="5211619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 dirty="0"/>
              <a:t>CFG</a:t>
            </a:r>
          </a:p>
        </p:txBody>
      </p:sp>
      <p:sp>
        <p:nvSpPr>
          <p:cNvPr id="12317" name="Oval 26">
            <a:extLst>
              <a:ext uri="{FF2B5EF4-FFF2-40B4-BE49-F238E27FC236}">
                <a16:creationId xmlns:a16="http://schemas.microsoft.com/office/drawing/2014/main" id="{3631716B-D4E2-4335-9608-2A156BDBF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236" y="414482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Times" panose="02020603050405020304" pitchFamily="18" charset="0"/>
                <a:cs typeface="Arial" panose="020B0604020202020204" pitchFamily="34" charset="0"/>
              </a:rPr>
              <a:t>2</a:t>
            </a:r>
            <a:endParaRPr lang="en-US" altLang="en-US" sz="2500" dirty="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318" name="Oval 27">
            <a:extLst>
              <a:ext uri="{FF2B5EF4-FFF2-40B4-BE49-F238E27FC236}">
                <a16:creationId xmlns:a16="http://schemas.microsoft.com/office/drawing/2014/main" id="{9B597A18-D7D4-4889-9193-AA0F85EED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9236" y="384002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Times" panose="02020603050405020304" pitchFamily="18" charset="0"/>
                <a:cs typeface="Arial" panose="020B0604020202020204" pitchFamily="34" charset="0"/>
              </a:rPr>
              <a:t>3</a:t>
            </a:r>
            <a:endParaRPr lang="en-US" altLang="en-US" sz="2500" dirty="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319" name="Line 28">
            <a:extLst>
              <a:ext uri="{FF2B5EF4-FFF2-40B4-BE49-F238E27FC236}">
                <a16:creationId xmlns:a16="http://schemas.microsoft.com/office/drawing/2014/main" id="{58EB08A2-5FC7-45BD-BC2A-1AD8F94728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89636" y="4068619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2320" name="Oval 29">
            <a:extLst>
              <a:ext uri="{FF2B5EF4-FFF2-40B4-BE49-F238E27FC236}">
                <a16:creationId xmlns:a16="http://schemas.microsoft.com/office/drawing/2014/main" id="{90C9EA80-9243-4149-8677-65AB95E41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9236" y="483062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Times" panose="02020603050405020304" pitchFamily="18" charset="0"/>
                <a:cs typeface="Arial" panose="020B0604020202020204" pitchFamily="34" charset="0"/>
              </a:rPr>
              <a:t>4</a:t>
            </a:r>
            <a:endParaRPr lang="en-US" altLang="en-US" sz="2500" dirty="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321" name="Line 30">
            <a:extLst>
              <a:ext uri="{FF2B5EF4-FFF2-40B4-BE49-F238E27FC236}">
                <a16:creationId xmlns:a16="http://schemas.microsoft.com/office/drawing/2014/main" id="{FBA3FB63-AF4D-48C3-852D-879505B06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9636" y="4602019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2322" name="Line 31">
            <a:extLst>
              <a:ext uri="{FF2B5EF4-FFF2-40B4-BE49-F238E27FC236}">
                <a16:creationId xmlns:a16="http://schemas.microsoft.com/office/drawing/2014/main" id="{A703F947-09CC-46FE-9BB4-4721E2706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4036" y="429721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2323" name="Line 32">
            <a:extLst>
              <a:ext uri="{FF2B5EF4-FFF2-40B4-BE49-F238E27FC236}">
                <a16:creationId xmlns:a16="http://schemas.microsoft.com/office/drawing/2014/main" id="{F9E1E36E-38C2-4A14-8542-2AE2919D0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8836" y="505921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2324" name="Text Box 33">
            <a:extLst>
              <a:ext uri="{FF2B5EF4-FFF2-40B4-BE49-F238E27FC236}">
                <a16:creationId xmlns:a16="http://schemas.microsoft.com/office/drawing/2014/main" id="{450C8D1F-022D-4383-BBCE-4AC5514A1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036" y="3840019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/>
              <a:t>T</a:t>
            </a:r>
          </a:p>
        </p:txBody>
      </p:sp>
      <p:sp>
        <p:nvSpPr>
          <p:cNvPr id="12325" name="Text Box 34">
            <a:extLst>
              <a:ext uri="{FF2B5EF4-FFF2-40B4-BE49-F238E27FC236}">
                <a16:creationId xmlns:a16="http://schemas.microsoft.com/office/drawing/2014/main" id="{93E2F461-E124-46C3-B3E7-4C9E2FD4A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836" y="4830619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5806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smtClean="0">
                <a:solidFill>
                  <a:srgbClr val="996600"/>
                </a:solidFill>
              </a:rPr>
              <a:t>Exercise: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2426" y="1257794"/>
            <a:ext cx="9239538" cy="46370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400" dirty="0" smtClean="0"/>
              <a:t>Consider the following code: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en-US" sz="2400" b="1" i="1" dirty="0"/>
              <a:t>x = 6;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en-US" sz="2400" b="1" i="1" dirty="0"/>
              <a:t>if ( (a &gt; 1) &amp;&amp; (b &gt;= 0 ) 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GB" altLang="en-US" sz="2400" b="1" i="1" dirty="0"/>
              <a:t>x = x / a 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en-US" sz="2400" b="1" i="1" dirty="0" err="1"/>
              <a:t>System.out.println</a:t>
            </a:r>
            <a:r>
              <a:rPr lang="en-GB" altLang="en-US" sz="2400" b="1" i="1" dirty="0"/>
              <a:t>(“x=“+x);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400" dirty="0" smtClean="0">
                <a:solidFill>
                  <a:srgbClr val="00B050"/>
                </a:solidFill>
              </a:rPr>
              <a:t>Do test cases  (a=2,b=0) and (a=0, b=0) satisfy branch coverage?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400" dirty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400" dirty="0" smtClean="0">
                <a:solidFill>
                  <a:srgbClr val="00B050"/>
                </a:solidFill>
              </a:rPr>
              <a:t>What are values of x after execution?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dirty="0" smtClean="0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 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305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4" y="524020"/>
            <a:ext cx="4691063" cy="1143000"/>
          </a:xfrm>
        </p:spPr>
        <p:txBody>
          <a:bodyPr/>
          <a:lstStyle/>
          <a:p>
            <a:pPr algn="l" eaLnBrk="1" hangingPunct="1"/>
            <a:r>
              <a:rPr lang="en-GB" altLang="en-US" dirty="0" smtClean="0">
                <a:solidFill>
                  <a:srgbClr val="996600"/>
                </a:solidFill>
              </a:rPr>
              <a:t>Exercise </a:t>
            </a:r>
            <a:r>
              <a:rPr lang="en-GB" altLang="en-US" sz="3200" dirty="0">
                <a:solidFill>
                  <a:srgbClr val="996600"/>
                </a:solidFill>
              </a:rPr>
              <a:t>continued</a:t>
            </a:r>
            <a:r>
              <a:rPr lang="en-GB" altLang="en-US" dirty="0" smtClean="0">
                <a:solidFill>
                  <a:srgbClr val="996600"/>
                </a:solidFill>
              </a:rPr>
              <a:t>: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4" y="1838036"/>
            <a:ext cx="9706633" cy="3728319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GB" altLang="en-US" sz="2400" dirty="0" smtClean="0"/>
              <a:t>Use the test set {(a=2,b=0) and (a=0,b=0)} on:</a:t>
            </a:r>
          </a:p>
          <a:p>
            <a:pPr eaLnBrk="1" hangingPunct="1">
              <a:buFontTx/>
              <a:buNone/>
            </a:pPr>
            <a:endParaRPr lang="en-GB" altLang="en-US" sz="2400" dirty="0" smtClean="0"/>
          </a:p>
          <a:p>
            <a:pPr eaLnBrk="1" hangingPunct="1">
              <a:buFontTx/>
              <a:buNone/>
            </a:pPr>
            <a:r>
              <a:rPr lang="en-GB" altLang="en-US" sz="2400" dirty="0" smtClean="0"/>
              <a:t>    </a:t>
            </a:r>
            <a:r>
              <a:rPr lang="en-GB" altLang="en-US" sz="2400" b="1" dirty="0"/>
              <a:t>x = 6;</a:t>
            </a:r>
          </a:p>
          <a:p>
            <a:pPr lvl="1" eaLnBrk="1" hangingPunct="1">
              <a:buFontTx/>
              <a:buNone/>
            </a:pPr>
            <a:r>
              <a:rPr lang="en-GB" altLang="en-US" sz="2400" b="1" dirty="0"/>
              <a:t>if ( (a &gt; 1) &amp;&amp; (b </a:t>
            </a:r>
            <a:r>
              <a:rPr lang="en-GB" altLang="en-US" sz="2400" b="1" dirty="0">
                <a:solidFill>
                  <a:srgbClr val="FF0000"/>
                </a:solidFill>
              </a:rPr>
              <a:t>=</a:t>
            </a:r>
            <a:r>
              <a:rPr lang="en-GB" altLang="en-US" sz="2400" b="1" dirty="0"/>
              <a:t>= 0 ) )</a:t>
            </a:r>
          </a:p>
          <a:p>
            <a:pPr lvl="2" eaLnBrk="1" hangingPunct="1">
              <a:buFontTx/>
              <a:buNone/>
            </a:pPr>
            <a:r>
              <a:rPr lang="en-GB" altLang="en-US" sz="2400" b="1" dirty="0"/>
              <a:t>x = x / a ;</a:t>
            </a:r>
          </a:p>
          <a:p>
            <a:pPr lvl="1" eaLnBrk="1" hangingPunct="1">
              <a:buFontTx/>
              <a:buNone/>
            </a:pPr>
            <a:r>
              <a:rPr lang="en-GB" altLang="en-US" sz="2400" b="1" dirty="0" err="1"/>
              <a:t>System.out.println</a:t>
            </a:r>
            <a:r>
              <a:rPr lang="en-GB" altLang="en-US" sz="2400" b="1" dirty="0"/>
              <a:t>(“x=“+x</a:t>
            </a:r>
            <a:r>
              <a:rPr lang="en-GB" altLang="en-US" sz="2400" b="1" dirty="0" smtClean="0"/>
              <a:t>);</a:t>
            </a:r>
          </a:p>
          <a:p>
            <a:pPr lvl="1" eaLnBrk="1" hangingPunct="1">
              <a:buFontTx/>
              <a:buNone/>
            </a:pPr>
            <a:endParaRPr lang="en-GB" altLang="en-US" sz="2400" dirty="0" smtClean="0"/>
          </a:p>
          <a:p>
            <a:pPr eaLnBrk="1" hangingPunct="1">
              <a:buFontTx/>
              <a:buNone/>
            </a:pPr>
            <a:r>
              <a:rPr lang="en-GB" altLang="en-US" sz="2400" dirty="0" smtClean="0">
                <a:solidFill>
                  <a:srgbClr val="00B050"/>
                </a:solidFill>
              </a:rPr>
              <a:t>What are values of x after execution? </a:t>
            </a:r>
            <a:endParaRPr lang="en-GB" altLang="en-US" dirty="0" smtClean="0">
              <a:solidFill>
                <a:srgbClr val="00B050"/>
              </a:solidFill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266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404814"/>
            <a:ext cx="77724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200" dirty="0" smtClean="0"/>
              <a:t> 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Our Criteria</a:t>
            </a:r>
            <a:r>
              <a:rPr lang="en-GB" altLang="en-US" sz="3200" dirty="0" smtClean="0"/>
              <a:t> </a:t>
            </a:r>
            <a:br>
              <a:rPr lang="en-GB" altLang="en-US" sz="3200" dirty="0" smtClean="0"/>
            </a:br>
            <a:r>
              <a:rPr lang="en-GB" altLang="en-US" sz="3200" b="1" u="sng" dirty="0">
                <a:solidFill>
                  <a:srgbClr val="990099"/>
                </a:solidFill>
                <a:latin typeface="Times New Roman" panose="02020603050405020304" pitchFamily="18" charset="0"/>
              </a:rPr>
              <a:t>Multiple Condition Coverage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5309" y="2567709"/>
            <a:ext cx="9065491" cy="355845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sz="3600" b="1" u="sng" dirty="0">
                <a:solidFill>
                  <a:srgbClr val="FF0000"/>
                </a:solidFill>
              </a:rPr>
              <a:t>All</a:t>
            </a:r>
            <a:r>
              <a:rPr lang="en-GB" altLang="en-US" sz="3600" b="1" dirty="0">
                <a:solidFill>
                  <a:schemeClr val="accent2"/>
                </a:solidFill>
              </a:rPr>
              <a:t> </a:t>
            </a:r>
            <a:r>
              <a:rPr lang="en-GB" altLang="en-US" sz="3600" b="1" u="sng" dirty="0">
                <a:solidFill>
                  <a:schemeClr val="accent2"/>
                </a:solidFill>
              </a:rPr>
              <a:t>possible combinations of condition outcomes</a:t>
            </a:r>
            <a:r>
              <a:rPr lang="en-GB" altLang="en-US" sz="3600" b="1" dirty="0">
                <a:solidFill>
                  <a:schemeClr val="accent2"/>
                </a:solidFill>
              </a:rPr>
              <a:t> in each decision must be invoked at </a:t>
            </a:r>
            <a:r>
              <a:rPr lang="en-GB" altLang="en-US" sz="3600" b="1" u="sng" dirty="0">
                <a:solidFill>
                  <a:schemeClr val="accent2"/>
                </a:solidFill>
              </a:rPr>
              <a:t>least once</a:t>
            </a:r>
            <a:r>
              <a:rPr lang="en-GB" altLang="en-US" sz="3600" b="1" dirty="0">
                <a:solidFill>
                  <a:schemeClr val="accent2"/>
                </a:solidFill>
              </a:rPr>
              <a:t> under some test</a:t>
            </a:r>
          </a:p>
          <a:p>
            <a:pPr marL="0" indent="0"/>
            <a:endParaRPr lang="en-GB" altLang="en-US" sz="40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GB" altLang="en-US" sz="3600" b="1" dirty="0">
              <a:sym typeface="Symbol" panose="05050102010706020507" pitchFamily="18" charset="2"/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10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8327" y="357766"/>
            <a:ext cx="8229600" cy="725487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Number of Test Cases</a:t>
            </a:r>
            <a:endParaRPr lang="en-US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3638" y="1231755"/>
            <a:ext cx="8229600" cy="5126038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400" dirty="0" smtClean="0"/>
              <a:t>P							</a:t>
            </a:r>
            <a:r>
              <a:rPr lang="en-GB" altLang="en-US" sz="2400" dirty="0" smtClean="0">
                <a:solidFill>
                  <a:srgbClr val="FF0000"/>
                </a:solidFill>
              </a:rPr>
              <a:t>2</a:t>
            </a:r>
          </a:p>
          <a:p>
            <a:pPr eaLnBrk="1" hangingPunct="1"/>
            <a:r>
              <a:rPr lang="en-GB" altLang="en-US" sz="2400" dirty="0" smtClean="0"/>
              <a:t>P </a:t>
            </a:r>
            <a:r>
              <a:rPr lang="en-GB" altLang="en-US" sz="2400" i="1" dirty="0" smtClean="0"/>
              <a:t>op</a:t>
            </a:r>
            <a:r>
              <a:rPr lang="en-GB" altLang="en-US" sz="2400" dirty="0" smtClean="0"/>
              <a:t> Q						</a:t>
            </a:r>
            <a:r>
              <a:rPr lang="en-GB" altLang="en-US" sz="2400" dirty="0" smtClean="0">
                <a:solidFill>
                  <a:srgbClr val="CC0000"/>
                </a:solidFill>
              </a:rPr>
              <a:t>4</a:t>
            </a:r>
            <a:endParaRPr lang="en-GB" altLang="en-US" sz="2400" dirty="0" smtClean="0"/>
          </a:p>
          <a:p>
            <a:pPr eaLnBrk="1" hangingPunct="1"/>
            <a:r>
              <a:rPr lang="en-GB" altLang="en-US" sz="2400" dirty="0" smtClean="0"/>
              <a:t>P </a:t>
            </a:r>
            <a:r>
              <a:rPr lang="en-GB" altLang="en-US" sz="2400" i="1" dirty="0" smtClean="0"/>
              <a:t>op</a:t>
            </a:r>
            <a:r>
              <a:rPr lang="en-GB" altLang="en-US" sz="2400" dirty="0" smtClean="0"/>
              <a:t> Q </a:t>
            </a:r>
            <a:r>
              <a:rPr lang="en-GB" altLang="en-US" sz="2400" i="1" dirty="0" smtClean="0"/>
              <a:t>op</a:t>
            </a:r>
            <a:r>
              <a:rPr lang="en-GB" altLang="en-US" sz="2400" dirty="0" smtClean="0"/>
              <a:t> R				</a:t>
            </a:r>
            <a:r>
              <a:rPr lang="en-GB" altLang="en-US" sz="2400" dirty="0" smtClean="0">
                <a:solidFill>
                  <a:srgbClr val="CC0000"/>
                </a:solidFill>
              </a:rPr>
              <a:t>8</a:t>
            </a:r>
          </a:p>
          <a:p>
            <a:pPr eaLnBrk="1" hangingPunct="1"/>
            <a:r>
              <a:rPr lang="en-GB" altLang="en-US" sz="2400" dirty="0" smtClean="0"/>
              <a:t>P </a:t>
            </a:r>
            <a:r>
              <a:rPr lang="en-GB" altLang="en-US" sz="2400" i="1" dirty="0" smtClean="0"/>
              <a:t>op</a:t>
            </a:r>
            <a:r>
              <a:rPr lang="en-GB" altLang="en-US" sz="2400" dirty="0" smtClean="0"/>
              <a:t> Q </a:t>
            </a:r>
            <a:r>
              <a:rPr lang="en-GB" altLang="en-US" sz="2400" i="1" dirty="0" smtClean="0"/>
              <a:t>op</a:t>
            </a:r>
            <a:r>
              <a:rPr lang="en-GB" altLang="en-US" sz="2400" dirty="0" smtClean="0"/>
              <a:t> R </a:t>
            </a:r>
            <a:r>
              <a:rPr lang="en-GB" altLang="en-US" sz="2400" i="1" dirty="0" smtClean="0"/>
              <a:t>op</a:t>
            </a:r>
            <a:r>
              <a:rPr lang="en-GB" altLang="en-US" sz="2400" dirty="0" smtClean="0"/>
              <a:t> S			</a:t>
            </a:r>
            <a:r>
              <a:rPr lang="en-GB" altLang="en-US" sz="2400" dirty="0" smtClean="0">
                <a:solidFill>
                  <a:srgbClr val="CC0000"/>
                </a:solidFill>
              </a:rPr>
              <a:t>16</a:t>
            </a:r>
          </a:p>
          <a:p>
            <a:pPr eaLnBrk="1" hangingPunct="1"/>
            <a:r>
              <a:rPr lang="en-GB" altLang="en-US" sz="2400" dirty="0" smtClean="0"/>
              <a:t>P </a:t>
            </a:r>
            <a:r>
              <a:rPr lang="en-GB" altLang="en-US" sz="2400" i="1" dirty="0" smtClean="0"/>
              <a:t>op</a:t>
            </a:r>
            <a:r>
              <a:rPr lang="en-GB" altLang="en-US" sz="2400" dirty="0" smtClean="0"/>
              <a:t> Q </a:t>
            </a:r>
            <a:r>
              <a:rPr lang="en-GB" altLang="en-US" sz="2400" i="1" dirty="0" smtClean="0"/>
              <a:t>op</a:t>
            </a:r>
            <a:r>
              <a:rPr lang="en-GB" altLang="en-US" sz="2400" dirty="0" smtClean="0"/>
              <a:t> R </a:t>
            </a:r>
            <a:r>
              <a:rPr lang="en-GB" altLang="en-US" sz="2400" i="1" dirty="0" smtClean="0"/>
              <a:t>op</a:t>
            </a:r>
            <a:r>
              <a:rPr lang="en-GB" altLang="en-US" sz="2400" dirty="0" smtClean="0"/>
              <a:t> S </a:t>
            </a:r>
            <a:r>
              <a:rPr lang="en-GB" altLang="en-US" sz="2400" i="1" dirty="0" smtClean="0"/>
              <a:t>op</a:t>
            </a:r>
            <a:r>
              <a:rPr lang="en-GB" altLang="en-US" sz="2400" dirty="0" smtClean="0"/>
              <a:t> T	</a:t>
            </a:r>
            <a:r>
              <a:rPr lang="en-GB" altLang="en-US" sz="2400" dirty="0" smtClean="0">
                <a:solidFill>
                  <a:srgbClr val="CC0000"/>
                </a:solidFill>
              </a:rPr>
              <a:t>32</a:t>
            </a:r>
            <a:endParaRPr lang="en-US" altLang="en-US" sz="2400" dirty="0" smtClean="0"/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1163638" y="3934836"/>
            <a:ext cx="7416800" cy="2087562"/>
          </a:xfrm>
          <a:prstGeom prst="wedgeRoundRectCallout">
            <a:avLst>
              <a:gd name="adj1" fmla="val 54602"/>
              <a:gd name="adj2" fmla="val 6528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The number of test cases grows rapidly as the length of the boolean expression increase.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>
                <a:latin typeface="Comic Sans MS" panose="030F0702030302020204" pitchFamily="66" charset="0"/>
              </a:rPr>
              <a:t>Keep your boolean expressions simple!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Comic Sans MS" panose="030F0702030302020204" pitchFamily="66" charset="0"/>
            </a:endParaRPr>
          </a:p>
        </p:txBody>
      </p:sp>
      <p:sp>
        <p:nvSpPr>
          <p:cNvPr id="17413" name="AutoShape 5"/>
          <p:cNvSpPr>
            <a:spLocks/>
          </p:cNvSpPr>
          <p:nvPr/>
        </p:nvSpPr>
        <p:spPr bwMode="auto">
          <a:xfrm>
            <a:off x="8543926" y="1560513"/>
            <a:ext cx="1698625" cy="1363662"/>
          </a:xfrm>
          <a:prstGeom prst="borderCallout1">
            <a:avLst>
              <a:gd name="adj1" fmla="val -5588"/>
              <a:gd name="adj2" fmla="val 93273"/>
              <a:gd name="adj3" fmla="val -5588"/>
              <a:gd name="adj4" fmla="val 430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 b="1" i="1">
                <a:solidFill>
                  <a:srgbClr val="CC0000"/>
                </a:solidFill>
              </a:rPr>
              <a:t>op</a:t>
            </a:r>
            <a:r>
              <a:rPr lang="en-GB" altLang="en-US" sz="2800" b="1"/>
              <a:t> is 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 b="1"/>
              <a:t>boolean operator</a:t>
            </a:r>
            <a:endParaRPr lang="en-US" altLang="en-US" sz="2800" b="1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 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3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2" y="193964"/>
            <a:ext cx="10363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4000" b="1" dirty="0"/>
              <a:t>(a &gt; 1) &amp;&amp; (b &gt;= 0 )</a:t>
            </a:r>
            <a:endParaRPr lang="en-US" altLang="en-US" sz="4000" b="1" dirty="0"/>
          </a:p>
        </p:txBody>
      </p:sp>
      <p:graphicFrame>
        <p:nvGraphicFramePr>
          <p:cNvPr id="24613" name="Group 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462849"/>
              </p:ext>
            </p:extLst>
          </p:nvPr>
        </p:nvGraphicFramePr>
        <p:xfrm>
          <a:off x="1095654" y="1267691"/>
          <a:ext cx="8229600" cy="4900612"/>
        </p:xfrm>
        <a:graphic>
          <a:graphicData uri="http://schemas.openxmlformats.org/drawingml/2006/table">
            <a:tbl>
              <a:tblPr/>
              <a:tblGrid>
                <a:gridCol w="188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4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&gt; 1)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&gt;= 0 )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&gt; 1) &amp;&amp; (b &gt;= 0 )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0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4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14" name="AutoShape 38"/>
          <p:cNvSpPr>
            <a:spLocks noChangeArrowheads="1"/>
          </p:cNvSpPr>
          <p:nvPr/>
        </p:nvSpPr>
        <p:spPr bwMode="auto">
          <a:xfrm>
            <a:off x="9439707" y="1336964"/>
            <a:ext cx="2373601" cy="3600450"/>
          </a:xfrm>
          <a:prstGeom prst="wedgeRoundRectCallout">
            <a:avLst>
              <a:gd name="adj1" fmla="val 53949"/>
              <a:gd name="adj2" fmla="val 6812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Comic Sans MS" panose="030F0702030302020204" pitchFamily="66" charset="0"/>
              </a:rPr>
              <a:t>Need 4 test cases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Comic Sans MS" panose="030F0702030302020204" pitchFamily="66" charset="0"/>
              </a:rPr>
              <a:t>a=2 b=0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Comic Sans MS" panose="030F0702030302020204" pitchFamily="66" charset="0"/>
              </a:rPr>
              <a:t>a=2 b=-1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Comic Sans MS" panose="030F0702030302020204" pitchFamily="66" charset="0"/>
              </a:rPr>
              <a:t>a=1 b=0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Comic Sans MS" panose="030F0702030302020204" pitchFamily="66" charset="0"/>
              </a:rPr>
              <a:t>a=1 b=-1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u="sng" dirty="0">
                <a:solidFill>
                  <a:srgbClr val="CC0000"/>
                </a:solidFill>
                <a:latin typeface="Comic Sans MS" panose="030F0702030302020204" pitchFamily="66" charset="0"/>
              </a:rPr>
              <a:t>NOT unique</a:t>
            </a:r>
            <a:endParaRPr lang="en-US" altLang="en-US" sz="2400" b="1" u="sng" dirty="0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4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9BA316-0701-4971-ACA4-D5F0BFEDB11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9354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3" y="411001"/>
            <a:ext cx="9515959" cy="124230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000" dirty="0"/>
              <a:t>Method of Generating Test Cases using </a:t>
            </a:r>
            <a:r>
              <a:rPr lang="en-GB" altLang="en-US" sz="4000" dirty="0" smtClean="0"/>
              <a:t/>
            </a:r>
            <a:br>
              <a:rPr lang="en-GB" altLang="en-US" sz="4000" dirty="0" smtClean="0"/>
            </a:br>
            <a:r>
              <a:rPr lang="en-GB" altLang="en-US" sz="4000" dirty="0" smtClean="0">
                <a:solidFill>
                  <a:srgbClr val="990099"/>
                </a:solidFill>
              </a:rPr>
              <a:t>M</a:t>
            </a:r>
            <a:r>
              <a:rPr lang="en-GB" altLang="en-US" sz="4000" dirty="0" smtClean="0"/>
              <a:t>ultiple </a:t>
            </a:r>
            <a:r>
              <a:rPr lang="en-GB" altLang="en-US" sz="4000" dirty="0">
                <a:solidFill>
                  <a:srgbClr val="990099"/>
                </a:solidFill>
              </a:rPr>
              <a:t>C</a:t>
            </a:r>
            <a:r>
              <a:rPr lang="en-GB" altLang="en-US" sz="4000" dirty="0"/>
              <a:t>ondition </a:t>
            </a:r>
            <a:r>
              <a:rPr lang="en-GB" altLang="en-US" sz="4000" dirty="0">
                <a:solidFill>
                  <a:srgbClr val="990099"/>
                </a:solidFill>
              </a:rPr>
              <a:t>C</a:t>
            </a:r>
            <a:r>
              <a:rPr lang="en-GB" altLang="en-US" sz="4000" dirty="0"/>
              <a:t>overage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22036" y="2105891"/>
            <a:ext cx="9377652" cy="3990109"/>
          </a:xfrm>
          <a:noFill/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GB" altLang="en-US" sz="2400" dirty="0" smtClean="0"/>
              <a:t>Produce truth tables for all decision expressions in the program, numbering each entry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GB" altLang="en-US" sz="2400" dirty="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GB" altLang="en-US" sz="2400" dirty="0" smtClean="0"/>
              <a:t>Check the truth table to remove any impossible entries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GB" altLang="en-US" sz="2400" dirty="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GB" altLang="en-US" sz="2400" dirty="0" smtClean="0"/>
              <a:t>Produce a minimal number of test cases such that each entry in the tables has been invoked at </a:t>
            </a:r>
            <a:r>
              <a:rPr lang="en-GB" altLang="en-US" sz="2400" u="sng" dirty="0" smtClean="0"/>
              <a:t>least once</a:t>
            </a:r>
            <a:r>
              <a:rPr lang="en-GB" altLang="en-US" sz="2400" dirty="0" smtClean="0"/>
              <a:t>. (some may be used several times)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 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3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Times New Roman" panose="02020603050405020304" pitchFamily="18" charset="0"/>
              </a:rPr>
              <a:t>A </a:t>
            </a:r>
            <a:r>
              <a:rPr lang="en-GB" altLang="en-US" smtClean="0">
                <a:solidFill>
                  <a:srgbClr val="990099"/>
                </a:solidFill>
                <a:latin typeface="Times New Roman" panose="02020603050405020304" pitchFamily="18" charset="0"/>
              </a:rPr>
              <a:t>MCC</a:t>
            </a:r>
            <a:r>
              <a:rPr lang="en-GB" altLang="en-US" smtClean="0">
                <a:latin typeface="Times New Roman" panose="02020603050405020304" pitchFamily="18" charset="0"/>
              </a:rPr>
              <a:t> Example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509" y="1257794"/>
            <a:ext cx="9432205" cy="497949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/>
              <a:t>Consider the following code: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4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 dirty="0">
                <a:solidFill>
                  <a:schemeClr val="accent2"/>
                </a:solidFill>
              </a:rPr>
              <a:t>if (x &gt;0)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 dirty="0">
                <a:solidFill>
                  <a:schemeClr val="accent2"/>
                </a:solidFill>
              </a:rPr>
              <a:t>   z = 2*x;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 dirty="0">
                <a:solidFill>
                  <a:schemeClr val="accent2"/>
                </a:solidFill>
              </a:rPr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 dirty="0">
                <a:solidFill>
                  <a:schemeClr val="accent2"/>
                </a:solidFill>
              </a:rPr>
              <a:t>	z = -2*x;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 dirty="0">
                <a:solidFill>
                  <a:schemeClr val="accent2"/>
                </a:solidFill>
              </a:rPr>
              <a:t>if (( z == 0) &amp;&amp; (y &lt; 21))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 dirty="0">
                <a:solidFill>
                  <a:schemeClr val="accent2"/>
                </a:solidFill>
              </a:rPr>
              <a:t>   </a:t>
            </a:r>
            <a:r>
              <a:rPr lang="en-GB" altLang="en-US" sz="2400" b="1" dirty="0" err="1">
                <a:solidFill>
                  <a:schemeClr val="accent2"/>
                </a:solidFill>
              </a:rPr>
              <a:t>System.out.println</a:t>
            </a:r>
            <a:r>
              <a:rPr lang="en-GB" altLang="en-US" sz="2400" b="1" dirty="0">
                <a:solidFill>
                  <a:schemeClr val="accent2"/>
                </a:solidFill>
              </a:rPr>
              <a:t>( “rubbish”);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 dirty="0">
                <a:solidFill>
                  <a:schemeClr val="accent2"/>
                </a:solidFill>
              </a:rPr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 dirty="0">
                <a:solidFill>
                  <a:schemeClr val="accent2"/>
                </a:solidFill>
              </a:rPr>
              <a:t>   </a:t>
            </a:r>
            <a:r>
              <a:rPr lang="en-GB" altLang="en-US" sz="2400" b="1" dirty="0" err="1">
                <a:solidFill>
                  <a:schemeClr val="accent2"/>
                </a:solidFill>
              </a:rPr>
              <a:t>System.out.println</a:t>
            </a:r>
            <a:r>
              <a:rPr lang="en-GB" altLang="en-US" sz="2400" b="1" dirty="0">
                <a:solidFill>
                  <a:schemeClr val="accent2"/>
                </a:solidFill>
              </a:rPr>
              <a:t>( “stupid”);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 dirty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b="1" dirty="0"/>
              <a:t> Assume x and y are inputs to program.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  </a:t>
            </a:r>
            <a:endParaRPr lang="en-US" alt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6423603" y="465066"/>
            <a:ext cx="3550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400" dirty="0">
                <a:solidFill>
                  <a:srgbClr val="996600"/>
                </a:solidFill>
              </a:rPr>
              <a:t>Write out the Conditions:</a:t>
            </a:r>
          </a:p>
        </p:txBody>
      </p:sp>
      <p:sp>
        <p:nvSpPr>
          <p:cNvPr id="3" name="Rectangle 2"/>
          <p:cNvSpPr/>
          <p:nvPr/>
        </p:nvSpPr>
        <p:spPr>
          <a:xfrm>
            <a:off x="6446093" y="1873754"/>
            <a:ext cx="3679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400" dirty="0">
                <a:solidFill>
                  <a:srgbClr val="996600"/>
                </a:solidFill>
              </a:rPr>
              <a:t>Write out the Truth Tables</a:t>
            </a:r>
          </a:p>
        </p:txBody>
      </p:sp>
    </p:spTree>
    <p:extLst>
      <p:ext uri="{BB962C8B-B14F-4D97-AF65-F5344CB8AC3E}">
        <p14:creationId xmlns:p14="http://schemas.microsoft.com/office/powerpoint/2010/main" val="250793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24579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765464" y="151968"/>
            <a:ext cx="4343400" cy="61722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public void progress (</a:t>
            </a:r>
            <a:r>
              <a:rPr lang="en-GB" altLang="en-US" sz="1500" dirty="0" err="1"/>
              <a:t>int</a:t>
            </a:r>
            <a:r>
              <a:rPr lang="en-GB" altLang="en-US" sz="1500" dirty="0"/>
              <a:t> t1, </a:t>
            </a:r>
            <a:r>
              <a:rPr lang="en-GB" altLang="en-US" sz="1500" dirty="0" err="1"/>
              <a:t>int</a:t>
            </a:r>
            <a:r>
              <a:rPr lang="en-GB" altLang="en-US" sz="1500" dirty="0"/>
              <a:t> t2, </a:t>
            </a:r>
            <a:r>
              <a:rPr lang="en-GB" altLang="en-US" sz="1500" dirty="0" err="1"/>
              <a:t>int</a:t>
            </a:r>
            <a:r>
              <a:rPr lang="en-GB" altLang="en-US" sz="1500" dirty="0"/>
              <a:t> t3)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     </a:t>
            </a:r>
            <a:r>
              <a:rPr lang="en-GB" altLang="en-US" sz="1500" dirty="0" err="1"/>
              <a:t>boolean</a:t>
            </a:r>
            <a:r>
              <a:rPr lang="en-GB" altLang="en-US" sz="1500" dirty="0"/>
              <a:t> </a:t>
            </a:r>
            <a:r>
              <a:rPr lang="en-GB" altLang="en-US" sz="1500" dirty="0" err="1"/>
              <a:t>dataOK</a:t>
            </a:r>
            <a:r>
              <a:rPr lang="en-GB" altLang="en-US" sz="1500" dirty="0"/>
              <a:t>; float </a:t>
            </a:r>
            <a:r>
              <a:rPr lang="en-GB" altLang="en-US" sz="1500" dirty="0" err="1"/>
              <a:t>ave</a:t>
            </a:r>
            <a:r>
              <a:rPr lang="en-GB" altLang="en-US" sz="1500" dirty="0"/>
              <a:t> ; String </a:t>
            </a:r>
            <a:r>
              <a:rPr lang="en-GB" altLang="en-US" sz="1500" dirty="0" err="1"/>
              <a:t>mes</a:t>
            </a:r>
            <a:r>
              <a:rPr lang="en-GB" altLang="en-US" sz="1500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	if </a:t>
            </a:r>
            <a:r>
              <a:rPr lang="en-GB" altLang="en-US" sz="1500" b="1" dirty="0">
                <a:solidFill>
                  <a:srgbClr val="FF0000"/>
                </a:solidFill>
              </a:rPr>
              <a:t>(( t1 &lt; 0 ) || ( t2 &lt; 0) || (t3 &lt; 0 ))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	   </a:t>
            </a:r>
            <a:r>
              <a:rPr lang="en-GB" altLang="en-US" sz="1500" dirty="0" err="1"/>
              <a:t>dataOK</a:t>
            </a:r>
            <a:r>
              <a:rPr lang="en-GB" altLang="en-US" sz="1500" dirty="0"/>
              <a:t> = false;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	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	   </a:t>
            </a:r>
            <a:r>
              <a:rPr lang="en-GB" altLang="en-US" sz="1500" dirty="0" err="1"/>
              <a:t>dataOK</a:t>
            </a:r>
            <a:r>
              <a:rPr lang="en-GB" altLang="en-US" sz="1500" dirty="0"/>
              <a:t> = true;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	if </a:t>
            </a:r>
            <a:r>
              <a:rPr lang="en-GB" altLang="en-US" sz="1500" b="1" dirty="0">
                <a:solidFill>
                  <a:srgbClr val="FF0000"/>
                </a:solidFill>
              </a:rPr>
              <a:t>( </a:t>
            </a:r>
            <a:r>
              <a:rPr lang="en-GB" altLang="en-US" sz="1500" b="1" dirty="0" err="1">
                <a:solidFill>
                  <a:srgbClr val="FF0000"/>
                </a:solidFill>
              </a:rPr>
              <a:t>dataOK</a:t>
            </a:r>
            <a:r>
              <a:rPr lang="en-GB" altLang="en-US" sz="1500" b="1" dirty="0">
                <a:solidFill>
                  <a:srgbClr val="FF0000"/>
                </a:solidFill>
              </a:rPr>
              <a:t>)</a:t>
            </a:r>
            <a:r>
              <a:rPr lang="en-GB" altLang="en-US" sz="15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	   </a:t>
            </a:r>
            <a:r>
              <a:rPr lang="en-GB" altLang="en-US" sz="1500" dirty="0" err="1"/>
              <a:t>ave</a:t>
            </a:r>
            <a:r>
              <a:rPr lang="en-GB" altLang="en-US" sz="1500" dirty="0"/>
              <a:t> = float (t1 +t2 + t3) / 3.0;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	   if </a:t>
            </a:r>
            <a:r>
              <a:rPr lang="en-GB" altLang="en-US" sz="1500" b="1" dirty="0">
                <a:solidFill>
                  <a:srgbClr val="FF0000"/>
                </a:solidFill>
              </a:rPr>
              <a:t>( </a:t>
            </a:r>
            <a:r>
              <a:rPr lang="en-GB" altLang="en-US" sz="1500" b="1" dirty="0" err="1">
                <a:solidFill>
                  <a:srgbClr val="FF0000"/>
                </a:solidFill>
              </a:rPr>
              <a:t>ave</a:t>
            </a:r>
            <a:r>
              <a:rPr lang="en-GB" altLang="en-US" sz="1500" b="1" dirty="0">
                <a:solidFill>
                  <a:srgbClr val="FF0000"/>
                </a:solidFill>
              </a:rPr>
              <a:t> &gt;= 60.0)</a:t>
            </a:r>
            <a:r>
              <a:rPr lang="en-GB" altLang="en-US" sz="15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 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	     </a:t>
            </a:r>
            <a:r>
              <a:rPr lang="en-GB" altLang="en-US" sz="1500" dirty="0" err="1"/>
              <a:t>System.out.println</a:t>
            </a:r>
            <a:r>
              <a:rPr lang="en-GB" altLang="en-US" sz="1500" dirty="0"/>
              <a:t>(“passing”);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	     if  </a:t>
            </a:r>
            <a:r>
              <a:rPr lang="en-GB" altLang="en-US" sz="1500" b="1" dirty="0">
                <a:solidFill>
                  <a:srgbClr val="FF0000"/>
                </a:solidFill>
              </a:rPr>
              <a:t>( </a:t>
            </a:r>
            <a:r>
              <a:rPr lang="en-GB" altLang="en-US" sz="1500" b="1" dirty="0" err="1">
                <a:solidFill>
                  <a:srgbClr val="FF0000"/>
                </a:solidFill>
              </a:rPr>
              <a:t>ave</a:t>
            </a:r>
            <a:r>
              <a:rPr lang="en-GB" altLang="en-US" sz="1500" b="1" dirty="0">
                <a:solidFill>
                  <a:srgbClr val="FF0000"/>
                </a:solidFill>
              </a:rPr>
              <a:t> &lt; 70.0)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	        </a:t>
            </a:r>
            <a:r>
              <a:rPr lang="en-GB" altLang="en-US" sz="1500" dirty="0" err="1"/>
              <a:t>System.out.println</a:t>
            </a:r>
            <a:r>
              <a:rPr lang="en-GB" altLang="en-US" sz="1500" dirty="0"/>
              <a:t>(“just”);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       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             </a:t>
            </a:r>
            <a:r>
              <a:rPr lang="en-GB" altLang="en-US" sz="1500" dirty="0" err="1"/>
              <a:t>System.out.println</a:t>
            </a:r>
            <a:r>
              <a:rPr lang="en-GB" altLang="en-US" sz="1500" dirty="0"/>
              <a:t>(“easy”);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	 }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   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          </a:t>
            </a:r>
            <a:r>
              <a:rPr lang="en-GB" altLang="en-US" sz="1500" dirty="0" err="1"/>
              <a:t>System.out.println</a:t>
            </a:r>
            <a:r>
              <a:rPr lang="en-GB" altLang="en-US" sz="1500" dirty="0"/>
              <a:t>(“failing”);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      </a:t>
            </a:r>
            <a:r>
              <a:rPr lang="en-GB" altLang="en-US" sz="1500" dirty="0" err="1"/>
              <a:t>System.out.println</a:t>
            </a:r>
            <a:r>
              <a:rPr lang="en-GB" altLang="en-US" sz="1500" dirty="0"/>
              <a:t>(“bad data”);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}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7927" y="411001"/>
            <a:ext cx="4657635" cy="846793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Condition statements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65276" y="2480832"/>
            <a:ext cx="4750961" cy="3085523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C2340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700" kern="1200">
                <a:solidFill>
                  <a:srgbClr val="0C2340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C2340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rgbClr val="0C2340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0C2340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GB" altLang="en-US" sz="2100" dirty="0" smtClean="0"/>
              <a:t>if </a:t>
            </a:r>
            <a:r>
              <a:rPr lang="en-GB" altLang="en-US" sz="2100" dirty="0" smtClean="0">
                <a:solidFill>
                  <a:srgbClr val="FF0000"/>
                </a:solidFill>
              </a:rPr>
              <a:t>(( t1 &lt; 0 ) || ( t2 &lt; 0) || (t3 &lt; 0 ))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GB" altLang="en-US" sz="2100" dirty="0" smtClean="0"/>
              <a:t>if </a:t>
            </a:r>
            <a:r>
              <a:rPr lang="en-GB" altLang="en-US" sz="2100" dirty="0" smtClean="0">
                <a:solidFill>
                  <a:srgbClr val="FF0000"/>
                </a:solidFill>
              </a:rPr>
              <a:t>( </a:t>
            </a:r>
            <a:r>
              <a:rPr lang="en-GB" altLang="en-US" sz="2100" dirty="0" err="1" smtClean="0">
                <a:solidFill>
                  <a:srgbClr val="FF0000"/>
                </a:solidFill>
              </a:rPr>
              <a:t>dataOK</a:t>
            </a:r>
            <a:r>
              <a:rPr lang="en-GB" altLang="en-US" sz="2100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GB" altLang="en-US" sz="2100" dirty="0" smtClean="0"/>
              <a:t>if </a:t>
            </a:r>
            <a:r>
              <a:rPr lang="en-GB" altLang="en-US" sz="2100" dirty="0" smtClean="0">
                <a:solidFill>
                  <a:srgbClr val="FF0000"/>
                </a:solidFill>
              </a:rPr>
              <a:t>( </a:t>
            </a:r>
            <a:r>
              <a:rPr lang="en-GB" altLang="en-US" sz="2100" dirty="0" err="1" smtClean="0">
                <a:solidFill>
                  <a:srgbClr val="FF0000"/>
                </a:solidFill>
              </a:rPr>
              <a:t>ave</a:t>
            </a:r>
            <a:r>
              <a:rPr lang="en-GB" altLang="en-US" sz="2100" dirty="0" smtClean="0">
                <a:solidFill>
                  <a:srgbClr val="FF0000"/>
                </a:solidFill>
              </a:rPr>
              <a:t> &gt;= 60.0)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GB" altLang="en-US" sz="2100" dirty="0" smtClean="0"/>
              <a:t>if  </a:t>
            </a:r>
            <a:r>
              <a:rPr lang="en-GB" altLang="en-US" sz="2100" dirty="0" smtClean="0">
                <a:solidFill>
                  <a:srgbClr val="FF0000"/>
                </a:solidFill>
              </a:rPr>
              <a:t>( </a:t>
            </a:r>
            <a:r>
              <a:rPr lang="en-GB" altLang="en-US" sz="2100" dirty="0" err="1" smtClean="0">
                <a:solidFill>
                  <a:srgbClr val="FF0000"/>
                </a:solidFill>
              </a:rPr>
              <a:t>ave</a:t>
            </a:r>
            <a:r>
              <a:rPr lang="en-GB" altLang="en-US" sz="2100" dirty="0" smtClean="0">
                <a:solidFill>
                  <a:srgbClr val="FF0000"/>
                </a:solidFill>
              </a:rPr>
              <a:t> &lt; 70.0)</a:t>
            </a:r>
          </a:p>
          <a:p>
            <a:pPr marL="457200" indent="-457200">
              <a:spcBef>
                <a:spcPct val="0"/>
              </a:spcBef>
              <a:buFont typeface="Arial"/>
              <a:buNone/>
            </a:pPr>
            <a:endParaRPr lang="en-GB" altLang="en-US" sz="2100" dirty="0" smtClean="0">
              <a:solidFill>
                <a:srgbClr val="FF0000"/>
              </a:solidFill>
            </a:endParaRPr>
          </a:p>
          <a:p>
            <a:pPr marL="457200" indent="-457200">
              <a:spcBef>
                <a:spcPct val="0"/>
              </a:spcBef>
              <a:buFont typeface="Arial"/>
              <a:buNone/>
            </a:pPr>
            <a:r>
              <a:rPr lang="en-GB" altLang="en-US" sz="2100" dirty="0" smtClean="0"/>
              <a:t>The first involves  multiple conditions</a:t>
            </a:r>
          </a:p>
          <a:p>
            <a:pPr marL="457200" indent="-457200">
              <a:spcBef>
                <a:spcPct val="0"/>
              </a:spcBef>
              <a:buFont typeface="Arial"/>
              <a:buNone/>
            </a:pPr>
            <a:endParaRPr lang="en-GB" altLang="en-US" sz="2100" dirty="0" smtClean="0"/>
          </a:p>
          <a:p>
            <a:pPr marL="457200" indent="-457200">
              <a:spcBef>
                <a:spcPct val="0"/>
              </a:spcBef>
              <a:buFont typeface="Arial"/>
              <a:buNone/>
            </a:pPr>
            <a:r>
              <a:rPr lang="en-GB" altLang="en-US" sz="2100" dirty="0" smtClean="0"/>
              <a:t>We need to produce 4 truth tables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endParaRPr lang="en-GB" altLang="en-US" sz="2100" dirty="0" smtClean="0"/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endParaRPr lang="en-GB" altLang="en-US" sz="2100" dirty="0" smtClean="0"/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endParaRPr lang="en-GB" alt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3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0FA6EC-2843-4241-823C-DE9671A9C478}" type="slidenum">
              <a:rPr lang="en-GB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Step 1</a:t>
            </a:r>
          </a:p>
        </p:txBody>
      </p:sp>
      <p:grpSp>
        <p:nvGrpSpPr>
          <p:cNvPr id="26628" name="Group 58"/>
          <p:cNvGrpSpPr>
            <a:grpSpLocks/>
          </p:cNvGrpSpPr>
          <p:nvPr/>
        </p:nvGrpSpPr>
        <p:grpSpPr bwMode="auto">
          <a:xfrm>
            <a:off x="6642677" y="568583"/>
            <a:ext cx="4457700" cy="3891634"/>
            <a:chOff x="384" y="1418"/>
            <a:chExt cx="3744" cy="2902"/>
          </a:xfrm>
        </p:grpSpPr>
        <p:grpSp>
          <p:nvGrpSpPr>
            <p:cNvPr id="26629" name="Group 57"/>
            <p:cNvGrpSpPr>
              <a:grpSpLocks/>
            </p:cNvGrpSpPr>
            <p:nvPr/>
          </p:nvGrpSpPr>
          <p:grpSpPr bwMode="auto">
            <a:xfrm>
              <a:off x="384" y="1728"/>
              <a:ext cx="3744" cy="2592"/>
              <a:chOff x="384" y="1728"/>
              <a:chExt cx="3744" cy="2592"/>
            </a:xfrm>
          </p:grpSpPr>
          <p:grpSp>
            <p:nvGrpSpPr>
              <p:cNvPr id="26631" name="Group 55"/>
              <p:cNvGrpSpPr>
                <a:grpSpLocks/>
              </p:cNvGrpSpPr>
              <p:nvPr/>
            </p:nvGrpSpPr>
            <p:grpSpPr bwMode="auto">
              <a:xfrm>
                <a:off x="384" y="1728"/>
                <a:ext cx="2496" cy="2592"/>
                <a:chOff x="384" y="1728"/>
                <a:chExt cx="2496" cy="2592"/>
              </a:xfrm>
            </p:grpSpPr>
            <p:grpSp>
              <p:nvGrpSpPr>
                <p:cNvPr id="26642" name="Group 23"/>
                <p:cNvGrpSpPr>
                  <a:grpSpLocks/>
                </p:cNvGrpSpPr>
                <p:nvPr/>
              </p:nvGrpSpPr>
              <p:grpSpPr bwMode="auto">
                <a:xfrm>
                  <a:off x="2208" y="1728"/>
                  <a:ext cx="672" cy="2592"/>
                  <a:chOff x="624" y="1776"/>
                  <a:chExt cx="672" cy="2592"/>
                </a:xfrm>
              </p:grpSpPr>
              <p:sp>
                <p:nvSpPr>
                  <p:cNvPr id="26675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776"/>
                    <a:ext cx="67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400">
                        <a:latin typeface="Times New Roman" panose="02020603050405020304" pitchFamily="18" charset="0"/>
                      </a:rPr>
                      <a:t>t3&lt;0</a:t>
                    </a:r>
                  </a:p>
                </p:txBody>
              </p:sp>
              <p:sp>
                <p:nvSpPr>
                  <p:cNvPr id="26676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640"/>
                    <a:ext cx="67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400">
                        <a:latin typeface="Times New Roman" panose="02020603050405020304" pitchFamily="18" charset="0"/>
                      </a:rPr>
                      <a:t>T</a:t>
                    </a:r>
                  </a:p>
                </p:txBody>
              </p:sp>
              <p:sp>
                <p:nvSpPr>
                  <p:cNvPr id="26677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3792"/>
                    <a:ext cx="67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400">
                        <a:latin typeface="Times New Roman" panose="02020603050405020304" pitchFamily="18" charset="0"/>
                      </a:rPr>
                      <a:t>T</a:t>
                    </a:r>
                  </a:p>
                </p:txBody>
              </p:sp>
              <p:sp>
                <p:nvSpPr>
                  <p:cNvPr id="26678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4080"/>
                    <a:ext cx="67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400">
                        <a:latin typeface="Times New Roman" panose="02020603050405020304" pitchFamily="18" charset="0"/>
                      </a:rPr>
                      <a:t>F</a:t>
                    </a:r>
                  </a:p>
                </p:txBody>
              </p:sp>
              <p:sp>
                <p:nvSpPr>
                  <p:cNvPr id="26679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064"/>
                    <a:ext cx="67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400">
                        <a:latin typeface="Times New Roman" panose="02020603050405020304" pitchFamily="18" charset="0"/>
                      </a:rPr>
                      <a:t>T</a:t>
                    </a:r>
                  </a:p>
                </p:txBody>
              </p:sp>
              <p:sp>
                <p:nvSpPr>
                  <p:cNvPr id="26680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3216"/>
                    <a:ext cx="67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400">
                        <a:latin typeface="Times New Roman" panose="02020603050405020304" pitchFamily="18" charset="0"/>
                      </a:rPr>
                      <a:t>T</a:t>
                    </a:r>
                  </a:p>
                </p:txBody>
              </p:sp>
              <p:sp>
                <p:nvSpPr>
                  <p:cNvPr id="26681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3504"/>
                    <a:ext cx="67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400">
                        <a:latin typeface="Times New Roman" panose="02020603050405020304" pitchFamily="18" charset="0"/>
                      </a:rPr>
                      <a:t>F</a:t>
                    </a:r>
                  </a:p>
                </p:txBody>
              </p:sp>
              <p:sp>
                <p:nvSpPr>
                  <p:cNvPr id="26682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352"/>
                    <a:ext cx="67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400">
                        <a:latin typeface="Times New Roman" panose="02020603050405020304" pitchFamily="18" charset="0"/>
                      </a:rPr>
                      <a:t>F</a:t>
                    </a:r>
                  </a:p>
                </p:txBody>
              </p:sp>
              <p:sp>
                <p:nvSpPr>
                  <p:cNvPr id="26683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928"/>
                    <a:ext cx="67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400">
                        <a:latin typeface="Times New Roman" panose="02020603050405020304" pitchFamily="18" charset="0"/>
                      </a:rPr>
                      <a:t>F</a:t>
                    </a:r>
                  </a:p>
                </p:txBody>
              </p:sp>
            </p:grpSp>
            <p:grpSp>
              <p:nvGrpSpPr>
                <p:cNvPr id="26643" name="Group 54"/>
                <p:cNvGrpSpPr>
                  <a:grpSpLocks/>
                </p:cNvGrpSpPr>
                <p:nvPr/>
              </p:nvGrpSpPr>
              <p:grpSpPr bwMode="auto">
                <a:xfrm>
                  <a:off x="384" y="1728"/>
                  <a:ext cx="1824" cy="2592"/>
                  <a:chOff x="384" y="1728"/>
                  <a:chExt cx="1824" cy="2592"/>
                </a:xfrm>
              </p:grpSpPr>
              <p:grpSp>
                <p:nvGrpSpPr>
                  <p:cNvPr id="26644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384" y="1728"/>
                    <a:ext cx="1152" cy="2592"/>
                    <a:chOff x="384" y="1728"/>
                    <a:chExt cx="1152" cy="2592"/>
                  </a:xfrm>
                </p:grpSpPr>
                <p:grpSp>
                  <p:nvGrpSpPr>
                    <p:cNvPr id="26655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" y="1728"/>
                      <a:ext cx="480" cy="2592"/>
                      <a:chOff x="624" y="1776"/>
                      <a:chExt cx="672" cy="2592"/>
                    </a:xfrm>
                  </p:grpSpPr>
                  <p:sp>
                    <p:nvSpPr>
                      <p:cNvPr id="26666" name="Rectangle 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1776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667" name="Rectangle 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2640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400">
                            <a:latin typeface="Times New Roman" panose="02020603050405020304" pitchFamily="18" charset="0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26668" name="Rectangle 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3792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400">
                            <a:latin typeface="Times New Roman" panose="02020603050405020304" pitchFamily="18" charset="0"/>
                          </a:rPr>
                          <a:t>7</a:t>
                        </a:r>
                      </a:p>
                    </p:txBody>
                  </p:sp>
                  <p:sp>
                    <p:nvSpPr>
                      <p:cNvPr id="26669" name="Rectangle 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4080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400">
                            <a:latin typeface="Times New Roman" panose="02020603050405020304" pitchFamily="18" charset="0"/>
                          </a:rPr>
                          <a:t>8</a:t>
                        </a:r>
                      </a:p>
                    </p:txBody>
                  </p:sp>
                  <p:sp>
                    <p:nvSpPr>
                      <p:cNvPr id="26670" name="Rectangle 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2064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400" dirty="0">
                            <a:latin typeface="Times New Roman" panose="02020603050405020304" pitchFamily="18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26671" name="Rectangle 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3216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400">
                            <a:latin typeface="Times New Roman" panose="02020603050405020304" pitchFamily="18" charset="0"/>
                          </a:rPr>
                          <a:t>5</a:t>
                        </a:r>
                      </a:p>
                    </p:txBody>
                  </p:sp>
                  <p:sp>
                    <p:nvSpPr>
                      <p:cNvPr id="26672" name="Rectangle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3504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400">
                            <a:latin typeface="Times New Roman" panose="02020603050405020304" pitchFamily="18" charset="0"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26673" name="Rectangle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2352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400">
                            <a:latin typeface="Times New Roman" panose="02020603050405020304" pitchFamily="18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26674" name="Rectangle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2928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400">
                            <a:latin typeface="Times New Roman" panose="02020603050405020304" pitchFamily="18" charset="0"/>
                          </a:rPr>
                          <a:t>4</a:t>
                        </a:r>
                      </a:p>
                    </p:txBody>
                  </p:sp>
                </p:grpSp>
                <p:grpSp>
                  <p:nvGrpSpPr>
                    <p:cNvPr id="26656" name="Group 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4" y="1728"/>
                      <a:ext cx="672" cy="2592"/>
                      <a:chOff x="624" y="1776"/>
                      <a:chExt cx="672" cy="2592"/>
                    </a:xfrm>
                  </p:grpSpPr>
                  <p:sp>
                    <p:nvSpPr>
                      <p:cNvPr id="26657" name="Rectangle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1776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400" dirty="0">
                            <a:latin typeface="Times New Roman" panose="02020603050405020304" pitchFamily="18" charset="0"/>
                          </a:rPr>
                          <a:t>t1&lt;0</a:t>
                        </a:r>
                      </a:p>
                    </p:txBody>
                  </p:sp>
                  <p:sp>
                    <p:nvSpPr>
                      <p:cNvPr id="26658" name="Rectangle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2640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400">
                            <a:latin typeface="Times New Roman" panose="02020603050405020304" pitchFamily="18" charset="0"/>
                          </a:rPr>
                          <a:t>T</a:t>
                        </a:r>
                      </a:p>
                    </p:txBody>
                  </p:sp>
                  <p:sp>
                    <p:nvSpPr>
                      <p:cNvPr id="26659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3792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400">
                            <a:latin typeface="Times New Roman" panose="02020603050405020304" pitchFamily="18" charset="0"/>
                          </a:rPr>
                          <a:t>F</a:t>
                        </a:r>
                      </a:p>
                    </p:txBody>
                  </p:sp>
                  <p:sp>
                    <p:nvSpPr>
                      <p:cNvPr id="26660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4080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400">
                            <a:latin typeface="Times New Roman" panose="02020603050405020304" pitchFamily="18" charset="0"/>
                          </a:rPr>
                          <a:t>F</a:t>
                        </a:r>
                      </a:p>
                    </p:txBody>
                  </p:sp>
                  <p:sp>
                    <p:nvSpPr>
                      <p:cNvPr id="26661" name="Rectangle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2064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400" dirty="0">
                            <a:latin typeface="Times New Roman" panose="02020603050405020304" pitchFamily="18" charset="0"/>
                          </a:rPr>
                          <a:t>T</a:t>
                        </a:r>
                      </a:p>
                    </p:txBody>
                  </p:sp>
                  <p:sp>
                    <p:nvSpPr>
                      <p:cNvPr id="26662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3216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400">
                            <a:latin typeface="Times New Roman" panose="02020603050405020304" pitchFamily="18" charset="0"/>
                          </a:rPr>
                          <a:t>F</a:t>
                        </a:r>
                      </a:p>
                    </p:txBody>
                  </p:sp>
                  <p:sp>
                    <p:nvSpPr>
                      <p:cNvPr id="26663" name="Rectangl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3504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400">
                            <a:latin typeface="Times New Roman" panose="02020603050405020304" pitchFamily="18" charset="0"/>
                          </a:rPr>
                          <a:t>F</a:t>
                        </a:r>
                      </a:p>
                    </p:txBody>
                  </p:sp>
                  <p:sp>
                    <p:nvSpPr>
                      <p:cNvPr id="26664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2352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400">
                            <a:latin typeface="Times New Roman" panose="02020603050405020304" pitchFamily="18" charset="0"/>
                          </a:rPr>
                          <a:t>T</a:t>
                        </a:r>
                      </a:p>
                    </p:txBody>
                  </p:sp>
                  <p:sp>
                    <p:nvSpPr>
                      <p:cNvPr id="26665" name="Rectangle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2928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400">
                            <a:latin typeface="Times New Roman" panose="02020603050405020304" pitchFamily="18" charset="0"/>
                          </a:rPr>
                          <a:t>T</a:t>
                        </a:r>
                      </a:p>
                    </p:txBody>
                  </p:sp>
                </p:grpSp>
              </p:grpSp>
              <p:grpSp>
                <p:nvGrpSpPr>
                  <p:cNvPr id="26645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1536" y="1728"/>
                    <a:ext cx="672" cy="2592"/>
                    <a:chOff x="624" y="1776"/>
                    <a:chExt cx="672" cy="2592"/>
                  </a:xfrm>
                </p:grpSpPr>
                <p:sp>
                  <p:nvSpPr>
                    <p:cNvPr id="26646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1776"/>
                      <a:ext cx="672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en-US" sz="2400">
                          <a:latin typeface="Times New Roman" panose="02020603050405020304" pitchFamily="18" charset="0"/>
                        </a:rPr>
                        <a:t>t2&lt;0</a:t>
                      </a:r>
                    </a:p>
                  </p:txBody>
                </p:sp>
                <p:sp>
                  <p:nvSpPr>
                    <p:cNvPr id="26647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2640"/>
                      <a:ext cx="672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en-US" sz="2400">
                          <a:latin typeface="Times New Roman" panose="02020603050405020304" pitchFamily="18" charset="0"/>
                        </a:rPr>
                        <a:t>F</a:t>
                      </a:r>
                    </a:p>
                  </p:txBody>
                </p:sp>
                <p:sp>
                  <p:nvSpPr>
                    <p:cNvPr id="26648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3792"/>
                      <a:ext cx="672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en-US" sz="2400">
                          <a:latin typeface="Times New Roman" panose="02020603050405020304" pitchFamily="18" charset="0"/>
                        </a:rPr>
                        <a:t>F</a:t>
                      </a:r>
                    </a:p>
                  </p:txBody>
                </p:sp>
                <p:sp>
                  <p:nvSpPr>
                    <p:cNvPr id="26649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4080"/>
                      <a:ext cx="672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en-US" sz="2400">
                          <a:latin typeface="Times New Roman" panose="02020603050405020304" pitchFamily="18" charset="0"/>
                        </a:rPr>
                        <a:t>F</a:t>
                      </a:r>
                    </a:p>
                  </p:txBody>
                </p:sp>
                <p:sp>
                  <p:nvSpPr>
                    <p:cNvPr id="26650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2064"/>
                      <a:ext cx="672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en-US" sz="2400" dirty="0">
                          <a:latin typeface="Times New Roman" panose="02020603050405020304" pitchFamily="18" charset="0"/>
                        </a:rPr>
                        <a:t>T</a:t>
                      </a:r>
                    </a:p>
                  </p:txBody>
                </p:sp>
                <p:sp>
                  <p:nvSpPr>
                    <p:cNvPr id="26651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3216"/>
                      <a:ext cx="672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en-US" sz="2400">
                          <a:latin typeface="Times New Roman" panose="02020603050405020304" pitchFamily="18" charset="0"/>
                        </a:rPr>
                        <a:t>T</a:t>
                      </a:r>
                    </a:p>
                  </p:txBody>
                </p:sp>
                <p:sp>
                  <p:nvSpPr>
                    <p:cNvPr id="26652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3504"/>
                      <a:ext cx="672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en-US" sz="2400">
                          <a:latin typeface="Times New Roman" panose="02020603050405020304" pitchFamily="18" charset="0"/>
                        </a:rPr>
                        <a:t>T</a:t>
                      </a:r>
                    </a:p>
                  </p:txBody>
                </p:sp>
                <p:sp>
                  <p:nvSpPr>
                    <p:cNvPr id="26653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2352"/>
                      <a:ext cx="672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en-US" sz="2400">
                          <a:latin typeface="Times New Roman" panose="02020603050405020304" pitchFamily="18" charset="0"/>
                        </a:rPr>
                        <a:t>T</a:t>
                      </a:r>
                    </a:p>
                  </p:txBody>
                </p:sp>
                <p:sp>
                  <p:nvSpPr>
                    <p:cNvPr id="26654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2928"/>
                      <a:ext cx="672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en-US" sz="2400">
                          <a:latin typeface="Times New Roman" panose="02020603050405020304" pitchFamily="18" charset="0"/>
                        </a:rPr>
                        <a:t>F</a:t>
                      </a:r>
                    </a:p>
                  </p:txBody>
                </p:sp>
              </p:grpSp>
            </p:grpSp>
          </p:grpSp>
          <p:grpSp>
            <p:nvGrpSpPr>
              <p:cNvPr id="26632" name="Group 43"/>
              <p:cNvGrpSpPr>
                <a:grpSpLocks/>
              </p:cNvGrpSpPr>
              <p:nvPr/>
            </p:nvGrpSpPr>
            <p:grpSpPr bwMode="auto">
              <a:xfrm>
                <a:off x="2880" y="1728"/>
                <a:ext cx="1248" cy="2592"/>
                <a:chOff x="624" y="1776"/>
                <a:chExt cx="672" cy="2592"/>
              </a:xfrm>
            </p:grpSpPr>
            <p:sp>
              <p:nvSpPr>
                <p:cNvPr id="26633" name="Rectangle 44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400">
                      <a:latin typeface="Times New Roman" panose="02020603050405020304" pitchFamily="18" charset="0"/>
                    </a:rPr>
                    <a:t>P||Q||R</a:t>
                  </a:r>
                </a:p>
              </p:txBody>
            </p:sp>
            <p:sp>
              <p:nvSpPr>
                <p:cNvPr id="26634" name="Rectangle 45"/>
                <p:cNvSpPr>
                  <a:spLocks noChangeArrowheads="1"/>
                </p:cNvSpPr>
                <p:nvPr/>
              </p:nvSpPr>
              <p:spPr bwMode="auto">
                <a:xfrm>
                  <a:off x="624" y="2640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400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26635" name="Rectangle 46"/>
                <p:cNvSpPr>
                  <a:spLocks noChangeArrowheads="1"/>
                </p:cNvSpPr>
                <p:nvPr/>
              </p:nvSpPr>
              <p:spPr bwMode="auto">
                <a:xfrm>
                  <a:off x="624" y="3792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400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26636" name="Rectangle 47"/>
                <p:cNvSpPr>
                  <a:spLocks noChangeArrowheads="1"/>
                </p:cNvSpPr>
                <p:nvPr/>
              </p:nvSpPr>
              <p:spPr bwMode="auto">
                <a:xfrm>
                  <a:off x="624" y="4080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400" dirty="0">
                      <a:latin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26637" name="Rectangle 48"/>
                <p:cNvSpPr>
                  <a:spLocks noChangeArrowheads="1"/>
                </p:cNvSpPr>
                <p:nvPr/>
              </p:nvSpPr>
              <p:spPr bwMode="auto">
                <a:xfrm>
                  <a:off x="624" y="2064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400" dirty="0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26638" name="Rectangle 49"/>
                <p:cNvSpPr>
                  <a:spLocks noChangeArrowheads="1"/>
                </p:cNvSpPr>
                <p:nvPr/>
              </p:nvSpPr>
              <p:spPr bwMode="auto">
                <a:xfrm>
                  <a:off x="624" y="3216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400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26639" name="Rectangle 50"/>
                <p:cNvSpPr>
                  <a:spLocks noChangeArrowheads="1"/>
                </p:cNvSpPr>
                <p:nvPr/>
              </p:nvSpPr>
              <p:spPr bwMode="auto">
                <a:xfrm>
                  <a:off x="624" y="3504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400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26640" name="Rectangle 51"/>
                <p:cNvSpPr>
                  <a:spLocks noChangeArrowheads="1"/>
                </p:cNvSpPr>
                <p:nvPr/>
              </p:nvSpPr>
              <p:spPr bwMode="auto">
                <a:xfrm>
                  <a:off x="624" y="2352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400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26641" name="Rectangle 52"/>
                <p:cNvSpPr>
                  <a:spLocks noChangeArrowheads="1"/>
                </p:cNvSpPr>
                <p:nvPr/>
              </p:nvSpPr>
              <p:spPr bwMode="auto">
                <a:xfrm>
                  <a:off x="624" y="2928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400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</p:grpSp>
        </p:grpSp>
        <p:sp>
          <p:nvSpPr>
            <p:cNvPr id="26630" name="Text Box 56"/>
            <p:cNvSpPr txBox="1">
              <a:spLocks noChangeArrowheads="1"/>
            </p:cNvSpPr>
            <p:nvPr/>
          </p:nvSpPr>
          <p:spPr bwMode="auto">
            <a:xfrm>
              <a:off x="1142" y="1418"/>
              <a:ext cx="1979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b="1">
                  <a:latin typeface="Times New Roman" panose="02020603050405020304" pitchFamily="18" charset="0"/>
                </a:rPr>
                <a:t>P          Q          R</a:t>
              </a:r>
            </a:p>
          </p:txBody>
        </p:sp>
      </p:grp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85276" y="1612614"/>
            <a:ext cx="4750961" cy="3085523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C2340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700" kern="1200">
                <a:solidFill>
                  <a:srgbClr val="0C2340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C2340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rgbClr val="0C2340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0C2340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GB" altLang="en-US" sz="2100" dirty="0" smtClean="0"/>
              <a:t>if </a:t>
            </a:r>
            <a:r>
              <a:rPr lang="en-GB" altLang="en-US" sz="2100" dirty="0" smtClean="0">
                <a:solidFill>
                  <a:srgbClr val="FF0000"/>
                </a:solidFill>
              </a:rPr>
              <a:t>(( t1 &lt; 0 ) || ( t2 &lt; 0) || (t3 &lt; 0 ))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GB" altLang="en-US" sz="2100" dirty="0" smtClean="0"/>
              <a:t>if </a:t>
            </a:r>
            <a:r>
              <a:rPr lang="en-GB" altLang="en-US" sz="2100" dirty="0" smtClean="0">
                <a:solidFill>
                  <a:srgbClr val="FF0000"/>
                </a:solidFill>
              </a:rPr>
              <a:t>( </a:t>
            </a:r>
            <a:r>
              <a:rPr lang="en-GB" altLang="en-US" sz="2100" dirty="0" err="1" smtClean="0">
                <a:solidFill>
                  <a:srgbClr val="FF0000"/>
                </a:solidFill>
              </a:rPr>
              <a:t>dataOK</a:t>
            </a:r>
            <a:r>
              <a:rPr lang="en-GB" altLang="en-US" sz="2100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GB" altLang="en-US" sz="2100" dirty="0" smtClean="0"/>
              <a:t>if </a:t>
            </a:r>
            <a:r>
              <a:rPr lang="en-GB" altLang="en-US" sz="2100" dirty="0" smtClean="0">
                <a:solidFill>
                  <a:srgbClr val="FF0000"/>
                </a:solidFill>
              </a:rPr>
              <a:t>( </a:t>
            </a:r>
            <a:r>
              <a:rPr lang="en-GB" altLang="en-US" sz="2100" dirty="0" err="1" smtClean="0">
                <a:solidFill>
                  <a:srgbClr val="FF0000"/>
                </a:solidFill>
              </a:rPr>
              <a:t>ave</a:t>
            </a:r>
            <a:r>
              <a:rPr lang="en-GB" altLang="en-US" sz="2100" dirty="0" smtClean="0">
                <a:solidFill>
                  <a:srgbClr val="FF0000"/>
                </a:solidFill>
              </a:rPr>
              <a:t> &gt;= 60.0)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GB" altLang="en-US" sz="2100" dirty="0" smtClean="0"/>
              <a:t>if  </a:t>
            </a:r>
            <a:r>
              <a:rPr lang="en-GB" altLang="en-US" sz="2100" dirty="0" smtClean="0">
                <a:solidFill>
                  <a:srgbClr val="FF0000"/>
                </a:solidFill>
              </a:rPr>
              <a:t>( </a:t>
            </a:r>
            <a:r>
              <a:rPr lang="en-GB" altLang="en-US" sz="2100" dirty="0" err="1" smtClean="0">
                <a:solidFill>
                  <a:srgbClr val="FF0000"/>
                </a:solidFill>
              </a:rPr>
              <a:t>ave</a:t>
            </a:r>
            <a:r>
              <a:rPr lang="en-GB" altLang="en-US" sz="2100" dirty="0" smtClean="0">
                <a:solidFill>
                  <a:srgbClr val="FF0000"/>
                </a:solidFill>
              </a:rPr>
              <a:t> &lt; 70.0)</a:t>
            </a:r>
          </a:p>
          <a:p>
            <a:pPr marL="457200" indent="-457200">
              <a:spcBef>
                <a:spcPct val="0"/>
              </a:spcBef>
              <a:buFont typeface="Arial"/>
              <a:buNone/>
            </a:pPr>
            <a:endParaRPr lang="en-GB" altLang="en-US" sz="2100" dirty="0" smtClean="0">
              <a:solidFill>
                <a:srgbClr val="FF0000"/>
              </a:solidFill>
            </a:endParaRPr>
          </a:p>
          <a:p>
            <a:pPr marL="457200" indent="-457200">
              <a:spcBef>
                <a:spcPct val="0"/>
              </a:spcBef>
              <a:buFont typeface="Arial"/>
              <a:buNone/>
            </a:pPr>
            <a:r>
              <a:rPr lang="en-GB" altLang="en-US" sz="2100" dirty="0" smtClean="0"/>
              <a:t>The first involves  multiple conditions</a:t>
            </a:r>
          </a:p>
          <a:p>
            <a:pPr marL="457200" indent="-457200">
              <a:spcBef>
                <a:spcPct val="0"/>
              </a:spcBef>
              <a:buFont typeface="Arial"/>
              <a:buNone/>
            </a:pPr>
            <a:endParaRPr lang="en-GB" altLang="en-US" sz="2100" dirty="0" smtClean="0"/>
          </a:p>
          <a:p>
            <a:pPr marL="457200" indent="-457200">
              <a:spcBef>
                <a:spcPct val="0"/>
              </a:spcBef>
              <a:buFont typeface="Arial"/>
              <a:buNone/>
            </a:pPr>
            <a:r>
              <a:rPr lang="en-GB" altLang="en-US" sz="2100" dirty="0" smtClean="0"/>
              <a:t>We need to produce 4 truth tables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endParaRPr lang="en-GB" altLang="en-US" sz="2100" dirty="0" smtClean="0"/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endParaRPr lang="en-GB" altLang="en-US" sz="2100" dirty="0" smtClean="0"/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endParaRPr lang="en-GB" altLang="en-US" sz="2100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876800" y="1524000"/>
            <a:ext cx="1588655" cy="286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44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0E3DE2-7BA3-42AC-B4AC-B5D89D9EAF36}" type="slidenum">
              <a:rPr lang="en-GB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Step 1</a:t>
            </a:r>
          </a:p>
        </p:txBody>
      </p:sp>
      <p:grpSp>
        <p:nvGrpSpPr>
          <p:cNvPr id="27652" name="Group 8"/>
          <p:cNvGrpSpPr>
            <a:grpSpLocks/>
          </p:cNvGrpSpPr>
          <p:nvPr/>
        </p:nvGrpSpPr>
        <p:grpSpPr bwMode="auto">
          <a:xfrm>
            <a:off x="6860308" y="1145309"/>
            <a:ext cx="3265253" cy="1200150"/>
            <a:chOff x="816" y="1536"/>
            <a:chExt cx="1728" cy="1008"/>
          </a:xfrm>
        </p:grpSpPr>
        <p:sp>
          <p:nvSpPr>
            <p:cNvPr id="27665" name="Rectangle 3"/>
            <p:cNvSpPr>
              <a:spLocks noChangeArrowheads="1"/>
            </p:cNvSpPr>
            <p:nvPr/>
          </p:nvSpPr>
          <p:spPr bwMode="auto">
            <a:xfrm>
              <a:off x="816" y="1872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7666" name="Rectangle 4"/>
            <p:cNvSpPr>
              <a:spLocks noChangeArrowheads="1"/>
            </p:cNvSpPr>
            <p:nvPr/>
          </p:nvSpPr>
          <p:spPr bwMode="auto">
            <a:xfrm>
              <a:off x="816" y="2208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7667" name="Rectangle 5"/>
            <p:cNvSpPr>
              <a:spLocks noChangeArrowheads="1"/>
            </p:cNvSpPr>
            <p:nvPr/>
          </p:nvSpPr>
          <p:spPr bwMode="auto">
            <a:xfrm>
              <a:off x="1680" y="1872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dirty="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7668" name="Rectangle 6"/>
            <p:cNvSpPr>
              <a:spLocks noChangeArrowheads="1"/>
            </p:cNvSpPr>
            <p:nvPr/>
          </p:nvSpPr>
          <p:spPr bwMode="auto">
            <a:xfrm>
              <a:off x="1680" y="2208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7669" name="Rectangle 7"/>
            <p:cNvSpPr>
              <a:spLocks noChangeArrowheads="1"/>
            </p:cNvSpPr>
            <p:nvPr/>
          </p:nvSpPr>
          <p:spPr bwMode="auto">
            <a:xfrm>
              <a:off x="1680" y="1536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dirty="0" err="1">
                  <a:latin typeface="Times New Roman" panose="02020603050405020304" pitchFamily="18" charset="0"/>
                </a:rPr>
                <a:t>dataOK</a:t>
              </a:r>
              <a:endParaRPr lang="en-GB" altLang="en-US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7653" name="Group 9"/>
          <p:cNvGrpSpPr>
            <a:grpSpLocks/>
          </p:cNvGrpSpPr>
          <p:nvPr/>
        </p:nvGrpSpPr>
        <p:grpSpPr bwMode="auto">
          <a:xfrm>
            <a:off x="6917458" y="2574059"/>
            <a:ext cx="3265253" cy="1200150"/>
            <a:chOff x="816" y="1536"/>
            <a:chExt cx="1728" cy="1008"/>
          </a:xfrm>
        </p:grpSpPr>
        <p:sp>
          <p:nvSpPr>
            <p:cNvPr id="27660" name="Rectangle 10"/>
            <p:cNvSpPr>
              <a:spLocks noChangeArrowheads="1"/>
            </p:cNvSpPr>
            <p:nvPr/>
          </p:nvSpPr>
          <p:spPr bwMode="auto">
            <a:xfrm>
              <a:off x="816" y="1872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7661" name="Rectangle 11"/>
            <p:cNvSpPr>
              <a:spLocks noChangeArrowheads="1"/>
            </p:cNvSpPr>
            <p:nvPr/>
          </p:nvSpPr>
          <p:spPr bwMode="auto">
            <a:xfrm>
              <a:off x="816" y="2208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7662" name="Rectangle 12"/>
            <p:cNvSpPr>
              <a:spLocks noChangeArrowheads="1"/>
            </p:cNvSpPr>
            <p:nvPr/>
          </p:nvSpPr>
          <p:spPr bwMode="auto">
            <a:xfrm>
              <a:off x="1680" y="1872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7663" name="Rectangle 13"/>
            <p:cNvSpPr>
              <a:spLocks noChangeArrowheads="1"/>
            </p:cNvSpPr>
            <p:nvPr/>
          </p:nvSpPr>
          <p:spPr bwMode="auto">
            <a:xfrm>
              <a:off x="1680" y="2208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7664" name="Rectangle 14"/>
            <p:cNvSpPr>
              <a:spLocks noChangeArrowheads="1"/>
            </p:cNvSpPr>
            <p:nvPr/>
          </p:nvSpPr>
          <p:spPr bwMode="auto">
            <a:xfrm>
              <a:off x="1680" y="1536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ave&gt;=60.0</a:t>
              </a:r>
            </a:p>
          </p:txBody>
        </p:sp>
      </p:grpSp>
      <p:grpSp>
        <p:nvGrpSpPr>
          <p:cNvPr id="27654" name="Group 15"/>
          <p:cNvGrpSpPr>
            <a:grpSpLocks/>
          </p:cNvGrpSpPr>
          <p:nvPr/>
        </p:nvGrpSpPr>
        <p:grpSpPr bwMode="auto">
          <a:xfrm>
            <a:off x="6803158" y="4174259"/>
            <a:ext cx="3265253" cy="1200150"/>
            <a:chOff x="816" y="1536"/>
            <a:chExt cx="1728" cy="1008"/>
          </a:xfrm>
        </p:grpSpPr>
        <p:sp>
          <p:nvSpPr>
            <p:cNvPr id="27655" name="Rectangle 16"/>
            <p:cNvSpPr>
              <a:spLocks noChangeArrowheads="1"/>
            </p:cNvSpPr>
            <p:nvPr/>
          </p:nvSpPr>
          <p:spPr bwMode="auto">
            <a:xfrm>
              <a:off x="816" y="1872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27656" name="Rectangle 17"/>
            <p:cNvSpPr>
              <a:spLocks noChangeArrowheads="1"/>
            </p:cNvSpPr>
            <p:nvPr/>
          </p:nvSpPr>
          <p:spPr bwMode="auto">
            <a:xfrm>
              <a:off x="816" y="2208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7657" name="Rectangle 18"/>
            <p:cNvSpPr>
              <a:spLocks noChangeArrowheads="1"/>
            </p:cNvSpPr>
            <p:nvPr/>
          </p:nvSpPr>
          <p:spPr bwMode="auto">
            <a:xfrm>
              <a:off x="1680" y="1872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7658" name="Rectangle 19"/>
            <p:cNvSpPr>
              <a:spLocks noChangeArrowheads="1"/>
            </p:cNvSpPr>
            <p:nvPr/>
          </p:nvSpPr>
          <p:spPr bwMode="auto">
            <a:xfrm>
              <a:off x="1680" y="2208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7659" name="Rectangle 20"/>
            <p:cNvSpPr>
              <a:spLocks noChangeArrowheads="1"/>
            </p:cNvSpPr>
            <p:nvPr/>
          </p:nvSpPr>
          <p:spPr bwMode="auto">
            <a:xfrm>
              <a:off x="1680" y="1536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ave&lt;70.0</a:t>
              </a: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17785" y="1888836"/>
            <a:ext cx="4750961" cy="3085523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C2340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700" kern="1200">
                <a:solidFill>
                  <a:srgbClr val="0C2340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C2340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rgbClr val="0C2340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0C2340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GB" altLang="en-US" sz="2100" dirty="0" smtClean="0"/>
              <a:t>if </a:t>
            </a:r>
            <a:r>
              <a:rPr lang="en-GB" altLang="en-US" sz="2100" dirty="0" smtClean="0">
                <a:solidFill>
                  <a:srgbClr val="FF0000"/>
                </a:solidFill>
              </a:rPr>
              <a:t>(( t1 &lt; 0 ) || ( t2 &lt; 0) || (t3 &lt; 0 ))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GB" altLang="en-US" sz="2100" dirty="0" smtClean="0"/>
              <a:t>if </a:t>
            </a:r>
            <a:r>
              <a:rPr lang="en-GB" altLang="en-US" sz="2100" dirty="0" smtClean="0">
                <a:solidFill>
                  <a:srgbClr val="FF0000"/>
                </a:solidFill>
              </a:rPr>
              <a:t>( </a:t>
            </a:r>
            <a:r>
              <a:rPr lang="en-GB" altLang="en-US" sz="2100" dirty="0" err="1" smtClean="0">
                <a:solidFill>
                  <a:srgbClr val="FF0000"/>
                </a:solidFill>
              </a:rPr>
              <a:t>dataOK</a:t>
            </a:r>
            <a:r>
              <a:rPr lang="en-GB" altLang="en-US" sz="2100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GB" altLang="en-US" sz="2100" dirty="0" smtClean="0"/>
              <a:t>if </a:t>
            </a:r>
            <a:r>
              <a:rPr lang="en-GB" altLang="en-US" sz="2100" dirty="0" smtClean="0">
                <a:solidFill>
                  <a:srgbClr val="FF0000"/>
                </a:solidFill>
              </a:rPr>
              <a:t>( </a:t>
            </a:r>
            <a:r>
              <a:rPr lang="en-GB" altLang="en-US" sz="2100" dirty="0" err="1" smtClean="0">
                <a:solidFill>
                  <a:srgbClr val="FF0000"/>
                </a:solidFill>
              </a:rPr>
              <a:t>ave</a:t>
            </a:r>
            <a:r>
              <a:rPr lang="en-GB" altLang="en-US" sz="2100" dirty="0" smtClean="0">
                <a:solidFill>
                  <a:srgbClr val="FF0000"/>
                </a:solidFill>
              </a:rPr>
              <a:t> &gt;= 60.0)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GB" altLang="en-US" sz="2100" dirty="0" smtClean="0"/>
              <a:t>if  </a:t>
            </a:r>
            <a:r>
              <a:rPr lang="en-GB" altLang="en-US" sz="2100" dirty="0" smtClean="0">
                <a:solidFill>
                  <a:srgbClr val="FF0000"/>
                </a:solidFill>
              </a:rPr>
              <a:t>( </a:t>
            </a:r>
            <a:r>
              <a:rPr lang="en-GB" altLang="en-US" sz="2100" dirty="0" err="1" smtClean="0">
                <a:solidFill>
                  <a:srgbClr val="FF0000"/>
                </a:solidFill>
              </a:rPr>
              <a:t>ave</a:t>
            </a:r>
            <a:r>
              <a:rPr lang="en-GB" altLang="en-US" sz="2100" dirty="0" smtClean="0">
                <a:solidFill>
                  <a:srgbClr val="FF0000"/>
                </a:solidFill>
              </a:rPr>
              <a:t> &lt; 70.0)</a:t>
            </a:r>
          </a:p>
          <a:p>
            <a:pPr marL="457200" indent="-457200">
              <a:spcBef>
                <a:spcPct val="0"/>
              </a:spcBef>
              <a:buFont typeface="Arial"/>
              <a:buNone/>
            </a:pPr>
            <a:endParaRPr lang="en-GB" altLang="en-US" sz="2100" dirty="0" smtClean="0">
              <a:solidFill>
                <a:srgbClr val="FF0000"/>
              </a:solidFill>
            </a:endParaRP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endParaRPr lang="en-GB" altLang="en-US" sz="2100" dirty="0" smtClean="0"/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endParaRPr lang="en-GB" altLang="en-US" sz="2100" dirty="0" smtClean="0"/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endParaRPr lang="en-GB" altLang="en-US" sz="2100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>
            <a:endCxn id="27666" idx="1"/>
          </p:cNvCxnSpPr>
          <p:nvPr/>
        </p:nvCxnSpPr>
        <p:spPr>
          <a:xfrm flipV="1">
            <a:off x="2992582" y="2145434"/>
            <a:ext cx="3867726" cy="265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93265" y="2727180"/>
            <a:ext cx="3609893" cy="400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93265" y="3041733"/>
            <a:ext cx="3493862" cy="1932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72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>
            <a:extLst>
              <a:ext uri="{FF2B5EF4-FFF2-40B4-BE49-F238E27FC236}">
                <a16:creationId xmlns:a16="http://schemas.microsoft.com/office/drawing/2014/main" id="{58613620-4D7C-4230-BC9F-97B6784B5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Examples</a:t>
            </a:r>
          </a:p>
        </p:txBody>
      </p:sp>
      <p:sp>
        <p:nvSpPr>
          <p:cNvPr id="47" name="Date Placeholder 3">
            <a:extLst>
              <a:ext uri="{FF2B5EF4-FFF2-40B4-BE49-F238E27FC236}">
                <a16:creationId xmlns:a16="http://schemas.microsoft.com/office/drawing/2014/main" id="{95A4613B-2923-4A7B-A46C-CAEB642A362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4F064A68-35EA-4CB3-B88E-0DBF291725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DFA46E-56BB-4359-A0FB-E823EF9852B1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5</a:t>
            </a:fld>
            <a:endParaRPr lang="en-US" altLang="en-US" sz="1200" dirty="0">
              <a:latin typeface="Garamond" panose="02020404030301010803" pitchFamily="18" charset="0"/>
            </a:endParaRPr>
          </a:p>
        </p:txBody>
      </p:sp>
      <p:sp>
        <p:nvSpPr>
          <p:cNvPr id="13318" name="Text Box 3">
            <a:extLst>
              <a:ext uri="{FF2B5EF4-FFF2-40B4-BE49-F238E27FC236}">
                <a16:creationId xmlns:a16="http://schemas.microsoft.com/office/drawing/2014/main" id="{5E5586D3-A36D-4D47-960A-81E20591C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1"/>
            <a:ext cx="2667000" cy="129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if X &gt; 0 then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   Statement1;</a:t>
            </a:r>
            <a:b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else</a:t>
            </a:r>
            <a:b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   Statement2;</a:t>
            </a:r>
          </a:p>
        </p:txBody>
      </p:sp>
      <p:sp>
        <p:nvSpPr>
          <p:cNvPr id="13319" name="AutoShape 4">
            <a:extLst>
              <a:ext uri="{FF2B5EF4-FFF2-40B4-BE49-F238E27FC236}">
                <a16:creationId xmlns:a16="http://schemas.microsoft.com/office/drawing/2014/main" id="{763D5110-75B6-4B88-AC80-7845C3045AC0}"/>
              </a:ext>
            </a:extLst>
          </p:cNvPr>
          <p:cNvSpPr>
            <a:spLocks/>
          </p:cNvSpPr>
          <p:nvPr/>
        </p:nvSpPr>
        <p:spPr bwMode="auto">
          <a:xfrm>
            <a:off x="4953000" y="19050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3320" name="Text Box 5">
            <a:extLst>
              <a:ext uri="{FF2B5EF4-FFF2-40B4-BE49-F238E27FC236}">
                <a16:creationId xmlns:a16="http://schemas.microsoft.com/office/drawing/2014/main" id="{A8677F47-F465-40D1-8F9F-7AF26E2F8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8288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1</a:t>
            </a:r>
          </a:p>
        </p:txBody>
      </p:sp>
      <p:sp>
        <p:nvSpPr>
          <p:cNvPr id="13321" name="AutoShape 6">
            <a:extLst>
              <a:ext uri="{FF2B5EF4-FFF2-40B4-BE49-F238E27FC236}">
                <a16:creationId xmlns:a16="http://schemas.microsoft.com/office/drawing/2014/main" id="{B81677E0-D125-40E4-A150-0C441668B64A}"/>
              </a:ext>
            </a:extLst>
          </p:cNvPr>
          <p:cNvSpPr>
            <a:spLocks/>
          </p:cNvSpPr>
          <p:nvPr/>
        </p:nvSpPr>
        <p:spPr bwMode="auto">
          <a:xfrm>
            <a:off x="4953000" y="22098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3322" name="Text Box 7">
            <a:extLst>
              <a:ext uri="{FF2B5EF4-FFF2-40B4-BE49-F238E27FC236}">
                <a16:creationId xmlns:a16="http://schemas.microsoft.com/office/drawing/2014/main" id="{3E26E9B3-BBFF-460F-96ED-85C5252E8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2098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2</a:t>
            </a:r>
          </a:p>
        </p:txBody>
      </p:sp>
      <p:sp>
        <p:nvSpPr>
          <p:cNvPr id="13323" name="AutoShape 8">
            <a:extLst>
              <a:ext uri="{FF2B5EF4-FFF2-40B4-BE49-F238E27FC236}">
                <a16:creationId xmlns:a16="http://schemas.microsoft.com/office/drawing/2014/main" id="{AE2D636F-EF04-4B74-ACEE-C4689B8A1213}"/>
              </a:ext>
            </a:extLst>
          </p:cNvPr>
          <p:cNvSpPr>
            <a:spLocks/>
          </p:cNvSpPr>
          <p:nvPr/>
        </p:nvSpPr>
        <p:spPr bwMode="auto">
          <a:xfrm>
            <a:off x="4953000" y="27432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3324" name="Text Box 9">
            <a:extLst>
              <a:ext uri="{FF2B5EF4-FFF2-40B4-BE49-F238E27FC236}">
                <a16:creationId xmlns:a16="http://schemas.microsoft.com/office/drawing/2014/main" id="{E67AF205-51D8-4F5E-9898-7EB7C4D93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6670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3</a:t>
            </a:r>
          </a:p>
        </p:txBody>
      </p:sp>
      <p:sp>
        <p:nvSpPr>
          <p:cNvPr id="13325" name="Rectangle 10">
            <a:extLst>
              <a:ext uri="{FF2B5EF4-FFF2-40B4-BE49-F238E27FC236}">
                <a16:creationId xmlns:a16="http://schemas.microsoft.com/office/drawing/2014/main" id="{B1628115-2C9F-4097-91E5-22183FCBA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600201"/>
            <a:ext cx="3810000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3326" name="Line 11">
            <a:extLst>
              <a:ext uri="{FF2B5EF4-FFF2-40B4-BE49-F238E27FC236}">
                <a16:creationId xmlns:a16="http://schemas.microsoft.com/office/drawing/2014/main" id="{DCE69988-27A2-4CCE-BD49-A71A609E7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362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3327" name="Text Box 12">
            <a:extLst>
              <a:ext uri="{FF2B5EF4-FFF2-40B4-BE49-F238E27FC236}">
                <a16:creationId xmlns:a16="http://schemas.microsoft.com/office/drawing/2014/main" id="{68AABAC0-40DA-4485-BB62-4D9652370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 dirty="0"/>
              <a:t>CFG</a:t>
            </a:r>
          </a:p>
        </p:txBody>
      </p:sp>
      <p:sp>
        <p:nvSpPr>
          <p:cNvPr id="13328" name="Oval 13">
            <a:extLst>
              <a:ext uri="{FF2B5EF4-FFF2-40B4-BE49-F238E27FC236}">
                <a16:creationId xmlns:a16="http://schemas.microsoft.com/office/drawing/2014/main" id="{0C8AE555-1C5F-478A-BCAF-16BE71793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133601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Times" panose="02020603050405020304" pitchFamily="18" charset="0"/>
                <a:cs typeface="Arial" panose="020B0604020202020204" pitchFamily="34" charset="0"/>
              </a:rPr>
              <a:t>1</a:t>
            </a:r>
            <a:endParaRPr lang="en-US" altLang="en-US" sz="2500" dirty="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29" name="Oval 14">
            <a:extLst>
              <a:ext uri="{FF2B5EF4-FFF2-40B4-BE49-F238E27FC236}">
                <a16:creationId xmlns:a16="http://schemas.microsoft.com/office/drawing/2014/main" id="{0A028BAE-6D11-4662-91A6-0EEE8F0FA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828801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Times" panose="02020603050405020304" pitchFamily="18" charset="0"/>
                <a:cs typeface="Arial" panose="020B0604020202020204" pitchFamily="34" charset="0"/>
              </a:rPr>
              <a:t>2</a:t>
            </a:r>
            <a:endParaRPr lang="en-US" altLang="en-US" sz="2500" dirty="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30" name="Line 15">
            <a:extLst>
              <a:ext uri="{FF2B5EF4-FFF2-40B4-BE49-F238E27FC236}">
                <a16:creationId xmlns:a16="http://schemas.microsoft.com/office/drawing/2014/main" id="{66A5BDFF-EDB2-4523-BBF1-5EFF587CA4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20574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3331" name="Oval 16">
            <a:extLst>
              <a:ext uri="{FF2B5EF4-FFF2-40B4-BE49-F238E27FC236}">
                <a16:creationId xmlns:a16="http://schemas.microsoft.com/office/drawing/2014/main" id="{B3098B9B-3853-46F6-B826-1B5D0B05D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667001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Times" panose="02020603050405020304" pitchFamily="18" charset="0"/>
                <a:cs typeface="Arial" panose="020B0604020202020204" pitchFamily="34" charset="0"/>
              </a:rPr>
              <a:t>3</a:t>
            </a:r>
            <a:endParaRPr lang="en-US" altLang="en-US" sz="2500" dirty="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32" name="Line 17">
            <a:extLst>
              <a:ext uri="{FF2B5EF4-FFF2-40B4-BE49-F238E27FC236}">
                <a16:creationId xmlns:a16="http://schemas.microsoft.com/office/drawing/2014/main" id="{F704A07E-5796-479C-B679-9CA975033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514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3333" name="Line 18">
            <a:extLst>
              <a:ext uri="{FF2B5EF4-FFF2-40B4-BE49-F238E27FC236}">
                <a16:creationId xmlns:a16="http://schemas.microsoft.com/office/drawing/2014/main" id="{58229F9E-3502-4372-A140-BA8BC8C29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1981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3334" name="Line 19">
            <a:extLst>
              <a:ext uri="{FF2B5EF4-FFF2-40B4-BE49-F238E27FC236}">
                <a16:creationId xmlns:a16="http://schemas.microsoft.com/office/drawing/2014/main" id="{34ADE378-8227-44F4-8A4A-7C3E077163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2667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3335" name="Text Box 20">
            <a:extLst>
              <a:ext uri="{FF2B5EF4-FFF2-40B4-BE49-F238E27FC236}">
                <a16:creationId xmlns:a16="http://schemas.microsoft.com/office/drawing/2014/main" id="{BF64925C-0062-4583-A538-AAF6A7461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828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/>
              <a:t>T</a:t>
            </a:r>
          </a:p>
        </p:txBody>
      </p:sp>
      <p:sp>
        <p:nvSpPr>
          <p:cNvPr id="13336" name="Text Box 21">
            <a:extLst>
              <a:ext uri="{FF2B5EF4-FFF2-40B4-BE49-F238E27FC236}">
                <a16:creationId xmlns:a16="http://schemas.microsoft.com/office/drawing/2014/main" id="{025097F4-8444-40E1-B01B-8698547CC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819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/>
              <a:t>F</a:t>
            </a:r>
          </a:p>
        </p:txBody>
      </p:sp>
      <p:sp>
        <p:nvSpPr>
          <p:cNvPr id="13337" name="Oval 22">
            <a:extLst>
              <a:ext uri="{FF2B5EF4-FFF2-40B4-BE49-F238E27FC236}">
                <a16:creationId xmlns:a16="http://schemas.microsoft.com/office/drawing/2014/main" id="{642FF404-B20B-4195-A635-F70957148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209801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Times" panose="02020603050405020304" pitchFamily="18" charset="0"/>
                <a:cs typeface="Arial" panose="020B0604020202020204" pitchFamily="34" charset="0"/>
              </a:rPr>
              <a:t>4</a:t>
            </a:r>
            <a:endParaRPr lang="en-US" altLang="en-US" sz="2500" dirty="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38" name="Line 23">
            <a:extLst>
              <a:ext uri="{FF2B5EF4-FFF2-40B4-BE49-F238E27FC236}">
                <a16:creationId xmlns:a16="http://schemas.microsoft.com/office/drawing/2014/main" id="{479BD4FF-B7C5-49E9-8DB8-C406C0326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3339" name="Line 24">
            <a:extLst>
              <a:ext uri="{FF2B5EF4-FFF2-40B4-BE49-F238E27FC236}">
                <a16:creationId xmlns:a16="http://schemas.microsoft.com/office/drawing/2014/main" id="{D64B1452-98CC-413B-9BB2-98C0F6391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7338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 dirty="0"/>
          </a:p>
        </p:txBody>
      </p:sp>
      <p:sp>
        <p:nvSpPr>
          <p:cNvPr id="13340" name="Text Box 25">
            <a:extLst>
              <a:ext uri="{FF2B5EF4-FFF2-40B4-BE49-F238E27FC236}">
                <a16:creationId xmlns:a16="http://schemas.microsoft.com/office/drawing/2014/main" id="{B93C759D-1797-4B2E-8D9C-4B131C17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016048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Question: Why is there a node </a:t>
            </a:r>
            <a:r>
              <a:rPr lang="en-US" altLang="en-US" sz="1200" b="1" dirty="0"/>
              <a:t>4 </a:t>
            </a:r>
            <a:r>
              <a:rPr lang="en-US" altLang="en-US" sz="1200" dirty="0"/>
              <a:t>in both CFGs?</a:t>
            </a:r>
          </a:p>
        </p:txBody>
      </p:sp>
      <p:sp>
        <p:nvSpPr>
          <p:cNvPr id="13341" name="Text Box 26">
            <a:extLst>
              <a:ext uri="{FF2B5EF4-FFF2-40B4-BE49-F238E27FC236}">
                <a16:creationId xmlns:a16="http://schemas.microsoft.com/office/drawing/2014/main" id="{3E94E0B9-7E5D-42B5-85D0-87910EE1C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343400"/>
            <a:ext cx="2667000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while X &lt; 10 {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   Statement1;</a:t>
            </a:r>
            <a:b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   X++; }</a:t>
            </a:r>
          </a:p>
        </p:txBody>
      </p:sp>
      <p:sp>
        <p:nvSpPr>
          <p:cNvPr id="13342" name="AutoShape 27">
            <a:extLst>
              <a:ext uri="{FF2B5EF4-FFF2-40B4-BE49-F238E27FC236}">
                <a16:creationId xmlns:a16="http://schemas.microsoft.com/office/drawing/2014/main" id="{C29A3DC3-A961-45DD-BC90-CDAFDF327F7C}"/>
              </a:ext>
            </a:extLst>
          </p:cNvPr>
          <p:cNvSpPr>
            <a:spLocks/>
          </p:cNvSpPr>
          <p:nvPr/>
        </p:nvSpPr>
        <p:spPr bwMode="auto">
          <a:xfrm>
            <a:off x="5029200" y="44958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3343" name="Text Box 28">
            <a:extLst>
              <a:ext uri="{FF2B5EF4-FFF2-40B4-BE49-F238E27FC236}">
                <a16:creationId xmlns:a16="http://schemas.microsoft.com/office/drawing/2014/main" id="{BD5F7475-B342-4AF3-9BDA-FED9D9A48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513" y="4416426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1</a:t>
            </a:r>
          </a:p>
        </p:txBody>
      </p:sp>
      <p:sp>
        <p:nvSpPr>
          <p:cNvPr id="13344" name="AutoShape 29">
            <a:extLst>
              <a:ext uri="{FF2B5EF4-FFF2-40B4-BE49-F238E27FC236}">
                <a16:creationId xmlns:a16="http://schemas.microsoft.com/office/drawing/2014/main" id="{5607D032-5584-4AF6-AD8E-44063AE73230}"/>
              </a:ext>
            </a:extLst>
          </p:cNvPr>
          <p:cNvSpPr>
            <a:spLocks/>
          </p:cNvSpPr>
          <p:nvPr/>
        </p:nvSpPr>
        <p:spPr bwMode="auto">
          <a:xfrm>
            <a:off x="5029200" y="48006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3345" name="Text Box 30">
            <a:extLst>
              <a:ext uri="{FF2B5EF4-FFF2-40B4-BE49-F238E27FC236}">
                <a16:creationId xmlns:a16="http://schemas.microsoft.com/office/drawing/2014/main" id="{E65F515A-DD06-4CB3-BF4B-752290119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52976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2</a:t>
            </a:r>
          </a:p>
        </p:txBody>
      </p:sp>
      <p:sp>
        <p:nvSpPr>
          <p:cNvPr id="13346" name="AutoShape 31">
            <a:extLst>
              <a:ext uri="{FF2B5EF4-FFF2-40B4-BE49-F238E27FC236}">
                <a16:creationId xmlns:a16="http://schemas.microsoft.com/office/drawing/2014/main" id="{79A904F3-AC33-40CC-8435-295C95F4C25C}"/>
              </a:ext>
            </a:extLst>
          </p:cNvPr>
          <p:cNvSpPr>
            <a:spLocks/>
          </p:cNvSpPr>
          <p:nvPr/>
        </p:nvSpPr>
        <p:spPr bwMode="auto">
          <a:xfrm>
            <a:off x="5029200" y="51054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3347" name="Text Box 32">
            <a:extLst>
              <a:ext uri="{FF2B5EF4-FFF2-40B4-BE49-F238E27FC236}">
                <a16:creationId xmlns:a16="http://schemas.microsoft.com/office/drawing/2014/main" id="{9956909B-F464-4BD8-B3F5-8D1350CD1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1054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3</a:t>
            </a:r>
          </a:p>
        </p:txBody>
      </p:sp>
      <p:sp>
        <p:nvSpPr>
          <p:cNvPr id="13348" name="Rectangle 33">
            <a:extLst>
              <a:ext uri="{FF2B5EF4-FFF2-40B4-BE49-F238E27FC236}">
                <a16:creationId xmlns:a16="http://schemas.microsoft.com/office/drawing/2014/main" id="{5AE850D7-E8E7-4E6D-AF6F-FAD7278C3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1"/>
            <a:ext cx="3810000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3349" name="Line 34">
            <a:extLst>
              <a:ext uri="{FF2B5EF4-FFF2-40B4-BE49-F238E27FC236}">
                <a16:creationId xmlns:a16="http://schemas.microsoft.com/office/drawing/2014/main" id="{7274F6CB-AF74-44DD-B249-4B24CC13E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419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3350" name="Text Box 35">
            <a:extLst>
              <a:ext uri="{FF2B5EF4-FFF2-40B4-BE49-F238E27FC236}">
                <a16:creationId xmlns:a16="http://schemas.microsoft.com/office/drawing/2014/main" id="{67B9360B-990E-403B-B514-E8BD7AC00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6388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 dirty="0"/>
              <a:t>CFG</a:t>
            </a:r>
          </a:p>
        </p:txBody>
      </p:sp>
      <p:sp>
        <p:nvSpPr>
          <p:cNvPr id="13351" name="Oval 36">
            <a:extLst>
              <a:ext uri="{FF2B5EF4-FFF2-40B4-BE49-F238E27FC236}">
                <a16:creationId xmlns:a16="http://schemas.microsoft.com/office/drawing/2014/main" id="{4727419D-5956-46FC-90EB-FBDB0668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648201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Times" panose="02020603050405020304" pitchFamily="18" charset="0"/>
                <a:cs typeface="Arial" panose="020B0604020202020204" pitchFamily="34" charset="0"/>
              </a:rPr>
              <a:t>1</a:t>
            </a:r>
            <a:endParaRPr lang="en-US" altLang="en-US" sz="2500" dirty="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52" name="Oval 37">
            <a:extLst>
              <a:ext uri="{FF2B5EF4-FFF2-40B4-BE49-F238E27FC236}">
                <a16:creationId xmlns:a16="http://schemas.microsoft.com/office/drawing/2014/main" id="{32B970B5-AEF8-4338-82E7-6D40D1B5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1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Times" panose="02020603050405020304" pitchFamily="18" charset="0"/>
                <a:cs typeface="Arial" panose="020B0604020202020204" pitchFamily="34" charset="0"/>
              </a:rPr>
              <a:t>2</a:t>
            </a:r>
            <a:endParaRPr lang="en-US" altLang="en-US" sz="2500" dirty="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53" name="Line 38">
            <a:extLst>
              <a:ext uri="{FF2B5EF4-FFF2-40B4-BE49-F238E27FC236}">
                <a16:creationId xmlns:a16="http://schemas.microsoft.com/office/drawing/2014/main" id="{33817185-DC52-448B-A69E-FF7AF5CE47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3354" name="Oval 39">
            <a:extLst>
              <a:ext uri="{FF2B5EF4-FFF2-40B4-BE49-F238E27FC236}">
                <a16:creationId xmlns:a16="http://schemas.microsoft.com/office/drawing/2014/main" id="{FEE3D0AC-8366-4FF1-970D-7D5424BBD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648201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Times" panose="02020603050405020304" pitchFamily="18" charset="0"/>
                <a:cs typeface="Arial" panose="020B0604020202020204" pitchFamily="34" charset="0"/>
              </a:rPr>
              <a:t>3</a:t>
            </a:r>
            <a:endParaRPr lang="en-US" altLang="en-US" sz="2500" dirty="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55" name="Text Box 40">
            <a:extLst>
              <a:ext uri="{FF2B5EF4-FFF2-40B4-BE49-F238E27FC236}">
                <a16:creationId xmlns:a16="http://schemas.microsoft.com/office/drawing/2014/main" id="{883A26AA-7599-4BCB-98E3-9BAE5F3F1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876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/>
              <a:t>T</a:t>
            </a:r>
          </a:p>
        </p:txBody>
      </p:sp>
      <p:sp>
        <p:nvSpPr>
          <p:cNvPr id="13356" name="Text Box 41">
            <a:extLst>
              <a:ext uri="{FF2B5EF4-FFF2-40B4-BE49-F238E27FC236}">
                <a16:creationId xmlns:a16="http://schemas.microsoft.com/office/drawing/2014/main" id="{8CBBAB6A-C977-4F89-BDD5-299676B99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114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/>
              <a:t>F</a:t>
            </a:r>
          </a:p>
        </p:txBody>
      </p:sp>
      <p:sp>
        <p:nvSpPr>
          <p:cNvPr id="13357" name="Oval 42">
            <a:extLst>
              <a:ext uri="{FF2B5EF4-FFF2-40B4-BE49-F238E27FC236}">
                <a16:creationId xmlns:a16="http://schemas.microsoft.com/office/drawing/2014/main" id="{74269984-7307-40C2-AEA1-33B4B6076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648201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Times" panose="02020603050405020304" pitchFamily="18" charset="0"/>
                <a:cs typeface="Arial" panose="020B0604020202020204" pitchFamily="34" charset="0"/>
              </a:rPr>
              <a:t>4</a:t>
            </a:r>
            <a:endParaRPr lang="en-US" altLang="en-US" sz="2500" dirty="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58" name="Line 43">
            <a:extLst>
              <a:ext uri="{FF2B5EF4-FFF2-40B4-BE49-F238E27FC236}">
                <a16:creationId xmlns:a16="http://schemas.microsoft.com/office/drawing/2014/main" id="{6012F036-2CCC-4AA3-B933-203527DE5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5105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3359" name="Line 44">
            <a:extLst>
              <a:ext uri="{FF2B5EF4-FFF2-40B4-BE49-F238E27FC236}">
                <a16:creationId xmlns:a16="http://schemas.microsoft.com/office/drawing/2014/main" id="{99DEA8AA-ED29-4865-85E5-91DCE478F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3360" name="Freeform 45">
            <a:extLst>
              <a:ext uri="{FF2B5EF4-FFF2-40B4-BE49-F238E27FC236}">
                <a16:creationId xmlns:a16="http://schemas.microsoft.com/office/drawing/2014/main" id="{03B49B7C-24E7-4C43-8842-53B39BBC39AF}"/>
              </a:ext>
            </a:extLst>
          </p:cNvPr>
          <p:cNvSpPr>
            <a:spLocks/>
          </p:cNvSpPr>
          <p:nvPr/>
        </p:nvSpPr>
        <p:spPr bwMode="auto">
          <a:xfrm>
            <a:off x="6694488" y="4267200"/>
            <a:ext cx="2982912" cy="381000"/>
          </a:xfrm>
          <a:custGeom>
            <a:avLst/>
            <a:gdLst>
              <a:gd name="T0" fmla="*/ 2147483647 w 1776"/>
              <a:gd name="T1" fmla="*/ 2147483647 h 240"/>
              <a:gd name="T2" fmla="*/ 2147483647 w 1776"/>
              <a:gd name="T3" fmla="*/ 2147483647 h 240"/>
              <a:gd name="T4" fmla="*/ 2147483647 w 1776"/>
              <a:gd name="T5" fmla="*/ 2147483647 h 240"/>
              <a:gd name="T6" fmla="*/ 2147483647 w 1776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40"/>
              <a:gd name="T14" fmla="*/ 1776 w 177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40">
                <a:moveTo>
                  <a:pt x="55" y="240"/>
                </a:moveTo>
                <a:cubicBezTo>
                  <a:pt x="27" y="160"/>
                  <a:pt x="0" y="83"/>
                  <a:pt x="247" y="48"/>
                </a:cubicBezTo>
                <a:cubicBezTo>
                  <a:pt x="494" y="13"/>
                  <a:pt x="1304" y="0"/>
                  <a:pt x="1540" y="30"/>
                </a:cubicBezTo>
                <a:cubicBezTo>
                  <a:pt x="1776" y="60"/>
                  <a:pt x="1640" y="187"/>
                  <a:pt x="1666" y="2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3361" name="Freeform 46">
            <a:extLst>
              <a:ext uri="{FF2B5EF4-FFF2-40B4-BE49-F238E27FC236}">
                <a16:creationId xmlns:a16="http://schemas.microsoft.com/office/drawing/2014/main" id="{8EB4A862-E491-42B3-A147-8C747B435201}"/>
              </a:ext>
            </a:extLst>
          </p:cNvPr>
          <p:cNvSpPr>
            <a:spLocks/>
          </p:cNvSpPr>
          <p:nvPr/>
        </p:nvSpPr>
        <p:spPr bwMode="auto">
          <a:xfrm>
            <a:off x="6384925" y="5105400"/>
            <a:ext cx="2609850" cy="458788"/>
          </a:xfrm>
          <a:custGeom>
            <a:avLst/>
            <a:gdLst>
              <a:gd name="T0" fmla="*/ 2147483647 w 1644"/>
              <a:gd name="T1" fmla="*/ 0 h 289"/>
              <a:gd name="T2" fmla="*/ 2147483647 w 1644"/>
              <a:gd name="T3" fmla="*/ 2147483647 h 289"/>
              <a:gd name="T4" fmla="*/ 2147483647 w 1644"/>
              <a:gd name="T5" fmla="*/ 2147483647 h 289"/>
              <a:gd name="T6" fmla="*/ 2147483647 w 1644"/>
              <a:gd name="T7" fmla="*/ 0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644"/>
              <a:gd name="T13" fmla="*/ 0 h 289"/>
              <a:gd name="T14" fmla="*/ 1644 w 1644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4" h="289">
                <a:moveTo>
                  <a:pt x="1450" y="0"/>
                </a:moveTo>
                <a:cubicBezTo>
                  <a:pt x="1448" y="41"/>
                  <a:pt x="1644" y="209"/>
                  <a:pt x="1438" y="249"/>
                </a:cubicBezTo>
                <a:cubicBezTo>
                  <a:pt x="1232" y="289"/>
                  <a:pt x="428" y="281"/>
                  <a:pt x="214" y="240"/>
                </a:cubicBezTo>
                <a:cubicBezTo>
                  <a:pt x="0" y="199"/>
                  <a:pt x="166" y="50"/>
                  <a:pt x="154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886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000" dirty="0" smtClean="0">
                <a:latin typeface="Times New Roman" panose="02020603050405020304" pitchFamily="18" charset="0"/>
              </a:rPr>
              <a:t> </a:t>
            </a:r>
            <a:endParaRPr lang="en-GB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Thoughts on test data</a:t>
            </a:r>
          </a:p>
        </p:txBody>
      </p:sp>
      <p:sp>
        <p:nvSpPr>
          <p:cNvPr id="28676" name="AutoShape 3"/>
          <p:cNvSpPr>
            <a:spLocks noChangeArrowheads="1"/>
          </p:cNvSpPr>
          <p:nvPr/>
        </p:nvSpPr>
        <p:spPr bwMode="auto">
          <a:xfrm>
            <a:off x="7617113" y="277260"/>
            <a:ext cx="4286250" cy="13144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00" dirty="0">
                <a:latin typeface="Times New Roman" panose="02020603050405020304" pitchFamily="18" charset="0"/>
              </a:rPr>
              <a:t>Entries 1 to 7 represent cases when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00" dirty="0">
                <a:latin typeface="Times New Roman" panose="02020603050405020304" pitchFamily="18" charset="0"/>
              </a:rPr>
              <a:t>at least one input is invalid. They can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00" dirty="0">
                <a:latin typeface="Times New Roman" panose="02020603050405020304" pitchFamily="18" charset="0"/>
              </a:rPr>
              <a:t>only match entry 10</a:t>
            </a:r>
          </a:p>
        </p:txBody>
      </p:sp>
      <p:sp>
        <p:nvSpPr>
          <p:cNvPr id="28677" name="AutoShape 4"/>
          <p:cNvSpPr>
            <a:spLocks noChangeArrowheads="1"/>
          </p:cNvSpPr>
          <p:nvPr/>
        </p:nvSpPr>
        <p:spPr bwMode="auto">
          <a:xfrm>
            <a:off x="7635009" y="1954051"/>
            <a:ext cx="4114800" cy="7429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latin typeface="Times New Roman" panose="02020603050405020304" pitchFamily="18" charset="0"/>
              </a:rPr>
              <a:t>Entry 8 must be used to match with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latin typeface="Times New Roman" panose="02020603050405020304" pitchFamily="18" charset="0"/>
              </a:rPr>
              <a:t>9  and then 11 through 14</a:t>
            </a:r>
          </a:p>
        </p:txBody>
      </p:sp>
      <p:sp>
        <p:nvSpPr>
          <p:cNvPr id="28678" name="AutoShape 5"/>
          <p:cNvSpPr>
            <a:spLocks noChangeArrowheads="1"/>
          </p:cNvSpPr>
          <p:nvPr/>
        </p:nvSpPr>
        <p:spPr bwMode="auto">
          <a:xfrm>
            <a:off x="7577859" y="2925601"/>
            <a:ext cx="4286250" cy="171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latin typeface="Times New Roman" panose="02020603050405020304" pitchFamily="18" charset="0"/>
              </a:rPr>
              <a:t>data satisfying 11  to 14 depend 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latin typeface="Times New Roman" panose="02020603050405020304" pitchFamily="18" charset="0"/>
              </a:rPr>
              <a:t>value of ave.</a:t>
            </a:r>
          </a:p>
        </p:txBody>
      </p: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462395" y="1391535"/>
            <a:ext cx="3463060" cy="3365192"/>
            <a:chOff x="384" y="1418"/>
            <a:chExt cx="3744" cy="2902"/>
          </a:xfrm>
        </p:grpSpPr>
        <p:grpSp>
          <p:nvGrpSpPr>
            <p:cNvPr id="8" name="Group 57"/>
            <p:cNvGrpSpPr>
              <a:grpSpLocks/>
            </p:cNvGrpSpPr>
            <p:nvPr/>
          </p:nvGrpSpPr>
          <p:grpSpPr bwMode="auto">
            <a:xfrm>
              <a:off x="384" y="1728"/>
              <a:ext cx="3744" cy="2592"/>
              <a:chOff x="384" y="1728"/>
              <a:chExt cx="3744" cy="2592"/>
            </a:xfrm>
          </p:grpSpPr>
          <p:grpSp>
            <p:nvGrpSpPr>
              <p:cNvPr id="10" name="Group 55"/>
              <p:cNvGrpSpPr>
                <a:grpSpLocks/>
              </p:cNvGrpSpPr>
              <p:nvPr/>
            </p:nvGrpSpPr>
            <p:grpSpPr bwMode="auto">
              <a:xfrm>
                <a:off x="384" y="1728"/>
                <a:ext cx="2496" cy="2592"/>
                <a:chOff x="384" y="1728"/>
                <a:chExt cx="2496" cy="2592"/>
              </a:xfrm>
            </p:grpSpPr>
            <p:grpSp>
              <p:nvGrpSpPr>
                <p:cNvPr id="21" name="Group 23"/>
                <p:cNvGrpSpPr>
                  <a:grpSpLocks/>
                </p:cNvGrpSpPr>
                <p:nvPr/>
              </p:nvGrpSpPr>
              <p:grpSpPr bwMode="auto">
                <a:xfrm>
                  <a:off x="2208" y="1728"/>
                  <a:ext cx="672" cy="2592"/>
                  <a:chOff x="624" y="1776"/>
                  <a:chExt cx="672" cy="2592"/>
                </a:xfrm>
              </p:grpSpPr>
              <p:sp>
                <p:nvSpPr>
                  <p:cNvPr id="5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776"/>
                    <a:ext cx="67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000">
                        <a:latin typeface="Times New Roman" panose="02020603050405020304" pitchFamily="18" charset="0"/>
                      </a:rPr>
                      <a:t>t3&lt;0</a:t>
                    </a:r>
                  </a:p>
                </p:txBody>
              </p:sp>
              <p:sp>
                <p:nvSpPr>
                  <p:cNvPr id="5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640"/>
                    <a:ext cx="67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000">
                        <a:latin typeface="Times New Roman" panose="02020603050405020304" pitchFamily="18" charset="0"/>
                      </a:rPr>
                      <a:t>T</a:t>
                    </a:r>
                  </a:p>
                </p:txBody>
              </p:sp>
              <p:sp>
                <p:nvSpPr>
                  <p:cNvPr id="5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3792"/>
                    <a:ext cx="67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000">
                        <a:latin typeface="Times New Roman" panose="02020603050405020304" pitchFamily="18" charset="0"/>
                      </a:rPr>
                      <a:t>T</a:t>
                    </a:r>
                  </a:p>
                </p:txBody>
              </p:sp>
              <p:sp>
                <p:nvSpPr>
                  <p:cNvPr id="5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4080"/>
                    <a:ext cx="67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000">
                        <a:latin typeface="Times New Roman" panose="02020603050405020304" pitchFamily="18" charset="0"/>
                      </a:rPr>
                      <a:t>F</a:t>
                    </a:r>
                  </a:p>
                </p:txBody>
              </p:sp>
              <p:sp>
                <p:nvSpPr>
                  <p:cNvPr id="5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064"/>
                    <a:ext cx="67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000">
                        <a:latin typeface="Times New Roman" panose="02020603050405020304" pitchFamily="18" charset="0"/>
                      </a:rPr>
                      <a:t>T</a:t>
                    </a:r>
                  </a:p>
                </p:txBody>
              </p:sp>
              <p:sp>
                <p:nvSpPr>
                  <p:cNvPr id="5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3216"/>
                    <a:ext cx="67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000">
                        <a:latin typeface="Times New Roman" panose="02020603050405020304" pitchFamily="18" charset="0"/>
                      </a:rPr>
                      <a:t>T</a:t>
                    </a:r>
                  </a:p>
                </p:txBody>
              </p:sp>
              <p:sp>
                <p:nvSpPr>
                  <p:cNvPr id="6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3504"/>
                    <a:ext cx="67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000">
                        <a:latin typeface="Times New Roman" panose="02020603050405020304" pitchFamily="18" charset="0"/>
                      </a:rPr>
                      <a:t>F</a:t>
                    </a:r>
                  </a:p>
                </p:txBody>
              </p:sp>
              <p:sp>
                <p:nvSpPr>
                  <p:cNvPr id="6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352"/>
                    <a:ext cx="67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000">
                        <a:latin typeface="Times New Roman" panose="02020603050405020304" pitchFamily="18" charset="0"/>
                      </a:rPr>
                      <a:t>F</a:t>
                    </a:r>
                  </a:p>
                </p:txBody>
              </p:sp>
              <p:sp>
                <p:nvSpPr>
                  <p:cNvPr id="6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928"/>
                    <a:ext cx="67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000">
                        <a:latin typeface="Times New Roman" panose="02020603050405020304" pitchFamily="18" charset="0"/>
                      </a:rPr>
                      <a:t>F</a:t>
                    </a:r>
                  </a:p>
                </p:txBody>
              </p:sp>
            </p:grpSp>
            <p:grpSp>
              <p:nvGrpSpPr>
                <p:cNvPr id="22" name="Group 54"/>
                <p:cNvGrpSpPr>
                  <a:grpSpLocks/>
                </p:cNvGrpSpPr>
                <p:nvPr/>
              </p:nvGrpSpPr>
              <p:grpSpPr bwMode="auto">
                <a:xfrm>
                  <a:off x="384" y="1728"/>
                  <a:ext cx="1824" cy="2592"/>
                  <a:chOff x="384" y="1728"/>
                  <a:chExt cx="1824" cy="2592"/>
                </a:xfrm>
              </p:grpSpPr>
              <p:grpSp>
                <p:nvGrpSpPr>
                  <p:cNvPr id="23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384" y="1728"/>
                    <a:ext cx="1152" cy="2592"/>
                    <a:chOff x="384" y="1728"/>
                    <a:chExt cx="1152" cy="2592"/>
                  </a:xfrm>
                </p:grpSpPr>
                <p:grpSp>
                  <p:nvGrpSpPr>
                    <p:cNvPr id="34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" y="1728"/>
                      <a:ext cx="480" cy="2592"/>
                      <a:chOff x="624" y="1776"/>
                      <a:chExt cx="672" cy="2592"/>
                    </a:xfrm>
                  </p:grpSpPr>
                  <p:sp>
                    <p:nvSpPr>
                      <p:cNvPr id="45" name="Rectangle 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1776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6" name="Rectangle 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2640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000">
                            <a:latin typeface="Times New Roman" panose="02020603050405020304" pitchFamily="18" charset="0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47" name="Rectangle 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3792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000">
                            <a:latin typeface="Times New Roman" panose="02020603050405020304" pitchFamily="18" charset="0"/>
                          </a:rPr>
                          <a:t>7</a:t>
                        </a:r>
                      </a:p>
                    </p:txBody>
                  </p:sp>
                  <p:sp>
                    <p:nvSpPr>
                      <p:cNvPr id="48" name="Rectangle 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4080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000">
                            <a:latin typeface="Times New Roman" panose="02020603050405020304" pitchFamily="18" charset="0"/>
                          </a:rPr>
                          <a:t>8</a:t>
                        </a:r>
                      </a:p>
                    </p:txBody>
                  </p:sp>
                  <p:sp>
                    <p:nvSpPr>
                      <p:cNvPr id="49" name="Rectangle 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2064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000">
                            <a:latin typeface="Times New Roman" panose="02020603050405020304" pitchFamily="18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50" name="Rectangle 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3216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000">
                            <a:latin typeface="Times New Roman" panose="02020603050405020304" pitchFamily="18" charset="0"/>
                          </a:rPr>
                          <a:t>5</a:t>
                        </a:r>
                      </a:p>
                    </p:txBody>
                  </p:sp>
                  <p:sp>
                    <p:nvSpPr>
                      <p:cNvPr id="51" name="Rectangle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3504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000">
                            <a:latin typeface="Times New Roman" panose="02020603050405020304" pitchFamily="18" charset="0"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52" name="Rectangle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2352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000">
                            <a:latin typeface="Times New Roman" panose="02020603050405020304" pitchFamily="18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53" name="Rectangle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2928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000">
                            <a:latin typeface="Times New Roman" panose="02020603050405020304" pitchFamily="18" charset="0"/>
                          </a:rPr>
                          <a:t>4</a:t>
                        </a:r>
                      </a:p>
                    </p:txBody>
                  </p:sp>
                </p:grpSp>
                <p:grpSp>
                  <p:nvGrpSpPr>
                    <p:cNvPr id="35" name="Group 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4" y="1728"/>
                      <a:ext cx="672" cy="2592"/>
                      <a:chOff x="624" y="1776"/>
                      <a:chExt cx="672" cy="2592"/>
                    </a:xfrm>
                  </p:grpSpPr>
                  <p:sp>
                    <p:nvSpPr>
                      <p:cNvPr id="36" name="Rectangle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1776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000">
                            <a:latin typeface="Times New Roman" panose="02020603050405020304" pitchFamily="18" charset="0"/>
                          </a:rPr>
                          <a:t>t1&lt;0</a:t>
                        </a:r>
                      </a:p>
                    </p:txBody>
                  </p:sp>
                  <p:sp>
                    <p:nvSpPr>
                      <p:cNvPr id="37" name="Rectangle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2640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000">
                            <a:latin typeface="Times New Roman" panose="02020603050405020304" pitchFamily="18" charset="0"/>
                          </a:rPr>
                          <a:t>T</a:t>
                        </a:r>
                      </a:p>
                    </p:txBody>
                  </p:sp>
                  <p:sp>
                    <p:nvSpPr>
                      <p:cNvPr id="38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3792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000">
                            <a:latin typeface="Times New Roman" panose="02020603050405020304" pitchFamily="18" charset="0"/>
                          </a:rPr>
                          <a:t>F</a:t>
                        </a:r>
                      </a:p>
                    </p:txBody>
                  </p:sp>
                  <p:sp>
                    <p:nvSpPr>
                      <p:cNvPr id="39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4080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000">
                            <a:latin typeface="Times New Roman" panose="02020603050405020304" pitchFamily="18" charset="0"/>
                          </a:rPr>
                          <a:t>F</a:t>
                        </a:r>
                      </a:p>
                    </p:txBody>
                  </p:sp>
                  <p:sp>
                    <p:nvSpPr>
                      <p:cNvPr id="40" name="Rectangle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2064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000">
                            <a:latin typeface="Times New Roman" panose="02020603050405020304" pitchFamily="18" charset="0"/>
                          </a:rPr>
                          <a:t>T</a:t>
                        </a:r>
                      </a:p>
                    </p:txBody>
                  </p:sp>
                  <p:sp>
                    <p:nvSpPr>
                      <p:cNvPr id="41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3216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000">
                            <a:latin typeface="Times New Roman" panose="02020603050405020304" pitchFamily="18" charset="0"/>
                          </a:rPr>
                          <a:t>F</a:t>
                        </a:r>
                      </a:p>
                    </p:txBody>
                  </p:sp>
                  <p:sp>
                    <p:nvSpPr>
                      <p:cNvPr id="42" name="Rectangl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3504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000">
                            <a:latin typeface="Times New Roman" panose="02020603050405020304" pitchFamily="18" charset="0"/>
                          </a:rPr>
                          <a:t>F</a:t>
                        </a:r>
                      </a:p>
                    </p:txBody>
                  </p:sp>
                  <p:sp>
                    <p:nvSpPr>
                      <p:cNvPr id="43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2352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000">
                            <a:latin typeface="Times New Roman" panose="02020603050405020304" pitchFamily="18" charset="0"/>
                          </a:rPr>
                          <a:t>T</a:t>
                        </a:r>
                      </a:p>
                    </p:txBody>
                  </p:sp>
                  <p:sp>
                    <p:nvSpPr>
                      <p:cNvPr id="44" name="Rectangle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2928"/>
                        <a:ext cx="672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en-US" sz="2000">
                            <a:latin typeface="Times New Roman" panose="02020603050405020304" pitchFamily="18" charset="0"/>
                          </a:rPr>
                          <a:t>T</a:t>
                        </a:r>
                      </a:p>
                    </p:txBody>
                  </p:sp>
                </p:grpSp>
              </p:grpSp>
              <p:grpSp>
                <p:nvGrpSpPr>
                  <p:cNvPr id="24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1536" y="1728"/>
                    <a:ext cx="672" cy="2592"/>
                    <a:chOff x="624" y="1776"/>
                    <a:chExt cx="672" cy="2592"/>
                  </a:xfrm>
                </p:grpSpPr>
                <p:sp>
                  <p:nvSpPr>
                    <p:cNvPr id="25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1776"/>
                      <a:ext cx="672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en-US" sz="2000">
                          <a:latin typeface="Times New Roman" panose="02020603050405020304" pitchFamily="18" charset="0"/>
                        </a:rPr>
                        <a:t>t2&lt;0</a:t>
                      </a:r>
                    </a:p>
                  </p:txBody>
                </p:sp>
                <p:sp>
                  <p:nvSpPr>
                    <p:cNvPr id="26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2640"/>
                      <a:ext cx="672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en-US" sz="2000">
                          <a:latin typeface="Times New Roman" panose="02020603050405020304" pitchFamily="18" charset="0"/>
                        </a:rPr>
                        <a:t>F</a:t>
                      </a:r>
                    </a:p>
                  </p:txBody>
                </p:sp>
                <p:sp>
                  <p:nvSpPr>
                    <p:cNvPr id="27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3792"/>
                      <a:ext cx="672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en-US" sz="2000">
                          <a:latin typeface="Times New Roman" panose="02020603050405020304" pitchFamily="18" charset="0"/>
                        </a:rPr>
                        <a:t>F</a:t>
                      </a:r>
                    </a:p>
                  </p:txBody>
                </p:sp>
                <p:sp>
                  <p:nvSpPr>
                    <p:cNvPr id="28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4080"/>
                      <a:ext cx="672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en-US" sz="2000">
                          <a:latin typeface="Times New Roman" panose="02020603050405020304" pitchFamily="18" charset="0"/>
                        </a:rPr>
                        <a:t>F</a:t>
                      </a:r>
                    </a:p>
                  </p:txBody>
                </p:sp>
                <p:sp>
                  <p:nvSpPr>
                    <p:cNvPr id="29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2064"/>
                      <a:ext cx="672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en-US" sz="2000">
                          <a:latin typeface="Times New Roman" panose="02020603050405020304" pitchFamily="18" charset="0"/>
                        </a:rPr>
                        <a:t>T</a:t>
                      </a:r>
                    </a:p>
                  </p:txBody>
                </p:sp>
                <p:sp>
                  <p:nvSpPr>
                    <p:cNvPr id="30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3216"/>
                      <a:ext cx="672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en-US" sz="2000">
                          <a:latin typeface="Times New Roman" panose="02020603050405020304" pitchFamily="18" charset="0"/>
                        </a:rPr>
                        <a:t>T</a:t>
                      </a:r>
                    </a:p>
                  </p:txBody>
                </p:sp>
                <p:sp>
                  <p:nvSpPr>
                    <p:cNvPr id="31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3504"/>
                      <a:ext cx="672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en-US" sz="2000">
                          <a:latin typeface="Times New Roman" panose="02020603050405020304" pitchFamily="18" charset="0"/>
                        </a:rPr>
                        <a:t>T</a:t>
                      </a:r>
                    </a:p>
                  </p:txBody>
                </p:sp>
                <p:sp>
                  <p:nvSpPr>
                    <p:cNvPr id="32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2352"/>
                      <a:ext cx="672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en-US" sz="2000">
                          <a:latin typeface="Times New Roman" panose="02020603050405020304" pitchFamily="18" charset="0"/>
                        </a:rPr>
                        <a:t>T</a:t>
                      </a:r>
                    </a:p>
                  </p:txBody>
                </p:sp>
                <p:sp>
                  <p:nvSpPr>
                    <p:cNvPr id="33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2928"/>
                      <a:ext cx="672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en-US" sz="2000">
                          <a:latin typeface="Times New Roman" panose="02020603050405020304" pitchFamily="18" charset="0"/>
                        </a:rPr>
                        <a:t>F</a:t>
                      </a:r>
                    </a:p>
                  </p:txBody>
                </p:sp>
              </p:grpSp>
            </p:grpSp>
          </p:grpSp>
          <p:grpSp>
            <p:nvGrpSpPr>
              <p:cNvPr id="11" name="Group 43"/>
              <p:cNvGrpSpPr>
                <a:grpSpLocks/>
              </p:cNvGrpSpPr>
              <p:nvPr/>
            </p:nvGrpSpPr>
            <p:grpSpPr bwMode="auto">
              <a:xfrm>
                <a:off x="2880" y="1728"/>
                <a:ext cx="1248" cy="2592"/>
                <a:chOff x="624" y="1776"/>
                <a:chExt cx="672" cy="2592"/>
              </a:xfrm>
            </p:grpSpPr>
            <p:sp>
              <p:nvSpPr>
                <p:cNvPr id="12" name="Rectangle 44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latin typeface="Times New Roman" panose="02020603050405020304" pitchFamily="18" charset="0"/>
                    </a:rPr>
                    <a:t>P||Q||R</a:t>
                  </a:r>
                </a:p>
              </p:txBody>
            </p:sp>
            <p:sp>
              <p:nvSpPr>
                <p:cNvPr id="13" name="Rectangle 45"/>
                <p:cNvSpPr>
                  <a:spLocks noChangeArrowheads="1"/>
                </p:cNvSpPr>
                <p:nvPr/>
              </p:nvSpPr>
              <p:spPr bwMode="auto">
                <a:xfrm>
                  <a:off x="624" y="2640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14" name="Rectangle 46"/>
                <p:cNvSpPr>
                  <a:spLocks noChangeArrowheads="1"/>
                </p:cNvSpPr>
                <p:nvPr/>
              </p:nvSpPr>
              <p:spPr bwMode="auto">
                <a:xfrm>
                  <a:off x="624" y="3792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15" name="Rectangle 47"/>
                <p:cNvSpPr>
                  <a:spLocks noChangeArrowheads="1"/>
                </p:cNvSpPr>
                <p:nvPr/>
              </p:nvSpPr>
              <p:spPr bwMode="auto">
                <a:xfrm>
                  <a:off x="624" y="4080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latin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16" name="Rectangle 48"/>
                <p:cNvSpPr>
                  <a:spLocks noChangeArrowheads="1"/>
                </p:cNvSpPr>
                <p:nvPr/>
              </p:nvSpPr>
              <p:spPr bwMode="auto">
                <a:xfrm>
                  <a:off x="624" y="2064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17" name="Rectangle 49"/>
                <p:cNvSpPr>
                  <a:spLocks noChangeArrowheads="1"/>
                </p:cNvSpPr>
                <p:nvPr/>
              </p:nvSpPr>
              <p:spPr bwMode="auto">
                <a:xfrm>
                  <a:off x="624" y="3216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18" name="Rectangle 50"/>
                <p:cNvSpPr>
                  <a:spLocks noChangeArrowheads="1"/>
                </p:cNvSpPr>
                <p:nvPr/>
              </p:nvSpPr>
              <p:spPr bwMode="auto">
                <a:xfrm>
                  <a:off x="624" y="3504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19" name="Rectangle 51"/>
                <p:cNvSpPr>
                  <a:spLocks noChangeArrowheads="1"/>
                </p:cNvSpPr>
                <p:nvPr/>
              </p:nvSpPr>
              <p:spPr bwMode="auto">
                <a:xfrm>
                  <a:off x="624" y="2352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20" name="Rectangle 52"/>
                <p:cNvSpPr>
                  <a:spLocks noChangeArrowheads="1"/>
                </p:cNvSpPr>
                <p:nvPr/>
              </p:nvSpPr>
              <p:spPr bwMode="auto">
                <a:xfrm>
                  <a:off x="624" y="2928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</p:grpSp>
        </p:grpSp>
        <p:sp>
          <p:nvSpPr>
            <p:cNvPr id="9" name="Text Box 56"/>
            <p:cNvSpPr txBox="1">
              <a:spLocks noChangeArrowheads="1"/>
            </p:cNvSpPr>
            <p:nvPr/>
          </p:nvSpPr>
          <p:spPr bwMode="auto">
            <a:xfrm>
              <a:off x="1142" y="1418"/>
              <a:ext cx="167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latin typeface="Times New Roman" panose="02020603050405020304" pitchFamily="18" charset="0"/>
                </a:rPr>
                <a:t>P          Q          R</a:t>
              </a:r>
            </a:p>
          </p:txBody>
        </p:sp>
      </p:grpSp>
      <p:grpSp>
        <p:nvGrpSpPr>
          <p:cNvPr id="63" name="Group 8"/>
          <p:cNvGrpSpPr>
            <a:grpSpLocks/>
          </p:cNvGrpSpPr>
          <p:nvPr/>
        </p:nvGrpSpPr>
        <p:grpSpPr bwMode="auto">
          <a:xfrm>
            <a:off x="4294710" y="1218801"/>
            <a:ext cx="2735895" cy="952322"/>
            <a:chOff x="816" y="1536"/>
            <a:chExt cx="1728" cy="1008"/>
          </a:xfrm>
        </p:grpSpPr>
        <p:sp>
          <p:nvSpPr>
            <p:cNvPr id="64" name="Rectangle 3"/>
            <p:cNvSpPr>
              <a:spLocks noChangeArrowheads="1"/>
            </p:cNvSpPr>
            <p:nvPr/>
          </p:nvSpPr>
          <p:spPr bwMode="auto">
            <a:xfrm>
              <a:off x="816" y="1872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816" y="2208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66" name="Rectangle 5"/>
            <p:cNvSpPr>
              <a:spLocks noChangeArrowheads="1"/>
            </p:cNvSpPr>
            <p:nvPr/>
          </p:nvSpPr>
          <p:spPr bwMode="auto">
            <a:xfrm>
              <a:off x="1680" y="1872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680" y="2208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8" name="Rectangle 7"/>
            <p:cNvSpPr>
              <a:spLocks noChangeArrowheads="1"/>
            </p:cNvSpPr>
            <p:nvPr/>
          </p:nvSpPr>
          <p:spPr bwMode="auto">
            <a:xfrm>
              <a:off x="1680" y="1536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 err="1">
                  <a:latin typeface="Times New Roman" panose="02020603050405020304" pitchFamily="18" charset="0"/>
                </a:rPr>
                <a:t>dataOK</a:t>
              </a:r>
              <a:endParaRPr lang="en-GB" altLang="en-US" sz="18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9" name="Group 9"/>
          <p:cNvGrpSpPr>
            <a:grpSpLocks/>
          </p:cNvGrpSpPr>
          <p:nvPr/>
        </p:nvGrpSpPr>
        <p:grpSpPr bwMode="auto">
          <a:xfrm>
            <a:off x="4351860" y="2647551"/>
            <a:ext cx="2735895" cy="952322"/>
            <a:chOff x="816" y="1536"/>
            <a:chExt cx="1728" cy="1008"/>
          </a:xfrm>
        </p:grpSpPr>
        <p:sp>
          <p:nvSpPr>
            <p:cNvPr id="70" name="Rectangle 10"/>
            <p:cNvSpPr>
              <a:spLocks noChangeArrowheads="1"/>
            </p:cNvSpPr>
            <p:nvPr/>
          </p:nvSpPr>
          <p:spPr bwMode="auto">
            <a:xfrm>
              <a:off x="816" y="1872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816" y="2208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1680" y="1872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3" name="Rectangle 13"/>
            <p:cNvSpPr>
              <a:spLocks noChangeArrowheads="1"/>
            </p:cNvSpPr>
            <p:nvPr/>
          </p:nvSpPr>
          <p:spPr bwMode="auto">
            <a:xfrm>
              <a:off x="1680" y="2208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4" name="Rectangle 14"/>
            <p:cNvSpPr>
              <a:spLocks noChangeArrowheads="1"/>
            </p:cNvSpPr>
            <p:nvPr/>
          </p:nvSpPr>
          <p:spPr bwMode="auto">
            <a:xfrm>
              <a:off x="1680" y="1536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Times New Roman" panose="02020603050405020304" pitchFamily="18" charset="0"/>
                </a:rPr>
                <a:t>ave&gt;=60.0</a:t>
              </a:r>
            </a:p>
          </p:txBody>
        </p:sp>
      </p:grpSp>
      <p:grpSp>
        <p:nvGrpSpPr>
          <p:cNvPr id="75" name="Group 15"/>
          <p:cNvGrpSpPr>
            <a:grpSpLocks/>
          </p:cNvGrpSpPr>
          <p:nvPr/>
        </p:nvGrpSpPr>
        <p:grpSpPr bwMode="auto">
          <a:xfrm>
            <a:off x="4237560" y="4247751"/>
            <a:ext cx="2735895" cy="952322"/>
            <a:chOff x="816" y="1536"/>
            <a:chExt cx="1728" cy="1008"/>
          </a:xfrm>
        </p:grpSpPr>
        <p:sp>
          <p:nvSpPr>
            <p:cNvPr id="76" name="Rectangle 16"/>
            <p:cNvSpPr>
              <a:spLocks noChangeArrowheads="1"/>
            </p:cNvSpPr>
            <p:nvPr/>
          </p:nvSpPr>
          <p:spPr bwMode="auto">
            <a:xfrm>
              <a:off x="816" y="1872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77" name="Rectangle 17"/>
            <p:cNvSpPr>
              <a:spLocks noChangeArrowheads="1"/>
            </p:cNvSpPr>
            <p:nvPr/>
          </p:nvSpPr>
          <p:spPr bwMode="auto">
            <a:xfrm>
              <a:off x="816" y="2208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78" name="Rectangle 18"/>
            <p:cNvSpPr>
              <a:spLocks noChangeArrowheads="1"/>
            </p:cNvSpPr>
            <p:nvPr/>
          </p:nvSpPr>
          <p:spPr bwMode="auto">
            <a:xfrm>
              <a:off x="1680" y="1872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9" name="Rectangle 19"/>
            <p:cNvSpPr>
              <a:spLocks noChangeArrowheads="1"/>
            </p:cNvSpPr>
            <p:nvPr/>
          </p:nvSpPr>
          <p:spPr bwMode="auto">
            <a:xfrm>
              <a:off x="1680" y="2208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0" name="Rectangle 20"/>
            <p:cNvSpPr>
              <a:spLocks noChangeArrowheads="1"/>
            </p:cNvSpPr>
            <p:nvPr/>
          </p:nvSpPr>
          <p:spPr bwMode="auto">
            <a:xfrm>
              <a:off x="1680" y="1536"/>
              <a:ext cx="86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Times New Roman" panose="02020603050405020304" pitchFamily="18" charset="0"/>
                </a:rPr>
                <a:t>ave&lt;70.0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81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31AE7-D312-4B46-93DF-74E7C74008DF}" type="slidenum">
              <a:rPr lang="en-GB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328123" y="157018"/>
            <a:ext cx="4371975" cy="59055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GB" altLang="en-US" dirty="0" smtClean="0"/>
              <a:t>The Test Cases</a:t>
            </a:r>
          </a:p>
        </p:txBody>
      </p:sp>
      <p:graphicFrame>
        <p:nvGraphicFramePr>
          <p:cNvPr id="40483" name="Group 5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82952"/>
              </p:ext>
            </p:extLst>
          </p:nvPr>
        </p:nvGraphicFramePr>
        <p:xfrm>
          <a:off x="3020868" y="950191"/>
          <a:ext cx="4514850" cy="4400550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Entries</a:t>
                      </a:r>
                    </a:p>
                  </a:txBody>
                  <a:tcPr marL="68580" marR="68580" marT="34290" marB="3429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1,10</a:t>
                      </a:r>
                    </a:p>
                  </a:txBody>
                  <a:tcPr marL="68580" marR="68580" marT="34290" marB="3429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2,10</a:t>
                      </a:r>
                    </a:p>
                  </a:txBody>
                  <a:tcPr marL="68580" marR="68580" marT="34290" marB="3429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3,10</a:t>
                      </a:r>
                    </a:p>
                  </a:txBody>
                  <a:tcPr marL="68580" marR="68580" marT="34290" marB="3429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4,10</a:t>
                      </a:r>
                    </a:p>
                  </a:txBody>
                  <a:tcPr marL="68580" marR="68580" marT="34290" marB="3429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5,10</a:t>
                      </a:r>
                    </a:p>
                  </a:txBody>
                  <a:tcPr marL="68580" marR="68580" marT="34290" marB="3429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6,10</a:t>
                      </a:r>
                    </a:p>
                  </a:txBody>
                  <a:tcPr marL="68580" marR="68580" marT="34290" marB="3429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7,10</a:t>
                      </a:r>
                    </a:p>
                  </a:txBody>
                  <a:tcPr marL="68580" marR="68580" marT="34290" marB="3429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8,9,11,13</a:t>
                      </a:r>
                    </a:p>
                  </a:txBody>
                  <a:tcPr marL="68580" marR="68580" marT="34290" marB="3429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8,9,11,14</a:t>
                      </a:r>
                    </a:p>
                  </a:txBody>
                  <a:tcPr marL="68580" marR="68580" marT="34290" marB="3429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8,9,12</a:t>
                      </a:r>
                    </a:p>
                  </a:txBody>
                  <a:tcPr marL="68580" marR="68580" marT="34290" marB="3429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4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Times New Roman" panose="02020603050405020304" pitchFamily="18" charset="0"/>
              </a:rPr>
              <a:t>Loop Testing Criteria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265" y="1531721"/>
            <a:ext cx="10199917" cy="3085523"/>
          </a:xfrm>
        </p:spPr>
        <p:txBody>
          <a:bodyPr/>
          <a:lstStyle/>
          <a:p>
            <a:pPr eaLnBrk="1" hangingPunct="1"/>
            <a:r>
              <a:rPr lang="en-GB" altLang="en-US" sz="2800" dirty="0" smtClean="0"/>
              <a:t>Loops need special consideration because they can be the source of many bugs</a:t>
            </a:r>
          </a:p>
          <a:p>
            <a:pPr lvl="1" eaLnBrk="1" hangingPunct="1"/>
            <a:r>
              <a:rPr lang="en-GB" altLang="en-US" sz="2400" dirty="0" smtClean="0"/>
              <a:t>Use MCC where appropriate</a:t>
            </a:r>
          </a:p>
          <a:p>
            <a:pPr lvl="1" eaLnBrk="1" hangingPunct="1"/>
            <a:r>
              <a:rPr lang="en-GB" altLang="en-US" sz="2400" dirty="0" smtClean="0"/>
              <a:t>Plus special considerations  </a:t>
            </a:r>
          </a:p>
          <a:p>
            <a:pPr eaLnBrk="1" hangingPunct="1"/>
            <a:endParaRPr lang="en-GB" altLang="en-US" dirty="0" smtClean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 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43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015" y="83416"/>
            <a:ext cx="24384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eaLnBrk="1" hangingPunct="1"/>
            <a:r>
              <a:rPr lang="en-GB" altLang="en-US" smtClean="0">
                <a:latin typeface="Times New Roman" panose="02020603050405020304" pitchFamily="18" charset="0"/>
              </a:rPr>
              <a:t>Loop Pattern</a:t>
            </a:r>
          </a:p>
        </p:txBody>
      </p:sp>
      <p:sp>
        <p:nvSpPr>
          <p:cNvPr id="31749" name="AutoShape 4"/>
          <p:cNvSpPr>
            <a:spLocks noChangeArrowheads="1"/>
          </p:cNvSpPr>
          <p:nvPr/>
        </p:nvSpPr>
        <p:spPr bwMode="auto">
          <a:xfrm>
            <a:off x="4872039" y="404813"/>
            <a:ext cx="2663825" cy="77946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Comic Sans MS" panose="030F0702030302020204" pitchFamily="66" charset="0"/>
              </a:rPr>
              <a:t>prepare for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Comic Sans MS" panose="030F0702030302020204" pitchFamily="66" charset="0"/>
              </a:rPr>
              <a:t>loop</a:t>
            </a:r>
          </a:p>
        </p:txBody>
      </p:sp>
      <p:sp>
        <p:nvSpPr>
          <p:cNvPr id="31750" name="AutoShape 5"/>
          <p:cNvSpPr>
            <a:spLocks noChangeArrowheads="1"/>
          </p:cNvSpPr>
          <p:nvPr/>
        </p:nvSpPr>
        <p:spPr bwMode="auto">
          <a:xfrm>
            <a:off x="5275263" y="1603375"/>
            <a:ext cx="1828800" cy="9144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entry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cond</a:t>
            </a:r>
          </a:p>
        </p:txBody>
      </p:sp>
      <p:cxnSp>
        <p:nvCxnSpPr>
          <p:cNvPr id="31751" name="AutoShape 6"/>
          <p:cNvCxnSpPr>
            <a:cxnSpLocks noChangeShapeType="1"/>
            <a:stCxn id="31749" idx="2"/>
            <a:endCxn id="31750" idx="0"/>
          </p:cNvCxnSpPr>
          <p:nvPr/>
        </p:nvCxnSpPr>
        <p:spPr bwMode="auto">
          <a:xfrm flipH="1">
            <a:off x="6189664" y="1184275"/>
            <a:ext cx="14287" cy="419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2" name="AutoShape 7"/>
          <p:cNvSpPr>
            <a:spLocks noChangeArrowheads="1"/>
          </p:cNvSpPr>
          <p:nvPr/>
        </p:nvSpPr>
        <p:spPr bwMode="auto">
          <a:xfrm>
            <a:off x="5303839" y="3357563"/>
            <a:ext cx="1800225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pre actions</a:t>
            </a:r>
          </a:p>
        </p:txBody>
      </p:sp>
      <p:sp>
        <p:nvSpPr>
          <p:cNvPr id="31753" name="AutoShape 8"/>
          <p:cNvSpPr>
            <a:spLocks noChangeArrowheads="1"/>
          </p:cNvSpPr>
          <p:nvPr/>
        </p:nvSpPr>
        <p:spPr bwMode="auto">
          <a:xfrm>
            <a:off x="5303839" y="4365625"/>
            <a:ext cx="1824037" cy="990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main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body</a:t>
            </a:r>
          </a:p>
        </p:txBody>
      </p:sp>
      <p:cxnSp>
        <p:nvCxnSpPr>
          <p:cNvPr id="31754" name="AutoShape 9"/>
          <p:cNvCxnSpPr>
            <a:cxnSpLocks noChangeShapeType="1"/>
            <a:stCxn id="31750" idx="2"/>
            <a:endCxn id="31752" idx="0"/>
          </p:cNvCxnSpPr>
          <p:nvPr/>
        </p:nvCxnSpPr>
        <p:spPr bwMode="auto">
          <a:xfrm>
            <a:off x="6189664" y="2517775"/>
            <a:ext cx="14287" cy="8397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AutoShape 10"/>
          <p:cNvCxnSpPr>
            <a:cxnSpLocks noChangeShapeType="1"/>
            <a:stCxn id="31752" idx="2"/>
            <a:endCxn id="31753" idx="0"/>
          </p:cNvCxnSpPr>
          <p:nvPr/>
        </p:nvCxnSpPr>
        <p:spPr bwMode="auto">
          <a:xfrm>
            <a:off x="6203950" y="3967163"/>
            <a:ext cx="12700" cy="3984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366965" y="3769808"/>
            <a:ext cx="2057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post loop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actions</a:t>
            </a:r>
          </a:p>
        </p:txBody>
      </p:sp>
      <p:cxnSp>
        <p:nvCxnSpPr>
          <p:cNvPr id="31757" name="AutoShape 13"/>
          <p:cNvCxnSpPr>
            <a:cxnSpLocks noChangeShapeType="1"/>
            <a:stCxn id="31750" idx="1"/>
            <a:endCxn id="31756" idx="0"/>
          </p:cNvCxnSpPr>
          <p:nvPr/>
        </p:nvCxnSpPr>
        <p:spPr bwMode="auto">
          <a:xfrm rot="10800000" flipV="1">
            <a:off x="3332163" y="2060575"/>
            <a:ext cx="1943100" cy="167640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8" name="AutoShape 14"/>
          <p:cNvSpPr>
            <a:spLocks noChangeArrowheads="1"/>
          </p:cNvSpPr>
          <p:nvPr/>
        </p:nvSpPr>
        <p:spPr bwMode="auto">
          <a:xfrm>
            <a:off x="5232400" y="5734050"/>
            <a:ext cx="19812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post actions  </a:t>
            </a:r>
          </a:p>
        </p:txBody>
      </p:sp>
      <p:cxnSp>
        <p:nvCxnSpPr>
          <p:cNvPr id="31759" name="AutoShape 15"/>
          <p:cNvCxnSpPr>
            <a:cxnSpLocks noChangeShapeType="1"/>
            <a:stCxn id="31753" idx="2"/>
            <a:endCxn id="31758" idx="0"/>
          </p:cNvCxnSpPr>
          <p:nvPr/>
        </p:nvCxnSpPr>
        <p:spPr bwMode="auto">
          <a:xfrm>
            <a:off x="6216650" y="5356226"/>
            <a:ext cx="6350" cy="377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2" name="AutoShape 16"/>
          <p:cNvSpPr>
            <a:spLocks noChangeArrowheads="1"/>
          </p:cNvSpPr>
          <p:nvPr/>
        </p:nvSpPr>
        <p:spPr bwMode="auto">
          <a:xfrm rot="16200000">
            <a:off x="1223091" y="1985963"/>
            <a:ext cx="2819400" cy="1143000"/>
          </a:xfrm>
          <a:prstGeom prst="leftArrow">
            <a:avLst>
              <a:gd name="adj1" fmla="val 50000"/>
              <a:gd name="adj2" fmla="val 61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post loop bugs</a:t>
            </a:r>
          </a:p>
        </p:txBody>
      </p:sp>
      <p:sp>
        <p:nvSpPr>
          <p:cNvPr id="39953" name="AutoShape 17"/>
          <p:cNvSpPr>
            <a:spLocks noChangeArrowheads="1"/>
          </p:cNvSpPr>
          <p:nvPr/>
        </p:nvSpPr>
        <p:spPr bwMode="auto">
          <a:xfrm>
            <a:off x="8449849" y="1591470"/>
            <a:ext cx="1828800" cy="1143000"/>
          </a:xfrm>
          <a:prstGeom prst="leftArrow">
            <a:avLst>
              <a:gd name="adj1" fmla="val 50000"/>
              <a:gd name="adj2" fmla="val 4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exit bugs</a:t>
            </a:r>
          </a:p>
        </p:txBody>
      </p:sp>
      <p:sp>
        <p:nvSpPr>
          <p:cNvPr id="39954" name="AutoShape 18"/>
          <p:cNvSpPr>
            <a:spLocks noChangeArrowheads="1"/>
          </p:cNvSpPr>
          <p:nvPr/>
        </p:nvSpPr>
        <p:spPr bwMode="auto">
          <a:xfrm>
            <a:off x="7125151" y="4291012"/>
            <a:ext cx="3505200" cy="1143000"/>
          </a:xfrm>
          <a:prstGeom prst="leftArrow">
            <a:avLst>
              <a:gd name="adj1" fmla="val 50000"/>
              <a:gd name="adj2" fmla="val 7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logic bugs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070852" y="3172619"/>
            <a:ext cx="3505200" cy="3240087"/>
            <a:chOff x="3379" y="1979"/>
            <a:chExt cx="2208" cy="204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769" name="AutoShape 20"/>
            <p:cNvSpPr>
              <a:spLocks noChangeArrowheads="1"/>
            </p:cNvSpPr>
            <p:nvPr/>
          </p:nvSpPr>
          <p:spPr bwMode="auto">
            <a:xfrm flipH="1">
              <a:off x="3606" y="2205"/>
              <a:ext cx="1859" cy="1815"/>
            </a:xfrm>
            <a:prstGeom prst="curvedRightArrow">
              <a:avLst>
                <a:gd name="adj1" fmla="val 12782"/>
                <a:gd name="adj2" fmla="val 29468"/>
                <a:gd name="adj3" fmla="val 22941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70" name="AutoShape 21"/>
            <p:cNvSpPr>
              <a:spLocks noChangeArrowheads="1"/>
            </p:cNvSpPr>
            <p:nvPr/>
          </p:nvSpPr>
          <p:spPr bwMode="auto">
            <a:xfrm>
              <a:off x="3379" y="1979"/>
              <a:ext cx="2208" cy="720"/>
            </a:xfrm>
            <a:prstGeom prst="leftArrow">
              <a:avLst>
                <a:gd name="adj1" fmla="val 50000"/>
                <a:gd name="adj2" fmla="val 7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solidFill>
                    <a:schemeClr val="accent2"/>
                  </a:solidFill>
                  <a:latin typeface="Comic Sans MS" panose="030F0702030302020204" pitchFamily="66" charset="0"/>
                </a:rPr>
                <a:t>reinitialisation bugs</a:t>
              </a:r>
            </a:p>
          </p:txBody>
        </p:sp>
      </p:grpSp>
      <p:sp>
        <p:nvSpPr>
          <p:cNvPr id="39958" name="AutoShape 22"/>
          <p:cNvSpPr>
            <a:spLocks noChangeArrowheads="1"/>
          </p:cNvSpPr>
          <p:nvPr/>
        </p:nvSpPr>
        <p:spPr bwMode="auto">
          <a:xfrm>
            <a:off x="8017328" y="238125"/>
            <a:ext cx="3505200" cy="1143000"/>
          </a:xfrm>
          <a:prstGeom prst="leftArrow">
            <a:avLst>
              <a:gd name="adj1" fmla="val 50000"/>
              <a:gd name="adj2" fmla="val 7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initialisation bugs</a:t>
            </a:r>
          </a:p>
        </p:txBody>
      </p:sp>
      <p:sp>
        <p:nvSpPr>
          <p:cNvPr id="39959" name="AutoShape 23"/>
          <p:cNvSpPr>
            <a:spLocks noChangeArrowheads="1"/>
          </p:cNvSpPr>
          <p:nvPr/>
        </p:nvSpPr>
        <p:spPr bwMode="auto">
          <a:xfrm flipH="1">
            <a:off x="3575050" y="1484313"/>
            <a:ext cx="1828800" cy="1143000"/>
          </a:xfrm>
          <a:prstGeom prst="leftArrow">
            <a:avLst>
              <a:gd name="adj1" fmla="val 50000"/>
              <a:gd name="adj2" fmla="val 4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entry bugs</a:t>
            </a:r>
          </a:p>
        </p:txBody>
      </p:sp>
      <p:cxnSp>
        <p:nvCxnSpPr>
          <p:cNvPr id="31766" name="AutoShape 24"/>
          <p:cNvCxnSpPr>
            <a:cxnSpLocks noChangeShapeType="1"/>
            <a:stCxn id="31758" idx="3"/>
            <a:endCxn id="31750" idx="3"/>
          </p:cNvCxnSpPr>
          <p:nvPr/>
        </p:nvCxnSpPr>
        <p:spPr bwMode="auto">
          <a:xfrm flipH="1" flipV="1">
            <a:off x="7104064" y="2060576"/>
            <a:ext cx="109537" cy="3978275"/>
          </a:xfrm>
          <a:prstGeom prst="bentConnector3">
            <a:avLst>
              <a:gd name="adj1" fmla="val -588407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8" name="Slide Number Placeholder 25"/>
          <p:cNvSpPr>
            <a:spLocks noGrp="1"/>
          </p:cNvSpPr>
          <p:nvPr>
            <p:ph type="sldNum" sz="quarter" idx="4294967295"/>
          </p:nvPr>
        </p:nvSpPr>
        <p:spPr>
          <a:solidFill>
            <a:schemeClr val="accent1">
              <a:lumMod val="20000"/>
              <a:lumOff val="80000"/>
            </a:schemeClr>
          </a:solidFill>
          <a:ln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 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3064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2" grpId="0" animBg="1" autoUpdateAnimBg="0"/>
      <p:bldP spid="39953" grpId="0" animBg="1" autoUpdateAnimBg="0"/>
      <p:bldP spid="39954" grpId="0" animBg="1" autoUpdateAnimBg="0"/>
      <p:bldP spid="39958" grpId="0" animBg="1" autoUpdateAnimBg="0"/>
      <p:bldP spid="39959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Typical Bugs caused by loops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41438"/>
            <a:ext cx="777240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Loop initialisation bug 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>
                <a:solidFill>
                  <a:srgbClr val="FF0000"/>
                </a:solidFill>
              </a:rPr>
              <a:t>variables not set up correctly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Loop not executed bug 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>
                <a:solidFill>
                  <a:srgbClr val="FF0000"/>
                </a:solidFill>
              </a:rPr>
              <a:t>statements after loop cause fault when loop not entered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Loop re-initialisation bug 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>
                <a:solidFill>
                  <a:srgbClr val="FF0000"/>
                </a:solidFill>
              </a:rPr>
              <a:t>variables not correctly reset after each pass through loop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Loop exit bug 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>
                <a:solidFill>
                  <a:srgbClr val="FF0000"/>
                </a:solidFill>
              </a:rPr>
              <a:t>exit condition badly formed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Loop after effect bug 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>
                <a:solidFill>
                  <a:srgbClr val="FF0000"/>
                </a:solidFill>
              </a:rPr>
              <a:t>things go wrong in code after loop</a:t>
            </a:r>
            <a:endParaRPr lang="en-GB" altLang="en-US" sz="2400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 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0701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Times New Roman" panose="02020603050405020304" pitchFamily="18" charset="0"/>
              </a:rPr>
              <a:t>Criteria for Loop Testing</a:t>
            </a:r>
            <a:r>
              <a:rPr lang="en-GB" altLang="en-US" smtClean="0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4" y="1551710"/>
            <a:ext cx="9706633" cy="4014646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400" dirty="0" smtClean="0"/>
              <a:t>Design test cases such that</a:t>
            </a:r>
          </a:p>
          <a:p>
            <a:pPr lvl="1" eaLnBrk="1" hangingPunct="1"/>
            <a:r>
              <a:rPr lang="en-GB" altLang="en-US" sz="2400" b="1" dirty="0" smtClean="0">
                <a:solidFill>
                  <a:schemeClr val="accent2"/>
                </a:solidFill>
              </a:rPr>
              <a:t>loop skipped</a:t>
            </a:r>
          </a:p>
          <a:p>
            <a:pPr lvl="1" eaLnBrk="1" hangingPunct="1"/>
            <a:r>
              <a:rPr lang="en-GB" altLang="en-US" sz="2400" b="1" dirty="0" smtClean="0">
                <a:solidFill>
                  <a:schemeClr val="accent2"/>
                </a:solidFill>
              </a:rPr>
              <a:t>one pass through loop</a:t>
            </a:r>
          </a:p>
          <a:p>
            <a:pPr lvl="1" eaLnBrk="1" hangingPunct="1"/>
            <a:r>
              <a:rPr lang="en-GB" altLang="en-US" sz="2400" b="1" dirty="0" smtClean="0">
                <a:solidFill>
                  <a:schemeClr val="accent2"/>
                </a:solidFill>
              </a:rPr>
              <a:t>two passes through loop</a:t>
            </a:r>
          </a:p>
          <a:p>
            <a:pPr lvl="1" eaLnBrk="1" hangingPunct="1"/>
            <a:r>
              <a:rPr lang="en-GB" altLang="en-US" sz="2400" b="1" dirty="0" smtClean="0">
                <a:solidFill>
                  <a:schemeClr val="accent2"/>
                </a:solidFill>
              </a:rPr>
              <a:t>m passes, where m is less than max number of passes possible</a:t>
            </a:r>
          </a:p>
          <a:p>
            <a:pPr lvl="1" eaLnBrk="1" hangingPunct="1"/>
            <a:r>
              <a:rPr lang="en-GB" altLang="en-US" sz="2400" b="1" dirty="0" smtClean="0">
                <a:solidFill>
                  <a:schemeClr val="accent2"/>
                </a:solidFill>
              </a:rPr>
              <a:t>n-1,n, n+1 passes through loop where n is max number of passes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 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40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sz="4000">
                <a:latin typeface="Times New Roman" panose="02020603050405020304" pitchFamily="18" charset="0"/>
              </a:rPr>
              <a:t>White Box </a:t>
            </a:r>
            <a:br>
              <a:rPr lang="en-GB" altLang="en-US" sz="4000">
                <a:latin typeface="Times New Roman" panose="02020603050405020304" pitchFamily="18" charset="0"/>
              </a:rPr>
            </a:br>
            <a:r>
              <a:rPr lang="en-GB" altLang="en-US" sz="4000">
                <a:latin typeface="Times New Roman" panose="02020603050405020304" pitchFamily="18" charset="0"/>
              </a:rPr>
              <a:t>Advantages / Disadvantages</a:t>
            </a:r>
            <a:endParaRPr lang="en-US" altLang="en-US" sz="4000">
              <a:latin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4" y="2179782"/>
            <a:ext cx="9706633" cy="338657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400" dirty="0" smtClean="0"/>
              <a:t>Reading code may help identify errors</a:t>
            </a:r>
          </a:p>
          <a:p>
            <a:pPr eaLnBrk="1" hangingPunct="1"/>
            <a:r>
              <a:rPr lang="en-GB" altLang="en-US" sz="2400" dirty="0" smtClean="0"/>
              <a:t>Easy  to measure coverage of code</a:t>
            </a:r>
            <a:r>
              <a:rPr lang="en-US" altLang="en-US" sz="2400" dirty="0" smtClean="0"/>
              <a:t> </a:t>
            </a:r>
          </a:p>
          <a:p>
            <a:pPr eaLnBrk="1" hangingPunct="1"/>
            <a:r>
              <a:rPr lang="en-GB" altLang="en-US" sz="2400" dirty="0" smtClean="0"/>
              <a:t>Potentially can be automated</a:t>
            </a:r>
            <a:endParaRPr lang="en-US" altLang="en-US" sz="2400" dirty="0" smtClean="0"/>
          </a:p>
          <a:p>
            <a:pPr eaLnBrk="1" hangingPunct="1"/>
            <a:r>
              <a:rPr lang="en-GB" altLang="en-US" sz="2400" dirty="0" smtClean="0"/>
              <a:t>They are dependent on the code and so will need to be changed if code changed.</a:t>
            </a:r>
          </a:p>
          <a:p>
            <a:pPr eaLnBrk="1" hangingPunct="1"/>
            <a:r>
              <a:rPr lang="en-GB" altLang="en-US" sz="2400" dirty="0" smtClean="0"/>
              <a:t>Can not find errors of omission.</a:t>
            </a:r>
          </a:p>
          <a:p>
            <a:pPr eaLnBrk="1" hangingPunct="1"/>
            <a:r>
              <a:rPr lang="en-GB" altLang="en-US" sz="2400" dirty="0" smtClean="0"/>
              <a:t>Does not scale up easily</a:t>
            </a:r>
            <a:endParaRPr lang="en-US" altLang="en-US" sz="2400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316C3C-9014-4213-9FBB-E19757E9BAB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785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>
            <a:extLst>
              <a:ext uri="{FF2B5EF4-FFF2-40B4-BE49-F238E27FC236}">
                <a16:creationId xmlns:a16="http://schemas.microsoft.com/office/drawing/2014/main" id="{E692D4F3-2277-4F73-9302-F1D85ECE8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2" y="220007"/>
            <a:ext cx="9515959" cy="846793"/>
          </a:xfrm>
        </p:spPr>
        <p:txBody>
          <a:bodyPr/>
          <a:lstStyle/>
          <a:p>
            <a:pPr eaLnBrk="1" hangingPunct="1"/>
            <a:r>
              <a:rPr lang="en-US" altLang="en-US" dirty="0"/>
              <a:t>Notation Guide for CFG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5D4EAC58-A420-4C9E-B3D7-94E0276532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2" y="1066800"/>
            <a:ext cx="10058398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CFG should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 entry arc (known as a directed edge, too).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 exit arc.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All </a:t>
            </a:r>
            <a:r>
              <a:rPr lang="en-US" altLang="en-US" sz="2400" dirty="0"/>
              <a:t>nodes should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At least 1 entry arc.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At least 1 exit arc.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A </a:t>
            </a:r>
            <a:r>
              <a:rPr lang="en-US" altLang="en-US" sz="2400" b="1" dirty="0"/>
              <a:t>Logical Node </a:t>
            </a:r>
            <a:r>
              <a:rPr lang="en-US" altLang="en-US" sz="2400" dirty="0"/>
              <a:t>that does not represent any actual statements</a:t>
            </a:r>
            <a:r>
              <a:rPr lang="en-US" altLang="en-US" sz="2400" b="1" dirty="0"/>
              <a:t> </a:t>
            </a:r>
            <a:r>
              <a:rPr lang="en-US" altLang="en-US" sz="2400" dirty="0"/>
              <a:t>can be added as a joining point for several incoming edges.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Represents a logical closure.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Example: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/>
              <a:t>Node 4 in the </a:t>
            </a:r>
            <a:r>
              <a:rPr lang="en-US" altLang="en-US" sz="2400" dirty="0">
                <a:latin typeface="Courier New" panose="02070309020205020404" pitchFamily="49" charset="0"/>
              </a:rPr>
              <a:t>if-then-else</a:t>
            </a:r>
            <a:r>
              <a:rPr lang="en-US" altLang="en-US" sz="2400" i="1" dirty="0"/>
              <a:t> </a:t>
            </a:r>
            <a:r>
              <a:rPr lang="en-US" altLang="en-US" sz="2400" dirty="0"/>
              <a:t>example from previous slide.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24A7A-8D84-422D-BDCD-48CECAE0391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C5229-1D0D-4E8C-A77C-55A1A02211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B6C60E-E955-4799-9E32-A2381E8BE60A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6</a:t>
            </a:fld>
            <a:endParaRPr lang="en-US" altLang="en-US" sz="1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>
            <a:extLst>
              <a:ext uri="{FF2B5EF4-FFF2-40B4-BE49-F238E27FC236}">
                <a16:creationId xmlns:a16="http://schemas.microsoft.com/office/drawing/2014/main" id="{4C69D5BC-BCD0-4B87-BE6F-7F37C5C85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Minimum Element</a:t>
            </a:r>
          </a:p>
        </p:txBody>
      </p: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39F40B46-7E8F-4E27-B18B-83F5245C8F9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D8E2CA43-C27F-460D-BCFC-9C9A113EAA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288B1E-7B39-4CA0-B060-3EEAA058D013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7</a:t>
            </a:fld>
            <a:endParaRPr lang="en-US" altLang="en-US" sz="1200" dirty="0">
              <a:latin typeface="Garamond" panose="02020404030301010803" pitchFamily="18" charset="0"/>
            </a:endParaRPr>
          </a:p>
        </p:txBody>
      </p:sp>
      <p:sp>
        <p:nvSpPr>
          <p:cNvPr id="15366" name="Text Box 3">
            <a:extLst>
              <a:ext uri="{FF2B5EF4-FFF2-40B4-BE49-F238E27FC236}">
                <a16:creationId xmlns:a16="http://schemas.microsoft.com/office/drawing/2014/main" id="{426405F5-0164-4429-B24A-A9B073211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2709" y="1708728"/>
            <a:ext cx="3352800" cy="316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min = A[0];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I = 1;</a:t>
            </a:r>
          </a:p>
          <a:p>
            <a:pPr>
              <a:lnSpc>
                <a:spcPct val="120000"/>
              </a:lnSpc>
            </a:pPr>
            <a:endParaRPr lang="en-US" altLang="en-US" sz="1800" b="1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while (I &lt; N) {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	if (A[I] &lt; min)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        min = A[I];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     I = I + 1;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print min</a:t>
            </a:r>
          </a:p>
        </p:txBody>
      </p:sp>
      <p:sp>
        <p:nvSpPr>
          <p:cNvPr id="15367" name="AutoShape 4">
            <a:extLst>
              <a:ext uri="{FF2B5EF4-FFF2-40B4-BE49-F238E27FC236}">
                <a16:creationId xmlns:a16="http://schemas.microsoft.com/office/drawing/2014/main" id="{19CD3491-E70E-45F9-A8E8-182BBD004026}"/>
              </a:ext>
            </a:extLst>
          </p:cNvPr>
          <p:cNvSpPr>
            <a:spLocks/>
          </p:cNvSpPr>
          <p:nvPr/>
        </p:nvSpPr>
        <p:spPr bwMode="auto">
          <a:xfrm>
            <a:off x="5285509" y="1861127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Text Box 5">
            <a:extLst>
              <a:ext uri="{FF2B5EF4-FFF2-40B4-BE49-F238E27FC236}">
                <a16:creationId xmlns:a16="http://schemas.microsoft.com/office/drawing/2014/main" id="{2A42384D-AA03-402B-9DDC-46D994224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109" y="1937328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1</a:t>
            </a:r>
          </a:p>
        </p:txBody>
      </p:sp>
      <p:sp>
        <p:nvSpPr>
          <p:cNvPr id="15369" name="AutoShape 6">
            <a:extLst>
              <a:ext uri="{FF2B5EF4-FFF2-40B4-BE49-F238E27FC236}">
                <a16:creationId xmlns:a16="http://schemas.microsoft.com/office/drawing/2014/main" id="{29F2B598-B51D-465B-A827-310984B06084}"/>
              </a:ext>
            </a:extLst>
          </p:cNvPr>
          <p:cNvSpPr>
            <a:spLocks/>
          </p:cNvSpPr>
          <p:nvPr/>
        </p:nvSpPr>
        <p:spPr bwMode="auto">
          <a:xfrm>
            <a:off x="5285509" y="2775527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Text Box 7">
            <a:extLst>
              <a:ext uri="{FF2B5EF4-FFF2-40B4-BE49-F238E27FC236}">
                <a16:creationId xmlns:a16="http://schemas.microsoft.com/office/drawing/2014/main" id="{87125A5C-B033-4090-99B4-EEE47376C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109" y="2699328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2</a:t>
            </a:r>
          </a:p>
        </p:txBody>
      </p:sp>
      <p:sp>
        <p:nvSpPr>
          <p:cNvPr id="15371" name="AutoShape 8">
            <a:extLst>
              <a:ext uri="{FF2B5EF4-FFF2-40B4-BE49-F238E27FC236}">
                <a16:creationId xmlns:a16="http://schemas.microsoft.com/office/drawing/2014/main" id="{FAF69B3A-41B7-4DE8-AF8C-4CF92F0C524D}"/>
              </a:ext>
            </a:extLst>
          </p:cNvPr>
          <p:cNvSpPr>
            <a:spLocks/>
          </p:cNvSpPr>
          <p:nvPr/>
        </p:nvSpPr>
        <p:spPr bwMode="auto">
          <a:xfrm>
            <a:off x="5285509" y="3156527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2" name="Text Box 9">
            <a:extLst>
              <a:ext uri="{FF2B5EF4-FFF2-40B4-BE49-F238E27FC236}">
                <a16:creationId xmlns:a16="http://schemas.microsoft.com/office/drawing/2014/main" id="{DE52BC6B-9249-4265-9962-F285F7B02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109" y="3156528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3</a:t>
            </a:r>
          </a:p>
        </p:txBody>
      </p:sp>
      <p:sp>
        <p:nvSpPr>
          <p:cNvPr id="15373" name="AutoShape 10">
            <a:extLst>
              <a:ext uri="{FF2B5EF4-FFF2-40B4-BE49-F238E27FC236}">
                <a16:creationId xmlns:a16="http://schemas.microsoft.com/office/drawing/2014/main" id="{31C5F0AE-D9E3-4989-8FF7-E5FF13755B04}"/>
              </a:ext>
            </a:extLst>
          </p:cNvPr>
          <p:cNvSpPr>
            <a:spLocks/>
          </p:cNvSpPr>
          <p:nvPr/>
        </p:nvSpPr>
        <p:spPr bwMode="auto">
          <a:xfrm>
            <a:off x="5285509" y="3537527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4" name="Text Box 11">
            <a:extLst>
              <a:ext uri="{FF2B5EF4-FFF2-40B4-BE49-F238E27FC236}">
                <a16:creationId xmlns:a16="http://schemas.microsoft.com/office/drawing/2014/main" id="{CFB21737-6EE5-4749-B432-9985A38C3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109" y="3461328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4</a:t>
            </a:r>
          </a:p>
        </p:txBody>
      </p:sp>
      <p:sp>
        <p:nvSpPr>
          <p:cNvPr id="15375" name="AutoShape 12">
            <a:extLst>
              <a:ext uri="{FF2B5EF4-FFF2-40B4-BE49-F238E27FC236}">
                <a16:creationId xmlns:a16="http://schemas.microsoft.com/office/drawing/2014/main" id="{689E8D22-BD25-443F-BC59-8046ACD820AE}"/>
              </a:ext>
            </a:extLst>
          </p:cNvPr>
          <p:cNvSpPr>
            <a:spLocks/>
          </p:cNvSpPr>
          <p:nvPr/>
        </p:nvSpPr>
        <p:spPr bwMode="auto">
          <a:xfrm>
            <a:off x="5285509" y="3842327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6" name="Text Box 13">
            <a:extLst>
              <a:ext uri="{FF2B5EF4-FFF2-40B4-BE49-F238E27FC236}">
                <a16:creationId xmlns:a16="http://schemas.microsoft.com/office/drawing/2014/main" id="{FC89F5CE-AA7C-4EEA-8A42-B132CCB80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109" y="3766128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5</a:t>
            </a:r>
          </a:p>
        </p:txBody>
      </p:sp>
      <p:sp>
        <p:nvSpPr>
          <p:cNvPr id="15377" name="AutoShape 14">
            <a:extLst>
              <a:ext uri="{FF2B5EF4-FFF2-40B4-BE49-F238E27FC236}">
                <a16:creationId xmlns:a16="http://schemas.microsoft.com/office/drawing/2014/main" id="{13B2F43E-71D4-48F9-8713-EE777A83D130}"/>
              </a:ext>
            </a:extLst>
          </p:cNvPr>
          <p:cNvSpPr>
            <a:spLocks/>
          </p:cNvSpPr>
          <p:nvPr/>
        </p:nvSpPr>
        <p:spPr bwMode="auto">
          <a:xfrm>
            <a:off x="5285509" y="4451927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8" name="Text Box 15">
            <a:extLst>
              <a:ext uri="{FF2B5EF4-FFF2-40B4-BE49-F238E27FC236}">
                <a16:creationId xmlns:a16="http://schemas.microsoft.com/office/drawing/2014/main" id="{79F343ED-FA99-4A96-9E1B-140243BB3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109" y="4375728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6</a:t>
            </a:r>
          </a:p>
        </p:txBody>
      </p:sp>
      <p:sp>
        <p:nvSpPr>
          <p:cNvPr id="15379" name="Rectangle 16">
            <a:extLst>
              <a:ext uri="{FF2B5EF4-FFF2-40B4-BE49-F238E27FC236}">
                <a16:creationId xmlns:a16="http://schemas.microsoft.com/office/drawing/2014/main" id="{771A68D5-9AAE-4B00-901B-F3B96B8A3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7509" y="1403928"/>
            <a:ext cx="3810000" cy="41878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80" name="Line 17">
            <a:extLst>
              <a:ext uri="{FF2B5EF4-FFF2-40B4-BE49-F238E27FC236}">
                <a16:creationId xmlns:a16="http://schemas.microsoft.com/office/drawing/2014/main" id="{C60EBF22-1FF2-4475-9B71-C8F367CA0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7709" y="140392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5381" name="Text Box 18">
            <a:extLst>
              <a:ext uri="{FF2B5EF4-FFF2-40B4-BE49-F238E27FC236}">
                <a16:creationId xmlns:a16="http://schemas.microsoft.com/office/drawing/2014/main" id="{BAB4C6DC-AD33-4AAA-8C42-BEAAB8553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0109" y="5290127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 dirty="0"/>
              <a:t>CFG</a:t>
            </a:r>
          </a:p>
        </p:txBody>
      </p:sp>
      <p:sp>
        <p:nvSpPr>
          <p:cNvPr id="15382" name="Oval 19">
            <a:extLst>
              <a:ext uri="{FF2B5EF4-FFF2-40B4-BE49-F238E27FC236}">
                <a16:creationId xmlns:a16="http://schemas.microsoft.com/office/drawing/2014/main" id="{AD87B425-C265-40D3-AC48-B5342EBFB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09" y="1632528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Times" panose="02020603050405020304" pitchFamily="18" charset="0"/>
                <a:cs typeface="Arial" panose="020B0604020202020204" pitchFamily="34" charset="0"/>
              </a:rPr>
              <a:t>1</a:t>
            </a:r>
            <a:endParaRPr lang="en-US" altLang="en-US" sz="2500" dirty="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83" name="Oval 20">
            <a:extLst>
              <a:ext uri="{FF2B5EF4-FFF2-40B4-BE49-F238E27FC236}">
                <a16:creationId xmlns:a16="http://schemas.microsoft.com/office/drawing/2014/main" id="{F1F0B298-A61D-4AA9-8FDE-91084D6C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09" y="2394528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Times" panose="02020603050405020304" pitchFamily="18" charset="0"/>
                <a:cs typeface="Arial" panose="020B0604020202020204" pitchFamily="34" charset="0"/>
              </a:rPr>
              <a:t>2</a:t>
            </a:r>
            <a:endParaRPr lang="en-US" altLang="en-US" sz="2500" dirty="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84" name="Line 21">
            <a:extLst>
              <a:ext uri="{FF2B5EF4-FFF2-40B4-BE49-F238E27FC236}">
                <a16:creationId xmlns:a16="http://schemas.microsoft.com/office/drawing/2014/main" id="{C96ACB12-2321-47E2-BCE5-1C3EEBF11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7709" y="208972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5385" name="Oval 22">
            <a:extLst>
              <a:ext uri="{FF2B5EF4-FFF2-40B4-BE49-F238E27FC236}">
                <a16:creationId xmlns:a16="http://schemas.microsoft.com/office/drawing/2014/main" id="{9502ACB5-E0B6-4BF5-B056-843946DA9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4909" y="3080328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Times" panose="02020603050405020304" pitchFamily="18" charset="0"/>
                <a:cs typeface="Arial" panose="020B0604020202020204" pitchFamily="34" charset="0"/>
              </a:rPr>
              <a:t>3</a:t>
            </a:r>
            <a:endParaRPr lang="en-US" altLang="en-US" sz="2500" dirty="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86" name="Text Box 23">
            <a:extLst>
              <a:ext uri="{FF2B5EF4-FFF2-40B4-BE49-F238E27FC236}">
                <a16:creationId xmlns:a16="http://schemas.microsoft.com/office/drawing/2014/main" id="{729AA361-C8B6-4F86-95E7-8DC6EE836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909" y="2775527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/>
              <a:t>T</a:t>
            </a:r>
          </a:p>
        </p:txBody>
      </p:sp>
      <p:sp>
        <p:nvSpPr>
          <p:cNvPr id="15387" name="Text Box 24">
            <a:extLst>
              <a:ext uri="{FF2B5EF4-FFF2-40B4-BE49-F238E27FC236}">
                <a16:creationId xmlns:a16="http://schemas.microsoft.com/office/drawing/2014/main" id="{F4414065-03A1-4666-90EB-9FF429C0E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909" y="2775527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/>
              <a:t>F</a:t>
            </a:r>
          </a:p>
        </p:txBody>
      </p:sp>
      <p:sp>
        <p:nvSpPr>
          <p:cNvPr id="15388" name="Oval 25">
            <a:extLst>
              <a:ext uri="{FF2B5EF4-FFF2-40B4-BE49-F238E27FC236}">
                <a16:creationId xmlns:a16="http://schemas.microsoft.com/office/drawing/2014/main" id="{DB073F2E-E401-4155-9066-275784C2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4509" y="3766128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Times" panose="02020603050405020304" pitchFamily="18" charset="0"/>
                <a:cs typeface="Arial" panose="020B0604020202020204" pitchFamily="34" charset="0"/>
              </a:rPr>
              <a:t>4</a:t>
            </a:r>
            <a:endParaRPr lang="en-US" altLang="en-US" sz="2500" dirty="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89" name="Line 26">
            <a:extLst>
              <a:ext uri="{FF2B5EF4-FFF2-40B4-BE49-F238E27FC236}">
                <a16:creationId xmlns:a16="http://schemas.microsoft.com/office/drawing/2014/main" id="{68B9B3B7-2B42-41A4-B1BB-330ECD18D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2509" y="2699327"/>
            <a:ext cx="338138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5390" name="Line 27">
            <a:extLst>
              <a:ext uri="{FF2B5EF4-FFF2-40B4-BE49-F238E27FC236}">
                <a16:creationId xmlns:a16="http://schemas.microsoft.com/office/drawing/2014/main" id="{8355788A-EAF7-40B2-AAB4-B4E13E08FF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2509" y="3537527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5391" name="Oval 28">
            <a:extLst>
              <a:ext uri="{FF2B5EF4-FFF2-40B4-BE49-F238E27FC236}">
                <a16:creationId xmlns:a16="http://schemas.microsoft.com/office/drawing/2014/main" id="{4EC3D3C9-CE91-4DD0-8D31-E12A16700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709" y="3766128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Times" panose="02020603050405020304" pitchFamily="18" charset="0"/>
                <a:cs typeface="Arial" panose="020B0604020202020204" pitchFamily="34" charset="0"/>
              </a:rPr>
              <a:t>5</a:t>
            </a:r>
            <a:endParaRPr lang="en-US" altLang="en-US" sz="2500" dirty="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92" name="Oval 29">
            <a:extLst>
              <a:ext uri="{FF2B5EF4-FFF2-40B4-BE49-F238E27FC236}">
                <a16:creationId xmlns:a16="http://schemas.microsoft.com/office/drawing/2014/main" id="{4BE1647E-3672-4711-B2DA-83F470D3F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509" y="4375728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Times" panose="02020603050405020304" pitchFamily="18" charset="0"/>
                <a:cs typeface="Arial" panose="020B0604020202020204" pitchFamily="34" charset="0"/>
              </a:rPr>
              <a:t>6</a:t>
            </a:r>
            <a:endParaRPr lang="en-US" altLang="en-US" sz="2500" dirty="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93" name="Text Box 30">
            <a:extLst>
              <a:ext uri="{FF2B5EF4-FFF2-40B4-BE49-F238E27FC236}">
                <a16:creationId xmlns:a16="http://schemas.microsoft.com/office/drawing/2014/main" id="{D77F508D-71DE-4CF7-801D-1AFA02222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8309" y="3461327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/>
              <a:t>T</a:t>
            </a:r>
          </a:p>
        </p:txBody>
      </p:sp>
      <p:sp>
        <p:nvSpPr>
          <p:cNvPr id="15394" name="Line 31">
            <a:extLst>
              <a:ext uri="{FF2B5EF4-FFF2-40B4-BE49-F238E27FC236}">
                <a16:creationId xmlns:a16="http://schemas.microsoft.com/office/drawing/2014/main" id="{07360F7E-E9BF-4275-AAB7-13B5A47C7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2109" y="3537527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5395" name="Text Box 32">
            <a:extLst>
              <a:ext uri="{FF2B5EF4-FFF2-40B4-BE49-F238E27FC236}">
                <a16:creationId xmlns:a16="http://schemas.microsoft.com/office/drawing/2014/main" id="{37460467-BD5F-4435-88D5-AA366A37D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3909" y="3461327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/>
              <a:t>F</a:t>
            </a:r>
          </a:p>
        </p:txBody>
      </p:sp>
      <p:sp>
        <p:nvSpPr>
          <p:cNvPr id="15396" name="Line 33">
            <a:extLst>
              <a:ext uri="{FF2B5EF4-FFF2-40B4-BE49-F238E27FC236}">
                <a16:creationId xmlns:a16="http://schemas.microsoft.com/office/drawing/2014/main" id="{E3576063-9C76-4268-A307-7D5C168E9E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3309" y="2775527"/>
            <a:ext cx="685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5397" name="Line 34">
            <a:extLst>
              <a:ext uri="{FF2B5EF4-FFF2-40B4-BE49-F238E27FC236}">
                <a16:creationId xmlns:a16="http://schemas.microsoft.com/office/drawing/2014/main" id="{A53ECCA1-C658-405E-A844-82E7609E2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3309" y="483292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5398" name="Text Box 35">
            <a:extLst>
              <a:ext uri="{FF2B5EF4-FFF2-40B4-BE49-F238E27FC236}">
                <a16:creationId xmlns:a16="http://schemas.microsoft.com/office/drawing/2014/main" id="{A803A5B2-0961-4CEE-AE1E-3BE99E288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909" y="5747327"/>
            <a:ext cx="411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Note: The CFG is </a:t>
            </a:r>
            <a:r>
              <a:rPr lang="en-US" altLang="en-US" sz="1200" b="1" dirty="0"/>
              <a:t>INCOMPLETE</a:t>
            </a:r>
            <a:r>
              <a:rPr lang="en-US" altLang="en-US" sz="1200" dirty="0"/>
              <a:t>. Try to complete it</a:t>
            </a:r>
          </a:p>
        </p:txBody>
      </p:sp>
    </p:spTree>
    <p:extLst>
      <p:ext uri="{BB962C8B-B14F-4D97-AF65-F5344CB8AC3E}">
        <p14:creationId xmlns:p14="http://schemas.microsoft.com/office/powerpoint/2010/main" val="145744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>
            <a:extLst>
              <a:ext uri="{FF2B5EF4-FFF2-40B4-BE49-F238E27FC236}">
                <a16:creationId xmlns:a16="http://schemas.microsoft.com/office/drawing/2014/main" id="{E8E45C82-1038-454D-95CB-894E03644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Number of Paths through CFG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DD20D58A-37F2-484D-A536-2998D896F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3345" y="1366982"/>
            <a:ext cx="10224655" cy="47639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Given a program, how do we exercise all statements and branches at least once?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Translating </a:t>
            </a:r>
            <a:r>
              <a:rPr lang="en-US" altLang="en-US" sz="2400" dirty="0"/>
              <a:t>the program into a CFG, an equivalent question is:</a:t>
            </a:r>
          </a:p>
          <a:p>
            <a:pPr lvl="1" eaLnBrk="1" hangingPunct="1"/>
            <a:r>
              <a:rPr lang="en-US" altLang="en-US" sz="2000" dirty="0"/>
              <a:t>Given a CFG, how do we cover all arcs and nodes at least once?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Since </a:t>
            </a:r>
            <a:r>
              <a:rPr lang="en-US" altLang="en-US" sz="2400" dirty="0"/>
              <a:t>a path is a trail of nodes linked by arcs, this is similar to ask:</a:t>
            </a:r>
          </a:p>
          <a:p>
            <a:pPr lvl="1" eaLnBrk="1" hangingPunct="1"/>
            <a:r>
              <a:rPr lang="en-US" altLang="en-US" sz="2000" dirty="0"/>
              <a:t>Given a CFG, what is the set of paths that can cover all arcs and nodes?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08186-4D1E-425B-90E4-36A2F285D32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9030-4874-4733-AF90-B13E1620B5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11A373-2995-4DE5-8300-D01FE8E5836B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8</a:t>
            </a:fld>
            <a:endParaRPr lang="en-US" altLang="en-US" sz="1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4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>
            <a:extLst>
              <a:ext uri="{FF2B5EF4-FFF2-40B4-BE49-F238E27FC236}">
                <a16:creationId xmlns:a16="http://schemas.microsoft.com/office/drawing/2014/main" id="{20136C7D-E9E6-4222-8BA3-F380710E4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977943" name="Rectangle 23">
            <a:extLst>
              <a:ext uri="{FF2B5EF4-FFF2-40B4-BE49-F238E27FC236}">
                <a16:creationId xmlns:a16="http://schemas.microsoft.com/office/drawing/2014/main" id="{55F52509-AFA7-4CE8-9955-361F822CA7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12109" y="3230418"/>
            <a:ext cx="3276600" cy="6096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Only </a:t>
            </a:r>
            <a:r>
              <a:rPr lang="en-US" altLang="en-US" sz="1900" b="1" dirty="0"/>
              <a:t>one </a:t>
            </a:r>
            <a:r>
              <a:rPr lang="en-US" altLang="en-US" sz="1900" dirty="0"/>
              <a:t>path is needed: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b="1" dirty="0"/>
              <a:t>[ 1 ]</a:t>
            </a:r>
            <a:endParaRPr lang="en-US" altLang="en-US" dirty="0"/>
          </a:p>
        </p:txBody>
      </p:sp>
      <p:sp>
        <p:nvSpPr>
          <p:cNvPr id="43" name="Date Placeholder 3">
            <a:extLst>
              <a:ext uri="{FF2B5EF4-FFF2-40B4-BE49-F238E27FC236}">
                <a16:creationId xmlns:a16="http://schemas.microsoft.com/office/drawing/2014/main" id="{3151CA48-F4E8-4852-9EFD-FE5D6EA83F8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2254B9FE-ACBE-4024-AA6B-C1B497D503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1B8F25-B167-4D88-AE11-1A2FA6A3EE1E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9</a:t>
            </a:fld>
            <a:endParaRPr lang="en-US" altLang="en-US" sz="1200" dirty="0">
              <a:latin typeface="Garamond" panose="02020404030301010803" pitchFamily="18" charset="0"/>
            </a:endParaRP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96629FE6-29B4-426A-86A6-AD6E5A731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510" y="1325419"/>
            <a:ext cx="1755775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7415" name="Oval 4">
            <a:extLst>
              <a:ext uri="{FF2B5EF4-FFF2-40B4-BE49-F238E27FC236}">
                <a16:creationId xmlns:a16="http://schemas.microsoft.com/office/drawing/2014/main" id="{016E834A-007B-470A-B8C3-5BFE750E9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109" y="1935019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 dirty="0">
                <a:latin typeface="Times" panose="02020603050405020304" pitchFamily="18" charset="0"/>
                <a:cs typeface="Arial" panose="020B0604020202020204" pitchFamily="34" charset="0"/>
              </a:rPr>
              <a:t>1</a:t>
            </a:r>
            <a:endParaRPr lang="en-US" altLang="en-US" sz="2500" dirty="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6" name="Line 5">
            <a:extLst>
              <a:ext uri="{FF2B5EF4-FFF2-40B4-BE49-F238E27FC236}">
                <a16:creationId xmlns:a16="http://schemas.microsoft.com/office/drawing/2014/main" id="{44EBDCA7-1A3E-4A9C-BEDA-1FEA7A3C4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8910" y="1477819"/>
            <a:ext cx="3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7417" name="Line 6">
            <a:extLst>
              <a:ext uri="{FF2B5EF4-FFF2-40B4-BE49-F238E27FC236}">
                <a16:creationId xmlns:a16="http://schemas.microsoft.com/office/drawing/2014/main" id="{EF599583-E814-4E29-9D8B-C5AA15398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8910" y="2392219"/>
            <a:ext cx="3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 dirty="0"/>
          </a:p>
        </p:txBody>
      </p:sp>
      <p:sp>
        <p:nvSpPr>
          <p:cNvPr id="17418" name="Text Box 7">
            <a:extLst>
              <a:ext uri="{FF2B5EF4-FFF2-40B4-BE49-F238E27FC236}">
                <a16:creationId xmlns:a16="http://schemas.microsoft.com/office/drawing/2014/main" id="{51FA1D76-B881-4496-9BC3-80294E029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509" y="2849418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 dirty="0"/>
              <a:t>CFG</a:t>
            </a:r>
          </a:p>
        </p:txBody>
      </p:sp>
      <p:grpSp>
        <p:nvGrpSpPr>
          <p:cNvPr id="17419" name="Group 8">
            <a:extLst>
              <a:ext uri="{FF2B5EF4-FFF2-40B4-BE49-F238E27FC236}">
                <a16:creationId xmlns:a16="http://schemas.microsoft.com/office/drawing/2014/main" id="{C280DFB2-8AA8-4226-AC7C-392C598684C3}"/>
              </a:ext>
            </a:extLst>
          </p:cNvPr>
          <p:cNvGrpSpPr>
            <a:grpSpLocks/>
          </p:cNvGrpSpPr>
          <p:nvPr/>
        </p:nvGrpSpPr>
        <p:grpSpPr bwMode="auto">
          <a:xfrm>
            <a:off x="5869709" y="1325419"/>
            <a:ext cx="3810000" cy="1825625"/>
            <a:chOff x="3072" y="2544"/>
            <a:chExt cx="2400" cy="1150"/>
          </a:xfrm>
        </p:grpSpPr>
        <p:sp>
          <p:nvSpPr>
            <p:cNvPr id="17440" name="Rectangle 9">
              <a:extLst>
                <a:ext uri="{FF2B5EF4-FFF2-40B4-BE49-F238E27FC236}">
                  <a16:creationId xmlns:a16="http://schemas.microsoft.com/office/drawing/2014/main" id="{E7A33580-467E-496E-AF6F-D362345A8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544"/>
              <a:ext cx="2400" cy="115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7441" name="Oval 10">
              <a:extLst>
                <a:ext uri="{FF2B5EF4-FFF2-40B4-BE49-F238E27FC236}">
                  <a16:creationId xmlns:a16="http://schemas.microsoft.com/office/drawing/2014/main" id="{E2D6C198-5E47-4E59-9F9B-1A38C7472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 dirty="0">
                  <a:latin typeface="Times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altLang="en-US" sz="2500" dirty="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42" name="Line 11">
              <a:extLst>
                <a:ext uri="{FF2B5EF4-FFF2-40B4-BE49-F238E27FC236}">
                  <a16:creationId xmlns:a16="http://schemas.microsoft.com/office/drawing/2014/main" id="{915A1169-9445-49CF-9BCF-9001B579D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1" y="2661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 dirty="0"/>
            </a:p>
          </p:txBody>
        </p:sp>
        <p:sp>
          <p:nvSpPr>
            <p:cNvPr id="17443" name="Line 12">
              <a:extLst>
                <a:ext uri="{FF2B5EF4-FFF2-40B4-BE49-F238E27FC236}">
                  <a16:creationId xmlns:a16="http://schemas.microsoft.com/office/drawing/2014/main" id="{5879D8FF-B0AE-41C9-B204-BBDF86DB1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 dirty="0"/>
            </a:p>
          </p:txBody>
        </p:sp>
        <p:sp>
          <p:nvSpPr>
            <p:cNvPr id="17444" name="Text Box 13">
              <a:extLst>
                <a:ext uri="{FF2B5EF4-FFF2-40B4-BE49-F238E27FC236}">
                  <a16:creationId xmlns:a16="http://schemas.microsoft.com/office/drawing/2014/main" id="{04F04B91-BD25-4432-931C-76FE45CDF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504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 dirty="0"/>
                <a:t>CFG</a:t>
              </a:r>
            </a:p>
          </p:txBody>
        </p:sp>
        <p:sp>
          <p:nvSpPr>
            <p:cNvPr id="17445" name="Oval 14">
              <a:extLst>
                <a:ext uri="{FF2B5EF4-FFF2-40B4-BE49-F238E27FC236}">
                  <a16:creationId xmlns:a16="http://schemas.microsoft.com/office/drawing/2014/main" id="{9129B724-0C28-468C-A0F0-06E7DC3E8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83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 dirty="0">
                  <a:latin typeface="Times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altLang="en-US" sz="2500" dirty="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46" name="Oval 15">
              <a:extLst>
                <a:ext uri="{FF2B5EF4-FFF2-40B4-BE49-F238E27FC236}">
                  <a16:creationId xmlns:a16="http://schemas.microsoft.com/office/drawing/2014/main" id="{32115AB4-2315-43C8-9735-21B018FA5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40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 dirty="0">
                  <a:latin typeface="Times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altLang="en-US" sz="2500" dirty="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47" name="Line 16">
              <a:extLst>
                <a:ext uri="{FF2B5EF4-FFF2-40B4-BE49-F238E27FC236}">
                  <a16:creationId xmlns:a16="http://schemas.microsoft.com/office/drawing/2014/main" id="{2ED7D377-E51F-4E6A-8D95-46D4125C8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2784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 dirty="0"/>
            </a:p>
          </p:txBody>
        </p:sp>
        <p:sp>
          <p:nvSpPr>
            <p:cNvPr id="17448" name="Oval 17">
              <a:extLst>
                <a:ext uri="{FF2B5EF4-FFF2-40B4-BE49-F238E27FC236}">
                  <a16:creationId xmlns:a16="http://schemas.microsoft.com/office/drawing/2014/main" id="{CD2E8F48-3906-41E8-8496-98F2419E2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264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 dirty="0">
                  <a:latin typeface="Times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altLang="en-US" sz="2500" dirty="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49" name="Line 18">
              <a:extLst>
                <a:ext uri="{FF2B5EF4-FFF2-40B4-BE49-F238E27FC236}">
                  <a16:creationId xmlns:a16="http://schemas.microsoft.com/office/drawing/2014/main" id="{0B23EC0C-9DCB-4F2F-846C-93A64EC47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12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 dirty="0"/>
            </a:p>
          </p:txBody>
        </p:sp>
        <p:sp>
          <p:nvSpPr>
            <p:cNvPr id="17450" name="Line 19">
              <a:extLst>
                <a:ext uri="{FF2B5EF4-FFF2-40B4-BE49-F238E27FC236}">
                  <a16:creationId xmlns:a16="http://schemas.microsoft.com/office/drawing/2014/main" id="{0BF6BA4D-ADB9-4C90-8E76-A9A9072E9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 dirty="0"/>
            </a:p>
          </p:txBody>
        </p:sp>
        <p:sp>
          <p:nvSpPr>
            <p:cNvPr id="17451" name="Line 20">
              <a:extLst>
                <a:ext uri="{FF2B5EF4-FFF2-40B4-BE49-F238E27FC236}">
                  <a16:creationId xmlns:a16="http://schemas.microsoft.com/office/drawing/2014/main" id="{6455C26E-4203-407D-AD05-6D64ECD43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 dirty="0"/>
            </a:p>
          </p:txBody>
        </p:sp>
        <p:sp>
          <p:nvSpPr>
            <p:cNvPr id="17452" name="Text Box 21">
              <a:extLst>
                <a:ext uri="{FF2B5EF4-FFF2-40B4-BE49-F238E27FC236}">
                  <a16:creationId xmlns:a16="http://schemas.microsoft.com/office/drawing/2014/main" id="{A2A8DBDB-C2A9-4ACF-8798-556E3732D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64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 dirty="0"/>
                <a:t>T</a:t>
              </a:r>
            </a:p>
          </p:txBody>
        </p:sp>
        <p:sp>
          <p:nvSpPr>
            <p:cNvPr id="17453" name="Text Box 22">
              <a:extLst>
                <a:ext uri="{FF2B5EF4-FFF2-40B4-BE49-F238E27FC236}">
                  <a16:creationId xmlns:a16="http://schemas.microsoft.com/office/drawing/2014/main" id="{F3533714-112B-47FE-B36F-2E95C8BD5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2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 dirty="0"/>
                <a:t>F</a:t>
              </a:r>
            </a:p>
          </p:txBody>
        </p:sp>
      </p:grpSp>
      <p:grpSp>
        <p:nvGrpSpPr>
          <p:cNvPr id="17421" name="Group 24">
            <a:extLst>
              <a:ext uri="{FF2B5EF4-FFF2-40B4-BE49-F238E27FC236}">
                <a16:creationId xmlns:a16="http://schemas.microsoft.com/office/drawing/2014/main" id="{60CB7695-CC26-459C-807F-E58D8ACB2C88}"/>
              </a:ext>
            </a:extLst>
          </p:cNvPr>
          <p:cNvGrpSpPr>
            <a:grpSpLocks/>
          </p:cNvGrpSpPr>
          <p:nvPr/>
        </p:nvGrpSpPr>
        <p:grpSpPr bwMode="auto">
          <a:xfrm>
            <a:off x="2288309" y="4068619"/>
            <a:ext cx="3810000" cy="1677858"/>
            <a:chOff x="3120" y="2496"/>
            <a:chExt cx="2400" cy="1151"/>
          </a:xfrm>
        </p:grpSpPr>
        <p:sp>
          <p:nvSpPr>
            <p:cNvPr id="17426" name="Rectangle 25">
              <a:extLst>
                <a:ext uri="{FF2B5EF4-FFF2-40B4-BE49-F238E27FC236}">
                  <a16:creationId xmlns:a16="http://schemas.microsoft.com/office/drawing/2014/main" id="{71F1F7EC-CC7F-4B17-80FB-309CAE2F3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96"/>
              <a:ext cx="2400" cy="115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7427" name="Line 26">
              <a:extLst>
                <a:ext uri="{FF2B5EF4-FFF2-40B4-BE49-F238E27FC236}">
                  <a16:creationId xmlns:a16="http://schemas.microsoft.com/office/drawing/2014/main" id="{9A4A1097-477D-414F-A8BE-7002CA4AE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 dirty="0"/>
            </a:p>
          </p:txBody>
        </p:sp>
        <p:sp>
          <p:nvSpPr>
            <p:cNvPr id="17428" name="Text Box 27">
              <a:extLst>
                <a:ext uri="{FF2B5EF4-FFF2-40B4-BE49-F238E27FC236}">
                  <a16:creationId xmlns:a16="http://schemas.microsoft.com/office/drawing/2014/main" id="{64A757ED-B0D5-4F55-962C-A078095EE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457"/>
              <a:ext cx="38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 dirty="0"/>
                <a:t>CFG</a:t>
              </a:r>
            </a:p>
          </p:txBody>
        </p:sp>
        <p:sp>
          <p:nvSpPr>
            <p:cNvPr id="17429" name="Oval 28">
              <a:extLst>
                <a:ext uri="{FF2B5EF4-FFF2-40B4-BE49-F238E27FC236}">
                  <a16:creationId xmlns:a16="http://schemas.microsoft.com/office/drawing/2014/main" id="{9625535C-98B3-43C0-82F4-B8EE632C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84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 dirty="0">
                  <a:latin typeface="Times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altLang="en-US" sz="2500" dirty="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30" name="Oval 29">
              <a:extLst>
                <a:ext uri="{FF2B5EF4-FFF2-40B4-BE49-F238E27FC236}">
                  <a16:creationId xmlns:a16="http://schemas.microsoft.com/office/drawing/2014/main" id="{6A89B932-FDC3-423C-B4A4-E21111F35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9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 dirty="0">
                  <a:latin typeface="Times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altLang="en-US" sz="2500" dirty="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31" name="Line 30">
              <a:extLst>
                <a:ext uri="{FF2B5EF4-FFF2-40B4-BE49-F238E27FC236}">
                  <a16:creationId xmlns:a16="http://schemas.microsoft.com/office/drawing/2014/main" id="{421FE4DA-1568-49E7-BB81-4794F63F7A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736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 dirty="0"/>
            </a:p>
          </p:txBody>
        </p:sp>
        <p:sp>
          <p:nvSpPr>
            <p:cNvPr id="17432" name="Oval 31">
              <a:extLst>
                <a:ext uri="{FF2B5EF4-FFF2-40B4-BE49-F238E27FC236}">
                  <a16:creationId xmlns:a16="http://schemas.microsoft.com/office/drawing/2014/main" id="{A18A8F67-8DBD-4A63-AE8D-59D148F1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120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 dirty="0">
                  <a:latin typeface="Times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altLang="en-US" sz="2500" dirty="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33" name="Line 32">
              <a:extLst>
                <a:ext uri="{FF2B5EF4-FFF2-40B4-BE49-F238E27FC236}">
                  <a16:creationId xmlns:a16="http://schemas.microsoft.com/office/drawing/2014/main" id="{C20D9233-8267-42CC-AF3B-7DB523B2D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0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 dirty="0"/>
            </a:p>
          </p:txBody>
        </p:sp>
        <p:sp>
          <p:nvSpPr>
            <p:cNvPr id="17434" name="Line 33">
              <a:extLst>
                <a:ext uri="{FF2B5EF4-FFF2-40B4-BE49-F238E27FC236}">
                  <a16:creationId xmlns:a16="http://schemas.microsoft.com/office/drawing/2014/main" id="{7A48E962-49F7-4A68-B416-7B3317879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68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 dirty="0"/>
            </a:p>
          </p:txBody>
        </p:sp>
        <p:sp>
          <p:nvSpPr>
            <p:cNvPr id="17435" name="Line 34">
              <a:extLst>
                <a:ext uri="{FF2B5EF4-FFF2-40B4-BE49-F238E27FC236}">
                  <a16:creationId xmlns:a16="http://schemas.microsoft.com/office/drawing/2014/main" id="{5D6376A4-E10D-421F-958B-CAA771D26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312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 dirty="0"/>
            </a:p>
          </p:txBody>
        </p:sp>
        <p:sp>
          <p:nvSpPr>
            <p:cNvPr id="17436" name="Text Box 35">
              <a:extLst>
                <a:ext uri="{FF2B5EF4-FFF2-40B4-BE49-F238E27FC236}">
                  <a16:creationId xmlns:a16="http://schemas.microsoft.com/office/drawing/2014/main" id="{F4FBDEFF-7874-4C7B-A96F-23333607F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592"/>
              <a:ext cx="2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 dirty="0"/>
                <a:t>T</a:t>
              </a:r>
            </a:p>
          </p:txBody>
        </p:sp>
        <p:sp>
          <p:nvSpPr>
            <p:cNvPr id="17437" name="Text Box 36">
              <a:extLst>
                <a:ext uri="{FF2B5EF4-FFF2-40B4-BE49-F238E27FC236}">
                  <a16:creationId xmlns:a16="http://schemas.microsoft.com/office/drawing/2014/main" id="{01733D36-C9CA-437A-800C-41BEED480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216"/>
              <a:ext cx="2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 dirty="0"/>
                <a:t>F</a:t>
              </a:r>
            </a:p>
          </p:txBody>
        </p:sp>
        <p:sp>
          <p:nvSpPr>
            <p:cNvPr id="17438" name="Oval 37">
              <a:extLst>
                <a:ext uri="{FF2B5EF4-FFF2-40B4-BE49-F238E27FC236}">
                  <a16:creationId xmlns:a16="http://schemas.microsoft.com/office/drawing/2014/main" id="{E11E3737-A9C3-4A44-AD97-220C2B9E3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3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 dirty="0">
                  <a:latin typeface="Times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altLang="en-US" sz="2500" dirty="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39" name="Line 38">
              <a:extLst>
                <a:ext uri="{FF2B5EF4-FFF2-40B4-BE49-F238E27FC236}">
                  <a16:creationId xmlns:a16="http://schemas.microsoft.com/office/drawing/2014/main" id="{F65E826A-510E-477C-BD71-4AE434E9C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 dirty="0"/>
            </a:p>
          </p:txBody>
        </p:sp>
      </p:grpSp>
      <p:sp>
        <p:nvSpPr>
          <p:cNvPr id="977959" name="Rectangle 39">
            <a:extLst>
              <a:ext uri="{FF2B5EF4-FFF2-40B4-BE49-F238E27FC236}">
                <a16:creationId xmlns:a16="http://schemas.microsoft.com/office/drawing/2014/main" id="{CEA97F56-E9FC-485E-9DEA-B26BB208B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709" y="3154218"/>
            <a:ext cx="3429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1900" b="1" dirty="0"/>
              <a:t>Two </a:t>
            </a:r>
            <a:r>
              <a:rPr lang="en-US" altLang="en-US" sz="1900" dirty="0"/>
              <a:t>paths are needed: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sz="1700" b="1" dirty="0"/>
              <a:t>[ 1 – 2 – 4 ]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sz="1700" b="1" dirty="0"/>
              <a:t>[ 1 – 2 – 3 – 4 ]</a:t>
            </a:r>
          </a:p>
        </p:txBody>
      </p:sp>
      <p:sp>
        <p:nvSpPr>
          <p:cNvPr id="977960" name="Rectangle 40">
            <a:extLst>
              <a:ext uri="{FF2B5EF4-FFF2-40B4-BE49-F238E27FC236}">
                <a16:creationId xmlns:a16="http://schemas.microsoft.com/office/drawing/2014/main" id="{36EF0107-3511-4A01-A79E-C09AFD571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509" y="4602018"/>
            <a:ext cx="3048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1900" b="1" dirty="0"/>
              <a:t>Two </a:t>
            </a:r>
            <a:r>
              <a:rPr lang="en-US" altLang="en-US" sz="1900" dirty="0"/>
              <a:t>paths are needed: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sz="1700" b="1" dirty="0"/>
              <a:t>[ 1 – 2 – 4 ]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sz="1700" b="1" dirty="0"/>
              <a:t>[ 1 – 3 – 4 ]</a:t>
            </a:r>
          </a:p>
        </p:txBody>
      </p:sp>
      <p:sp>
        <p:nvSpPr>
          <p:cNvPr id="17424" name="Line 41">
            <a:extLst>
              <a:ext uri="{FF2B5EF4-FFF2-40B4-BE49-F238E27FC236}">
                <a16:creationId xmlns:a16="http://schemas.microsoft.com/office/drawing/2014/main" id="{89897F4C-01E6-4FB2-81AC-59169207D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9709" y="3992418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 dirty="0"/>
          </a:p>
        </p:txBody>
      </p:sp>
      <p:sp>
        <p:nvSpPr>
          <p:cNvPr id="17425" name="Line 42">
            <a:extLst>
              <a:ext uri="{FF2B5EF4-FFF2-40B4-BE49-F238E27FC236}">
                <a16:creationId xmlns:a16="http://schemas.microsoft.com/office/drawing/2014/main" id="{6C045351-DC92-4A80-8976-AB23393DF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4909" y="1173018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1728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77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7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7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77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77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77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77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OW_PPT_2016_16x9_March2016">
  <a:themeElements>
    <a:clrScheme name="new UOW brand">
      <a:dk1>
        <a:sysClr val="windowText" lastClr="000000"/>
      </a:dk1>
      <a:lt1>
        <a:sysClr val="window" lastClr="FFFFFF"/>
      </a:lt1>
      <a:dk2>
        <a:srgbClr val="0C2340"/>
      </a:dk2>
      <a:lt2>
        <a:srgbClr val="D9D9D6"/>
      </a:lt2>
      <a:accent1>
        <a:srgbClr val="0033CC"/>
      </a:accent1>
      <a:accent2>
        <a:srgbClr val="E10600"/>
      </a:accent2>
      <a:accent3>
        <a:srgbClr val="0C2340"/>
      </a:accent3>
      <a:accent4>
        <a:srgbClr val="FFFFFF"/>
      </a:accent4>
      <a:accent5>
        <a:srgbClr val="000000"/>
      </a:accent5>
      <a:accent6>
        <a:srgbClr val="FFFFFF"/>
      </a:accent6>
      <a:hlink>
        <a:srgbClr val="245397"/>
      </a:hlink>
      <a:folHlink>
        <a:srgbClr val="4195D3"/>
      </a:folHlink>
    </a:clrScheme>
    <a:fontScheme name="2016 UOW Brand">
      <a:majorFont>
        <a:latin typeface="Times New Roman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UOW_PPT_2016_16x9_March2016">
  <a:themeElements>
    <a:clrScheme name="new UOW brand">
      <a:dk1>
        <a:sysClr val="windowText" lastClr="000000"/>
      </a:dk1>
      <a:lt1>
        <a:sysClr val="window" lastClr="FFFFFF"/>
      </a:lt1>
      <a:dk2>
        <a:srgbClr val="0C2340"/>
      </a:dk2>
      <a:lt2>
        <a:srgbClr val="D9D9D6"/>
      </a:lt2>
      <a:accent1>
        <a:srgbClr val="0033CC"/>
      </a:accent1>
      <a:accent2>
        <a:srgbClr val="E10600"/>
      </a:accent2>
      <a:accent3>
        <a:srgbClr val="0C2340"/>
      </a:accent3>
      <a:accent4>
        <a:srgbClr val="FFFFFF"/>
      </a:accent4>
      <a:accent5>
        <a:srgbClr val="000000"/>
      </a:accent5>
      <a:accent6>
        <a:srgbClr val="FFFFFF"/>
      </a:accent6>
      <a:hlink>
        <a:srgbClr val="245397"/>
      </a:hlink>
      <a:folHlink>
        <a:srgbClr val="4195D3"/>
      </a:folHlink>
    </a:clrScheme>
    <a:fontScheme name="2016 UOW Brand">
      <a:majorFont>
        <a:latin typeface="Times New Roman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3562</Words>
  <Application>Microsoft Office PowerPoint</Application>
  <PresentationFormat>Widescreen</PresentationFormat>
  <Paragraphs>1102</Paragraphs>
  <Slides>56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70" baseType="lpstr">
      <vt:lpstr>Bebas</vt:lpstr>
      <vt:lpstr>Gill Sans</vt:lpstr>
      <vt:lpstr>Arial</vt:lpstr>
      <vt:lpstr>Calibri</vt:lpstr>
      <vt:lpstr>Comic Sans MS</vt:lpstr>
      <vt:lpstr>Courier New</vt:lpstr>
      <vt:lpstr>Garamond</vt:lpstr>
      <vt:lpstr>Montserrat</vt:lpstr>
      <vt:lpstr>Symbol</vt:lpstr>
      <vt:lpstr>Times</vt:lpstr>
      <vt:lpstr>Times New Roman</vt:lpstr>
      <vt:lpstr>Wingdings</vt:lpstr>
      <vt:lpstr>UOW_PPT_2016_16x9_March2016</vt:lpstr>
      <vt:lpstr>1_UOW_PPT_2016_16x9_March2016</vt:lpstr>
      <vt:lpstr>  CSE3033N Software Engineering   Topic:  White Box Testing</vt:lpstr>
      <vt:lpstr>White Box Testing: Introduction</vt:lpstr>
      <vt:lpstr>Control Flow Graph (CFG): Introduction</vt:lpstr>
      <vt:lpstr>Simple Examples</vt:lpstr>
      <vt:lpstr>More Examples</vt:lpstr>
      <vt:lpstr>Notation Guide for CFG</vt:lpstr>
      <vt:lpstr>Example: Minimum Element</vt:lpstr>
      <vt:lpstr>Number of Paths through CFG</vt:lpstr>
      <vt:lpstr>Example</vt:lpstr>
      <vt:lpstr>White Box Testing: Path Based</vt:lpstr>
      <vt:lpstr>Path Based Testing: Step 1</vt:lpstr>
      <vt:lpstr>Path Base Testing: Step 2</vt:lpstr>
      <vt:lpstr>Path Base Testing: Step 2</vt:lpstr>
      <vt:lpstr>Path Base Testing: Step 2</vt:lpstr>
      <vt:lpstr>Path Base Testing: Step 3</vt:lpstr>
      <vt:lpstr>Example</vt:lpstr>
      <vt:lpstr>Path Base Testing: Step 3</vt:lpstr>
      <vt:lpstr>Path Base Testing: Step 4</vt:lpstr>
      <vt:lpstr>Another Example</vt:lpstr>
      <vt:lpstr>Step 1: Draw CFG</vt:lpstr>
      <vt:lpstr>Step 1: Draw CFG</vt:lpstr>
      <vt:lpstr>Step 2: Find Cyclomatic Complexity</vt:lpstr>
      <vt:lpstr>Step 2: Find Cyclomatic Complexity</vt:lpstr>
      <vt:lpstr>Step 3: Find Basic Path Set</vt:lpstr>
      <vt:lpstr>Step 4: Derive Test Cases</vt:lpstr>
      <vt:lpstr>Step 4: Derive Test Cases</vt:lpstr>
      <vt:lpstr>Step 4: Derive Test Cases</vt:lpstr>
      <vt:lpstr>Step 4: Derive Test Cases</vt:lpstr>
      <vt:lpstr>Summary: Path Base White Box Testing</vt:lpstr>
      <vt:lpstr>White Box Testing</vt:lpstr>
      <vt:lpstr> A Basic Criteria :  Statement Coverage</vt:lpstr>
      <vt:lpstr>Example 1:</vt:lpstr>
      <vt:lpstr>Example 2:</vt:lpstr>
      <vt:lpstr> A Better Criteria  Branch Coverage</vt:lpstr>
      <vt:lpstr>Rework Example 1 using Branch Coverage</vt:lpstr>
      <vt:lpstr>Review Question</vt:lpstr>
      <vt:lpstr>State so far:</vt:lpstr>
      <vt:lpstr>A problem</vt:lpstr>
      <vt:lpstr>Some Truth Tables</vt:lpstr>
      <vt:lpstr>Exercise:</vt:lpstr>
      <vt:lpstr>Exercise continued:</vt:lpstr>
      <vt:lpstr> Our Criteria  Multiple Condition Coverage</vt:lpstr>
      <vt:lpstr>Number of Test Cases</vt:lpstr>
      <vt:lpstr>(a &gt; 1) &amp;&amp; (b &gt;= 0 )</vt:lpstr>
      <vt:lpstr>Method of Generating Test Cases using  Multiple Condition Coverage</vt:lpstr>
      <vt:lpstr>A MCC Example</vt:lpstr>
      <vt:lpstr>Condition statements </vt:lpstr>
      <vt:lpstr>Step 1</vt:lpstr>
      <vt:lpstr>Step 1</vt:lpstr>
      <vt:lpstr>Thoughts on test data</vt:lpstr>
      <vt:lpstr>The Test Cases</vt:lpstr>
      <vt:lpstr>Loop Testing Criteria</vt:lpstr>
      <vt:lpstr>Loop Pattern</vt:lpstr>
      <vt:lpstr>Typical Bugs caused by loops</vt:lpstr>
      <vt:lpstr>Criteria for Loop Testing </vt:lpstr>
      <vt:lpstr>White Box  Advantages /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CSE3033 Software Engineering   Topic:  White Box Testing</dc:title>
  <dc:creator>Dr. Lim Chia Yean</dc:creator>
  <cp:lastModifiedBy>Tan Phit Huan</cp:lastModifiedBy>
  <cp:revision>22</cp:revision>
  <dcterms:created xsi:type="dcterms:W3CDTF">2021-07-14T14:13:59Z</dcterms:created>
  <dcterms:modified xsi:type="dcterms:W3CDTF">2022-05-17T03:30:40Z</dcterms:modified>
</cp:coreProperties>
</file>