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3"/>
  </p:notesMasterIdLst>
  <p:handoutMasterIdLst>
    <p:handoutMasterId r:id="rId84"/>
  </p:handoutMasterIdLst>
  <p:sldIdLst>
    <p:sldId id="256" r:id="rId2"/>
    <p:sldId id="278" r:id="rId3"/>
    <p:sldId id="266" r:id="rId4"/>
    <p:sldId id="351" r:id="rId5"/>
    <p:sldId id="352" r:id="rId6"/>
    <p:sldId id="267" r:id="rId7"/>
    <p:sldId id="353" r:id="rId8"/>
    <p:sldId id="257" r:id="rId9"/>
    <p:sldId id="308" r:id="rId10"/>
    <p:sldId id="322" r:id="rId11"/>
    <p:sldId id="325" r:id="rId12"/>
    <p:sldId id="324" r:id="rId13"/>
    <p:sldId id="331" r:id="rId14"/>
    <p:sldId id="354" r:id="rId15"/>
    <p:sldId id="332" r:id="rId16"/>
    <p:sldId id="333" r:id="rId17"/>
    <p:sldId id="336" r:id="rId18"/>
    <p:sldId id="337" r:id="rId19"/>
    <p:sldId id="340" r:id="rId20"/>
    <p:sldId id="341" r:id="rId21"/>
    <p:sldId id="342" r:id="rId22"/>
    <p:sldId id="343" r:id="rId23"/>
    <p:sldId id="344" r:id="rId24"/>
    <p:sldId id="355" r:id="rId25"/>
    <p:sldId id="357" r:id="rId26"/>
    <p:sldId id="359" r:id="rId27"/>
    <p:sldId id="358" r:id="rId28"/>
    <p:sldId id="360" r:id="rId29"/>
    <p:sldId id="361" r:id="rId30"/>
    <p:sldId id="348" r:id="rId31"/>
    <p:sldId id="349" r:id="rId32"/>
    <p:sldId id="350" r:id="rId33"/>
    <p:sldId id="310" r:id="rId34"/>
    <p:sldId id="279" r:id="rId35"/>
    <p:sldId id="296" r:id="rId36"/>
    <p:sldId id="297" r:id="rId37"/>
    <p:sldId id="259" r:id="rId38"/>
    <p:sldId id="303" r:id="rId39"/>
    <p:sldId id="298" r:id="rId40"/>
    <p:sldId id="260" r:id="rId41"/>
    <p:sldId id="304" r:id="rId42"/>
    <p:sldId id="261" r:id="rId43"/>
    <p:sldId id="299" r:id="rId44"/>
    <p:sldId id="300" r:id="rId45"/>
    <p:sldId id="273" r:id="rId46"/>
    <p:sldId id="262" r:id="rId47"/>
    <p:sldId id="263" r:id="rId48"/>
    <p:sldId id="274" r:id="rId49"/>
    <p:sldId id="301" r:id="rId50"/>
    <p:sldId id="275" r:id="rId51"/>
    <p:sldId id="276" r:id="rId52"/>
    <p:sldId id="305" r:id="rId53"/>
    <p:sldId id="312" r:id="rId54"/>
    <p:sldId id="281" r:id="rId55"/>
    <p:sldId id="264" r:id="rId56"/>
    <p:sldId id="282" r:id="rId57"/>
    <p:sldId id="283" r:id="rId58"/>
    <p:sldId id="302" r:id="rId59"/>
    <p:sldId id="272" r:id="rId60"/>
    <p:sldId id="265" r:id="rId61"/>
    <p:sldId id="284" r:id="rId62"/>
    <p:sldId id="285" r:id="rId63"/>
    <p:sldId id="290" r:id="rId64"/>
    <p:sldId id="291" r:id="rId65"/>
    <p:sldId id="292" r:id="rId66"/>
    <p:sldId id="286" r:id="rId67"/>
    <p:sldId id="287" r:id="rId68"/>
    <p:sldId id="288" r:id="rId69"/>
    <p:sldId id="289" r:id="rId70"/>
    <p:sldId id="313" r:id="rId71"/>
    <p:sldId id="356" r:id="rId72"/>
    <p:sldId id="314" r:id="rId73"/>
    <p:sldId id="317" r:id="rId74"/>
    <p:sldId id="316" r:id="rId75"/>
    <p:sldId id="318" r:id="rId76"/>
    <p:sldId id="319" r:id="rId77"/>
    <p:sldId id="320" r:id="rId78"/>
    <p:sldId id="321" r:id="rId79"/>
    <p:sldId id="335" r:id="rId80"/>
    <p:sldId id="311" r:id="rId81"/>
    <p:sldId id="277" r:id="rId8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0E5934-3496-F046-A2D4-5B8BE7EE9137}" type="datetimeFigureOut">
              <a:rPr lang="en-US" smtClean="0"/>
              <a:pPr/>
              <a:t>5/5/2023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30BE51-DA2A-754F-8971-377C79B480F5}" type="slidenum">
              <a:rPr lang="en-US" smtClean="0"/>
              <a:pPr/>
              <a:t>‹#›</a:t>
            </a:fld>
            <a:endParaRPr lang="en-US"/>
          </a:p>
        </p:txBody>
      </p:sp>
    </p:spTree>
    <p:extLst>
      <p:ext uri="{BB962C8B-B14F-4D97-AF65-F5344CB8AC3E}">
        <p14:creationId xmlns:p14="http://schemas.microsoft.com/office/powerpoint/2010/main" val="4541468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461C6-C2B2-9A4B-8DC3-5DD264F401AA}" type="datetimeFigureOut">
              <a:rPr lang="en-US" smtClean="0"/>
              <a:pPr/>
              <a:t>5/5/2023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A9CE11-8A70-FA42-A96A-B06278FD3909}" type="slidenum">
              <a:rPr lang="en-US" smtClean="0"/>
              <a:pPr/>
              <a:t>‹#›</a:t>
            </a:fld>
            <a:endParaRPr lang="en-US"/>
          </a:p>
        </p:txBody>
      </p:sp>
    </p:spTree>
    <p:extLst>
      <p:ext uri="{BB962C8B-B14F-4D97-AF65-F5344CB8AC3E}">
        <p14:creationId xmlns:p14="http://schemas.microsoft.com/office/powerpoint/2010/main" val="336831497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cap="flat"/>
        </p:spPr>
      </p:sp>
      <p:sp>
        <p:nvSpPr>
          <p:cNvPr id="717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cap="flat"/>
        </p:spPr>
      </p:sp>
      <p:sp>
        <p:nvSpPr>
          <p:cNvPr id="5017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ln/>
        </p:spPr>
        <p:txBody>
          <a:bodyPr/>
          <a:lstStyle/>
          <a:p>
            <a:endParaRPr lang="en-US"/>
          </a:p>
        </p:txBody>
      </p:sp>
      <p:sp>
        <p:nvSpPr>
          <p:cNvPr id="83971"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ln/>
        </p:spPr>
        <p:txBody>
          <a:bodyPr/>
          <a:lstStyle/>
          <a:p>
            <a:endParaRPr lang="en-US"/>
          </a:p>
        </p:txBody>
      </p:sp>
      <p:sp>
        <p:nvSpPr>
          <p:cNvPr id="86019"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06499" name="Rectangle 3"/>
          <p:cNvSpPr>
            <a:spLocks noGrp="1" noRot="1" noChangeAspect="1" noChangeArrowheads="1"/>
          </p:cNvSpPr>
          <p:nvPr>
            <p:ph type="sldImg"/>
          </p:nvPr>
        </p:nvSpPr>
        <p:spPr bwMode="auto">
          <a:xfrm>
            <a:off x="1289050" y="793750"/>
            <a:ext cx="4279900" cy="3209925"/>
          </a:xfrm>
          <a:prstGeom prst="rect">
            <a:avLst/>
          </a:prstGeom>
          <a:noFill/>
          <a:ln w="12700" cap="flat">
            <a:solidFill>
              <a:schemeClr val="tx1"/>
            </a:solidFill>
            <a:miter lim="800000"/>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cap="flat"/>
        </p:spPr>
      </p:sp>
      <p:sp>
        <p:nvSpPr>
          <p:cNvPr id="921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7219"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46435"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Chapter 11 Reliability Engineering</a:t>
            </a:r>
          </a:p>
        </p:txBody>
      </p:sp>
      <p:sp>
        <p:nvSpPr>
          <p:cNvPr id="6" name="Slide Number Placeholder 5"/>
          <p:cNvSpPr>
            <a:spLocks noGrp="1"/>
          </p:cNvSpPr>
          <p:nvPr>
            <p:ph type="sldNum" sz="quarter" idx="12"/>
          </p:nvPr>
        </p:nvSpPr>
        <p:spPr/>
        <p:txBody>
          <a:bodyPr/>
          <a:lstStyle>
            <a:lvl1pPr>
              <a:defRPr/>
            </a:lvl1pPr>
          </a:lstStyle>
          <a:p>
            <a:pPr>
              <a:defRPr/>
            </a:pPr>
            <a:fld id="{B47BDDC0-2C33-9B49-BD75-B78323AB018C}"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Chapter 11 Reliability Engineering</a:t>
            </a:r>
          </a:p>
        </p:txBody>
      </p:sp>
      <p:sp>
        <p:nvSpPr>
          <p:cNvPr id="6" name="Slide Number Placeholder 5"/>
          <p:cNvSpPr>
            <a:spLocks noGrp="1"/>
          </p:cNvSpPr>
          <p:nvPr>
            <p:ph type="sldNum" sz="quarter" idx="12"/>
          </p:nvPr>
        </p:nvSpPr>
        <p:spPr/>
        <p:txBody>
          <a:bodyPr/>
          <a:lstStyle>
            <a:lvl1pPr>
              <a:defRPr/>
            </a:lvl1pPr>
          </a:lstStyle>
          <a:p>
            <a:pPr>
              <a:defRPr/>
            </a:pPr>
            <a:fld id="{2A781D9A-53E0-6A45-A664-CD97B88FD956}"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Chapter 11 Reliability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7E33F44-84BB-1E43-89BE-B575929AB968}"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11 – Reliability Engineering</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47BDDC0-2C33-9B49-BD75-B78323AB018C}" type="slidenum">
              <a:rPr lang="en-US" smtClean="0"/>
              <a:pPr>
                <a:defRPr/>
              </a:pPr>
              <a:t>1</a:t>
            </a:fld>
            <a:endParaRPr lang="en-US"/>
          </a:p>
        </p:txBody>
      </p:sp>
      <p:sp>
        <p:nvSpPr>
          <p:cNvPr id="7" name="Footer Placeholder 3"/>
          <p:cNvSpPr>
            <a:spLocks noGrp="1"/>
          </p:cNvSpPr>
          <p:nvPr>
            <p:ph type="ftr" sz="quarter" idx="11"/>
          </p:nvPr>
        </p:nvSpPr>
        <p:spPr/>
        <p:txBody>
          <a:bodyPr/>
          <a:lstStyle/>
          <a:p>
            <a:pPr>
              <a:defRPr/>
            </a:pPr>
            <a:r>
              <a:rPr lang="en-US" dirty="0"/>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Availability and reliability</a:t>
            </a:r>
          </a:p>
        </p:txBody>
      </p:sp>
      <p:sp>
        <p:nvSpPr>
          <p:cNvPr id="30723" name="Rectangle 3"/>
          <p:cNvSpPr>
            <a:spLocks noGrp="1" noChangeArrowheads="1"/>
          </p:cNvSpPr>
          <p:nvPr>
            <p:ph idx="1"/>
          </p:nvPr>
        </p:nvSpPr>
        <p:spPr/>
        <p:txBody>
          <a:bodyPr/>
          <a:lstStyle/>
          <a:p>
            <a:pPr>
              <a:lnSpc>
                <a:spcPct val="90000"/>
              </a:lnSpc>
            </a:pPr>
            <a:endParaRPr lang="en-GB" dirty="0"/>
          </a:p>
          <a:p>
            <a:pPr>
              <a:lnSpc>
                <a:spcPct val="90000"/>
              </a:lnSpc>
            </a:pPr>
            <a:r>
              <a:rPr lang="en-GB" dirty="0"/>
              <a:t>Reliability</a:t>
            </a:r>
          </a:p>
          <a:p>
            <a:pPr lvl="1">
              <a:lnSpc>
                <a:spcPct val="90000"/>
              </a:lnSpc>
            </a:pPr>
            <a:r>
              <a:rPr lang="en-GB" dirty="0"/>
              <a:t>The probability of failure-free system operation over a specified time in a given environment for a given purpose</a:t>
            </a:r>
          </a:p>
          <a:p>
            <a:pPr>
              <a:lnSpc>
                <a:spcPct val="90000"/>
              </a:lnSpc>
            </a:pPr>
            <a:r>
              <a:rPr lang="en-GB" dirty="0"/>
              <a:t>Availability</a:t>
            </a:r>
          </a:p>
          <a:p>
            <a:pPr lvl="1">
              <a:lnSpc>
                <a:spcPct val="90000"/>
              </a:lnSpc>
            </a:pPr>
            <a:r>
              <a:rPr lang="en-GB" dirty="0"/>
              <a:t>The probability that a system, at a point in time, will be operational and able to deliver the requested services</a:t>
            </a:r>
          </a:p>
          <a:p>
            <a:pPr>
              <a:lnSpc>
                <a:spcPct val="90000"/>
              </a:lnSpc>
            </a:pPr>
            <a:r>
              <a:rPr lang="en-GB" dirty="0"/>
              <a:t>Both of these attributes can be expressed quantitatively e.g. availability of 0.999 means that the system is up and running for 99.9% of the time.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6" name="Footer Placeholder 3"/>
          <p:cNvSpPr>
            <a:spLocks noGrp="1"/>
          </p:cNvSpPr>
          <p:nvPr>
            <p:ph type="ftr" sz="quarter" idx="11"/>
          </p:nvPr>
        </p:nvSpPr>
        <p:spPr/>
        <p:txBody>
          <a:bodyPr/>
          <a:lstStyle/>
          <a:p>
            <a:pPr>
              <a:defRPr/>
            </a:pPr>
            <a:r>
              <a:rPr lang="en-US" dirty="0"/>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72372922"/>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and specifications</a:t>
            </a:r>
          </a:p>
        </p:txBody>
      </p:sp>
      <p:sp>
        <p:nvSpPr>
          <p:cNvPr id="3" name="Content Placeholder 2"/>
          <p:cNvSpPr>
            <a:spLocks noGrp="1"/>
          </p:cNvSpPr>
          <p:nvPr>
            <p:ph idx="1"/>
          </p:nvPr>
        </p:nvSpPr>
        <p:spPr/>
        <p:txBody>
          <a:bodyPr/>
          <a:lstStyle/>
          <a:p>
            <a:r>
              <a:rPr lang="en-US" dirty="0"/>
              <a:t>Reliability can only be defined formally with respect to a system specification i.e. a failure is a deviation from a specification.</a:t>
            </a:r>
          </a:p>
          <a:p>
            <a:r>
              <a:rPr lang="en-US" dirty="0"/>
              <a:t>However, many specifications are incomplete or incorrect – hence, a system that conforms to its specification may ‘fail’ from the perspective of system users.</a:t>
            </a:r>
          </a:p>
          <a:p>
            <a:r>
              <a:rPr lang="en-US" dirty="0"/>
              <a:t>Furthermore, users don’t read specifications so don’t know how the system is supposed to behave.</a:t>
            </a:r>
          </a:p>
          <a:p>
            <a:r>
              <a:rPr lang="en-US" dirty="0"/>
              <a:t>Therefore perceived reliability is more important in practice.</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7" name="Footer Placeholder 3"/>
          <p:cNvSpPr>
            <a:spLocks noGrp="1"/>
          </p:cNvSpPr>
          <p:nvPr>
            <p:ph type="ftr" sz="quarter" idx="11"/>
          </p:nvPr>
        </p:nvSpPr>
        <p:spPr/>
        <p:txBody>
          <a:bodyPr/>
          <a:lstStyle/>
          <a:p>
            <a:pPr>
              <a:defRPr/>
            </a:pPr>
            <a:r>
              <a:rPr lang="en-US" dirty="0"/>
              <a:t>Chapter 11 Reliability Engineering</a:t>
            </a:r>
          </a:p>
        </p:txBody>
      </p:sp>
      <p:sp>
        <p:nvSpPr>
          <p:cNvPr id="4" name="Date Placeholder 3"/>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5987316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dirty="0"/>
              <a:t>Perceptions of reliability</a:t>
            </a:r>
          </a:p>
        </p:txBody>
      </p:sp>
      <p:sp>
        <p:nvSpPr>
          <p:cNvPr id="38915" name="Rectangle 3"/>
          <p:cNvSpPr>
            <a:spLocks noGrp="1" noChangeArrowheads="1"/>
          </p:cNvSpPr>
          <p:nvPr>
            <p:ph idx="1"/>
          </p:nvPr>
        </p:nvSpPr>
        <p:spPr/>
        <p:txBody>
          <a:bodyPr/>
          <a:lstStyle/>
          <a:p>
            <a:pPr>
              <a:lnSpc>
                <a:spcPct val="90000"/>
              </a:lnSpc>
            </a:pPr>
            <a:r>
              <a:rPr lang="en-GB" sz="2400" dirty="0"/>
              <a:t>The formal definition of reliability does not always reflect the user’s perception of a system’s reliability</a:t>
            </a:r>
          </a:p>
          <a:p>
            <a:pPr lvl="1">
              <a:lnSpc>
                <a:spcPct val="90000"/>
              </a:lnSpc>
            </a:pPr>
            <a:r>
              <a:rPr lang="en-GB" sz="2000" dirty="0"/>
              <a:t>The assumptions that are made about the environment where a system will be used may be incorrect</a:t>
            </a:r>
          </a:p>
          <a:p>
            <a:pPr lvl="2">
              <a:lnSpc>
                <a:spcPct val="90000"/>
              </a:lnSpc>
            </a:pPr>
            <a:r>
              <a:rPr lang="en-GB" sz="1800" dirty="0"/>
              <a:t>Usage of a system in an office environment is likely to be quite different from usage of the same system in a university environment</a:t>
            </a:r>
          </a:p>
          <a:p>
            <a:pPr lvl="1">
              <a:lnSpc>
                <a:spcPct val="90000"/>
              </a:lnSpc>
            </a:pPr>
            <a:r>
              <a:rPr lang="en-GB" sz="2000" dirty="0"/>
              <a:t>The consequences of system failures affects the perception of reliability</a:t>
            </a:r>
          </a:p>
          <a:p>
            <a:pPr lvl="2">
              <a:lnSpc>
                <a:spcPct val="90000"/>
              </a:lnSpc>
            </a:pPr>
            <a:r>
              <a:rPr lang="en-GB" sz="1800" dirty="0"/>
              <a:t>Unreliable windscreen wipers in a car may be irrelevant in a dry climate</a:t>
            </a:r>
          </a:p>
          <a:p>
            <a:pPr lvl="2">
              <a:lnSpc>
                <a:spcPct val="90000"/>
              </a:lnSpc>
            </a:pPr>
            <a:r>
              <a:rPr lang="en-GB" sz="1800" dirty="0"/>
              <a:t>Failures that have serious consequences (such as an engine breakdown in a car) are given greater weight by users than failures that are inconvenient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6" name="Footer Placeholder 3"/>
          <p:cNvSpPr>
            <a:spLocks noGrp="1"/>
          </p:cNvSpPr>
          <p:nvPr>
            <p:ph type="ftr" sz="quarter" idx="11"/>
          </p:nvPr>
        </p:nvSpPr>
        <p:spPr/>
        <p:txBody>
          <a:bodyPr/>
          <a:lstStyle/>
          <a:p>
            <a:pPr>
              <a:defRPr/>
            </a:pPr>
            <a:r>
              <a:rPr lang="en-US" dirty="0"/>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56867583"/>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system as an input/output mapping</a:t>
            </a:r>
            <a:r>
              <a:rPr lang="en-GB" dirty="0"/>
              <a:t> </a:t>
            </a:r>
            <a:endParaRPr lang="en-US" dirty="0"/>
          </a:p>
        </p:txBody>
      </p:sp>
      <p:pic>
        <p:nvPicPr>
          <p:cNvPr id="4" name="Content Placeholder 3" descr="11.4 IOMapping.eps"/>
          <p:cNvPicPr>
            <a:picLocks noGrp="1" noChangeAspect="1"/>
          </p:cNvPicPr>
          <p:nvPr>
            <p:ph idx="1"/>
          </p:nvPr>
        </p:nvPicPr>
        <p:blipFill>
          <a:blip r:embed="rId2"/>
          <a:srcRect l="-18446" r="-18446"/>
          <a:stretch>
            <a:fillRect/>
          </a:stretch>
        </p:blipFill>
        <p:spPr>
          <a:xfrm>
            <a:off x="1326696" y="1920575"/>
            <a:ext cx="6702226" cy="3685966"/>
          </a:xfrm>
        </p:spPr>
      </p:pic>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7" name="Footer Placeholder 3"/>
          <p:cNvSpPr>
            <a:spLocks noGrp="1"/>
          </p:cNvSpPr>
          <p:nvPr>
            <p:ph type="ftr" sz="quarter" idx="11"/>
          </p:nvPr>
        </p:nvSpPr>
        <p:spPr/>
        <p:txBody>
          <a:bodyPr/>
          <a:lstStyle/>
          <a:p>
            <a:pPr>
              <a:defRPr/>
            </a:pPr>
            <a:r>
              <a:rPr lang="en-US" dirty="0"/>
              <a:t>Chapter 11 Reliability Engineering</a:t>
            </a:r>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174308044"/>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perception</a:t>
            </a:r>
          </a:p>
        </p:txBody>
      </p:sp>
      <p:sp>
        <p:nvSpPr>
          <p:cNvPr id="3" name="Content Placeholder 2"/>
          <p:cNvSpPr>
            <a:spLocks noGrp="1"/>
          </p:cNvSpPr>
          <p:nvPr>
            <p:ph idx="1"/>
          </p:nvPr>
        </p:nvSpPr>
        <p:spPr/>
        <p:txBody>
          <a:bodyPr/>
          <a:lstStyle/>
          <a:p>
            <a:r>
              <a:rPr lang="en-US" dirty="0"/>
              <a:t>Availability is usually expressed as a percentage of the time that the system is available to deliver services e.g. 99.95%.</a:t>
            </a:r>
          </a:p>
          <a:p>
            <a:r>
              <a:rPr lang="en-US" dirty="0"/>
              <a:t>However, this does not take into account two factors:</a:t>
            </a:r>
          </a:p>
          <a:p>
            <a:pPr lvl="1"/>
            <a:r>
              <a:rPr lang="en-US" dirty="0"/>
              <a:t>The number of users affected by the service outage. Loss of service in the middle of the night is less important for many systems than loss of service during peak usage periods.</a:t>
            </a:r>
          </a:p>
          <a:p>
            <a:pPr lvl="1"/>
            <a:r>
              <a:rPr lang="en-US" dirty="0"/>
              <a:t>The length of the outage. The longer the outage, the more the disruption. Several short outages are less likely to be disruptive than 1 long outage. Long repair times are a particular problem.</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Footer Placeholder 3"/>
          <p:cNvSpPr>
            <a:spLocks noGrp="1"/>
          </p:cNvSpPr>
          <p:nvPr>
            <p:ph type="ftr" sz="quarter" idx="11"/>
          </p:nvPr>
        </p:nvSpPr>
        <p:spPr/>
        <p:txBody>
          <a:bodyPr/>
          <a:lstStyle/>
          <a:p>
            <a:pPr>
              <a:defRPr/>
            </a:pPr>
            <a:r>
              <a:rPr lang="en-US" dirty="0"/>
              <a:t>Chapter 11 Reliability Engineering</a:t>
            </a:r>
          </a:p>
        </p:txBody>
      </p:sp>
      <p:sp>
        <p:nvSpPr>
          <p:cNvPr id="4" name="Date Placeholder 3"/>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8322829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usage patterns</a:t>
            </a:r>
            <a:r>
              <a:rPr lang="en-GB" dirty="0"/>
              <a:t> </a:t>
            </a:r>
            <a:endParaRPr lang="en-US" dirty="0"/>
          </a:p>
        </p:txBody>
      </p:sp>
      <p:pic>
        <p:nvPicPr>
          <p:cNvPr id="4" name="Content Placeholder 3" descr="11.5 UsagePatterns.eps"/>
          <p:cNvPicPr>
            <a:picLocks noGrp="1" noChangeAspect="1"/>
          </p:cNvPicPr>
          <p:nvPr>
            <p:ph idx="1"/>
          </p:nvPr>
        </p:nvPicPr>
        <p:blipFill>
          <a:blip r:embed="rId2"/>
          <a:srcRect l="-21853" r="-21853"/>
          <a:stretch>
            <a:fillRect/>
          </a:stretch>
        </p:blipFill>
        <p:spPr>
          <a:xfrm>
            <a:off x="1315255" y="2034994"/>
            <a:ext cx="6189862" cy="3404186"/>
          </a:xfrm>
        </p:spPr>
      </p:pic>
      <p:sp>
        <p:nvSpPr>
          <p:cNvPr id="5" name="Slide Number Placeholder 4"/>
          <p:cNvSpPr>
            <a:spLocks noGrp="1"/>
          </p:cNvSpPr>
          <p:nvPr>
            <p:ph type="sldNum" sz="quarter" idx="12"/>
          </p:nvPr>
        </p:nvSpPr>
        <p:spPr/>
        <p:txBody>
          <a:bodyPr/>
          <a:lstStyle/>
          <a:p>
            <a:fld id="{745CE82A-87C3-2841-AAF3-37DF1E34DC62}" type="slidenum">
              <a:rPr lang="en-US" smtClean="0"/>
              <a:pPr/>
              <a:t>15</a:t>
            </a:fld>
            <a:endParaRPr lang="en-US"/>
          </a:p>
        </p:txBody>
      </p:sp>
      <p:sp>
        <p:nvSpPr>
          <p:cNvPr id="8" name="Footer Placeholder 3"/>
          <p:cNvSpPr>
            <a:spLocks noGrp="1"/>
          </p:cNvSpPr>
          <p:nvPr>
            <p:ph type="ftr" sz="quarter" idx="11"/>
          </p:nvPr>
        </p:nvSpPr>
        <p:spPr/>
        <p:txBody>
          <a:bodyPr/>
          <a:lstStyle/>
          <a:p>
            <a:pPr>
              <a:defRPr/>
            </a:pPr>
            <a:r>
              <a:rPr lang="en-US" dirty="0"/>
              <a:t>Chapter 11 Reliability Engineering</a:t>
            </a:r>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09116022"/>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Reliability in use</a:t>
            </a:r>
          </a:p>
        </p:txBody>
      </p:sp>
      <p:sp>
        <p:nvSpPr>
          <p:cNvPr id="46083" name="Rectangle 3"/>
          <p:cNvSpPr>
            <a:spLocks noGrp="1" noChangeArrowheads="1"/>
          </p:cNvSpPr>
          <p:nvPr>
            <p:ph idx="1"/>
          </p:nvPr>
        </p:nvSpPr>
        <p:spPr/>
        <p:txBody>
          <a:bodyPr/>
          <a:lstStyle/>
          <a:p>
            <a:r>
              <a:rPr lang="en-GB" sz="2400" dirty="0"/>
              <a:t>Removing X% of the faults in a system will not necessarily improve the reliability by X%. </a:t>
            </a:r>
          </a:p>
          <a:p>
            <a:r>
              <a:rPr lang="en-GB" sz="2400" dirty="0"/>
              <a:t>Program defects may be in rarely executed sections of the code so may never be encountered by users. Removing these does not affect the perceived reliability.</a:t>
            </a:r>
          </a:p>
          <a:p>
            <a:r>
              <a:rPr lang="en-GB" dirty="0"/>
              <a:t>Users adapt their behaviour to avoid system features that may fail for them.</a:t>
            </a:r>
            <a:endParaRPr lang="en-GB" sz="2400" dirty="0"/>
          </a:p>
          <a:p>
            <a:r>
              <a:rPr lang="en-GB" sz="2400" dirty="0"/>
              <a:t>A program with known faults may therefore still be perceived as reliable by its users.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a:p>
        </p:txBody>
      </p:sp>
      <p:sp>
        <p:nvSpPr>
          <p:cNvPr id="6" name="Footer Placeholder 3"/>
          <p:cNvSpPr>
            <a:spLocks noGrp="1"/>
          </p:cNvSpPr>
          <p:nvPr>
            <p:ph type="ftr" sz="quarter" idx="11"/>
          </p:nvPr>
        </p:nvSpPr>
        <p:spPr/>
        <p:txBody>
          <a:bodyPr/>
          <a:lstStyle/>
          <a:p>
            <a:pPr>
              <a:defRPr/>
            </a:pPr>
            <a:r>
              <a:rPr lang="en-US" dirty="0"/>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3746626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a:t>Reliability requirements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3331514"/>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GB" dirty="0"/>
              <a:t>System reliability requirements</a:t>
            </a:r>
          </a:p>
        </p:txBody>
      </p:sp>
      <p:sp>
        <p:nvSpPr>
          <p:cNvPr id="131075" name="Rectangle 3"/>
          <p:cNvSpPr>
            <a:spLocks noGrp="1" noChangeArrowheads="1"/>
          </p:cNvSpPr>
          <p:nvPr>
            <p:ph idx="1"/>
          </p:nvPr>
        </p:nvSpPr>
        <p:spPr/>
        <p:txBody>
          <a:bodyPr/>
          <a:lstStyle/>
          <a:p>
            <a:r>
              <a:rPr lang="en-GB" dirty="0"/>
              <a:t>Functional reliability requirements define system and software functions that avoid, detect or tolerate faults in the software and so ensure that these faults do not lead to system failure.</a:t>
            </a:r>
          </a:p>
          <a:p>
            <a:r>
              <a:rPr lang="en-GB" dirty="0"/>
              <a:t>Software reliability requirements may also be included to cope with hardware failure or operator error.</a:t>
            </a:r>
          </a:p>
          <a:p>
            <a:pPr marL="342900" lvl="1" indent="-342900">
              <a:spcBef>
                <a:spcPts val="600"/>
              </a:spcBef>
              <a:spcAft>
                <a:spcPts val="600"/>
              </a:spcAft>
              <a:buFont typeface="Wingdings" charset="2"/>
              <a:buChar char="²"/>
            </a:pPr>
            <a:r>
              <a:rPr lang="en-GB" sz="2400" dirty="0"/>
              <a:t>Reliability is a measurable system attribute so non-functional reliability requirements may be specified quantitatively. These define the number of failures that are acceptable during normal use of the system or the time in which the system must be available. </a:t>
            </a:r>
          </a:p>
          <a:p>
            <a:endParaRPr lang="en-GB"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18</a:t>
            </a:fld>
            <a:endParaRPr lang="en-US"/>
          </a:p>
        </p:txBody>
      </p:sp>
      <p:sp>
        <p:nvSpPr>
          <p:cNvPr id="7" name="Footer Placeholder 6"/>
          <p:cNvSpPr>
            <a:spLocks noGrp="1"/>
          </p:cNvSpPr>
          <p:nvPr>
            <p:ph type="ftr" sz="quarter" idx="11"/>
          </p:nvPr>
        </p:nvSpPr>
        <p:spPr/>
        <p:txBody>
          <a:bodyPr/>
          <a:lstStyle/>
          <a:p>
            <a:r>
              <a:rPr lang="en-US"/>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36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noFill/>
          <a:ln/>
        </p:spPr>
        <p:txBody>
          <a:bodyPr lIns="90840" tIns="44623" rIns="90840" bIns="44623"/>
          <a:lstStyle/>
          <a:p>
            <a:r>
              <a:rPr lang="en-GB"/>
              <a:t>Reliability metrics</a:t>
            </a:r>
          </a:p>
        </p:txBody>
      </p:sp>
      <p:sp>
        <p:nvSpPr>
          <p:cNvPr id="136194" name="Rectangle 2"/>
          <p:cNvSpPr>
            <a:spLocks noGrp="1" noChangeArrowheads="1"/>
          </p:cNvSpPr>
          <p:nvPr>
            <p:ph idx="1"/>
          </p:nvPr>
        </p:nvSpPr>
        <p:spPr>
          <a:noFill/>
          <a:ln/>
        </p:spPr>
        <p:txBody>
          <a:bodyPr lIns="90840" tIns="44623" rIns="90840" bIns="44623">
            <a:normAutofit lnSpcReduction="10000"/>
          </a:bodyPr>
          <a:lstStyle/>
          <a:p>
            <a:pPr>
              <a:lnSpc>
                <a:spcPct val="90000"/>
              </a:lnSpc>
            </a:pPr>
            <a:r>
              <a:rPr lang="en-GB" dirty="0"/>
              <a:t>Reliability metrics are units of measurement of system reliability.</a:t>
            </a:r>
          </a:p>
          <a:p>
            <a:pPr>
              <a:lnSpc>
                <a:spcPct val="90000"/>
              </a:lnSpc>
            </a:pPr>
            <a:r>
              <a:rPr lang="en-GB" dirty="0"/>
              <a:t>System reliability is measured by counting the number of operational failures and, where appropriate, relating these to the demands made on the system and the time that the system has been operational.</a:t>
            </a:r>
          </a:p>
          <a:p>
            <a:pPr>
              <a:lnSpc>
                <a:spcPct val="90000"/>
              </a:lnSpc>
            </a:pPr>
            <a:r>
              <a:rPr lang="en-GB" dirty="0"/>
              <a:t>A long-term measurement programme is required to assess the reliability of critical systems.</a:t>
            </a:r>
          </a:p>
          <a:p>
            <a:pPr>
              <a:lnSpc>
                <a:spcPct val="90000"/>
              </a:lnSpc>
            </a:pPr>
            <a:r>
              <a:rPr lang="en-GB" dirty="0"/>
              <a:t>Metrics</a:t>
            </a:r>
          </a:p>
          <a:p>
            <a:pPr lvl="1">
              <a:lnSpc>
                <a:spcPct val="90000"/>
              </a:lnSpc>
            </a:pPr>
            <a:r>
              <a:rPr lang="en-GB" dirty="0"/>
              <a:t>Probability of failure on demand</a:t>
            </a:r>
          </a:p>
          <a:p>
            <a:pPr lvl="1">
              <a:lnSpc>
                <a:spcPct val="90000"/>
              </a:lnSpc>
            </a:pPr>
            <a:r>
              <a:rPr lang="en-GB" dirty="0"/>
              <a:t>Rate of occurrence of failures/Mean time to failure</a:t>
            </a:r>
          </a:p>
          <a:p>
            <a:pPr lvl="1">
              <a:lnSpc>
                <a:spcPct val="90000"/>
              </a:lnSpc>
            </a:pPr>
            <a:r>
              <a:rPr lang="en-GB" dirty="0"/>
              <a:t>Availability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19</a:t>
            </a:fld>
            <a:endParaRPr lang="en-US"/>
          </a:p>
        </p:txBody>
      </p:sp>
      <p:sp>
        <p:nvSpPr>
          <p:cNvPr id="5" name="Footer Placeholder 4"/>
          <p:cNvSpPr>
            <a:spLocks noGrp="1"/>
          </p:cNvSpPr>
          <p:nvPr>
            <p:ph type="ftr" sz="quarter" idx="11"/>
          </p:nvPr>
        </p:nvSpPr>
        <p:spPr/>
        <p:txBody>
          <a:bodyPr/>
          <a:lstStyle/>
          <a:p>
            <a:r>
              <a:rPr lang="en-US" dirty="0"/>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3388471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Availability and reliability</a:t>
            </a:r>
          </a:p>
          <a:p>
            <a:r>
              <a:rPr lang="en-US" dirty="0"/>
              <a:t>Reliability requirements</a:t>
            </a:r>
          </a:p>
          <a:p>
            <a:r>
              <a:rPr lang="en-US" dirty="0"/>
              <a:t>Fault-tolerant architectures</a:t>
            </a:r>
          </a:p>
          <a:p>
            <a:r>
              <a:rPr lang="en-US" dirty="0"/>
              <a:t>Programming for reliability</a:t>
            </a:r>
          </a:p>
          <a:p>
            <a:r>
              <a:rPr lang="en-US" dirty="0"/>
              <a:t>Reliability measurement</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a:t>
            </a:fld>
            <a:endParaRPr lang="en-US"/>
          </a:p>
        </p:txBody>
      </p:sp>
      <p:sp>
        <p:nvSpPr>
          <p:cNvPr id="6" name="Footer Placeholder 3"/>
          <p:cNvSpPr>
            <a:spLocks noGrp="1"/>
          </p:cNvSpPr>
          <p:nvPr>
            <p:ph type="ftr" sz="quarter" idx="11"/>
          </p:nvPr>
        </p:nvSpPr>
        <p:spPr/>
        <p:txBody>
          <a:bodyPr/>
          <a:lstStyle/>
          <a:p>
            <a:pPr>
              <a:defRPr/>
            </a:pPr>
            <a:r>
              <a:rPr lang="en-US" dirty="0"/>
              <a:t>Chapter 11 Reliability Engineering</a:t>
            </a:r>
          </a:p>
        </p:txBody>
      </p:sp>
      <p:sp>
        <p:nvSpPr>
          <p:cNvPr id="4" name="Date Placeholder 3"/>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GB" dirty="0"/>
              <a:t>Probability of failure on demand (POFOD)</a:t>
            </a:r>
          </a:p>
        </p:txBody>
      </p:sp>
      <p:sp>
        <p:nvSpPr>
          <p:cNvPr id="140291" name="Rectangle 3"/>
          <p:cNvSpPr>
            <a:spLocks noGrp="1" noChangeArrowheads="1"/>
          </p:cNvSpPr>
          <p:nvPr>
            <p:ph idx="1"/>
          </p:nvPr>
        </p:nvSpPr>
        <p:spPr/>
        <p:txBody>
          <a:bodyPr/>
          <a:lstStyle/>
          <a:p>
            <a:r>
              <a:rPr lang="en-GB" sz="2400" dirty="0"/>
              <a:t>This is the probability that the system will fail when a service request is made. Useful when demands for service are intermittent and relatively infrequent.</a:t>
            </a:r>
          </a:p>
          <a:p>
            <a:r>
              <a:rPr lang="en-GB" sz="2400" dirty="0"/>
              <a:t>Appropriate for protection systems where services are demanded occasionally and where there are serious consequence if the service is not delivered.</a:t>
            </a:r>
          </a:p>
          <a:p>
            <a:r>
              <a:rPr lang="en-GB" sz="2400" dirty="0"/>
              <a:t>Relevant for many safety-critical systems with exception management components</a:t>
            </a:r>
          </a:p>
          <a:p>
            <a:pPr lvl="1"/>
            <a:r>
              <a:rPr lang="en-GB" sz="2000" dirty="0"/>
              <a:t>Emergency shutdown system in a chemical plant.</a:t>
            </a:r>
            <a:endParaRPr lang="en-GB" sz="1800" dirty="0"/>
          </a:p>
          <a:p>
            <a:endParaRPr lang="en-GB"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36674236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GB" dirty="0"/>
              <a:t>Rate of fault occurrence (ROCOF)</a:t>
            </a:r>
          </a:p>
        </p:txBody>
      </p:sp>
      <p:sp>
        <p:nvSpPr>
          <p:cNvPr id="141315" name="Rectangle 3"/>
          <p:cNvSpPr>
            <a:spLocks noGrp="1" noChangeArrowheads="1"/>
          </p:cNvSpPr>
          <p:nvPr>
            <p:ph idx="1"/>
          </p:nvPr>
        </p:nvSpPr>
        <p:spPr/>
        <p:txBody>
          <a:bodyPr/>
          <a:lstStyle/>
          <a:p>
            <a:r>
              <a:rPr lang="en-GB" sz="2400" dirty="0"/>
              <a:t>Reflects the rate of occurrence of failure in the system.</a:t>
            </a:r>
          </a:p>
          <a:p>
            <a:r>
              <a:rPr lang="en-GB" sz="2400" dirty="0"/>
              <a:t>ROCOF of 0.002 means 2 failures are likely in each 1000 operational time units e.g. 2 failures per 1000 hours of operation.</a:t>
            </a:r>
          </a:p>
          <a:p>
            <a:r>
              <a:rPr lang="en-GB" sz="2400" dirty="0"/>
              <a:t>Relevant for systems where the system has to process a large number of similar requests in a short time</a:t>
            </a:r>
          </a:p>
          <a:p>
            <a:pPr lvl="1"/>
            <a:r>
              <a:rPr lang="en-GB" sz="2000" dirty="0"/>
              <a:t>Credit card processing system, airline booking system.</a:t>
            </a:r>
          </a:p>
          <a:p>
            <a:r>
              <a:rPr lang="en-GB" sz="2200" dirty="0"/>
              <a:t>Reciprocal of ROCOF is Mean time to Failure (MTTF)</a:t>
            </a:r>
          </a:p>
          <a:p>
            <a:pPr lvl="1"/>
            <a:r>
              <a:rPr lang="en-GB" sz="1800" dirty="0"/>
              <a:t>Relevant for systems with long transactions i.e. where system processing takes a long time (e.g. CAD systems). MTTF should be longer than expected transaction length.</a:t>
            </a:r>
          </a:p>
          <a:p>
            <a:pPr lvl="1"/>
            <a:endParaRPr lang="en-GB"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21</a:t>
            </a:fld>
            <a:endParaRPr lang="en-US"/>
          </a:p>
        </p:txBody>
      </p:sp>
      <p:sp>
        <p:nvSpPr>
          <p:cNvPr id="5" name="Footer Placeholder 4"/>
          <p:cNvSpPr>
            <a:spLocks noGrp="1"/>
          </p:cNvSpPr>
          <p:nvPr>
            <p:ph type="ftr" sz="quarter" idx="11"/>
          </p:nvPr>
        </p:nvSpPr>
        <p:spPr/>
        <p:txBody>
          <a:bodyPr/>
          <a:lstStyle/>
          <a:p>
            <a:r>
              <a:rPr lang="en-US"/>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16751003"/>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t>Availability</a:t>
            </a:r>
          </a:p>
        </p:txBody>
      </p:sp>
      <p:sp>
        <p:nvSpPr>
          <p:cNvPr id="139267" name="Rectangle 3"/>
          <p:cNvSpPr>
            <a:spLocks noGrp="1" noChangeArrowheads="1"/>
          </p:cNvSpPr>
          <p:nvPr>
            <p:ph idx="1"/>
          </p:nvPr>
        </p:nvSpPr>
        <p:spPr/>
        <p:txBody>
          <a:bodyPr/>
          <a:lstStyle/>
          <a:p>
            <a:pPr>
              <a:lnSpc>
                <a:spcPct val="90000"/>
              </a:lnSpc>
            </a:pPr>
            <a:r>
              <a:rPr lang="en-GB" dirty="0"/>
              <a:t>Measure of the fraction of the time that the system is available for use.</a:t>
            </a:r>
          </a:p>
          <a:p>
            <a:pPr>
              <a:lnSpc>
                <a:spcPct val="90000"/>
              </a:lnSpc>
            </a:pPr>
            <a:r>
              <a:rPr lang="en-GB" dirty="0"/>
              <a:t>Takes repair and restart time into account</a:t>
            </a:r>
          </a:p>
          <a:p>
            <a:pPr>
              <a:lnSpc>
                <a:spcPct val="90000"/>
              </a:lnSpc>
            </a:pPr>
            <a:r>
              <a:rPr lang="en-GB" dirty="0"/>
              <a:t>Availability of 0.998 means software is available for 998 out of 1000 time units.</a:t>
            </a:r>
          </a:p>
          <a:p>
            <a:pPr>
              <a:lnSpc>
                <a:spcPct val="90000"/>
              </a:lnSpc>
            </a:pPr>
            <a:r>
              <a:rPr lang="en-GB" dirty="0"/>
              <a:t>Relevant for non-stop, continuously running systems </a:t>
            </a:r>
          </a:p>
          <a:p>
            <a:pPr lvl="1">
              <a:lnSpc>
                <a:spcPct val="90000"/>
              </a:lnSpc>
            </a:pPr>
            <a:r>
              <a:rPr lang="en-GB" dirty="0"/>
              <a:t>telephone switching systems, railway signalling systems.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22</a:t>
            </a:fld>
            <a:endParaRPr lang="en-US"/>
          </a:p>
        </p:txBody>
      </p:sp>
      <p:sp>
        <p:nvSpPr>
          <p:cNvPr id="5" name="Footer Placeholder 4"/>
          <p:cNvSpPr>
            <a:spLocks noGrp="1"/>
          </p:cNvSpPr>
          <p:nvPr>
            <p:ph type="ftr" sz="quarter" idx="11"/>
          </p:nvPr>
        </p:nvSpPr>
        <p:spPr/>
        <p:txBody>
          <a:bodyPr/>
          <a:lstStyle/>
          <a:p>
            <a:r>
              <a:rPr lang="en-US"/>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0325127"/>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specification</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2543520"/>
        </p:xfrm>
        <a:graphic>
          <a:graphicData uri="http://schemas.openxmlformats.org/drawingml/2006/table">
            <a:tbl>
              <a:tblPr firstRow="1" bandRow="1">
                <a:tableStyleId>{5C22544A-7EE6-4342-B048-85BDC9FD1C3A}</a:tableStyleId>
              </a:tblPr>
              <a:tblGrid>
                <a:gridCol w="2920709">
                  <a:extLst>
                    <a:ext uri="{9D8B030D-6E8A-4147-A177-3AD203B41FA5}">
                      <a16:colId xmlns:a16="http://schemas.microsoft.com/office/drawing/2014/main" val="20000"/>
                    </a:ext>
                  </a:extLst>
                </a:gridCol>
                <a:gridCol w="5308891">
                  <a:extLst>
                    <a:ext uri="{9D8B030D-6E8A-4147-A177-3AD203B41FA5}">
                      <a16:colId xmlns:a16="http://schemas.microsoft.com/office/drawing/2014/main" val="20001"/>
                    </a:ext>
                  </a:extLst>
                </a:gridCol>
              </a:tblGrid>
              <a:tr h="370840">
                <a:tc>
                  <a:txBody>
                    <a:bodyPr/>
                    <a:lstStyle/>
                    <a:p>
                      <a:pPr algn="l">
                        <a:spcAft>
                          <a:spcPts val="0"/>
                        </a:spcAft>
                      </a:pPr>
                      <a:r>
                        <a:rPr lang="en-GB" sz="1400" b="1" dirty="0">
                          <a:solidFill>
                            <a:srgbClr val="000000"/>
                          </a:solidFill>
                          <a:latin typeface="Arial"/>
                          <a:ea typeface="Times New Roman"/>
                          <a:cs typeface="Arial"/>
                        </a:rPr>
                        <a:t>Availability</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indent="630555" algn="l">
                        <a:spcBef>
                          <a:spcPts val="600"/>
                        </a:spcBef>
                        <a:spcAft>
                          <a:spcPts val="0"/>
                        </a:spcAft>
                      </a:pPr>
                      <a:r>
                        <a:rPr lang="en-GB" sz="1400" dirty="0">
                          <a:solidFill>
                            <a:srgbClr val="000000"/>
                          </a:solidFill>
                          <a:latin typeface="Arial"/>
                          <a:ea typeface="Times New Roman"/>
                          <a:cs typeface="Arial"/>
                        </a:rPr>
                        <a:t>0.9</a:t>
                      </a:r>
                    </a:p>
                  </a:txBody>
                  <a:tcPr marL="54610" marR="54610" marT="72000" marB="91440"/>
                </a:tc>
                <a:tc>
                  <a:txBody>
                    <a:bodyPr/>
                    <a:lstStyle/>
                    <a:p>
                      <a:pPr algn="just">
                        <a:spcBef>
                          <a:spcPts val="600"/>
                        </a:spcBef>
                        <a:spcAft>
                          <a:spcPts val="0"/>
                        </a:spcAft>
                      </a:pPr>
                      <a:r>
                        <a:rPr lang="en-GB" sz="1400">
                          <a:solidFill>
                            <a:srgbClr val="000000"/>
                          </a:solidFill>
                          <a:latin typeface="Arial"/>
                          <a:ea typeface="Times New Roman"/>
                          <a:cs typeface="Arial"/>
                        </a:rPr>
                        <a:t>The system is available for 90% of the time. This means that, in a 24-hour period (1,440 minutes), the system will be unavailable for 144 minutes.</a:t>
                      </a:r>
                    </a:p>
                  </a:txBody>
                  <a:tcPr marL="54610" marR="54610" marT="72000" marB="91440"/>
                </a:tc>
                <a:extLst>
                  <a:ext uri="{0D108BD9-81ED-4DB2-BD59-A6C34878D82A}">
                    <a16:rowId xmlns:a16="http://schemas.microsoft.com/office/drawing/2014/main" val="10001"/>
                  </a:ext>
                </a:extLst>
              </a:tr>
              <a:tr h="370840">
                <a:tc>
                  <a:txBody>
                    <a:bodyPr/>
                    <a:lstStyle/>
                    <a:p>
                      <a:pPr indent="630555" algn="l">
                        <a:spcAft>
                          <a:spcPts val="0"/>
                        </a:spcAft>
                      </a:pPr>
                      <a:r>
                        <a:rPr lang="en-GB" sz="1400" dirty="0">
                          <a:solidFill>
                            <a:srgbClr val="000000"/>
                          </a:solidFill>
                          <a:latin typeface="Arial"/>
                          <a:ea typeface="Times New Roman"/>
                          <a:cs typeface="Arial"/>
                        </a:rPr>
                        <a:t>0.99</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In a 24-hour period, the system is unavailable for 14.4 minutes. </a:t>
                      </a:r>
                    </a:p>
                  </a:txBody>
                  <a:tcPr marL="54610" marR="54610" marT="72000" marB="91440"/>
                </a:tc>
                <a:extLst>
                  <a:ext uri="{0D108BD9-81ED-4DB2-BD59-A6C34878D82A}">
                    <a16:rowId xmlns:a16="http://schemas.microsoft.com/office/drawing/2014/main" val="10002"/>
                  </a:ext>
                </a:extLst>
              </a:tr>
              <a:tr h="370840">
                <a:tc>
                  <a:txBody>
                    <a:bodyPr/>
                    <a:lstStyle/>
                    <a:p>
                      <a:pPr indent="630555" algn="l">
                        <a:spcAft>
                          <a:spcPts val="0"/>
                        </a:spcAft>
                      </a:pPr>
                      <a:r>
                        <a:rPr lang="en-GB" sz="1400" dirty="0">
                          <a:solidFill>
                            <a:srgbClr val="000000"/>
                          </a:solidFill>
                          <a:latin typeface="Arial"/>
                          <a:ea typeface="Times New Roman"/>
                          <a:cs typeface="Arial"/>
                        </a:rPr>
                        <a:t>0.999</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The system is unavailable for 84 seconds in a 24-hour period.</a:t>
                      </a:r>
                    </a:p>
                  </a:txBody>
                  <a:tcPr marL="54610" marR="54610" marT="72000" marB="91440"/>
                </a:tc>
                <a:extLst>
                  <a:ext uri="{0D108BD9-81ED-4DB2-BD59-A6C34878D82A}">
                    <a16:rowId xmlns:a16="http://schemas.microsoft.com/office/drawing/2014/main" val="10003"/>
                  </a:ext>
                </a:extLst>
              </a:tr>
              <a:tr h="370840">
                <a:tc>
                  <a:txBody>
                    <a:bodyPr/>
                    <a:lstStyle/>
                    <a:p>
                      <a:pPr indent="630555" algn="l">
                        <a:spcAft>
                          <a:spcPts val="0"/>
                        </a:spcAft>
                      </a:pPr>
                      <a:r>
                        <a:rPr lang="en-GB" sz="1400" dirty="0">
                          <a:solidFill>
                            <a:srgbClr val="000000"/>
                          </a:solidFill>
                          <a:latin typeface="Arial"/>
                          <a:ea typeface="Times New Roman"/>
                          <a:cs typeface="Arial"/>
                        </a:rPr>
                        <a:t>0.9999</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The system is unavailable for 8.4 seconds in a 24-hour period. Roughly, one minute per week.</a:t>
                      </a:r>
                    </a:p>
                  </a:txBody>
                  <a:tcPr marL="54610" marR="54610" marT="7200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23</a:t>
            </a:fld>
            <a:endParaRPr lang="en-US"/>
          </a:p>
        </p:txBody>
      </p:sp>
      <p:sp>
        <p:nvSpPr>
          <p:cNvPr id="6" name="Footer Placeholder 5"/>
          <p:cNvSpPr>
            <a:spLocks noGrp="1"/>
          </p:cNvSpPr>
          <p:nvPr>
            <p:ph type="ftr" sz="quarter" idx="11"/>
          </p:nvPr>
        </p:nvSpPr>
        <p:spPr/>
        <p:txBody>
          <a:bodyPr/>
          <a:lstStyle/>
          <a:p>
            <a:r>
              <a:rPr lang="en-US"/>
              <a:t>Chapter 11 Reliability Engineering</a:t>
            </a:r>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2057194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reliability requirements</a:t>
            </a:r>
          </a:p>
        </p:txBody>
      </p:sp>
      <p:sp>
        <p:nvSpPr>
          <p:cNvPr id="3" name="Content Placeholder 2"/>
          <p:cNvSpPr>
            <a:spLocks noGrp="1"/>
          </p:cNvSpPr>
          <p:nvPr>
            <p:ph idx="1"/>
          </p:nvPr>
        </p:nvSpPr>
        <p:spPr/>
        <p:txBody>
          <a:bodyPr/>
          <a:lstStyle/>
          <a:p>
            <a:r>
              <a:rPr lang="en-US" dirty="0"/>
              <a:t>Non-functional reliability requirements are specifications of the required reliability and availability of a system using one of the reliability metrics (POFOD, ROCOF or AVAIL).</a:t>
            </a:r>
          </a:p>
          <a:p>
            <a:r>
              <a:rPr lang="en-US" dirty="0"/>
              <a:t>Quantitative reliability and availability specification has been used for many years in safety-critical systems but is uncommon for business critical systems. </a:t>
            </a:r>
          </a:p>
          <a:p>
            <a:r>
              <a:rPr lang="en-US" dirty="0"/>
              <a:t>However, as</a:t>
            </a:r>
            <a:r>
              <a:rPr lang="en-US" b="1" dirty="0"/>
              <a:t> </a:t>
            </a:r>
            <a:r>
              <a:rPr lang="en-US" dirty="0"/>
              <a:t>more and more companies</a:t>
            </a:r>
            <a:r>
              <a:rPr lang="en-US" b="1" dirty="0"/>
              <a:t> </a:t>
            </a:r>
            <a:r>
              <a:rPr lang="en-US" dirty="0"/>
              <a:t>demand 24/7 service from their systems, it makes sense for them to be precise about their reliability and availability expectations.</a:t>
            </a:r>
            <a:r>
              <a:rPr lang="en-GB" dirty="0"/>
              <a:t> </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64135037"/>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reliability specification</a:t>
            </a:r>
          </a:p>
        </p:txBody>
      </p:sp>
      <p:sp>
        <p:nvSpPr>
          <p:cNvPr id="3" name="Content Placeholder 2"/>
          <p:cNvSpPr>
            <a:spLocks noGrp="1"/>
          </p:cNvSpPr>
          <p:nvPr>
            <p:ph idx="1"/>
          </p:nvPr>
        </p:nvSpPr>
        <p:spPr/>
        <p:txBody>
          <a:bodyPr/>
          <a:lstStyle/>
          <a:p>
            <a:r>
              <a:rPr lang="en-US" dirty="0"/>
              <a:t>The process of deciding the required level of the reliability helps to clarify what stakeholders really need.</a:t>
            </a:r>
          </a:p>
          <a:p>
            <a:r>
              <a:rPr lang="en-US" dirty="0"/>
              <a:t>It provides a basis for assessing when to stop testing a system. You stop when the system has reached its required reliability level.</a:t>
            </a:r>
            <a:endParaRPr lang="en-GB" dirty="0"/>
          </a:p>
          <a:p>
            <a:r>
              <a:rPr lang="en-US" dirty="0"/>
              <a:t>It is a means of assessing different design strategies intended to improve the reliability of a system. </a:t>
            </a:r>
            <a:r>
              <a:rPr lang="en-GB" dirty="0"/>
              <a:t> </a:t>
            </a:r>
          </a:p>
          <a:p>
            <a:r>
              <a:rPr lang="en-US" dirty="0"/>
              <a:t>If a regulator has to approve a system (e.g. all systems that are critical to flight safety on an aircraft are regulated), then evidence that a required reliability target has been met is important for system certification.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9802577"/>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reliability requirements</a:t>
            </a:r>
          </a:p>
        </p:txBody>
      </p:sp>
      <p:sp>
        <p:nvSpPr>
          <p:cNvPr id="3" name="Content Placeholder 2"/>
          <p:cNvSpPr>
            <a:spLocks noGrp="1"/>
          </p:cNvSpPr>
          <p:nvPr>
            <p:ph idx="1"/>
          </p:nvPr>
        </p:nvSpPr>
        <p:spPr/>
        <p:txBody>
          <a:bodyPr/>
          <a:lstStyle/>
          <a:p>
            <a:r>
              <a:rPr lang="en-US" dirty="0"/>
              <a:t>Specify the availability and reliability requirements for different types of failure. There should be a lower probability of high-cost failures than failures that don’t have serious consequences.</a:t>
            </a:r>
            <a:endParaRPr lang="en-GB" dirty="0"/>
          </a:p>
          <a:p>
            <a:r>
              <a:rPr lang="en-US" dirty="0"/>
              <a:t>Specify the availability and reliability requirements for different types of system service. Critical system services should have the highest reliability but you may be willing to tolerate more failures in less critical services. </a:t>
            </a:r>
          </a:p>
          <a:p>
            <a:r>
              <a:rPr lang="en-US" dirty="0"/>
              <a:t>Think about whether a high level of reliability is really required. Other mechanisms can be used to provide reliable system service.</a:t>
            </a:r>
          </a:p>
        </p:txBody>
      </p:sp>
      <p:sp>
        <p:nvSpPr>
          <p:cNvPr id="4" name="Footer Placeholder 3"/>
          <p:cNvSpPr>
            <a:spLocks noGrp="1"/>
          </p:cNvSpPr>
          <p:nvPr>
            <p:ph type="ftr" sz="quarter" idx="11"/>
          </p:nvPr>
        </p:nvSpPr>
        <p:spPr/>
        <p:txBody>
          <a:bodyPr/>
          <a:lstStyle/>
          <a:p>
            <a:pPr>
              <a:defRPr/>
            </a:pPr>
            <a:r>
              <a:rPr lang="en-US"/>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70477795"/>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ATM reliability specification</a:t>
            </a:r>
          </a:p>
        </p:txBody>
      </p:sp>
      <p:sp>
        <p:nvSpPr>
          <p:cNvPr id="3" name="Content Placeholder 2"/>
          <p:cNvSpPr>
            <a:spLocks noGrp="1"/>
          </p:cNvSpPr>
          <p:nvPr>
            <p:ph idx="1"/>
          </p:nvPr>
        </p:nvSpPr>
        <p:spPr/>
        <p:txBody>
          <a:bodyPr/>
          <a:lstStyle/>
          <a:p>
            <a:r>
              <a:rPr lang="en-US" dirty="0"/>
              <a:t>Key concerns</a:t>
            </a:r>
          </a:p>
          <a:p>
            <a:pPr lvl="1"/>
            <a:r>
              <a:rPr lang="en-US" dirty="0"/>
              <a:t>To ensure that their ATMs carry out customer services as requested and that they properly record customer transactions in the account database.</a:t>
            </a:r>
            <a:endParaRPr lang="en-GB" dirty="0"/>
          </a:p>
          <a:p>
            <a:pPr lvl="1"/>
            <a:r>
              <a:rPr lang="en-GB" dirty="0"/>
              <a:t>To ensure that these ATM systems are available for use when required.</a:t>
            </a:r>
          </a:p>
          <a:p>
            <a:r>
              <a:rPr lang="en-GB" dirty="0"/>
              <a:t>Database transaction mechanisms may be used to correct transaction problems so a low-level of ATM reliability is all that is required</a:t>
            </a:r>
          </a:p>
          <a:p>
            <a:r>
              <a:rPr lang="en-GB" dirty="0"/>
              <a:t>Availability, in this case, is more important than reliability</a:t>
            </a:r>
          </a:p>
          <a:p>
            <a:pPr lvl="1"/>
            <a:endParaRPr lang="en-US" dirty="0"/>
          </a:p>
        </p:txBody>
      </p:sp>
      <p:sp>
        <p:nvSpPr>
          <p:cNvPr id="4" name="Footer Placeholder 3"/>
          <p:cNvSpPr>
            <a:spLocks noGrp="1"/>
          </p:cNvSpPr>
          <p:nvPr>
            <p:ph type="ftr" sz="quarter" idx="11"/>
          </p:nvPr>
        </p:nvSpPr>
        <p:spPr/>
        <p:txBody>
          <a:bodyPr/>
          <a:lstStyle/>
          <a:p>
            <a:pPr>
              <a:defRPr/>
            </a:pPr>
            <a:r>
              <a:rPr lang="en-US"/>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534423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ATM availability specification</a:t>
            </a:r>
          </a:p>
        </p:txBody>
      </p:sp>
      <p:sp>
        <p:nvSpPr>
          <p:cNvPr id="3" name="Content Placeholder 2"/>
          <p:cNvSpPr>
            <a:spLocks noGrp="1"/>
          </p:cNvSpPr>
          <p:nvPr>
            <p:ph idx="1"/>
          </p:nvPr>
        </p:nvSpPr>
        <p:spPr/>
        <p:txBody>
          <a:bodyPr/>
          <a:lstStyle/>
          <a:p>
            <a:r>
              <a:rPr lang="en-US" dirty="0"/>
              <a:t>System services</a:t>
            </a:r>
          </a:p>
          <a:p>
            <a:pPr lvl="1"/>
            <a:r>
              <a:rPr lang="en-US" dirty="0"/>
              <a:t>The customer account database service;</a:t>
            </a:r>
            <a:endParaRPr lang="en-GB" dirty="0"/>
          </a:p>
          <a:p>
            <a:pPr lvl="1"/>
            <a:r>
              <a:rPr lang="en-US" dirty="0"/>
              <a:t>The individual services provided by an ATM such as ‘withdraw cash’, ‘provide account information’, etc.</a:t>
            </a:r>
            <a:r>
              <a:rPr lang="en-GB" dirty="0"/>
              <a:t> </a:t>
            </a:r>
          </a:p>
          <a:p>
            <a:r>
              <a:rPr lang="en-US" dirty="0"/>
              <a:t>The database service is critical as failure of this service means that all of the ATMs in the network are out of action. </a:t>
            </a:r>
          </a:p>
          <a:p>
            <a:r>
              <a:rPr lang="en-US" dirty="0"/>
              <a:t>You should specify this to have a high level of availability.</a:t>
            </a:r>
          </a:p>
          <a:p>
            <a:pPr lvl="1"/>
            <a:r>
              <a:rPr lang="en-US" dirty="0"/>
              <a:t>Database availability should be around 0.9999, between 7 am and 11pm. </a:t>
            </a:r>
          </a:p>
          <a:p>
            <a:pPr lvl="1"/>
            <a:r>
              <a:rPr lang="en-US" dirty="0"/>
              <a:t>This corresponds to a downtime of less than 1 minute per week.</a:t>
            </a:r>
          </a:p>
        </p:txBody>
      </p:sp>
      <p:sp>
        <p:nvSpPr>
          <p:cNvPr id="4" name="Footer Placeholder 3"/>
          <p:cNvSpPr>
            <a:spLocks noGrp="1"/>
          </p:cNvSpPr>
          <p:nvPr>
            <p:ph type="ftr" sz="quarter" idx="11"/>
          </p:nvPr>
        </p:nvSpPr>
        <p:spPr/>
        <p:txBody>
          <a:bodyPr/>
          <a:lstStyle/>
          <a:p>
            <a:pPr>
              <a:defRPr/>
            </a:pPr>
            <a:r>
              <a:rPr lang="en-US"/>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64862309"/>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ATM availability specification</a:t>
            </a:r>
          </a:p>
        </p:txBody>
      </p:sp>
      <p:sp>
        <p:nvSpPr>
          <p:cNvPr id="3" name="Content Placeholder 2"/>
          <p:cNvSpPr>
            <a:spLocks noGrp="1"/>
          </p:cNvSpPr>
          <p:nvPr>
            <p:ph idx="1"/>
          </p:nvPr>
        </p:nvSpPr>
        <p:spPr/>
        <p:txBody>
          <a:bodyPr/>
          <a:lstStyle/>
          <a:p>
            <a:r>
              <a:rPr lang="en-US" dirty="0"/>
              <a:t>For an individual ATM, the key reliability issues depends on mechanical reliability and the fact that it can run out of cash. </a:t>
            </a:r>
          </a:p>
          <a:p>
            <a:r>
              <a:rPr lang="en-US" dirty="0"/>
              <a:t>A lower level of software availability for the ATM software is acceptable. </a:t>
            </a:r>
          </a:p>
          <a:p>
            <a:r>
              <a:rPr lang="en-US" dirty="0"/>
              <a:t>The overall availability of the ATM software might therefore be specified as 0.999, which means that a machine might be unavailable for between 1 and 2 minutes each day. </a:t>
            </a:r>
          </a:p>
        </p:txBody>
      </p:sp>
      <p:sp>
        <p:nvSpPr>
          <p:cNvPr id="4" name="Footer Placeholder 3"/>
          <p:cNvSpPr>
            <a:spLocks noGrp="1"/>
          </p:cNvSpPr>
          <p:nvPr>
            <p:ph type="ftr" sz="quarter" idx="11"/>
          </p:nvPr>
        </p:nvSpPr>
        <p:spPr/>
        <p:txBody>
          <a:bodyPr/>
          <a:lstStyle/>
          <a:p>
            <a:pPr>
              <a:defRPr/>
            </a:pPr>
            <a:r>
              <a:rPr lang="en-US"/>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80592506"/>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840" tIns="44623" rIns="90840" bIns="44623"/>
          <a:lstStyle/>
          <a:p>
            <a:r>
              <a:rPr lang="en-GB" dirty="0"/>
              <a:t>Software reliability</a:t>
            </a:r>
          </a:p>
        </p:txBody>
      </p:sp>
      <p:sp>
        <p:nvSpPr>
          <p:cNvPr id="6147" name="Rectangle 3"/>
          <p:cNvSpPr>
            <a:spLocks noGrp="1" noChangeArrowheads="1"/>
          </p:cNvSpPr>
          <p:nvPr>
            <p:ph idx="1"/>
          </p:nvPr>
        </p:nvSpPr>
        <p:spPr>
          <a:noFill/>
          <a:ln/>
        </p:spPr>
        <p:txBody>
          <a:bodyPr lIns="90840" tIns="44623" rIns="90840" bIns="44623"/>
          <a:lstStyle/>
          <a:p>
            <a:r>
              <a:rPr lang="en-GB" dirty="0"/>
              <a:t>In general, software customers expect all software to be dependable. However, for non-critical applications, they may be willing to accept some system failures.</a:t>
            </a:r>
          </a:p>
          <a:p>
            <a:r>
              <a:rPr lang="en-GB" dirty="0"/>
              <a:t>Some applications (critical systems) have very high reliability requirements and special software engineering techniques may be used to achieve this.</a:t>
            </a:r>
          </a:p>
          <a:p>
            <a:pPr lvl="1"/>
            <a:r>
              <a:rPr lang="en-GB" dirty="0"/>
              <a:t>Medical systems</a:t>
            </a:r>
          </a:p>
          <a:p>
            <a:pPr lvl="1"/>
            <a:r>
              <a:rPr lang="en-GB" dirty="0"/>
              <a:t>Telecommunications and power systems</a:t>
            </a:r>
          </a:p>
          <a:p>
            <a:pPr lvl="1"/>
            <a:r>
              <a:rPr lang="en-GB" dirty="0"/>
              <a:t>Aerospace systems</a:t>
            </a:r>
          </a:p>
          <a:p>
            <a:pPr>
              <a:buNone/>
            </a:pPr>
            <a:endParaRPr lang="en-GB"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a:t>
            </a:fld>
            <a:endParaRPr lang="en-US"/>
          </a:p>
        </p:txBody>
      </p:sp>
      <p:sp>
        <p:nvSpPr>
          <p:cNvPr id="6" name="Footer Placeholder 3"/>
          <p:cNvSpPr>
            <a:spLocks noGrp="1"/>
          </p:cNvSpPr>
          <p:nvPr>
            <p:ph type="ftr" sz="quarter" idx="11"/>
          </p:nvPr>
        </p:nvSpPr>
        <p:spPr/>
        <p:txBody>
          <a:bodyPr/>
          <a:lstStyle/>
          <a:p>
            <a:pPr>
              <a:defRPr/>
            </a:pPr>
            <a:r>
              <a:rPr lang="en-US" dirty="0"/>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title"/>
          </p:nvPr>
        </p:nvSpPr>
        <p:spPr/>
        <p:txBody>
          <a:bodyPr/>
          <a:lstStyle/>
          <a:p>
            <a:r>
              <a:rPr lang="en-GB" dirty="0"/>
              <a:t>Insulin pump reliability specification</a:t>
            </a:r>
          </a:p>
        </p:txBody>
      </p:sp>
      <p:sp>
        <p:nvSpPr>
          <p:cNvPr id="7" name="Content Placeholder 6"/>
          <p:cNvSpPr>
            <a:spLocks noGrp="1"/>
          </p:cNvSpPr>
          <p:nvPr>
            <p:ph idx="1"/>
          </p:nvPr>
        </p:nvSpPr>
        <p:spPr/>
        <p:txBody>
          <a:bodyPr/>
          <a:lstStyle/>
          <a:p>
            <a:r>
              <a:rPr lang="en-US" dirty="0"/>
              <a:t>Probability of failure (POFOD) is the most appropriate metric.</a:t>
            </a:r>
          </a:p>
          <a:p>
            <a:r>
              <a:rPr lang="en-US" dirty="0"/>
              <a:t>Transient failures that can be repaired by user actions such as recalibration of the machine. A relatively low value of POFOD is acceptable (say 0.002) – one failure may occur in every 500 demands.</a:t>
            </a:r>
          </a:p>
          <a:p>
            <a:r>
              <a:rPr lang="en-US" dirty="0"/>
              <a:t>Permanent failures require the software to be re-installed by the manufacturer. This should occur no more than once per year. POFOD for this situation should be less than 0.00002.</a:t>
            </a:r>
          </a:p>
        </p:txBody>
      </p:sp>
      <p:sp>
        <p:nvSpPr>
          <p:cNvPr id="8" name="Slide Number Placeholder 7"/>
          <p:cNvSpPr>
            <a:spLocks noGrp="1"/>
          </p:cNvSpPr>
          <p:nvPr>
            <p:ph type="sldNum" sz="quarter" idx="12"/>
          </p:nvPr>
        </p:nvSpPr>
        <p:spPr/>
        <p:txBody>
          <a:bodyPr/>
          <a:lstStyle/>
          <a:p>
            <a:fld id="{348D88E4-469E-644E-9952-CB69E8EF64CD}" type="slidenum">
              <a:rPr lang="en-US" smtClean="0"/>
              <a:pPr/>
              <a:t>30</a:t>
            </a:fld>
            <a:endParaRPr lang="en-US"/>
          </a:p>
        </p:txBody>
      </p:sp>
      <p:sp>
        <p:nvSpPr>
          <p:cNvPr id="9" name="Footer Placeholder 8"/>
          <p:cNvSpPr>
            <a:spLocks noGrp="1"/>
          </p:cNvSpPr>
          <p:nvPr>
            <p:ph type="ftr" sz="quarter" idx="11"/>
          </p:nvPr>
        </p:nvSpPr>
        <p:spPr/>
        <p:txBody>
          <a:bodyPr/>
          <a:lstStyle/>
          <a:p>
            <a:r>
              <a:rPr lang="en-US"/>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19495825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reliability requirements</a:t>
            </a:r>
          </a:p>
        </p:txBody>
      </p:sp>
      <p:sp>
        <p:nvSpPr>
          <p:cNvPr id="3" name="Content Placeholder 2"/>
          <p:cNvSpPr>
            <a:spLocks noGrp="1"/>
          </p:cNvSpPr>
          <p:nvPr>
            <p:ph idx="1"/>
          </p:nvPr>
        </p:nvSpPr>
        <p:spPr/>
        <p:txBody>
          <a:bodyPr/>
          <a:lstStyle/>
          <a:p>
            <a:r>
              <a:rPr lang="en-US" dirty="0"/>
              <a:t>Checking requirements that identify checks to ensure that incorrect data is detected before it leads to a failure.</a:t>
            </a:r>
          </a:p>
          <a:p>
            <a:r>
              <a:rPr lang="en-US" dirty="0"/>
              <a:t>Recovery requirements that are geared to help the system recover after a failure has occurred.</a:t>
            </a:r>
          </a:p>
          <a:p>
            <a:r>
              <a:rPr lang="en-US" dirty="0"/>
              <a:t>Redundancy requirements that specify redundant features of the system to be included.</a:t>
            </a:r>
          </a:p>
          <a:p>
            <a:r>
              <a:rPr lang="en-US" dirty="0"/>
              <a:t>Process requirements for reliability which specify the development process to be used may also be included.</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11 Reliability Engineering</a:t>
            </a:r>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891124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functional reliability requirements</a:t>
            </a:r>
          </a:p>
        </p:txBody>
      </p:sp>
      <p:sp>
        <p:nvSpPr>
          <p:cNvPr id="4" name="TextBox 3"/>
          <p:cNvSpPr txBox="1"/>
          <p:nvPr/>
        </p:nvSpPr>
        <p:spPr>
          <a:xfrm>
            <a:off x="905280" y="2080535"/>
            <a:ext cx="7781520" cy="3170099"/>
          </a:xfrm>
          <a:prstGeom prst="rect">
            <a:avLst/>
          </a:prstGeom>
          <a:solidFill>
            <a:srgbClr val="FFFF00">
              <a:alpha val="39000"/>
            </a:srgbClr>
          </a:solidFill>
        </p:spPr>
        <p:txBody>
          <a:bodyPr wrap="square" rtlCol="0">
            <a:spAutoFit/>
          </a:bodyPr>
          <a:lstStyle/>
          <a:p>
            <a:pPr>
              <a:spcAft>
                <a:spcPts val="600"/>
              </a:spcAft>
            </a:pPr>
            <a:r>
              <a:rPr lang="en-US" dirty="0"/>
              <a:t> </a:t>
            </a:r>
            <a:r>
              <a:rPr lang="en-GB" b="1" dirty="0"/>
              <a:t>RR1</a:t>
            </a:r>
            <a:r>
              <a:rPr lang="en-GB" dirty="0"/>
              <a:t>:	A pre-defined range for all operator inputs shall be defined and the system shall check that all operator inputs fall within this pre-defined range. (Checking)</a:t>
            </a:r>
          </a:p>
          <a:p>
            <a:pPr>
              <a:spcAft>
                <a:spcPts val="600"/>
              </a:spcAft>
            </a:pPr>
            <a:r>
              <a:rPr lang="en-GB" b="1" dirty="0"/>
              <a:t>RR2:</a:t>
            </a:r>
            <a:r>
              <a:rPr lang="en-GB" dirty="0"/>
              <a:t>	Copies of the patient database shall be maintained on two separate servers that are not housed in the same building. (Recovery, redundancy)</a:t>
            </a:r>
          </a:p>
          <a:p>
            <a:pPr>
              <a:spcAft>
                <a:spcPts val="600"/>
              </a:spcAft>
            </a:pPr>
            <a:r>
              <a:rPr lang="en-GB" b="1" dirty="0"/>
              <a:t>RR3:</a:t>
            </a:r>
            <a:r>
              <a:rPr lang="en-GB" dirty="0"/>
              <a:t>	N-version programming shall be used to implement the braking control system. (Redundancy)</a:t>
            </a:r>
          </a:p>
          <a:p>
            <a:pPr>
              <a:spcAft>
                <a:spcPts val="600"/>
              </a:spcAft>
            </a:pPr>
            <a:r>
              <a:rPr lang="en-GB" b="1" dirty="0"/>
              <a:t>RR4:</a:t>
            </a:r>
            <a:r>
              <a:rPr lang="en-GB" dirty="0"/>
              <a:t>	The system must be implemented in a safe subset of </a:t>
            </a:r>
            <a:r>
              <a:rPr lang="en-GB" dirty="0" err="1"/>
              <a:t>Ada</a:t>
            </a:r>
            <a:r>
              <a:rPr lang="en-GB" dirty="0"/>
              <a:t> and checked using static analysis. (Process)</a:t>
            </a:r>
          </a:p>
          <a:p>
            <a:pPr>
              <a:spcAft>
                <a:spcPts val="600"/>
              </a:spcAft>
            </a:pP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32</a:t>
            </a:fld>
            <a:endParaRPr lang="en-US"/>
          </a:p>
        </p:txBody>
      </p:sp>
      <p:sp>
        <p:nvSpPr>
          <p:cNvPr id="6" name="Footer Placeholder 5"/>
          <p:cNvSpPr>
            <a:spLocks noGrp="1"/>
          </p:cNvSpPr>
          <p:nvPr>
            <p:ph type="ftr" sz="quarter" idx="11"/>
          </p:nvPr>
        </p:nvSpPr>
        <p:spPr/>
        <p:txBody>
          <a:bodyPr/>
          <a:lstStyle/>
          <a:p>
            <a:r>
              <a:rPr lang="en-US"/>
              <a:t>Chapter 11 Reliability Engineering</a:t>
            </a:r>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9063780"/>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2"/>
            <a:ext cx="8229600" cy="1143000"/>
          </a:xfrm>
        </p:spPr>
        <p:txBody>
          <a:bodyPr/>
          <a:lstStyle/>
          <a:p>
            <a:pPr algn="ctr"/>
            <a:r>
              <a:rPr lang="en-US" dirty="0"/>
              <a:t>Fault-tolerant architectures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82898128"/>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Fault tolerance</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dirty="0"/>
              <a:t>In critical situations, software systems must be </a:t>
            </a:r>
            <a:br>
              <a:rPr lang="en-GB" sz="2400" dirty="0"/>
            </a:br>
            <a:r>
              <a:rPr lang="en-GB" sz="2400" dirty="0"/>
              <a:t>fault tolerant. </a:t>
            </a:r>
          </a:p>
          <a:p>
            <a:pPr>
              <a:lnSpc>
                <a:spcPct val="90000"/>
              </a:lnSpc>
            </a:pPr>
            <a:r>
              <a:rPr lang="en-GB" sz="2400" dirty="0"/>
              <a:t>Fault tolerance is required where there are high availability requirements or where system failure costs are very high.</a:t>
            </a:r>
          </a:p>
          <a:p>
            <a:pPr>
              <a:lnSpc>
                <a:spcPct val="90000"/>
              </a:lnSpc>
            </a:pPr>
            <a:r>
              <a:rPr lang="en-GB" sz="2400" dirty="0"/>
              <a:t>Fault tolerance means that the system can continue in operation in spite of software failure.</a:t>
            </a:r>
          </a:p>
          <a:p>
            <a:pPr>
              <a:lnSpc>
                <a:spcPct val="90000"/>
              </a:lnSpc>
            </a:pPr>
            <a:r>
              <a:rPr lang="en-GB" sz="2400" dirty="0"/>
              <a:t>Even if the system has been proved to conform to its specification, it must also be fault tolerant as  there may be specification errors or the validation may be incorrect.</a:t>
            </a:r>
          </a:p>
        </p:txBody>
      </p:sp>
      <p:sp>
        <p:nvSpPr>
          <p:cNvPr id="5" name="Footer Placeholder 4"/>
          <p:cNvSpPr>
            <a:spLocks noGrp="1"/>
          </p:cNvSpPr>
          <p:nvPr>
            <p:ph type="ftr" sz="quarter" idx="11"/>
          </p:nvPr>
        </p:nvSpPr>
        <p:spPr/>
        <p:txBody>
          <a:bodyPr/>
          <a:lstStyle/>
          <a:p>
            <a:pPr>
              <a:defRPr/>
            </a:pPr>
            <a:r>
              <a:rPr lang="en-US"/>
              <a:t>Chapter 11 Reliability Engineering</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Fault-tolerant system architectures</a:t>
            </a:r>
          </a:p>
        </p:txBody>
      </p:sp>
      <p:sp>
        <p:nvSpPr>
          <p:cNvPr id="3" name="Content Placeholder 2"/>
          <p:cNvSpPr>
            <a:spLocks noGrp="1"/>
          </p:cNvSpPr>
          <p:nvPr>
            <p:ph idx="1"/>
          </p:nvPr>
        </p:nvSpPr>
        <p:spPr/>
        <p:txBody>
          <a:bodyPr/>
          <a:lstStyle/>
          <a:p>
            <a:r>
              <a:rPr lang="en-US" dirty="0"/>
              <a:t>Fault-tolerant systems architectures are used in situations where fault tolerance is essential. These architectures are generally all based on redundancy and diversity.</a:t>
            </a:r>
          </a:p>
          <a:p>
            <a:r>
              <a:rPr lang="en-US" dirty="0"/>
              <a:t>Examples of situations where dependable architectures are used:</a:t>
            </a:r>
          </a:p>
          <a:p>
            <a:pPr lvl="1"/>
            <a:r>
              <a:rPr lang="en-US" dirty="0"/>
              <a:t>Flight control systems, where system failure could threaten the safety of passengers</a:t>
            </a:r>
          </a:p>
          <a:p>
            <a:pPr lvl="1"/>
            <a:r>
              <a:rPr lang="en-US" dirty="0"/>
              <a:t>Reactor systems where failure of a control system could lead to a chemical or nuclear emergency</a:t>
            </a:r>
          </a:p>
          <a:p>
            <a:pPr lvl="1"/>
            <a:r>
              <a:rPr lang="en-US" dirty="0"/>
              <a:t>Telecommunication systems, where there is a need for 24/7 availability.</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systems</a:t>
            </a:r>
          </a:p>
        </p:txBody>
      </p:sp>
      <p:sp>
        <p:nvSpPr>
          <p:cNvPr id="3" name="Content Placeholder 2"/>
          <p:cNvSpPr>
            <a:spLocks noGrp="1"/>
          </p:cNvSpPr>
          <p:nvPr>
            <p:ph idx="1"/>
          </p:nvPr>
        </p:nvSpPr>
        <p:spPr/>
        <p:txBody>
          <a:bodyPr/>
          <a:lstStyle/>
          <a:p>
            <a:r>
              <a:rPr lang="en-US" dirty="0"/>
              <a:t>A specialized system that is associated with some other control system, which can take emergency action if a failure occurs.</a:t>
            </a:r>
          </a:p>
          <a:p>
            <a:pPr lvl="1"/>
            <a:r>
              <a:rPr lang="en-US" dirty="0"/>
              <a:t>System to stop a train if it passes a red light</a:t>
            </a:r>
          </a:p>
          <a:p>
            <a:pPr lvl="1"/>
            <a:r>
              <a:rPr lang="en-US" dirty="0"/>
              <a:t>System to shut down a reactor if temperature/pressure are too high</a:t>
            </a:r>
          </a:p>
          <a:p>
            <a:r>
              <a:rPr lang="en-US" dirty="0"/>
              <a:t>Protection systems independently monitor the controlled system and the environment.</a:t>
            </a:r>
          </a:p>
          <a:p>
            <a:r>
              <a:rPr lang="en-US" dirty="0"/>
              <a:t>If a problem is detected, it issues commands to take emergency action to shut down the system and avoid a catastrophe.</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Protection system architecture</a:t>
            </a:r>
            <a:br>
              <a:rPr lang="en-GB" dirty="0"/>
            </a:br>
            <a:endParaRPr lang="en-US" dirty="0"/>
          </a:p>
        </p:txBody>
      </p:sp>
      <p:sp>
        <p:nvSpPr>
          <p:cNvPr id="6" name="Footer Placeholder 5"/>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37</a:t>
            </a:fld>
            <a:endParaRPr lang="en-US"/>
          </a:p>
        </p:txBody>
      </p:sp>
      <p:pic>
        <p:nvPicPr>
          <p:cNvPr id="4" name="Picture 3" descr="13.3 ProtectionSystem.eps"/>
          <p:cNvPicPr>
            <a:picLocks noChangeAspect="1"/>
          </p:cNvPicPr>
          <p:nvPr/>
        </p:nvPicPr>
        <p:blipFill>
          <a:blip r:embed="rId2"/>
          <a:stretch>
            <a:fillRect/>
          </a:stretch>
        </p:blipFill>
        <p:spPr>
          <a:xfrm>
            <a:off x="2905245" y="1727200"/>
            <a:ext cx="3169780" cy="482671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system functionality</a:t>
            </a:r>
          </a:p>
        </p:txBody>
      </p:sp>
      <p:sp>
        <p:nvSpPr>
          <p:cNvPr id="3" name="Content Placeholder 2"/>
          <p:cNvSpPr>
            <a:spLocks noGrp="1"/>
          </p:cNvSpPr>
          <p:nvPr>
            <p:ph idx="1"/>
          </p:nvPr>
        </p:nvSpPr>
        <p:spPr/>
        <p:txBody>
          <a:bodyPr/>
          <a:lstStyle/>
          <a:p>
            <a:r>
              <a:rPr lang="en-US" dirty="0"/>
              <a:t>Protection systems are redundant because they include monitoring and control capabilities that replicate those in the control software.</a:t>
            </a:r>
          </a:p>
          <a:p>
            <a:r>
              <a:rPr lang="en-US" dirty="0"/>
              <a:t>Protection systems should be diverse and use different technology from the control software.</a:t>
            </a:r>
          </a:p>
          <a:p>
            <a:r>
              <a:rPr lang="en-US" dirty="0"/>
              <a:t>They are simpler than the control system so more effort can be expended in validation and dependability assurance.</a:t>
            </a:r>
          </a:p>
          <a:p>
            <a:r>
              <a:rPr lang="en-US" dirty="0"/>
              <a:t>Aim is to ensure that there is a low probability of failure on demand for the protection system.</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Self-monitoring architectures</a:t>
            </a:r>
          </a:p>
        </p:txBody>
      </p:sp>
      <p:sp>
        <p:nvSpPr>
          <p:cNvPr id="3" name="Content Placeholder 2"/>
          <p:cNvSpPr>
            <a:spLocks noGrp="1"/>
          </p:cNvSpPr>
          <p:nvPr>
            <p:ph idx="1"/>
          </p:nvPr>
        </p:nvSpPr>
        <p:spPr/>
        <p:txBody>
          <a:bodyPr/>
          <a:lstStyle/>
          <a:p>
            <a:r>
              <a:rPr lang="en-US" dirty="0"/>
              <a:t>Multi-channel architectures where the system monitors its own operations and takes action if inconsistencies are detected.</a:t>
            </a:r>
          </a:p>
          <a:p>
            <a:r>
              <a:rPr lang="en-US" dirty="0"/>
              <a:t>The same computation is carried out on each channel and the results are compared. If the results are identical and are produced at the same time, then it is assumed that the system is operating correctly.</a:t>
            </a:r>
          </a:p>
          <a:p>
            <a:r>
              <a:rPr lang="en-US" dirty="0"/>
              <a:t>If the results are different, then a failure is assumed and a failure exception is raised.</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Faults, errors and failures</a:t>
            </a:r>
            <a:endParaRPr lang="en-US" dirty="0"/>
          </a:p>
        </p:txBody>
      </p:sp>
      <p:graphicFrame>
        <p:nvGraphicFramePr>
          <p:cNvPr id="4" name="Content Placeholder 3"/>
          <p:cNvGraphicFramePr>
            <a:graphicFrameLocks noGrp="1"/>
          </p:cNvGraphicFramePr>
          <p:nvPr>
            <p:ph idx="1"/>
          </p:nvPr>
        </p:nvGraphicFramePr>
        <p:xfrm>
          <a:off x="457200" y="2280921"/>
          <a:ext cx="8229600" cy="335788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spcAft>
                          <a:spcPts val="0"/>
                        </a:spcAft>
                      </a:pPr>
                      <a:r>
                        <a:rPr lang="en-US" sz="1400" b="1" dirty="0">
                          <a:latin typeface="Arial"/>
                          <a:ea typeface="Calibri"/>
                          <a:cs typeface="Arial"/>
                        </a:rPr>
                        <a:t>Term</a:t>
                      </a:r>
                      <a:endParaRPr lang="en-GB" sz="1400" dirty="0">
                        <a:latin typeface="Arial"/>
                        <a:ea typeface="Calibri"/>
                        <a:cs typeface="Arial"/>
                      </a:endParaRPr>
                    </a:p>
                  </a:txBody>
                  <a:tcPr marL="68580" marR="68580" marT="0" marB="0"/>
                </a:tc>
                <a:tc>
                  <a:txBody>
                    <a:bodyPr/>
                    <a:lstStyle/>
                    <a:p>
                      <a:pPr>
                        <a:spcAft>
                          <a:spcPts val="0"/>
                        </a:spcAft>
                      </a:pPr>
                      <a:r>
                        <a:rPr lang="en-US" sz="1400" b="1" dirty="0">
                          <a:latin typeface="Arial"/>
                          <a:ea typeface="Calibri"/>
                          <a:cs typeface="Arial"/>
                        </a:rPr>
                        <a:t>Description</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0"/>
                  </a:ext>
                </a:extLst>
              </a:tr>
              <a:tr h="370840">
                <a:tc>
                  <a:txBody>
                    <a:bodyPr/>
                    <a:lstStyle/>
                    <a:p>
                      <a:pPr>
                        <a:spcAft>
                          <a:spcPts val="400"/>
                        </a:spcAft>
                      </a:pPr>
                      <a:r>
                        <a:rPr lang="en-US" sz="1400" dirty="0">
                          <a:latin typeface="Arial"/>
                          <a:ea typeface="Calibri"/>
                          <a:cs typeface="Arial"/>
                        </a:rPr>
                        <a:t>Human error or</a:t>
                      </a:r>
                      <a:endParaRPr lang="en-GB" sz="1400" dirty="0">
                        <a:latin typeface="Arial"/>
                        <a:ea typeface="Calibri"/>
                        <a:cs typeface="Arial"/>
                      </a:endParaRPr>
                    </a:p>
                    <a:p>
                      <a:pPr>
                        <a:spcAft>
                          <a:spcPts val="400"/>
                        </a:spcAft>
                      </a:pPr>
                      <a:r>
                        <a:rPr lang="en-US" sz="1400" dirty="0">
                          <a:latin typeface="Arial"/>
                          <a:ea typeface="Calibri"/>
                          <a:cs typeface="Arial"/>
                        </a:rPr>
                        <a:t>mistake</a:t>
                      </a:r>
                      <a:endParaRPr lang="en-GB" sz="1400" dirty="0">
                        <a:latin typeface="Arial"/>
                        <a:ea typeface="Calibri"/>
                        <a:cs typeface="Arial"/>
                      </a:endParaRPr>
                    </a:p>
                  </a:txBody>
                  <a:tcPr marL="68580" marR="68580" marT="0" marB="0"/>
                </a:tc>
                <a:tc>
                  <a:txBody>
                    <a:bodyPr/>
                    <a:lstStyle/>
                    <a:p>
                      <a:pPr>
                        <a:spcAft>
                          <a:spcPts val="0"/>
                        </a:spcAft>
                      </a:pPr>
                      <a:r>
                        <a:rPr lang="en-US" sz="14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1"/>
                  </a:ext>
                </a:extLst>
              </a:tr>
              <a:tr h="370840">
                <a:tc>
                  <a:txBody>
                    <a:bodyPr/>
                    <a:lstStyle/>
                    <a:p>
                      <a:pPr>
                        <a:spcAft>
                          <a:spcPts val="400"/>
                        </a:spcAft>
                      </a:pPr>
                      <a:r>
                        <a:rPr lang="en-US" sz="1400">
                          <a:latin typeface="Arial"/>
                          <a:ea typeface="Calibri"/>
                          <a:cs typeface="Arial"/>
                        </a:rPr>
                        <a:t>System fault</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2"/>
                  </a:ext>
                </a:extLst>
              </a:tr>
              <a:tr h="370840">
                <a:tc>
                  <a:txBody>
                    <a:bodyPr/>
                    <a:lstStyle/>
                    <a:p>
                      <a:pPr>
                        <a:spcAft>
                          <a:spcPts val="400"/>
                        </a:spcAft>
                      </a:pPr>
                      <a:r>
                        <a:rPr lang="en-US" sz="1400">
                          <a:latin typeface="Arial"/>
                          <a:ea typeface="Calibri"/>
                          <a:cs typeface="Arial"/>
                        </a:rPr>
                        <a:t>System error</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3"/>
                  </a:ext>
                </a:extLst>
              </a:tr>
              <a:tr h="370840">
                <a:tc>
                  <a:txBody>
                    <a:bodyPr/>
                    <a:lstStyle/>
                    <a:p>
                      <a:pPr>
                        <a:spcAft>
                          <a:spcPts val="400"/>
                        </a:spcAft>
                      </a:pPr>
                      <a:r>
                        <a:rPr lang="en-US" sz="1400">
                          <a:latin typeface="Arial"/>
                          <a:ea typeface="Calibri"/>
                          <a:cs typeface="Arial"/>
                        </a:rPr>
                        <a:t>System failure</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event that occurs at some point in time when the system does not deliver a service as expected by its users. No weather data is transmitted because the time is invalid.</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a:t>
            </a:fld>
            <a:endParaRPr lang="en-US"/>
          </a:p>
        </p:txBody>
      </p:sp>
      <p:sp>
        <p:nvSpPr>
          <p:cNvPr id="8" name="Footer Placeholder 3"/>
          <p:cNvSpPr>
            <a:spLocks noGrp="1"/>
          </p:cNvSpPr>
          <p:nvPr>
            <p:ph type="ftr" sz="quarter" idx="11"/>
          </p:nvPr>
        </p:nvSpPr>
        <p:spPr/>
        <p:txBody>
          <a:bodyPr/>
          <a:lstStyle/>
          <a:p>
            <a:pPr>
              <a:defRPr/>
            </a:pPr>
            <a:r>
              <a:rPr lang="en-US" dirty="0"/>
              <a:t>Chapter 11 Reliability Engineering</a:t>
            </a:r>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304518699"/>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Self-monitoring architecture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40</a:t>
            </a:fld>
            <a:endParaRPr lang="en-US"/>
          </a:p>
        </p:txBody>
      </p:sp>
      <p:pic>
        <p:nvPicPr>
          <p:cNvPr id="4" name="Picture 3" descr="13.4 SelfCheckingArch.eps"/>
          <p:cNvPicPr>
            <a:picLocks noChangeAspect="1"/>
          </p:cNvPicPr>
          <p:nvPr/>
        </p:nvPicPr>
        <p:blipFill>
          <a:blip r:embed="rId2"/>
          <a:stretch>
            <a:fillRect/>
          </a:stretch>
        </p:blipFill>
        <p:spPr>
          <a:xfrm>
            <a:off x="1652659" y="2629980"/>
            <a:ext cx="6556259" cy="203832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Self-monitoring systems</a:t>
            </a:r>
          </a:p>
        </p:txBody>
      </p:sp>
      <p:sp>
        <p:nvSpPr>
          <p:cNvPr id="3" name="Content Placeholder 2"/>
          <p:cNvSpPr>
            <a:spLocks noGrp="1"/>
          </p:cNvSpPr>
          <p:nvPr>
            <p:ph idx="1"/>
          </p:nvPr>
        </p:nvSpPr>
        <p:spPr/>
        <p:txBody>
          <a:bodyPr/>
          <a:lstStyle/>
          <a:p>
            <a:r>
              <a:rPr lang="en-US" dirty="0"/>
              <a:t>Hardware in each channel has to be diverse so that common mode hardware failure will not lead to each channel producing the same results.</a:t>
            </a:r>
          </a:p>
          <a:p>
            <a:r>
              <a:rPr lang="en-US" dirty="0"/>
              <a:t>Software in each channel must also be diverse, otherwise the same software error would affect each channel.</a:t>
            </a:r>
          </a:p>
          <a:p>
            <a:r>
              <a:rPr lang="en-US" dirty="0"/>
              <a:t>If high-availability is required, you may use several self-checking systems in parallel.</a:t>
            </a:r>
          </a:p>
          <a:p>
            <a:pPr lvl="1"/>
            <a:r>
              <a:rPr lang="en-US" dirty="0"/>
              <a:t>This is the approach used in the Airbus family of aircraft for their flight control systems.</a:t>
            </a:r>
          </a:p>
        </p:txBody>
      </p:sp>
      <p:sp>
        <p:nvSpPr>
          <p:cNvPr id="4" name="Footer Placeholder 3"/>
          <p:cNvSpPr>
            <a:spLocks noGrp="1"/>
          </p:cNvSpPr>
          <p:nvPr>
            <p:ph type="ftr" sz="quarter" idx="11"/>
          </p:nvPr>
        </p:nvSpPr>
        <p:spPr/>
        <p:txBody>
          <a:bodyPr/>
          <a:lstStyle/>
          <a:p>
            <a:pPr>
              <a:defRPr/>
            </a:pPr>
            <a:r>
              <a:rPr lang="en-US" dirty="0"/>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Airbus flight control system architecture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42</a:t>
            </a:fld>
            <a:endParaRPr lang="en-US"/>
          </a:p>
        </p:txBody>
      </p:sp>
      <p:pic>
        <p:nvPicPr>
          <p:cNvPr id="4" name="Picture 3" descr="13.5 AirbusFCC.eps"/>
          <p:cNvPicPr>
            <a:picLocks noChangeAspect="1"/>
          </p:cNvPicPr>
          <p:nvPr/>
        </p:nvPicPr>
        <p:blipFill>
          <a:blip r:embed="rId2"/>
          <a:stretch>
            <a:fillRect/>
          </a:stretch>
        </p:blipFill>
        <p:spPr>
          <a:xfrm>
            <a:off x="1635406" y="1200149"/>
            <a:ext cx="6136424" cy="5344627"/>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Airbus architecture discussion</a:t>
            </a:r>
          </a:p>
        </p:txBody>
      </p:sp>
      <p:sp>
        <p:nvSpPr>
          <p:cNvPr id="3" name="Content Placeholder 2"/>
          <p:cNvSpPr>
            <a:spLocks noGrp="1"/>
          </p:cNvSpPr>
          <p:nvPr>
            <p:ph idx="1"/>
          </p:nvPr>
        </p:nvSpPr>
        <p:spPr/>
        <p:txBody>
          <a:bodyPr/>
          <a:lstStyle/>
          <a:p>
            <a:r>
              <a:rPr lang="en-US" dirty="0"/>
              <a:t>The Airbus FCS has 5 separate computers, any one of which can run the control software.</a:t>
            </a:r>
          </a:p>
          <a:p>
            <a:r>
              <a:rPr lang="en-US" dirty="0"/>
              <a:t>Extensive use has been made of diversity</a:t>
            </a:r>
          </a:p>
          <a:p>
            <a:pPr lvl="1"/>
            <a:r>
              <a:rPr lang="en-US" dirty="0"/>
              <a:t>Primary systems use a different processor from the secondary systems.</a:t>
            </a:r>
          </a:p>
          <a:p>
            <a:pPr lvl="1"/>
            <a:r>
              <a:rPr lang="en-US" dirty="0"/>
              <a:t>Primary and secondary systems use chipsets from different manufacturers.</a:t>
            </a:r>
          </a:p>
          <a:p>
            <a:pPr lvl="1"/>
            <a:r>
              <a:rPr lang="en-US" dirty="0"/>
              <a:t>Software in secondary systems is less complex than in primary system – provides only critical functionality.</a:t>
            </a:r>
          </a:p>
          <a:p>
            <a:pPr lvl="1"/>
            <a:r>
              <a:rPr lang="en-US" dirty="0"/>
              <a:t>Software in each channel is developed in different programming languages by different teams.</a:t>
            </a:r>
          </a:p>
          <a:p>
            <a:pPr lvl="1"/>
            <a:r>
              <a:rPr lang="en-US" dirty="0"/>
              <a:t>Different programming languages used in primary and secondary systems.</a:t>
            </a:r>
          </a:p>
          <a:p>
            <a:pPr lvl="1"/>
            <a:endParaRPr lang="en-US" dirty="0"/>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N-version programming</a:t>
            </a:r>
          </a:p>
        </p:txBody>
      </p:sp>
      <p:sp>
        <p:nvSpPr>
          <p:cNvPr id="3" name="Content Placeholder 2"/>
          <p:cNvSpPr>
            <a:spLocks noGrp="1"/>
          </p:cNvSpPr>
          <p:nvPr>
            <p:ph idx="1"/>
          </p:nvPr>
        </p:nvSpPr>
        <p:spPr/>
        <p:txBody>
          <a:bodyPr/>
          <a:lstStyle/>
          <a:p>
            <a:r>
              <a:rPr lang="en-US" dirty="0"/>
              <a:t>Multiple versions of a software system carry out computations at the same time. There should be an odd number of computers involved, typically 3.</a:t>
            </a:r>
          </a:p>
          <a:p>
            <a:r>
              <a:rPr lang="en-US" dirty="0"/>
              <a:t>The results are compared using a voting system and the majority result is taken to be the correct result.</a:t>
            </a:r>
          </a:p>
          <a:p>
            <a:r>
              <a:rPr lang="en-US" dirty="0"/>
              <a:t>Approach derived from the notion of triple-modular redundancy, as used in hardware systems.</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lIns="90840" tIns="44623" rIns="90840" bIns="44623"/>
          <a:lstStyle/>
          <a:p>
            <a:r>
              <a:rPr lang="en-GB"/>
              <a:t>Hardware fault tolerance</a:t>
            </a:r>
          </a:p>
        </p:txBody>
      </p:sp>
      <p:sp>
        <p:nvSpPr>
          <p:cNvPr id="49155" name="Rectangle 3"/>
          <p:cNvSpPr>
            <a:spLocks noGrp="1" noChangeArrowheads="1"/>
          </p:cNvSpPr>
          <p:nvPr>
            <p:ph idx="1"/>
          </p:nvPr>
        </p:nvSpPr>
        <p:spPr>
          <a:noFill/>
          <a:ln/>
        </p:spPr>
        <p:txBody>
          <a:bodyPr lIns="90840" tIns="44623" rIns="90840" bIns="44623"/>
          <a:lstStyle/>
          <a:p>
            <a:r>
              <a:rPr lang="en-GB" sz="2400"/>
              <a:t>Depends on triple-modular redundancy (TMR).</a:t>
            </a:r>
          </a:p>
          <a:p>
            <a:r>
              <a:rPr lang="en-GB" sz="2400"/>
              <a:t>There are three replicated identical components that receive the same input and whose outputs are compared.</a:t>
            </a:r>
          </a:p>
          <a:p>
            <a:r>
              <a:rPr lang="en-GB" sz="2400"/>
              <a:t>If one output is different, it is ignored and component failure is assumed.</a:t>
            </a:r>
          </a:p>
          <a:p>
            <a:r>
              <a:rPr lang="en-GB" sz="2400"/>
              <a:t>Based on most faults resulting from  component failures rather than design faults and a low probability of simultaneous component failure.</a:t>
            </a:r>
          </a:p>
        </p:txBody>
      </p:sp>
      <p:sp>
        <p:nvSpPr>
          <p:cNvPr id="5" name="Footer Placeholder 4"/>
          <p:cNvSpPr>
            <a:spLocks noGrp="1"/>
          </p:cNvSpPr>
          <p:nvPr>
            <p:ph type="ftr" sz="quarter" idx="11"/>
          </p:nvPr>
        </p:nvSpPr>
        <p:spPr/>
        <p:txBody>
          <a:bodyPr/>
          <a:lstStyle/>
          <a:p>
            <a:pPr>
              <a:defRPr/>
            </a:pPr>
            <a:r>
              <a:rPr lang="en-US"/>
              <a:t>Chapter 11 Reliability Engineering</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Triple modular redundancy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46</a:t>
            </a:fld>
            <a:endParaRPr lang="en-US"/>
          </a:p>
        </p:txBody>
      </p:sp>
      <p:pic>
        <p:nvPicPr>
          <p:cNvPr id="4" name="Picture 3" descr="13.6 HardwareTMR.eps"/>
          <p:cNvPicPr>
            <a:picLocks noChangeAspect="1"/>
          </p:cNvPicPr>
          <p:nvPr/>
        </p:nvPicPr>
        <p:blipFill>
          <a:blip r:embed="rId2"/>
          <a:stretch>
            <a:fillRect/>
          </a:stretch>
        </p:blipFill>
        <p:spPr>
          <a:xfrm>
            <a:off x="1974046" y="2285999"/>
            <a:ext cx="5402944" cy="354937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N-version programming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47</a:t>
            </a:fld>
            <a:endParaRPr lang="en-US"/>
          </a:p>
        </p:txBody>
      </p:sp>
      <p:pic>
        <p:nvPicPr>
          <p:cNvPr id="4" name="Picture 3" descr="13.7 N-versionProg.eps"/>
          <p:cNvPicPr>
            <a:picLocks noChangeAspect="1"/>
          </p:cNvPicPr>
          <p:nvPr/>
        </p:nvPicPr>
        <p:blipFill>
          <a:blip r:embed="rId2"/>
          <a:stretch>
            <a:fillRect/>
          </a:stretch>
        </p:blipFill>
        <p:spPr>
          <a:xfrm>
            <a:off x="1915690" y="2481412"/>
            <a:ext cx="6026026" cy="254158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N-version programming</a:t>
            </a:r>
          </a:p>
        </p:txBody>
      </p:sp>
      <p:sp>
        <p:nvSpPr>
          <p:cNvPr id="62467" name="Rectangle 3"/>
          <p:cNvSpPr>
            <a:spLocks noGrp="1" noChangeArrowheads="1"/>
          </p:cNvSpPr>
          <p:nvPr>
            <p:ph idx="1"/>
          </p:nvPr>
        </p:nvSpPr>
        <p:spPr>
          <a:noFill/>
          <a:ln/>
        </p:spPr>
        <p:txBody>
          <a:bodyPr lIns="90840" tIns="44623" rIns="90840" bIns="44623"/>
          <a:lstStyle/>
          <a:p>
            <a:pPr>
              <a:lnSpc>
                <a:spcPct val="90000"/>
              </a:lnSpc>
            </a:pPr>
            <a:r>
              <a:rPr lang="en-GB" dirty="0"/>
              <a:t>The different system versions are designed and implemented by different teams. It is assumed that there is a low probability that they will make the same mistakes. The algorithms used should but may not be different.</a:t>
            </a:r>
          </a:p>
          <a:p>
            <a:pPr>
              <a:lnSpc>
                <a:spcPct val="90000"/>
              </a:lnSpc>
            </a:pPr>
            <a:r>
              <a:rPr lang="en-GB" dirty="0"/>
              <a:t>There is some empirical evidence that teams commonly misinterpret specifications in the same way and chose the same algorithms in their systems.</a:t>
            </a:r>
          </a:p>
        </p:txBody>
      </p:sp>
      <p:sp>
        <p:nvSpPr>
          <p:cNvPr id="5" name="Footer Placeholder 4"/>
          <p:cNvSpPr>
            <a:spLocks noGrp="1"/>
          </p:cNvSpPr>
          <p:nvPr>
            <p:ph type="ftr" sz="quarter" idx="11"/>
          </p:nvPr>
        </p:nvSpPr>
        <p:spPr/>
        <p:txBody>
          <a:bodyPr/>
          <a:lstStyle/>
          <a:p>
            <a:pPr>
              <a:defRPr/>
            </a:pPr>
            <a:r>
              <a:rPr lang="en-US"/>
              <a:t>Chapter 11 Reliability Engineering</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48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diversity</a:t>
            </a:r>
          </a:p>
        </p:txBody>
      </p:sp>
      <p:sp>
        <p:nvSpPr>
          <p:cNvPr id="3" name="Content Placeholder 2"/>
          <p:cNvSpPr>
            <a:spLocks noGrp="1"/>
          </p:cNvSpPr>
          <p:nvPr>
            <p:ph idx="1"/>
          </p:nvPr>
        </p:nvSpPr>
        <p:spPr/>
        <p:txBody>
          <a:bodyPr/>
          <a:lstStyle/>
          <a:p>
            <a:r>
              <a:rPr lang="en-US" dirty="0"/>
              <a:t>Approaches to software fault tolerance depend on software diversity where it is assumed that different implementations of the same software specification will fail in different ways.</a:t>
            </a:r>
          </a:p>
          <a:p>
            <a:r>
              <a:rPr lang="en-US" dirty="0"/>
              <a:t>It is assumed that implementations are (a) independent and (</a:t>
            </a:r>
            <a:r>
              <a:rPr lang="en-US" dirty="0" err="1"/>
              <a:t>b</a:t>
            </a:r>
            <a:r>
              <a:rPr lang="en-US" dirty="0"/>
              <a:t>) do not include common errors.</a:t>
            </a:r>
          </a:p>
          <a:p>
            <a:r>
              <a:rPr lang="en-US" dirty="0"/>
              <a:t>Strategies to achieve diversity</a:t>
            </a:r>
          </a:p>
          <a:p>
            <a:pPr lvl="1"/>
            <a:r>
              <a:rPr lang="en-US" dirty="0"/>
              <a:t>Different programming languages</a:t>
            </a:r>
          </a:p>
          <a:p>
            <a:pPr lvl="1"/>
            <a:r>
              <a:rPr lang="en-US" dirty="0"/>
              <a:t>Different design methods and tools</a:t>
            </a:r>
          </a:p>
          <a:p>
            <a:pPr lvl="1"/>
            <a:r>
              <a:rPr lang="en-US" dirty="0"/>
              <a:t>Explicit specification of different algorithms</a:t>
            </a:r>
          </a:p>
          <a:p>
            <a:pPr lvl="1">
              <a:buNone/>
            </a:pPr>
            <a:endParaRPr lang="en-US" dirty="0"/>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Faults and failures</a:t>
            </a:r>
          </a:p>
        </p:txBody>
      </p:sp>
      <p:sp>
        <p:nvSpPr>
          <p:cNvPr id="33795" name="Rectangle 3"/>
          <p:cNvSpPr>
            <a:spLocks noGrp="1" noChangeArrowheads="1"/>
          </p:cNvSpPr>
          <p:nvPr>
            <p:ph idx="1"/>
          </p:nvPr>
        </p:nvSpPr>
        <p:spPr/>
        <p:txBody>
          <a:bodyPr/>
          <a:lstStyle/>
          <a:p>
            <a:pPr>
              <a:lnSpc>
                <a:spcPct val="90000"/>
              </a:lnSpc>
            </a:pPr>
            <a:r>
              <a:rPr lang="en-GB" sz="2400" dirty="0"/>
              <a:t>Failures are a usually a result of system errors that are derived from faults in the system</a:t>
            </a:r>
          </a:p>
          <a:p>
            <a:pPr>
              <a:lnSpc>
                <a:spcPct val="90000"/>
              </a:lnSpc>
            </a:pPr>
            <a:r>
              <a:rPr lang="en-GB" sz="2400" dirty="0"/>
              <a:t>However, faults do not necessarily result in system errors</a:t>
            </a:r>
          </a:p>
          <a:p>
            <a:pPr lvl="1">
              <a:lnSpc>
                <a:spcPct val="90000"/>
              </a:lnSpc>
            </a:pPr>
            <a:r>
              <a:rPr lang="en-GB" sz="2000" dirty="0"/>
              <a:t>The erroneous system state resulting from the fault may </a:t>
            </a:r>
            <a:r>
              <a:rPr lang="en-GB" sz="2000"/>
              <a:t>be corrected </a:t>
            </a:r>
            <a:r>
              <a:rPr lang="en-GB" sz="2000" dirty="0"/>
              <a:t>before an error arises.</a:t>
            </a:r>
          </a:p>
          <a:p>
            <a:pPr lvl="1">
              <a:lnSpc>
                <a:spcPct val="90000"/>
              </a:lnSpc>
            </a:pPr>
            <a:r>
              <a:rPr lang="en-GB" dirty="0"/>
              <a:t>The faulty code may never be executed.</a:t>
            </a:r>
            <a:endParaRPr lang="en-GB" sz="2000" dirty="0"/>
          </a:p>
          <a:p>
            <a:pPr>
              <a:lnSpc>
                <a:spcPct val="90000"/>
              </a:lnSpc>
            </a:pPr>
            <a:r>
              <a:rPr lang="en-GB" sz="2400" dirty="0"/>
              <a:t>Errors do not necessarily lead to system failures</a:t>
            </a:r>
          </a:p>
          <a:p>
            <a:pPr lvl="1">
              <a:lnSpc>
                <a:spcPct val="90000"/>
              </a:lnSpc>
            </a:pPr>
            <a:r>
              <a:rPr lang="en-GB" sz="2000" dirty="0"/>
              <a:t>The error can be corrected by built-in error detection and recovery </a:t>
            </a:r>
          </a:p>
          <a:p>
            <a:pPr lvl="1">
              <a:lnSpc>
                <a:spcPct val="90000"/>
              </a:lnSpc>
            </a:pPr>
            <a:r>
              <a:rPr lang="en-GB" sz="2000" dirty="0"/>
              <a:t>The failure can be protected against by built-in protection facilities. These may, for example, protect system resources from system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6" name="Footer Placeholder 3"/>
          <p:cNvSpPr>
            <a:spLocks noGrp="1"/>
          </p:cNvSpPr>
          <p:nvPr>
            <p:ph type="ftr" sz="quarter" idx="11"/>
          </p:nvPr>
        </p:nvSpPr>
        <p:spPr/>
        <p:txBody>
          <a:bodyPr/>
          <a:lstStyle/>
          <a:p>
            <a:pPr>
              <a:defRPr/>
            </a:pPr>
            <a:r>
              <a:rPr lang="en-US" dirty="0"/>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23323437"/>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Problems with design diversity</a:t>
            </a:r>
          </a:p>
        </p:txBody>
      </p:sp>
      <p:sp>
        <p:nvSpPr>
          <p:cNvPr id="68611" name="Rectangle 3"/>
          <p:cNvSpPr>
            <a:spLocks noGrp="1" noChangeArrowheads="1"/>
          </p:cNvSpPr>
          <p:nvPr>
            <p:ph idx="1"/>
          </p:nvPr>
        </p:nvSpPr>
        <p:spPr>
          <a:noFill/>
          <a:ln/>
        </p:spPr>
        <p:txBody>
          <a:bodyPr lIns="90840" tIns="44623" rIns="90840" bIns="44623"/>
          <a:lstStyle/>
          <a:p>
            <a:r>
              <a:rPr lang="en-GB" sz="2400"/>
              <a:t>Teams are not culturally diverse so they tend to tackle problems in the same way.</a:t>
            </a:r>
          </a:p>
          <a:p>
            <a:r>
              <a:rPr lang="en-GB" sz="2400"/>
              <a:t>Characteristic errors</a:t>
            </a:r>
          </a:p>
          <a:p>
            <a:pPr lvl="1"/>
            <a:r>
              <a:rPr lang="en-GB" sz="2000"/>
              <a:t>Different teams make the same mistakes.  Some parts of an implementation are more difficult than others so all teams tend to make mistakes in the same place;</a:t>
            </a:r>
          </a:p>
          <a:p>
            <a:pPr lvl="1"/>
            <a:r>
              <a:rPr lang="en-GB" sz="2000"/>
              <a:t>Specification errors;</a:t>
            </a:r>
          </a:p>
          <a:p>
            <a:pPr lvl="1"/>
            <a:r>
              <a:rPr lang="en-GB" sz="2000"/>
              <a:t>If there is an error in the specification then this is reflected in all implementations;</a:t>
            </a:r>
          </a:p>
          <a:p>
            <a:pPr lvl="1"/>
            <a:r>
              <a:rPr lang="en-GB" sz="2000"/>
              <a:t>This can be addressed to some extent by using multiple specification representations.</a:t>
            </a:r>
          </a:p>
        </p:txBody>
      </p:sp>
      <p:sp>
        <p:nvSpPr>
          <p:cNvPr id="5" name="Footer Placeholder 4"/>
          <p:cNvSpPr>
            <a:spLocks noGrp="1"/>
          </p:cNvSpPr>
          <p:nvPr>
            <p:ph type="ftr" sz="quarter" idx="11"/>
          </p:nvPr>
        </p:nvSpPr>
        <p:spPr/>
        <p:txBody>
          <a:bodyPr/>
          <a:lstStyle/>
          <a:p>
            <a:pPr>
              <a:defRPr/>
            </a:pPr>
            <a:r>
              <a:rPr lang="en-US"/>
              <a:t>Chapter 11 Reliability Engineering</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lIns="90840" tIns="44623" rIns="90840" bIns="44623"/>
          <a:lstStyle/>
          <a:p>
            <a:r>
              <a:rPr lang="en-GB"/>
              <a:t>Specification dependency</a:t>
            </a:r>
          </a:p>
        </p:txBody>
      </p:sp>
      <p:sp>
        <p:nvSpPr>
          <p:cNvPr id="70659" name="Rectangle 3"/>
          <p:cNvSpPr>
            <a:spLocks noGrp="1" noChangeArrowheads="1"/>
          </p:cNvSpPr>
          <p:nvPr>
            <p:ph idx="1"/>
          </p:nvPr>
        </p:nvSpPr>
        <p:spPr>
          <a:noFill/>
          <a:ln/>
        </p:spPr>
        <p:txBody>
          <a:bodyPr lIns="90840" tIns="44623" rIns="90840" bIns="44623"/>
          <a:lstStyle/>
          <a:p>
            <a:r>
              <a:rPr lang="en-GB" sz="2400"/>
              <a:t>Both approaches to software redundancy are susceptible to specification errors. If the specification is incorrect, the system could fail</a:t>
            </a:r>
          </a:p>
          <a:p>
            <a:r>
              <a:rPr lang="en-GB" sz="2400"/>
              <a:t>This is also a problem with hardware but software specifications are usually more complex than hardware specifications and harder to validate.</a:t>
            </a:r>
          </a:p>
          <a:p>
            <a:r>
              <a:rPr lang="en-GB" sz="2400"/>
              <a:t>This has been addressed in some cases by developing separate software specifications from the same user specification.</a:t>
            </a:r>
          </a:p>
        </p:txBody>
      </p:sp>
      <p:sp>
        <p:nvSpPr>
          <p:cNvPr id="5" name="Footer Placeholder 4"/>
          <p:cNvSpPr>
            <a:spLocks noGrp="1"/>
          </p:cNvSpPr>
          <p:nvPr>
            <p:ph type="ftr" sz="quarter" idx="11"/>
          </p:nvPr>
        </p:nvSpPr>
        <p:spPr/>
        <p:txBody>
          <a:bodyPr/>
          <a:lstStyle/>
          <a:p>
            <a:pPr>
              <a:defRPr/>
            </a:pPr>
            <a:r>
              <a:rPr lang="en-US"/>
              <a:t>Chapter 11 Reliability Engineering</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Improvements in practice</a:t>
            </a:r>
          </a:p>
        </p:txBody>
      </p:sp>
      <p:sp>
        <p:nvSpPr>
          <p:cNvPr id="3" name="Content Placeholder 2"/>
          <p:cNvSpPr>
            <a:spLocks noGrp="1"/>
          </p:cNvSpPr>
          <p:nvPr>
            <p:ph idx="1"/>
          </p:nvPr>
        </p:nvSpPr>
        <p:spPr/>
        <p:txBody>
          <a:bodyPr/>
          <a:lstStyle/>
          <a:p>
            <a:r>
              <a:rPr lang="en-US" dirty="0"/>
              <a:t>In principle, if diversity and independence can be achieved, multi-version programming leads to very significant improvements in reliability and availability.</a:t>
            </a:r>
          </a:p>
          <a:p>
            <a:r>
              <a:rPr lang="en-US" dirty="0"/>
              <a:t>In practice, observed improvements are much less significant but the approach seems leads to reliability improvements of between 5 and 9 times.</a:t>
            </a:r>
          </a:p>
          <a:p>
            <a:r>
              <a:rPr lang="en-US" dirty="0"/>
              <a:t>The key question is whether or not such improvements are worth the considerable extra development costs for multi-version programming.</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8"/>
            <a:ext cx="8229600" cy="1143000"/>
          </a:xfrm>
        </p:spPr>
        <p:txBody>
          <a:bodyPr/>
          <a:lstStyle/>
          <a:p>
            <a:pPr algn="ctr"/>
            <a:r>
              <a:rPr lang="en-US" dirty="0"/>
              <a:t>Programming for reliability</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20555916"/>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Dependable programming</a:t>
            </a:r>
          </a:p>
        </p:txBody>
      </p:sp>
      <p:sp>
        <p:nvSpPr>
          <p:cNvPr id="3" name="Content Placeholder 2"/>
          <p:cNvSpPr>
            <a:spLocks noGrp="1"/>
          </p:cNvSpPr>
          <p:nvPr>
            <p:ph idx="1"/>
          </p:nvPr>
        </p:nvSpPr>
        <p:spPr/>
        <p:txBody>
          <a:bodyPr/>
          <a:lstStyle/>
          <a:p>
            <a:r>
              <a:rPr lang="en-US" dirty="0"/>
              <a:t>Good programming practices can be adopted that help reduce the incidence of program faults.</a:t>
            </a:r>
          </a:p>
          <a:p>
            <a:r>
              <a:rPr lang="en-US" dirty="0"/>
              <a:t>These programming practices support</a:t>
            </a:r>
          </a:p>
          <a:p>
            <a:pPr lvl="1"/>
            <a:r>
              <a:rPr lang="en-US" dirty="0"/>
              <a:t>Fault avoidance</a:t>
            </a:r>
          </a:p>
          <a:p>
            <a:pPr lvl="1"/>
            <a:r>
              <a:rPr lang="en-US" dirty="0"/>
              <a:t>Fault detection</a:t>
            </a:r>
          </a:p>
          <a:p>
            <a:pPr lvl="1"/>
            <a:r>
              <a:rPr lang="en-US" dirty="0"/>
              <a:t>Fault tolerance</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Good practice guidelines for dependable programming</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11 Reliability Engineering</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55</a:t>
            </a:fld>
            <a:endParaRPr lang="en-US"/>
          </a:p>
        </p:txBody>
      </p:sp>
      <p:graphicFrame>
        <p:nvGraphicFramePr>
          <p:cNvPr id="8" name="Table 7"/>
          <p:cNvGraphicFramePr>
            <a:graphicFrameLocks noGrp="1"/>
          </p:cNvGraphicFramePr>
          <p:nvPr/>
        </p:nvGraphicFramePr>
        <p:xfrm>
          <a:off x="1524000" y="2053516"/>
          <a:ext cx="6096000" cy="3108960"/>
        </p:xfrm>
        <a:graphic>
          <a:graphicData uri="http://schemas.openxmlformats.org/drawingml/2006/table">
            <a:tbl>
              <a:tblPr firstRow="1" bandRow="1">
                <a:tableStyleId>{69CF1AB2-1976-4502-BF36-3FF5EA218861}</a:tableStyleId>
              </a:tblPr>
              <a:tblGrid>
                <a:gridCol w="588772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370840">
                <a:tc>
                  <a:txBody>
                    <a:bodyPr/>
                    <a:lstStyle/>
                    <a:p>
                      <a:r>
                        <a:rPr lang="en-GB" sz="1800" kern="1200" dirty="0"/>
                        <a:t>Dependable programming guidelines</a:t>
                      </a:r>
                    </a:p>
                    <a:p>
                      <a:endParaRPr lang="en-GB" sz="1800" kern="1200" dirty="0"/>
                    </a:p>
                    <a:p>
                      <a:r>
                        <a:rPr lang="en-GB" sz="1800" kern="1200" dirty="0"/>
                        <a:t>1.	Limit the visibility of information in a program</a:t>
                      </a:r>
                    </a:p>
                    <a:p>
                      <a:r>
                        <a:rPr lang="en-GB" sz="1800" kern="1200" dirty="0"/>
                        <a:t>2.	Check all inputs for validity</a:t>
                      </a:r>
                    </a:p>
                    <a:p>
                      <a:r>
                        <a:rPr lang="en-GB" sz="1800" kern="1200" dirty="0"/>
                        <a:t>3.	Provide a handler for all exceptions</a:t>
                      </a:r>
                    </a:p>
                    <a:p>
                      <a:r>
                        <a:rPr lang="en-GB" sz="1800" kern="1200" dirty="0"/>
                        <a:t>4.	Minimize the use of error-prone constructs</a:t>
                      </a:r>
                    </a:p>
                    <a:p>
                      <a:r>
                        <a:rPr lang="en-GB" sz="1800" kern="1200" dirty="0"/>
                        <a:t>5.	Provide restart capabilities</a:t>
                      </a:r>
                    </a:p>
                    <a:p>
                      <a:r>
                        <a:rPr lang="en-GB" sz="1800" kern="1200" dirty="0"/>
                        <a:t>6.	Check array bounds</a:t>
                      </a:r>
                    </a:p>
                    <a:p>
                      <a:r>
                        <a:rPr lang="en-GB" sz="1800" kern="1200" dirty="0"/>
                        <a:t>7.	Include timeouts when calling external components</a:t>
                      </a:r>
                    </a:p>
                    <a:p>
                      <a:r>
                        <a:rPr lang="en-GB" sz="1800" kern="1200" dirty="0"/>
                        <a:t>8.	Name all constants that represent real-world values</a:t>
                      </a:r>
                    </a:p>
                    <a:p>
                      <a:endParaRPr lang="en-US"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Limit the visibility of information in a program</a:t>
            </a:r>
            <a:endParaRPr lang="en-US" dirty="0"/>
          </a:p>
        </p:txBody>
      </p:sp>
      <p:sp>
        <p:nvSpPr>
          <p:cNvPr id="3" name="Content Placeholder 2"/>
          <p:cNvSpPr>
            <a:spLocks noGrp="1"/>
          </p:cNvSpPr>
          <p:nvPr>
            <p:ph idx="1"/>
          </p:nvPr>
        </p:nvSpPr>
        <p:spPr/>
        <p:txBody>
          <a:bodyPr/>
          <a:lstStyle/>
          <a:p>
            <a:r>
              <a:rPr lang="en-US" dirty="0"/>
              <a:t>Program components should only be allowed access to data that they need for their implementation.</a:t>
            </a:r>
          </a:p>
          <a:p>
            <a:r>
              <a:rPr lang="en-US" dirty="0"/>
              <a:t>This means that accidental corruption of parts of the program state by these components is impossible.</a:t>
            </a:r>
          </a:p>
          <a:p>
            <a:r>
              <a:rPr lang="en-US" dirty="0"/>
              <a:t>You can control visibility by using abstract data types where the data representation is private and you only allow access to the data through predefined operations such as get () and put ().</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Check all inputs for validity</a:t>
            </a:r>
            <a:endParaRPr lang="en-US" dirty="0"/>
          </a:p>
        </p:txBody>
      </p:sp>
      <p:sp>
        <p:nvSpPr>
          <p:cNvPr id="3" name="Content Placeholder 2"/>
          <p:cNvSpPr>
            <a:spLocks noGrp="1"/>
          </p:cNvSpPr>
          <p:nvPr>
            <p:ph idx="1"/>
          </p:nvPr>
        </p:nvSpPr>
        <p:spPr/>
        <p:txBody>
          <a:bodyPr/>
          <a:lstStyle/>
          <a:p>
            <a:r>
              <a:rPr lang="en-US" dirty="0"/>
              <a:t>All program take inputs from their environment and make assumptions about these inputs.</a:t>
            </a:r>
          </a:p>
          <a:p>
            <a:r>
              <a:rPr lang="en-US" dirty="0"/>
              <a:t>However, program specifications rarely define what to do if an input is not consistent with these assumptions.</a:t>
            </a:r>
          </a:p>
          <a:p>
            <a:r>
              <a:rPr lang="en-US" dirty="0"/>
              <a:t>Consequently, many programs behave unpredictably when presented with unusual inputs and, sometimes, these are threats to the security of the system.</a:t>
            </a:r>
          </a:p>
          <a:p>
            <a:r>
              <a:rPr lang="en-US" dirty="0"/>
              <a:t>Consequently, you should always check inputs before processing against the assumptions made about these inputs.</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checks</a:t>
            </a:r>
          </a:p>
        </p:txBody>
      </p:sp>
      <p:sp>
        <p:nvSpPr>
          <p:cNvPr id="3" name="Content Placeholder 2"/>
          <p:cNvSpPr>
            <a:spLocks noGrp="1"/>
          </p:cNvSpPr>
          <p:nvPr>
            <p:ph idx="1"/>
          </p:nvPr>
        </p:nvSpPr>
        <p:spPr/>
        <p:txBody>
          <a:bodyPr/>
          <a:lstStyle/>
          <a:p>
            <a:r>
              <a:rPr lang="en-US" dirty="0"/>
              <a:t>Range checks</a:t>
            </a:r>
          </a:p>
          <a:p>
            <a:pPr lvl="1"/>
            <a:r>
              <a:rPr lang="en-US" dirty="0"/>
              <a:t>Check that the input falls within a known range.</a:t>
            </a:r>
          </a:p>
          <a:p>
            <a:r>
              <a:rPr lang="en-US" dirty="0"/>
              <a:t>Size checks</a:t>
            </a:r>
          </a:p>
          <a:p>
            <a:pPr lvl="1"/>
            <a:r>
              <a:rPr lang="en-US" dirty="0"/>
              <a:t>Check that the input does not exceed some maximum size e.g. 40 characters for a name.</a:t>
            </a:r>
          </a:p>
          <a:p>
            <a:r>
              <a:rPr lang="en-US" dirty="0"/>
              <a:t>Representation checks</a:t>
            </a:r>
          </a:p>
          <a:p>
            <a:pPr lvl="1"/>
            <a:r>
              <a:rPr lang="en-US" dirty="0"/>
              <a:t>Check that the input does not include characters that should not be part of its representation e.g. names do not include numerals.</a:t>
            </a:r>
          </a:p>
          <a:p>
            <a:r>
              <a:rPr lang="en-US" dirty="0"/>
              <a:t>Reasonableness checks</a:t>
            </a:r>
          </a:p>
          <a:p>
            <a:pPr lvl="1"/>
            <a:r>
              <a:rPr lang="en-US" dirty="0"/>
              <a:t>Use information about the input to check if it is reasonable rather than an extreme value.</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840" tIns="44623" rIns="90840" bIns="44623"/>
          <a:lstStyle/>
          <a:p>
            <a:r>
              <a:rPr lang="en-GB" dirty="0"/>
              <a:t>(3) Provide a handler for all exceptions</a:t>
            </a:r>
          </a:p>
        </p:txBody>
      </p:sp>
      <p:sp>
        <p:nvSpPr>
          <p:cNvPr id="16387" name="Rectangle 3"/>
          <p:cNvSpPr>
            <a:spLocks noGrp="1" noChangeArrowheads="1"/>
          </p:cNvSpPr>
          <p:nvPr>
            <p:ph idx="1"/>
          </p:nvPr>
        </p:nvSpPr>
        <p:spPr>
          <a:noFill/>
          <a:ln/>
        </p:spPr>
        <p:txBody>
          <a:bodyPr lIns="90840" tIns="44623" rIns="90840" bIns="44623"/>
          <a:lstStyle/>
          <a:p>
            <a:r>
              <a:rPr lang="en-GB" sz="2400" dirty="0"/>
              <a:t>A program exception is an error or some </a:t>
            </a:r>
            <a:br>
              <a:rPr lang="en-GB" sz="2400" dirty="0"/>
            </a:br>
            <a:r>
              <a:rPr lang="en-GB" sz="2400" dirty="0"/>
              <a:t>unexpected event such as a power failure.</a:t>
            </a:r>
          </a:p>
          <a:p>
            <a:r>
              <a:rPr lang="en-GB" sz="2400" dirty="0"/>
              <a:t>Exception handling constructs allow for such </a:t>
            </a:r>
            <a:br>
              <a:rPr lang="en-GB" sz="2400" dirty="0"/>
            </a:br>
            <a:r>
              <a:rPr lang="en-GB" sz="2400" dirty="0"/>
              <a:t>events to be handled without the need for </a:t>
            </a:r>
            <a:br>
              <a:rPr lang="en-GB" sz="2400" dirty="0"/>
            </a:br>
            <a:r>
              <a:rPr lang="en-GB" sz="2400" dirty="0"/>
              <a:t>continual status checking to detect exceptions.</a:t>
            </a:r>
          </a:p>
          <a:p>
            <a:r>
              <a:rPr lang="en-GB" sz="2400" dirty="0"/>
              <a:t>Using normal control constructs to detect </a:t>
            </a:r>
            <a:br>
              <a:rPr lang="en-GB" sz="2400" dirty="0"/>
            </a:br>
            <a:r>
              <a:rPr lang="en-GB" sz="2400" dirty="0"/>
              <a:t>exceptions needs many additional statements to be </a:t>
            </a:r>
            <a:br>
              <a:rPr lang="en-GB" sz="2400" dirty="0"/>
            </a:br>
            <a:r>
              <a:rPr lang="en-GB" sz="2400" dirty="0"/>
              <a:t>added to the program. This adds a significant </a:t>
            </a:r>
            <a:br>
              <a:rPr lang="en-GB" sz="2400" dirty="0"/>
            </a:br>
            <a:r>
              <a:rPr lang="en-GB" sz="2400" dirty="0"/>
              <a:t>overhead and is potentially error-prone.</a:t>
            </a:r>
          </a:p>
        </p:txBody>
      </p:sp>
      <p:sp>
        <p:nvSpPr>
          <p:cNvPr id="5" name="Footer Placeholder 4"/>
          <p:cNvSpPr>
            <a:spLocks noGrp="1"/>
          </p:cNvSpPr>
          <p:nvPr>
            <p:ph type="ftr" sz="quarter" idx="11"/>
          </p:nvPr>
        </p:nvSpPr>
        <p:spPr/>
        <p:txBody>
          <a:bodyPr/>
          <a:lstStyle/>
          <a:p>
            <a:pPr>
              <a:defRPr/>
            </a:pPr>
            <a:r>
              <a:rPr lang="en-US"/>
              <a:t>Chapter 11 Reliability Engineering</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Fault management</a:t>
            </a:r>
          </a:p>
        </p:txBody>
      </p:sp>
      <p:sp>
        <p:nvSpPr>
          <p:cNvPr id="8195" name="Rectangle 3"/>
          <p:cNvSpPr>
            <a:spLocks noGrp="1" noChangeArrowheads="1"/>
          </p:cNvSpPr>
          <p:nvPr>
            <p:ph idx="1"/>
          </p:nvPr>
        </p:nvSpPr>
        <p:spPr>
          <a:noFill/>
          <a:ln/>
        </p:spPr>
        <p:txBody>
          <a:bodyPr lIns="90840" tIns="44623" rIns="90840" bIns="44623"/>
          <a:lstStyle/>
          <a:p>
            <a:pPr>
              <a:lnSpc>
                <a:spcPct val="90000"/>
              </a:lnSpc>
            </a:pPr>
            <a:r>
              <a:rPr lang="en-GB" sz="2400" dirty="0"/>
              <a:t>Fault avoidance</a:t>
            </a:r>
          </a:p>
          <a:p>
            <a:pPr lvl="1">
              <a:lnSpc>
                <a:spcPct val="90000"/>
              </a:lnSpc>
            </a:pPr>
            <a:r>
              <a:rPr lang="en-GB" sz="2000" dirty="0"/>
              <a:t>The system is developed in such a way that human error is avoided and thus system faults are minimised.</a:t>
            </a:r>
          </a:p>
          <a:p>
            <a:pPr lvl="1">
              <a:lnSpc>
                <a:spcPct val="90000"/>
              </a:lnSpc>
            </a:pPr>
            <a:r>
              <a:rPr lang="en-GB" sz="2000" dirty="0"/>
              <a:t>The development process is organised so that faults in the system are detected and repaired before delivery to the customer.</a:t>
            </a:r>
          </a:p>
          <a:p>
            <a:pPr>
              <a:lnSpc>
                <a:spcPct val="90000"/>
              </a:lnSpc>
            </a:pPr>
            <a:r>
              <a:rPr lang="en-GB" sz="2400" dirty="0"/>
              <a:t>Fault detection</a:t>
            </a:r>
          </a:p>
          <a:p>
            <a:pPr lvl="1">
              <a:lnSpc>
                <a:spcPct val="90000"/>
              </a:lnSpc>
            </a:pPr>
            <a:r>
              <a:rPr lang="en-GB" sz="2000" dirty="0"/>
              <a:t>Verification and validation techniques are used to discover and remove faults in a system before it is deployed.</a:t>
            </a:r>
          </a:p>
          <a:p>
            <a:pPr>
              <a:lnSpc>
                <a:spcPct val="90000"/>
              </a:lnSpc>
            </a:pPr>
            <a:r>
              <a:rPr lang="en-GB" sz="2400" dirty="0"/>
              <a:t>Fault tolerance</a:t>
            </a:r>
          </a:p>
          <a:p>
            <a:pPr lvl="1">
              <a:lnSpc>
                <a:spcPct val="90000"/>
              </a:lnSpc>
            </a:pPr>
            <a:r>
              <a:rPr lang="en-GB" sz="2000" dirty="0"/>
              <a:t>The system is designed so that faults in the delivered software do not result in system failure. </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6</a:t>
            </a:fld>
            <a:endParaRPr lang="en-US"/>
          </a:p>
        </p:txBody>
      </p:sp>
      <p:sp>
        <p:nvSpPr>
          <p:cNvPr id="6" name="Footer Placeholder 3"/>
          <p:cNvSpPr>
            <a:spLocks noGrp="1"/>
          </p:cNvSpPr>
          <p:nvPr>
            <p:ph type="ftr" sz="quarter" idx="11"/>
          </p:nvPr>
        </p:nvSpPr>
        <p:spPr/>
        <p:txBody>
          <a:bodyPr/>
          <a:lstStyle/>
          <a:p>
            <a:pPr>
              <a:defRPr/>
            </a:pPr>
            <a:r>
              <a:rPr lang="en-US" dirty="0"/>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Exception handling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60</a:t>
            </a:fld>
            <a:endParaRPr lang="en-US"/>
          </a:p>
        </p:txBody>
      </p:sp>
      <p:pic>
        <p:nvPicPr>
          <p:cNvPr id="4" name="Picture 3" descr="13.9 ExceptionHandling.eps"/>
          <p:cNvPicPr>
            <a:picLocks noChangeAspect="1"/>
          </p:cNvPicPr>
          <p:nvPr/>
        </p:nvPicPr>
        <p:blipFill>
          <a:blip r:embed="rId2"/>
          <a:srcRect r="37657"/>
          <a:stretch>
            <a:fillRect/>
          </a:stretch>
        </p:blipFill>
        <p:spPr>
          <a:xfrm>
            <a:off x="3032568" y="1826825"/>
            <a:ext cx="3122545" cy="348222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 handling</a:t>
            </a:r>
            <a:endParaRPr lang="en-US" dirty="0"/>
          </a:p>
        </p:txBody>
      </p:sp>
      <p:sp>
        <p:nvSpPr>
          <p:cNvPr id="3" name="Content Placeholder 2"/>
          <p:cNvSpPr>
            <a:spLocks noGrp="1"/>
          </p:cNvSpPr>
          <p:nvPr>
            <p:ph idx="1"/>
          </p:nvPr>
        </p:nvSpPr>
        <p:spPr/>
        <p:txBody>
          <a:bodyPr/>
          <a:lstStyle/>
          <a:p>
            <a:r>
              <a:rPr lang="en-US" dirty="0"/>
              <a:t>Three possible exception handling strategies</a:t>
            </a:r>
          </a:p>
          <a:p>
            <a:pPr lvl="1"/>
            <a:r>
              <a:rPr lang="en-US" dirty="0"/>
              <a:t>Signal to a calling component that an exception has occurred and provide information about the type of exception.</a:t>
            </a:r>
          </a:p>
          <a:p>
            <a:pPr lvl="1"/>
            <a:r>
              <a:rPr lang="en-US" dirty="0"/>
              <a:t>Carry out some alternative processing to the processing where the exception occurred. This is only possible where the exception handler has enough information to recover from the problem that has arisen.</a:t>
            </a:r>
          </a:p>
          <a:p>
            <a:pPr lvl="1"/>
            <a:r>
              <a:rPr lang="en-US" dirty="0"/>
              <a:t>Pass control to a run-time support system to handle the exception.</a:t>
            </a:r>
          </a:p>
          <a:p>
            <a:r>
              <a:rPr lang="en-US" dirty="0"/>
              <a:t>Exception handling is a mechanism to provide some fault tolerance</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 Minimize the use of error-prone constructs</a:t>
            </a:r>
            <a:endParaRPr lang="en-US" dirty="0"/>
          </a:p>
        </p:txBody>
      </p:sp>
      <p:sp>
        <p:nvSpPr>
          <p:cNvPr id="3" name="Content Placeholder 2"/>
          <p:cNvSpPr>
            <a:spLocks noGrp="1"/>
          </p:cNvSpPr>
          <p:nvPr>
            <p:ph idx="1"/>
          </p:nvPr>
        </p:nvSpPr>
        <p:spPr/>
        <p:txBody>
          <a:bodyPr/>
          <a:lstStyle/>
          <a:p>
            <a:r>
              <a:rPr lang="en-US" dirty="0"/>
              <a:t>Program faults are usually a consequence of human error because programmers lose track of the relationships between the different parts of the system</a:t>
            </a:r>
          </a:p>
          <a:p>
            <a:r>
              <a:rPr lang="en-US" dirty="0"/>
              <a:t>This is exacerbated by error-prone constructs in programming languages that are inherently complex or that don’t check for mistakes when they could do so.</a:t>
            </a:r>
          </a:p>
          <a:p>
            <a:r>
              <a:rPr lang="en-US" dirty="0"/>
              <a:t>Therefore, when programming, you should try to avoid or at least minimize the use of these error-prone constructs.</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p:spPr>
        <p:txBody>
          <a:bodyPr lIns="90840" tIns="44623" rIns="90840" bIns="44623"/>
          <a:lstStyle/>
          <a:p>
            <a:r>
              <a:rPr lang="en-GB"/>
              <a:t>Error-prone constructs</a:t>
            </a:r>
          </a:p>
        </p:txBody>
      </p:sp>
      <p:sp>
        <p:nvSpPr>
          <p:cNvPr id="82947" name="Rectangle 3"/>
          <p:cNvSpPr>
            <a:spLocks noGrp="1" noChangeArrowheads="1"/>
          </p:cNvSpPr>
          <p:nvPr>
            <p:ph idx="1"/>
          </p:nvPr>
        </p:nvSpPr>
        <p:spPr>
          <a:xfrm>
            <a:off x="608013" y="1879050"/>
            <a:ext cx="7804150" cy="4130675"/>
          </a:xfrm>
          <a:noFill/>
          <a:ln/>
        </p:spPr>
        <p:txBody>
          <a:bodyPr lIns="90840" tIns="44623" rIns="90840" bIns="44623"/>
          <a:lstStyle/>
          <a:p>
            <a:pPr>
              <a:lnSpc>
                <a:spcPct val="90000"/>
              </a:lnSpc>
            </a:pPr>
            <a:r>
              <a:rPr lang="en-GB" sz="2400" dirty="0"/>
              <a:t>Unconditional branch (</a:t>
            </a:r>
            <a:r>
              <a:rPr lang="en-GB" sz="2400" dirty="0" err="1"/>
              <a:t>goto</a:t>
            </a:r>
            <a:r>
              <a:rPr lang="en-GB" sz="2400" dirty="0"/>
              <a:t>) statements</a:t>
            </a:r>
          </a:p>
          <a:p>
            <a:pPr>
              <a:lnSpc>
                <a:spcPct val="90000"/>
              </a:lnSpc>
            </a:pPr>
            <a:r>
              <a:rPr lang="en-GB" sz="2400" dirty="0"/>
              <a:t>Floating-point numbers</a:t>
            </a:r>
          </a:p>
          <a:p>
            <a:pPr lvl="1">
              <a:lnSpc>
                <a:spcPct val="90000"/>
              </a:lnSpc>
            </a:pPr>
            <a:r>
              <a:rPr lang="en-GB" sz="2000" dirty="0"/>
              <a:t>Inherently imprecise. The imprecision may lead to invalid </a:t>
            </a:r>
            <a:br>
              <a:rPr lang="en-GB" sz="2000" dirty="0"/>
            </a:br>
            <a:r>
              <a:rPr lang="en-GB" sz="2000" dirty="0"/>
              <a:t>comparisons.</a:t>
            </a:r>
          </a:p>
          <a:p>
            <a:pPr>
              <a:lnSpc>
                <a:spcPct val="90000"/>
              </a:lnSpc>
            </a:pPr>
            <a:r>
              <a:rPr lang="en-GB" sz="2400" dirty="0"/>
              <a:t>Pointers</a:t>
            </a:r>
          </a:p>
          <a:p>
            <a:pPr lvl="1">
              <a:lnSpc>
                <a:spcPct val="90000"/>
              </a:lnSpc>
            </a:pPr>
            <a:r>
              <a:rPr lang="en-GB" sz="2000" dirty="0"/>
              <a:t>Pointers referring to the wrong memory areas can corrupt </a:t>
            </a:r>
            <a:br>
              <a:rPr lang="en-GB" sz="2000" dirty="0"/>
            </a:br>
            <a:r>
              <a:rPr lang="en-GB" sz="2000" dirty="0"/>
              <a:t>data. Aliasing can make programs difficult to understand </a:t>
            </a:r>
            <a:br>
              <a:rPr lang="en-GB" sz="2000" dirty="0"/>
            </a:br>
            <a:r>
              <a:rPr lang="en-GB" sz="2000" dirty="0"/>
              <a:t>and change.</a:t>
            </a:r>
          </a:p>
          <a:p>
            <a:pPr>
              <a:lnSpc>
                <a:spcPct val="90000"/>
              </a:lnSpc>
            </a:pPr>
            <a:r>
              <a:rPr lang="en-GB" sz="2400" dirty="0"/>
              <a:t>Dynamic memory allocation</a:t>
            </a:r>
          </a:p>
          <a:p>
            <a:pPr lvl="1">
              <a:lnSpc>
                <a:spcPct val="90000"/>
              </a:lnSpc>
            </a:pPr>
            <a:r>
              <a:rPr lang="en-GB" sz="2000" dirty="0"/>
              <a:t>Run-time allocation can cause memory overflow.</a:t>
            </a:r>
          </a:p>
        </p:txBody>
      </p:sp>
      <p:sp>
        <p:nvSpPr>
          <p:cNvPr id="5" name="Footer Placeholder 4"/>
          <p:cNvSpPr>
            <a:spLocks noGrp="1"/>
          </p:cNvSpPr>
          <p:nvPr>
            <p:ph type="ftr" sz="quarter" idx="11"/>
          </p:nvPr>
        </p:nvSpPr>
        <p:spPr/>
        <p:txBody>
          <a:bodyPr/>
          <a:lstStyle/>
          <a:p>
            <a:pPr>
              <a:defRPr/>
            </a:pPr>
            <a:r>
              <a:rPr lang="en-US"/>
              <a:t>Chapter 11 Reliability Engineering</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63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GB"/>
              <a:t>Error-prone constructs</a:t>
            </a:r>
          </a:p>
        </p:txBody>
      </p:sp>
      <p:sp>
        <p:nvSpPr>
          <p:cNvPr id="84997" name="Rectangle 5"/>
          <p:cNvSpPr>
            <a:spLocks noGrp="1" noChangeArrowheads="1"/>
          </p:cNvSpPr>
          <p:nvPr>
            <p:ph idx="1"/>
          </p:nvPr>
        </p:nvSpPr>
        <p:spPr>
          <a:xfrm>
            <a:off x="762000" y="1713140"/>
            <a:ext cx="7804150" cy="4130675"/>
          </a:xfrm>
        </p:spPr>
        <p:txBody>
          <a:bodyPr/>
          <a:lstStyle/>
          <a:p>
            <a:pPr>
              <a:lnSpc>
                <a:spcPct val="90000"/>
              </a:lnSpc>
            </a:pPr>
            <a:r>
              <a:rPr lang="en-GB" dirty="0"/>
              <a:t>Parallelism</a:t>
            </a:r>
          </a:p>
          <a:p>
            <a:pPr lvl="1">
              <a:lnSpc>
                <a:spcPct val="90000"/>
              </a:lnSpc>
            </a:pPr>
            <a:r>
              <a:rPr lang="en-GB" dirty="0"/>
              <a:t>Can result in subtle timing errors because of unforeseen </a:t>
            </a:r>
            <a:br>
              <a:rPr lang="en-GB" dirty="0"/>
            </a:br>
            <a:r>
              <a:rPr lang="en-GB" dirty="0"/>
              <a:t>interaction between parallel processes.</a:t>
            </a:r>
          </a:p>
          <a:p>
            <a:pPr>
              <a:lnSpc>
                <a:spcPct val="90000"/>
              </a:lnSpc>
            </a:pPr>
            <a:r>
              <a:rPr lang="en-GB" dirty="0"/>
              <a:t>Recursion</a:t>
            </a:r>
          </a:p>
          <a:p>
            <a:pPr lvl="1">
              <a:lnSpc>
                <a:spcPct val="90000"/>
              </a:lnSpc>
            </a:pPr>
            <a:r>
              <a:rPr lang="en-GB" dirty="0"/>
              <a:t>Errors in recursion can cause memory overflow as the program stack fills up.</a:t>
            </a:r>
          </a:p>
          <a:p>
            <a:pPr>
              <a:lnSpc>
                <a:spcPct val="90000"/>
              </a:lnSpc>
            </a:pPr>
            <a:r>
              <a:rPr lang="en-GB" dirty="0"/>
              <a:t>Interrupts</a:t>
            </a:r>
          </a:p>
          <a:p>
            <a:pPr lvl="1">
              <a:lnSpc>
                <a:spcPct val="90000"/>
              </a:lnSpc>
            </a:pPr>
            <a:r>
              <a:rPr lang="en-GB" sz="2000" dirty="0"/>
              <a:t>Interrupts can cause a critical operation to be terminated </a:t>
            </a:r>
            <a:br>
              <a:rPr lang="en-GB" sz="2000" dirty="0"/>
            </a:br>
            <a:r>
              <a:rPr lang="en-GB" sz="2000" dirty="0"/>
              <a:t>and make a program difficult to understand.  </a:t>
            </a:r>
          </a:p>
          <a:p>
            <a:pPr>
              <a:lnSpc>
                <a:spcPct val="90000"/>
              </a:lnSpc>
            </a:pPr>
            <a:r>
              <a:rPr lang="en-GB" dirty="0"/>
              <a:t>Inheritance</a:t>
            </a:r>
            <a:endParaRPr lang="en-GB" sz="2000" dirty="0"/>
          </a:p>
          <a:p>
            <a:pPr lvl="1">
              <a:lnSpc>
                <a:spcPct val="90000"/>
              </a:lnSpc>
            </a:pPr>
            <a:r>
              <a:rPr lang="en-GB" sz="2000" dirty="0"/>
              <a:t>Code is not localised. This can result in unexpected behaviour when changes are made and problems of understanding the code.</a:t>
            </a:r>
          </a:p>
        </p:txBody>
      </p:sp>
      <p:sp>
        <p:nvSpPr>
          <p:cNvPr id="5" name="Footer Placeholder 4"/>
          <p:cNvSpPr>
            <a:spLocks noGrp="1"/>
          </p:cNvSpPr>
          <p:nvPr>
            <p:ph type="ftr" sz="quarter" idx="11"/>
          </p:nvPr>
        </p:nvSpPr>
        <p:spPr/>
        <p:txBody>
          <a:bodyPr/>
          <a:lstStyle/>
          <a:p>
            <a:pPr>
              <a:defRPr/>
            </a:pPr>
            <a:r>
              <a:rPr lang="en-US"/>
              <a:t>Chapter 11 Reliability Engineering</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Error-prone constructs</a:t>
            </a:r>
          </a:p>
        </p:txBody>
      </p:sp>
      <p:sp>
        <p:nvSpPr>
          <p:cNvPr id="3" name="Content Placeholder 2"/>
          <p:cNvSpPr>
            <a:spLocks noGrp="1"/>
          </p:cNvSpPr>
          <p:nvPr>
            <p:ph idx="1"/>
          </p:nvPr>
        </p:nvSpPr>
        <p:spPr/>
        <p:txBody>
          <a:bodyPr/>
          <a:lstStyle/>
          <a:p>
            <a:pPr>
              <a:lnSpc>
                <a:spcPct val="90000"/>
              </a:lnSpc>
            </a:pPr>
            <a:r>
              <a:rPr lang="en-GB" dirty="0"/>
              <a:t>Aliasing</a:t>
            </a:r>
            <a:endParaRPr lang="en-GB" sz="2000" dirty="0"/>
          </a:p>
          <a:p>
            <a:pPr lvl="1">
              <a:lnSpc>
                <a:spcPct val="90000"/>
              </a:lnSpc>
            </a:pPr>
            <a:r>
              <a:rPr lang="en-GB" dirty="0"/>
              <a:t>Using more than 1 name to refer to the same state variable.</a:t>
            </a:r>
          </a:p>
          <a:p>
            <a:pPr>
              <a:lnSpc>
                <a:spcPct val="90000"/>
              </a:lnSpc>
            </a:pPr>
            <a:r>
              <a:rPr lang="en-GB" dirty="0"/>
              <a:t>Unbounded arrays</a:t>
            </a:r>
          </a:p>
          <a:p>
            <a:pPr lvl="1">
              <a:lnSpc>
                <a:spcPct val="90000"/>
              </a:lnSpc>
            </a:pPr>
            <a:r>
              <a:rPr lang="en-GB" dirty="0"/>
              <a:t>Buffer overflow failures can occur if no bound checking on arrays.</a:t>
            </a:r>
          </a:p>
          <a:p>
            <a:pPr>
              <a:lnSpc>
                <a:spcPct val="90000"/>
              </a:lnSpc>
            </a:pPr>
            <a:r>
              <a:rPr lang="en-GB" dirty="0"/>
              <a:t>Default input processing</a:t>
            </a:r>
          </a:p>
          <a:p>
            <a:pPr lvl="1">
              <a:lnSpc>
                <a:spcPct val="90000"/>
              </a:lnSpc>
            </a:pPr>
            <a:r>
              <a:rPr lang="en-GB" dirty="0"/>
              <a:t>An input action that occurs irrespective of the input.</a:t>
            </a:r>
            <a:endParaRPr lang="en-US" dirty="0"/>
          </a:p>
          <a:p>
            <a:pPr lvl="1">
              <a:lnSpc>
                <a:spcPct val="90000"/>
              </a:lnSpc>
            </a:pPr>
            <a:r>
              <a:rPr lang="en-US" dirty="0"/>
              <a:t>This can cause problems if the default action is to transfer control elsewhere in the program. In incorrect or deliberately malicious input can then trigger a program failure.</a:t>
            </a:r>
            <a:endParaRPr lang="en-GB" dirty="0"/>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 Provide restart capabilities</a:t>
            </a:r>
            <a:endParaRPr lang="en-US" dirty="0"/>
          </a:p>
        </p:txBody>
      </p:sp>
      <p:sp>
        <p:nvSpPr>
          <p:cNvPr id="3" name="Content Placeholder 2"/>
          <p:cNvSpPr>
            <a:spLocks noGrp="1"/>
          </p:cNvSpPr>
          <p:nvPr>
            <p:ph idx="1"/>
          </p:nvPr>
        </p:nvSpPr>
        <p:spPr/>
        <p:txBody>
          <a:bodyPr/>
          <a:lstStyle/>
          <a:p>
            <a:r>
              <a:rPr lang="en-US" dirty="0"/>
              <a:t>For systems that involve long transactions or user interactions, you should always provide a restart capability that allows the system to restart after failure without users having to redo everything that they have done.</a:t>
            </a:r>
          </a:p>
          <a:p>
            <a:r>
              <a:rPr lang="en-US" dirty="0"/>
              <a:t>Restart depends on the type of system</a:t>
            </a:r>
          </a:p>
          <a:p>
            <a:pPr lvl="1"/>
            <a:r>
              <a:rPr lang="en-US" dirty="0"/>
              <a:t>Keep copies of forms so that users don’t have to fill them in again if there is a problem</a:t>
            </a:r>
          </a:p>
          <a:p>
            <a:pPr lvl="1"/>
            <a:r>
              <a:rPr lang="en-US" dirty="0"/>
              <a:t>Save state periodically and restart from the saved state</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(6) Check array bounds</a:t>
            </a:r>
            <a:endParaRPr lang="en-US" dirty="0"/>
          </a:p>
        </p:txBody>
      </p:sp>
      <p:sp>
        <p:nvSpPr>
          <p:cNvPr id="3" name="Content Placeholder 2"/>
          <p:cNvSpPr>
            <a:spLocks noGrp="1"/>
          </p:cNvSpPr>
          <p:nvPr>
            <p:ph idx="1"/>
          </p:nvPr>
        </p:nvSpPr>
        <p:spPr/>
        <p:txBody>
          <a:bodyPr/>
          <a:lstStyle/>
          <a:p>
            <a:r>
              <a:rPr lang="en-US" dirty="0"/>
              <a:t>In some programming languages, such as C, it is possible to address a memory location outside of the range allowed for in an array declaration.</a:t>
            </a:r>
          </a:p>
          <a:p>
            <a:r>
              <a:rPr lang="en-US" dirty="0"/>
              <a:t>This leads to the well-known ‘bounded buffer’ vulnerability where attackers write executable code into memory by deliberately writing beyond the top element in an array.</a:t>
            </a:r>
          </a:p>
          <a:p>
            <a:r>
              <a:rPr lang="en-US" dirty="0"/>
              <a:t>If your language does not include bound checking, you should therefore always check that an array access is within the bounds of the array.</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(7) Include timeouts when calling external components</a:t>
            </a:r>
            <a:endParaRPr lang="en-US" dirty="0"/>
          </a:p>
        </p:txBody>
      </p:sp>
      <p:sp>
        <p:nvSpPr>
          <p:cNvPr id="3" name="Content Placeholder 2"/>
          <p:cNvSpPr>
            <a:spLocks noGrp="1"/>
          </p:cNvSpPr>
          <p:nvPr>
            <p:ph idx="1"/>
          </p:nvPr>
        </p:nvSpPr>
        <p:spPr/>
        <p:txBody>
          <a:bodyPr/>
          <a:lstStyle/>
          <a:p>
            <a:r>
              <a:rPr lang="en-US" dirty="0"/>
              <a:t>In a distributed system, failure of a remote computer can be ‘silent’ so that programs expecting a service from that computer may never receive that service or any indication that there has been a failure.</a:t>
            </a:r>
          </a:p>
          <a:p>
            <a:r>
              <a:rPr lang="en-US" dirty="0"/>
              <a:t>To avoid this, you should always include timeouts on all calls to external components. </a:t>
            </a:r>
          </a:p>
          <a:p>
            <a:r>
              <a:rPr lang="en-US" dirty="0"/>
              <a:t>After a defined time period has elapsed without a response, your system should then assume failure and take whatever actions are required to recover from this.</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(8) Name all constants that represent real-world values</a:t>
            </a:r>
            <a:endParaRPr lang="en-US" dirty="0"/>
          </a:p>
        </p:txBody>
      </p:sp>
      <p:sp>
        <p:nvSpPr>
          <p:cNvPr id="3" name="Content Placeholder 2"/>
          <p:cNvSpPr>
            <a:spLocks noGrp="1"/>
          </p:cNvSpPr>
          <p:nvPr>
            <p:ph idx="1"/>
          </p:nvPr>
        </p:nvSpPr>
        <p:spPr/>
        <p:txBody>
          <a:bodyPr/>
          <a:lstStyle/>
          <a:p>
            <a:r>
              <a:rPr lang="en-US" dirty="0"/>
              <a:t>Always give constants that reflect real-world values (such as tax rates) names rather than using their numeric values and always refer to them by name</a:t>
            </a:r>
          </a:p>
          <a:p>
            <a:r>
              <a:rPr lang="en-US" dirty="0"/>
              <a:t>You are less likely to make mistakes and type the wrong value when you are using a name rather than a value.</a:t>
            </a:r>
          </a:p>
          <a:p>
            <a:r>
              <a:rPr lang="en-US" dirty="0"/>
              <a:t>This means that when these ‘constants’ change (for sure, they are not really constant), then you only have to make the change in one place in your program.</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Reliability achievement</a:t>
            </a:r>
          </a:p>
        </p:txBody>
      </p:sp>
      <p:sp>
        <p:nvSpPr>
          <p:cNvPr id="34819" name="Rectangle 3"/>
          <p:cNvSpPr>
            <a:spLocks noGrp="1" noChangeArrowheads="1"/>
          </p:cNvSpPr>
          <p:nvPr>
            <p:ph idx="1"/>
          </p:nvPr>
        </p:nvSpPr>
        <p:spPr/>
        <p:txBody>
          <a:bodyPr/>
          <a:lstStyle/>
          <a:p>
            <a:pPr>
              <a:lnSpc>
                <a:spcPct val="90000"/>
              </a:lnSpc>
            </a:pPr>
            <a:r>
              <a:rPr lang="en-GB" sz="2400" dirty="0"/>
              <a:t>Fault avoidance</a:t>
            </a:r>
          </a:p>
          <a:p>
            <a:pPr lvl="1">
              <a:lnSpc>
                <a:spcPct val="90000"/>
              </a:lnSpc>
            </a:pPr>
            <a:r>
              <a:rPr lang="en-GB" sz="2000" dirty="0"/>
              <a:t>Development technique are used that either minimise the possibility of mistakes or trap mistakes before they result in the introduction of system faults.</a:t>
            </a:r>
          </a:p>
          <a:p>
            <a:pPr>
              <a:lnSpc>
                <a:spcPct val="90000"/>
              </a:lnSpc>
            </a:pPr>
            <a:r>
              <a:rPr lang="en-GB" sz="2400" dirty="0"/>
              <a:t>Fault detection and removal</a:t>
            </a:r>
          </a:p>
          <a:p>
            <a:pPr lvl="1">
              <a:lnSpc>
                <a:spcPct val="90000"/>
              </a:lnSpc>
            </a:pPr>
            <a:r>
              <a:rPr lang="en-GB" sz="2000" dirty="0"/>
              <a:t>Verification and validation techniques are used that increase the probability of detecting and correcting errors before the system goes into service are used.</a:t>
            </a:r>
          </a:p>
          <a:p>
            <a:pPr>
              <a:lnSpc>
                <a:spcPct val="90000"/>
              </a:lnSpc>
            </a:pPr>
            <a:r>
              <a:rPr lang="en-GB" sz="2400" dirty="0"/>
              <a:t>Fault tolerance</a:t>
            </a:r>
          </a:p>
          <a:p>
            <a:pPr lvl="1">
              <a:lnSpc>
                <a:spcPct val="90000"/>
              </a:lnSpc>
            </a:pPr>
            <a:r>
              <a:rPr lang="en-GB" sz="2000" dirty="0"/>
              <a:t>Run-time techniques are used to ensure that system faults do not result in system errors and/or that system errors do not lead to system failures.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6" name="Footer Placeholder 3"/>
          <p:cNvSpPr>
            <a:spLocks noGrp="1"/>
          </p:cNvSpPr>
          <p:nvPr>
            <p:ph type="ftr" sz="quarter" idx="11"/>
          </p:nvPr>
        </p:nvSpPr>
        <p:spPr/>
        <p:txBody>
          <a:bodyPr/>
          <a:lstStyle/>
          <a:p>
            <a:pPr>
              <a:defRPr/>
            </a:pPr>
            <a:r>
              <a:rPr lang="en-US" dirty="0"/>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131468330"/>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5"/>
            <a:ext cx="8229600" cy="1143000"/>
          </a:xfrm>
        </p:spPr>
        <p:txBody>
          <a:bodyPr/>
          <a:lstStyle/>
          <a:p>
            <a:pPr algn="ctr"/>
            <a:r>
              <a:rPr lang="en-US" dirty="0"/>
              <a:t>Reliability measurement</a:t>
            </a:r>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77537107"/>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measurement</a:t>
            </a:r>
          </a:p>
        </p:txBody>
      </p:sp>
      <p:sp>
        <p:nvSpPr>
          <p:cNvPr id="3" name="Content Placeholder 2"/>
          <p:cNvSpPr>
            <a:spLocks noGrp="1"/>
          </p:cNvSpPr>
          <p:nvPr>
            <p:ph idx="1"/>
          </p:nvPr>
        </p:nvSpPr>
        <p:spPr/>
        <p:txBody>
          <a:bodyPr/>
          <a:lstStyle/>
          <a:p>
            <a:r>
              <a:rPr lang="en-US" dirty="0"/>
              <a:t>To assess the reliability of a system, you have to collect data about its operation. The data required may include:</a:t>
            </a:r>
            <a:endParaRPr lang="en-GB" dirty="0"/>
          </a:p>
          <a:p>
            <a:pPr lvl="1"/>
            <a:r>
              <a:rPr lang="en-US" dirty="0"/>
              <a:t>The number of system failures given a number of requests for system services. This is used to measure the POFOD. This applies irrespective of the time over which the demands are made.</a:t>
            </a:r>
            <a:endParaRPr lang="en-GB" dirty="0"/>
          </a:p>
          <a:p>
            <a:pPr lvl="1"/>
            <a:r>
              <a:rPr lang="en-US" dirty="0"/>
              <a:t>The time or the number of transactions between system failures plus the total elapsed time or total number of transactions. This is used to measure ROCOF and MTTF.</a:t>
            </a:r>
            <a:endParaRPr lang="en-GB" dirty="0"/>
          </a:p>
          <a:p>
            <a:pPr lvl="1"/>
            <a:r>
              <a:rPr lang="en-US" dirty="0"/>
              <a:t>The repair or restart time after a system failure that leads to loss of service. This is used in the measurement of availability. Availability does not just depend on the time between failures but also on the time required to get the system back into operation.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11 Reliability Engineering</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98053257"/>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p:txBody>
          <a:bodyPr/>
          <a:lstStyle/>
          <a:p>
            <a:r>
              <a:rPr lang="en-GB" dirty="0"/>
              <a:t>Reliability testing</a:t>
            </a:r>
          </a:p>
        </p:txBody>
      </p:sp>
      <p:sp>
        <p:nvSpPr>
          <p:cNvPr id="104453" name="Rectangle 5"/>
          <p:cNvSpPr>
            <a:spLocks noGrp="1" noChangeArrowheads="1"/>
          </p:cNvSpPr>
          <p:nvPr>
            <p:ph idx="1"/>
          </p:nvPr>
        </p:nvSpPr>
        <p:spPr/>
        <p:txBody>
          <a:bodyPr/>
          <a:lstStyle/>
          <a:p>
            <a:r>
              <a:rPr lang="en-GB" sz="2400" dirty="0"/>
              <a:t>Reliability testing (Statistical testing) involves running the program to assess whether or not it has reached the required level of reliability.</a:t>
            </a:r>
          </a:p>
          <a:p>
            <a:r>
              <a:rPr lang="en-GB" sz="2400" dirty="0"/>
              <a:t>This cannot normally be included as part of a normal defect testing process because data for defect testing is (usually) atypical of actual usage data.</a:t>
            </a:r>
          </a:p>
          <a:p>
            <a:r>
              <a:rPr lang="en-GB" sz="2400" dirty="0"/>
              <a:t>Reliability measurement therefore requires a specially designed data set that replicates the pattern of inputs to be processed by the system.</a:t>
            </a:r>
          </a:p>
        </p:txBody>
      </p:sp>
      <p:sp>
        <p:nvSpPr>
          <p:cNvPr id="5" name="Footer Placeholder 4"/>
          <p:cNvSpPr>
            <a:spLocks noGrp="1"/>
          </p:cNvSpPr>
          <p:nvPr>
            <p:ph type="ftr" sz="quarter" idx="11"/>
          </p:nvPr>
        </p:nvSpPr>
        <p:spPr/>
        <p:txBody>
          <a:bodyPr/>
          <a:lstStyle/>
          <a:p>
            <a:r>
              <a:rPr lang="en-US"/>
              <a:t>Chapter 11 Reliability Engineering</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5666895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Rectangle 6"/>
          <p:cNvSpPr>
            <a:spLocks noGrp="1" noChangeArrowheads="1"/>
          </p:cNvSpPr>
          <p:nvPr>
            <p:ph type="title"/>
          </p:nvPr>
        </p:nvSpPr>
        <p:spPr/>
        <p:txBody>
          <a:bodyPr/>
          <a:lstStyle/>
          <a:p>
            <a:r>
              <a:rPr lang="en-GB"/>
              <a:t>Statistical testing</a:t>
            </a:r>
          </a:p>
        </p:txBody>
      </p:sp>
      <p:sp>
        <p:nvSpPr>
          <p:cNvPr id="105479" name="Rectangle 7"/>
          <p:cNvSpPr>
            <a:spLocks noGrp="1" noChangeArrowheads="1"/>
          </p:cNvSpPr>
          <p:nvPr>
            <p:ph idx="1"/>
          </p:nvPr>
        </p:nvSpPr>
        <p:spPr/>
        <p:txBody>
          <a:bodyPr/>
          <a:lstStyle/>
          <a:p>
            <a:r>
              <a:rPr lang="en-GB" sz="2400"/>
              <a:t>Testing software for reliability rather than fault detection.</a:t>
            </a:r>
          </a:p>
          <a:p>
            <a:r>
              <a:rPr lang="en-GB" sz="2400"/>
              <a:t>Measuring the number of errors allows the reliability of the software to be predicted. Note that, for statistical reasons, more errors than are allowed for in the reliability specification must be induced.</a:t>
            </a:r>
          </a:p>
          <a:p>
            <a:r>
              <a:rPr lang="en-GB" sz="2400"/>
              <a:t>An acceptable level of reliability should be </a:t>
            </a:r>
            <a:br>
              <a:rPr lang="en-GB" sz="2400"/>
            </a:br>
            <a:r>
              <a:rPr lang="en-GB" sz="2400"/>
              <a:t>specified and the software tested and amended until that level of reliability is reached.</a:t>
            </a:r>
            <a:endParaRPr lang="en-GB"/>
          </a:p>
        </p:txBody>
      </p:sp>
      <p:sp>
        <p:nvSpPr>
          <p:cNvPr id="5" name="Footer Placeholder 4"/>
          <p:cNvSpPr>
            <a:spLocks noGrp="1"/>
          </p:cNvSpPr>
          <p:nvPr>
            <p:ph type="ftr" sz="quarter" idx="11"/>
          </p:nvPr>
        </p:nvSpPr>
        <p:spPr/>
        <p:txBody>
          <a:bodyPr/>
          <a:lstStyle/>
          <a:p>
            <a:r>
              <a:rPr lang="en-US"/>
              <a:t>Chapter 11 Reliability Engineering</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7099799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measurement</a:t>
            </a:r>
            <a:r>
              <a:rPr lang="en-GB" dirty="0"/>
              <a:t> </a:t>
            </a:r>
            <a:endParaRPr lang="en-US" dirty="0"/>
          </a:p>
        </p:txBody>
      </p:sp>
      <p:pic>
        <p:nvPicPr>
          <p:cNvPr id="4" name="Content Placeholder 3" descr="15.3 Reliability-measurement.eps"/>
          <p:cNvPicPr>
            <a:picLocks noGrp="1" noChangeAspect="1"/>
          </p:cNvPicPr>
          <p:nvPr>
            <p:ph idx="1"/>
          </p:nvPr>
        </p:nvPicPr>
        <p:blipFill>
          <a:blip r:embed="rId2"/>
          <a:srcRect t="-162025" b="-162025"/>
          <a:stretch>
            <a:fillRect/>
          </a:stretch>
        </p:blipFill>
        <p:spPr>
          <a:xfrm>
            <a:off x="1258051" y="1909133"/>
            <a:ext cx="6544524" cy="3599236"/>
          </a:xfrm>
        </p:spPr>
      </p:pic>
      <p:sp>
        <p:nvSpPr>
          <p:cNvPr id="6" name="Footer Placeholder 5"/>
          <p:cNvSpPr>
            <a:spLocks noGrp="1"/>
          </p:cNvSpPr>
          <p:nvPr>
            <p:ph type="ftr" sz="quarter" idx="11"/>
          </p:nvPr>
        </p:nvSpPr>
        <p:spPr/>
        <p:txBody>
          <a:bodyPr/>
          <a:lstStyle/>
          <a:p>
            <a:r>
              <a:rPr lang="en-US"/>
              <a:t>Chapter 11 Reliability Engineering</a:t>
            </a:r>
          </a:p>
        </p:txBody>
      </p:sp>
      <p:sp>
        <p:nvSpPr>
          <p:cNvPr id="5" name="Slide Number Placeholder 4"/>
          <p:cNvSpPr>
            <a:spLocks noGrp="1"/>
          </p:cNvSpPr>
          <p:nvPr>
            <p:ph type="sldNum" sz="quarter" idx="12"/>
          </p:nvPr>
        </p:nvSpPr>
        <p:spPr/>
        <p:txBody>
          <a:bodyPr/>
          <a:lstStyle/>
          <a:p>
            <a:fld id="{745CE82A-87C3-2841-AAF3-37DF1E34DC62}" type="slidenum">
              <a:rPr lang="en-US" smtClean="0"/>
              <a:pPr/>
              <a:t>74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3695870"/>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dirty="0"/>
              <a:t>Reliability measurement problems</a:t>
            </a:r>
          </a:p>
        </p:txBody>
      </p:sp>
      <p:sp>
        <p:nvSpPr>
          <p:cNvPr id="125955" name="Rectangle 3"/>
          <p:cNvSpPr>
            <a:spLocks noGrp="1" noChangeArrowheads="1"/>
          </p:cNvSpPr>
          <p:nvPr>
            <p:ph idx="1"/>
          </p:nvPr>
        </p:nvSpPr>
        <p:spPr/>
        <p:txBody>
          <a:bodyPr/>
          <a:lstStyle/>
          <a:p>
            <a:pPr>
              <a:lnSpc>
                <a:spcPct val="90000"/>
              </a:lnSpc>
            </a:pPr>
            <a:r>
              <a:rPr lang="en-US" dirty="0"/>
              <a:t>Operational profile uncertainty</a:t>
            </a:r>
          </a:p>
          <a:p>
            <a:pPr lvl="1">
              <a:lnSpc>
                <a:spcPct val="90000"/>
              </a:lnSpc>
            </a:pPr>
            <a:r>
              <a:rPr lang="en-US" dirty="0"/>
              <a:t>The operational profile may not be an accurate reflection of the real use of the system.</a:t>
            </a:r>
          </a:p>
          <a:p>
            <a:pPr>
              <a:lnSpc>
                <a:spcPct val="90000"/>
              </a:lnSpc>
            </a:pPr>
            <a:r>
              <a:rPr lang="en-US" dirty="0"/>
              <a:t>High costs of test data generation</a:t>
            </a:r>
          </a:p>
          <a:p>
            <a:pPr lvl="1">
              <a:lnSpc>
                <a:spcPct val="90000"/>
              </a:lnSpc>
            </a:pPr>
            <a:r>
              <a:rPr lang="en-US" dirty="0"/>
              <a:t>Costs can be very high if the test data for the system cannot be generated automatically.</a:t>
            </a:r>
          </a:p>
          <a:p>
            <a:pPr>
              <a:lnSpc>
                <a:spcPct val="90000"/>
              </a:lnSpc>
            </a:pPr>
            <a:r>
              <a:rPr lang="en-US" dirty="0"/>
              <a:t>Statistical uncertainty</a:t>
            </a:r>
          </a:p>
          <a:p>
            <a:pPr lvl="1">
              <a:lnSpc>
                <a:spcPct val="90000"/>
              </a:lnSpc>
            </a:pPr>
            <a:r>
              <a:rPr lang="en-US" dirty="0"/>
              <a:t>You need a statistically significant number of failures to compute the reliability but highly reliable systems will rarely fail.</a:t>
            </a:r>
          </a:p>
          <a:p>
            <a:pPr>
              <a:lnSpc>
                <a:spcPct val="90000"/>
              </a:lnSpc>
            </a:pPr>
            <a:r>
              <a:rPr lang="en-US" dirty="0"/>
              <a:t>Recognizing failure</a:t>
            </a:r>
          </a:p>
          <a:p>
            <a:pPr lvl="1">
              <a:lnSpc>
                <a:spcPct val="90000"/>
              </a:lnSpc>
            </a:pPr>
            <a:r>
              <a:rPr lang="en-US" dirty="0"/>
              <a:t>It is not always obvious when a failure has occurred as there may be conflicting interpretations of a specification.</a:t>
            </a:r>
          </a:p>
        </p:txBody>
      </p:sp>
      <p:sp>
        <p:nvSpPr>
          <p:cNvPr id="5" name="Footer Placeholder 4"/>
          <p:cNvSpPr>
            <a:spLocks noGrp="1"/>
          </p:cNvSpPr>
          <p:nvPr>
            <p:ph type="ftr" sz="quarter" idx="11"/>
          </p:nvPr>
        </p:nvSpPr>
        <p:spPr/>
        <p:txBody>
          <a:bodyPr/>
          <a:lstStyle/>
          <a:p>
            <a:r>
              <a:rPr lang="en-US"/>
              <a:t>Chapter 11 Reliability Engineering</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86108941"/>
      </p:ext>
    </p:extLst>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r>
              <a:rPr lang="en-GB"/>
              <a:t>Operational profiles</a:t>
            </a:r>
          </a:p>
        </p:txBody>
      </p:sp>
      <p:sp>
        <p:nvSpPr>
          <p:cNvPr id="108549" name="Rectangle 5"/>
          <p:cNvSpPr>
            <a:spLocks noGrp="1" noChangeArrowheads="1"/>
          </p:cNvSpPr>
          <p:nvPr>
            <p:ph idx="1"/>
          </p:nvPr>
        </p:nvSpPr>
        <p:spPr/>
        <p:txBody>
          <a:bodyPr/>
          <a:lstStyle/>
          <a:p>
            <a:r>
              <a:rPr lang="en-GB" sz="2400"/>
              <a:t>An operational profile is a set of test data whose frequency matches the actual frequency of these inputs from ‘normal’ usage of the system. A close match with actual usage is necessary otherwise the measured reliability will not be reflected in the actual usage of the system.</a:t>
            </a:r>
          </a:p>
          <a:p>
            <a:r>
              <a:rPr lang="en-GB" sz="2400"/>
              <a:t>It can be generated from real data collected from an existing system or (more often) depends on assumptions made about the pattern of usage of a system.</a:t>
            </a:r>
          </a:p>
        </p:txBody>
      </p:sp>
      <p:sp>
        <p:nvSpPr>
          <p:cNvPr id="5" name="Footer Placeholder 4"/>
          <p:cNvSpPr>
            <a:spLocks noGrp="1"/>
          </p:cNvSpPr>
          <p:nvPr>
            <p:ph type="ftr" sz="quarter" idx="11"/>
          </p:nvPr>
        </p:nvSpPr>
        <p:spPr/>
        <p:txBody>
          <a:bodyPr/>
          <a:lstStyle/>
          <a:p>
            <a:r>
              <a:rPr lang="en-US"/>
              <a:t>Chapter 11 Reliability Engineering</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2710657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operational profile</a:t>
            </a:r>
            <a:r>
              <a:rPr lang="en-GB" dirty="0"/>
              <a:t> </a:t>
            </a:r>
            <a:endParaRPr lang="en-US" dirty="0"/>
          </a:p>
        </p:txBody>
      </p:sp>
      <p:pic>
        <p:nvPicPr>
          <p:cNvPr id="4" name="Content Placeholder 3" descr="15.4 OperationalProfile.eps"/>
          <p:cNvPicPr>
            <a:picLocks noGrp="1" noChangeAspect="1"/>
          </p:cNvPicPr>
          <p:nvPr>
            <p:ph idx="1"/>
          </p:nvPr>
        </p:nvPicPr>
        <p:blipFill>
          <a:blip r:embed="rId2"/>
          <a:srcRect l="-690" r="-690"/>
          <a:stretch>
            <a:fillRect/>
          </a:stretch>
        </p:blipFill>
        <p:spPr>
          <a:xfrm>
            <a:off x="1177966" y="1932017"/>
            <a:ext cx="6785446" cy="3731734"/>
          </a:xfrm>
        </p:spPr>
      </p:pic>
      <p:sp>
        <p:nvSpPr>
          <p:cNvPr id="6" name="Footer Placeholder 5"/>
          <p:cNvSpPr>
            <a:spLocks noGrp="1"/>
          </p:cNvSpPr>
          <p:nvPr>
            <p:ph type="ftr" sz="quarter" idx="11"/>
          </p:nvPr>
        </p:nvSpPr>
        <p:spPr/>
        <p:txBody>
          <a:bodyPr/>
          <a:lstStyle/>
          <a:p>
            <a:r>
              <a:rPr lang="en-US"/>
              <a:t>Chapter 11 Reliability Engineering</a:t>
            </a:r>
          </a:p>
        </p:txBody>
      </p:sp>
      <p:sp>
        <p:nvSpPr>
          <p:cNvPr id="5" name="Slide Number Placeholder 4"/>
          <p:cNvSpPr>
            <a:spLocks noGrp="1"/>
          </p:cNvSpPr>
          <p:nvPr>
            <p:ph type="sldNum" sz="quarter" idx="12"/>
          </p:nvPr>
        </p:nvSpPr>
        <p:spPr/>
        <p:txBody>
          <a:bodyPr/>
          <a:lstStyle/>
          <a:p>
            <a:fld id="{745CE82A-87C3-2841-AAF3-37DF1E34DC62}" type="slidenum">
              <a:rPr lang="en-US" smtClean="0"/>
              <a:pPr/>
              <a:t>77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64473312"/>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title"/>
          </p:nvPr>
        </p:nvSpPr>
        <p:spPr/>
        <p:txBody>
          <a:bodyPr/>
          <a:lstStyle/>
          <a:p>
            <a:r>
              <a:rPr lang="en-GB"/>
              <a:t>Operational profile generation</a:t>
            </a:r>
          </a:p>
        </p:txBody>
      </p:sp>
      <p:sp>
        <p:nvSpPr>
          <p:cNvPr id="111621" name="Rectangle 5"/>
          <p:cNvSpPr>
            <a:spLocks noGrp="1" noChangeArrowheads="1"/>
          </p:cNvSpPr>
          <p:nvPr>
            <p:ph idx="1"/>
          </p:nvPr>
        </p:nvSpPr>
        <p:spPr/>
        <p:txBody>
          <a:bodyPr/>
          <a:lstStyle/>
          <a:p>
            <a:r>
              <a:rPr lang="en-GB" dirty="0"/>
              <a:t>Should be generated automatically whenever possible.</a:t>
            </a:r>
          </a:p>
          <a:p>
            <a:r>
              <a:rPr lang="en-GB" dirty="0"/>
              <a:t>Automatic profile generation is difficult for interactive systems.</a:t>
            </a:r>
          </a:p>
          <a:p>
            <a:r>
              <a:rPr lang="en-GB" dirty="0"/>
              <a:t>May be straightforward for ‘normal’ inputs but it is difficult to predict ‘unlikely’ inputs and to create test data for them.</a:t>
            </a:r>
          </a:p>
          <a:p>
            <a:r>
              <a:rPr lang="en-GB" dirty="0"/>
              <a:t>Pattern of usage of new systems is unknown.</a:t>
            </a:r>
          </a:p>
          <a:p>
            <a:r>
              <a:rPr lang="en-GB" dirty="0"/>
              <a:t>Operational profiles are not static but change as users learn about a new system and change the way that they use it.</a:t>
            </a:r>
          </a:p>
        </p:txBody>
      </p:sp>
      <p:sp>
        <p:nvSpPr>
          <p:cNvPr id="5" name="Footer Placeholder 4"/>
          <p:cNvSpPr>
            <a:spLocks noGrp="1"/>
          </p:cNvSpPr>
          <p:nvPr>
            <p:ph type="ftr" sz="quarter" idx="11"/>
          </p:nvPr>
        </p:nvSpPr>
        <p:spPr/>
        <p:txBody>
          <a:bodyPr/>
          <a:lstStyle/>
          <a:p>
            <a:r>
              <a:rPr lang="en-US"/>
              <a:t>Chapter 11 Reliability Engineering</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28580317"/>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Key points</a:t>
            </a:r>
          </a:p>
        </p:txBody>
      </p:sp>
      <p:sp>
        <p:nvSpPr>
          <p:cNvPr id="7171" name="Rectangle 3"/>
          <p:cNvSpPr>
            <a:spLocks noGrp="1" noChangeArrowheads="1"/>
          </p:cNvSpPr>
          <p:nvPr>
            <p:ph idx="1"/>
          </p:nvPr>
        </p:nvSpPr>
        <p:spPr>
          <a:noFill/>
          <a:ln/>
        </p:spPr>
        <p:txBody>
          <a:bodyPr lIns="90487" tIns="44450" rIns="90487" bIns="44450"/>
          <a:lstStyle/>
          <a:p>
            <a:r>
              <a:rPr lang="en-GB" sz="2400" dirty="0"/>
              <a:t> </a:t>
            </a:r>
            <a:r>
              <a:rPr lang="en-GB" dirty="0"/>
              <a:t>Software reliability can be achieved by avoiding the introduction of faults, by detecting and removing faults before system deployment and by including fault tolerance facilities that allow the system to remain operational after a fault has caused a system failure.</a:t>
            </a:r>
          </a:p>
          <a:p>
            <a:r>
              <a:rPr lang="en-GB" dirty="0"/>
              <a:t>Reliability requirements can be defined quantitatively in the system requirements specification. </a:t>
            </a:r>
          </a:p>
          <a:p>
            <a:r>
              <a:rPr lang="en-GB" dirty="0"/>
              <a:t>Reliability metrics include probability of failure on demand (POFOD), rate of occurrence of failure (ROCOF) and availability (AVAIL). </a:t>
            </a:r>
          </a:p>
          <a:p>
            <a:pPr>
              <a:lnSpc>
                <a:spcPct val="90000"/>
              </a:lnSpc>
            </a:pP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79</a:t>
            </a:fld>
            <a:endParaRPr lang="en-US"/>
          </a:p>
        </p:txBody>
      </p:sp>
      <p:sp>
        <p:nvSpPr>
          <p:cNvPr id="5" name="Footer Placeholder 4"/>
          <p:cNvSpPr>
            <a:spLocks noGrp="1"/>
          </p:cNvSpPr>
          <p:nvPr>
            <p:ph type="ftr" sz="quarter" idx="11"/>
          </p:nvPr>
        </p:nvSpPr>
        <p:spPr/>
        <p:txBody>
          <a:bodyPr/>
          <a:lstStyle/>
          <a:p>
            <a:r>
              <a:rPr lang="en-US"/>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195323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increasing costs of residual fault removal </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a:t>
            </a:fld>
            <a:endParaRPr lang="en-US"/>
          </a:p>
        </p:txBody>
      </p:sp>
      <p:pic>
        <p:nvPicPr>
          <p:cNvPr id="4" name="Picture 3" descr="13.1 DependCosts.eps"/>
          <p:cNvPicPr>
            <a:picLocks noChangeAspect="1"/>
          </p:cNvPicPr>
          <p:nvPr/>
        </p:nvPicPr>
        <p:blipFill>
          <a:blip r:embed="rId2"/>
          <a:stretch>
            <a:fillRect/>
          </a:stretch>
        </p:blipFill>
        <p:spPr>
          <a:xfrm>
            <a:off x="1757769" y="1682095"/>
            <a:ext cx="5701921" cy="4096074"/>
          </a:xfrm>
          <a:prstGeom prst="rect">
            <a:avLst/>
          </a:prstGeom>
        </p:spPr>
      </p:pic>
      <p:sp>
        <p:nvSpPr>
          <p:cNvPr id="7" name="Footer Placeholder 3"/>
          <p:cNvSpPr>
            <a:spLocks noGrp="1"/>
          </p:cNvSpPr>
          <p:nvPr>
            <p:ph type="ftr" sz="quarter" idx="11"/>
          </p:nvPr>
        </p:nvSpPr>
        <p:spPr/>
        <p:txBody>
          <a:bodyPr/>
          <a:lstStyle/>
          <a:p>
            <a:pPr>
              <a:defRPr/>
            </a:pPr>
            <a:r>
              <a:rPr lang="en-US" dirty="0"/>
              <a:t>Chapter 11 Reliability Engineering</a:t>
            </a: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Functional reliability requirements are requirements for system functionality, such as checking and redundancy requirements, which help the system meet its non-functional reliability requirements.</a:t>
            </a:r>
          </a:p>
          <a:p>
            <a:r>
              <a:rPr lang="en-GB" dirty="0"/>
              <a:t>Dependable system architectures are system architectures that are designed for fault tolerance. </a:t>
            </a:r>
          </a:p>
          <a:p>
            <a:r>
              <a:rPr lang="en-GB" dirty="0"/>
              <a:t>There are a number of architectural styles that support fault tolerance including protection systems, self-monitoring architectures and N-version programming.</a:t>
            </a:r>
          </a:p>
          <a:p>
            <a:endParaRPr lang="en-US" dirty="0"/>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80</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0016381"/>
      </p:ext>
    </p:extLst>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diversity is difficult to achieve because it is practically impossible to ensure that each version of the software is truly independent.</a:t>
            </a:r>
          </a:p>
          <a:p>
            <a:r>
              <a:rPr lang="en-GB" dirty="0"/>
              <a:t>Dependable programming relies on including redundancy in a program as checks on the validity of inputs and the values of program variables.</a:t>
            </a:r>
          </a:p>
          <a:p>
            <a:r>
              <a:rPr lang="en-GB" dirty="0"/>
              <a:t>Statistical testing is used to estimate software reliability. It relies on testing the system with test data that matches an operational profile, which reflects the distribution of inputs to the software when it is in use.</a:t>
            </a:r>
          </a:p>
          <a:p>
            <a:endParaRPr lang="en-US" dirty="0"/>
          </a:p>
        </p:txBody>
      </p:sp>
      <p:sp>
        <p:nvSpPr>
          <p:cNvPr id="4" name="Footer Placeholder 3"/>
          <p:cNvSpPr>
            <a:spLocks noGrp="1"/>
          </p:cNvSpPr>
          <p:nvPr>
            <p:ph type="ftr" sz="quarter" idx="11"/>
          </p:nvPr>
        </p:nvSpPr>
        <p:spPr/>
        <p:txBody>
          <a:bodyPr/>
          <a:lstStyle/>
          <a:p>
            <a:pPr>
              <a:defRPr/>
            </a:pPr>
            <a:r>
              <a:rPr lang="en-US"/>
              <a:t>Chapter 11 Reliability Engineering</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3103"/>
            <a:ext cx="8229600" cy="1143000"/>
          </a:xfrm>
        </p:spPr>
        <p:txBody>
          <a:bodyPr/>
          <a:lstStyle/>
          <a:p>
            <a:pPr algn="ctr"/>
            <a:r>
              <a:rPr lang="en-US" dirty="0"/>
              <a:t>Availability and reliability</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9</a:t>
            </a:fld>
            <a:endParaRPr lang="en-US"/>
          </a:p>
        </p:txBody>
      </p:sp>
      <p:sp>
        <p:nvSpPr>
          <p:cNvPr id="7" name="Footer Placeholder 3"/>
          <p:cNvSpPr>
            <a:spLocks noGrp="1"/>
          </p:cNvSpPr>
          <p:nvPr>
            <p:ph type="ftr" sz="quarter" idx="11"/>
          </p:nvPr>
        </p:nvSpPr>
        <p:spPr/>
        <p:txBody>
          <a:bodyPr/>
          <a:lstStyle/>
          <a:p>
            <a:pPr>
              <a:defRPr/>
            </a:pPr>
            <a:r>
              <a:rPr lang="en-US" dirty="0"/>
              <a:t>Chapter 11 Reliability Engineering</a:t>
            </a:r>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9657943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6554</TotalTime>
  <Words>5762</Words>
  <Application>Microsoft Office PowerPoint</Application>
  <PresentationFormat>On-screen Show (4:3)</PresentationFormat>
  <Paragraphs>629</Paragraphs>
  <Slides>81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81</vt:i4>
      </vt:variant>
    </vt:vector>
  </HeadingPairs>
  <TitlesOfParts>
    <vt:vector size="85" baseType="lpstr">
      <vt:lpstr>Arial</vt:lpstr>
      <vt:lpstr>Calibri</vt:lpstr>
      <vt:lpstr>Wingdings</vt:lpstr>
      <vt:lpstr>SE10 slides</vt:lpstr>
      <vt:lpstr>Chapter 11 – Reliability Engineering</vt:lpstr>
      <vt:lpstr>Topics covered</vt:lpstr>
      <vt:lpstr>Software reliability</vt:lpstr>
      <vt:lpstr>Faults, errors and failures</vt:lpstr>
      <vt:lpstr>Faults and failures</vt:lpstr>
      <vt:lpstr>Fault management</vt:lpstr>
      <vt:lpstr>Reliability achievement</vt:lpstr>
      <vt:lpstr>The increasing costs of residual fault removal </vt:lpstr>
      <vt:lpstr>Availability and reliability</vt:lpstr>
      <vt:lpstr>Availability and reliability</vt:lpstr>
      <vt:lpstr>Reliability and specifications</vt:lpstr>
      <vt:lpstr>Perceptions of reliability</vt:lpstr>
      <vt:lpstr>A system as an input/output mapping </vt:lpstr>
      <vt:lpstr>Availability perception</vt:lpstr>
      <vt:lpstr>Software usage patterns </vt:lpstr>
      <vt:lpstr>Reliability in use</vt:lpstr>
      <vt:lpstr>Reliability requirements</vt:lpstr>
      <vt:lpstr>System reliability requirements</vt:lpstr>
      <vt:lpstr>Reliability metrics</vt:lpstr>
      <vt:lpstr>Probability of failure on demand (POFOD)</vt:lpstr>
      <vt:lpstr>Rate of fault occurrence (ROCOF)</vt:lpstr>
      <vt:lpstr>Availability</vt:lpstr>
      <vt:lpstr>Availability specification </vt:lpstr>
      <vt:lpstr>Non-functional reliability requirements</vt:lpstr>
      <vt:lpstr>Benefits of reliability specification</vt:lpstr>
      <vt:lpstr>Specifying reliability requirements</vt:lpstr>
      <vt:lpstr>ATM reliability specification</vt:lpstr>
      <vt:lpstr>ATM availability specification</vt:lpstr>
      <vt:lpstr>ATM availability specification</vt:lpstr>
      <vt:lpstr>Insulin pump reliability specification</vt:lpstr>
      <vt:lpstr>Functional reliability requirements</vt:lpstr>
      <vt:lpstr>Examples of functional reliability requirements</vt:lpstr>
      <vt:lpstr>Fault-tolerant architectures</vt:lpstr>
      <vt:lpstr>Fault tolerance</vt:lpstr>
      <vt:lpstr>Fault-tolerant system architectures</vt:lpstr>
      <vt:lpstr>Protection systems</vt:lpstr>
      <vt:lpstr>Protection system architecture </vt:lpstr>
      <vt:lpstr>Protection system functionality</vt:lpstr>
      <vt:lpstr>Self-monitoring architectures</vt:lpstr>
      <vt:lpstr>Self-monitoring architecture </vt:lpstr>
      <vt:lpstr>Self-monitoring systems</vt:lpstr>
      <vt:lpstr>Airbus flight control system architecture </vt:lpstr>
      <vt:lpstr>Airbus architecture discussion</vt:lpstr>
      <vt:lpstr>N-version programming</vt:lpstr>
      <vt:lpstr>Hardware fault tolerance</vt:lpstr>
      <vt:lpstr>Triple modular redundancy </vt:lpstr>
      <vt:lpstr>N-version programming </vt:lpstr>
      <vt:lpstr>N-version programming</vt:lpstr>
      <vt:lpstr>Software diversity</vt:lpstr>
      <vt:lpstr>Problems with design diversity</vt:lpstr>
      <vt:lpstr>Specification dependency</vt:lpstr>
      <vt:lpstr>Improvements in practice</vt:lpstr>
      <vt:lpstr>Programming for reliability</vt:lpstr>
      <vt:lpstr>Dependable programming</vt:lpstr>
      <vt:lpstr>Good practice guidelines for dependable programming </vt:lpstr>
      <vt:lpstr>(1) Limit the visibility of information in a program</vt:lpstr>
      <vt:lpstr>(2) Check all inputs for validity</vt:lpstr>
      <vt:lpstr>Validity checks</vt:lpstr>
      <vt:lpstr>(3) Provide a handler for all exceptions</vt:lpstr>
      <vt:lpstr>Exception handling </vt:lpstr>
      <vt:lpstr>Exception handling</vt:lpstr>
      <vt:lpstr>(4) Minimize the use of error-prone constructs</vt:lpstr>
      <vt:lpstr>Error-prone constructs</vt:lpstr>
      <vt:lpstr>Error-prone constructs</vt:lpstr>
      <vt:lpstr>Error-prone constructs</vt:lpstr>
      <vt:lpstr>(5) Provide restart capabilities</vt:lpstr>
      <vt:lpstr>(6) Check array bounds</vt:lpstr>
      <vt:lpstr>(7) Include timeouts when calling external components</vt:lpstr>
      <vt:lpstr>(8) Name all constants that represent real-world values</vt:lpstr>
      <vt:lpstr>Reliability measurement</vt:lpstr>
      <vt:lpstr>Reliability measurement</vt:lpstr>
      <vt:lpstr>Reliability testing</vt:lpstr>
      <vt:lpstr>Statistical testing</vt:lpstr>
      <vt:lpstr>Reliability measurement </vt:lpstr>
      <vt:lpstr>Reliability measurement problems</vt:lpstr>
      <vt:lpstr>Operational profiles</vt:lpstr>
      <vt:lpstr>An operational profile </vt:lpstr>
      <vt:lpstr>Operational profile generation</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 13</dc:title>
  <dc:creator>Ian Sommerville</dc:creator>
  <cp:lastModifiedBy>0204677 LIM ZHE YUAN</cp:lastModifiedBy>
  <cp:revision>37</cp:revision>
  <dcterms:created xsi:type="dcterms:W3CDTF">2009-12-22T08:50:06Z</dcterms:created>
  <dcterms:modified xsi:type="dcterms:W3CDTF">2023-05-05T08:36:09Z</dcterms:modified>
</cp:coreProperties>
</file>