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2"/>
  </p:notesMasterIdLst>
  <p:handoutMasterIdLst>
    <p:handoutMasterId r:id="rId73"/>
  </p:handoutMasterIdLst>
  <p:sldIdLst>
    <p:sldId id="256" r:id="rId2"/>
    <p:sldId id="257" r:id="rId3"/>
    <p:sldId id="264" r:id="rId4"/>
    <p:sldId id="306" r:id="rId5"/>
    <p:sldId id="307" r:id="rId6"/>
    <p:sldId id="308" r:id="rId7"/>
    <p:sldId id="261" r:id="rId8"/>
    <p:sldId id="309" r:id="rId9"/>
    <p:sldId id="265" r:id="rId10"/>
    <p:sldId id="310" r:id="rId11"/>
    <p:sldId id="269" r:id="rId12"/>
    <p:sldId id="268" r:id="rId13"/>
    <p:sldId id="270" r:id="rId14"/>
    <p:sldId id="271" r:id="rId15"/>
    <p:sldId id="258" r:id="rId16"/>
    <p:sldId id="272" r:id="rId17"/>
    <p:sldId id="31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29" r:id="rId33"/>
    <p:sldId id="259" r:id="rId34"/>
    <p:sldId id="327" r:id="rId35"/>
    <p:sldId id="312" r:id="rId36"/>
    <p:sldId id="313" r:id="rId37"/>
    <p:sldId id="288" r:id="rId38"/>
    <p:sldId id="289" r:id="rId39"/>
    <p:sldId id="290" r:id="rId40"/>
    <p:sldId id="291" r:id="rId41"/>
    <p:sldId id="292" r:id="rId42"/>
    <p:sldId id="314" r:id="rId43"/>
    <p:sldId id="315" r:id="rId44"/>
    <p:sldId id="317" r:id="rId45"/>
    <p:sldId id="318" r:id="rId46"/>
    <p:sldId id="319" r:id="rId47"/>
    <p:sldId id="328" r:id="rId48"/>
    <p:sldId id="320" r:id="rId49"/>
    <p:sldId id="321" r:id="rId50"/>
    <p:sldId id="322" r:id="rId51"/>
    <p:sldId id="323" r:id="rId52"/>
    <p:sldId id="324" r:id="rId53"/>
    <p:sldId id="325" r:id="rId54"/>
    <p:sldId id="260" r:id="rId55"/>
    <p:sldId id="293" r:id="rId56"/>
    <p:sldId id="294" r:id="rId57"/>
    <p:sldId id="295" r:id="rId58"/>
    <p:sldId id="326" r:id="rId59"/>
    <p:sldId id="296" r:id="rId60"/>
    <p:sldId id="297" r:id="rId61"/>
    <p:sldId id="298" r:id="rId62"/>
    <p:sldId id="299" r:id="rId63"/>
    <p:sldId id="300" r:id="rId64"/>
    <p:sldId id="301" r:id="rId65"/>
    <p:sldId id="302" r:id="rId66"/>
    <p:sldId id="303" r:id="rId67"/>
    <p:sldId id="304" r:id="rId68"/>
    <p:sldId id="305" r:id="rId69"/>
    <p:sldId id="262" r:id="rId70"/>
    <p:sldId id="263"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BB935E-0E23-274D-BFCD-C564E863C0AE}" type="datetimeFigureOut">
              <a:rPr lang="en-US" smtClean="0"/>
              <a:t>3/29/2018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857F1D-C5F1-3743-8B86-F3E777FFF72B}" type="slidenum">
              <a:rPr lang="en-US" smtClean="0"/>
              <a:t>‹#›</a:t>
            </a:fld>
            <a:endParaRPr lang="en-US"/>
          </a:p>
        </p:txBody>
      </p:sp>
    </p:spTree>
    <p:extLst>
      <p:ext uri="{BB962C8B-B14F-4D97-AF65-F5344CB8AC3E}">
        <p14:creationId xmlns:p14="http://schemas.microsoft.com/office/powerpoint/2010/main" val="670996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D8AD8-1BD3-7047-903C-AB0BA3E57AE7}" type="datetimeFigureOut">
              <a:rPr lang="en-US" smtClean="0"/>
              <a:t>3/29/2018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50E9C2-4239-7441-BD7D-648600F4671B}" type="slidenum">
              <a:rPr lang="en-US" smtClean="0"/>
              <a:t>‹#›</a:t>
            </a:fld>
            <a:endParaRPr lang="en-US"/>
          </a:p>
        </p:txBody>
      </p:sp>
    </p:spTree>
    <p:extLst>
      <p:ext uri="{BB962C8B-B14F-4D97-AF65-F5344CB8AC3E}">
        <p14:creationId xmlns:p14="http://schemas.microsoft.com/office/powerpoint/2010/main" val="2634415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14619" y="4346369"/>
            <a:ext cx="5028763" cy="3852059"/>
          </a:xfrm>
          <a:ln/>
        </p:spPr>
        <p:txBody>
          <a:bodyPr/>
          <a:lstStyle/>
          <a:p>
            <a:endParaRPr lang="en-US"/>
          </a:p>
        </p:txBody>
      </p:sp>
      <p:sp>
        <p:nvSpPr>
          <p:cNvPr id="23555" name="Rectangle 3"/>
          <p:cNvSpPr>
            <a:spLocks noGrp="1" noRot="1" noChangeAspect="1" noChangeArrowheads="1" noTextEdit="1"/>
          </p:cNvSpPr>
          <p:nvPr>
            <p:ph type="sldImg"/>
          </p:nvPr>
        </p:nvSpPr>
        <p:spPr>
          <a:xfrm>
            <a:off x="1287463" y="793750"/>
            <a:ext cx="4283075" cy="3211513"/>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14619" y="4346369"/>
            <a:ext cx="5028763" cy="3852059"/>
          </a:xfrm>
          <a:ln/>
        </p:spPr>
        <p:txBody>
          <a:bodyPr/>
          <a:lstStyle/>
          <a:p>
            <a:endParaRPr lang="en-US"/>
          </a:p>
        </p:txBody>
      </p:sp>
      <p:sp>
        <p:nvSpPr>
          <p:cNvPr id="25603" name="Rectangle 3"/>
          <p:cNvSpPr>
            <a:spLocks noGrp="1" noRot="1" noChangeAspect="1" noChangeArrowheads="1" noTextEdit="1"/>
          </p:cNvSpPr>
          <p:nvPr>
            <p:ph type="sldImg"/>
          </p:nvPr>
        </p:nvSpPr>
        <p:spPr>
          <a:xfrm>
            <a:off x="1287463" y="793750"/>
            <a:ext cx="4283075" cy="3211513"/>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14619" y="4346369"/>
            <a:ext cx="5028763" cy="3852059"/>
          </a:xfrm>
          <a:ln/>
        </p:spPr>
        <p:txBody>
          <a:bodyPr/>
          <a:lstStyle/>
          <a:p>
            <a:endParaRPr lang="en-US"/>
          </a:p>
        </p:txBody>
      </p:sp>
      <p:sp>
        <p:nvSpPr>
          <p:cNvPr id="17411" name="Rectangle 3"/>
          <p:cNvSpPr>
            <a:spLocks noGrp="1" noRot="1" noChangeAspect="1" noChangeArrowheads="1" noTextEdit="1"/>
          </p:cNvSpPr>
          <p:nvPr>
            <p:ph type="sldImg"/>
          </p:nvPr>
        </p:nvSpPr>
        <p:spPr>
          <a:xfrm>
            <a:off x="1287463" y="793750"/>
            <a:ext cx="4283075" cy="3211513"/>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7"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9"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5"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4"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7"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12 Safety Engineering</a:t>
            </a:r>
            <a:endParaRPr lang="en-US"/>
          </a:p>
        </p:txBody>
      </p:sp>
      <p:sp>
        <p:nvSpPr>
          <p:cNvPr id="7"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12 Safety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D0885483-9D1B-B54E-9B37-F57DB5D598CD}" type="slidenum">
              <a:rPr lang="en-US" smtClean="0"/>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Chapter 12 – Safety Engineering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a:t>
            </a:fld>
            <a:endParaRPr lang="en-US"/>
          </a:p>
        </p:txBody>
      </p:sp>
    </p:spTree>
    <p:extLst>
      <p:ext uri="{BB962C8B-B14F-4D97-AF65-F5344CB8AC3E}">
        <p14:creationId xmlns:p14="http://schemas.microsoft.com/office/powerpoint/2010/main" val="3737505128"/>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a:t>
            </a:r>
            <a:endParaRPr lang="en-US" dirty="0"/>
          </a:p>
        </p:txBody>
      </p:sp>
      <p:sp>
        <p:nvSpPr>
          <p:cNvPr id="3" name="Content Placeholder 2"/>
          <p:cNvSpPr>
            <a:spLocks noGrp="1"/>
          </p:cNvSpPr>
          <p:nvPr>
            <p:ph idx="1"/>
          </p:nvPr>
        </p:nvSpPr>
        <p:spPr/>
        <p:txBody>
          <a:bodyPr/>
          <a:lstStyle/>
          <a:p>
            <a:r>
              <a:rPr lang="en-US" dirty="0" smtClean="0"/>
              <a:t>Situations or events that can lead to an accident</a:t>
            </a:r>
          </a:p>
          <a:p>
            <a:pPr lvl="1"/>
            <a:r>
              <a:rPr lang="en-US" dirty="0" smtClean="0"/>
              <a:t>Stuck valve in reactor control system</a:t>
            </a:r>
          </a:p>
          <a:p>
            <a:pPr lvl="1"/>
            <a:r>
              <a:rPr lang="en-US" dirty="0" smtClean="0"/>
              <a:t>Incorrect computation by software in navigation system</a:t>
            </a:r>
          </a:p>
          <a:p>
            <a:pPr lvl="1"/>
            <a:r>
              <a:rPr lang="en-US" dirty="0" smtClean="0"/>
              <a:t>Failure to detect possible allergy in medication prescribing system</a:t>
            </a:r>
          </a:p>
          <a:p>
            <a:r>
              <a:rPr lang="en-US" dirty="0" smtClean="0"/>
              <a:t>Hazards do not inevitably result in accidents – accident prevention actions can be taken.</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10</a:t>
            </a:fld>
            <a:endParaRPr lang="en-US"/>
          </a:p>
        </p:txBody>
      </p:sp>
    </p:spTree>
    <p:extLst>
      <p:ext uri="{BB962C8B-B14F-4D97-AF65-F5344CB8AC3E}">
        <p14:creationId xmlns:p14="http://schemas.microsoft.com/office/powerpoint/2010/main" val="391894300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2237764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034280"/>
        </p:xfrm>
        <a:graphic>
          <a:graphicData uri="http://schemas.openxmlformats.org/drawingml/2006/table">
            <a:tbl>
              <a:tblPr firstRow="1" bandRow="1">
                <a:tableStyleId>{5C22544A-7EE6-4342-B048-85BDC9FD1C3A}</a:tableStyleId>
              </a:tblPr>
              <a:tblGrid>
                <a:gridCol w="2164057"/>
                <a:gridCol w="6065543"/>
              </a:tblGrid>
              <a:tr h="370840">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tr>
              <a:tr h="370840">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tr>
              <a:tr h="370840">
                <a:tc>
                  <a:txBody>
                    <a:bodyPr/>
                    <a:lstStyle/>
                    <a:p>
                      <a:pPr algn="just">
                        <a:spcAft>
                          <a:spcPts val="0"/>
                        </a:spcAft>
                      </a:pPr>
                      <a:r>
                        <a:rPr lang="en-GB" sz="12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tr>
              <a:tr h="370840">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16955921"/>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86869177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smtClean="0"/>
              <a:t>Chapter 12 Safety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53335695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117"/>
            <a:ext cx="8229600" cy="1143000"/>
          </a:xfrm>
        </p:spPr>
        <p:txBody>
          <a:bodyPr/>
          <a:lstStyle/>
          <a:p>
            <a:pPr algn="ctr"/>
            <a:r>
              <a:rPr lang="en-US" dirty="0" smtClean="0"/>
              <a:t>Safety requirements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15</a:t>
            </a:fld>
            <a:endParaRPr lang="en-US"/>
          </a:p>
        </p:txBody>
      </p:sp>
    </p:spTree>
    <p:extLst>
      <p:ext uri="{BB962C8B-B14F-4D97-AF65-F5344CB8AC3E}">
        <p14:creationId xmlns:p14="http://schemas.microsoft.com/office/powerpoint/2010/main" val="122010011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specification</a:t>
            </a:r>
            <a:endParaRPr lang="en-US" dirty="0"/>
          </a:p>
        </p:txBody>
      </p:sp>
      <p:sp>
        <p:nvSpPr>
          <p:cNvPr id="3" name="Content Placeholder 2"/>
          <p:cNvSpPr>
            <a:spLocks noGrp="1"/>
          </p:cNvSpPr>
          <p:nvPr>
            <p:ph idx="1"/>
          </p:nvPr>
        </p:nvSpPr>
        <p:spPr/>
        <p:txBody>
          <a:bodyPr/>
          <a:lstStyle/>
          <a:p>
            <a:r>
              <a:rPr lang="en-US" dirty="0" smtClean="0"/>
              <a:t>The goal of safety requirements engineering is to identify protection requirements that ensure that system failures do not cause injury or death or environmental damage.</a:t>
            </a:r>
          </a:p>
          <a:p>
            <a:r>
              <a:rPr lang="en-US" dirty="0"/>
              <a:t>Safety requirements may be ‘shall not’ requirements i.e. they define situations and events that should never occur.</a:t>
            </a:r>
          </a:p>
          <a:p>
            <a:r>
              <a:rPr lang="en-US" dirty="0" smtClean="0"/>
              <a:t>Functional safety requirements define:</a:t>
            </a:r>
          </a:p>
          <a:p>
            <a:pPr lvl="1"/>
            <a:r>
              <a:rPr lang="en-US" dirty="0" smtClean="0"/>
              <a:t>Checking and recovery features that should be included in a system</a:t>
            </a:r>
          </a:p>
          <a:p>
            <a:pPr lvl="1"/>
            <a:r>
              <a:rPr lang="en-US" dirty="0" smtClean="0"/>
              <a:t>Features that provide protection against system failures and external attacks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83373641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Hazard-driven analysis</a:t>
            </a:r>
            <a:endParaRPr lang="en-US" dirty="0"/>
          </a:p>
        </p:txBody>
      </p:sp>
      <p:sp>
        <p:nvSpPr>
          <p:cNvPr id="3" name="Content Placeholder 2"/>
          <p:cNvSpPr>
            <a:spLocks noGrp="1"/>
          </p:cNvSpPr>
          <p:nvPr>
            <p:ph idx="1"/>
          </p:nvPr>
        </p:nvSpPr>
        <p:spPr/>
        <p:txBody>
          <a:bodyPr/>
          <a:lstStyle/>
          <a:p>
            <a:r>
              <a:rPr lang="en-US" dirty="0"/>
              <a:t>Hazard identification</a:t>
            </a:r>
          </a:p>
          <a:p>
            <a:r>
              <a:rPr lang="en-US" dirty="0"/>
              <a:t>Hazard assessment</a:t>
            </a:r>
          </a:p>
          <a:p>
            <a:r>
              <a:rPr lang="en-US" dirty="0"/>
              <a:t>Hazard analysis</a:t>
            </a:r>
          </a:p>
          <a:p>
            <a:r>
              <a:rPr lang="en-US" dirty="0"/>
              <a:t>Safety requirements specification</a:t>
            </a:r>
          </a:p>
          <a:p>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17</a:t>
            </a:fld>
            <a:endParaRPr lang="en-US"/>
          </a:p>
        </p:txBody>
      </p:sp>
    </p:spTree>
    <p:extLst>
      <p:ext uri="{BB962C8B-B14F-4D97-AF65-F5344CB8AC3E}">
        <p14:creationId xmlns:p14="http://schemas.microsoft.com/office/powerpoint/2010/main" val="80832638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smtClean="0"/>
              <a:t>Hazard identification</a:t>
            </a:r>
            <a:endParaRPr lang="en-US" dirty="0"/>
          </a:p>
        </p:txBody>
      </p:sp>
      <p:sp>
        <p:nvSpPr>
          <p:cNvPr id="5" name="Content Placeholder 4"/>
          <p:cNvSpPr>
            <a:spLocks noGrp="1"/>
          </p:cNvSpPr>
          <p:nvPr>
            <p:ph idx="1"/>
          </p:nvPr>
        </p:nvSpPr>
        <p:spPr/>
        <p:txBody>
          <a:bodyPr/>
          <a:lstStyle/>
          <a:p>
            <a:r>
              <a:rPr lang="en-US" dirty="0" smtClean="0"/>
              <a:t>Identify the hazards that may threaten the system.</a:t>
            </a:r>
          </a:p>
          <a:p>
            <a:r>
              <a:rPr lang="en-US" dirty="0" smtClean="0"/>
              <a:t>Hazard identification may be based on different types of hazard:</a:t>
            </a:r>
          </a:p>
          <a:p>
            <a:pPr lvl="1"/>
            <a:r>
              <a:rPr lang="en-US" dirty="0" smtClean="0"/>
              <a:t>Physical hazards</a:t>
            </a:r>
          </a:p>
          <a:p>
            <a:pPr lvl="1"/>
            <a:r>
              <a:rPr lang="en-US" dirty="0" smtClean="0"/>
              <a:t>Electrical hazards</a:t>
            </a:r>
          </a:p>
          <a:p>
            <a:pPr lvl="1"/>
            <a:r>
              <a:rPr lang="en-US" dirty="0" smtClean="0"/>
              <a:t>Biological hazards</a:t>
            </a:r>
          </a:p>
          <a:p>
            <a:pPr lvl="1"/>
            <a:r>
              <a:rPr lang="en-US" dirty="0" smtClean="0"/>
              <a:t>Service failure hazards</a:t>
            </a:r>
          </a:p>
          <a:p>
            <a:pPr lvl="1"/>
            <a:r>
              <a:rPr lang="en-US" dirty="0" smtClean="0"/>
              <a:t>Etc.</a:t>
            </a:r>
            <a:endParaRPr lang="en-US"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004832933"/>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Insulin pump risks</a:t>
            </a:r>
          </a:p>
        </p:txBody>
      </p:sp>
      <p:sp>
        <p:nvSpPr>
          <p:cNvPr id="158723" name="Rectangle 3"/>
          <p:cNvSpPr>
            <a:spLocks noGrp="1" noChangeArrowheads="1"/>
          </p:cNvSpPr>
          <p:nvPr>
            <p:ph idx="1"/>
          </p:nvPr>
        </p:nvSpPr>
        <p:spPr/>
        <p:txBody>
          <a:bodyPr/>
          <a:lstStyle/>
          <a:p>
            <a:pPr>
              <a:lnSpc>
                <a:spcPct val="90000"/>
              </a:lnSpc>
            </a:pPr>
            <a:r>
              <a:rPr lang="en-US" sz="2400"/>
              <a:t>Insulin overdose (service failure).</a:t>
            </a:r>
          </a:p>
          <a:p>
            <a:pPr>
              <a:lnSpc>
                <a:spcPct val="90000"/>
              </a:lnSpc>
            </a:pPr>
            <a:r>
              <a:rPr lang="en-US" sz="2400"/>
              <a:t>Insulin underdose (service failure).</a:t>
            </a:r>
          </a:p>
          <a:p>
            <a:pPr>
              <a:lnSpc>
                <a:spcPct val="90000"/>
              </a:lnSpc>
            </a:pPr>
            <a:r>
              <a:rPr lang="en-US" sz="2400"/>
              <a:t>Power failure due to exhausted battery (electrical).</a:t>
            </a:r>
          </a:p>
          <a:p>
            <a:pPr>
              <a:lnSpc>
                <a:spcPct val="90000"/>
              </a:lnSpc>
            </a:pPr>
            <a:r>
              <a:rPr lang="en-US" sz="2400"/>
              <a:t>Electrical interference with other medical equipment (electrical).</a:t>
            </a:r>
          </a:p>
          <a:p>
            <a:pPr>
              <a:lnSpc>
                <a:spcPct val="90000"/>
              </a:lnSpc>
            </a:pPr>
            <a:r>
              <a:rPr lang="en-US" sz="2400"/>
              <a:t>Poor sensor and actuator contact (physical).</a:t>
            </a:r>
          </a:p>
          <a:p>
            <a:pPr>
              <a:lnSpc>
                <a:spcPct val="90000"/>
              </a:lnSpc>
            </a:pPr>
            <a:r>
              <a:rPr lang="en-US" sz="2400"/>
              <a:t>Parts of machine break off in body (physical).</a:t>
            </a:r>
          </a:p>
          <a:p>
            <a:pPr>
              <a:lnSpc>
                <a:spcPct val="90000"/>
              </a:lnSpc>
            </a:pPr>
            <a:r>
              <a:rPr lang="en-US" sz="2400"/>
              <a:t>Infection caused by introduction of machine (biological).</a:t>
            </a:r>
          </a:p>
          <a:p>
            <a:pPr>
              <a:lnSpc>
                <a:spcPct val="90000"/>
              </a:lnSpc>
            </a:pPr>
            <a:r>
              <a:rPr lang="en-US" sz="2400"/>
              <a:t>Allergic reaction to materials or insulin (biological).</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74158050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Safety-critical systems</a:t>
            </a:r>
          </a:p>
          <a:p>
            <a:r>
              <a:rPr lang="en-US" dirty="0" smtClean="0"/>
              <a:t>Safety requirements</a:t>
            </a:r>
          </a:p>
          <a:p>
            <a:r>
              <a:rPr lang="en-US" dirty="0" smtClean="0"/>
              <a:t>Safety engineering processes</a:t>
            </a:r>
          </a:p>
          <a:p>
            <a:r>
              <a:rPr lang="en-US" smtClean="0"/>
              <a:t>Safety cases</a:t>
            </a:r>
            <a:endParaRPr lang="en-US"/>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2</a:t>
            </a:fld>
            <a:endParaRPr lang="en-US"/>
          </a:p>
        </p:txBody>
      </p:sp>
    </p:spTree>
    <p:extLst>
      <p:ext uri="{BB962C8B-B14F-4D97-AF65-F5344CB8AC3E}">
        <p14:creationId xmlns:p14="http://schemas.microsoft.com/office/powerpoint/2010/main" val="28321917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smtClean="0"/>
              <a:t>Hazard assessment</a:t>
            </a:r>
            <a:endParaRPr lang="en-US" dirty="0"/>
          </a:p>
        </p:txBody>
      </p:sp>
      <p:sp>
        <p:nvSpPr>
          <p:cNvPr id="155651" name="Rectangle 3"/>
          <p:cNvSpPr>
            <a:spLocks noGrp="1" noChangeArrowheads="1"/>
          </p:cNvSpPr>
          <p:nvPr>
            <p:ph idx="1"/>
          </p:nvPr>
        </p:nvSpPr>
        <p:spPr/>
        <p:txBody>
          <a:bodyPr/>
          <a:lstStyle/>
          <a:p>
            <a:pPr>
              <a:lnSpc>
                <a:spcPct val="90000"/>
              </a:lnSpc>
            </a:pPr>
            <a:r>
              <a:rPr lang="en-US" dirty="0"/>
              <a:t>The process is concerned with understanding the likelihood that a risk will arise and the potential consequences if an accident or incident should occur.</a:t>
            </a:r>
          </a:p>
          <a:p>
            <a:pPr>
              <a:lnSpc>
                <a:spcPct val="90000"/>
              </a:lnSpc>
            </a:pPr>
            <a:r>
              <a:rPr lang="en-US" dirty="0"/>
              <a:t>Risks may be </a:t>
            </a:r>
            <a:r>
              <a:rPr lang="en-US" dirty="0" err="1"/>
              <a:t>categorised</a:t>
            </a:r>
            <a:r>
              <a:rPr lang="en-US" dirty="0"/>
              <a:t> as:</a:t>
            </a:r>
          </a:p>
          <a:p>
            <a:pPr lvl="1">
              <a:lnSpc>
                <a:spcPct val="90000"/>
              </a:lnSpc>
            </a:pPr>
            <a:r>
              <a:rPr lang="en-GB" sz="2000" dirty="0">
                <a:solidFill>
                  <a:schemeClr val="accent1"/>
                </a:solidFill>
              </a:rPr>
              <a:t>Intolerable.</a:t>
            </a:r>
            <a:r>
              <a:rPr lang="en-GB" sz="2000" dirty="0"/>
              <a:t> Must never arise or result in an accident</a:t>
            </a:r>
          </a:p>
          <a:p>
            <a:pPr lvl="1">
              <a:lnSpc>
                <a:spcPct val="90000"/>
              </a:lnSpc>
            </a:pPr>
            <a:r>
              <a:rPr lang="en-GB" sz="2000" dirty="0">
                <a:solidFill>
                  <a:schemeClr val="accent1"/>
                </a:solidFill>
              </a:rPr>
              <a:t>As low as reasonably practical(ALARP).</a:t>
            </a:r>
            <a:r>
              <a:rPr lang="en-GB" sz="2000" dirty="0"/>
              <a:t> Must minimise the possibility of risk given cost and schedule constraints</a:t>
            </a:r>
          </a:p>
          <a:p>
            <a:pPr lvl="1">
              <a:lnSpc>
                <a:spcPct val="90000"/>
              </a:lnSpc>
            </a:pPr>
            <a:r>
              <a:rPr lang="en-GB" sz="2000" dirty="0">
                <a:solidFill>
                  <a:schemeClr val="accent1"/>
                </a:solidFill>
              </a:rPr>
              <a:t>Acceptable.</a:t>
            </a:r>
            <a:r>
              <a:rPr lang="en-GB" sz="2000" dirty="0"/>
              <a:t> The consequences of the risk are acceptable and no extra costs should be incurred to reduce hazard probability</a:t>
            </a:r>
            <a:endParaRPr lang="en-US"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09623556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triangle</a:t>
            </a:r>
            <a:r>
              <a:rPr lang="en-GB" dirty="0" smtClean="0"/>
              <a:t> </a:t>
            </a:r>
            <a:endParaRPr lang="en-US" dirty="0"/>
          </a:p>
        </p:txBody>
      </p:sp>
      <p:pic>
        <p:nvPicPr>
          <p:cNvPr id="4" name="Content Placeholder 3" descr="12.2 RiskTriangle.eps"/>
          <p:cNvPicPr>
            <a:picLocks noGrp="1" noChangeAspect="1"/>
          </p:cNvPicPr>
          <p:nvPr>
            <p:ph idx="1"/>
          </p:nvPr>
        </p:nvPicPr>
        <p:blipFill>
          <a:blip r:embed="rId2"/>
          <a:srcRect l="-21258" r="-21258"/>
          <a:stretch>
            <a:fillRect/>
          </a:stretch>
        </p:blipFill>
        <p:spPr>
          <a:xfrm>
            <a:off x="1589831" y="2080761"/>
            <a:ext cx="6452568" cy="3548664"/>
          </a:xfrm>
        </p:spPr>
      </p:pic>
      <p:sp>
        <p:nvSpPr>
          <p:cNvPr id="5" name="Slide Number Placeholder 4"/>
          <p:cNvSpPr>
            <a:spLocks noGrp="1"/>
          </p:cNvSpPr>
          <p:nvPr>
            <p:ph type="sldNum" sz="quarter" idx="12"/>
          </p:nvPr>
        </p:nvSpPr>
        <p:spPr/>
        <p:txBody>
          <a:bodyPr/>
          <a:lstStyle/>
          <a:p>
            <a:fld id="{348D88E4-469E-644E-9952-CB69E8EF64CD}"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77033348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Social acceptability of risk</a:t>
            </a:r>
          </a:p>
        </p:txBody>
      </p:sp>
      <p:sp>
        <p:nvSpPr>
          <p:cNvPr id="159747" name="Rectangle 3"/>
          <p:cNvSpPr>
            <a:spLocks noGrp="1" noChangeArrowheads="1"/>
          </p:cNvSpPr>
          <p:nvPr>
            <p:ph idx="1"/>
          </p:nvPr>
        </p:nvSpPr>
        <p:spPr/>
        <p:txBody>
          <a:bodyPr/>
          <a:lstStyle/>
          <a:p>
            <a:pPr>
              <a:lnSpc>
                <a:spcPct val="90000"/>
              </a:lnSpc>
            </a:pPr>
            <a:r>
              <a:rPr lang="en-GB" sz="2400"/>
              <a:t>The acceptability of a risk is determined by human, social and political considerations.</a:t>
            </a:r>
          </a:p>
          <a:p>
            <a:pPr>
              <a:lnSpc>
                <a:spcPct val="90000"/>
              </a:lnSpc>
            </a:pPr>
            <a:r>
              <a:rPr lang="en-GB" sz="2400"/>
              <a:t>In most societies, the boundaries between the regions are pushed upwards with time i.e. society is less willing to accept risk</a:t>
            </a:r>
          </a:p>
          <a:p>
            <a:pPr lvl="1">
              <a:lnSpc>
                <a:spcPct val="90000"/>
              </a:lnSpc>
            </a:pPr>
            <a:r>
              <a:rPr lang="en-GB" sz="2000"/>
              <a:t>For example, the costs of cleaning up pollution may be less than the costs of preventing it but this may not be socially acceptable.</a:t>
            </a:r>
          </a:p>
          <a:p>
            <a:pPr>
              <a:lnSpc>
                <a:spcPct val="90000"/>
              </a:lnSpc>
            </a:pPr>
            <a:r>
              <a:rPr lang="en-GB" sz="2400"/>
              <a:t>Risk assessment is subjective</a:t>
            </a:r>
          </a:p>
          <a:p>
            <a:pPr lvl="1">
              <a:lnSpc>
                <a:spcPct val="90000"/>
              </a:lnSpc>
            </a:pPr>
            <a:r>
              <a:rPr lang="en-GB" sz="2000"/>
              <a:t>Risks are identified as probable, unlikely, etc. This depends on who is making the assessment.</a:t>
            </a:r>
          </a:p>
          <a:p>
            <a:pPr>
              <a:lnSpc>
                <a:spcPct val="90000"/>
              </a:lnSpc>
            </a:pPr>
            <a:endParaRPr lang="en-US" sz="2400"/>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811148765"/>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Hazard </a:t>
            </a:r>
            <a:r>
              <a:rPr lang="en-US" dirty="0"/>
              <a:t>assessment</a:t>
            </a:r>
          </a:p>
        </p:txBody>
      </p:sp>
      <p:sp>
        <p:nvSpPr>
          <p:cNvPr id="161795" name="Rectangle 3"/>
          <p:cNvSpPr>
            <a:spLocks noGrp="1" noChangeArrowheads="1"/>
          </p:cNvSpPr>
          <p:nvPr>
            <p:ph idx="1"/>
          </p:nvPr>
        </p:nvSpPr>
        <p:spPr/>
        <p:txBody>
          <a:bodyPr/>
          <a:lstStyle/>
          <a:p>
            <a:r>
              <a:rPr lang="en-US"/>
              <a:t>Estimate the risk probability and the risk severity.</a:t>
            </a:r>
          </a:p>
          <a:p>
            <a:r>
              <a:rPr lang="en-US"/>
              <a:t>It is not normally possible to do this precisely so relative values are used such as ‘unlikely’, ‘rare’, ‘very high’, etc.</a:t>
            </a:r>
          </a:p>
          <a:p>
            <a:r>
              <a:rPr lang="en-US"/>
              <a:t>The aim must be to exclude risks that are likely to arise or that have high severity.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91985342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42"/>
            <a:ext cx="8229600" cy="1143000"/>
          </a:xfrm>
        </p:spPr>
        <p:txBody>
          <a:bodyPr/>
          <a:lstStyle/>
          <a:p>
            <a:r>
              <a:rPr lang="en-US" dirty="0" smtClean="0"/>
              <a:t>Risk </a:t>
            </a:r>
            <a:r>
              <a:rPr lang="en-US" dirty="0"/>
              <a:t>classification for the insulin pump</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594177"/>
          <a:ext cx="8229600" cy="47345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just">
                        <a:spcAft>
                          <a:spcPts val="0"/>
                        </a:spcAft>
                      </a:pPr>
                      <a:r>
                        <a:rPr lang="en-GB" sz="1300" b="1" dirty="0" smtClean="0">
                          <a:solidFill>
                            <a:srgbClr val="000000"/>
                          </a:solidFill>
                          <a:latin typeface="Arial"/>
                          <a:ea typeface="Times New Roman"/>
                          <a:cs typeface="Arial"/>
                        </a:rPr>
                        <a:t>Identified </a:t>
                      </a:r>
                      <a:r>
                        <a:rPr lang="en-GB" sz="1300" b="1" dirty="0">
                          <a:solidFill>
                            <a:srgbClr val="000000"/>
                          </a:solidFill>
                          <a:latin typeface="Arial"/>
                          <a:ea typeface="Times New Roman"/>
                          <a:cs typeface="Arial"/>
                        </a:rPr>
                        <a:t>hazard</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Hazard probability</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a:solidFill>
                            <a:srgbClr val="000000"/>
                          </a:solidFill>
                          <a:latin typeface="Arial"/>
                          <a:ea typeface="Times New Roman"/>
                          <a:cs typeface="Arial"/>
                        </a:rPr>
                        <a:t>Accident severity</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Estimated risk</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smtClean="0">
                          <a:solidFill>
                            <a:srgbClr val="000000"/>
                          </a:solidFill>
                          <a:latin typeface="Arial"/>
                          <a:ea typeface="Times New Roman"/>
                          <a:cs typeface="Arial"/>
                        </a:rPr>
                        <a:t>Acceptability</a:t>
                      </a:r>
                      <a:endParaRPr lang="en-GB" sz="13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GB" sz="1300" dirty="0" smtClean="0">
                          <a:solidFill>
                            <a:srgbClr val="000000"/>
                          </a:solidFill>
                          <a:latin typeface="Arial"/>
                          <a:ea typeface="Times New Roman"/>
                          <a:cs typeface="Arial"/>
                        </a:rPr>
                        <a:t>1</a:t>
                      </a:r>
                      <a:r>
                        <a:rPr lang="en-GB" sz="1300" dirty="0">
                          <a:solidFill>
                            <a:srgbClr val="000000"/>
                          </a:solidFill>
                          <a:latin typeface="Arial"/>
                          <a:ea typeface="Times New Roman"/>
                          <a:cs typeface="Arial"/>
                        </a:rPr>
                        <a:t>.Insulin overdose computation</a:t>
                      </a:r>
                    </a:p>
                  </a:txBody>
                  <a:tcPr marL="54610" marR="54610" marT="0" marB="91440"/>
                </a:tc>
                <a:tc>
                  <a:txBody>
                    <a:bodyPr/>
                    <a:lstStyle/>
                    <a:p>
                      <a:pPr algn="just">
                        <a:spcAft>
                          <a:spcPts val="0"/>
                        </a:spcAft>
                      </a:pPr>
                      <a:r>
                        <a:rPr lang="en-GB" sz="1300" dirty="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2. Insulin underdose computation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3. Failure of hardware monitoring system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4. Power failure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5. Machine incorrectly fitted</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6. Machine breaks in patient</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7. Machine causes infection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8. Electrical interference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9. Allergic reaction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dirty="0" smtClean="0">
                          <a:solidFill>
                            <a:srgbClr val="000000"/>
                          </a:solidFill>
                          <a:latin typeface="Arial"/>
                          <a:ea typeface="Times New Roman"/>
                          <a:cs typeface="Arial"/>
                        </a:rPr>
                        <a:t>Acceptable</a:t>
                      </a:r>
                      <a:endParaRPr lang="en-GB" sz="13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181711175"/>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Hazard analysis</a:t>
            </a:r>
            <a:endParaRPr lang="en-US" dirty="0"/>
          </a:p>
        </p:txBody>
      </p:sp>
      <p:sp>
        <p:nvSpPr>
          <p:cNvPr id="156675" name="Rectangle 3"/>
          <p:cNvSpPr>
            <a:spLocks noGrp="1" noChangeArrowheads="1"/>
          </p:cNvSpPr>
          <p:nvPr>
            <p:ph idx="1"/>
          </p:nvPr>
        </p:nvSpPr>
        <p:spPr/>
        <p:txBody>
          <a:bodyPr/>
          <a:lstStyle/>
          <a:p>
            <a:pPr>
              <a:lnSpc>
                <a:spcPct val="90000"/>
              </a:lnSpc>
            </a:pPr>
            <a:r>
              <a:rPr lang="en-US"/>
              <a:t>Concerned with discovering the root causes of risks in a particular system.</a:t>
            </a:r>
          </a:p>
          <a:p>
            <a:pPr>
              <a:lnSpc>
                <a:spcPct val="90000"/>
              </a:lnSpc>
            </a:pPr>
            <a:r>
              <a:rPr lang="en-US"/>
              <a:t>Techniques have been mostly derived from safety-critical systems and can be</a:t>
            </a:r>
          </a:p>
          <a:p>
            <a:pPr lvl="1">
              <a:lnSpc>
                <a:spcPct val="90000"/>
              </a:lnSpc>
            </a:pPr>
            <a:r>
              <a:rPr lang="en-US"/>
              <a:t>Inductive, bottom-up techniques. Start with a proposed system failure and assess the hazards that could arise from that failure;</a:t>
            </a:r>
          </a:p>
          <a:p>
            <a:pPr lvl="1">
              <a:lnSpc>
                <a:spcPct val="90000"/>
              </a:lnSpc>
            </a:pPr>
            <a:r>
              <a:rPr lang="en-US"/>
              <a:t>Deductive, top-down techniques. Start with a hazard and deduce what the causes of this could be.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46508062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Fault-tree analysis</a:t>
            </a:r>
          </a:p>
        </p:txBody>
      </p:sp>
      <p:sp>
        <p:nvSpPr>
          <p:cNvPr id="163843" name="Rectangle 3"/>
          <p:cNvSpPr>
            <a:spLocks noGrp="1" noChangeArrowheads="1"/>
          </p:cNvSpPr>
          <p:nvPr>
            <p:ph idx="1"/>
          </p:nvPr>
        </p:nvSpPr>
        <p:spPr/>
        <p:txBody>
          <a:bodyPr/>
          <a:lstStyle/>
          <a:p>
            <a:r>
              <a:rPr lang="en-US"/>
              <a:t>A deductive top-down technique.</a:t>
            </a:r>
          </a:p>
          <a:p>
            <a:r>
              <a:rPr lang="en-US"/>
              <a:t>Put the risk or hazard at the root of the tree and identify the system states that could lead to that hazard.</a:t>
            </a:r>
          </a:p>
          <a:p>
            <a:r>
              <a:rPr lang="en-US"/>
              <a:t>Where appropriate, link these with ‘and’ or ‘or’ conditions.</a:t>
            </a:r>
          </a:p>
          <a:p>
            <a:r>
              <a:rPr lang="en-US"/>
              <a:t>A goal should be to minimise the number of single causes of system failure.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43404740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example of </a:t>
            </a:r>
            <a:r>
              <a:rPr lang="en-US" dirty="0" smtClean="0"/>
              <a:t>a software </a:t>
            </a:r>
            <a:r>
              <a:rPr lang="en-US" dirty="0"/>
              <a:t>fault tree</a:t>
            </a:r>
            <a:r>
              <a:rPr lang="en-GB" dirty="0" smtClean="0"/>
              <a:t> </a:t>
            </a:r>
            <a:endParaRPr lang="en-US" dirty="0"/>
          </a:p>
        </p:txBody>
      </p:sp>
      <p:pic>
        <p:nvPicPr>
          <p:cNvPr id="4" name="Content Placeholder 3" descr="12.4 Fault-tree.eps"/>
          <p:cNvPicPr>
            <a:picLocks noGrp="1" noChangeAspect="1"/>
          </p:cNvPicPr>
          <p:nvPr>
            <p:ph idx="1"/>
          </p:nvPr>
        </p:nvPicPr>
        <p:blipFill>
          <a:blip r:embed="rId2"/>
          <a:srcRect l="-66803" r="-66803"/>
          <a:stretch>
            <a:fillRect/>
          </a:stretch>
        </p:blipFill>
        <p:spPr/>
      </p:pic>
      <p:sp>
        <p:nvSpPr>
          <p:cNvPr id="5" name="Slide Number Placeholder 4"/>
          <p:cNvSpPr>
            <a:spLocks noGrp="1"/>
          </p:cNvSpPr>
          <p:nvPr>
            <p:ph type="sldNum" sz="quarter" idx="12"/>
          </p:nvPr>
        </p:nvSpPr>
        <p:spPr/>
        <p:txBody>
          <a:bodyPr/>
          <a:lstStyle/>
          <a:p>
            <a:fld id="{348D88E4-469E-644E-9952-CB69E8EF64CD}"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789773656"/>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analysis</a:t>
            </a:r>
            <a:endParaRPr lang="en-US" dirty="0"/>
          </a:p>
        </p:txBody>
      </p:sp>
      <p:sp>
        <p:nvSpPr>
          <p:cNvPr id="3" name="Content Placeholder 2"/>
          <p:cNvSpPr>
            <a:spLocks noGrp="1"/>
          </p:cNvSpPr>
          <p:nvPr>
            <p:ph idx="1"/>
          </p:nvPr>
        </p:nvSpPr>
        <p:spPr/>
        <p:txBody>
          <a:bodyPr/>
          <a:lstStyle/>
          <a:p>
            <a:r>
              <a:rPr lang="en-US" dirty="0" smtClean="0"/>
              <a:t>Three possible conditions that can lead to delivery of incorrect dose of insulin</a:t>
            </a:r>
          </a:p>
          <a:p>
            <a:pPr lvl="1"/>
            <a:r>
              <a:rPr lang="en-US" dirty="0" smtClean="0"/>
              <a:t>Incorrect measurement of blood sugar level</a:t>
            </a:r>
          </a:p>
          <a:p>
            <a:pPr lvl="1"/>
            <a:r>
              <a:rPr lang="en-US" dirty="0" smtClean="0"/>
              <a:t>Failure of delivery system</a:t>
            </a:r>
          </a:p>
          <a:p>
            <a:pPr lvl="1"/>
            <a:r>
              <a:rPr lang="en-US" dirty="0" smtClean="0"/>
              <a:t>Dose delivered at wrong time</a:t>
            </a:r>
          </a:p>
          <a:p>
            <a:r>
              <a:rPr lang="en-US" dirty="0" smtClean="0"/>
              <a:t>By analysis of the fault tree, root causes of these hazards related to software are:</a:t>
            </a:r>
          </a:p>
          <a:p>
            <a:pPr lvl="1"/>
            <a:r>
              <a:rPr lang="en-US" dirty="0" smtClean="0"/>
              <a:t>Algorithm error</a:t>
            </a:r>
          </a:p>
          <a:p>
            <a:pPr lvl="1"/>
            <a:r>
              <a:rPr lang="en-US" dirty="0" smtClean="0"/>
              <a:t>Arithmetic error</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37380073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Risk </a:t>
            </a:r>
            <a:r>
              <a:rPr lang="en-US" dirty="0" smtClean="0"/>
              <a:t>reduction</a:t>
            </a:r>
            <a:endParaRPr lang="en-US" dirty="0"/>
          </a:p>
        </p:txBody>
      </p:sp>
      <p:sp>
        <p:nvSpPr>
          <p:cNvPr id="157699" name="Rectangle 3"/>
          <p:cNvSpPr>
            <a:spLocks noGrp="1" noChangeArrowheads="1"/>
          </p:cNvSpPr>
          <p:nvPr>
            <p:ph idx="1"/>
          </p:nvPr>
        </p:nvSpPr>
        <p:spPr/>
        <p:txBody>
          <a:bodyPr/>
          <a:lstStyle/>
          <a:p>
            <a:r>
              <a:rPr lang="en-US" dirty="0"/>
              <a:t>The aim of this process is to identify dependability requirements that specify how the risks should be managed and ensure that accidents/incidents do not arise.</a:t>
            </a:r>
          </a:p>
          <a:p>
            <a:r>
              <a:rPr lang="en-US" dirty="0"/>
              <a:t>Risk reduction strategies</a:t>
            </a:r>
          </a:p>
          <a:p>
            <a:pPr lvl="1"/>
            <a:r>
              <a:rPr lang="en-US" dirty="0" smtClean="0"/>
              <a:t>Hazard avoidance</a:t>
            </a:r>
            <a:r>
              <a:rPr lang="en-US" dirty="0"/>
              <a:t>;</a:t>
            </a:r>
          </a:p>
          <a:p>
            <a:pPr lvl="1"/>
            <a:r>
              <a:rPr lang="en-US" dirty="0" smtClean="0"/>
              <a:t>Hazard detection </a:t>
            </a:r>
            <a:r>
              <a:rPr lang="en-US" dirty="0"/>
              <a:t>and removal;</a:t>
            </a:r>
          </a:p>
          <a:p>
            <a:pPr lvl="1"/>
            <a:r>
              <a:rPr lang="en-US" dirty="0"/>
              <a:t>Damage limitation.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91163503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smtClean="0"/>
              <a:t>environment.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02245957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Strategy use</a:t>
            </a:r>
          </a:p>
        </p:txBody>
      </p:sp>
      <p:sp>
        <p:nvSpPr>
          <p:cNvPr id="165891" name="Rectangle 3"/>
          <p:cNvSpPr>
            <a:spLocks noGrp="1" noChangeArrowheads="1"/>
          </p:cNvSpPr>
          <p:nvPr>
            <p:ph idx="1"/>
          </p:nvPr>
        </p:nvSpPr>
        <p:spPr/>
        <p:txBody>
          <a:bodyPr/>
          <a:lstStyle/>
          <a:p>
            <a:r>
              <a:rPr lang="en-US"/>
              <a:t>Normally, in critical systems, a mix of risk reduction strategies are used.</a:t>
            </a:r>
          </a:p>
          <a:p>
            <a:r>
              <a:rPr lang="en-US"/>
              <a:t>In a chemical plant control system, the system will include sensors to detect and correct excess pressure in the reactor.</a:t>
            </a:r>
          </a:p>
          <a:p>
            <a:r>
              <a:rPr lang="en-US"/>
              <a:t>However, it will also include an independent protection system that opens a relief valve if dangerously high pressure is detected.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38505390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Insulin pump - software risks</a:t>
            </a:r>
          </a:p>
        </p:txBody>
      </p:sp>
      <p:sp>
        <p:nvSpPr>
          <p:cNvPr id="166915" name="Rectangle 3"/>
          <p:cNvSpPr>
            <a:spLocks noGrp="1" noChangeArrowheads="1"/>
          </p:cNvSpPr>
          <p:nvPr>
            <p:ph idx="1"/>
          </p:nvPr>
        </p:nvSpPr>
        <p:spPr/>
        <p:txBody>
          <a:bodyPr/>
          <a:lstStyle/>
          <a:p>
            <a:r>
              <a:rPr lang="en-US"/>
              <a:t>Arithmetic error</a:t>
            </a:r>
          </a:p>
          <a:p>
            <a:pPr lvl="1"/>
            <a:r>
              <a:rPr lang="en-US"/>
              <a:t>A computation causes the value of a variable to overflow or underflow;</a:t>
            </a:r>
          </a:p>
          <a:p>
            <a:pPr lvl="1"/>
            <a:r>
              <a:rPr lang="en-US"/>
              <a:t>Maybe include an exception handler for each type of arithmetic error.</a:t>
            </a:r>
          </a:p>
          <a:p>
            <a:r>
              <a:rPr lang="en-US"/>
              <a:t>Algorithmic error</a:t>
            </a:r>
          </a:p>
          <a:p>
            <a:pPr lvl="1"/>
            <a:r>
              <a:rPr lang="en-US"/>
              <a:t>Compare dose to be delivered with previous dose or safe maximum doses. Reduce dose if too high.</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70568357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r>
              <a:rPr lang="en-MY" dirty="0" smtClean="0"/>
              <a:t>Write out safety requirements for the insulin </a:t>
            </a:r>
            <a:r>
              <a:rPr lang="en-MY" smtClean="0"/>
              <a:t>pump system</a:t>
            </a:r>
            <a:endParaRPr lang="en-MY"/>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32</a:t>
            </a:fld>
            <a:endParaRPr lang="en-US"/>
          </a:p>
        </p:txBody>
      </p:sp>
    </p:spTree>
    <p:extLst>
      <p:ext uri="{BB962C8B-B14F-4D97-AF65-F5344CB8AC3E}">
        <p14:creationId xmlns:p14="http://schemas.microsoft.com/office/powerpoint/2010/main" val="137163220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Safety engineering processes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33</a:t>
            </a:fld>
            <a:endParaRPr lang="en-US"/>
          </a:p>
        </p:txBody>
      </p:sp>
    </p:spTree>
    <p:extLst>
      <p:ext uri="{BB962C8B-B14F-4D97-AF65-F5344CB8AC3E}">
        <p14:creationId xmlns:p14="http://schemas.microsoft.com/office/powerpoint/2010/main" val="51532952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engineering processes</a:t>
            </a:r>
            <a:endParaRPr lang="en-US" dirty="0"/>
          </a:p>
        </p:txBody>
      </p:sp>
      <p:sp>
        <p:nvSpPr>
          <p:cNvPr id="3" name="Content Placeholder 2"/>
          <p:cNvSpPr>
            <a:spLocks noGrp="1"/>
          </p:cNvSpPr>
          <p:nvPr>
            <p:ph idx="1"/>
          </p:nvPr>
        </p:nvSpPr>
        <p:spPr/>
        <p:txBody>
          <a:bodyPr/>
          <a:lstStyle/>
          <a:p>
            <a:r>
              <a:rPr lang="en-US" dirty="0" smtClean="0"/>
              <a:t>Safety engineering processes are based on reliability engineering processes</a:t>
            </a:r>
          </a:p>
          <a:p>
            <a:pPr lvl="1"/>
            <a:r>
              <a:rPr lang="en-US" dirty="0" smtClean="0"/>
              <a:t>Plan-based approach with reviews and checks at each stage in the process</a:t>
            </a:r>
          </a:p>
          <a:p>
            <a:pPr lvl="1"/>
            <a:r>
              <a:rPr lang="en-US" dirty="0" smtClean="0"/>
              <a:t>General goal of fault avoidance and fault detection</a:t>
            </a:r>
          </a:p>
          <a:p>
            <a:pPr lvl="1"/>
            <a:r>
              <a:rPr lang="en-US" dirty="0" smtClean="0"/>
              <a:t>Must also include safety reviews and explicit identification and tracking of hazards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34</a:t>
            </a:fld>
            <a:endParaRPr lang="en-US"/>
          </a:p>
        </p:txBody>
      </p:sp>
    </p:spTree>
    <p:extLst>
      <p:ext uri="{BB962C8B-B14F-4D97-AF65-F5344CB8AC3E}">
        <p14:creationId xmlns:p14="http://schemas.microsoft.com/office/powerpoint/2010/main" val="43097460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p:txBody>
          <a:bodyPr/>
          <a:lstStyle/>
          <a:p>
            <a:r>
              <a:rPr lang="en-US" dirty="0" smtClean="0"/>
              <a:t>Regulators may require evidence that safety engineering processes have been used in system development</a:t>
            </a:r>
          </a:p>
          <a:p>
            <a:r>
              <a:rPr lang="en-US" dirty="0" smtClean="0"/>
              <a:t>For example:</a:t>
            </a:r>
          </a:p>
          <a:p>
            <a:pPr lvl="1"/>
            <a:r>
              <a:rPr lang="en-GB" dirty="0" smtClean="0"/>
              <a:t>The </a:t>
            </a:r>
            <a:r>
              <a:rPr lang="en-GB" dirty="0"/>
              <a:t>specification of the system that has been developed and records of the checks made on that specification.</a:t>
            </a:r>
          </a:p>
          <a:p>
            <a:pPr lvl="1"/>
            <a:r>
              <a:rPr lang="en-GB" dirty="0" smtClean="0"/>
              <a:t>Evidence </a:t>
            </a:r>
            <a:r>
              <a:rPr lang="en-GB" dirty="0"/>
              <a:t>of the verification and validation processes that have been carried out and the results of the system verification and validation.</a:t>
            </a:r>
          </a:p>
          <a:p>
            <a:pPr lvl="1"/>
            <a:r>
              <a:rPr lang="en-GB" dirty="0" smtClean="0"/>
              <a:t>Evidence </a:t>
            </a:r>
            <a:r>
              <a:rPr lang="en-GB" dirty="0"/>
              <a:t>that the organizations developing the system have defined and dependable software processes that include safety assurance reviews. There must also be records that show that these processes have been properly enacted. </a:t>
            </a:r>
          </a:p>
          <a:p>
            <a:endParaRPr lang="en-US" dirty="0" smtClean="0"/>
          </a:p>
          <a:p>
            <a:pPr lvl="1"/>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35</a:t>
            </a:fld>
            <a:endParaRPr lang="en-US"/>
          </a:p>
        </p:txBody>
      </p:sp>
    </p:spTree>
    <p:extLst>
      <p:ext uri="{BB962C8B-B14F-4D97-AF65-F5344CB8AC3E}">
        <p14:creationId xmlns:p14="http://schemas.microsoft.com/office/powerpoint/2010/main" val="4054308144"/>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safety</a:t>
            </a:r>
            <a:endParaRPr lang="en-US" dirty="0"/>
          </a:p>
        </p:txBody>
      </p:sp>
      <p:sp>
        <p:nvSpPr>
          <p:cNvPr id="3" name="Content Placeholder 2"/>
          <p:cNvSpPr>
            <a:spLocks noGrp="1"/>
          </p:cNvSpPr>
          <p:nvPr>
            <p:ph idx="1"/>
          </p:nvPr>
        </p:nvSpPr>
        <p:spPr/>
        <p:txBody>
          <a:bodyPr/>
          <a:lstStyle/>
          <a:p>
            <a:r>
              <a:rPr lang="en-US" dirty="0" smtClean="0"/>
              <a:t>Agile methods are not usually used for safety-critical systems engineering</a:t>
            </a:r>
          </a:p>
          <a:p>
            <a:pPr lvl="1"/>
            <a:r>
              <a:rPr lang="en-US" dirty="0" smtClean="0"/>
              <a:t>Extensive process and product documentation is needed for system regulation. Contradicts the focus in agile methods on the software itself.</a:t>
            </a:r>
          </a:p>
          <a:p>
            <a:pPr lvl="1"/>
            <a:r>
              <a:rPr lang="en-US" dirty="0" smtClean="0"/>
              <a:t>A detailed safety analysis of a complete system specification is important. Contradicts the interleaved development of a system specification and program.</a:t>
            </a:r>
          </a:p>
          <a:p>
            <a:r>
              <a:rPr lang="en-US" dirty="0" smtClean="0"/>
              <a:t>Some agile techniques such as test-driven development may be used</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36</a:t>
            </a:fld>
            <a:endParaRPr lang="en-US"/>
          </a:p>
        </p:txBody>
      </p:sp>
    </p:spTree>
    <p:extLst>
      <p:ext uri="{BB962C8B-B14F-4D97-AF65-F5344CB8AC3E}">
        <p14:creationId xmlns:p14="http://schemas.microsoft.com/office/powerpoint/2010/main" val="126438089"/>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assurance processes</a:t>
            </a:r>
            <a:endParaRPr lang="en-US" dirty="0"/>
          </a:p>
        </p:txBody>
      </p:sp>
      <p:sp>
        <p:nvSpPr>
          <p:cNvPr id="3" name="Content Placeholder 2"/>
          <p:cNvSpPr>
            <a:spLocks noGrp="1"/>
          </p:cNvSpPr>
          <p:nvPr>
            <p:ph idx="1"/>
          </p:nvPr>
        </p:nvSpPr>
        <p:spPr/>
        <p:txBody>
          <a:bodyPr/>
          <a:lstStyle/>
          <a:p>
            <a:r>
              <a:rPr lang="en-US" dirty="0" smtClean="0"/>
              <a:t>Process assurance involves defining a dependable process and ensuring that this process is followed during the system development.</a:t>
            </a:r>
          </a:p>
          <a:p>
            <a:r>
              <a:rPr lang="en-US" dirty="0" smtClean="0"/>
              <a:t>Process assurance focuses on:</a:t>
            </a:r>
          </a:p>
          <a:p>
            <a:pPr lvl="1"/>
            <a:r>
              <a:rPr lang="en-US" dirty="0" smtClean="0"/>
              <a:t>Do we have the right processes? Are the processes appropriate for the level of dependability required. Should include requirements management, change management, reviews and inspections, etc.</a:t>
            </a:r>
          </a:p>
          <a:p>
            <a:pPr lvl="1"/>
            <a:r>
              <a:rPr lang="en-US" dirty="0" smtClean="0"/>
              <a:t>Are we doing the processes right? Have these processes been followed by the development team.</a:t>
            </a:r>
          </a:p>
          <a:p>
            <a:r>
              <a:rPr lang="en-US" dirty="0" smtClean="0"/>
              <a:t>Process assurance generates documentation</a:t>
            </a:r>
          </a:p>
          <a:p>
            <a:pPr lvl="1"/>
            <a:r>
              <a:rPr lang="en-US" dirty="0" smtClean="0"/>
              <a:t>Agile processes therefore are rarely used for critical systems.</a:t>
            </a:r>
          </a:p>
          <a:p>
            <a:pPr>
              <a:buNone/>
            </a:pPr>
            <a:endParaRPr lang="en-US"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84374726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smtClean="0"/>
              <a:t>Processes for safety </a:t>
            </a:r>
            <a:r>
              <a:rPr lang="en-US" dirty="0"/>
              <a:t>assurance</a:t>
            </a:r>
          </a:p>
        </p:txBody>
      </p:sp>
      <p:sp>
        <p:nvSpPr>
          <p:cNvPr id="136195" name="Rectangle 3"/>
          <p:cNvSpPr>
            <a:spLocks noGrp="1" noChangeArrowheads="1"/>
          </p:cNvSpPr>
          <p:nvPr>
            <p:ph idx="1"/>
          </p:nvPr>
        </p:nvSpPr>
        <p:spPr/>
        <p:txBody>
          <a:bodyPr/>
          <a:lstStyle/>
          <a:p>
            <a:r>
              <a:rPr lang="en-US" sz="2400" dirty="0" smtClean="0"/>
              <a:t>Process assurance is important for safety-critical systems development:</a:t>
            </a:r>
          </a:p>
          <a:p>
            <a:pPr lvl="1"/>
            <a:r>
              <a:rPr lang="en-US" sz="2000" dirty="0"/>
              <a:t>Accidents are rare events so testing may not find all problems;</a:t>
            </a:r>
          </a:p>
          <a:p>
            <a:pPr lvl="1"/>
            <a:r>
              <a:rPr lang="en-US" sz="2000" dirty="0"/>
              <a:t>Safety requirements are sometimes ‘shall not’ requirements so cannot be demonstrated through testing</a:t>
            </a:r>
            <a:r>
              <a:rPr lang="en-US" sz="2000" dirty="0" smtClean="0"/>
              <a:t>.</a:t>
            </a:r>
          </a:p>
          <a:p>
            <a:r>
              <a:rPr lang="en-US" sz="2400" dirty="0" smtClean="0"/>
              <a:t>Safety assurance activities may be included in the software process that record the analyses that have been carried out and the people responsible for these.</a:t>
            </a:r>
          </a:p>
          <a:p>
            <a:pPr lvl="1"/>
            <a:r>
              <a:rPr lang="en-US" sz="2000" dirty="0" smtClean="0"/>
              <a:t>Personal responsibility is important as </a:t>
            </a:r>
            <a:r>
              <a:rPr lang="en-US" dirty="0" smtClean="0"/>
              <a:t>system failures may lead to subsequent legal actions.</a:t>
            </a:r>
            <a:endParaRPr lang="en-US"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04641202"/>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Safety related process activities</a:t>
            </a:r>
          </a:p>
        </p:txBody>
      </p:sp>
      <p:sp>
        <p:nvSpPr>
          <p:cNvPr id="141315" name="Rectangle 3"/>
          <p:cNvSpPr>
            <a:spLocks noGrp="1" noChangeArrowheads="1"/>
          </p:cNvSpPr>
          <p:nvPr>
            <p:ph idx="1"/>
          </p:nvPr>
        </p:nvSpPr>
        <p:spPr/>
        <p:txBody>
          <a:bodyPr/>
          <a:lstStyle/>
          <a:p>
            <a:r>
              <a:rPr lang="en-US" dirty="0"/>
              <a:t>Creation of a hazard logging and monitoring system.</a:t>
            </a:r>
          </a:p>
          <a:p>
            <a:r>
              <a:rPr lang="en-US" dirty="0"/>
              <a:t>Appointment of project safety </a:t>
            </a:r>
            <a:r>
              <a:rPr lang="en-US" dirty="0" smtClean="0"/>
              <a:t>engineers who have explicit responsibility for system safety.</a:t>
            </a:r>
          </a:p>
          <a:p>
            <a:r>
              <a:rPr lang="en-US" dirty="0"/>
              <a:t>Extensive use of safety reviews.</a:t>
            </a:r>
          </a:p>
          <a:p>
            <a:r>
              <a:rPr lang="en-US" dirty="0"/>
              <a:t>Creation of a safety certification </a:t>
            </a:r>
            <a:r>
              <a:rPr lang="en-US" dirty="0" smtClean="0"/>
              <a:t>system where the safety of critical components is formally certified.</a:t>
            </a:r>
          </a:p>
          <a:p>
            <a:r>
              <a:rPr lang="en-US" dirty="0"/>
              <a:t>Detailed configuration management (see Chapter </a:t>
            </a:r>
            <a:r>
              <a:rPr lang="en-US" dirty="0" smtClean="0"/>
              <a:t>25)</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72820961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 safety-critical systems</a:t>
            </a:r>
            <a:endParaRPr lang="en-US" dirty="0"/>
          </a:p>
        </p:txBody>
      </p:sp>
      <p:sp>
        <p:nvSpPr>
          <p:cNvPr id="3" name="Content Placeholder 2"/>
          <p:cNvSpPr>
            <a:spLocks noGrp="1"/>
          </p:cNvSpPr>
          <p:nvPr>
            <p:ph idx="1"/>
          </p:nvPr>
        </p:nvSpPr>
        <p:spPr/>
        <p:txBody>
          <a:bodyPr/>
          <a:lstStyle/>
          <a:p>
            <a:r>
              <a:rPr lang="en-GB" dirty="0" smtClean="0"/>
              <a:t>The </a:t>
            </a:r>
            <a:r>
              <a:rPr lang="en-GB" dirty="0"/>
              <a:t>system may be software-controlled so that the decisions made by the software and subsequent actions are safety-critical. Therefore, the software behaviour is directly related to the overall safety of the system. </a:t>
            </a:r>
            <a:endParaRPr lang="en-GB" dirty="0" smtClean="0"/>
          </a:p>
          <a:p>
            <a:r>
              <a:rPr lang="en-GB" dirty="0"/>
              <a:t>Software is extensively used for checking and monitoring other safety-critical components in a system. For example, all aircraft engine components are monitored by software looking for early indications of component failure. This software is safety-critical because, if it fails, other components may fail and cause an accident. </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a:t>
            </a:fld>
            <a:endParaRPr lang="en-US"/>
          </a:p>
        </p:txBody>
      </p:sp>
    </p:spTree>
    <p:extLst>
      <p:ext uri="{BB962C8B-B14F-4D97-AF65-F5344CB8AC3E}">
        <p14:creationId xmlns:p14="http://schemas.microsoft.com/office/powerpoint/2010/main" val="1252814083"/>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Hazard analysis</a:t>
            </a:r>
          </a:p>
        </p:txBody>
      </p:sp>
      <p:sp>
        <p:nvSpPr>
          <p:cNvPr id="142339" name="Rectangle 3"/>
          <p:cNvSpPr>
            <a:spLocks noGrp="1" noChangeArrowheads="1"/>
          </p:cNvSpPr>
          <p:nvPr>
            <p:ph idx="1"/>
          </p:nvPr>
        </p:nvSpPr>
        <p:spPr/>
        <p:txBody>
          <a:bodyPr/>
          <a:lstStyle/>
          <a:p>
            <a:r>
              <a:rPr lang="en-US"/>
              <a:t>Hazard analysis involves identifying hazards and their root causes.</a:t>
            </a:r>
          </a:p>
          <a:p>
            <a:r>
              <a:rPr lang="en-US"/>
              <a:t>There should be clear traceability from identified hazards through their analysis to the actions taken during the process to ensure that these hazards have been covered.</a:t>
            </a:r>
          </a:p>
          <a:p>
            <a:r>
              <a:rPr lang="en-US"/>
              <a:t>A hazard log may be used to track hazards throughout the process.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159282387"/>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8"/>
            <a:ext cx="8229600" cy="1143000"/>
          </a:xfrm>
        </p:spPr>
        <p:txBody>
          <a:bodyPr/>
          <a:lstStyle/>
          <a:p>
            <a:r>
              <a:rPr lang="en-US" dirty="0" smtClean="0"/>
              <a:t>A </a:t>
            </a:r>
            <a:r>
              <a:rPr lang="en-US" dirty="0"/>
              <a:t>simplified hazard log entry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7717664"/>
              </p:ext>
            </p:extLst>
          </p:nvPr>
        </p:nvGraphicFramePr>
        <p:xfrm>
          <a:off x="659875" y="1689652"/>
          <a:ext cx="7876736" cy="4371280"/>
        </p:xfrm>
        <a:graphic>
          <a:graphicData uri="http://schemas.openxmlformats.org/drawingml/2006/table">
            <a:tbl>
              <a:tblPr firstRow="1" bandRow="1">
                <a:tableStyleId>{5C22544A-7EE6-4342-B048-85BDC9FD1C3A}</a:tableStyleId>
              </a:tblPr>
              <a:tblGrid>
                <a:gridCol w="1125248"/>
                <a:gridCol w="1125248"/>
                <a:gridCol w="1125248"/>
                <a:gridCol w="1125248"/>
                <a:gridCol w="1125248"/>
                <a:gridCol w="1125248"/>
                <a:gridCol w="1125248"/>
              </a:tblGrid>
              <a:tr h="201606">
                <a:tc gridSpan="7">
                  <a:txBody>
                    <a:bodyPr/>
                    <a:lstStyle/>
                    <a:p>
                      <a:pPr>
                        <a:spcBef>
                          <a:spcPts val="300"/>
                        </a:spcBef>
                        <a:spcAft>
                          <a:spcPts val="300"/>
                        </a:spcAft>
                        <a:tabLst>
                          <a:tab pos="4286250" algn="r"/>
                        </a:tabLst>
                      </a:pPr>
                      <a:r>
                        <a:rPr lang="en-US" sz="1600" b="1" dirty="0">
                          <a:latin typeface="Arial"/>
                          <a:ea typeface="Calibri"/>
                          <a:cs typeface="Arial"/>
                        </a:rPr>
                        <a:t>Hazard Log 	Page 4: Printed </a:t>
                      </a:r>
                      <a:r>
                        <a:rPr lang="en-US" sz="1600" b="1" dirty="0" smtClean="0">
                          <a:latin typeface="Arial"/>
                          <a:ea typeface="Calibri"/>
                          <a:cs typeface="Arial"/>
                        </a:rPr>
                        <a:t>20.02.2012</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gridSpan="4">
                  <a:txBody>
                    <a:bodyPr/>
                    <a:lstStyle/>
                    <a:p>
                      <a:pPr>
                        <a:spcAft>
                          <a:spcPts val="0"/>
                        </a:spcAft>
                      </a:pPr>
                      <a:r>
                        <a:rPr lang="en-US" sz="1600" i="1" dirty="0">
                          <a:latin typeface="Arial"/>
                          <a:ea typeface="Calibri"/>
                          <a:cs typeface="Arial"/>
                        </a:rPr>
                        <a:t>System</a:t>
                      </a:r>
                      <a:r>
                        <a:rPr lang="en-US" sz="1600" dirty="0">
                          <a:latin typeface="Arial"/>
                          <a:ea typeface="Calibri"/>
                          <a:cs typeface="Arial"/>
                        </a:rPr>
                        <a:t>: Insulin Pump System</a:t>
                      </a:r>
                      <a:br>
                        <a:rPr lang="en-US" sz="1600" dirty="0">
                          <a:latin typeface="Arial"/>
                          <a:ea typeface="Calibri"/>
                          <a:cs typeface="Arial"/>
                        </a:rPr>
                      </a:br>
                      <a:r>
                        <a:rPr lang="en-US" sz="1600" i="1" dirty="0">
                          <a:latin typeface="Arial"/>
                          <a:ea typeface="Calibri"/>
                          <a:cs typeface="Arial"/>
                        </a:rPr>
                        <a:t>Safety Engineer:</a:t>
                      </a:r>
                      <a:r>
                        <a:rPr lang="en-US" sz="1600" dirty="0">
                          <a:latin typeface="Arial"/>
                          <a:ea typeface="Calibri"/>
                          <a:cs typeface="Arial"/>
                        </a:rPr>
                        <a:t> James Brown</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spcAft>
                          <a:spcPts val="0"/>
                        </a:spcAft>
                      </a:pPr>
                      <a:r>
                        <a:rPr lang="en-US" sz="1600" i="1">
                          <a:latin typeface="Arial"/>
                          <a:ea typeface="Calibri"/>
                          <a:cs typeface="Arial"/>
                        </a:rPr>
                        <a:t>File</a:t>
                      </a:r>
                      <a:r>
                        <a:rPr lang="en-US" sz="1600">
                          <a:latin typeface="Arial"/>
                          <a:ea typeface="Calibri"/>
                          <a:cs typeface="Arial"/>
                        </a:rPr>
                        <a:t>: InsulinPump/Safety/HazardLog</a:t>
                      </a:r>
                      <a:br>
                        <a:rPr lang="en-US" sz="1600">
                          <a:latin typeface="Arial"/>
                          <a:ea typeface="Calibri"/>
                          <a:cs typeface="Arial"/>
                        </a:rPr>
                      </a:br>
                      <a:r>
                        <a:rPr lang="en-US" sz="1600" i="1">
                          <a:latin typeface="Arial"/>
                          <a:ea typeface="Calibri"/>
                          <a:cs typeface="Arial"/>
                        </a:rPr>
                        <a:t>Log version</a:t>
                      </a:r>
                      <a:r>
                        <a:rPr lang="en-US" sz="1600">
                          <a:latin typeface="Arial"/>
                          <a:ea typeface="Calibri"/>
                          <a:cs typeface="Arial"/>
                        </a:rPr>
                        <a:t>: 1/3</a:t>
                      </a:r>
                      <a:endParaRPr lang="en-GB" sz="16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Identified Hazard</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Insulin overdose delivered to patient</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Identified by</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Jane Williams</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Criticality class</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1</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Identified risk</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High</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marL="57150" indent="-57150">
                        <a:spcAft>
                          <a:spcPts val="0"/>
                        </a:spcAft>
                      </a:pPr>
                      <a:r>
                        <a:rPr lang="en-US" sz="1600" i="1">
                          <a:latin typeface="Arial"/>
                          <a:ea typeface="Calibri"/>
                          <a:cs typeface="Arial"/>
                        </a:rPr>
                        <a:t> Fault tree identified</a:t>
                      </a:r>
                      <a:endParaRPr lang="en-GB" sz="1600">
                        <a:latin typeface="Arial"/>
                        <a:ea typeface="Calibri"/>
                        <a:cs typeface="Arial"/>
                      </a:endParaRPr>
                    </a:p>
                  </a:txBody>
                  <a:tcPr marL="68580" marR="68580" marT="0" marB="0"/>
                </a:tc>
                <a:tc>
                  <a:txBody>
                    <a:bodyPr/>
                    <a:lstStyle/>
                    <a:p>
                      <a:pPr>
                        <a:spcAft>
                          <a:spcPts val="0"/>
                        </a:spcAft>
                      </a:pPr>
                      <a:r>
                        <a:rPr lang="en-US" sz="1600">
                          <a:latin typeface="Arial"/>
                          <a:ea typeface="Calibri"/>
                          <a:cs typeface="Arial"/>
                        </a:rPr>
                        <a:t>YES</a:t>
                      </a:r>
                      <a:endParaRPr lang="en-GB" sz="1600">
                        <a:latin typeface="Arial"/>
                        <a:ea typeface="Calibri"/>
                        <a:cs typeface="Arial"/>
                      </a:endParaRPr>
                    </a:p>
                  </a:txBody>
                  <a:tcPr marL="68580" marR="68580" marT="0" marB="0"/>
                </a:tc>
                <a:tc>
                  <a:txBody>
                    <a:bodyPr/>
                    <a:lstStyle/>
                    <a:p>
                      <a:pPr>
                        <a:spcAft>
                          <a:spcPts val="0"/>
                        </a:spcAft>
                      </a:pPr>
                      <a:r>
                        <a:rPr lang="en-US" sz="1600" i="1">
                          <a:latin typeface="Arial"/>
                          <a:ea typeface="Calibri"/>
                          <a:cs typeface="Arial"/>
                        </a:rPr>
                        <a:t>Date</a:t>
                      </a:r>
                      <a:endParaRPr lang="en-GB" sz="1600">
                        <a:latin typeface="Arial"/>
                        <a:ea typeface="Calibri"/>
                        <a:cs typeface="Arial"/>
                      </a:endParaRPr>
                    </a:p>
                  </a:txBody>
                  <a:tcPr marL="68580" marR="68580" marT="0" marB="0"/>
                </a:tc>
                <a:tc gridSpan="2">
                  <a:txBody>
                    <a:bodyPr/>
                    <a:lstStyle/>
                    <a:p>
                      <a:pPr>
                        <a:spcAft>
                          <a:spcPts val="0"/>
                        </a:spcAft>
                      </a:pPr>
                      <a:r>
                        <a:rPr lang="en-US" sz="1600" dirty="0">
                          <a:latin typeface="Arial"/>
                          <a:ea typeface="Calibri"/>
                          <a:cs typeface="Arial"/>
                        </a:rPr>
                        <a:t>24.01.07</a:t>
                      </a:r>
                      <a:endParaRPr lang="en-GB" sz="1600" dirty="0">
                        <a:latin typeface="Arial"/>
                        <a:ea typeface="Calibri"/>
                        <a:cs typeface="Arial"/>
                      </a:endParaRPr>
                    </a:p>
                  </a:txBody>
                  <a:tcPr marL="68580" marR="68580" marT="0" marB="0"/>
                </a:tc>
                <a:tc hMerge="1">
                  <a:txBody>
                    <a:bodyPr/>
                    <a:lstStyle/>
                    <a:p>
                      <a:endParaRPr lang="en-US"/>
                    </a:p>
                  </a:txBody>
                  <a:tcPr/>
                </a:tc>
                <a:tc>
                  <a:txBody>
                    <a:bodyPr/>
                    <a:lstStyle/>
                    <a:p>
                      <a:pPr>
                        <a:spcAft>
                          <a:spcPts val="0"/>
                        </a:spcAft>
                      </a:pPr>
                      <a:r>
                        <a:rPr lang="en-US" sz="1600" i="1">
                          <a:latin typeface="Arial"/>
                          <a:ea typeface="Calibri"/>
                          <a:cs typeface="Arial"/>
                        </a:rPr>
                        <a:t>Location</a:t>
                      </a:r>
                      <a:endParaRPr lang="en-GB" sz="1600">
                        <a:latin typeface="Arial"/>
                        <a:ea typeface="Calibri"/>
                        <a:cs typeface="Arial"/>
                      </a:endParaRPr>
                    </a:p>
                  </a:txBody>
                  <a:tcPr marL="68580" marR="68580" marT="0" marB="0"/>
                </a:tc>
                <a:tc>
                  <a:txBody>
                    <a:bodyPr/>
                    <a:lstStyle/>
                    <a:p>
                      <a:pPr>
                        <a:spcAft>
                          <a:spcPts val="0"/>
                        </a:spcAft>
                      </a:pPr>
                      <a:r>
                        <a:rPr lang="en-US" sz="1600">
                          <a:latin typeface="Times New Roman"/>
                          <a:ea typeface="Calibri"/>
                          <a:cs typeface="Times New Roman"/>
                        </a:rPr>
                        <a:t>Hazard Log, Page 5</a:t>
                      </a:r>
                      <a:endParaRPr lang="en-GB" sz="1600">
                        <a:latin typeface="Times New Roman"/>
                        <a:ea typeface="Calibri"/>
                        <a:cs typeface="Times New Roman"/>
                      </a:endParaRPr>
                    </a:p>
                  </a:txBody>
                  <a:tcPr marL="68580" marR="68580" marT="0" marB="0"/>
                </a:tc>
              </a:tr>
              <a:tr h="515930">
                <a:tc>
                  <a:txBody>
                    <a:bodyPr/>
                    <a:lstStyle/>
                    <a:p>
                      <a:pPr>
                        <a:spcAft>
                          <a:spcPts val="0"/>
                        </a:spcAft>
                      </a:pPr>
                      <a:r>
                        <a:rPr lang="en-US" sz="1600" i="1">
                          <a:latin typeface="Arial"/>
                          <a:ea typeface="Calibri"/>
                          <a:cs typeface="Arial"/>
                        </a:rPr>
                        <a:t>Fault tree creators</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Jane Williams and Bill Smith</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0">
                <a:tc>
                  <a:txBody>
                    <a:bodyPr/>
                    <a:lstStyle/>
                    <a:p>
                      <a:pPr>
                        <a:spcAft>
                          <a:spcPts val="0"/>
                        </a:spcAft>
                      </a:pPr>
                      <a:r>
                        <a:rPr lang="en-US" sz="1600" i="1">
                          <a:latin typeface="Arial"/>
                          <a:ea typeface="Calibri"/>
                          <a:cs typeface="Arial"/>
                        </a:rPr>
                        <a:t>Fault tree checked</a:t>
                      </a:r>
                      <a:endParaRPr lang="en-GB" sz="1600">
                        <a:latin typeface="Arial"/>
                        <a:ea typeface="Calibri"/>
                        <a:cs typeface="Arial"/>
                      </a:endParaRPr>
                    </a:p>
                  </a:txBody>
                  <a:tcPr marL="68580" marR="68580" marT="0" marB="0"/>
                </a:tc>
                <a:tc>
                  <a:txBody>
                    <a:bodyPr/>
                    <a:lstStyle/>
                    <a:p>
                      <a:pPr>
                        <a:spcAft>
                          <a:spcPts val="0"/>
                        </a:spcAft>
                      </a:pPr>
                      <a:r>
                        <a:rPr lang="en-US" sz="1600">
                          <a:latin typeface="Arial"/>
                          <a:ea typeface="Calibri"/>
                          <a:cs typeface="Arial"/>
                        </a:rPr>
                        <a:t>YES</a:t>
                      </a:r>
                      <a:endParaRPr lang="en-GB" sz="1600">
                        <a:latin typeface="Arial"/>
                        <a:ea typeface="Calibri"/>
                        <a:cs typeface="Arial"/>
                      </a:endParaRPr>
                    </a:p>
                  </a:txBody>
                  <a:tcPr marL="68580" marR="68580" marT="0" marB="0"/>
                </a:tc>
                <a:tc>
                  <a:txBody>
                    <a:bodyPr/>
                    <a:lstStyle/>
                    <a:p>
                      <a:pPr>
                        <a:spcAft>
                          <a:spcPts val="0"/>
                        </a:spcAft>
                      </a:pPr>
                      <a:r>
                        <a:rPr lang="en-US" sz="1600" i="1">
                          <a:latin typeface="Arial"/>
                          <a:ea typeface="Calibri"/>
                          <a:cs typeface="Arial"/>
                        </a:rPr>
                        <a:t>Date</a:t>
                      </a:r>
                      <a:endParaRPr lang="en-GB" sz="1600">
                        <a:latin typeface="Arial"/>
                        <a:ea typeface="Calibri"/>
                        <a:cs typeface="Arial"/>
                      </a:endParaRPr>
                    </a:p>
                  </a:txBody>
                  <a:tcPr marL="68580" marR="68580" marT="0" marB="0"/>
                </a:tc>
                <a:tc gridSpan="2">
                  <a:txBody>
                    <a:bodyPr/>
                    <a:lstStyle/>
                    <a:p>
                      <a:pPr>
                        <a:spcAft>
                          <a:spcPts val="0"/>
                        </a:spcAft>
                      </a:pPr>
                      <a:r>
                        <a:rPr lang="en-US" sz="1600" dirty="0">
                          <a:latin typeface="Arial"/>
                          <a:ea typeface="Calibri"/>
                          <a:cs typeface="Arial"/>
                        </a:rPr>
                        <a:t>28.01.07</a:t>
                      </a:r>
                      <a:endParaRPr lang="en-GB" sz="1600" dirty="0">
                        <a:latin typeface="Arial"/>
                        <a:ea typeface="Calibri"/>
                        <a:cs typeface="Arial"/>
                      </a:endParaRPr>
                    </a:p>
                  </a:txBody>
                  <a:tcPr marL="68580" marR="68580" marT="0" marB="0"/>
                </a:tc>
                <a:tc hMerge="1">
                  <a:txBody>
                    <a:bodyPr/>
                    <a:lstStyle/>
                    <a:p>
                      <a:endParaRPr lang="en-US"/>
                    </a:p>
                  </a:txBody>
                  <a:tcPr/>
                </a:tc>
                <a:tc>
                  <a:txBody>
                    <a:bodyPr/>
                    <a:lstStyle/>
                    <a:p>
                      <a:pPr>
                        <a:spcAft>
                          <a:spcPts val="600"/>
                        </a:spcAft>
                      </a:pPr>
                      <a:r>
                        <a:rPr lang="en-US" sz="1600" i="1" dirty="0">
                          <a:latin typeface="Arial"/>
                          <a:ea typeface="Calibri"/>
                          <a:cs typeface="Arial"/>
                        </a:rPr>
                        <a:t>Checker</a:t>
                      </a:r>
                      <a:endParaRPr lang="en-GB" sz="1600" dirty="0">
                        <a:latin typeface="Arial"/>
                        <a:ea typeface="Calibri"/>
                        <a:cs typeface="Arial"/>
                      </a:endParaRPr>
                    </a:p>
                  </a:txBody>
                  <a:tcPr marL="68580" marR="68580" marT="0" marB="0"/>
                </a:tc>
                <a:tc>
                  <a:txBody>
                    <a:bodyPr/>
                    <a:lstStyle/>
                    <a:p>
                      <a:pPr>
                        <a:spcAft>
                          <a:spcPts val="0"/>
                        </a:spcAft>
                      </a:pPr>
                      <a:r>
                        <a:rPr lang="en-US" sz="1600" dirty="0">
                          <a:latin typeface="Times New Roman"/>
                          <a:ea typeface="Calibri"/>
                          <a:cs typeface="Times New Roman"/>
                        </a:rPr>
                        <a:t>James Brown</a:t>
                      </a:r>
                      <a:endParaRPr lang="en-GB" sz="1600" dirty="0">
                        <a:latin typeface="Times New Roman"/>
                        <a:ea typeface="Calibri"/>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04287581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log (2)</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31675130"/>
              </p:ext>
            </p:extLst>
          </p:nvPr>
        </p:nvGraphicFramePr>
        <p:xfrm>
          <a:off x="457200" y="1600200"/>
          <a:ext cx="8229599" cy="46574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736416">
                <a:tc gridSpan="7">
                  <a:txBody>
                    <a:bodyPr/>
                    <a:lstStyle/>
                    <a:p>
                      <a:pPr algn="just">
                        <a:spcBef>
                          <a:spcPts val="300"/>
                        </a:spcBef>
                        <a:spcAft>
                          <a:spcPts val="300"/>
                        </a:spcAft>
                      </a:pPr>
                      <a:r>
                        <a:rPr lang="en-US" sz="1600" dirty="0">
                          <a:solidFill>
                            <a:srgbClr val="000000"/>
                          </a:solidFill>
                          <a:latin typeface="Arial"/>
                          <a:ea typeface="Times New Roman"/>
                          <a:cs typeface="Arial"/>
                        </a:rPr>
                        <a:t> </a:t>
                      </a:r>
                      <a:r>
                        <a:rPr lang="en-US" sz="1600" b="1" dirty="0">
                          <a:solidFill>
                            <a:srgbClr val="000000"/>
                          </a:solidFill>
                          <a:latin typeface="Arial"/>
                          <a:ea typeface="Times New Roman"/>
                          <a:cs typeface="Arial"/>
                        </a:rPr>
                        <a:t>System safety design requirements</a:t>
                      </a:r>
                      <a:endParaRPr lang="en-GB" sz="1600" dirty="0">
                        <a:solidFill>
                          <a:srgbClr val="000000"/>
                        </a:solidFill>
                        <a:latin typeface="Arial"/>
                        <a:ea typeface="Times New Roman"/>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400"/>
                        </a:spcBef>
                        <a:spcAft>
                          <a:spcPts val="0"/>
                        </a:spcAft>
                      </a:pPr>
                      <a:r>
                        <a:rPr lang="en-US" sz="1600" dirty="0" smtClean="0">
                          <a:latin typeface="Arial"/>
                          <a:ea typeface="Calibri"/>
                          <a:cs typeface="Arial"/>
                        </a:rPr>
                        <a:t>1</a:t>
                      </a:r>
                      <a:r>
                        <a:rPr lang="en-US" sz="1600" dirty="0">
                          <a:latin typeface="Arial"/>
                          <a:ea typeface="Calibri"/>
                          <a:cs typeface="Arial"/>
                        </a:rPr>
                        <a:t>. 	The system shall include self-testing software that will test the sensor system, the clock, and the insulin delivery system.</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200"/>
                        </a:spcBef>
                        <a:spcAft>
                          <a:spcPts val="0"/>
                        </a:spcAft>
                      </a:pPr>
                      <a:r>
                        <a:rPr lang="en-US" sz="1600" dirty="0">
                          <a:latin typeface="Arial"/>
                          <a:ea typeface="Calibri"/>
                          <a:cs typeface="Arial"/>
                        </a:rPr>
                        <a:t>2. 	The self-checking software shall be executed once per minute.</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200"/>
                        </a:spcBef>
                        <a:spcAft>
                          <a:spcPts val="0"/>
                        </a:spcAft>
                      </a:pPr>
                      <a:r>
                        <a:rPr lang="en-US" sz="1600" dirty="0">
                          <a:latin typeface="Arial"/>
                          <a:ea typeface="Calibri"/>
                          <a:cs typeface="Arial"/>
                        </a:rPr>
                        <a:t>3.	In the event of the self-checking software discovering a fault in any of the system components, an audible warning shall be issued and the pump display shall indicate the name of the component where the fault has been discovered. The delivery of insulin shall be suspended.</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8600" indent="-228600">
                        <a:spcBef>
                          <a:spcPts val="200"/>
                        </a:spcBef>
                        <a:spcAft>
                          <a:spcPts val="0"/>
                        </a:spcAft>
                      </a:pPr>
                      <a:r>
                        <a:rPr lang="en-US" sz="1600" dirty="0">
                          <a:latin typeface="Arial"/>
                          <a:ea typeface="Calibri"/>
                          <a:cs typeface="Arial"/>
                        </a:rPr>
                        <a:t>4.	The system shall incorporate an override system that allows the system user to modify the computed dose of insulin that is to be delivered by the system.</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6416">
                <a:tc gridSpan="7">
                  <a:txBody>
                    <a:bodyPr/>
                    <a:lstStyle/>
                    <a:p>
                      <a:pPr marL="226695" indent="-284480">
                        <a:spcBef>
                          <a:spcPts val="200"/>
                        </a:spcBef>
                        <a:spcAft>
                          <a:spcPts val="300"/>
                        </a:spcAft>
                      </a:pPr>
                      <a:r>
                        <a:rPr lang="en-US" sz="1600" dirty="0">
                          <a:latin typeface="Arial"/>
                          <a:ea typeface="Calibri"/>
                          <a:cs typeface="Arial"/>
                        </a:rPr>
                        <a:t> 5.	The amount of override shall be no greater than a pre-set value (</a:t>
                      </a:r>
                      <a:r>
                        <a:rPr lang="en-US" sz="1600" dirty="0" err="1">
                          <a:latin typeface="Arial"/>
                          <a:ea typeface="Calibri"/>
                          <a:cs typeface="Arial"/>
                        </a:rPr>
                        <a:t>maxOverride</a:t>
                      </a:r>
                      <a:r>
                        <a:rPr lang="en-US" sz="1600" dirty="0">
                          <a:latin typeface="Arial"/>
                          <a:ea typeface="Calibri"/>
                          <a:cs typeface="Arial"/>
                        </a:rPr>
                        <a:t>), which is set when the system is configured by medical staff</a:t>
                      </a:r>
                      <a:r>
                        <a:rPr lang="en-US" sz="1600" dirty="0" smtClean="0">
                          <a:latin typeface="Arial"/>
                          <a:ea typeface="Calibri"/>
                          <a:cs typeface="Arial"/>
                        </a:rPr>
                        <a:t>.</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7139289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reviews</a:t>
            </a:r>
            <a:endParaRPr lang="en-US" dirty="0"/>
          </a:p>
        </p:txBody>
      </p:sp>
      <p:sp>
        <p:nvSpPr>
          <p:cNvPr id="3" name="Content Placeholder 2"/>
          <p:cNvSpPr>
            <a:spLocks noGrp="1"/>
          </p:cNvSpPr>
          <p:nvPr>
            <p:ph idx="1"/>
          </p:nvPr>
        </p:nvSpPr>
        <p:spPr/>
        <p:txBody>
          <a:bodyPr/>
          <a:lstStyle/>
          <a:p>
            <a:r>
              <a:rPr lang="en-US" dirty="0" smtClean="0"/>
              <a:t>Driven by the hazard register.</a:t>
            </a:r>
          </a:p>
          <a:p>
            <a:r>
              <a:rPr lang="en-US" dirty="0" smtClean="0"/>
              <a:t>For each identified </a:t>
            </a:r>
            <a:r>
              <a:rPr lang="en-US" dirty="0" err="1" smtClean="0"/>
              <a:t>hazrd</a:t>
            </a:r>
            <a:r>
              <a:rPr lang="en-US" dirty="0" smtClean="0"/>
              <a:t>, the review team should assess the system and judge whether or not the system can cope with that hazard in a safe way.</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43</a:t>
            </a:fld>
            <a:endParaRPr lang="en-US"/>
          </a:p>
        </p:txBody>
      </p:sp>
    </p:spTree>
    <p:extLst>
      <p:ext uri="{BB962C8B-B14F-4D97-AF65-F5344CB8AC3E}">
        <p14:creationId xmlns:p14="http://schemas.microsoft.com/office/powerpoint/2010/main" val="260103269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smtClean="0"/>
              <a:t>Formal verification</a:t>
            </a:r>
            <a:endParaRPr lang="en-US" dirty="0"/>
          </a:p>
        </p:txBody>
      </p:sp>
      <p:sp>
        <p:nvSpPr>
          <p:cNvPr id="105475" name="Rectangle 3"/>
          <p:cNvSpPr>
            <a:spLocks noGrp="1" noChangeArrowheads="1"/>
          </p:cNvSpPr>
          <p:nvPr>
            <p:ph type="body" idx="1"/>
          </p:nvPr>
        </p:nvSpPr>
        <p:spPr/>
        <p:txBody>
          <a:bodyPr/>
          <a:lstStyle/>
          <a:p>
            <a:r>
              <a:rPr lang="en-US" dirty="0"/>
              <a:t>Formal methods can be used when a mathematical specification of the system is produced.</a:t>
            </a:r>
          </a:p>
          <a:p>
            <a:r>
              <a:rPr lang="en-US" dirty="0"/>
              <a:t>They are the ultimate static verification </a:t>
            </a:r>
            <a:r>
              <a:rPr lang="en-US" dirty="0" smtClean="0"/>
              <a:t>technique that may be used at different stages in the development process:</a:t>
            </a:r>
          </a:p>
          <a:p>
            <a:pPr lvl="1"/>
            <a:r>
              <a:rPr lang="en-US" dirty="0" smtClean="0"/>
              <a:t>A formal specification may be developed and mathematically analyzed for consistency. This helps discover specification errors and omissions.</a:t>
            </a:r>
          </a:p>
          <a:p>
            <a:pPr lvl="1"/>
            <a:r>
              <a:rPr lang="en-US" dirty="0" smtClean="0"/>
              <a:t>Formal arguments </a:t>
            </a:r>
            <a:r>
              <a:rPr lang="en-US" dirty="0"/>
              <a:t>that a program conforms to its mathematical </a:t>
            </a:r>
            <a:r>
              <a:rPr lang="en-US" dirty="0" smtClean="0"/>
              <a:t>specification may be developed. This is effective in discovering programming and design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32506785"/>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Arguments for formal methods</a:t>
            </a:r>
          </a:p>
        </p:txBody>
      </p:sp>
      <p:sp>
        <p:nvSpPr>
          <p:cNvPr id="106499" name="Rectangle 3"/>
          <p:cNvSpPr>
            <a:spLocks noGrp="1" noChangeArrowheads="1"/>
          </p:cNvSpPr>
          <p:nvPr>
            <p:ph type="body" idx="1"/>
          </p:nvPr>
        </p:nvSpPr>
        <p:spPr/>
        <p:txBody>
          <a:bodyPr/>
          <a:lstStyle/>
          <a:p>
            <a:r>
              <a:rPr lang="en-US" dirty="0"/>
              <a:t>Producing a mathematical specification requires a detailed analysis of the requirements and this is likely to uncover errors</a:t>
            </a:r>
            <a:r>
              <a:rPr lang="en-US" dirty="0" smtClean="0"/>
              <a:t>.</a:t>
            </a:r>
          </a:p>
          <a:p>
            <a:r>
              <a:rPr lang="en-US" dirty="0" smtClean="0"/>
              <a:t>Concurrent systems can be </a:t>
            </a:r>
            <a:r>
              <a:rPr lang="en-US" dirty="0" err="1" smtClean="0"/>
              <a:t>analysed</a:t>
            </a:r>
            <a:r>
              <a:rPr lang="en-US" dirty="0" smtClean="0"/>
              <a:t> to discover race conditions that might lead to deadlock. Testing for such problems is very difficult.</a:t>
            </a:r>
          </a:p>
          <a:p>
            <a:r>
              <a:rPr lang="en-US" dirty="0"/>
              <a:t>They can detect implementation errors before testing when the program is </a:t>
            </a:r>
            <a:r>
              <a:rPr lang="en-US" dirty="0" smtClean="0"/>
              <a:t>analyzed </a:t>
            </a:r>
            <a:r>
              <a:rPr lang="en-US" dirty="0"/>
              <a:t>alongside the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16029202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Arguments against formal methods</a:t>
            </a:r>
          </a:p>
        </p:txBody>
      </p:sp>
      <p:sp>
        <p:nvSpPr>
          <p:cNvPr id="107523" name="Rectangle 3"/>
          <p:cNvSpPr>
            <a:spLocks noGrp="1" noChangeArrowheads="1"/>
          </p:cNvSpPr>
          <p:nvPr>
            <p:ph type="body" idx="1"/>
          </p:nvPr>
        </p:nvSpPr>
        <p:spPr/>
        <p:txBody>
          <a:bodyPr/>
          <a:lstStyle/>
          <a:p>
            <a:r>
              <a:rPr lang="en-US" dirty="0"/>
              <a:t>Require </a:t>
            </a:r>
            <a:r>
              <a:rPr lang="en-US" dirty="0" smtClean="0"/>
              <a:t>specialized </a:t>
            </a:r>
            <a:r>
              <a:rPr lang="en-US" dirty="0"/>
              <a:t>notations that cannot be understood by domain experts.</a:t>
            </a:r>
          </a:p>
          <a:p>
            <a:r>
              <a:rPr lang="en-US" dirty="0"/>
              <a:t>Very expensive to develop a specification and even more expensive to show that a program meets that specification</a:t>
            </a:r>
            <a:r>
              <a:rPr lang="en-US" dirty="0" smtClean="0"/>
              <a:t>.</a:t>
            </a:r>
          </a:p>
          <a:p>
            <a:r>
              <a:rPr lang="en-US" dirty="0" smtClean="0"/>
              <a:t>Proofs may contain errors.</a:t>
            </a:r>
          </a:p>
          <a:p>
            <a:r>
              <a:rPr lang="en-US" dirty="0"/>
              <a:t>It may be possible to reach the same level of confidence in a program more cheaply using other V &amp; V techniques.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445030716"/>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cannot guarantee safety</a:t>
            </a:r>
            <a:endParaRPr lang="en-US" dirty="0"/>
          </a:p>
        </p:txBody>
      </p:sp>
      <p:sp>
        <p:nvSpPr>
          <p:cNvPr id="3" name="Content Placeholder 2"/>
          <p:cNvSpPr>
            <a:spLocks noGrp="1"/>
          </p:cNvSpPr>
          <p:nvPr>
            <p:ph idx="1"/>
          </p:nvPr>
        </p:nvSpPr>
        <p:spPr/>
        <p:txBody>
          <a:bodyPr/>
          <a:lstStyle/>
          <a:p>
            <a:r>
              <a:rPr lang="en-US" dirty="0"/>
              <a:t>The specification may not reflect the real requirements of system users. </a:t>
            </a:r>
            <a:r>
              <a:rPr lang="en-US" dirty="0" smtClean="0"/>
              <a:t>Users rarely </a:t>
            </a:r>
            <a:r>
              <a:rPr lang="en-US" dirty="0"/>
              <a:t>understand formal notations so they cannot directly read the formal specification to find errors and omissions. </a:t>
            </a:r>
            <a:endParaRPr lang="en-US" dirty="0" smtClean="0"/>
          </a:p>
          <a:p>
            <a:r>
              <a:rPr lang="en-US" dirty="0"/>
              <a:t>The proof may contain errors. Program proofs are large and complex, so, like large and complex programs, they usually contain errors.</a:t>
            </a:r>
            <a:r>
              <a:rPr lang="en-GB" dirty="0"/>
              <a:t> </a:t>
            </a:r>
            <a:endParaRPr lang="en-GB" dirty="0" smtClean="0"/>
          </a:p>
          <a:p>
            <a:r>
              <a:rPr lang="en-US" dirty="0"/>
              <a:t>The proof may make incorrect assumptions about the way that the system is used. If the system is not used as anticipated, then the system’s behavior lies outside the scope of the proof.</a:t>
            </a:r>
            <a:r>
              <a:rPr lang="en-GB" dirty="0"/>
              <a:t> </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47</a:t>
            </a:fld>
            <a:endParaRPr lang="en-US"/>
          </a:p>
        </p:txBody>
      </p:sp>
    </p:spTree>
    <p:extLst>
      <p:ext uri="{BB962C8B-B14F-4D97-AF65-F5344CB8AC3E}">
        <p14:creationId xmlns:p14="http://schemas.microsoft.com/office/powerpoint/2010/main" val="271159759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p:sp>
        <p:nvSpPr>
          <p:cNvPr id="3" name="Content Placeholder 2"/>
          <p:cNvSpPr>
            <a:spLocks noGrp="1"/>
          </p:cNvSpPr>
          <p:nvPr>
            <p:ph idx="1"/>
          </p:nvPr>
        </p:nvSpPr>
        <p:spPr/>
        <p:txBody>
          <a:bodyPr/>
          <a:lstStyle/>
          <a:p>
            <a:r>
              <a:rPr lang="en-US" dirty="0" smtClean="0"/>
              <a:t>Involves creating an extended finite state model of a system and, using a specialized system (a model checker), checking that model for errors.</a:t>
            </a:r>
          </a:p>
          <a:p>
            <a:r>
              <a:rPr lang="en-US" dirty="0" smtClean="0"/>
              <a:t>The model checker explores all possible paths through the model and checks that a user-specified property is valid for each path.  </a:t>
            </a:r>
          </a:p>
          <a:p>
            <a:r>
              <a:rPr lang="en-US" dirty="0" smtClean="0"/>
              <a:t>Model checking is particularly valuable for verifying concurrent systems, which are hard to test.</a:t>
            </a:r>
          </a:p>
          <a:p>
            <a:r>
              <a:rPr lang="en-US" dirty="0" smtClean="0"/>
              <a:t>Although model checking is computationally very expensive, it is now practical to use it in the verification of small to medium sized critical systems.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988348584"/>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a:t>checking</a:t>
            </a:r>
            <a:r>
              <a:rPr lang="en-GB" dirty="0" smtClean="0"/>
              <a:t> </a:t>
            </a:r>
            <a:endParaRPr lang="en-US" dirty="0"/>
          </a:p>
        </p:txBody>
      </p:sp>
      <p:pic>
        <p:nvPicPr>
          <p:cNvPr id="4" name="Content Placeholder 3" descr="15.1 Model-checking.eps"/>
          <p:cNvPicPr>
            <a:picLocks noGrp="1" noChangeAspect="1"/>
          </p:cNvPicPr>
          <p:nvPr>
            <p:ph idx="1"/>
          </p:nvPr>
        </p:nvPicPr>
        <p:blipFill>
          <a:blip r:embed="rId2"/>
          <a:srcRect t="-31546" b="-31546"/>
          <a:stretch>
            <a:fillRect/>
          </a:stretch>
        </p:blipFill>
        <p:spPr>
          <a:xfrm>
            <a:off x="1074999" y="1794713"/>
            <a:ext cx="6990712" cy="3844622"/>
          </a:xfrm>
        </p:spPr>
      </p:pic>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09797752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dirty="0"/>
              <a:t>Safety and reliability are related but distinct</a:t>
            </a:r>
          </a:p>
          <a:p>
            <a:pPr lvl="1">
              <a:lnSpc>
                <a:spcPct val="90000"/>
              </a:lnSpc>
            </a:pPr>
            <a:r>
              <a:rPr lang="en-GB" dirty="0"/>
              <a:t>In general, reliability and availability are necessary but not sufficient conditions for system safety </a:t>
            </a:r>
          </a:p>
          <a:p>
            <a:pPr>
              <a:lnSpc>
                <a:spcPct val="90000"/>
              </a:lnSpc>
            </a:pPr>
            <a:r>
              <a:rPr lang="en-GB" dirty="0"/>
              <a:t>Reliability is concerned with conformance to a given specification and delivery of service</a:t>
            </a:r>
          </a:p>
          <a:p>
            <a:pPr>
              <a:lnSpc>
                <a:spcPct val="90000"/>
              </a:lnSpc>
            </a:pPr>
            <a:r>
              <a:rPr lang="en-GB" dirty="0"/>
              <a:t>Safety is concerned with ensuring system cannot cause damage irrespective of whether </a:t>
            </a:r>
            <a:r>
              <a:rPr lang="en-GB" dirty="0" smtClean="0"/>
              <a:t>or </a:t>
            </a:r>
            <a:r>
              <a:rPr lang="en-GB" dirty="0"/>
              <a:t>not it conforms to its </a:t>
            </a:r>
            <a:r>
              <a:rPr lang="en-GB" dirty="0" smtClean="0"/>
              <a:t>specification.</a:t>
            </a:r>
          </a:p>
          <a:p>
            <a:pPr lvl="1">
              <a:lnSpc>
                <a:spcPct val="90000"/>
              </a:lnSpc>
            </a:pPr>
            <a:r>
              <a:rPr lang="en-GB" dirty="0" smtClean="0"/>
              <a:t>System reliability is essential for safety but is not enough</a:t>
            </a:r>
          </a:p>
          <a:p>
            <a:pPr lvl="1">
              <a:lnSpc>
                <a:spcPct val="90000"/>
              </a:lnSpc>
            </a:pPr>
            <a:r>
              <a:rPr lang="en-GB" dirty="0" smtClean="0"/>
              <a:t>Reliable systems can be unsafe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19613417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lIns="90840" tIns="44623" rIns="90840" bIns="44623"/>
          <a:lstStyle/>
          <a:p>
            <a:r>
              <a:rPr lang="en-GB" dirty="0" smtClean="0"/>
              <a:t>Static program analysis</a:t>
            </a:r>
            <a:endParaRPr lang="en-GB" dirty="0"/>
          </a:p>
        </p:txBody>
      </p:sp>
      <p:sp>
        <p:nvSpPr>
          <p:cNvPr id="75779" name="Rectangle 3"/>
          <p:cNvSpPr>
            <a:spLocks noGrp="1" noChangeArrowheads="1"/>
          </p:cNvSpPr>
          <p:nvPr>
            <p:ph type="body" idx="1"/>
          </p:nvPr>
        </p:nvSpPr>
        <p:spPr>
          <a:noFill/>
          <a:ln/>
        </p:spPr>
        <p:txBody>
          <a:bodyPr lIns="90840" tIns="44623" rIns="90840" bIns="44623"/>
          <a:lstStyle/>
          <a:p>
            <a:r>
              <a:rPr lang="en-GB"/>
              <a:t>Static analysers are software tools for source text processing.</a:t>
            </a:r>
          </a:p>
          <a:p>
            <a:r>
              <a:rPr lang="en-GB"/>
              <a:t>They parse the program text and try to discover potentially erroneous conditions and bring these to the attention of the V &amp; V team.</a:t>
            </a:r>
          </a:p>
          <a:p>
            <a:r>
              <a:rPr lang="en-GB"/>
              <a:t>They are very effective as an aid to inspections - they are a supplement to but not a replacement for inspections.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0421857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a:t>static analysis checks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52600"/>
          <a:ext cx="8229600" cy="4413840"/>
        </p:xfrm>
        <a:graphic>
          <a:graphicData uri="http://schemas.openxmlformats.org/drawingml/2006/table">
            <a:tbl>
              <a:tblPr firstRow="1" bandRow="1">
                <a:tableStyleId>{5C22544A-7EE6-4342-B048-85BDC9FD1C3A}</a:tableStyleId>
              </a:tblPr>
              <a:tblGrid>
                <a:gridCol w="3048000"/>
                <a:gridCol w="5181600"/>
              </a:tblGrid>
              <a:tr h="370840">
                <a:tc>
                  <a:txBody>
                    <a:bodyPr/>
                    <a:lstStyle/>
                    <a:p>
                      <a:pPr algn="just">
                        <a:spcAft>
                          <a:spcPts val="0"/>
                        </a:spcAft>
                      </a:pPr>
                      <a:r>
                        <a:rPr lang="en-GB" sz="1400" b="1" dirty="0" smtClean="0">
                          <a:solidFill>
                            <a:srgbClr val="000000"/>
                          </a:solidFill>
                          <a:latin typeface="Arial"/>
                          <a:ea typeface="Times New Roman"/>
                          <a:cs typeface="Arial"/>
                        </a:rPr>
                        <a:t>Fault </a:t>
                      </a:r>
                      <a:r>
                        <a:rPr lang="en-GB" sz="1400" b="1" dirty="0">
                          <a:solidFill>
                            <a:srgbClr val="000000"/>
                          </a:solidFill>
                          <a:latin typeface="Arial"/>
                          <a:ea typeface="Times New Roman"/>
                          <a:cs typeface="Arial"/>
                        </a:rPr>
                        <a:t>class</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Static analysis </a:t>
                      </a:r>
                      <a:r>
                        <a:rPr lang="en-GB" sz="1400" b="1" dirty="0" smtClean="0">
                          <a:solidFill>
                            <a:srgbClr val="000000"/>
                          </a:solidFill>
                          <a:latin typeface="Arial"/>
                          <a:ea typeface="Times New Roman"/>
                          <a:cs typeface="Arial"/>
                        </a:rPr>
                        <a:t>check</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Bef>
                          <a:spcPts val="600"/>
                        </a:spcBef>
                        <a:spcAft>
                          <a:spcPts val="0"/>
                        </a:spcAft>
                      </a:pPr>
                      <a:r>
                        <a:rPr lang="en-GB" sz="1400" dirty="0" smtClean="0">
                          <a:solidFill>
                            <a:srgbClr val="000000"/>
                          </a:solidFill>
                          <a:latin typeface="Arial"/>
                          <a:ea typeface="Times New Roman"/>
                          <a:cs typeface="Arial"/>
                        </a:rPr>
                        <a:t>Data </a:t>
                      </a:r>
                      <a:r>
                        <a:rPr lang="en-GB" sz="1400" dirty="0">
                          <a:solidFill>
                            <a:srgbClr val="000000"/>
                          </a:solidFill>
                          <a:latin typeface="Arial"/>
                          <a:ea typeface="Times New Roman"/>
                          <a:cs typeface="Arial"/>
                        </a:rPr>
                        <a:t>faults</a:t>
                      </a: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Variables used before initialization</a:t>
                      </a:r>
                    </a:p>
                    <a:p>
                      <a:pPr algn="just">
                        <a:spcAft>
                          <a:spcPts val="0"/>
                        </a:spcAft>
                      </a:pPr>
                      <a:r>
                        <a:rPr lang="en-GB" sz="1400">
                          <a:solidFill>
                            <a:srgbClr val="000000"/>
                          </a:solidFill>
                          <a:latin typeface="Arial"/>
                          <a:ea typeface="Times New Roman"/>
                          <a:cs typeface="Arial"/>
                        </a:rPr>
                        <a:t>Variables declared but never used</a:t>
                      </a:r>
                    </a:p>
                    <a:p>
                      <a:pPr algn="just">
                        <a:spcAft>
                          <a:spcPts val="0"/>
                        </a:spcAft>
                      </a:pPr>
                      <a:r>
                        <a:rPr lang="en-GB" sz="1400">
                          <a:solidFill>
                            <a:srgbClr val="000000"/>
                          </a:solidFill>
                          <a:latin typeface="Arial"/>
                          <a:ea typeface="Times New Roman"/>
                          <a:cs typeface="Arial"/>
                        </a:rPr>
                        <a:t>Variables assigned twice but never used between assignments</a:t>
                      </a:r>
                    </a:p>
                    <a:p>
                      <a:pPr algn="just">
                        <a:spcAft>
                          <a:spcPts val="0"/>
                        </a:spcAft>
                      </a:pPr>
                      <a:r>
                        <a:rPr lang="en-GB" sz="1400">
                          <a:solidFill>
                            <a:srgbClr val="000000"/>
                          </a:solidFill>
                          <a:latin typeface="Arial"/>
                          <a:ea typeface="Times New Roman"/>
                          <a:cs typeface="Arial"/>
                        </a:rPr>
                        <a:t>Possible array bound violations </a:t>
                      </a:r>
                    </a:p>
                    <a:p>
                      <a:pPr algn="just">
                        <a:spcAft>
                          <a:spcPts val="0"/>
                        </a:spcAft>
                      </a:pPr>
                      <a:r>
                        <a:rPr lang="en-GB" sz="1400">
                          <a:solidFill>
                            <a:srgbClr val="000000"/>
                          </a:solidFill>
                          <a:latin typeface="Arial"/>
                          <a:ea typeface="Times New Roman"/>
                          <a:cs typeface="Arial"/>
                        </a:rPr>
                        <a:t>Undeclared variables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Control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Unreachable code</a:t>
                      </a:r>
                    </a:p>
                    <a:p>
                      <a:pPr algn="just">
                        <a:spcAft>
                          <a:spcPts val="0"/>
                        </a:spcAft>
                      </a:pPr>
                      <a:r>
                        <a:rPr lang="en-GB" sz="1400">
                          <a:solidFill>
                            <a:srgbClr val="000000"/>
                          </a:solidFill>
                          <a:latin typeface="Arial"/>
                          <a:ea typeface="Times New Roman"/>
                          <a:cs typeface="Arial"/>
                        </a:rPr>
                        <a:t>Unconditional branches into loops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Input/output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Variables output twice with no intervening assignment</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Interface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Parameter-type mismatches</a:t>
                      </a:r>
                    </a:p>
                    <a:p>
                      <a:pPr algn="just">
                        <a:spcAft>
                          <a:spcPts val="0"/>
                        </a:spcAft>
                      </a:pPr>
                      <a:r>
                        <a:rPr lang="en-GB" sz="1400">
                          <a:solidFill>
                            <a:srgbClr val="000000"/>
                          </a:solidFill>
                          <a:latin typeface="Arial"/>
                          <a:ea typeface="Times New Roman"/>
                          <a:cs typeface="Arial"/>
                        </a:rPr>
                        <a:t>Parameter number mismatches</a:t>
                      </a:r>
                    </a:p>
                    <a:p>
                      <a:pPr algn="just">
                        <a:spcAft>
                          <a:spcPts val="0"/>
                        </a:spcAft>
                      </a:pPr>
                      <a:r>
                        <a:rPr lang="en-GB" sz="1400">
                          <a:solidFill>
                            <a:srgbClr val="000000"/>
                          </a:solidFill>
                          <a:latin typeface="Arial"/>
                          <a:ea typeface="Times New Roman"/>
                          <a:cs typeface="Arial"/>
                        </a:rPr>
                        <a:t>Non-usage of the results of functions</a:t>
                      </a:r>
                    </a:p>
                    <a:p>
                      <a:pPr algn="just">
                        <a:spcAft>
                          <a:spcPts val="0"/>
                        </a:spcAft>
                      </a:pPr>
                      <a:r>
                        <a:rPr lang="en-GB" sz="1400">
                          <a:solidFill>
                            <a:srgbClr val="000000"/>
                          </a:solidFill>
                          <a:latin typeface="Arial"/>
                          <a:ea typeface="Times New Roman"/>
                          <a:cs typeface="Arial"/>
                        </a:rPr>
                        <a:t>Uncalled functions and procedures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Storage management faults</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Unassigned pointers</a:t>
                      </a:r>
                    </a:p>
                    <a:p>
                      <a:pPr algn="just">
                        <a:spcAft>
                          <a:spcPts val="0"/>
                        </a:spcAft>
                      </a:pPr>
                      <a:r>
                        <a:rPr lang="en-GB" sz="1400" dirty="0">
                          <a:solidFill>
                            <a:srgbClr val="000000"/>
                          </a:solidFill>
                          <a:latin typeface="Arial"/>
                          <a:ea typeface="Times New Roman"/>
                          <a:cs typeface="Arial"/>
                        </a:rPr>
                        <a:t>Pointer arithmetic</a:t>
                      </a:r>
                    </a:p>
                    <a:p>
                      <a:pPr algn="just">
                        <a:spcAft>
                          <a:spcPts val="0"/>
                        </a:spcAft>
                      </a:pPr>
                      <a:r>
                        <a:rPr lang="en-GB" sz="1400" dirty="0">
                          <a:solidFill>
                            <a:srgbClr val="000000"/>
                          </a:solidFill>
                          <a:latin typeface="Arial"/>
                          <a:ea typeface="Times New Roman"/>
                          <a:cs typeface="Arial"/>
                        </a:rPr>
                        <a:t>Memory </a:t>
                      </a:r>
                      <a:r>
                        <a:rPr lang="en-GB" sz="1400" dirty="0" smtClean="0">
                          <a:solidFill>
                            <a:srgbClr val="000000"/>
                          </a:solidFill>
                          <a:latin typeface="Arial"/>
                          <a:ea typeface="Times New Roman"/>
                          <a:cs typeface="Arial"/>
                        </a:rPr>
                        <a:t>leaks</a:t>
                      </a:r>
                      <a:endParaRPr lang="en-GB" sz="1400" dirty="0">
                        <a:solidFill>
                          <a:srgbClr val="000000"/>
                        </a:solidFill>
                        <a:latin typeface="Arial"/>
                        <a:ea typeface="Times New Roman"/>
                        <a:cs typeface="Arial"/>
                      </a:endParaRPr>
                    </a:p>
                  </a:txBody>
                  <a:tcPr marL="54610" marR="54610" marT="7200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66312718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static analysis</a:t>
            </a:r>
            <a:endParaRPr lang="en-US" dirty="0"/>
          </a:p>
        </p:txBody>
      </p:sp>
      <p:sp>
        <p:nvSpPr>
          <p:cNvPr id="3" name="Content Placeholder 2"/>
          <p:cNvSpPr>
            <a:spLocks noGrp="1"/>
          </p:cNvSpPr>
          <p:nvPr>
            <p:ph idx="1"/>
          </p:nvPr>
        </p:nvSpPr>
        <p:spPr/>
        <p:txBody>
          <a:bodyPr/>
          <a:lstStyle/>
          <a:p>
            <a:r>
              <a:rPr lang="en-US" dirty="0" smtClean="0"/>
              <a:t>Characteristic error checking</a:t>
            </a:r>
          </a:p>
          <a:p>
            <a:pPr lvl="1"/>
            <a:r>
              <a:rPr lang="en-US" dirty="0" smtClean="0"/>
              <a:t>The static analyzer can check for patterns in the code that are characteristic of errors made by programmers using a particular language.</a:t>
            </a:r>
          </a:p>
          <a:p>
            <a:r>
              <a:rPr lang="en-US" dirty="0" smtClean="0"/>
              <a:t>User-defined error checking</a:t>
            </a:r>
          </a:p>
          <a:p>
            <a:pPr lvl="1"/>
            <a:r>
              <a:rPr lang="en-US" dirty="0" smtClean="0"/>
              <a:t>Users of a programming language define error patterns, thus extending the types of error that can be detected. This allows specific rules that apply to a program to be checked.</a:t>
            </a:r>
          </a:p>
          <a:p>
            <a:r>
              <a:rPr lang="en-US" dirty="0" smtClean="0"/>
              <a:t>Assertion checking</a:t>
            </a:r>
          </a:p>
          <a:p>
            <a:pPr lvl="1"/>
            <a:r>
              <a:rPr lang="en-US" dirty="0" smtClean="0"/>
              <a:t>Developers include formal assertions in their program and relationships that must hold. The static analyzer symbolically executes the code and highlights potential problems.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09451975"/>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Use of static analysis</a:t>
            </a:r>
          </a:p>
        </p:txBody>
      </p:sp>
      <p:sp>
        <p:nvSpPr>
          <p:cNvPr id="98307" name="Rectangle 3"/>
          <p:cNvSpPr>
            <a:spLocks noGrp="1" noChangeArrowheads="1"/>
          </p:cNvSpPr>
          <p:nvPr>
            <p:ph type="body" idx="1"/>
          </p:nvPr>
        </p:nvSpPr>
        <p:spPr/>
        <p:txBody>
          <a:bodyPr/>
          <a:lstStyle/>
          <a:p>
            <a:r>
              <a:rPr lang="en-GB" dirty="0"/>
              <a:t>Particularly valuable when a language such as C is used which has weak typing and hence many errors are undetected by the </a:t>
            </a:r>
            <a:r>
              <a:rPr lang="en-GB" dirty="0" smtClean="0"/>
              <a:t>compiler.</a:t>
            </a:r>
          </a:p>
          <a:p>
            <a:r>
              <a:rPr lang="en-GB" dirty="0" smtClean="0"/>
              <a:t>Particularly valuable for security checking – the static analyzer can discover areas of vulnerability such as buffer overflows or unchecked inputs.</a:t>
            </a:r>
          </a:p>
          <a:p>
            <a:r>
              <a:rPr lang="en-GB" dirty="0" smtClean="0"/>
              <a:t>Static analysis is now routinely used in the development of many safety and security critical systems.</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5600938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smtClean="0"/>
              <a:t>Safety cases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54</a:t>
            </a:fld>
            <a:endParaRPr lang="en-US"/>
          </a:p>
        </p:txBody>
      </p:sp>
    </p:spTree>
    <p:extLst>
      <p:ext uri="{BB962C8B-B14F-4D97-AF65-F5344CB8AC3E}">
        <p14:creationId xmlns:p14="http://schemas.microsoft.com/office/powerpoint/2010/main" val="3264425967"/>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Safety and dependability cases</a:t>
            </a:r>
          </a:p>
        </p:txBody>
      </p:sp>
      <p:sp>
        <p:nvSpPr>
          <p:cNvPr id="139267" name="Rectangle 3"/>
          <p:cNvSpPr>
            <a:spLocks noGrp="1" noChangeArrowheads="1"/>
          </p:cNvSpPr>
          <p:nvPr>
            <p:ph idx="1"/>
          </p:nvPr>
        </p:nvSpPr>
        <p:spPr/>
        <p:txBody>
          <a:bodyPr/>
          <a:lstStyle/>
          <a:p>
            <a:r>
              <a:rPr lang="en-US" dirty="0"/>
              <a:t>Safety and dependability cases are structured documents that set out detailed arguments and evidence that a required level of safety or dependability has been achieved.</a:t>
            </a:r>
          </a:p>
          <a:p>
            <a:r>
              <a:rPr lang="en-US" dirty="0"/>
              <a:t>They are normally required by regulators before a system can be certified for operational use</a:t>
            </a:r>
            <a:r>
              <a:rPr lang="en-US" dirty="0" smtClean="0"/>
              <a:t>. The regulator’s responsibility is to check that a system is as safe or dependable as is practical.</a:t>
            </a:r>
          </a:p>
          <a:p>
            <a:r>
              <a:rPr lang="en-US" dirty="0" smtClean="0"/>
              <a:t>Regulators and developers work together and negotiate what needs to be included in a system safety/dependability case.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76961748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The system safety case</a:t>
            </a:r>
          </a:p>
        </p:txBody>
      </p:sp>
      <p:sp>
        <p:nvSpPr>
          <p:cNvPr id="129027" name="Rectangle 3"/>
          <p:cNvSpPr>
            <a:spLocks noGrp="1" noChangeArrowheads="1"/>
          </p:cNvSpPr>
          <p:nvPr>
            <p:ph idx="1"/>
          </p:nvPr>
        </p:nvSpPr>
        <p:spPr/>
        <p:txBody>
          <a:bodyPr/>
          <a:lstStyle/>
          <a:p>
            <a:r>
              <a:rPr lang="en-GB" sz="2400" dirty="0" smtClean="0"/>
              <a:t>A </a:t>
            </a:r>
            <a:r>
              <a:rPr lang="en-GB" sz="2400" dirty="0"/>
              <a:t>safety case is:</a:t>
            </a:r>
          </a:p>
          <a:p>
            <a:pPr lvl="1"/>
            <a:r>
              <a:rPr lang="en-GB" sz="2000" dirty="0"/>
              <a:t>A documented body of evidence that provides a convincing and valid argument that a system is adequately safe for a given application in a given environment.</a:t>
            </a:r>
          </a:p>
          <a:p>
            <a:r>
              <a:rPr lang="en-GB" sz="2400" dirty="0"/>
              <a:t>Arguments in a safety </a:t>
            </a:r>
            <a:r>
              <a:rPr lang="en-GB" sz="2400" dirty="0" smtClean="0"/>
              <a:t>case </a:t>
            </a:r>
            <a:r>
              <a:rPr lang="en-GB" sz="2400" dirty="0"/>
              <a:t>can be based on formal proof, design rationale, safety proofs, etc. Process factors may also be included</a:t>
            </a:r>
            <a:r>
              <a:rPr lang="en-GB" sz="2400" dirty="0" smtClean="0"/>
              <a:t>.</a:t>
            </a:r>
          </a:p>
          <a:p>
            <a:r>
              <a:rPr lang="en-GB" dirty="0" smtClean="0"/>
              <a:t>A software safety case is usually part of a wider system safety case that takes hardware and operational issues into account.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28262322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lstStyle/>
          <a:p>
            <a:r>
              <a:rPr lang="en-US" dirty="0" smtClean="0"/>
              <a:t>The </a:t>
            </a:r>
            <a:r>
              <a:rPr lang="en-US" dirty="0"/>
              <a:t>contents of a software safety </a:t>
            </a:r>
            <a:r>
              <a:rPr lang="en-US" dirty="0" smtClean="0"/>
              <a:t>case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8649958"/>
              </p:ext>
            </p:extLst>
          </p:nvPr>
        </p:nvGraphicFramePr>
        <p:xfrm>
          <a:off x="457200" y="1587400"/>
          <a:ext cx="8229600" cy="4639504"/>
        </p:xfrm>
        <a:graphic>
          <a:graphicData uri="http://schemas.openxmlformats.org/drawingml/2006/table">
            <a:tbl>
              <a:tblPr firstRow="1" bandRow="1">
                <a:tableStyleId>{5C22544A-7EE6-4342-B048-85BDC9FD1C3A}</a:tableStyleId>
              </a:tblPr>
              <a:tblGrid>
                <a:gridCol w="1905000"/>
                <a:gridCol w="6324600"/>
              </a:tblGrid>
              <a:tr h="612359">
                <a:tc>
                  <a:txBody>
                    <a:bodyPr/>
                    <a:lstStyle/>
                    <a:p>
                      <a:pPr algn="just">
                        <a:spcAft>
                          <a:spcPts val="0"/>
                        </a:spcAft>
                      </a:pPr>
                      <a:r>
                        <a:rPr lang="en-GB" sz="1600" b="1" dirty="0" smtClean="0">
                          <a:solidFill>
                            <a:srgbClr val="000000"/>
                          </a:solidFill>
                          <a:latin typeface="Arial"/>
                          <a:ea typeface="Times New Roman"/>
                          <a:cs typeface="Arial"/>
                        </a:rPr>
                        <a:t>Chapter</a:t>
                      </a:r>
                      <a:endParaRPr lang="en-GB" sz="1600" b="1"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0" marB="36000"/>
                </a:tc>
              </a:tr>
              <a:tr h="612359">
                <a:tc>
                  <a:txBody>
                    <a:bodyPr/>
                    <a:lstStyle/>
                    <a:p>
                      <a:pPr algn="l">
                        <a:spcAft>
                          <a:spcPts val="0"/>
                        </a:spcAft>
                      </a:pPr>
                      <a:r>
                        <a:rPr lang="en-GB" sz="1600" dirty="0" smtClean="0">
                          <a:solidFill>
                            <a:srgbClr val="000000"/>
                          </a:solidFill>
                          <a:latin typeface="Arial"/>
                          <a:ea typeface="Times New Roman"/>
                          <a:cs typeface="Arial"/>
                        </a:rPr>
                        <a:t>System </a:t>
                      </a:r>
                      <a:r>
                        <a:rPr lang="en-GB" sz="1600" dirty="0">
                          <a:solidFill>
                            <a:srgbClr val="000000"/>
                          </a:solidFill>
                          <a:latin typeface="Arial"/>
                          <a:ea typeface="Times New Roman"/>
                          <a:cs typeface="Arial"/>
                        </a:rPr>
                        <a:t>description</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An overview of the system and a description of its critical components. </a:t>
                      </a:r>
                    </a:p>
                  </a:txBody>
                  <a:tcPr marL="73025" marR="73025" marT="0" marB="36000"/>
                </a:tc>
              </a:tr>
              <a:tr h="663416">
                <a:tc>
                  <a:txBody>
                    <a:bodyPr/>
                    <a:lstStyle/>
                    <a:p>
                      <a:pPr algn="l">
                        <a:spcAft>
                          <a:spcPts val="0"/>
                        </a:spcAft>
                      </a:pPr>
                      <a:r>
                        <a:rPr lang="en-GB" sz="1600" dirty="0">
                          <a:solidFill>
                            <a:srgbClr val="000000"/>
                          </a:solidFill>
                          <a:latin typeface="Arial"/>
                          <a:ea typeface="Times New Roman"/>
                          <a:cs typeface="Arial"/>
                        </a:rPr>
                        <a:t>Safety requirements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The safety requirements abstracted from the system requirements specification. Details of other relevant system requirements may also be included.</a:t>
                      </a:r>
                    </a:p>
                  </a:txBody>
                  <a:tcPr marL="73025" marR="73025" marT="0" marB="36000"/>
                </a:tc>
              </a:tr>
              <a:tr h="663416">
                <a:tc>
                  <a:txBody>
                    <a:bodyPr/>
                    <a:lstStyle/>
                    <a:p>
                      <a:pPr algn="l">
                        <a:spcAft>
                          <a:spcPts val="0"/>
                        </a:spcAft>
                      </a:pPr>
                      <a:r>
                        <a:rPr lang="en-GB" sz="1600">
                          <a:solidFill>
                            <a:srgbClr val="000000"/>
                          </a:solidFill>
                          <a:latin typeface="Arial"/>
                          <a:ea typeface="Times New Roman"/>
                          <a:cs typeface="Arial"/>
                        </a:rPr>
                        <a:t>Hazard and risk analysis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Documents describing the hazards and risks that have been identified and the measures taken to reduce risk. Hazard analyses and hazard logs.</a:t>
                      </a:r>
                    </a:p>
                  </a:txBody>
                  <a:tcPr marL="73025" marR="73025" marT="0" marB="36000"/>
                </a:tc>
              </a:tr>
              <a:tr h="612359">
                <a:tc>
                  <a:txBody>
                    <a:bodyPr/>
                    <a:lstStyle/>
                    <a:p>
                      <a:pPr algn="l">
                        <a:spcAft>
                          <a:spcPts val="0"/>
                        </a:spcAft>
                      </a:pPr>
                      <a:r>
                        <a:rPr lang="en-GB" sz="1600">
                          <a:solidFill>
                            <a:srgbClr val="000000"/>
                          </a:solidFill>
                          <a:latin typeface="Arial"/>
                          <a:ea typeface="Times New Roman"/>
                          <a:cs typeface="Arial"/>
                        </a:rPr>
                        <a:t>Design analysis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 set of structured arguments (see Section 15.5.1) that justify why the design is safe. </a:t>
                      </a:r>
                    </a:p>
                  </a:txBody>
                  <a:tcPr marL="73025" marR="73025" marT="0" marB="36000"/>
                </a:tc>
              </a:tr>
              <a:tr h="1267387">
                <a:tc>
                  <a:txBody>
                    <a:bodyPr/>
                    <a:lstStyle/>
                    <a:p>
                      <a:pPr algn="l">
                        <a:spcAft>
                          <a:spcPts val="0"/>
                        </a:spcAft>
                      </a:pPr>
                      <a:r>
                        <a:rPr lang="en-GB" sz="1600">
                          <a:solidFill>
                            <a:srgbClr val="000000"/>
                          </a:solidFill>
                          <a:latin typeface="Arial"/>
                          <a:ea typeface="Times New Roman"/>
                          <a:cs typeface="Arial"/>
                        </a:rPr>
                        <a:t>Verification and validation </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 description of the V &amp; V procedures used and, where appropriate, the test plans for the system. Summaries of the test results showing defects that have been detected and corrected. If formal methods have been used, a formal system specification and any analyses of that specification. Records of static analyses of the source code.</a:t>
                      </a:r>
                    </a:p>
                  </a:txBody>
                  <a:tcPr marL="73025" marR="73025" marT="0" marB="3600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553865231"/>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58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63988424"/>
              </p:ext>
            </p:extLst>
          </p:nvPr>
        </p:nvGraphicFramePr>
        <p:xfrm>
          <a:off x="457200" y="1600199"/>
          <a:ext cx="8229600" cy="4954434"/>
        </p:xfrm>
        <a:graphic>
          <a:graphicData uri="http://schemas.openxmlformats.org/drawingml/2006/table">
            <a:tbl>
              <a:tblPr firstRow="1" bandRow="1">
                <a:tableStyleId>{5C22544A-7EE6-4342-B048-85BDC9FD1C3A}</a:tableStyleId>
              </a:tblPr>
              <a:tblGrid>
                <a:gridCol w="1905000"/>
                <a:gridCol w="6324600"/>
              </a:tblGrid>
              <a:tr h="734721">
                <a:tc>
                  <a:txBody>
                    <a:bodyPr/>
                    <a:lstStyle/>
                    <a:p>
                      <a:pPr algn="l">
                        <a:spcAft>
                          <a:spcPts val="0"/>
                        </a:spcAft>
                      </a:pPr>
                      <a:r>
                        <a:rPr lang="en-GB" sz="1600" dirty="0" smtClean="0">
                          <a:solidFill>
                            <a:srgbClr val="000000"/>
                          </a:solidFill>
                          <a:latin typeface="Arial"/>
                          <a:ea typeface="Times New Roman"/>
                          <a:cs typeface="Arial"/>
                        </a:rPr>
                        <a:t>Chapter</a:t>
                      </a:r>
                      <a:endParaRPr lang="en-GB" sz="1600"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73025" marR="73025" marT="0" marB="36000"/>
                </a:tc>
              </a:tr>
              <a:tr h="7347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smtClean="0">
                          <a:solidFill>
                            <a:srgbClr val="000000"/>
                          </a:solidFill>
                          <a:latin typeface="Arial"/>
                          <a:ea typeface="Times New Roman"/>
                          <a:cs typeface="Arial"/>
                        </a:rPr>
                        <a:t>Review reports</a:t>
                      </a:r>
                    </a:p>
                    <a:p>
                      <a:pPr algn="l">
                        <a:spcAft>
                          <a:spcPts val="0"/>
                        </a:spcAft>
                      </a:pPr>
                      <a:endParaRPr lang="en-GB" sz="1600" dirty="0">
                        <a:solidFill>
                          <a:srgbClr val="000000"/>
                        </a:solidFill>
                        <a:latin typeface="Arial"/>
                        <a:ea typeface="Times New Roman"/>
                        <a:cs typeface="Arial"/>
                      </a:endParaRPr>
                    </a:p>
                  </a:txBody>
                  <a:tcPr marL="73025" marR="73025" marT="0" marB="36000"/>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GB" sz="1600" dirty="0" smtClean="0">
                          <a:solidFill>
                            <a:srgbClr val="000000"/>
                          </a:solidFill>
                          <a:latin typeface="Arial"/>
                          <a:ea typeface="Times New Roman"/>
                          <a:cs typeface="Arial"/>
                        </a:rPr>
                        <a:t>Records of all design and safety reviews.</a:t>
                      </a:r>
                    </a:p>
                    <a:p>
                      <a:pPr algn="just">
                        <a:spcAft>
                          <a:spcPts val="0"/>
                        </a:spcAft>
                      </a:pPr>
                      <a:endParaRPr lang="en-GB" sz="1600" dirty="0">
                        <a:solidFill>
                          <a:srgbClr val="000000"/>
                        </a:solidFill>
                        <a:latin typeface="Arial"/>
                        <a:ea typeface="Times New Roman"/>
                        <a:cs typeface="Arial"/>
                      </a:endParaRPr>
                    </a:p>
                  </a:txBody>
                  <a:tcPr marL="73025" marR="73025" marT="0" marB="36000"/>
                </a:tc>
              </a:tr>
              <a:tr h="795981">
                <a:tc>
                  <a:txBody>
                    <a:bodyPr/>
                    <a:lstStyle/>
                    <a:p>
                      <a:pPr algn="l">
                        <a:spcAft>
                          <a:spcPts val="0"/>
                        </a:spcAft>
                      </a:pPr>
                      <a:r>
                        <a:rPr lang="en-GB" sz="1600" dirty="0">
                          <a:solidFill>
                            <a:srgbClr val="000000"/>
                          </a:solidFill>
                          <a:latin typeface="Arial"/>
                          <a:ea typeface="Times New Roman"/>
                          <a:cs typeface="Arial"/>
                        </a:rPr>
                        <a:t>Team competences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Evidence of the competence of all of the team involved in safety-related systems development and validation.</a:t>
                      </a:r>
                    </a:p>
                  </a:txBody>
                  <a:tcPr marL="73025" marR="73025" marT="0" marB="36000"/>
                </a:tc>
              </a:tr>
              <a:tr h="795981">
                <a:tc>
                  <a:txBody>
                    <a:bodyPr/>
                    <a:lstStyle/>
                    <a:p>
                      <a:pPr algn="l">
                        <a:spcAft>
                          <a:spcPts val="0"/>
                        </a:spcAft>
                      </a:pPr>
                      <a:r>
                        <a:rPr lang="en-GB" sz="1600">
                          <a:solidFill>
                            <a:srgbClr val="000000"/>
                          </a:solidFill>
                          <a:latin typeface="Arial"/>
                          <a:ea typeface="Times New Roman"/>
                          <a:cs typeface="Arial"/>
                        </a:rPr>
                        <a:t>Process QA</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Records of the quality assurance processes (see Chapter 24) carried out during system development.</a:t>
                      </a:r>
                    </a:p>
                  </a:txBody>
                  <a:tcPr marL="73025" marR="73025" marT="0" marB="36000"/>
                </a:tc>
              </a:tr>
              <a:tr h="1158309">
                <a:tc>
                  <a:txBody>
                    <a:bodyPr/>
                    <a:lstStyle/>
                    <a:p>
                      <a:pPr algn="l">
                        <a:spcAft>
                          <a:spcPts val="0"/>
                        </a:spcAft>
                      </a:pPr>
                      <a:r>
                        <a:rPr lang="en-GB" sz="1600">
                          <a:solidFill>
                            <a:srgbClr val="000000"/>
                          </a:solidFill>
                          <a:latin typeface="Arial"/>
                          <a:ea typeface="Times New Roman"/>
                          <a:cs typeface="Arial"/>
                        </a:rPr>
                        <a:t>Change management processes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Records of all changes proposed, actions taken and, where appropriate, justification of the safety of these changes. Information about configuration management procedures and configuration management logs. </a:t>
                      </a:r>
                    </a:p>
                  </a:txBody>
                  <a:tcPr marL="73025" marR="73025" marT="0" marB="36000"/>
                </a:tc>
              </a:tr>
              <a:tr h="734721">
                <a:tc>
                  <a:txBody>
                    <a:bodyPr/>
                    <a:lstStyle/>
                    <a:p>
                      <a:pPr algn="l">
                        <a:spcAft>
                          <a:spcPts val="0"/>
                        </a:spcAft>
                      </a:pPr>
                      <a:r>
                        <a:rPr lang="en-GB" sz="1600">
                          <a:solidFill>
                            <a:srgbClr val="000000"/>
                          </a:solidFill>
                          <a:latin typeface="Arial"/>
                          <a:ea typeface="Times New Roman"/>
                          <a:cs typeface="Arial"/>
                        </a:rPr>
                        <a:t>Associated safety cases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References to other safety cases that may impact the safety case</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36000"/>
                </a:tc>
              </a:tr>
            </a:tbl>
          </a:graphicData>
        </a:graphic>
      </p:graphicFrame>
    </p:spTree>
    <p:extLst>
      <p:ext uri="{BB962C8B-B14F-4D97-AF65-F5344CB8AC3E}">
        <p14:creationId xmlns:p14="http://schemas.microsoft.com/office/powerpoint/2010/main" val="27342491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arguments</a:t>
            </a:r>
            <a:endParaRPr lang="en-US" dirty="0"/>
          </a:p>
        </p:txBody>
      </p:sp>
      <p:sp>
        <p:nvSpPr>
          <p:cNvPr id="3" name="Content Placeholder 2"/>
          <p:cNvSpPr>
            <a:spLocks noGrp="1"/>
          </p:cNvSpPr>
          <p:nvPr>
            <p:ph idx="1"/>
          </p:nvPr>
        </p:nvSpPr>
        <p:spPr/>
        <p:txBody>
          <a:bodyPr/>
          <a:lstStyle/>
          <a:p>
            <a:r>
              <a:rPr lang="en-US" dirty="0" smtClean="0"/>
              <a:t>Safety cases should be based around structured arguments that present evidence to justify the assertions made in these arguments.</a:t>
            </a:r>
          </a:p>
          <a:p>
            <a:r>
              <a:rPr lang="en-US" dirty="0" smtClean="0"/>
              <a:t>The argument justifies why a claim about system safety and security is justified by the available evidence.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9099710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40953253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t>
            </a:r>
            <a:r>
              <a:rPr lang="en-US" dirty="0"/>
              <a:t>arguments</a:t>
            </a:r>
            <a:r>
              <a:rPr lang="en-GB" dirty="0" smtClean="0"/>
              <a:t> </a:t>
            </a:r>
            <a:endParaRPr lang="en-US" dirty="0"/>
          </a:p>
        </p:txBody>
      </p:sp>
      <p:pic>
        <p:nvPicPr>
          <p:cNvPr id="4" name="Content Placeholder 3" descr="15.8 ArgumentStructure.eps"/>
          <p:cNvPicPr>
            <a:picLocks noGrp="1" noChangeAspect="1"/>
          </p:cNvPicPr>
          <p:nvPr>
            <p:ph idx="1"/>
          </p:nvPr>
        </p:nvPicPr>
        <p:blipFill>
          <a:blip r:embed="rId2"/>
          <a:srcRect t="-12623" b="-12623"/>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110937101"/>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Insulin pump safety argument</a:t>
            </a:r>
            <a:endParaRPr lang="en-US" dirty="0"/>
          </a:p>
        </p:txBody>
      </p:sp>
      <p:sp>
        <p:nvSpPr>
          <p:cNvPr id="6" name="Content Placeholder 5"/>
          <p:cNvSpPr>
            <a:spLocks noGrp="1"/>
          </p:cNvSpPr>
          <p:nvPr>
            <p:ph idx="1"/>
          </p:nvPr>
        </p:nvSpPr>
        <p:spPr/>
        <p:txBody>
          <a:bodyPr/>
          <a:lstStyle/>
          <a:p>
            <a:r>
              <a:rPr lang="en-US" dirty="0" smtClean="0"/>
              <a:t>Arguments are based on claims and evidence.</a:t>
            </a:r>
          </a:p>
          <a:p>
            <a:r>
              <a:rPr lang="en-US" dirty="0" smtClean="0"/>
              <a:t>Insulin pump safety:</a:t>
            </a:r>
          </a:p>
          <a:p>
            <a:pPr lvl="1"/>
            <a:r>
              <a:rPr lang="en-US" dirty="0" smtClean="0"/>
              <a:t>Claim: The maximum single dose of insulin to be delivered (</a:t>
            </a:r>
            <a:r>
              <a:rPr lang="en-US" dirty="0" err="1" smtClean="0"/>
              <a:t>CurrentDose</a:t>
            </a:r>
            <a:r>
              <a:rPr lang="en-US" dirty="0" smtClean="0"/>
              <a:t>) will not exceed </a:t>
            </a:r>
            <a:r>
              <a:rPr lang="en-US" dirty="0" err="1" smtClean="0"/>
              <a:t>MaxDose</a:t>
            </a:r>
            <a:r>
              <a:rPr lang="en-US" dirty="0" smtClean="0"/>
              <a:t>.</a:t>
            </a:r>
          </a:p>
          <a:p>
            <a:pPr lvl="1"/>
            <a:r>
              <a:rPr lang="en-US" dirty="0" smtClean="0"/>
              <a:t>Evidence: Safety argument for insulin pump (discussed later)</a:t>
            </a:r>
          </a:p>
          <a:p>
            <a:pPr lvl="1"/>
            <a:r>
              <a:rPr lang="en-US" dirty="0" smtClean="0"/>
              <a:t>Evidence: Test data for insulin pump. The value of </a:t>
            </a:r>
            <a:r>
              <a:rPr lang="en-US" dirty="0" err="1" smtClean="0"/>
              <a:t>currentDose</a:t>
            </a:r>
            <a:r>
              <a:rPr lang="en-US" dirty="0" smtClean="0"/>
              <a:t> was correctly computed in 400 tests</a:t>
            </a:r>
          </a:p>
          <a:p>
            <a:pPr lvl="1"/>
            <a:r>
              <a:rPr lang="en-US" dirty="0" smtClean="0"/>
              <a:t>Evidence: Static analysis report for insulin pump software revealed no anomalies that affected the value of </a:t>
            </a:r>
            <a:r>
              <a:rPr lang="en-US" dirty="0" err="1" smtClean="0"/>
              <a:t>CurrentDose</a:t>
            </a:r>
            <a:endParaRPr lang="en-US" dirty="0" smtClean="0"/>
          </a:p>
          <a:p>
            <a:pPr lvl="1"/>
            <a:r>
              <a:rPr lang="en-US" dirty="0" smtClean="0"/>
              <a:t>Argument: The evidence presented demonstrates that the maximum dose of insulin that can be computed = </a:t>
            </a:r>
            <a:r>
              <a:rPr lang="en-US" dirty="0" err="1" smtClean="0"/>
              <a:t>MaxDose</a:t>
            </a:r>
            <a:r>
              <a:rPr lang="en-US" dirty="0" smtClean="0"/>
              <a:t>.</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61</a:t>
            </a:fld>
            <a:endParaRPr lang="en-US"/>
          </a:p>
        </p:txBody>
      </p:sp>
      <p:sp>
        <p:nvSpPr>
          <p:cNvPr id="8" name="Footer Placeholder 7"/>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4159735606"/>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safety arguments</a:t>
            </a:r>
            <a:endParaRPr lang="en-US" dirty="0"/>
          </a:p>
        </p:txBody>
      </p:sp>
      <p:sp>
        <p:nvSpPr>
          <p:cNvPr id="3" name="Content Placeholder 2"/>
          <p:cNvSpPr>
            <a:spLocks noGrp="1"/>
          </p:cNvSpPr>
          <p:nvPr>
            <p:ph idx="1"/>
          </p:nvPr>
        </p:nvSpPr>
        <p:spPr/>
        <p:txBody>
          <a:bodyPr/>
          <a:lstStyle/>
          <a:p>
            <a:r>
              <a:rPr lang="en-US" dirty="0" smtClean="0"/>
              <a:t>Structured arguments that demonstrate that a system meets its safety obligations.</a:t>
            </a:r>
          </a:p>
          <a:p>
            <a:r>
              <a:rPr lang="en-US" dirty="0" smtClean="0"/>
              <a:t>It is not necessary to demonstrate that the program works as intended; the aim is simply to demonstrate safety.</a:t>
            </a:r>
          </a:p>
          <a:p>
            <a:r>
              <a:rPr lang="en-US" dirty="0" smtClean="0"/>
              <a:t>Generally based on a claim hierarchy. </a:t>
            </a:r>
          </a:p>
          <a:p>
            <a:pPr lvl="1"/>
            <a:r>
              <a:rPr lang="en-US" dirty="0" smtClean="0"/>
              <a:t>You start at the leaves of the hierarchy and demonstrate safety. This implies the higher-level claims are true.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Date Placeholder 5"/>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282504750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safety claim hierarchy for the insulin pump </a:t>
            </a:r>
          </a:p>
        </p:txBody>
      </p:sp>
      <p:pic>
        <p:nvPicPr>
          <p:cNvPr id="4" name="Content Placeholder 3" descr="15.9 Claim hierarchy.eps"/>
          <p:cNvPicPr>
            <a:picLocks noGrp="1" noChangeAspect="1"/>
          </p:cNvPicPr>
          <p:nvPr>
            <p:ph idx="1"/>
          </p:nvPr>
        </p:nvPicPr>
        <p:blipFill>
          <a:blip r:embed="rId2"/>
          <a:srcRect l="-3924" r="-3924"/>
          <a:stretch>
            <a:fillRect/>
          </a:stretch>
        </p:blipFill>
        <p:spPr>
          <a:xfrm>
            <a:off x="1086440" y="2012109"/>
            <a:ext cx="6864864" cy="3775411"/>
          </a:xfrm>
        </p:spPr>
      </p:pic>
      <p:sp>
        <p:nvSpPr>
          <p:cNvPr id="5" name="Slide Number Placeholder 4"/>
          <p:cNvSpPr>
            <a:spLocks noGrp="1"/>
          </p:cNvSpPr>
          <p:nvPr>
            <p:ph type="sldNum" sz="quarter" idx="12"/>
          </p:nvPr>
        </p:nvSpPr>
        <p:spPr/>
        <p:txBody>
          <a:bodyPr/>
          <a:lstStyle/>
          <a:p>
            <a:fld id="{745CE82A-87C3-2841-AAF3-37DF1E34DC62}"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987532673"/>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GB" dirty="0" smtClean="0"/>
              <a:t>Software safety </a:t>
            </a:r>
            <a:r>
              <a:rPr lang="en-GB" dirty="0"/>
              <a:t>arguments</a:t>
            </a:r>
          </a:p>
        </p:txBody>
      </p:sp>
      <p:sp>
        <p:nvSpPr>
          <p:cNvPr id="18437" name="Rectangle 5"/>
          <p:cNvSpPr>
            <a:spLocks noGrp="1" noChangeArrowheads="1"/>
          </p:cNvSpPr>
          <p:nvPr>
            <p:ph idx="1"/>
          </p:nvPr>
        </p:nvSpPr>
        <p:spPr/>
        <p:txBody>
          <a:bodyPr/>
          <a:lstStyle/>
          <a:p>
            <a:r>
              <a:rPr lang="en-GB" sz="2400"/>
              <a:t>Safety arguments are intended to show that the system cannot reach in unsafe state.</a:t>
            </a:r>
          </a:p>
          <a:p>
            <a:r>
              <a:rPr lang="en-GB" sz="2400"/>
              <a:t>These are weaker than correctness arguments which must show that the system code conforms to its specification.</a:t>
            </a:r>
          </a:p>
          <a:p>
            <a:r>
              <a:rPr lang="en-GB" sz="2400"/>
              <a:t>They are generally based on proof by contradiction</a:t>
            </a:r>
          </a:p>
          <a:p>
            <a:pPr lvl="1"/>
            <a:r>
              <a:rPr lang="en-GB" sz="2000"/>
              <a:t>Assume that an unsafe state can be reached;</a:t>
            </a:r>
          </a:p>
          <a:p>
            <a:pPr lvl="1"/>
            <a:r>
              <a:rPr lang="en-GB" sz="2000"/>
              <a:t>Show that this is contradicted by the program code.</a:t>
            </a:r>
          </a:p>
          <a:p>
            <a:r>
              <a:rPr lang="en-GB" sz="2400"/>
              <a:t>A graphical model of the safety argument may be developed.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24524667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Construction of a safety argument</a:t>
            </a:r>
          </a:p>
        </p:txBody>
      </p:sp>
      <p:sp>
        <p:nvSpPr>
          <p:cNvPr id="64517" name="Rectangle 5"/>
          <p:cNvSpPr>
            <a:spLocks noGrp="1" noChangeArrowheads="1"/>
          </p:cNvSpPr>
          <p:nvPr>
            <p:ph idx="1"/>
          </p:nvPr>
        </p:nvSpPr>
        <p:spPr/>
        <p:txBody>
          <a:bodyPr/>
          <a:lstStyle/>
          <a:p>
            <a:r>
              <a:rPr lang="en-GB" sz="2400"/>
              <a:t>Establish the safe exit conditions for a component or a program.</a:t>
            </a:r>
          </a:p>
          <a:p>
            <a:r>
              <a:rPr lang="en-GB" sz="2400"/>
              <a:t>Starting from the END of the code, work backwards until you have identified all paths that lead to the exit of the code.</a:t>
            </a:r>
          </a:p>
          <a:p>
            <a:r>
              <a:rPr lang="en-GB" sz="2400"/>
              <a:t>Assume that the exit condition is false.</a:t>
            </a:r>
          </a:p>
          <a:p>
            <a:r>
              <a:rPr lang="en-GB" sz="2400"/>
              <a:t>Show that, for each path leading to the exit that the assignments made in that path contradict the assumption of an unsafe exit from the component.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247968161"/>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a:t>
            </a:r>
            <a:r>
              <a:rPr lang="en-US" dirty="0"/>
              <a:t>dose computation with safety checks</a:t>
            </a:r>
            <a:r>
              <a:rPr lang="en-GB" dirty="0" smtClean="0"/>
              <a:t> </a:t>
            </a:r>
            <a:endParaRPr lang="en-US" dirty="0"/>
          </a:p>
        </p:txBody>
      </p:sp>
      <p:sp>
        <p:nvSpPr>
          <p:cNvPr id="23554" name="Text Box 2"/>
          <p:cNvSpPr txBox="1">
            <a:spLocks noChangeArrowheads="1"/>
          </p:cNvSpPr>
          <p:nvPr/>
        </p:nvSpPr>
        <p:spPr bwMode="auto">
          <a:xfrm>
            <a:off x="933449" y="1685729"/>
            <a:ext cx="6957347" cy="4812567"/>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The insulin dose to be delivered is a function </a:t>
            </a:r>
            <a:r>
              <a:rPr kumimoji="0" lang="en-GB" sz="1400" b="0" i="0" u="none" strike="noStrike" cap="none" normalizeH="0" baseline="0" dirty="0" smtClean="0">
                <a:ln>
                  <a:noFill/>
                </a:ln>
                <a:solidFill>
                  <a:schemeClr val="tx1"/>
                </a:solidFill>
                <a:effectLst/>
                <a:latin typeface="Arial"/>
                <a:ea typeface="ＭＳ Ｐゴシック" charset="-128"/>
                <a:cs typeface="Arial"/>
              </a:rPr>
              <a:t>of </a:t>
            </a:r>
            <a:r>
              <a:rPr kumimoji="0" lang="en-GB" sz="1400" b="0" i="0" u="none" strike="noStrike" cap="none" normalizeH="0" baseline="0" dirty="0">
                <a:ln>
                  <a:noFill/>
                </a:ln>
                <a:solidFill>
                  <a:schemeClr val="tx1"/>
                </a:solidFill>
                <a:effectLst/>
                <a:latin typeface="Arial"/>
                <a:ea typeface="ＭＳ Ｐゴシック" charset="-128"/>
                <a:cs typeface="Arial"/>
              </a:rPr>
              <a:t>blood sugar level,</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R="95250" lvl="0" algn="just" defTabSz="914400" fontAlgn="base">
              <a:spcBef>
                <a:spcPct val="0"/>
              </a:spcBef>
              <a:spcAft>
                <a:spcPct val="0"/>
              </a:spcAft>
            </a:pP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smtClean="0">
                <a:ln>
                  <a:noFill/>
                </a:ln>
                <a:solidFill>
                  <a:schemeClr val="tx1"/>
                </a:solidFill>
                <a:effectLst/>
                <a:latin typeface="Arial"/>
                <a:ea typeface="ＭＳ Ｐゴシック" charset="-128"/>
                <a:cs typeface="Arial"/>
              </a:rPr>
              <a:t> the previous dose delivered and the </a:t>
            </a:r>
            <a:r>
              <a:rPr kumimoji="0" lang="en-GB" sz="1400" b="0" i="0" u="none" strike="noStrike" cap="none" normalizeH="0" baseline="0" dirty="0">
                <a:ln>
                  <a:noFill/>
                </a:ln>
                <a:solidFill>
                  <a:schemeClr val="tx1"/>
                </a:solidFill>
                <a:effectLst/>
                <a:latin typeface="Arial"/>
                <a:ea typeface="ＭＳ Ｐゴシック" charset="-128"/>
                <a:cs typeface="Arial"/>
              </a:rPr>
              <a:t>time of delivery of the previous dose</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computeInsulin</a:t>
            </a:r>
            <a:r>
              <a:rPr kumimoji="0" lang="en-GB" sz="1400" b="0" i="0" u="none" strike="noStrike" cap="none" normalizeH="0" baseline="0" dirty="0">
                <a:ln>
                  <a:noFill/>
                </a:ln>
                <a:solidFill>
                  <a:schemeClr val="tx1"/>
                </a:solidFill>
                <a:effectLst/>
                <a:latin typeface="Arial"/>
                <a:ea typeface="ＭＳ Ｐゴシック" charset="-128"/>
                <a:cs typeface="Arial"/>
              </a:rPr>
              <a:t> () ;</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Safety check—adjust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if necessary.</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1</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0)</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maxDose/2)</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maxDose/2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Arial"/>
                <a:ea typeface="ＭＳ Ｐゴシック" charset="-128"/>
                <a:cs typeface="Arial"/>
              </a:rPr>
              <a:t>/</a:t>
            </a: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2</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&lt; </a:t>
            </a:r>
            <a:r>
              <a:rPr kumimoji="0" lang="en-GB" sz="1400" b="0" i="0" u="none" strike="noStrike" cap="none" normalizeH="0" baseline="0" dirty="0" err="1">
                <a:ln>
                  <a:noFill/>
                </a:ln>
                <a:solidFill>
                  <a:schemeClr val="tx1"/>
                </a:solidFill>
                <a:effectLst/>
                <a:latin typeface="Arial"/>
                <a:ea typeface="ＭＳ Ｐゴシック" charset="-128"/>
                <a:cs typeface="Arial"/>
              </a:rPr>
              <a:t>minimumDose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0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 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Arial"/>
                <a:ea typeface="ＭＳ Ｐゴシック" charset="-128"/>
                <a:cs typeface="Arial"/>
              </a:rPr>
              <a:t>administerInsulin</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US"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Times New Roman"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872742342"/>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a:t>
            </a:r>
            <a:r>
              <a:rPr lang="en-US" dirty="0"/>
              <a:t>safety argument based on demonstrating contradictions </a:t>
            </a:r>
          </a:p>
        </p:txBody>
      </p:sp>
      <p:pic>
        <p:nvPicPr>
          <p:cNvPr id="4" name="Content Placeholder 3" descr="15.11 Safety-argument.eps"/>
          <p:cNvPicPr>
            <a:picLocks noGrp="1" noChangeAspect="1"/>
          </p:cNvPicPr>
          <p:nvPr>
            <p:ph idx="1"/>
          </p:nvPr>
        </p:nvPicPr>
        <p:blipFill>
          <a:blip r:embed="rId2"/>
          <a:srcRect l="-60416" r="-60416"/>
          <a:stretch>
            <a:fillRect/>
          </a:stretch>
        </p:blipFill>
        <p:spPr>
          <a:xfrm>
            <a:off x="239826" y="1600200"/>
            <a:ext cx="9073990" cy="4990345"/>
          </a:xfrm>
        </p:spPr>
      </p:pic>
      <p:sp>
        <p:nvSpPr>
          <p:cNvPr id="5" name="Slide Number Placeholder 4"/>
          <p:cNvSpPr>
            <a:spLocks noGrp="1"/>
          </p:cNvSpPr>
          <p:nvPr>
            <p:ph type="sldNum" sz="quarter" idx="12"/>
          </p:nvPr>
        </p:nvSpPr>
        <p:spPr/>
        <p:txBody>
          <a:bodyPr/>
          <a:lstStyle/>
          <a:p>
            <a:fld id="{745CE82A-87C3-2841-AAF3-37DF1E34DC62}"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Chapter 12 Safety Engineering</a:t>
            </a:r>
            <a:endParaRPr lang="en-US"/>
          </a:p>
        </p:txBody>
      </p:sp>
      <p:sp>
        <p:nvSpPr>
          <p:cNvPr id="3" name="Date Placeholder 2"/>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604544837"/>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Program paths</a:t>
            </a:r>
          </a:p>
        </p:txBody>
      </p:sp>
      <p:sp>
        <p:nvSpPr>
          <p:cNvPr id="135171" name="Rectangle 3"/>
          <p:cNvSpPr>
            <a:spLocks noGrp="1" noChangeArrowheads="1"/>
          </p:cNvSpPr>
          <p:nvPr>
            <p:ph idx="1"/>
          </p:nvPr>
        </p:nvSpPr>
        <p:spPr/>
        <p:txBody>
          <a:bodyPr/>
          <a:lstStyle/>
          <a:p>
            <a:r>
              <a:rPr lang="en-US" sz="2400"/>
              <a:t>Neither branch of if-statement 2 is executed</a:t>
            </a:r>
          </a:p>
          <a:p>
            <a:pPr lvl="1"/>
            <a:r>
              <a:rPr lang="en-US" sz="2000"/>
              <a:t>Can only happen if CurrentDose is &gt;= minimumDose and &lt;= maxDose.</a:t>
            </a:r>
          </a:p>
          <a:p>
            <a:r>
              <a:rPr lang="en-US" sz="2400"/>
              <a:t>then branch of if-statement 2 is executed</a:t>
            </a:r>
          </a:p>
          <a:p>
            <a:pPr lvl="1"/>
            <a:r>
              <a:rPr lang="en-US" sz="2000"/>
              <a:t>currentDose = 0.</a:t>
            </a:r>
          </a:p>
          <a:p>
            <a:r>
              <a:rPr lang="en-US" sz="2400"/>
              <a:t>else branch of if-statement 2 is executed</a:t>
            </a:r>
          </a:p>
          <a:p>
            <a:pPr lvl="1"/>
            <a:r>
              <a:rPr lang="en-US" sz="2000"/>
              <a:t>currentDose = maxDose.</a:t>
            </a:r>
          </a:p>
          <a:p>
            <a:r>
              <a:rPr lang="en-US" sz="2400"/>
              <a:t>In all cases, the post conditions contradict the unsafe condition that the dose administered is greater than maxDose.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3043462680"/>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Safety-critical systems are systems whose failure can lead to human injury or death.</a:t>
            </a:r>
            <a:endParaRPr lang="en-GB" dirty="0"/>
          </a:p>
          <a:p>
            <a:r>
              <a:rPr lang="en-US" dirty="0"/>
              <a:t>A hazard-driven approach </a:t>
            </a:r>
            <a:r>
              <a:rPr lang="en-US" dirty="0" smtClean="0"/>
              <a:t>is used </a:t>
            </a:r>
            <a:r>
              <a:rPr lang="en-US" dirty="0"/>
              <a:t>to understand the safety requirements for safety-critical systems. You identify potential hazards and decompose these (using methods such as fault tree analysis) to discover their root causes. You then specify requirements to avoid or recover from these problems.</a:t>
            </a:r>
            <a:endParaRPr lang="en-GB" dirty="0"/>
          </a:p>
          <a:p>
            <a:r>
              <a:rPr lang="en-US" dirty="0"/>
              <a:t>It is important to have a well-defined, certified process for safety-critical systems development. </a:t>
            </a:r>
            <a:r>
              <a:rPr lang="en-US" dirty="0" smtClean="0"/>
              <a:t>This should </a:t>
            </a:r>
            <a:r>
              <a:rPr lang="en-US" dirty="0"/>
              <a:t>include the identification and monitoring of potential hazards.</a:t>
            </a:r>
            <a:endParaRPr lang="en-GB" dirty="0"/>
          </a:p>
          <a:p>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69</a:t>
            </a:fld>
            <a:endParaRPr lang="en-US"/>
          </a:p>
        </p:txBody>
      </p:sp>
    </p:spTree>
    <p:extLst>
      <p:ext uri="{BB962C8B-B14F-4D97-AF65-F5344CB8AC3E}">
        <p14:creationId xmlns:p14="http://schemas.microsoft.com/office/powerpoint/2010/main" val="185446668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5"/>
            <a:ext cx="8229600" cy="1143000"/>
          </a:xfrm>
        </p:spPr>
        <p:txBody>
          <a:bodyPr/>
          <a:lstStyle/>
          <a:p>
            <a:pPr algn="ctr"/>
            <a:r>
              <a:rPr lang="en-US" dirty="0" smtClean="0"/>
              <a:t>Safety-critical systems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7</a:t>
            </a:fld>
            <a:endParaRPr lang="en-US"/>
          </a:p>
        </p:txBody>
      </p:sp>
    </p:spTree>
    <p:extLst>
      <p:ext uri="{BB962C8B-B14F-4D97-AF65-F5344CB8AC3E}">
        <p14:creationId xmlns:p14="http://schemas.microsoft.com/office/powerpoint/2010/main" val="3151279446"/>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Static analysis is an approach to V &amp; V that examines the source code </a:t>
            </a:r>
            <a:r>
              <a:rPr lang="en-US" dirty="0" smtClean="0"/>
              <a:t>of </a:t>
            </a:r>
            <a:r>
              <a:rPr lang="en-US" dirty="0"/>
              <a:t>a system, looking for errors and anomalies. It allows all parts of a program to be checked, not just those parts that are exercised by system tests.</a:t>
            </a:r>
            <a:endParaRPr lang="en-GB" dirty="0"/>
          </a:p>
          <a:p>
            <a:r>
              <a:rPr lang="en-US" dirty="0"/>
              <a:t>Model checking is a formal approach to static analysis that exhaustively checks all states in a system for potential errors.</a:t>
            </a:r>
            <a:endParaRPr lang="en-GB" dirty="0"/>
          </a:p>
          <a:p>
            <a:r>
              <a:rPr lang="en-US" dirty="0"/>
              <a:t>Safety and dependability cases collect </a:t>
            </a:r>
            <a:r>
              <a:rPr lang="en-US" dirty="0" smtClean="0"/>
              <a:t>the </a:t>
            </a:r>
            <a:r>
              <a:rPr lang="en-US" dirty="0"/>
              <a:t>evidence that demonstrates a system is safe and dependable. Safety cases are required when an external regulator must certify the system before it is used.</a:t>
            </a:r>
            <a:endParaRPr lang="en-GB" dirty="0"/>
          </a:p>
          <a:p>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70</a:t>
            </a:fld>
            <a:endParaRPr lang="en-US"/>
          </a:p>
        </p:txBody>
      </p:sp>
    </p:spTree>
    <p:extLst>
      <p:ext uri="{BB962C8B-B14F-4D97-AF65-F5344CB8AC3E}">
        <p14:creationId xmlns:p14="http://schemas.microsoft.com/office/powerpoint/2010/main" val="192595810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critical systems</a:t>
            </a:r>
            <a:endParaRPr lang="en-US" dirty="0"/>
          </a:p>
        </p:txBody>
      </p:sp>
      <p:sp>
        <p:nvSpPr>
          <p:cNvPr id="3" name="Content Placeholder 2"/>
          <p:cNvSpPr>
            <a:spLocks noGrp="1"/>
          </p:cNvSpPr>
          <p:nvPr>
            <p:ph idx="1"/>
          </p:nvPr>
        </p:nvSpPr>
        <p:spPr/>
        <p:txBody>
          <a:bodyPr/>
          <a:lstStyle/>
          <a:p>
            <a:r>
              <a:rPr lang="en-US" dirty="0" smtClean="0"/>
              <a:t>Systems where it is essential that system operation is always safe i.e. the system should never cause damage to people or the system’s environment</a:t>
            </a:r>
          </a:p>
          <a:p>
            <a:r>
              <a:rPr lang="en-US" dirty="0" smtClean="0"/>
              <a:t>Examples</a:t>
            </a:r>
          </a:p>
          <a:p>
            <a:pPr lvl="1"/>
            <a:r>
              <a:rPr lang="en-US" dirty="0" smtClean="0"/>
              <a:t>Control and monitoring systems in aircraft</a:t>
            </a:r>
          </a:p>
          <a:p>
            <a:pPr lvl="1"/>
            <a:r>
              <a:rPr lang="en-US" dirty="0" smtClean="0"/>
              <a:t>Process control systems in chemical manufacture</a:t>
            </a:r>
          </a:p>
          <a:p>
            <a:pPr lvl="1"/>
            <a:r>
              <a:rPr lang="en-US" dirty="0" smtClean="0"/>
              <a:t>Automobile control systems such as braking and engine management systems</a:t>
            </a:r>
            <a:endParaRPr lang="en-US" dirty="0"/>
          </a:p>
        </p:txBody>
      </p:sp>
      <p:sp>
        <p:nvSpPr>
          <p:cNvPr id="4" name="Date Placeholder 3"/>
          <p:cNvSpPr>
            <a:spLocks noGrp="1"/>
          </p:cNvSpPr>
          <p:nvPr>
            <p:ph type="dt" sz="half" idx="10"/>
          </p:nvPr>
        </p:nvSpPr>
        <p:spPr/>
        <p:txBody>
          <a:bodyPr/>
          <a:lstStyle/>
          <a:p>
            <a:r>
              <a:rPr lang="en-GB" smtClean="0"/>
              <a:t>04/11/2014</a:t>
            </a:r>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6" name="Slide Number Placeholder 5"/>
          <p:cNvSpPr>
            <a:spLocks noGrp="1"/>
          </p:cNvSpPr>
          <p:nvPr>
            <p:ph type="sldNum" sz="quarter" idx="12"/>
          </p:nvPr>
        </p:nvSpPr>
        <p:spPr/>
        <p:txBody>
          <a:bodyPr/>
          <a:lstStyle/>
          <a:p>
            <a:fld id="{D0885483-9D1B-B54E-9B37-F57DB5D598CD}" type="slidenum">
              <a:rPr lang="en-US" smtClean="0"/>
              <a:t>8</a:t>
            </a:fld>
            <a:endParaRPr lang="en-US"/>
          </a:p>
        </p:txBody>
      </p:sp>
    </p:spTree>
    <p:extLst>
      <p:ext uri="{BB962C8B-B14F-4D97-AF65-F5344CB8AC3E}">
        <p14:creationId xmlns:p14="http://schemas.microsoft.com/office/powerpoint/2010/main" val="40267160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results in faults in other</a:t>
            </a:r>
            <a:r>
              <a:rPr lang="en-GB" sz="2000" dirty="0" smtClean="0"/>
              <a:t> (socio-technical) systems, </a:t>
            </a:r>
            <a:r>
              <a:rPr lang="en-GB" sz="2000" dirty="0"/>
              <a:t>which can</a:t>
            </a:r>
            <a:r>
              <a:rPr lang="en-GB" sz="2000" dirty="0" smtClean="0"/>
              <a:t> then have safety consequences. </a:t>
            </a:r>
          </a:p>
          <a:p>
            <a:pPr lvl="2"/>
            <a:r>
              <a:rPr lang="en-GB" sz="1800" dirty="0" smtClean="0"/>
              <a:t>For example, the Mentcare system is safety-critical as failure may lead to inappropriate treatment being prescribed.</a:t>
            </a:r>
          </a:p>
          <a:p>
            <a:pPr lvl="2"/>
            <a:r>
              <a:rPr lang="en-GB" sz="1800" dirty="0" smtClean="0"/>
              <a:t>Infrastructure control systems are also secondary safety-critical systems.</a:t>
            </a:r>
            <a:endParaRPr lang="en-GB" sz="18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12 Safety Engineering</a:t>
            </a:r>
            <a:endParaRPr lang="en-US"/>
          </a:p>
        </p:txBody>
      </p:sp>
      <p:sp>
        <p:nvSpPr>
          <p:cNvPr id="2" name="Date Placeholder 1"/>
          <p:cNvSpPr>
            <a:spLocks noGrp="1"/>
          </p:cNvSpPr>
          <p:nvPr>
            <p:ph type="dt" sz="half" idx="10"/>
          </p:nvPr>
        </p:nvSpPr>
        <p:spPr/>
        <p:txBody>
          <a:bodyPr/>
          <a:lstStyle/>
          <a:p>
            <a:r>
              <a:rPr lang="en-GB" smtClean="0"/>
              <a:t>04/11/2014</a:t>
            </a:r>
            <a:endParaRPr lang="en-US"/>
          </a:p>
        </p:txBody>
      </p:sp>
    </p:spTree>
    <p:extLst>
      <p:ext uri="{BB962C8B-B14F-4D97-AF65-F5344CB8AC3E}">
        <p14:creationId xmlns:p14="http://schemas.microsoft.com/office/powerpoint/2010/main" val="1219134681"/>
      </p:ext>
    </p:extLst>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89</TotalTime>
  <Words>4727</Words>
  <Application>Microsoft Office PowerPoint</Application>
  <PresentationFormat>On-screen Show (4:3)</PresentationFormat>
  <Paragraphs>664</Paragraphs>
  <Slides>70</Slides>
  <Notes>7</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SE10 slides</vt:lpstr>
      <vt:lpstr>Chapter 12 – Safety Engineering</vt:lpstr>
      <vt:lpstr>Topics covered</vt:lpstr>
      <vt:lpstr>Safety</vt:lpstr>
      <vt:lpstr>Software in safety-critical systems</vt:lpstr>
      <vt:lpstr>Safety and reliability</vt:lpstr>
      <vt:lpstr>Unsafe reliable systems</vt:lpstr>
      <vt:lpstr>Safety-critical systems</vt:lpstr>
      <vt:lpstr>Safety critical systems</vt:lpstr>
      <vt:lpstr>Safety criticality</vt:lpstr>
      <vt:lpstr>Hazards</vt:lpstr>
      <vt:lpstr>Safety achievement</vt:lpstr>
      <vt:lpstr>Safety terminology </vt:lpstr>
      <vt:lpstr>Normal accidents</vt:lpstr>
      <vt:lpstr>Software safety benefits</vt:lpstr>
      <vt:lpstr>Safety requirements</vt:lpstr>
      <vt:lpstr>Safety specification</vt:lpstr>
      <vt:lpstr>Hazard-driven analysis</vt:lpstr>
      <vt:lpstr>Hazard identification</vt:lpstr>
      <vt:lpstr>Insulin pump risks</vt:lpstr>
      <vt:lpstr>Hazard assessment</vt:lpstr>
      <vt:lpstr>The risk triangle </vt:lpstr>
      <vt:lpstr>Social acceptability of risk</vt:lpstr>
      <vt:lpstr>Hazard assessment</vt:lpstr>
      <vt:lpstr>Risk classification for the insulin pump </vt:lpstr>
      <vt:lpstr>Hazard analysis</vt:lpstr>
      <vt:lpstr>Fault-tree analysis</vt:lpstr>
      <vt:lpstr>An example of a software fault tree </vt:lpstr>
      <vt:lpstr>Fault tree analysis</vt:lpstr>
      <vt:lpstr>Risk reduction</vt:lpstr>
      <vt:lpstr>Strategy use</vt:lpstr>
      <vt:lpstr>Insulin pump - software risks</vt:lpstr>
      <vt:lpstr>PowerPoint Presentation</vt:lpstr>
      <vt:lpstr>Safety engineering processes</vt:lpstr>
      <vt:lpstr>Safety engineering processes</vt:lpstr>
      <vt:lpstr>Regulation</vt:lpstr>
      <vt:lpstr>Agile methods and safety</vt:lpstr>
      <vt:lpstr>Safety assurance processes</vt:lpstr>
      <vt:lpstr>Processes for safety assurance</vt:lpstr>
      <vt:lpstr>Safety related process activities</vt:lpstr>
      <vt:lpstr>Hazard analysis</vt:lpstr>
      <vt:lpstr>A simplified hazard log entry </vt:lpstr>
      <vt:lpstr>Hazard log (2)</vt:lpstr>
      <vt:lpstr>Safety reviews</vt:lpstr>
      <vt:lpstr>Formal verification</vt:lpstr>
      <vt:lpstr>Arguments for formal methods</vt:lpstr>
      <vt:lpstr>Arguments against formal methods</vt:lpstr>
      <vt:lpstr>Formal methods cannot guarantee safety</vt:lpstr>
      <vt:lpstr>Model checking</vt:lpstr>
      <vt:lpstr>Model checking </vt:lpstr>
      <vt:lpstr>Static program analysis</vt:lpstr>
      <vt:lpstr>Automated static analysis checks </vt:lpstr>
      <vt:lpstr>Levels of static analysis</vt:lpstr>
      <vt:lpstr>Use of static analysis</vt:lpstr>
      <vt:lpstr>Safety cases</vt:lpstr>
      <vt:lpstr>Safety and dependability cases</vt:lpstr>
      <vt:lpstr>The system safety case</vt:lpstr>
      <vt:lpstr>The contents of a software safety case</vt:lpstr>
      <vt:lpstr>PowerPoint Presentation</vt:lpstr>
      <vt:lpstr>Structured arguments</vt:lpstr>
      <vt:lpstr>Structured arguments </vt:lpstr>
      <vt:lpstr>Insulin pump safety argument</vt:lpstr>
      <vt:lpstr>Structured safety arguments</vt:lpstr>
      <vt:lpstr>A safety claim hierarchy for the insulin pump </vt:lpstr>
      <vt:lpstr>Software safety arguments</vt:lpstr>
      <vt:lpstr>Construction of a safety argument</vt:lpstr>
      <vt:lpstr>Insulin dose computation with safety checks </vt:lpstr>
      <vt:lpstr>Informal safety argument based on demonstrating contradictions </vt:lpstr>
      <vt:lpstr>Program paths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 Safety Engineering</dc:title>
  <dc:creator>Ian Sommerville</dc:creator>
  <cp:lastModifiedBy>Shyamala</cp:lastModifiedBy>
  <cp:revision>18</cp:revision>
  <dcterms:created xsi:type="dcterms:W3CDTF">2014-11-04T09:17:51Z</dcterms:created>
  <dcterms:modified xsi:type="dcterms:W3CDTF">2018-03-29T00:49:46Z</dcterms:modified>
</cp:coreProperties>
</file>