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5"/>
  </p:notesMasterIdLst>
  <p:sldIdLst>
    <p:sldId id="257" r:id="rId3"/>
    <p:sldId id="262" r:id="rId4"/>
    <p:sldId id="259" r:id="rId5"/>
    <p:sldId id="260" r:id="rId6"/>
    <p:sldId id="261" r:id="rId7"/>
    <p:sldId id="264" r:id="rId8"/>
    <p:sldId id="265" r:id="rId9"/>
    <p:sldId id="266" r:id="rId10"/>
    <p:sldId id="267" r:id="rId11"/>
    <p:sldId id="268" r:id="rId12"/>
    <p:sldId id="270" r:id="rId13"/>
    <p:sldId id="272" r:id="rId14"/>
    <p:sldId id="274" r:id="rId15"/>
    <p:sldId id="275" r:id="rId16"/>
    <p:sldId id="277" r:id="rId17"/>
    <p:sldId id="278" r:id="rId18"/>
    <p:sldId id="279" r:id="rId19"/>
    <p:sldId id="281"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7"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AE7D7-034E-4AD6-A314-EB8EDD3E7EE1}"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C3C312B-5C87-4D74-8B0B-6A39AAE4759C}">
      <dgm:prSet phldrT="[Text]"/>
      <dgm:spPr/>
      <dgm:t>
        <a:bodyPr/>
        <a:lstStyle/>
        <a:p>
          <a:r>
            <a:rPr lang="en-MY" dirty="0" err="1"/>
            <a:t>Understandability</a:t>
          </a:r>
          <a:endParaRPr lang="en-US" dirty="0"/>
        </a:p>
      </dgm:t>
    </dgm:pt>
    <dgm:pt modelId="{A2F1FF3C-DF56-4673-9045-DFBD6F316D5F}" type="parTrans" cxnId="{487E3DB9-2F40-4E46-B756-D5CC42D89ACC}">
      <dgm:prSet/>
      <dgm:spPr/>
      <dgm:t>
        <a:bodyPr/>
        <a:lstStyle/>
        <a:p>
          <a:endParaRPr lang="en-US"/>
        </a:p>
      </dgm:t>
    </dgm:pt>
    <dgm:pt modelId="{C6C9BBE8-AEC8-4CB7-B9FC-603038DFA3BC}" type="sibTrans" cxnId="{487E3DB9-2F40-4E46-B756-D5CC42D89ACC}">
      <dgm:prSet/>
      <dgm:spPr/>
      <dgm:t>
        <a:bodyPr/>
        <a:lstStyle/>
        <a:p>
          <a:endParaRPr lang="en-US"/>
        </a:p>
      </dgm:t>
    </dgm:pt>
    <dgm:pt modelId="{FF42F3A0-45E5-49A3-9675-FBF578EAB871}">
      <dgm:prSet/>
      <dgm:spPr/>
      <dgm:t>
        <a:bodyPr/>
        <a:lstStyle/>
        <a:p>
          <a:r>
            <a:rPr lang="en-MY" dirty="0"/>
            <a:t>Visibility</a:t>
          </a:r>
        </a:p>
      </dgm:t>
    </dgm:pt>
    <dgm:pt modelId="{CBBEF6A5-0B29-4CD4-8A1A-FCF8AEF5CD71}" type="parTrans" cxnId="{2E06785C-A399-4F59-A53B-7D8630FC518B}">
      <dgm:prSet/>
      <dgm:spPr/>
      <dgm:t>
        <a:bodyPr/>
        <a:lstStyle/>
        <a:p>
          <a:endParaRPr lang="en-US"/>
        </a:p>
      </dgm:t>
    </dgm:pt>
    <dgm:pt modelId="{156F15CC-BC8E-40A0-9DA4-53CA6B17CEA3}" type="sibTrans" cxnId="{2E06785C-A399-4F59-A53B-7D8630FC518B}">
      <dgm:prSet/>
      <dgm:spPr/>
      <dgm:t>
        <a:bodyPr/>
        <a:lstStyle/>
        <a:p>
          <a:endParaRPr lang="en-US"/>
        </a:p>
      </dgm:t>
    </dgm:pt>
    <dgm:pt modelId="{E2FF544D-62CC-486F-BA21-C277B8A42FF2}">
      <dgm:prSet/>
      <dgm:spPr/>
      <dgm:t>
        <a:bodyPr/>
        <a:lstStyle/>
        <a:p>
          <a:r>
            <a:rPr lang="en-MY"/>
            <a:t>Supportability</a:t>
          </a:r>
          <a:endParaRPr lang="en-MY" dirty="0"/>
        </a:p>
      </dgm:t>
    </dgm:pt>
    <dgm:pt modelId="{4EC5B5CE-7DEC-4CCC-9FC1-0E1C11AE6F38}" type="parTrans" cxnId="{B84EA172-1639-4DF6-8C37-C471B3045588}">
      <dgm:prSet/>
      <dgm:spPr/>
      <dgm:t>
        <a:bodyPr/>
        <a:lstStyle/>
        <a:p>
          <a:endParaRPr lang="en-US"/>
        </a:p>
      </dgm:t>
    </dgm:pt>
    <dgm:pt modelId="{B958056A-96FE-42BD-86F5-18126B36E47E}" type="sibTrans" cxnId="{B84EA172-1639-4DF6-8C37-C471B3045588}">
      <dgm:prSet/>
      <dgm:spPr/>
      <dgm:t>
        <a:bodyPr/>
        <a:lstStyle/>
        <a:p>
          <a:endParaRPr lang="en-US"/>
        </a:p>
      </dgm:t>
    </dgm:pt>
    <dgm:pt modelId="{92E3C57D-BE74-4518-AF97-A8FA93C8C9D1}">
      <dgm:prSet/>
      <dgm:spPr/>
      <dgm:t>
        <a:bodyPr/>
        <a:lstStyle/>
        <a:p>
          <a:r>
            <a:rPr lang="en-MY" dirty="0"/>
            <a:t>Acceptability</a:t>
          </a:r>
        </a:p>
      </dgm:t>
    </dgm:pt>
    <dgm:pt modelId="{A5EE6D5B-3523-4F77-B2DA-0840A7D64291}" type="parTrans" cxnId="{16DE4A76-AE24-4A60-B68D-8091B6CC3E75}">
      <dgm:prSet/>
      <dgm:spPr/>
      <dgm:t>
        <a:bodyPr/>
        <a:lstStyle/>
        <a:p>
          <a:endParaRPr lang="en-US"/>
        </a:p>
      </dgm:t>
    </dgm:pt>
    <dgm:pt modelId="{42ECCF01-FFB7-42C4-9794-4DD8F13CE7E0}" type="sibTrans" cxnId="{16DE4A76-AE24-4A60-B68D-8091B6CC3E75}">
      <dgm:prSet/>
      <dgm:spPr/>
      <dgm:t>
        <a:bodyPr/>
        <a:lstStyle/>
        <a:p>
          <a:endParaRPr lang="en-US"/>
        </a:p>
      </dgm:t>
    </dgm:pt>
    <dgm:pt modelId="{A69D4FEA-35FB-4BFB-A099-413442846103}">
      <dgm:prSet/>
      <dgm:spPr/>
      <dgm:t>
        <a:bodyPr/>
        <a:lstStyle/>
        <a:p>
          <a:r>
            <a:rPr lang="en-MY" dirty="0"/>
            <a:t>Reliability</a:t>
          </a:r>
        </a:p>
      </dgm:t>
    </dgm:pt>
    <dgm:pt modelId="{443E40CF-A07A-4AC6-A24D-DC14BF5A098D}" type="parTrans" cxnId="{7EB3726B-B390-452A-A447-C373DF4A82FD}">
      <dgm:prSet/>
      <dgm:spPr/>
      <dgm:t>
        <a:bodyPr/>
        <a:lstStyle/>
        <a:p>
          <a:endParaRPr lang="en-US"/>
        </a:p>
      </dgm:t>
    </dgm:pt>
    <dgm:pt modelId="{AD9DA88F-A034-4FD5-8EAE-46B1CDA475D6}" type="sibTrans" cxnId="{7EB3726B-B390-452A-A447-C373DF4A82FD}">
      <dgm:prSet/>
      <dgm:spPr/>
      <dgm:t>
        <a:bodyPr/>
        <a:lstStyle/>
        <a:p>
          <a:endParaRPr lang="en-US"/>
        </a:p>
      </dgm:t>
    </dgm:pt>
    <dgm:pt modelId="{FFDF58EA-28B8-4049-BD40-86B2E867D343}">
      <dgm:prSet/>
      <dgm:spPr/>
      <dgm:t>
        <a:bodyPr/>
        <a:lstStyle/>
        <a:p>
          <a:r>
            <a:rPr lang="en-MY" dirty="0"/>
            <a:t>Robustness</a:t>
          </a:r>
        </a:p>
      </dgm:t>
    </dgm:pt>
    <dgm:pt modelId="{6E86F8C0-D803-4BAC-8F1C-9CA7B42B5C74}" type="parTrans" cxnId="{A06B1FA6-EE24-4A76-BE2A-A149C0D5E8BC}">
      <dgm:prSet/>
      <dgm:spPr/>
      <dgm:t>
        <a:bodyPr/>
        <a:lstStyle/>
        <a:p>
          <a:endParaRPr lang="en-US"/>
        </a:p>
      </dgm:t>
    </dgm:pt>
    <dgm:pt modelId="{F43567E1-F02C-4576-8112-8DFF20D779C1}" type="sibTrans" cxnId="{A06B1FA6-EE24-4A76-BE2A-A149C0D5E8BC}">
      <dgm:prSet/>
      <dgm:spPr/>
      <dgm:t>
        <a:bodyPr/>
        <a:lstStyle/>
        <a:p>
          <a:endParaRPr lang="en-US"/>
        </a:p>
      </dgm:t>
    </dgm:pt>
    <dgm:pt modelId="{D8A659B4-4507-455B-8026-2AA05000A650}">
      <dgm:prSet/>
      <dgm:spPr/>
      <dgm:t>
        <a:bodyPr/>
        <a:lstStyle/>
        <a:p>
          <a:r>
            <a:rPr lang="en-MY" dirty="0"/>
            <a:t>Maintainability</a:t>
          </a:r>
        </a:p>
      </dgm:t>
    </dgm:pt>
    <dgm:pt modelId="{F9D5C111-DA0B-4C51-BD79-05B4F82FB4D8}" type="parTrans" cxnId="{22E20CA0-AB8E-4FCA-B7F0-7F49559C45B5}">
      <dgm:prSet/>
      <dgm:spPr/>
      <dgm:t>
        <a:bodyPr/>
        <a:lstStyle/>
        <a:p>
          <a:endParaRPr lang="en-US"/>
        </a:p>
      </dgm:t>
    </dgm:pt>
    <dgm:pt modelId="{C853767E-94AC-4D6E-90BA-DD6C5EE69D99}" type="sibTrans" cxnId="{22E20CA0-AB8E-4FCA-B7F0-7F49559C45B5}">
      <dgm:prSet/>
      <dgm:spPr/>
      <dgm:t>
        <a:bodyPr/>
        <a:lstStyle/>
        <a:p>
          <a:endParaRPr lang="en-US"/>
        </a:p>
      </dgm:t>
    </dgm:pt>
    <dgm:pt modelId="{062B5A6E-86D8-42FD-A2CD-DEE6DF59684B}">
      <dgm:prSet/>
      <dgm:spPr/>
      <dgm:t>
        <a:bodyPr/>
        <a:lstStyle/>
        <a:p>
          <a:r>
            <a:rPr lang="en-MY"/>
            <a:t>Rapidity</a:t>
          </a:r>
          <a:endParaRPr lang="en-MY" dirty="0"/>
        </a:p>
      </dgm:t>
    </dgm:pt>
    <dgm:pt modelId="{20949A2B-2A4A-46CC-A858-A2EF20908D22}" type="parTrans" cxnId="{5D42D9F4-17B6-474D-A3EF-3A9AEAFC90B3}">
      <dgm:prSet/>
      <dgm:spPr/>
      <dgm:t>
        <a:bodyPr/>
        <a:lstStyle/>
        <a:p>
          <a:endParaRPr lang="en-US"/>
        </a:p>
      </dgm:t>
    </dgm:pt>
    <dgm:pt modelId="{4EB46055-14EF-4CDE-BEC3-BE3AD2896574}" type="sibTrans" cxnId="{5D42D9F4-17B6-474D-A3EF-3A9AEAFC90B3}">
      <dgm:prSet/>
      <dgm:spPr/>
      <dgm:t>
        <a:bodyPr/>
        <a:lstStyle/>
        <a:p>
          <a:endParaRPr lang="en-US"/>
        </a:p>
      </dgm:t>
    </dgm:pt>
    <dgm:pt modelId="{C68953CA-07DB-4D6B-B18E-628BB8BA106E}" type="pres">
      <dgm:prSet presAssocID="{6BDAE7D7-034E-4AD6-A314-EB8EDD3E7EE1}" presName="diagram" presStyleCnt="0">
        <dgm:presLayoutVars>
          <dgm:dir/>
          <dgm:resizeHandles val="exact"/>
        </dgm:presLayoutVars>
      </dgm:prSet>
      <dgm:spPr/>
    </dgm:pt>
    <dgm:pt modelId="{616BBB34-404B-4E4E-857D-2AAF16BE4FAF}" type="pres">
      <dgm:prSet presAssocID="{1C3C312B-5C87-4D74-8B0B-6A39AAE4759C}" presName="node" presStyleLbl="node1" presStyleIdx="0" presStyleCnt="8">
        <dgm:presLayoutVars>
          <dgm:bulletEnabled val="1"/>
        </dgm:presLayoutVars>
      </dgm:prSet>
      <dgm:spPr/>
    </dgm:pt>
    <dgm:pt modelId="{0010EC72-9223-4E16-9DD6-487B3B7E5E39}" type="pres">
      <dgm:prSet presAssocID="{C6C9BBE8-AEC8-4CB7-B9FC-603038DFA3BC}" presName="sibTrans" presStyleCnt="0"/>
      <dgm:spPr/>
    </dgm:pt>
    <dgm:pt modelId="{C8B992A4-4A95-4EBF-ABD1-77763FDD55E8}" type="pres">
      <dgm:prSet presAssocID="{FF42F3A0-45E5-49A3-9675-FBF578EAB871}" presName="node" presStyleLbl="node1" presStyleIdx="1" presStyleCnt="8">
        <dgm:presLayoutVars>
          <dgm:bulletEnabled val="1"/>
        </dgm:presLayoutVars>
      </dgm:prSet>
      <dgm:spPr/>
    </dgm:pt>
    <dgm:pt modelId="{86484540-E493-4649-9FD0-C6110D4913CF}" type="pres">
      <dgm:prSet presAssocID="{156F15CC-BC8E-40A0-9DA4-53CA6B17CEA3}" presName="sibTrans" presStyleCnt="0"/>
      <dgm:spPr/>
    </dgm:pt>
    <dgm:pt modelId="{93EE3095-C1A9-4B4B-839B-E885FCA748AF}" type="pres">
      <dgm:prSet presAssocID="{E2FF544D-62CC-486F-BA21-C277B8A42FF2}" presName="node" presStyleLbl="node1" presStyleIdx="2" presStyleCnt="8">
        <dgm:presLayoutVars>
          <dgm:bulletEnabled val="1"/>
        </dgm:presLayoutVars>
      </dgm:prSet>
      <dgm:spPr/>
    </dgm:pt>
    <dgm:pt modelId="{08949A2D-B489-4C69-B93A-7A01565CCB9B}" type="pres">
      <dgm:prSet presAssocID="{B958056A-96FE-42BD-86F5-18126B36E47E}" presName="sibTrans" presStyleCnt="0"/>
      <dgm:spPr/>
    </dgm:pt>
    <dgm:pt modelId="{FA214EBF-6DAD-46FE-A295-53D8AF7305F4}" type="pres">
      <dgm:prSet presAssocID="{92E3C57D-BE74-4518-AF97-A8FA93C8C9D1}" presName="node" presStyleLbl="node1" presStyleIdx="3" presStyleCnt="8">
        <dgm:presLayoutVars>
          <dgm:bulletEnabled val="1"/>
        </dgm:presLayoutVars>
      </dgm:prSet>
      <dgm:spPr/>
    </dgm:pt>
    <dgm:pt modelId="{138543B7-E2F0-47D9-994E-456FEF858832}" type="pres">
      <dgm:prSet presAssocID="{42ECCF01-FFB7-42C4-9794-4DD8F13CE7E0}" presName="sibTrans" presStyleCnt="0"/>
      <dgm:spPr/>
    </dgm:pt>
    <dgm:pt modelId="{3AF867FD-734D-4FCE-B1D7-33F653988D78}" type="pres">
      <dgm:prSet presAssocID="{A69D4FEA-35FB-4BFB-A099-413442846103}" presName="node" presStyleLbl="node1" presStyleIdx="4" presStyleCnt="8">
        <dgm:presLayoutVars>
          <dgm:bulletEnabled val="1"/>
        </dgm:presLayoutVars>
      </dgm:prSet>
      <dgm:spPr/>
    </dgm:pt>
    <dgm:pt modelId="{C9188944-C468-4584-BFE2-C419884E0215}" type="pres">
      <dgm:prSet presAssocID="{AD9DA88F-A034-4FD5-8EAE-46B1CDA475D6}" presName="sibTrans" presStyleCnt="0"/>
      <dgm:spPr/>
    </dgm:pt>
    <dgm:pt modelId="{201C6012-77DF-465C-9AB3-BD89FCC21114}" type="pres">
      <dgm:prSet presAssocID="{FFDF58EA-28B8-4049-BD40-86B2E867D343}" presName="node" presStyleLbl="node1" presStyleIdx="5" presStyleCnt="8">
        <dgm:presLayoutVars>
          <dgm:bulletEnabled val="1"/>
        </dgm:presLayoutVars>
      </dgm:prSet>
      <dgm:spPr/>
    </dgm:pt>
    <dgm:pt modelId="{5696E82A-6EDF-4B1B-A87C-07734635074B}" type="pres">
      <dgm:prSet presAssocID="{F43567E1-F02C-4576-8112-8DFF20D779C1}" presName="sibTrans" presStyleCnt="0"/>
      <dgm:spPr/>
    </dgm:pt>
    <dgm:pt modelId="{213181AC-A0E4-4F35-BF45-6C81AB42147E}" type="pres">
      <dgm:prSet presAssocID="{D8A659B4-4507-455B-8026-2AA05000A650}" presName="node" presStyleLbl="node1" presStyleIdx="6" presStyleCnt="8">
        <dgm:presLayoutVars>
          <dgm:bulletEnabled val="1"/>
        </dgm:presLayoutVars>
      </dgm:prSet>
      <dgm:spPr/>
    </dgm:pt>
    <dgm:pt modelId="{22202DAF-0AB7-45DB-A3B5-BC7E268DA4A7}" type="pres">
      <dgm:prSet presAssocID="{C853767E-94AC-4D6E-90BA-DD6C5EE69D99}" presName="sibTrans" presStyleCnt="0"/>
      <dgm:spPr/>
    </dgm:pt>
    <dgm:pt modelId="{BBBA0851-BC93-4419-88A9-B24EB04244D8}" type="pres">
      <dgm:prSet presAssocID="{062B5A6E-86D8-42FD-A2CD-DEE6DF59684B}" presName="node" presStyleLbl="node1" presStyleIdx="7" presStyleCnt="8">
        <dgm:presLayoutVars>
          <dgm:bulletEnabled val="1"/>
        </dgm:presLayoutVars>
      </dgm:prSet>
      <dgm:spPr/>
    </dgm:pt>
  </dgm:ptLst>
  <dgm:cxnLst>
    <dgm:cxn modelId="{F3996202-5F5E-4052-9819-22186FB12C35}" type="presOf" srcId="{E2FF544D-62CC-486F-BA21-C277B8A42FF2}" destId="{93EE3095-C1A9-4B4B-839B-E885FCA748AF}" srcOrd="0" destOrd="0" presId="urn:microsoft.com/office/officeart/2005/8/layout/default"/>
    <dgm:cxn modelId="{2E06785C-A399-4F59-A53B-7D8630FC518B}" srcId="{6BDAE7D7-034E-4AD6-A314-EB8EDD3E7EE1}" destId="{FF42F3A0-45E5-49A3-9675-FBF578EAB871}" srcOrd="1" destOrd="0" parTransId="{CBBEF6A5-0B29-4CD4-8A1A-FCF8AEF5CD71}" sibTransId="{156F15CC-BC8E-40A0-9DA4-53CA6B17CEA3}"/>
    <dgm:cxn modelId="{7EB3726B-B390-452A-A447-C373DF4A82FD}" srcId="{6BDAE7D7-034E-4AD6-A314-EB8EDD3E7EE1}" destId="{A69D4FEA-35FB-4BFB-A099-413442846103}" srcOrd="4" destOrd="0" parTransId="{443E40CF-A07A-4AC6-A24D-DC14BF5A098D}" sibTransId="{AD9DA88F-A034-4FD5-8EAE-46B1CDA475D6}"/>
    <dgm:cxn modelId="{B84EA172-1639-4DF6-8C37-C471B3045588}" srcId="{6BDAE7D7-034E-4AD6-A314-EB8EDD3E7EE1}" destId="{E2FF544D-62CC-486F-BA21-C277B8A42FF2}" srcOrd="2" destOrd="0" parTransId="{4EC5B5CE-7DEC-4CCC-9FC1-0E1C11AE6F38}" sibTransId="{B958056A-96FE-42BD-86F5-18126B36E47E}"/>
    <dgm:cxn modelId="{16DE4A76-AE24-4A60-B68D-8091B6CC3E75}" srcId="{6BDAE7D7-034E-4AD6-A314-EB8EDD3E7EE1}" destId="{92E3C57D-BE74-4518-AF97-A8FA93C8C9D1}" srcOrd="3" destOrd="0" parTransId="{A5EE6D5B-3523-4F77-B2DA-0840A7D64291}" sibTransId="{42ECCF01-FFB7-42C4-9794-4DD8F13CE7E0}"/>
    <dgm:cxn modelId="{6C95BE7C-BBB2-418A-BDA0-2DD57AA6AB6B}" type="presOf" srcId="{1C3C312B-5C87-4D74-8B0B-6A39AAE4759C}" destId="{616BBB34-404B-4E4E-857D-2AAF16BE4FAF}" srcOrd="0" destOrd="0" presId="urn:microsoft.com/office/officeart/2005/8/layout/default"/>
    <dgm:cxn modelId="{3F9BB482-80C8-4771-850A-74A26FBE2072}" type="presOf" srcId="{FF42F3A0-45E5-49A3-9675-FBF578EAB871}" destId="{C8B992A4-4A95-4EBF-ABD1-77763FDD55E8}" srcOrd="0" destOrd="0" presId="urn:microsoft.com/office/officeart/2005/8/layout/default"/>
    <dgm:cxn modelId="{22E20CA0-AB8E-4FCA-B7F0-7F49559C45B5}" srcId="{6BDAE7D7-034E-4AD6-A314-EB8EDD3E7EE1}" destId="{D8A659B4-4507-455B-8026-2AA05000A650}" srcOrd="6" destOrd="0" parTransId="{F9D5C111-DA0B-4C51-BD79-05B4F82FB4D8}" sibTransId="{C853767E-94AC-4D6E-90BA-DD6C5EE69D99}"/>
    <dgm:cxn modelId="{A06B1FA6-EE24-4A76-BE2A-A149C0D5E8BC}" srcId="{6BDAE7D7-034E-4AD6-A314-EB8EDD3E7EE1}" destId="{FFDF58EA-28B8-4049-BD40-86B2E867D343}" srcOrd="5" destOrd="0" parTransId="{6E86F8C0-D803-4BAC-8F1C-9CA7B42B5C74}" sibTransId="{F43567E1-F02C-4576-8112-8DFF20D779C1}"/>
    <dgm:cxn modelId="{660767AD-008A-4A20-8DF2-FA6572B24E99}" type="presOf" srcId="{92E3C57D-BE74-4518-AF97-A8FA93C8C9D1}" destId="{FA214EBF-6DAD-46FE-A295-53D8AF7305F4}" srcOrd="0" destOrd="0" presId="urn:microsoft.com/office/officeart/2005/8/layout/default"/>
    <dgm:cxn modelId="{66F9B4B2-F160-46A0-9BAB-37B220576A06}" type="presOf" srcId="{D8A659B4-4507-455B-8026-2AA05000A650}" destId="{213181AC-A0E4-4F35-BF45-6C81AB42147E}" srcOrd="0" destOrd="0" presId="urn:microsoft.com/office/officeart/2005/8/layout/default"/>
    <dgm:cxn modelId="{487E3DB9-2F40-4E46-B756-D5CC42D89ACC}" srcId="{6BDAE7D7-034E-4AD6-A314-EB8EDD3E7EE1}" destId="{1C3C312B-5C87-4D74-8B0B-6A39AAE4759C}" srcOrd="0" destOrd="0" parTransId="{A2F1FF3C-DF56-4673-9045-DFBD6F316D5F}" sibTransId="{C6C9BBE8-AEC8-4CB7-B9FC-603038DFA3BC}"/>
    <dgm:cxn modelId="{E22BF3C1-943F-4BA4-8000-934EE1DB2544}" type="presOf" srcId="{6BDAE7D7-034E-4AD6-A314-EB8EDD3E7EE1}" destId="{C68953CA-07DB-4D6B-B18E-628BB8BA106E}" srcOrd="0" destOrd="0" presId="urn:microsoft.com/office/officeart/2005/8/layout/default"/>
    <dgm:cxn modelId="{8E3DCBE3-4AE8-409F-80FB-06FFCAE3037B}" type="presOf" srcId="{062B5A6E-86D8-42FD-A2CD-DEE6DF59684B}" destId="{BBBA0851-BC93-4419-88A9-B24EB04244D8}" srcOrd="0" destOrd="0" presId="urn:microsoft.com/office/officeart/2005/8/layout/default"/>
    <dgm:cxn modelId="{56F003F1-25BB-4BA7-BDB5-5348E53FA145}" type="presOf" srcId="{A69D4FEA-35FB-4BFB-A099-413442846103}" destId="{3AF867FD-734D-4FCE-B1D7-33F653988D78}" srcOrd="0" destOrd="0" presId="urn:microsoft.com/office/officeart/2005/8/layout/default"/>
    <dgm:cxn modelId="{5D42D9F4-17B6-474D-A3EF-3A9AEAFC90B3}" srcId="{6BDAE7D7-034E-4AD6-A314-EB8EDD3E7EE1}" destId="{062B5A6E-86D8-42FD-A2CD-DEE6DF59684B}" srcOrd="7" destOrd="0" parTransId="{20949A2B-2A4A-46CC-A858-A2EF20908D22}" sibTransId="{4EB46055-14EF-4CDE-BEC3-BE3AD2896574}"/>
    <dgm:cxn modelId="{F9C509F5-8653-44EA-917E-F1A777251677}" type="presOf" srcId="{FFDF58EA-28B8-4049-BD40-86B2E867D343}" destId="{201C6012-77DF-465C-9AB3-BD89FCC21114}" srcOrd="0" destOrd="0" presId="urn:microsoft.com/office/officeart/2005/8/layout/default"/>
    <dgm:cxn modelId="{4E9FC98A-B34A-44BF-BEEA-20116D75B683}" type="presParOf" srcId="{C68953CA-07DB-4D6B-B18E-628BB8BA106E}" destId="{616BBB34-404B-4E4E-857D-2AAF16BE4FAF}" srcOrd="0" destOrd="0" presId="urn:microsoft.com/office/officeart/2005/8/layout/default"/>
    <dgm:cxn modelId="{9ABC6C08-5FC7-4762-9B51-819777980DAE}" type="presParOf" srcId="{C68953CA-07DB-4D6B-B18E-628BB8BA106E}" destId="{0010EC72-9223-4E16-9DD6-487B3B7E5E39}" srcOrd="1" destOrd="0" presId="urn:microsoft.com/office/officeart/2005/8/layout/default"/>
    <dgm:cxn modelId="{52AA95C9-C0A0-46F1-A780-DBC2CDE5E2D8}" type="presParOf" srcId="{C68953CA-07DB-4D6B-B18E-628BB8BA106E}" destId="{C8B992A4-4A95-4EBF-ABD1-77763FDD55E8}" srcOrd="2" destOrd="0" presId="urn:microsoft.com/office/officeart/2005/8/layout/default"/>
    <dgm:cxn modelId="{06EB0F8C-7192-4614-B81E-B32DD8171B63}" type="presParOf" srcId="{C68953CA-07DB-4D6B-B18E-628BB8BA106E}" destId="{86484540-E493-4649-9FD0-C6110D4913CF}" srcOrd="3" destOrd="0" presId="urn:microsoft.com/office/officeart/2005/8/layout/default"/>
    <dgm:cxn modelId="{54F5F63A-F9D4-453B-92F7-DF75C475A6CC}" type="presParOf" srcId="{C68953CA-07DB-4D6B-B18E-628BB8BA106E}" destId="{93EE3095-C1A9-4B4B-839B-E885FCA748AF}" srcOrd="4" destOrd="0" presId="urn:microsoft.com/office/officeart/2005/8/layout/default"/>
    <dgm:cxn modelId="{7CE1F892-5264-4C37-AFC4-29DC6B4924A1}" type="presParOf" srcId="{C68953CA-07DB-4D6B-B18E-628BB8BA106E}" destId="{08949A2D-B489-4C69-B93A-7A01565CCB9B}" srcOrd="5" destOrd="0" presId="urn:microsoft.com/office/officeart/2005/8/layout/default"/>
    <dgm:cxn modelId="{9FB40BF2-582F-45D1-BA08-26BAD9E28AB5}" type="presParOf" srcId="{C68953CA-07DB-4D6B-B18E-628BB8BA106E}" destId="{FA214EBF-6DAD-46FE-A295-53D8AF7305F4}" srcOrd="6" destOrd="0" presId="urn:microsoft.com/office/officeart/2005/8/layout/default"/>
    <dgm:cxn modelId="{1ACD465D-2D4A-42BD-9E29-04410CEA7275}" type="presParOf" srcId="{C68953CA-07DB-4D6B-B18E-628BB8BA106E}" destId="{138543B7-E2F0-47D9-994E-456FEF858832}" srcOrd="7" destOrd="0" presId="urn:microsoft.com/office/officeart/2005/8/layout/default"/>
    <dgm:cxn modelId="{80F66A97-9DED-4025-83D3-50A753373CDD}" type="presParOf" srcId="{C68953CA-07DB-4D6B-B18E-628BB8BA106E}" destId="{3AF867FD-734D-4FCE-B1D7-33F653988D78}" srcOrd="8" destOrd="0" presId="urn:microsoft.com/office/officeart/2005/8/layout/default"/>
    <dgm:cxn modelId="{5C5F1A0D-D449-4529-8328-BAFA91D29FB3}" type="presParOf" srcId="{C68953CA-07DB-4D6B-B18E-628BB8BA106E}" destId="{C9188944-C468-4584-BFE2-C419884E0215}" srcOrd="9" destOrd="0" presId="urn:microsoft.com/office/officeart/2005/8/layout/default"/>
    <dgm:cxn modelId="{12A37C6A-8974-479F-97BA-43EBA08AC467}" type="presParOf" srcId="{C68953CA-07DB-4D6B-B18E-628BB8BA106E}" destId="{201C6012-77DF-465C-9AB3-BD89FCC21114}" srcOrd="10" destOrd="0" presId="urn:microsoft.com/office/officeart/2005/8/layout/default"/>
    <dgm:cxn modelId="{8EB128E9-B6D7-4656-B6CA-F203A66C4CE7}" type="presParOf" srcId="{C68953CA-07DB-4D6B-B18E-628BB8BA106E}" destId="{5696E82A-6EDF-4B1B-A87C-07734635074B}" srcOrd="11" destOrd="0" presId="urn:microsoft.com/office/officeart/2005/8/layout/default"/>
    <dgm:cxn modelId="{51641706-4804-4EA6-95E4-91C7B96053E7}" type="presParOf" srcId="{C68953CA-07DB-4D6B-B18E-628BB8BA106E}" destId="{213181AC-A0E4-4F35-BF45-6C81AB42147E}" srcOrd="12" destOrd="0" presId="urn:microsoft.com/office/officeart/2005/8/layout/default"/>
    <dgm:cxn modelId="{74100D23-16A9-4772-B534-A2D27080C8BD}" type="presParOf" srcId="{C68953CA-07DB-4D6B-B18E-628BB8BA106E}" destId="{22202DAF-0AB7-45DB-A3B5-BC7E268DA4A7}" srcOrd="13" destOrd="0" presId="urn:microsoft.com/office/officeart/2005/8/layout/default"/>
    <dgm:cxn modelId="{6478A5B8-BD4E-4B12-956D-9AEB532D207D}" type="presParOf" srcId="{C68953CA-07DB-4D6B-B18E-628BB8BA106E}" destId="{BBBA0851-BC93-4419-88A9-B24EB04244D8}"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EF5CA6-0C66-464C-9690-9FC02A09B26D}" type="doc">
      <dgm:prSet loTypeId="urn:microsoft.com/office/officeart/2005/8/layout/radial6" loCatId="relationship" qsTypeId="urn:microsoft.com/office/officeart/2005/8/quickstyle/simple1" qsCatId="simple" csTypeId="urn:microsoft.com/office/officeart/2005/8/colors/accent1_1" csCatId="accent1" phldr="1"/>
      <dgm:spPr/>
      <dgm:t>
        <a:bodyPr/>
        <a:lstStyle/>
        <a:p>
          <a:endParaRPr lang="en-US"/>
        </a:p>
      </dgm:t>
    </dgm:pt>
    <dgm:pt modelId="{4ED8022A-D718-4CD0-BCDA-836D000A95CA}">
      <dgm:prSet phldrT="[Text]"/>
      <dgm:spPr/>
      <dgm:t>
        <a:bodyPr/>
        <a:lstStyle/>
        <a:p>
          <a:r>
            <a:rPr lang="en-US" dirty="0"/>
            <a:t>Software Process Models</a:t>
          </a:r>
        </a:p>
      </dgm:t>
    </dgm:pt>
    <dgm:pt modelId="{BF573F87-49DB-4D3A-BF6D-C9E9A7232140}" type="parTrans" cxnId="{EA729CE9-4785-4A75-AE2D-F96288107538}">
      <dgm:prSet/>
      <dgm:spPr/>
      <dgm:t>
        <a:bodyPr/>
        <a:lstStyle/>
        <a:p>
          <a:endParaRPr lang="en-US"/>
        </a:p>
      </dgm:t>
    </dgm:pt>
    <dgm:pt modelId="{07FF38D9-6A39-48C5-A5A7-3CCA70CAA26C}" type="sibTrans" cxnId="{EA729CE9-4785-4A75-AE2D-F96288107538}">
      <dgm:prSet/>
      <dgm:spPr/>
      <dgm:t>
        <a:bodyPr/>
        <a:lstStyle/>
        <a:p>
          <a:endParaRPr lang="en-US"/>
        </a:p>
      </dgm:t>
    </dgm:pt>
    <dgm:pt modelId="{5D1B4E14-FA8B-4582-8D38-81DC59D5CF99}">
      <dgm:prSet phldrT="[Text]"/>
      <dgm:spPr/>
      <dgm:t>
        <a:bodyPr/>
        <a:lstStyle/>
        <a:p>
          <a:r>
            <a:rPr lang="en-US" dirty="0"/>
            <a:t>Waterfall model process</a:t>
          </a:r>
        </a:p>
      </dgm:t>
    </dgm:pt>
    <dgm:pt modelId="{435D1DED-C214-4E8A-BBE3-D536B57692C9}" type="parTrans" cxnId="{24915616-8F6F-40A0-9950-B954875235B6}">
      <dgm:prSet/>
      <dgm:spPr/>
      <dgm:t>
        <a:bodyPr/>
        <a:lstStyle/>
        <a:p>
          <a:endParaRPr lang="en-US"/>
        </a:p>
      </dgm:t>
    </dgm:pt>
    <dgm:pt modelId="{C1E50F1C-8578-4FD7-A7FC-647F6A7321F8}" type="sibTrans" cxnId="{24915616-8F6F-40A0-9950-B954875235B6}">
      <dgm:prSet/>
      <dgm:spPr/>
      <dgm:t>
        <a:bodyPr/>
        <a:lstStyle/>
        <a:p>
          <a:endParaRPr lang="en-US"/>
        </a:p>
      </dgm:t>
    </dgm:pt>
    <dgm:pt modelId="{1619A22F-EF54-465E-BC09-87B8F5CCD553}">
      <dgm:prSet phldrT="[Text]"/>
      <dgm:spPr/>
      <dgm:t>
        <a:bodyPr/>
        <a:lstStyle/>
        <a:p>
          <a:endParaRPr lang="en-US" dirty="0"/>
        </a:p>
      </dgm:t>
    </dgm:pt>
    <dgm:pt modelId="{911023C1-B40D-43A4-A75C-580EF8AF46D2}" type="parTrans" cxnId="{AC6DA638-C9B3-48D2-980E-9694265B54D6}">
      <dgm:prSet/>
      <dgm:spPr/>
      <dgm:t>
        <a:bodyPr/>
        <a:lstStyle/>
        <a:p>
          <a:endParaRPr lang="en-US"/>
        </a:p>
      </dgm:t>
    </dgm:pt>
    <dgm:pt modelId="{2D7622AD-7B53-488B-857F-FD3337F9BA3B}" type="sibTrans" cxnId="{AC6DA638-C9B3-48D2-980E-9694265B54D6}">
      <dgm:prSet/>
      <dgm:spPr/>
      <dgm:t>
        <a:bodyPr/>
        <a:lstStyle/>
        <a:p>
          <a:endParaRPr lang="en-US"/>
        </a:p>
      </dgm:t>
    </dgm:pt>
    <dgm:pt modelId="{58D0BE23-3BD4-4F2F-BA9E-6E627FCE91A6}">
      <dgm:prSet/>
      <dgm:spPr/>
      <dgm:t>
        <a:bodyPr/>
        <a:lstStyle/>
        <a:p>
          <a:r>
            <a:rPr lang="en-US" dirty="0"/>
            <a:t>Iterative and incremental development</a:t>
          </a:r>
          <a:endParaRPr lang="en-MY" dirty="0"/>
        </a:p>
      </dgm:t>
    </dgm:pt>
    <dgm:pt modelId="{E3A9A055-A4DC-423F-A3BC-D2517DE2DB53}" type="parTrans" cxnId="{CBD6C455-E3BE-4DDB-A1B9-58163E925699}">
      <dgm:prSet/>
      <dgm:spPr/>
      <dgm:t>
        <a:bodyPr/>
        <a:lstStyle/>
        <a:p>
          <a:endParaRPr lang="en-US"/>
        </a:p>
      </dgm:t>
    </dgm:pt>
    <dgm:pt modelId="{D401798A-4958-47E9-A26B-8EBCEB265FE1}" type="sibTrans" cxnId="{CBD6C455-E3BE-4DDB-A1B9-58163E925699}">
      <dgm:prSet/>
      <dgm:spPr/>
      <dgm:t>
        <a:bodyPr/>
        <a:lstStyle/>
        <a:p>
          <a:endParaRPr lang="en-US"/>
        </a:p>
      </dgm:t>
    </dgm:pt>
    <dgm:pt modelId="{EEB81A25-B547-4384-B1F3-2EC424CCC617}">
      <dgm:prSet/>
      <dgm:spPr/>
      <dgm:t>
        <a:bodyPr/>
        <a:lstStyle/>
        <a:p>
          <a:r>
            <a:rPr lang="en-US" dirty="0"/>
            <a:t>Prototyping model</a:t>
          </a:r>
          <a:endParaRPr lang="en-MY" dirty="0"/>
        </a:p>
      </dgm:t>
    </dgm:pt>
    <dgm:pt modelId="{339A9F6F-6BA0-4B55-8687-F045A3793A0D}" type="parTrans" cxnId="{09A885CD-967E-4168-ADBE-E69BE4619E84}">
      <dgm:prSet/>
      <dgm:spPr/>
      <dgm:t>
        <a:bodyPr/>
        <a:lstStyle/>
        <a:p>
          <a:endParaRPr lang="en-US"/>
        </a:p>
      </dgm:t>
    </dgm:pt>
    <dgm:pt modelId="{81EB0877-83AA-425D-B6AD-13242B70D7FB}" type="sibTrans" cxnId="{09A885CD-967E-4168-ADBE-E69BE4619E84}">
      <dgm:prSet/>
      <dgm:spPr/>
      <dgm:t>
        <a:bodyPr/>
        <a:lstStyle/>
        <a:p>
          <a:endParaRPr lang="en-US"/>
        </a:p>
      </dgm:t>
    </dgm:pt>
    <dgm:pt modelId="{E2E61405-340D-4106-A806-BF0E3C4148E1}">
      <dgm:prSet/>
      <dgm:spPr/>
      <dgm:t>
        <a:bodyPr/>
        <a:lstStyle/>
        <a:p>
          <a:r>
            <a:rPr lang="en-US" dirty="0"/>
            <a:t>Spiral model</a:t>
          </a:r>
          <a:endParaRPr lang="en-MY" dirty="0"/>
        </a:p>
      </dgm:t>
    </dgm:pt>
    <dgm:pt modelId="{25D7DC2F-066E-4058-8ADD-CF72A68CADC1}" type="parTrans" cxnId="{38CFBAC2-4EF7-4017-B483-F955A76EECC1}">
      <dgm:prSet/>
      <dgm:spPr/>
      <dgm:t>
        <a:bodyPr/>
        <a:lstStyle/>
        <a:p>
          <a:endParaRPr lang="en-US"/>
        </a:p>
      </dgm:t>
    </dgm:pt>
    <dgm:pt modelId="{E9DF8A57-AD71-4E30-B565-7B353C196ABB}" type="sibTrans" cxnId="{38CFBAC2-4EF7-4017-B483-F955A76EECC1}">
      <dgm:prSet/>
      <dgm:spPr/>
      <dgm:t>
        <a:bodyPr/>
        <a:lstStyle/>
        <a:p>
          <a:endParaRPr lang="en-US"/>
        </a:p>
      </dgm:t>
    </dgm:pt>
    <dgm:pt modelId="{D0862A87-49B2-42E3-96BA-6233CE9FB424}" type="pres">
      <dgm:prSet presAssocID="{BEEF5CA6-0C66-464C-9690-9FC02A09B26D}" presName="Name0" presStyleCnt="0">
        <dgm:presLayoutVars>
          <dgm:chMax val="1"/>
          <dgm:dir/>
          <dgm:animLvl val="ctr"/>
          <dgm:resizeHandles val="exact"/>
        </dgm:presLayoutVars>
      </dgm:prSet>
      <dgm:spPr/>
    </dgm:pt>
    <dgm:pt modelId="{7BD21B65-0419-4DC9-8018-C6163249512F}" type="pres">
      <dgm:prSet presAssocID="{4ED8022A-D718-4CD0-BCDA-836D000A95CA}" presName="centerShape" presStyleLbl="node0" presStyleIdx="0" presStyleCnt="1" custScaleX="173893" custScaleY="82044"/>
      <dgm:spPr/>
    </dgm:pt>
    <dgm:pt modelId="{B1EBEF85-6CFA-435E-9808-23F47662914A}" type="pres">
      <dgm:prSet presAssocID="{5D1B4E14-FA8B-4582-8D38-81DC59D5CF99}" presName="node" presStyleLbl="node1" presStyleIdx="0" presStyleCnt="4" custScaleX="169295" custRadScaleRad="102453" custRadScaleInc="-3956">
        <dgm:presLayoutVars>
          <dgm:bulletEnabled val="1"/>
        </dgm:presLayoutVars>
      </dgm:prSet>
      <dgm:spPr/>
    </dgm:pt>
    <dgm:pt modelId="{4959E533-6207-43F1-BBD3-87575B1A6F2B}" type="pres">
      <dgm:prSet presAssocID="{5D1B4E14-FA8B-4582-8D38-81DC59D5CF99}" presName="dummy" presStyleCnt="0"/>
      <dgm:spPr/>
    </dgm:pt>
    <dgm:pt modelId="{6513F2EC-2202-4C04-BA65-7E9F29CEDF5B}" type="pres">
      <dgm:prSet presAssocID="{C1E50F1C-8578-4FD7-A7FC-647F6A7321F8}" presName="sibTrans" presStyleLbl="sibTrans2D1" presStyleIdx="0" presStyleCnt="4" custScaleX="101625" custScaleY="89716"/>
      <dgm:spPr/>
    </dgm:pt>
    <dgm:pt modelId="{F2E530D3-1245-490D-915D-F10C8342B17A}" type="pres">
      <dgm:prSet presAssocID="{58D0BE23-3BD4-4F2F-BA9E-6E627FCE91A6}" presName="node" presStyleLbl="node1" presStyleIdx="1" presStyleCnt="4" custScaleX="169295" custRadScaleRad="156064" custRadScaleInc="8333">
        <dgm:presLayoutVars>
          <dgm:bulletEnabled val="1"/>
        </dgm:presLayoutVars>
      </dgm:prSet>
      <dgm:spPr/>
    </dgm:pt>
    <dgm:pt modelId="{966CA7C8-A747-45D3-88D2-33D1104B0761}" type="pres">
      <dgm:prSet presAssocID="{58D0BE23-3BD4-4F2F-BA9E-6E627FCE91A6}" presName="dummy" presStyleCnt="0"/>
      <dgm:spPr/>
    </dgm:pt>
    <dgm:pt modelId="{65A01CED-6428-4DAE-AF79-FE150F77A4CB}" type="pres">
      <dgm:prSet presAssocID="{D401798A-4958-47E9-A26B-8EBCEB265FE1}" presName="sibTrans" presStyleLbl="sibTrans2D1" presStyleIdx="1" presStyleCnt="4"/>
      <dgm:spPr/>
    </dgm:pt>
    <dgm:pt modelId="{D8EA115F-2A15-4A39-BC6C-657B4687C25A}" type="pres">
      <dgm:prSet presAssocID="{EEB81A25-B547-4384-B1F3-2EC424CCC617}" presName="node" presStyleLbl="node1" presStyleIdx="2" presStyleCnt="4" custScaleX="169295">
        <dgm:presLayoutVars>
          <dgm:bulletEnabled val="1"/>
        </dgm:presLayoutVars>
      </dgm:prSet>
      <dgm:spPr/>
    </dgm:pt>
    <dgm:pt modelId="{7187B974-0871-4CDA-BA04-C246CA016053}" type="pres">
      <dgm:prSet presAssocID="{EEB81A25-B547-4384-B1F3-2EC424CCC617}" presName="dummy" presStyleCnt="0"/>
      <dgm:spPr/>
    </dgm:pt>
    <dgm:pt modelId="{DBEC3922-D6A9-4871-AC34-570888B479BE}" type="pres">
      <dgm:prSet presAssocID="{81EB0877-83AA-425D-B6AD-13242B70D7FB}" presName="sibTrans" presStyleLbl="sibTrans2D1" presStyleIdx="2" presStyleCnt="4"/>
      <dgm:spPr/>
    </dgm:pt>
    <dgm:pt modelId="{1D9B85ED-D1ED-4E44-B202-82EC7BE779FC}" type="pres">
      <dgm:prSet presAssocID="{E2E61405-340D-4106-A806-BF0E3C4148E1}" presName="node" presStyleLbl="node1" presStyleIdx="3" presStyleCnt="4" custScaleX="169295" custRadScaleRad="149201" custRadScaleInc="16827">
        <dgm:presLayoutVars>
          <dgm:bulletEnabled val="1"/>
        </dgm:presLayoutVars>
      </dgm:prSet>
      <dgm:spPr/>
    </dgm:pt>
    <dgm:pt modelId="{51A62B30-6F92-4658-9290-59654B89DD5E}" type="pres">
      <dgm:prSet presAssocID="{E2E61405-340D-4106-A806-BF0E3C4148E1}" presName="dummy" presStyleCnt="0"/>
      <dgm:spPr/>
    </dgm:pt>
    <dgm:pt modelId="{2EAD6B23-0727-496E-B07F-9853A9D7884B}" type="pres">
      <dgm:prSet presAssocID="{E9DF8A57-AD71-4E30-B565-7B353C196ABB}" presName="sibTrans" presStyleLbl="sibTrans2D1" presStyleIdx="3" presStyleCnt="4"/>
      <dgm:spPr/>
    </dgm:pt>
  </dgm:ptLst>
  <dgm:cxnLst>
    <dgm:cxn modelId="{24915616-8F6F-40A0-9950-B954875235B6}" srcId="{4ED8022A-D718-4CD0-BCDA-836D000A95CA}" destId="{5D1B4E14-FA8B-4582-8D38-81DC59D5CF99}" srcOrd="0" destOrd="0" parTransId="{435D1DED-C214-4E8A-BBE3-D536B57692C9}" sibTransId="{C1E50F1C-8578-4FD7-A7FC-647F6A7321F8}"/>
    <dgm:cxn modelId="{67772931-D7CB-46FD-B067-734E893F37FC}" type="presOf" srcId="{C1E50F1C-8578-4FD7-A7FC-647F6A7321F8}" destId="{6513F2EC-2202-4C04-BA65-7E9F29CEDF5B}" srcOrd="0" destOrd="0" presId="urn:microsoft.com/office/officeart/2005/8/layout/radial6"/>
    <dgm:cxn modelId="{26B99137-E51B-4250-97E8-5D6D89E35243}" type="presOf" srcId="{81EB0877-83AA-425D-B6AD-13242B70D7FB}" destId="{DBEC3922-D6A9-4871-AC34-570888B479BE}" srcOrd="0" destOrd="0" presId="urn:microsoft.com/office/officeart/2005/8/layout/radial6"/>
    <dgm:cxn modelId="{AC6DA638-C9B3-48D2-980E-9694265B54D6}" srcId="{BEEF5CA6-0C66-464C-9690-9FC02A09B26D}" destId="{1619A22F-EF54-465E-BC09-87B8F5CCD553}" srcOrd="1" destOrd="0" parTransId="{911023C1-B40D-43A4-A75C-580EF8AF46D2}" sibTransId="{2D7622AD-7B53-488B-857F-FD3337F9BA3B}"/>
    <dgm:cxn modelId="{C711ED6C-AC26-4F9E-9E0A-F8F2DA3AC503}" type="presOf" srcId="{58D0BE23-3BD4-4F2F-BA9E-6E627FCE91A6}" destId="{F2E530D3-1245-490D-915D-F10C8342B17A}" srcOrd="0" destOrd="0" presId="urn:microsoft.com/office/officeart/2005/8/layout/radial6"/>
    <dgm:cxn modelId="{86CD0472-6B28-4486-875F-AE846A021702}" type="presOf" srcId="{E2E61405-340D-4106-A806-BF0E3C4148E1}" destId="{1D9B85ED-D1ED-4E44-B202-82EC7BE779FC}" srcOrd="0" destOrd="0" presId="urn:microsoft.com/office/officeart/2005/8/layout/radial6"/>
    <dgm:cxn modelId="{CBD6C455-E3BE-4DDB-A1B9-58163E925699}" srcId="{4ED8022A-D718-4CD0-BCDA-836D000A95CA}" destId="{58D0BE23-3BD4-4F2F-BA9E-6E627FCE91A6}" srcOrd="1" destOrd="0" parTransId="{E3A9A055-A4DC-423F-A3BC-D2517DE2DB53}" sibTransId="{D401798A-4958-47E9-A26B-8EBCEB265FE1}"/>
    <dgm:cxn modelId="{45FAAB58-886B-4FFF-889F-DAE040E30077}" type="presOf" srcId="{5D1B4E14-FA8B-4582-8D38-81DC59D5CF99}" destId="{B1EBEF85-6CFA-435E-9808-23F47662914A}" srcOrd="0" destOrd="0" presId="urn:microsoft.com/office/officeart/2005/8/layout/radial6"/>
    <dgm:cxn modelId="{6CE9C47D-FA9D-41BC-B6FE-D74C448A2D33}" type="presOf" srcId="{D401798A-4958-47E9-A26B-8EBCEB265FE1}" destId="{65A01CED-6428-4DAE-AF79-FE150F77A4CB}" srcOrd="0" destOrd="0" presId="urn:microsoft.com/office/officeart/2005/8/layout/radial6"/>
    <dgm:cxn modelId="{02DFA799-3A36-492B-B5EA-8BA9981F4B83}" type="presOf" srcId="{BEEF5CA6-0C66-464C-9690-9FC02A09B26D}" destId="{D0862A87-49B2-42E3-96BA-6233CE9FB424}" srcOrd="0" destOrd="0" presId="urn:microsoft.com/office/officeart/2005/8/layout/radial6"/>
    <dgm:cxn modelId="{568B33A5-F94C-42CD-A636-5C887DE583E1}" type="presOf" srcId="{E9DF8A57-AD71-4E30-B565-7B353C196ABB}" destId="{2EAD6B23-0727-496E-B07F-9853A9D7884B}" srcOrd="0" destOrd="0" presId="urn:microsoft.com/office/officeart/2005/8/layout/radial6"/>
    <dgm:cxn modelId="{719F21AC-A189-485E-8EFC-0EE9E115004A}" type="presOf" srcId="{EEB81A25-B547-4384-B1F3-2EC424CCC617}" destId="{D8EA115F-2A15-4A39-BC6C-657B4687C25A}" srcOrd="0" destOrd="0" presId="urn:microsoft.com/office/officeart/2005/8/layout/radial6"/>
    <dgm:cxn modelId="{38CFBAC2-4EF7-4017-B483-F955A76EECC1}" srcId="{4ED8022A-D718-4CD0-BCDA-836D000A95CA}" destId="{E2E61405-340D-4106-A806-BF0E3C4148E1}" srcOrd="3" destOrd="0" parTransId="{25D7DC2F-066E-4058-8ADD-CF72A68CADC1}" sibTransId="{E9DF8A57-AD71-4E30-B565-7B353C196ABB}"/>
    <dgm:cxn modelId="{740759CB-4681-4FFD-B3B7-B9689DA1238C}" type="presOf" srcId="{4ED8022A-D718-4CD0-BCDA-836D000A95CA}" destId="{7BD21B65-0419-4DC9-8018-C6163249512F}" srcOrd="0" destOrd="0" presId="urn:microsoft.com/office/officeart/2005/8/layout/radial6"/>
    <dgm:cxn modelId="{09A885CD-967E-4168-ADBE-E69BE4619E84}" srcId="{4ED8022A-D718-4CD0-BCDA-836D000A95CA}" destId="{EEB81A25-B547-4384-B1F3-2EC424CCC617}" srcOrd="2" destOrd="0" parTransId="{339A9F6F-6BA0-4B55-8687-F045A3793A0D}" sibTransId="{81EB0877-83AA-425D-B6AD-13242B70D7FB}"/>
    <dgm:cxn modelId="{EA729CE9-4785-4A75-AE2D-F96288107538}" srcId="{BEEF5CA6-0C66-464C-9690-9FC02A09B26D}" destId="{4ED8022A-D718-4CD0-BCDA-836D000A95CA}" srcOrd="0" destOrd="0" parTransId="{BF573F87-49DB-4D3A-BF6D-C9E9A7232140}" sibTransId="{07FF38D9-6A39-48C5-A5A7-3CCA70CAA26C}"/>
    <dgm:cxn modelId="{E6695355-B789-4286-BF0D-2E56E7967549}" type="presParOf" srcId="{D0862A87-49B2-42E3-96BA-6233CE9FB424}" destId="{7BD21B65-0419-4DC9-8018-C6163249512F}" srcOrd="0" destOrd="0" presId="urn:microsoft.com/office/officeart/2005/8/layout/radial6"/>
    <dgm:cxn modelId="{3E55B2E9-1B60-419D-9CD9-783A14491365}" type="presParOf" srcId="{D0862A87-49B2-42E3-96BA-6233CE9FB424}" destId="{B1EBEF85-6CFA-435E-9808-23F47662914A}" srcOrd="1" destOrd="0" presId="urn:microsoft.com/office/officeart/2005/8/layout/radial6"/>
    <dgm:cxn modelId="{C7A26D21-C5EC-49A1-8D9E-A576EBF8D7A4}" type="presParOf" srcId="{D0862A87-49B2-42E3-96BA-6233CE9FB424}" destId="{4959E533-6207-43F1-BBD3-87575B1A6F2B}" srcOrd="2" destOrd="0" presId="urn:microsoft.com/office/officeart/2005/8/layout/radial6"/>
    <dgm:cxn modelId="{729EFA38-90EC-4AAB-98C8-1FFD6DAB2910}" type="presParOf" srcId="{D0862A87-49B2-42E3-96BA-6233CE9FB424}" destId="{6513F2EC-2202-4C04-BA65-7E9F29CEDF5B}" srcOrd="3" destOrd="0" presId="urn:microsoft.com/office/officeart/2005/8/layout/radial6"/>
    <dgm:cxn modelId="{CF0782DF-3A2F-439B-8A00-1A358988D79C}" type="presParOf" srcId="{D0862A87-49B2-42E3-96BA-6233CE9FB424}" destId="{F2E530D3-1245-490D-915D-F10C8342B17A}" srcOrd="4" destOrd="0" presId="urn:microsoft.com/office/officeart/2005/8/layout/radial6"/>
    <dgm:cxn modelId="{21B37DBB-D992-4631-8382-C2AA7506FE57}" type="presParOf" srcId="{D0862A87-49B2-42E3-96BA-6233CE9FB424}" destId="{966CA7C8-A747-45D3-88D2-33D1104B0761}" srcOrd="5" destOrd="0" presId="urn:microsoft.com/office/officeart/2005/8/layout/radial6"/>
    <dgm:cxn modelId="{057E01C0-371E-445A-92E6-9AC1EF5E48AB}" type="presParOf" srcId="{D0862A87-49B2-42E3-96BA-6233CE9FB424}" destId="{65A01CED-6428-4DAE-AF79-FE150F77A4CB}" srcOrd="6" destOrd="0" presId="urn:microsoft.com/office/officeart/2005/8/layout/radial6"/>
    <dgm:cxn modelId="{9000BAA3-E65F-4279-B943-3438F5F412D9}" type="presParOf" srcId="{D0862A87-49B2-42E3-96BA-6233CE9FB424}" destId="{D8EA115F-2A15-4A39-BC6C-657B4687C25A}" srcOrd="7" destOrd="0" presId="urn:microsoft.com/office/officeart/2005/8/layout/radial6"/>
    <dgm:cxn modelId="{2880446E-9835-4296-87B2-6BCB733B21A3}" type="presParOf" srcId="{D0862A87-49B2-42E3-96BA-6233CE9FB424}" destId="{7187B974-0871-4CDA-BA04-C246CA016053}" srcOrd="8" destOrd="0" presId="urn:microsoft.com/office/officeart/2005/8/layout/radial6"/>
    <dgm:cxn modelId="{49F6E91C-FAD0-4BD0-BDB7-466E3874544A}" type="presParOf" srcId="{D0862A87-49B2-42E3-96BA-6233CE9FB424}" destId="{DBEC3922-D6A9-4871-AC34-570888B479BE}" srcOrd="9" destOrd="0" presId="urn:microsoft.com/office/officeart/2005/8/layout/radial6"/>
    <dgm:cxn modelId="{4F7AC9D1-E550-4BF1-97AF-3CA1F1C59915}" type="presParOf" srcId="{D0862A87-49B2-42E3-96BA-6233CE9FB424}" destId="{1D9B85ED-D1ED-4E44-B202-82EC7BE779FC}" srcOrd="10" destOrd="0" presId="urn:microsoft.com/office/officeart/2005/8/layout/radial6"/>
    <dgm:cxn modelId="{C286473C-B307-4EC2-B32A-4B637D0C6D7B}" type="presParOf" srcId="{D0862A87-49B2-42E3-96BA-6233CE9FB424}" destId="{51A62B30-6F92-4658-9290-59654B89DD5E}" srcOrd="11" destOrd="0" presId="urn:microsoft.com/office/officeart/2005/8/layout/radial6"/>
    <dgm:cxn modelId="{37D6D806-7043-40B2-8AE2-DF46E62D6D23}" type="presParOf" srcId="{D0862A87-49B2-42E3-96BA-6233CE9FB424}" destId="{2EAD6B23-0727-496E-B07F-9853A9D7884B}"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BBB34-404B-4E4E-857D-2AAF16BE4FAF}">
      <dsp:nvSpPr>
        <dsp:cNvPr id="0" name=""/>
        <dsp:cNvSpPr/>
      </dsp:nvSpPr>
      <dsp:spPr>
        <a:xfrm>
          <a:off x="843417" y="1624"/>
          <a:ext cx="2356341" cy="141380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err="1"/>
            <a:t>Understandability</a:t>
          </a:r>
          <a:endParaRPr lang="en-US" sz="1900" kern="1200" dirty="0"/>
        </a:p>
      </dsp:txBody>
      <dsp:txXfrm>
        <a:off x="843417" y="1624"/>
        <a:ext cx="2356341" cy="1413804"/>
      </dsp:txXfrm>
    </dsp:sp>
    <dsp:sp modelId="{C8B992A4-4A95-4EBF-ABD1-77763FDD55E8}">
      <dsp:nvSpPr>
        <dsp:cNvPr id="0" name=""/>
        <dsp:cNvSpPr/>
      </dsp:nvSpPr>
      <dsp:spPr>
        <a:xfrm>
          <a:off x="3435392" y="1624"/>
          <a:ext cx="2356341" cy="1413804"/>
        </a:xfrm>
        <a:prstGeom prst="rect">
          <a:avLst/>
        </a:prstGeom>
        <a:solidFill>
          <a:schemeClr val="accent2">
            <a:hueOff val="1815992"/>
            <a:satOff val="-4515"/>
            <a:lumOff val="-41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a:t>Visibility</a:t>
          </a:r>
        </a:p>
      </dsp:txBody>
      <dsp:txXfrm>
        <a:off x="3435392" y="1624"/>
        <a:ext cx="2356341" cy="1413804"/>
      </dsp:txXfrm>
    </dsp:sp>
    <dsp:sp modelId="{93EE3095-C1A9-4B4B-839B-E885FCA748AF}">
      <dsp:nvSpPr>
        <dsp:cNvPr id="0" name=""/>
        <dsp:cNvSpPr/>
      </dsp:nvSpPr>
      <dsp:spPr>
        <a:xfrm>
          <a:off x="6027368" y="1624"/>
          <a:ext cx="2356341" cy="1413804"/>
        </a:xfrm>
        <a:prstGeom prst="rect">
          <a:avLst/>
        </a:prstGeom>
        <a:solidFill>
          <a:schemeClr val="accent2">
            <a:hueOff val="3631983"/>
            <a:satOff val="-9029"/>
            <a:lumOff val="-83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a:t>Supportability</a:t>
          </a:r>
          <a:endParaRPr lang="en-MY" sz="1900" kern="1200" dirty="0"/>
        </a:p>
      </dsp:txBody>
      <dsp:txXfrm>
        <a:off x="6027368" y="1624"/>
        <a:ext cx="2356341" cy="1413804"/>
      </dsp:txXfrm>
    </dsp:sp>
    <dsp:sp modelId="{FA214EBF-6DAD-46FE-A295-53D8AF7305F4}">
      <dsp:nvSpPr>
        <dsp:cNvPr id="0" name=""/>
        <dsp:cNvSpPr/>
      </dsp:nvSpPr>
      <dsp:spPr>
        <a:xfrm>
          <a:off x="843417" y="1651064"/>
          <a:ext cx="2356341" cy="1413804"/>
        </a:xfrm>
        <a:prstGeom prst="rect">
          <a:avLst/>
        </a:prstGeom>
        <a:solidFill>
          <a:schemeClr val="accent2">
            <a:hueOff val="5447975"/>
            <a:satOff val="-13544"/>
            <a:lumOff val="-125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a:t>Acceptability</a:t>
          </a:r>
        </a:p>
      </dsp:txBody>
      <dsp:txXfrm>
        <a:off x="843417" y="1651064"/>
        <a:ext cx="2356341" cy="1413804"/>
      </dsp:txXfrm>
    </dsp:sp>
    <dsp:sp modelId="{3AF867FD-734D-4FCE-B1D7-33F653988D78}">
      <dsp:nvSpPr>
        <dsp:cNvPr id="0" name=""/>
        <dsp:cNvSpPr/>
      </dsp:nvSpPr>
      <dsp:spPr>
        <a:xfrm>
          <a:off x="3435392" y="1651064"/>
          <a:ext cx="2356341" cy="1413804"/>
        </a:xfrm>
        <a:prstGeom prst="rect">
          <a:avLst/>
        </a:prstGeom>
        <a:solidFill>
          <a:schemeClr val="accent2">
            <a:hueOff val="7263967"/>
            <a:satOff val="-18058"/>
            <a:lumOff val="-166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a:t>Reliability</a:t>
          </a:r>
        </a:p>
      </dsp:txBody>
      <dsp:txXfrm>
        <a:off x="3435392" y="1651064"/>
        <a:ext cx="2356341" cy="1413804"/>
      </dsp:txXfrm>
    </dsp:sp>
    <dsp:sp modelId="{201C6012-77DF-465C-9AB3-BD89FCC21114}">
      <dsp:nvSpPr>
        <dsp:cNvPr id="0" name=""/>
        <dsp:cNvSpPr/>
      </dsp:nvSpPr>
      <dsp:spPr>
        <a:xfrm>
          <a:off x="6027368" y="1651064"/>
          <a:ext cx="2356341" cy="1413804"/>
        </a:xfrm>
        <a:prstGeom prst="rect">
          <a:avLst/>
        </a:prstGeom>
        <a:solidFill>
          <a:schemeClr val="accent2">
            <a:hueOff val="9079958"/>
            <a:satOff val="-22573"/>
            <a:lumOff val="-208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a:t>Robustness</a:t>
          </a:r>
        </a:p>
      </dsp:txBody>
      <dsp:txXfrm>
        <a:off x="6027368" y="1651064"/>
        <a:ext cx="2356341" cy="1413804"/>
      </dsp:txXfrm>
    </dsp:sp>
    <dsp:sp modelId="{213181AC-A0E4-4F35-BF45-6C81AB42147E}">
      <dsp:nvSpPr>
        <dsp:cNvPr id="0" name=""/>
        <dsp:cNvSpPr/>
      </dsp:nvSpPr>
      <dsp:spPr>
        <a:xfrm>
          <a:off x="2139404" y="3300503"/>
          <a:ext cx="2356341" cy="1413804"/>
        </a:xfrm>
        <a:prstGeom prst="rect">
          <a:avLst/>
        </a:prstGeom>
        <a:solidFill>
          <a:schemeClr val="accent2">
            <a:hueOff val="10895949"/>
            <a:satOff val="-27087"/>
            <a:lumOff val="-250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dirty="0"/>
            <a:t>Maintainability</a:t>
          </a:r>
        </a:p>
      </dsp:txBody>
      <dsp:txXfrm>
        <a:off x="2139404" y="3300503"/>
        <a:ext cx="2356341" cy="1413804"/>
      </dsp:txXfrm>
    </dsp:sp>
    <dsp:sp modelId="{BBBA0851-BC93-4419-88A9-B24EB04244D8}">
      <dsp:nvSpPr>
        <dsp:cNvPr id="0" name=""/>
        <dsp:cNvSpPr/>
      </dsp:nvSpPr>
      <dsp:spPr>
        <a:xfrm>
          <a:off x="4731380" y="3300503"/>
          <a:ext cx="2356341" cy="1413804"/>
        </a:xfrm>
        <a:prstGeom prst="rect">
          <a:avLst/>
        </a:prstGeom>
        <a:solidFill>
          <a:schemeClr val="accent2">
            <a:hueOff val="12711941"/>
            <a:satOff val="-31602"/>
            <a:lumOff val="-292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MY" sz="1900" kern="1200"/>
            <a:t>Rapidity</a:t>
          </a:r>
          <a:endParaRPr lang="en-MY" sz="1900" kern="1200" dirty="0"/>
        </a:p>
      </dsp:txBody>
      <dsp:txXfrm>
        <a:off x="4731380" y="3300503"/>
        <a:ext cx="2356341" cy="1413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D6B23-0727-496E-B07F-9853A9D7884B}">
      <dsp:nvSpPr>
        <dsp:cNvPr id="0" name=""/>
        <dsp:cNvSpPr/>
      </dsp:nvSpPr>
      <dsp:spPr>
        <a:xfrm>
          <a:off x="1929649" y="363381"/>
          <a:ext cx="3889477" cy="3889477"/>
        </a:xfrm>
        <a:prstGeom prst="blockArc">
          <a:avLst>
            <a:gd name="adj1" fmla="val 10856769"/>
            <a:gd name="adj2" fmla="val 17863153"/>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EC3922-D6A9-4871-AC34-570888B479BE}">
      <dsp:nvSpPr>
        <dsp:cNvPr id="0" name=""/>
        <dsp:cNvSpPr/>
      </dsp:nvSpPr>
      <dsp:spPr>
        <a:xfrm>
          <a:off x="1853287" y="866086"/>
          <a:ext cx="3889477" cy="3889477"/>
        </a:xfrm>
        <a:prstGeom prst="blockArc">
          <a:avLst>
            <a:gd name="adj1" fmla="val 3493610"/>
            <a:gd name="adj2" fmla="val 11779715"/>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A01CED-6428-4DAE-AF79-FE150F77A4CB}">
      <dsp:nvSpPr>
        <dsp:cNvPr id="0" name=""/>
        <dsp:cNvSpPr/>
      </dsp:nvSpPr>
      <dsp:spPr>
        <a:xfrm>
          <a:off x="3926594" y="913498"/>
          <a:ext cx="3889477" cy="3889477"/>
        </a:xfrm>
        <a:prstGeom prst="blockArc">
          <a:avLst>
            <a:gd name="adj1" fmla="val 21232328"/>
            <a:gd name="adj2" fmla="val 7463590"/>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13F2EC-2202-4C04-BA65-7E9F29CEDF5B}">
      <dsp:nvSpPr>
        <dsp:cNvPr id="0" name=""/>
        <dsp:cNvSpPr/>
      </dsp:nvSpPr>
      <dsp:spPr>
        <a:xfrm>
          <a:off x="3962878" y="369461"/>
          <a:ext cx="3952681" cy="3489483"/>
        </a:xfrm>
        <a:prstGeom prst="blockArc">
          <a:avLst>
            <a:gd name="adj1" fmla="val 13893027"/>
            <a:gd name="adj2" fmla="val 993263"/>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D21B65-0419-4DC9-8018-C6163249512F}">
      <dsp:nvSpPr>
        <dsp:cNvPr id="0" name=""/>
        <dsp:cNvSpPr/>
      </dsp:nvSpPr>
      <dsp:spPr>
        <a:xfrm>
          <a:off x="3241959" y="1791856"/>
          <a:ext cx="3112662" cy="1468577"/>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Software Process Models</a:t>
          </a:r>
        </a:p>
      </dsp:txBody>
      <dsp:txXfrm>
        <a:off x="3697798" y="2006924"/>
        <a:ext cx="2200984" cy="1038441"/>
      </dsp:txXfrm>
    </dsp:sp>
    <dsp:sp modelId="{B1EBEF85-6CFA-435E-9808-23F47662914A}">
      <dsp:nvSpPr>
        <dsp:cNvPr id="0" name=""/>
        <dsp:cNvSpPr/>
      </dsp:nvSpPr>
      <dsp:spPr>
        <a:xfrm>
          <a:off x="3697354" y="0"/>
          <a:ext cx="2121251" cy="1252991"/>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Waterfall model process</a:t>
          </a:r>
        </a:p>
      </dsp:txBody>
      <dsp:txXfrm>
        <a:off x="4008004" y="183496"/>
        <a:ext cx="1499951" cy="885999"/>
      </dsp:txXfrm>
    </dsp:sp>
    <dsp:sp modelId="{F2E530D3-1245-490D-915D-F10C8342B17A}">
      <dsp:nvSpPr>
        <dsp:cNvPr id="0" name=""/>
        <dsp:cNvSpPr/>
      </dsp:nvSpPr>
      <dsp:spPr>
        <a:xfrm>
          <a:off x="6699483" y="2028960"/>
          <a:ext cx="2121251" cy="1252991"/>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Iterative and incremental development</a:t>
          </a:r>
          <a:endParaRPr lang="en-MY" sz="1600" kern="1200" dirty="0"/>
        </a:p>
      </dsp:txBody>
      <dsp:txXfrm>
        <a:off x="7010133" y="2212456"/>
        <a:ext cx="1499951" cy="885999"/>
      </dsp:txXfrm>
    </dsp:sp>
    <dsp:sp modelId="{D8EA115F-2A15-4A39-BC6C-657B4687C25A}">
      <dsp:nvSpPr>
        <dsp:cNvPr id="0" name=""/>
        <dsp:cNvSpPr/>
      </dsp:nvSpPr>
      <dsp:spPr>
        <a:xfrm>
          <a:off x="3737665" y="3799280"/>
          <a:ext cx="2121251" cy="1252991"/>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Prototyping model</a:t>
          </a:r>
          <a:endParaRPr lang="en-MY" sz="1600" kern="1200" dirty="0"/>
        </a:p>
      </dsp:txBody>
      <dsp:txXfrm>
        <a:off x="4048315" y="3982776"/>
        <a:ext cx="1499951" cy="885999"/>
      </dsp:txXfrm>
    </dsp:sp>
    <dsp:sp modelId="{1D9B85ED-D1ED-4E44-B202-82EC7BE779FC}">
      <dsp:nvSpPr>
        <dsp:cNvPr id="0" name=""/>
        <dsp:cNvSpPr/>
      </dsp:nvSpPr>
      <dsp:spPr>
        <a:xfrm>
          <a:off x="914390" y="1650256"/>
          <a:ext cx="2121251" cy="1252991"/>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Spiral model</a:t>
          </a:r>
          <a:endParaRPr lang="en-MY" sz="1600" kern="1200" dirty="0"/>
        </a:p>
      </dsp:txBody>
      <dsp:txXfrm>
        <a:off x="1225040" y="1833752"/>
        <a:ext cx="1499951" cy="8859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9EE81-7CF9-46E4-AAC5-6C0E24BD42FB}"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45A0C-6074-46EA-B15E-0A22121D59E2}" type="slidenum">
              <a:rPr lang="en-US" smtClean="0"/>
              <a:t>‹#›</a:t>
            </a:fld>
            <a:endParaRPr lang="en-US"/>
          </a:p>
        </p:txBody>
      </p:sp>
    </p:spTree>
    <p:extLst>
      <p:ext uri="{BB962C8B-B14F-4D97-AF65-F5344CB8AC3E}">
        <p14:creationId xmlns:p14="http://schemas.microsoft.com/office/powerpoint/2010/main" val="60826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DA4F87-D5C2-4945-AFCA-8B793D2588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26115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7" name="Picture 6">
            <a:extLst>
              <a:ext uri="{FF2B5EF4-FFF2-40B4-BE49-F238E27FC236}">
                <a16:creationId xmlns:a16="http://schemas.microsoft.com/office/drawing/2014/main" id="{D10F28FE-9E2F-4F0A-8960-2CDCC008F35A}"/>
              </a:ext>
            </a:extLst>
          </p:cNvPr>
          <p:cNvPicPr>
            <a:picLocks noChangeAspect="1"/>
          </p:cNvPicPr>
          <p:nvPr userDrawn="1"/>
        </p:nvPicPr>
        <p:blipFill>
          <a:blip r:embed="rId3"/>
          <a:stretch>
            <a:fillRect/>
          </a:stretch>
        </p:blipFill>
        <p:spPr>
          <a:xfrm>
            <a:off x="9843950" y="5362135"/>
            <a:ext cx="2158764" cy="856933"/>
          </a:xfrm>
          <a:prstGeom prst="rect">
            <a:avLst/>
          </a:prstGeom>
        </p:spPr>
      </p:pic>
    </p:spTree>
    <p:extLst>
      <p:ext uri="{BB962C8B-B14F-4D97-AF65-F5344CB8AC3E}">
        <p14:creationId xmlns:p14="http://schemas.microsoft.com/office/powerpoint/2010/main" val="153390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23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844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555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13/02/2023</a:t>
            </a:fld>
            <a:endParaRPr kumimoji="0" lang="en-US" sz="24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38580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amp; image slide (1)">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563" y="2537638"/>
            <a:ext cx="5347368" cy="3900593"/>
          </a:xfrm>
        </p:spPr>
        <p:txBody>
          <a:bodyPr>
            <a:normAutofit/>
          </a:bodyPr>
          <a:lstStyle>
            <a:lvl1pPr>
              <a:defRPr sz="2133">
                <a:solidFill>
                  <a:schemeClr val="accent3"/>
                </a:solidFill>
              </a:defRPr>
            </a:lvl1pPr>
            <a:lvl2pPr>
              <a:defRPr sz="2133">
                <a:solidFill>
                  <a:schemeClr val="accent3"/>
                </a:solidFill>
              </a:defRPr>
            </a:lvl2pPr>
            <a:lvl3pPr>
              <a:defRPr sz="2133">
                <a:solidFill>
                  <a:schemeClr val="accent3"/>
                </a:solidFill>
              </a:defRPr>
            </a:lvl3pPr>
            <a:lvl4pPr>
              <a:defRPr sz="2133">
                <a:solidFill>
                  <a:schemeClr val="accent3"/>
                </a:solidFill>
              </a:defRPr>
            </a:lvl4pPr>
            <a:lvl5pPr>
              <a:defRPr sz="2133">
                <a:solidFill>
                  <a:schemeClr val="accent3"/>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itle 1"/>
          <p:cNvSpPr>
            <a:spLocks noGrp="1"/>
          </p:cNvSpPr>
          <p:nvPr>
            <p:ph type="title"/>
          </p:nvPr>
        </p:nvSpPr>
        <p:spPr>
          <a:xfrm>
            <a:off x="474559" y="457200"/>
            <a:ext cx="10880828" cy="783389"/>
          </a:xfrm>
        </p:spPr>
        <p:txBody>
          <a:bodyPr anchor="b">
            <a:normAutofit/>
          </a:bodyPr>
          <a:lstStyle>
            <a:lvl1pPr>
              <a:defRPr sz="3733">
                <a:solidFill>
                  <a:schemeClr val="accent3"/>
                </a:solidFill>
              </a:defRPr>
            </a:lvl1pPr>
          </a:lstStyle>
          <a:p>
            <a:r>
              <a:rPr lang="en-US" dirty="0"/>
              <a:t>Click to edit Master title style</a:t>
            </a:r>
            <a:endParaRPr lang="en-AU" dirty="0"/>
          </a:p>
        </p:txBody>
      </p:sp>
      <p:sp>
        <p:nvSpPr>
          <p:cNvPr id="13" name="Text Placeholder 3"/>
          <p:cNvSpPr>
            <a:spLocks noGrp="1"/>
          </p:cNvSpPr>
          <p:nvPr>
            <p:ph type="body" sz="half" idx="2" hasCustomPrompt="1"/>
          </p:nvPr>
        </p:nvSpPr>
        <p:spPr>
          <a:xfrm>
            <a:off x="474560" y="1262145"/>
            <a:ext cx="10880827" cy="781552"/>
          </a:xfrm>
        </p:spPr>
        <p:txBody>
          <a:bodyPr>
            <a:normAutofit/>
          </a:bodyPr>
          <a:lstStyle>
            <a:lvl1pPr marL="0" indent="0">
              <a:buNone/>
              <a:defRPr sz="1867" b="1">
                <a:solidFill>
                  <a:schemeClr val="accent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pic>
        <p:nvPicPr>
          <p:cNvPr id="8" name="Picture 7" descr="A picture containing food&#10;&#10;Description automatically generated">
            <a:extLst>
              <a:ext uri="{FF2B5EF4-FFF2-40B4-BE49-F238E27FC236}">
                <a16:creationId xmlns:a16="http://schemas.microsoft.com/office/drawing/2014/main" id="{13CF52C2-7AD7-47EF-9976-327A4EDC3D62}"/>
              </a:ext>
            </a:extLst>
          </p:cNvPr>
          <p:cNvPicPr>
            <a:picLocks noChangeAspect="1"/>
          </p:cNvPicPr>
          <p:nvPr userDrawn="1"/>
        </p:nvPicPr>
        <p:blipFill>
          <a:blip r:embed="rId2"/>
          <a:stretch>
            <a:fillRect/>
          </a:stretch>
        </p:blipFill>
        <p:spPr>
          <a:xfrm>
            <a:off x="10119082" y="5401328"/>
            <a:ext cx="1598359" cy="1131417"/>
          </a:xfrm>
          <a:prstGeom prst="rect">
            <a:avLst/>
          </a:prstGeom>
        </p:spPr>
      </p:pic>
    </p:spTree>
    <p:extLst>
      <p:ext uri="{BB962C8B-B14F-4D97-AF65-F5344CB8AC3E}">
        <p14:creationId xmlns:p14="http://schemas.microsoft.com/office/powerpoint/2010/main" val="22741391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3545583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32100060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4" y="2480832"/>
            <a:ext cx="9706633"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9638028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591806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8353336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3331081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5"/>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711232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7788234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2847422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1800" b="0" i="0" u="none" strike="noStrike" kern="1200" cap="none" spc="0" normalizeH="0" baseline="0" noProof="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13/02/2023</a:t>
            </a:fld>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980658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1928367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219410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2916610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4498270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7350715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1629954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3288671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552819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01055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9592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8807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00580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54458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13/2/2023</a:t>
            </a:fld>
            <a:endParaRPr kumimoji="0" lang="en-MY" sz="2400" b="0" i="0" u="none" strike="noStrike" kern="1200" cap="none" spc="0" normalizeH="0" baseline="0" noProof="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08799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5.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6"/>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2119304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2464875"/>
            <a:ext cx="9515959"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18"/>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300668022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9540" y="2263906"/>
            <a:ext cx="11769719" cy="3157840"/>
          </a:xfrm>
        </p:spPr>
        <p:txBody>
          <a:bodyPr vert="horz" lIns="0" tIns="0" rIns="91440" bIns="45720" rtlCol="0" anchor="b">
            <a:noAutofit/>
          </a:bodyPr>
          <a:lstStyle/>
          <a:p>
            <a:pPr algn="ctr"/>
            <a:br>
              <a:rPr lang="en-US" sz="44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600" spc="-200" dirty="0" err="1">
                <a:solidFill>
                  <a:schemeClr val="bg1"/>
                </a:solidFill>
                <a:latin typeface="Arial" panose="020B0604020202020204" pitchFamily="34" charset="0"/>
                <a:cs typeface="Arial" panose="020B0604020202020204" pitchFamily="34" charset="0"/>
              </a:rPr>
              <a:t>CSE3033N</a:t>
            </a:r>
            <a:br>
              <a:rPr lang="en-US" sz="3600" spc="-200" dirty="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Software Engineering</a:t>
            </a: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br>
              <a:rPr lang="en-US" sz="36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Topic: </a:t>
            </a:r>
            <a:br>
              <a:rPr lang="en-US" sz="3200" spc="-200" dirty="0">
                <a:solidFill>
                  <a:schemeClr val="bg1"/>
                </a:solidFill>
                <a:latin typeface="Arial" panose="020B0604020202020204" pitchFamily="34" charset="0"/>
                <a:cs typeface="Arial" panose="020B0604020202020204" pitchFamily="34" charset="0"/>
              </a:rPr>
            </a:br>
            <a:r>
              <a:rPr lang="en-US" sz="3200" spc="-200" dirty="0">
                <a:solidFill>
                  <a:schemeClr val="bg1"/>
                </a:solidFill>
                <a:latin typeface="Arial" panose="020B0604020202020204" pitchFamily="34" charset="0"/>
                <a:cs typeface="Arial" panose="020B0604020202020204" pitchFamily="34" charset="0"/>
              </a:rPr>
              <a:t>Software Methodologies</a:t>
            </a:r>
            <a:br>
              <a:rPr lang="en-US" sz="3600" spc="-200" dirty="0">
                <a:solidFill>
                  <a:schemeClr val="bg1"/>
                </a:solidFill>
                <a:latin typeface="Arial" panose="020B0604020202020204" pitchFamily="34" charset="0"/>
                <a:cs typeface="Arial" panose="020B0604020202020204" pitchFamily="34" charset="0"/>
              </a:rPr>
            </a:br>
            <a:endParaRPr lang="en-US" sz="3600" spc="-2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9800004" y="4908329"/>
            <a:ext cx="2291914" cy="1863097"/>
          </a:xfrm>
          <a:prstGeom prst="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927" y="5039646"/>
            <a:ext cx="2448932" cy="1731779"/>
          </a:xfrm>
          <a:prstGeom prst="rect">
            <a:avLst/>
          </a:prstGeom>
        </p:spPr>
      </p:pic>
    </p:spTree>
    <p:extLst>
      <p:ext uri="{BB962C8B-B14F-4D97-AF65-F5344CB8AC3E}">
        <p14:creationId xmlns:p14="http://schemas.microsoft.com/office/powerpoint/2010/main" val="184369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1314293"/>
            <a:ext cx="4569845" cy="459089"/>
          </a:xfrm>
          <a:solidFill>
            <a:schemeClr val="accent1">
              <a:lumMod val="40000"/>
              <a:lumOff val="60000"/>
            </a:schemeClr>
          </a:solidFill>
        </p:spPr>
        <p:txBody>
          <a:bodyPr/>
          <a:lstStyle/>
          <a:p>
            <a:pPr algn="ctr"/>
            <a:r>
              <a:rPr lang="en-MY" sz="2000" dirty="0">
                <a:solidFill>
                  <a:schemeClr val="tx1"/>
                </a:solidFill>
              </a:rPr>
              <a:t>Advantages</a:t>
            </a:r>
            <a:endParaRPr lang="en-US" sz="2000" dirty="0">
              <a:solidFill>
                <a:schemeClr val="tx1"/>
              </a:solidFill>
            </a:endParaRPr>
          </a:p>
        </p:txBody>
      </p:sp>
      <p:sp>
        <p:nvSpPr>
          <p:cNvPr id="5" name="Text Placeholder 4"/>
          <p:cNvSpPr>
            <a:spLocks noGrp="1"/>
          </p:cNvSpPr>
          <p:nvPr>
            <p:ph type="body" sz="quarter" idx="3"/>
          </p:nvPr>
        </p:nvSpPr>
        <p:spPr>
          <a:xfrm>
            <a:off x="5760039" y="1314293"/>
            <a:ext cx="4658579" cy="459089"/>
          </a:xfrm>
          <a:solidFill>
            <a:schemeClr val="accent1">
              <a:lumMod val="40000"/>
              <a:lumOff val="60000"/>
            </a:schemeClr>
          </a:solidFill>
        </p:spPr>
        <p:txBody>
          <a:bodyPr>
            <a:normAutofit/>
          </a:bodyPr>
          <a:lstStyle/>
          <a:p>
            <a:pPr algn="ctr"/>
            <a:r>
              <a:rPr lang="en-US" sz="2000" dirty="0">
                <a:solidFill>
                  <a:schemeClr val="tx1"/>
                </a:solidFill>
              </a:rPr>
              <a:t>Disadvantages</a:t>
            </a:r>
          </a:p>
        </p:txBody>
      </p:sp>
      <p:sp>
        <p:nvSpPr>
          <p:cNvPr id="3" name="Title 2"/>
          <p:cNvSpPr>
            <a:spLocks noGrp="1"/>
          </p:cNvSpPr>
          <p:nvPr>
            <p:ph type="title"/>
          </p:nvPr>
        </p:nvSpPr>
        <p:spPr>
          <a:xfrm>
            <a:off x="526477" y="244746"/>
            <a:ext cx="9706633" cy="846793"/>
          </a:xfrm>
        </p:spPr>
        <p:txBody>
          <a:bodyPr>
            <a:normAutofit/>
          </a:bodyPr>
          <a:lstStyle/>
          <a:p>
            <a:r>
              <a:rPr lang="en-US" sz="3200" dirty="0"/>
              <a:t>Iterative and Incremental Development</a:t>
            </a:r>
            <a:endParaRPr lang="en-MY" sz="3200" dirty="0"/>
          </a:p>
        </p:txBody>
      </p:sp>
      <p:sp>
        <p:nvSpPr>
          <p:cNvPr id="2" name="Content Placeholder 1"/>
          <p:cNvSpPr>
            <a:spLocks noGrp="1"/>
          </p:cNvSpPr>
          <p:nvPr>
            <p:ph sz="half" idx="13"/>
          </p:nvPr>
        </p:nvSpPr>
        <p:spPr>
          <a:xfrm>
            <a:off x="609600" y="1773382"/>
            <a:ext cx="4569845" cy="4276436"/>
          </a:xfrm>
          <a:solidFill>
            <a:schemeClr val="accent1">
              <a:lumMod val="20000"/>
              <a:lumOff val="80000"/>
            </a:schemeClr>
          </a:solidFill>
        </p:spPr>
        <p:txBody>
          <a:bodyPr>
            <a:normAutofit fontScale="62500" lnSpcReduction="20000"/>
          </a:bodyPr>
          <a:lstStyle/>
          <a:p>
            <a:pPr lvl="0">
              <a:lnSpc>
                <a:spcPct val="120000"/>
              </a:lnSpc>
            </a:pPr>
            <a:r>
              <a:rPr lang="en-MY" sz="2800" dirty="0"/>
              <a:t>Clearer and more manageable objectives</a:t>
            </a:r>
          </a:p>
          <a:p>
            <a:pPr lvl="0">
              <a:lnSpc>
                <a:spcPct val="120000"/>
              </a:lnSpc>
            </a:pPr>
            <a:r>
              <a:rPr lang="en-MY" sz="2800" dirty="0"/>
              <a:t>Reduce project complexity</a:t>
            </a:r>
          </a:p>
          <a:p>
            <a:pPr lvl="0">
              <a:lnSpc>
                <a:spcPct val="120000"/>
              </a:lnSpc>
            </a:pPr>
            <a:r>
              <a:rPr lang="en-MY" sz="2800" dirty="0"/>
              <a:t>Distribute total project cost</a:t>
            </a:r>
          </a:p>
          <a:p>
            <a:pPr lvl="0">
              <a:lnSpc>
                <a:spcPct val="120000"/>
              </a:lnSpc>
            </a:pPr>
            <a:r>
              <a:rPr lang="en-MY" sz="2800" dirty="0"/>
              <a:t>Minimal team members required</a:t>
            </a:r>
          </a:p>
          <a:p>
            <a:pPr lvl="0">
              <a:lnSpc>
                <a:spcPct val="120000"/>
              </a:lnSpc>
            </a:pPr>
            <a:r>
              <a:rPr lang="en-MY" sz="2800" dirty="0"/>
              <a:t>Early correction of errors</a:t>
            </a:r>
          </a:p>
          <a:p>
            <a:pPr lvl="0">
              <a:lnSpc>
                <a:spcPct val="120000"/>
              </a:lnSpc>
            </a:pPr>
            <a:r>
              <a:rPr lang="en-MY" sz="2800" dirty="0"/>
              <a:t>Early feedback from project stakeholders</a:t>
            </a:r>
          </a:p>
          <a:p>
            <a:pPr lvl="0">
              <a:lnSpc>
                <a:spcPct val="120000"/>
              </a:lnSpc>
            </a:pPr>
            <a:r>
              <a:rPr lang="en-MY" sz="2800" dirty="0"/>
              <a:t>Clearer requirements</a:t>
            </a:r>
          </a:p>
          <a:p>
            <a:pPr lvl="0">
              <a:lnSpc>
                <a:spcPct val="120000"/>
              </a:lnSpc>
            </a:pPr>
            <a:r>
              <a:rPr lang="en-MY" sz="2800" dirty="0"/>
              <a:t>Testing becomes easier</a:t>
            </a:r>
          </a:p>
          <a:p>
            <a:pPr lvl="0">
              <a:lnSpc>
                <a:spcPct val="120000"/>
              </a:lnSpc>
            </a:pPr>
            <a:r>
              <a:rPr lang="en-MY" sz="2800" dirty="0"/>
              <a:t>Reduce overall project risk</a:t>
            </a:r>
          </a:p>
          <a:p>
            <a:pPr>
              <a:lnSpc>
                <a:spcPct val="120000"/>
              </a:lnSpc>
            </a:pPr>
            <a:r>
              <a:rPr lang="en-MY" sz="2800" dirty="0"/>
              <a:t>Reduce risk of project failure</a:t>
            </a:r>
            <a:endParaRPr lang="en-MY" dirty="0"/>
          </a:p>
        </p:txBody>
      </p:sp>
      <p:sp>
        <p:nvSpPr>
          <p:cNvPr id="6" name="Content Placeholder 5"/>
          <p:cNvSpPr>
            <a:spLocks noGrp="1"/>
          </p:cNvSpPr>
          <p:nvPr>
            <p:ph sz="half" idx="14"/>
          </p:nvPr>
        </p:nvSpPr>
        <p:spPr>
          <a:xfrm>
            <a:off x="5760039" y="1773382"/>
            <a:ext cx="4658579" cy="3654427"/>
          </a:xfrm>
          <a:solidFill>
            <a:schemeClr val="accent1">
              <a:lumMod val="20000"/>
              <a:lumOff val="80000"/>
            </a:schemeClr>
          </a:solidFill>
        </p:spPr>
        <p:txBody>
          <a:bodyPr/>
          <a:lstStyle/>
          <a:p>
            <a:pPr lvl="0"/>
            <a:r>
              <a:rPr lang="en-MY" sz="2000" dirty="0"/>
              <a:t>Higher total development cost</a:t>
            </a:r>
          </a:p>
          <a:p>
            <a:pPr lvl="0"/>
            <a:r>
              <a:rPr lang="en-MY" sz="2000" dirty="0"/>
              <a:t>Need to develop well-defined interfaces</a:t>
            </a:r>
          </a:p>
          <a:p>
            <a:pPr lvl="0"/>
            <a:r>
              <a:rPr lang="en-MY" sz="2000" dirty="0"/>
              <a:t>Need well-defined project planning</a:t>
            </a:r>
          </a:p>
          <a:p>
            <a:r>
              <a:rPr lang="en-MY" sz="2000" dirty="0"/>
              <a:t>Higher cost for testing</a:t>
            </a:r>
          </a:p>
          <a:p>
            <a:endParaRPr lang="en-US" dirty="0"/>
          </a:p>
        </p:txBody>
      </p:sp>
    </p:spTree>
    <p:extLst>
      <p:ext uri="{BB962C8B-B14F-4D97-AF65-F5344CB8AC3E}">
        <p14:creationId xmlns:p14="http://schemas.microsoft.com/office/powerpoint/2010/main" val="32478030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3" y="1257794"/>
            <a:ext cx="11037452" cy="3085523"/>
          </a:xfrm>
        </p:spPr>
        <p:txBody>
          <a:bodyPr>
            <a:normAutofit/>
          </a:bodyPr>
          <a:lstStyle/>
          <a:p>
            <a:r>
              <a:rPr lang="en-US" sz="2400" dirty="0"/>
              <a:t>A prototype is an early sample or a model built to test a concept or process.</a:t>
            </a:r>
            <a:endParaRPr lang="en-MY" sz="2400" dirty="0"/>
          </a:p>
        </p:txBody>
      </p:sp>
      <p:sp>
        <p:nvSpPr>
          <p:cNvPr id="3" name="Title 2"/>
          <p:cNvSpPr>
            <a:spLocks noGrp="1"/>
          </p:cNvSpPr>
          <p:nvPr>
            <p:ph type="title"/>
          </p:nvPr>
        </p:nvSpPr>
        <p:spPr/>
        <p:txBody>
          <a:bodyPr>
            <a:normAutofit/>
          </a:bodyPr>
          <a:lstStyle/>
          <a:p>
            <a:r>
              <a:rPr lang="en-US" dirty="0"/>
              <a:t>Prototyping Model</a:t>
            </a:r>
            <a:endParaRPr lang="en-MY" dirty="0"/>
          </a:p>
        </p:txBody>
      </p:sp>
      <p:grpSp>
        <p:nvGrpSpPr>
          <p:cNvPr id="4" name="Group 1"/>
          <p:cNvGrpSpPr>
            <a:grpSpLocks noChangeAspect="1"/>
          </p:cNvGrpSpPr>
          <p:nvPr/>
        </p:nvGrpSpPr>
        <p:grpSpPr bwMode="auto">
          <a:xfrm>
            <a:off x="839784" y="1962341"/>
            <a:ext cx="9055596" cy="3672408"/>
            <a:chOff x="1440" y="8269"/>
            <a:chExt cx="9026" cy="3659"/>
          </a:xfrm>
        </p:grpSpPr>
        <p:sp>
          <p:nvSpPr>
            <p:cNvPr id="5" name="AutoShape 11"/>
            <p:cNvSpPr>
              <a:spLocks noChangeAspect="1" noChangeArrowheads="1" noTextEdit="1"/>
            </p:cNvSpPr>
            <p:nvPr/>
          </p:nvSpPr>
          <p:spPr bwMode="auto">
            <a:xfrm>
              <a:off x="1440" y="8269"/>
              <a:ext cx="9026" cy="3659"/>
            </a:xfrm>
            <a:prstGeom prst="rect">
              <a:avLst/>
            </a:prstGeom>
            <a:noFill/>
          </p:spPr>
          <p:txBody>
            <a:bodyPr vert="horz" wrap="square" lIns="91440" tIns="45720" rIns="91440" bIns="45720" numCol="1" anchor="t" anchorCtr="0" compatLnSpc="1">
              <a:prstTxWarp prst="textNoShape">
                <a:avLst/>
              </a:prstTxWarp>
            </a:bodyPr>
            <a:lstStyle/>
            <a:p>
              <a:endParaRPr lang="en-MY" b="1"/>
            </a:p>
          </p:txBody>
        </p:sp>
        <p:sp>
          <p:nvSpPr>
            <p:cNvPr id="6" name="Rectangle 10"/>
            <p:cNvSpPr>
              <a:spLocks noChangeArrowheads="1"/>
            </p:cNvSpPr>
            <p:nvPr/>
          </p:nvSpPr>
          <p:spPr bwMode="auto">
            <a:xfrm>
              <a:off x="2489" y="9027"/>
              <a:ext cx="2504" cy="73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sz="2000" b="1" dirty="0">
                  <a:latin typeface="Garamond" pitchFamily="18" charset="0"/>
                  <a:ea typeface="SimSun" pitchFamily="2" charset="-122"/>
                  <a:cs typeface="Times New Roman" pitchFamily="18" charset="0"/>
                </a:rPr>
                <a:t>Customer Feedback/</a:t>
              </a:r>
              <a:endParaRPr lang="en-US" sz="2000" b="1" dirty="0">
                <a:latin typeface="Arial" pitchFamily="34" charset="0"/>
                <a:cs typeface="Arial" pitchFamily="34" charset="0"/>
              </a:endParaRPr>
            </a:p>
            <a:p>
              <a:pPr algn="ctr" defTabSz="914400" eaLnBrk="0" fontAlgn="base" hangingPunct="0">
                <a:spcBef>
                  <a:spcPct val="0"/>
                </a:spcBef>
                <a:spcAft>
                  <a:spcPct val="0"/>
                </a:spcAft>
              </a:pPr>
              <a:r>
                <a:rPr lang="en-US" sz="2000" b="1" dirty="0">
                  <a:latin typeface="Garamond" pitchFamily="18" charset="0"/>
                  <a:ea typeface="SimSun" pitchFamily="2" charset="-122"/>
                  <a:cs typeface="Times New Roman" pitchFamily="18" charset="0"/>
                </a:rPr>
                <a:t>Requirements</a:t>
              </a:r>
              <a:endParaRPr lang="en-US" sz="2000" b="1" dirty="0">
                <a:latin typeface="Arial" pitchFamily="34" charset="0"/>
                <a:cs typeface="Arial" pitchFamily="34" charset="0"/>
              </a:endParaRPr>
            </a:p>
          </p:txBody>
        </p:sp>
        <p:sp>
          <p:nvSpPr>
            <p:cNvPr id="7" name="Rectangle 9"/>
            <p:cNvSpPr>
              <a:spLocks noChangeArrowheads="1"/>
            </p:cNvSpPr>
            <p:nvPr/>
          </p:nvSpPr>
          <p:spPr bwMode="auto">
            <a:xfrm>
              <a:off x="6662" y="9027"/>
              <a:ext cx="3053" cy="73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sz="2000" b="1" dirty="0">
                  <a:latin typeface="Garamond" pitchFamily="18" charset="0"/>
                  <a:ea typeface="SimSun" pitchFamily="2" charset="-122"/>
                  <a:cs typeface="Times New Roman" pitchFamily="18" charset="0"/>
                </a:rPr>
                <a:t>Design/Develop/Refine Prototype</a:t>
              </a:r>
              <a:endParaRPr lang="en-US" sz="2000" b="1" dirty="0">
                <a:latin typeface="Arial" pitchFamily="34" charset="0"/>
                <a:cs typeface="Arial" pitchFamily="34" charset="0"/>
              </a:endParaRPr>
            </a:p>
          </p:txBody>
        </p:sp>
        <p:sp>
          <p:nvSpPr>
            <p:cNvPr id="8" name="Rectangle 8"/>
            <p:cNvSpPr>
              <a:spLocks noChangeArrowheads="1"/>
            </p:cNvSpPr>
            <p:nvPr/>
          </p:nvSpPr>
          <p:spPr bwMode="auto">
            <a:xfrm>
              <a:off x="4231" y="10821"/>
              <a:ext cx="3580" cy="731"/>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sz="2000" b="1" dirty="0">
                  <a:latin typeface="Garamond" pitchFamily="18" charset="0"/>
                  <a:ea typeface="SimSun" pitchFamily="2" charset="-122"/>
                  <a:cs typeface="Times New Roman" pitchFamily="18" charset="0"/>
                </a:rPr>
                <a:t>Testing of Prototype by Customer</a:t>
              </a:r>
              <a:endParaRPr lang="en-US" sz="2000" b="1" dirty="0">
                <a:latin typeface="Arial" pitchFamily="34" charset="0"/>
                <a:cs typeface="Arial" pitchFamily="34" charset="0"/>
              </a:endParaRPr>
            </a:p>
          </p:txBody>
        </p:sp>
        <p:sp>
          <p:nvSpPr>
            <p:cNvPr id="9" name="AutoShape 7"/>
            <p:cNvSpPr>
              <a:spLocks noChangeShapeType="1"/>
            </p:cNvSpPr>
            <p:nvPr/>
          </p:nvSpPr>
          <p:spPr bwMode="auto">
            <a:xfrm>
              <a:off x="4993" y="9392"/>
              <a:ext cx="166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MY" b="1"/>
            </a:p>
          </p:txBody>
        </p:sp>
        <p:sp>
          <p:nvSpPr>
            <p:cNvPr id="10" name="AutoShape 6"/>
            <p:cNvSpPr>
              <a:spLocks noChangeShapeType="1"/>
            </p:cNvSpPr>
            <p:nvPr/>
          </p:nvSpPr>
          <p:spPr bwMode="auto">
            <a:xfrm flipH="1">
              <a:off x="7811" y="9757"/>
              <a:ext cx="378" cy="143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MY" b="1"/>
            </a:p>
          </p:txBody>
        </p:sp>
        <p:sp>
          <p:nvSpPr>
            <p:cNvPr id="11" name="AutoShape 5"/>
            <p:cNvSpPr>
              <a:spLocks noChangeShapeType="1"/>
            </p:cNvSpPr>
            <p:nvPr/>
          </p:nvSpPr>
          <p:spPr bwMode="auto">
            <a:xfrm flipH="1" flipV="1">
              <a:off x="3741" y="9757"/>
              <a:ext cx="490" cy="143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MY" b="1"/>
            </a:p>
          </p:txBody>
        </p:sp>
        <p:sp>
          <p:nvSpPr>
            <p:cNvPr id="12" name="Text Box 4"/>
            <p:cNvSpPr txBox="1">
              <a:spLocks noChangeArrowheads="1"/>
            </p:cNvSpPr>
            <p:nvPr/>
          </p:nvSpPr>
          <p:spPr bwMode="auto">
            <a:xfrm>
              <a:off x="5233" y="8486"/>
              <a:ext cx="1258" cy="85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b="1" dirty="0">
                  <a:latin typeface="Garamond" pitchFamily="18" charset="0"/>
                  <a:ea typeface="SimSun" pitchFamily="2" charset="-122"/>
                  <a:cs typeface="Times New Roman" pitchFamily="18" charset="0"/>
                </a:rPr>
                <a:t>is used to</a:t>
              </a:r>
              <a:endParaRPr lang="en-US" sz="2400" b="1" dirty="0">
                <a:latin typeface="Arial" pitchFamily="34" charset="0"/>
                <a:cs typeface="Arial" pitchFamily="34" charset="0"/>
              </a:endParaRPr>
            </a:p>
          </p:txBody>
        </p:sp>
        <p:sp>
          <p:nvSpPr>
            <p:cNvPr id="13" name="Text Box 3"/>
            <p:cNvSpPr txBox="1">
              <a:spLocks noChangeArrowheads="1"/>
            </p:cNvSpPr>
            <p:nvPr/>
          </p:nvSpPr>
          <p:spPr bwMode="auto">
            <a:xfrm>
              <a:off x="8112" y="10197"/>
              <a:ext cx="1076" cy="77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2400" b="1">
                  <a:latin typeface="Garamond" pitchFamily="18" charset="0"/>
                  <a:ea typeface="SimSun" pitchFamily="2" charset="-122"/>
                  <a:cs typeface="Times New Roman" pitchFamily="18" charset="0"/>
                </a:rPr>
                <a:t>used for</a:t>
              </a:r>
              <a:endParaRPr lang="en-US" sz="2400" b="1">
                <a:latin typeface="Arial" pitchFamily="34" charset="0"/>
                <a:cs typeface="Arial" pitchFamily="34" charset="0"/>
              </a:endParaRPr>
            </a:p>
          </p:txBody>
        </p:sp>
        <p:sp>
          <p:nvSpPr>
            <p:cNvPr id="14" name="Text Box 2"/>
            <p:cNvSpPr txBox="1">
              <a:spLocks noChangeArrowheads="1"/>
            </p:cNvSpPr>
            <p:nvPr/>
          </p:nvSpPr>
          <p:spPr bwMode="auto">
            <a:xfrm>
              <a:off x="2366" y="10218"/>
              <a:ext cx="1463" cy="77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r" defTabSz="914400" fontAlgn="base">
                <a:spcBef>
                  <a:spcPct val="0"/>
                </a:spcBef>
                <a:spcAft>
                  <a:spcPct val="0"/>
                </a:spcAft>
              </a:pPr>
              <a:r>
                <a:rPr lang="en-US" sz="2400" b="1" dirty="0">
                  <a:latin typeface="Garamond" pitchFamily="18" charset="0"/>
                  <a:ea typeface="SimSun" pitchFamily="2" charset="-122"/>
                  <a:cs typeface="Times New Roman" pitchFamily="18" charset="0"/>
                </a:rPr>
                <a:t>results into</a:t>
              </a:r>
              <a:endParaRPr lang="en-US" sz="2400" b="1" dirty="0">
                <a:latin typeface="Arial" pitchFamily="34" charset="0"/>
                <a:cs typeface="Arial" pitchFamily="34" charset="0"/>
              </a:endParaRPr>
            </a:p>
          </p:txBody>
        </p:sp>
      </p:grpSp>
    </p:spTree>
    <p:extLst>
      <p:ext uri="{BB962C8B-B14F-4D97-AF65-F5344CB8AC3E}">
        <p14:creationId xmlns:p14="http://schemas.microsoft.com/office/powerpoint/2010/main" val="33244389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1314294"/>
            <a:ext cx="4569845" cy="486798"/>
          </a:xfrm>
          <a:solidFill>
            <a:schemeClr val="accent1">
              <a:lumMod val="40000"/>
              <a:lumOff val="60000"/>
            </a:schemeClr>
          </a:solidFill>
        </p:spPr>
        <p:txBody>
          <a:bodyPr/>
          <a:lstStyle/>
          <a:p>
            <a:pPr algn="ctr"/>
            <a:r>
              <a:rPr lang="en-US" sz="1800" dirty="0">
                <a:solidFill>
                  <a:schemeClr val="tx1"/>
                </a:solidFill>
              </a:rPr>
              <a:t>Advantages </a:t>
            </a:r>
          </a:p>
        </p:txBody>
      </p:sp>
      <p:sp>
        <p:nvSpPr>
          <p:cNvPr id="5" name="Text Placeholder 4"/>
          <p:cNvSpPr>
            <a:spLocks noGrp="1"/>
          </p:cNvSpPr>
          <p:nvPr>
            <p:ph type="body" sz="quarter" idx="3"/>
          </p:nvPr>
        </p:nvSpPr>
        <p:spPr>
          <a:xfrm>
            <a:off x="5972475" y="1303977"/>
            <a:ext cx="4577007" cy="486798"/>
          </a:xfrm>
          <a:solidFill>
            <a:schemeClr val="accent1">
              <a:lumMod val="40000"/>
              <a:lumOff val="60000"/>
            </a:schemeClr>
          </a:solidFill>
        </p:spPr>
        <p:txBody>
          <a:bodyPr>
            <a:normAutofit/>
          </a:bodyPr>
          <a:lstStyle/>
          <a:p>
            <a:pPr algn="ctr"/>
            <a:r>
              <a:rPr lang="en-US" sz="1800" dirty="0">
                <a:solidFill>
                  <a:schemeClr val="tx1"/>
                </a:solidFill>
              </a:rPr>
              <a:t>Disadvantages</a:t>
            </a:r>
          </a:p>
        </p:txBody>
      </p:sp>
      <p:sp>
        <p:nvSpPr>
          <p:cNvPr id="3" name="Title 2"/>
          <p:cNvSpPr>
            <a:spLocks noGrp="1"/>
          </p:cNvSpPr>
          <p:nvPr>
            <p:ph type="title"/>
          </p:nvPr>
        </p:nvSpPr>
        <p:spPr/>
        <p:txBody>
          <a:bodyPr/>
          <a:lstStyle/>
          <a:p>
            <a:r>
              <a:rPr lang="en-US" sz="4400" dirty="0"/>
              <a:t>Prototyping</a:t>
            </a:r>
            <a:endParaRPr lang="en-MY" dirty="0"/>
          </a:p>
        </p:txBody>
      </p:sp>
      <p:sp>
        <p:nvSpPr>
          <p:cNvPr id="2" name="Content Placeholder 1"/>
          <p:cNvSpPr>
            <a:spLocks noGrp="1"/>
          </p:cNvSpPr>
          <p:nvPr>
            <p:ph sz="half" idx="13"/>
          </p:nvPr>
        </p:nvSpPr>
        <p:spPr>
          <a:xfrm>
            <a:off x="609600" y="1815815"/>
            <a:ext cx="4569845" cy="4141640"/>
          </a:xfrm>
          <a:solidFill>
            <a:schemeClr val="accent1">
              <a:lumMod val="20000"/>
              <a:lumOff val="80000"/>
            </a:schemeClr>
          </a:solidFill>
        </p:spPr>
        <p:txBody>
          <a:bodyPr>
            <a:normAutofit fontScale="47500" lnSpcReduction="20000"/>
          </a:bodyPr>
          <a:lstStyle/>
          <a:p>
            <a:pPr lvl="0">
              <a:lnSpc>
                <a:spcPct val="170000"/>
              </a:lnSpc>
            </a:pPr>
            <a:r>
              <a:rPr lang="en-US" sz="2800" dirty="0"/>
              <a:t>Early feedback from project stakeholders</a:t>
            </a:r>
            <a:endParaRPr lang="en-MY" sz="2800" dirty="0"/>
          </a:p>
          <a:p>
            <a:pPr lvl="0">
              <a:lnSpc>
                <a:spcPct val="170000"/>
              </a:lnSpc>
            </a:pPr>
            <a:r>
              <a:rPr lang="en-US" sz="2800" dirty="0"/>
              <a:t>Requirements become clearer</a:t>
            </a:r>
            <a:endParaRPr lang="en-MY" sz="2800" dirty="0"/>
          </a:p>
          <a:p>
            <a:pPr lvl="0">
              <a:lnSpc>
                <a:spcPct val="170000"/>
              </a:lnSpc>
            </a:pPr>
            <a:r>
              <a:rPr lang="en-US" sz="2800" dirty="0"/>
              <a:t>Easily accommodate new requirements</a:t>
            </a:r>
            <a:endParaRPr lang="en-MY" sz="2800" dirty="0"/>
          </a:p>
          <a:p>
            <a:pPr lvl="0">
              <a:lnSpc>
                <a:spcPct val="170000"/>
              </a:lnSpc>
            </a:pPr>
            <a:r>
              <a:rPr lang="en-US" sz="2800" dirty="0"/>
              <a:t>Useful for non-IT-literate people</a:t>
            </a:r>
            <a:endParaRPr lang="en-MY" sz="2800" dirty="0"/>
          </a:p>
          <a:p>
            <a:pPr lvl="0">
              <a:lnSpc>
                <a:spcPct val="170000"/>
              </a:lnSpc>
            </a:pPr>
            <a:r>
              <a:rPr lang="en-US" sz="2800" dirty="0"/>
              <a:t>Gain more confidence from project stakeholders</a:t>
            </a:r>
            <a:endParaRPr lang="en-MY" sz="2800" dirty="0"/>
          </a:p>
          <a:p>
            <a:pPr lvl="0">
              <a:lnSpc>
                <a:spcPct val="170000"/>
              </a:lnSpc>
            </a:pPr>
            <a:r>
              <a:rPr lang="en-US" sz="2800" dirty="0"/>
              <a:t>Flexibility in design and development</a:t>
            </a:r>
            <a:endParaRPr lang="en-MY" sz="2800" dirty="0"/>
          </a:p>
          <a:p>
            <a:pPr lvl="0">
              <a:lnSpc>
                <a:spcPct val="170000"/>
              </a:lnSpc>
            </a:pPr>
            <a:r>
              <a:rPr lang="en-US" sz="2800" dirty="0"/>
              <a:t>Reduces risk of failure</a:t>
            </a:r>
            <a:endParaRPr lang="en-MY" sz="2800" dirty="0"/>
          </a:p>
          <a:p>
            <a:pPr lvl="0">
              <a:lnSpc>
                <a:spcPct val="170000"/>
              </a:lnSpc>
            </a:pPr>
            <a:r>
              <a:rPr lang="en-US" sz="2800" dirty="0"/>
              <a:t>Conducive development environment</a:t>
            </a:r>
            <a:endParaRPr lang="en-MY" sz="2800" dirty="0"/>
          </a:p>
          <a:p>
            <a:pPr lvl="0">
              <a:lnSpc>
                <a:spcPct val="170000"/>
              </a:lnSpc>
            </a:pPr>
            <a:r>
              <a:rPr lang="en-US" sz="2800" dirty="0"/>
              <a:t>Shorter delivery time</a:t>
            </a:r>
            <a:endParaRPr lang="en-MY" sz="2800" dirty="0"/>
          </a:p>
          <a:p>
            <a:pPr>
              <a:lnSpc>
                <a:spcPct val="170000"/>
              </a:lnSpc>
            </a:pPr>
            <a:r>
              <a:rPr lang="en-US" sz="2800" dirty="0"/>
              <a:t>Funding from prospective investors</a:t>
            </a:r>
            <a:endParaRPr lang="en-MY" dirty="0"/>
          </a:p>
        </p:txBody>
      </p:sp>
      <p:sp>
        <p:nvSpPr>
          <p:cNvPr id="6" name="Content Placeholder 5"/>
          <p:cNvSpPr>
            <a:spLocks noGrp="1"/>
          </p:cNvSpPr>
          <p:nvPr>
            <p:ph sz="half" idx="14"/>
          </p:nvPr>
        </p:nvSpPr>
        <p:spPr>
          <a:xfrm>
            <a:off x="5980156" y="1790775"/>
            <a:ext cx="4577007" cy="3085523"/>
          </a:xfrm>
          <a:solidFill>
            <a:schemeClr val="accent1">
              <a:lumMod val="20000"/>
              <a:lumOff val="80000"/>
            </a:schemeClr>
          </a:solidFill>
        </p:spPr>
        <p:txBody>
          <a:bodyPr/>
          <a:lstStyle/>
          <a:p>
            <a:pPr lvl="0">
              <a:lnSpc>
                <a:spcPct val="150000"/>
              </a:lnSpc>
            </a:pPr>
            <a:r>
              <a:rPr lang="en-US" dirty="0"/>
              <a:t>Cost may be high</a:t>
            </a:r>
            <a:endParaRPr lang="en-MY" dirty="0"/>
          </a:p>
          <a:p>
            <a:pPr lvl="0">
              <a:lnSpc>
                <a:spcPct val="150000"/>
              </a:lnSpc>
            </a:pPr>
            <a:r>
              <a:rPr lang="en-US" dirty="0"/>
              <a:t>Slow process</a:t>
            </a:r>
            <a:endParaRPr lang="en-MY" dirty="0"/>
          </a:p>
          <a:p>
            <a:pPr lvl="0">
              <a:lnSpc>
                <a:spcPct val="150000"/>
              </a:lnSpc>
            </a:pPr>
            <a:r>
              <a:rPr lang="en-US" dirty="0"/>
              <a:t>Too much involvement of customer</a:t>
            </a:r>
            <a:endParaRPr lang="en-MY" dirty="0"/>
          </a:p>
          <a:p>
            <a:pPr lvl="0">
              <a:lnSpc>
                <a:spcPct val="150000"/>
              </a:lnSpc>
            </a:pPr>
            <a:r>
              <a:rPr lang="en-US" dirty="0"/>
              <a:t>Sub-optimal solutions</a:t>
            </a:r>
            <a:endParaRPr lang="en-MY" dirty="0"/>
          </a:p>
          <a:p>
            <a:pPr lvl="0">
              <a:lnSpc>
                <a:spcPct val="150000"/>
              </a:lnSpc>
            </a:pPr>
            <a:r>
              <a:rPr lang="en-US" dirty="0"/>
              <a:t>Lose interest in project</a:t>
            </a:r>
            <a:endParaRPr lang="en-MY" dirty="0"/>
          </a:p>
          <a:p>
            <a:pPr>
              <a:lnSpc>
                <a:spcPct val="150000"/>
              </a:lnSpc>
            </a:pPr>
            <a:r>
              <a:rPr lang="en-US" dirty="0"/>
              <a:t>Poor documentation</a:t>
            </a:r>
            <a:endParaRPr lang="en-MY" dirty="0"/>
          </a:p>
          <a:p>
            <a:pPr>
              <a:lnSpc>
                <a:spcPct val="150000"/>
              </a:lnSpc>
            </a:pPr>
            <a:endParaRPr lang="en-US" dirty="0"/>
          </a:p>
        </p:txBody>
      </p:sp>
    </p:spTree>
    <p:extLst>
      <p:ext uri="{BB962C8B-B14F-4D97-AF65-F5344CB8AC3E}">
        <p14:creationId xmlns:p14="http://schemas.microsoft.com/office/powerpoint/2010/main" val="84204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625600"/>
            <a:ext cx="10039923" cy="3940755"/>
          </a:xfrm>
        </p:spPr>
        <p:txBody>
          <a:bodyPr>
            <a:noAutofit/>
          </a:bodyPr>
          <a:lstStyle/>
          <a:p>
            <a:pPr lvl="0"/>
            <a:r>
              <a:rPr lang="en-US" sz="2400" dirty="0"/>
              <a:t>When requirements of the system are not clearly understood or are unstable.</a:t>
            </a:r>
            <a:endParaRPr lang="en-MY" sz="2400" dirty="0"/>
          </a:p>
          <a:p>
            <a:pPr lvl="0"/>
            <a:endParaRPr lang="en-US" sz="2400" dirty="0"/>
          </a:p>
          <a:p>
            <a:pPr lvl="0"/>
            <a:r>
              <a:rPr lang="en-US" sz="2400" dirty="0"/>
              <a:t>When requirements are changing quickly.</a:t>
            </a:r>
            <a:endParaRPr lang="en-MY" sz="2400" dirty="0"/>
          </a:p>
          <a:p>
            <a:pPr lvl="0"/>
            <a:endParaRPr lang="en-US" sz="2400" dirty="0"/>
          </a:p>
          <a:p>
            <a:pPr lvl="0"/>
            <a:r>
              <a:rPr lang="en-US" sz="2400" dirty="0"/>
              <a:t>For developing systems with complex algorithms and user interfaces.</a:t>
            </a:r>
            <a:endParaRPr lang="en-MY" sz="2400" dirty="0"/>
          </a:p>
          <a:p>
            <a:endParaRPr lang="en-US" sz="2400" dirty="0"/>
          </a:p>
          <a:p>
            <a:r>
              <a:rPr lang="en-US" sz="2400" dirty="0"/>
              <a:t>To demonstrate technical feasibility of the product.</a:t>
            </a:r>
            <a:endParaRPr lang="en-MY" sz="2400" dirty="0"/>
          </a:p>
        </p:txBody>
      </p:sp>
      <p:sp>
        <p:nvSpPr>
          <p:cNvPr id="3" name="Title 2"/>
          <p:cNvSpPr>
            <a:spLocks noGrp="1"/>
          </p:cNvSpPr>
          <p:nvPr>
            <p:ph type="title"/>
          </p:nvPr>
        </p:nvSpPr>
        <p:spPr/>
        <p:txBody>
          <a:bodyPr>
            <a:normAutofit/>
          </a:bodyPr>
          <a:lstStyle/>
          <a:p>
            <a:r>
              <a:rPr lang="en-US" dirty="0"/>
              <a:t>When Should Prototyping Model be Used?</a:t>
            </a:r>
            <a:endParaRPr lang="en-MY" dirty="0"/>
          </a:p>
        </p:txBody>
      </p:sp>
    </p:spTree>
    <p:extLst>
      <p:ext uri="{BB962C8B-B14F-4D97-AF65-F5344CB8AC3E}">
        <p14:creationId xmlns:p14="http://schemas.microsoft.com/office/powerpoint/2010/main" val="40075593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8766" y="934521"/>
            <a:ext cx="11471561" cy="3085523"/>
          </a:xfrm>
        </p:spPr>
        <p:txBody>
          <a:bodyPr>
            <a:normAutofit/>
          </a:bodyPr>
          <a:lstStyle/>
          <a:p>
            <a:r>
              <a:rPr lang="en-GB" sz="2000" dirty="0"/>
              <a:t>The Spiral model is a type of iterative software development model proposed by Boehm in 1988.  </a:t>
            </a:r>
          </a:p>
          <a:p>
            <a:r>
              <a:rPr lang="en-GB" sz="2000" dirty="0"/>
              <a:t>The model is generally implemented in large, complicated and high risk projects.</a:t>
            </a:r>
            <a:endParaRPr lang="en-MY" sz="2000" dirty="0"/>
          </a:p>
        </p:txBody>
      </p:sp>
      <p:sp>
        <p:nvSpPr>
          <p:cNvPr id="3" name="Title 2"/>
          <p:cNvSpPr>
            <a:spLocks noGrp="1"/>
          </p:cNvSpPr>
          <p:nvPr>
            <p:ph type="title"/>
          </p:nvPr>
        </p:nvSpPr>
        <p:spPr>
          <a:xfrm>
            <a:off x="600367" y="226274"/>
            <a:ext cx="9515959" cy="846793"/>
          </a:xfrm>
        </p:spPr>
        <p:txBody>
          <a:bodyPr>
            <a:normAutofit/>
          </a:bodyPr>
          <a:lstStyle/>
          <a:p>
            <a:r>
              <a:rPr lang="en-GB" dirty="0"/>
              <a:t>Spiral Model</a:t>
            </a:r>
            <a:endParaRPr lang="en-MY" dirty="0"/>
          </a:p>
        </p:txBody>
      </p:sp>
      <p:sp>
        <p:nvSpPr>
          <p:cNvPr id="4" name="Title 2"/>
          <p:cNvSpPr txBox="1">
            <a:spLocks/>
          </p:cNvSpPr>
          <p:nvPr/>
        </p:nvSpPr>
        <p:spPr>
          <a:xfrm>
            <a:off x="1383820" y="5306275"/>
            <a:ext cx="2022760" cy="846793"/>
          </a:xfrm>
          <a:prstGeom prst="rect">
            <a:avLst/>
          </a:prstGeom>
        </p:spPr>
        <p:txBody>
          <a:bodyPr vert="horz" lIns="0" tIns="0" rIns="91440" bIns="45720" rtlCol="0" anchor="t">
            <a:normAutofit lnSpcReduction="10000"/>
          </a:bodyPr>
          <a:lstStyle>
            <a:lvl1pPr algn="l" defTabSz="457189" rtl="0" eaLnBrk="1" latinLnBrk="0" hangingPunct="1">
              <a:spcBef>
                <a:spcPct val="0"/>
              </a:spcBef>
              <a:buNone/>
              <a:defRPr sz="3600" kern="1200">
                <a:solidFill>
                  <a:schemeClr val="tx2"/>
                </a:solidFill>
                <a:latin typeface="+mj-lt"/>
                <a:ea typeface="+mj-ea"/>
                <a:cs typeface="+mj-cs"/>
              </a:defRPr>
            </a:lvl1pPr>
          </a:lstStyle>
          <a:p>
            <a:r>
              <a:rPr lang="en-US" sz="2800" dirty="0"/>
              <a:t>Boehm’s </a:t>
            </a:r>
          </a:p>
          <a:p>
            <a:r>
              <a:rPr lang="en-US" sz="2800" dirty="0"/>
              <a:t>Spiral model</a:t>
            </a:r>
            <a:endParaRPr lang="en-MY" sz="2800" dirty="0"/>
          </a:p>
        </p:txBody>
      </p:sp>
      <p:pic>
        <p:nvPicPr>
          <p:cNvPr id="5" name="Picture 4" descr="http://upload.wikimedia.org/wikipedia/en/3/33/Spiral_model_%28Boehm%2C_1988%29.png"/>
          <p:cNvPicPr/>
          <p:nvPr/>
        </p:nvPicPr>
        <p:blipFill>
          <a:blip r:embed="rId2" cstate="print"/>
          <a:srcRect/>
          <a:stretch>
            <a:fillRect/>
          </a:stretch>
        </p:blipFill>
        <p:spPr bwMode="auto">
          <a:xfrm>
            <a:off x="3630967" y="2237172"/>
            <a:ext cx="5937905" cy="400384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2670094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357746"/>
            <a:ext cx="10547923" cy="4581236"/>
          </a:xfrm>
        </p:spPr>
        <p:txBody>
          <a:bodyPr>
            <a:normAutofit/>
          </a:bodyPr>
          <a:lstStyle/>
          <a:p>
            <a:r>
              <a:rPr lang="en-GB" sz="2400" dirty="0"/>
              <a:t>Each iteration in the cycle represents a development phase in the process which is similar to the phases in the waterfall model.  There is no fixed number of iterations as it depends on the project size and complexity.  </a:t>
            </a:r>
          </a:p>
          <a:p>
            <a:endParaRPr lang="en-GB" sz="2400" dirty="0"/>
          </a:p>
          <a:p>
            <a:r>
              <a:rPr lang="en-GB" sz="2400" dirty="0"/>
              <a:t>Each iteration has four sections:</a:t>
            </a:r>
            <a:endParaRPr lang="en-MY" sz="2400" dirty="0"/>
          </a:p>
          <a:p>
            <a:pPr lvl="1"/>
            <a:r>
              <a:rPr lang="en-MY" sz="2400" dirty="0"/>
              <a:t>Determine objectives, alternatives, constraints of the project</a:t>
            </a:r>
          </a:p>
          <a:p>
            <a:pPr lvl="1"/>
            <a:r>
              <a:rPr lang="en-MY" sz="2400" dirty="0"/>
              <a:t>Evaluate alternatives, and identify and resolve risks to achieve the objectives</a:t>
            </a:r>
          </a:p>
          <a:p>
            <a:pPr lvl="1"/>
            <a:r>
              <a:rPr lang="en-MY" sz="2400" dirty="0"/>
              <a:t>Develop, verify next level product</a:t>
            </a:r>
          </a:p>
          <a:p>
            <a:pPr lvl="1"/>
            <a:r>
              <a:rPr lang="en-MY" sz="2400" dirty="0"/>
              <a:t>Plan next phases</a:t>
            </a:r>
          </a:p>
        </p:txBody>
      </p:sp>
      <p:sp>
        <p:nvSpPr>
          <p:cNvPr id="3" name="Title 2"/>
          <p:cNvSpPr>
            <a:spLocks noGrp="1"/>
          </p:cNvSpPr>
          <p:nvPr>
            <p:ph type="title"/>
          </p:nvPr>
        </p:nvSpPr>
        <p:spPr/>
        <p:txBody>
          <a:bodyPr/>
          <a:lstStyle/>
          <a:p>
            <a:r>
              <a:rPr lang="en-MY" dirty="0"/>
              <a:t>Note</a:t>
            </a:r>
          </a:p>
        </p:txBody>
      </p:sp>
    </p:spTree>
    <p:extLst>
      <p:ext uri="{BB962C8B-B14F-4D97-AF65-F5344CB8AC3E}">
        <p14:creationId xmlns:p14="http://schemas.microsoft.com/office/powerpoint/2010/main" val="17079801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690256"/>
            <a:ext cx="9706633" cy="3876100"/>
          </a:xfrm>
        </p:spPr>
        <p:txBody>
          <a:bodyPr>
            <a:normAutofit/>
          </a:bodyPr>
          <a:lstStyle/>
          <a:p>
            <a:r>
              <a:rPr lang="en-US" sz="2400" dirty="0"/>
              <a:t>Steps in applying the Spiral model:</a:t>
            </a:r>
            <a:endParaRPr lang="en-MY" sz="2400" dirty="0"/>
          </a:p>
          <a:p>
            <a:pPr lvl="1"/>
            <a:r>
              <a:rPr lang="en-US" sz="2400" dirty="0"/>
              <a:t>Identify and </a:t>
            </a:r>
            <a:r>
              <a:rPr lang="en-US" sz="2400" dirty="0" err="1"/>
              <a:t>prioritise</a:t>
            </a:r>
            <a:r>
              <a:rPr lang="en-US" sz="2400" dirty="0"/>
              <a:t> risks.</a:t>
            </a:r>
            <a:endParaRPr lang="en-MY" sz="2400" dirty="0"/>
          </a:p>
          <a:p>
            <a:pPr lvl="1"/>
            <a:r>
              <a:rPr lang="en-US" sz="2400" dirty="0"/>
              <a:t>Develop a series of prototypes for the risks identified, starting with the highest risk.</a:t>
            </a:r>
            <a:endParaRPr lang="en-MY" sz="2400" dirty="0"/>
          </a:p>
          <a:p>
            <a:pPr lvl="1"/>
            <a:r>
              <a:rPr lang="en-US" sz="2400" dirty="0"/>
              <a:t>For each development cycle, apply the Waterfall model.</a:t>
            </a:r>
            <a:endParaRPr lang="en-MY" sz="2400" dirty="0"/>
          </a:p>
          <a:p>
            <a:pPr lvl="1"/>
            <a:r>
              <a:rPr lang="en-US" sz="2400" dirty="0"/>
              <a:t>If a risk is resolved successfully, plan the next cycle.</a:t>
            </a:r>
            <a:endParaRPr lang="en-MY" sz="2400" dirty="0"/>
          </a:p>
          <a:p>
            <a:pPr lvl="1"/>
            <a:r>
              <a:rPr lang="en-US" sz="2400" dirty="0"/>
              <a:t>If at some stage risk cannot be resolved, terminate project.</a:t>
            </a:r>
            <a:endParaRPr lang="en-MY" sz="2400" dirty="0"/>
          </a:p>
        </p:txBody>
      </p:sp>
      <p:sp>
        <p:nvSpPr>
          <p:cNvPr id="3" name="Title 2"/>
          <p:cNvSpPr>
            <a:spLocks noGrp="1"/>
          </p:cNvSpPr>
          <p:nvPr>
            <p:ph type="title"/>
          </p:nvPr>
        </p:nvSpPr>
        <p:spPr/>
        <p:txBody>
          <a:bodyPr/>
          <a:lstStyle/>
          <a:p>
            <a:r>
              <a:rPr lang="en-MY" dirty="0"/>
              <a:t>How to Apply the Model</a:t>
            </a:r>
          </a:p>
        </p:txBody>
      </p:sp>
    </p:spTree>
    <p:extLst>
      <p:ext uri="{BB962C8B-B14F-4D97-AF65-F5344CB8AC3E}">
        <p14:creationId xmlns:p14="http://schemas.microsoft.com/office/powerpoint/2010/main" val="4883597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600" y="1314293"/>
            <a:ext cx="4569845" cy="459089"/>
          </a:xfrm>
          <a:solidFill>
            <a:schemeClr val="accent1">
              <a:lumMod val="40000"/>
              <a:lumOff val="60000"/>
            </a:schemeClr>
          </a:solidFill>
        </p:spPr>
        <p:txBody>
          <a:bodyPr/>
          <a:lstStyle/>
          <a:p>
            <a:pPr algn="ctr"/>
            <a:r>
              <a:rPr lang="en-US" sz="1800" dirty="0">
                <a:solidFill>
                  <a:schemeClr val="tx1"/>
                </a:solidFill>
              </a:rPr>
              <a:t>Advantages</a:t>
            </a:r>
          </a:p>
        </p:txBody>
      </p:sp>
      <p:sp>
        <p:nvSpPr>
          <p:cNvPr id="5" name="Text Placeholder 4"/>
          <p:cNvSpPr>
            <a:spLocks noGrp="1"/>
          </p:cNvSpPr>
          <p:nvPr>
            <p:ph type="body" sz="quarter" idx="3"/>
          </p:nvPr>
        </p:nvSpPr>
        <p:spPr>
          <a:xfrm>
            <a:off x="5455239" y="1314293"/>
            <a:ext cx="4860996" cy="459089"/>
          </a:xfrm>
          <a:solidFill>
            <a:schemeClr val="accent1">
              <a:lumMod val="40000"/>
              <a:lumOff val="60000"/>
            </a:schemeClr>
          </a:solidFill>
        </p:spPr>
        <p:txBody>
          <a:bodyPr>
            <a:normAutofit/>
          </a:bodyPr>
          <a:lstStyle/>
          <a:p>
            <a:pPr algn="ctr"/>
            <a:r>
              <a:rPr lang="en-US" sz="1800" dirty="0">
                <a:solidFill>
                  <a:schemeClr val="tx1"/>
                </a:solidFill>
              </a:rPr>
              <a:t>Disadvantages</a:t>
            </a:r>
          </a:p>
        </p:txBody>
      </p:sp>
      <p:sp>
        <p:nvSpPr>
          <p:cNvPr id="3" name="Title 2"/>
          <p:cNvSpPr>
            <a:spLocks noGrp="1"/>
          </p:cNvSpPr>
          <p:nvPr>
            <p:ph type="title"/>
          </p:nvPr>
        </p:nvSpPr>
        <p:spPr/>
        <p:txBody>
          <a:bodyPr>
            <a:normAutofit/>
          </a:bodyPr>
          <a:lstStyle/>
          <a:p>
            <a:r>
              <a:rPr lang="en-US" dirty="0"/>
              <a:t>Spiral Model </a:t>
            </a:r>
            <a:endParaRPr lang="en-MY" dirty="0"/>
          </a:p>
        </p:txBody>
      </p:sp>
      <p:sp>
        <p:nvSpPr>
          <p:cNvPr id="2" name="Content Placeholder 1"/>
          <p:cNvSpPr>
            <a:spLocks noGrp="1"/>
          </p:cNvSpPr>
          <p:nvPr>
            <p:ph sz="half" idx="13"/>
          </p:nvPr>
        </p:nvSpPr>
        <p:spPr>
          <a:xfrm>
            <a:off x="609600" y="1773382"/>
            <a:ext cx="4569845" cy="4174836"/>
          </a:xfrm>
          <a:solidFill>
            <a:schemeClr val="accent1">
              <a:lumMod val="20000"/>
              <a:lumOff val="80000"/>
            </a:schemeClr>
          </a:solidFill>
        </p:spPr>
        <p:txBody>
          <a:bodyPr>
            <a:normAutofit/>
          </a:bodyPr>
          <a:lstStyle/>
          <a:p>
            <a:pPr>
              <a:lnSpc>
                <a:spcPct val="150000"/>
              </a:lnSpc>
            </a:pPr>
            <a:r>
              <a:rPr lang="en-US" dirty="0"/>
              <a:t>Flexible</a:t>
            </a:r>
            <a:endParaRPr lang="en-MY" dirty="0"/>
          </a:p>
          <a:p>
            <a:pPr>
              <a:lnSpc>
                <a:spcPct val="150000"/>
              </a:lnSpc>
            </a:pPr>
            <a:r>
              <a:rPr lang="en-US" dirty="0"/>
              <a:t>Easy and effective project monitoring:</a:t>
            </a:r>
            <a:endParaRPr lang="en-MY" dirty="0"/>
          </a:p>
          <a:p>
            <a:pPr>
              <a:lnSpc>
                <a:spcPct val="150000"/>
              </a:lnSpc>
            </a:pPr>
            <a:r>
              <a:rPr lang="en-US" dirty="0"/>
              <a:t>Built-in risk management:</a:t>
            </a:r>
            <a:endParaRPr lang="en-MY" dirty="0"/>
          </a:p>
          <a:p>
            <a:pPr>
              <a:lnSpc>
                <a:spcPct val="150000"/>
              </a:lnSpc>
            </a:pPr>
            <a:r>
              <a:rPr lang="en-US" dirty="0"/>
              <a:t>Cope well with changes:</a:t>
            </a:r>
            <a:endParaRPr lang="en-MY" dirty="0"/>
          </a:p>
          <a:p>
            <a:pPr>
              <a:lnSpc>
                <a:spcPct val="150000"/>
              </a:lnSpc>
            </a:pPr>
            <a:r>
              <a:rPr lang="en-US" dirty="0"/>
              <a:t>More realistic project estimates:</a:t>
            </a:r>
            <a:endParaRPr lang="en-MY" dirty="0"/>
          </a:p>
          <a:p>
            <a:pPr>
              <a:lnSpc>
                <a:spcPct val="150000"/>
              </a:lnSpc>
            </a:pPr>
            <a:r>
              <a:rPr lang="en-US" dirty="0"/>
              <a:t>Suitable for high risk projects:</a:t>
            </a:r>
            <a:endParaRPr lang="en-MY" dirty="0"/>
          </a:p>
          <a:p>
            <a:pPr>
              <a:lnSpc>
                <a:spcPct val="150000"/>
              </a:lnSpc>
            </a:pPr>
            <a:r>
              <a:rPr lang="en-US" dirty="0"/>
              <a:t>Develop highly </a:t>
            </a:r>
            <a:r>
              <a:rPr lang="en-US" dirty="0" err="1"/>
              <a:t>customised</a:t>
            </a:r>
            <a:r>
              <a:rPr lang="en-US" dirty="0"/>
              <a:t> product:</a:t>
            </a:r>
            <a:endParaRPr lang="en-MY" b="1" dirty="0"/>
          </a:p>
          <a:p>
            <a:pPr>
              <a:lnSpc>
                <a:spcPct val="150000"/>
              </a:lnSpc>
            </a:pPr>
            <a:endParaRPr lang="en-MY" dirty="0"/>
          </a:p>
        </p:txBody>
      </p:sp>
      <p:sp>
        <p:nvSpPr>
          <p:cNvPr id="6" name="Content Placeholder 5"/>
          <p:cNvSpPr>
            <a:spLocks noGrp="1"/>
          </p:cNvSpPr>
          <p:nvPr>
            <p:ph sz="half" idx="14"/>
          </p:nvPr>
        </p:nvSpPr>
        <p:spPr>
          <a:xfrm>
            <a:off x="5455239" y="1773382"/>
            <a:ext cx="4860996" cy="4174836"/>
          </a:xfrm>
          <a:solidFill>
            <a:schemeClr val="accent1">
              <a:lumMod val="20000"/>
              <a:lumOff val="80000"/>
            </a:schemeClr>
          </a:solidFill>
        </p:spPr>
        <p:txBody>
          <a:bodyPr>
            <a:normAutofit/>
          </a:bodyPr>
          <a:lstStyle/>
          <a:p>
            <a:pPr>
              <a:lnSpc>
                <a:spcPct val="150000"/>
              </a:lnSpc>
            </a:pPr>
            <a:r>
              <a:rPr lang="en-US" dirty="0"/>
              <a:t>High cost</a:t>
            </a:r>
          </a:p>
          <a:p>
            <a:pPr>
              <a:lnSpc>
                <a:spcPct val="150000"/>
              </a:lnSpc>
            </a:pPr>
            <a:r>
              <a:rPr lang="en-US" dirty="0"/>
              <a:t>Complicated approach</a:t>
            </a:r>
            <a:endParaRPr lang="en-MY" dirty="0"/>
          </a:p>
          <a:p>
            <a:pPr>
              <a:lnSpc>
                <a:spcPct val="150000"/>
              </a:lnSpc>
            </a:pPr>
            <a:r>
              <a:rPr lang="en-US" dirty="0"/>
              <a:t>Need expertise</a:t>
            </a:r>
            <a:endParaRPr lang="en-MY" dirty="0"/>
          </a:p>
          <a:p>
            <a:pPr>
              <a:lnSpc>
                <a:spcPct val="150000"/>
              </a:lnSpc>
            </a:pPr>
            <a:r>
              <a:rPr lang="en-US" dirty="0"/>
              <a:t>Difficult to follow rules and protocols:</a:t>
            </a:r>
            <a:endParaRPr lang="en-MY" dirty="0"/>
          </a:p>
          <a:p>
            <a:pPr>
              <a:lnSpc>
                <a:spcPct val="150000"/>
              </a:lnSpc>
            </a:pPr>
            <a:r>
              <a:rPr lang="en-US" dirty="0"/>
              <a:t>Difficult to reuse prototype:</a:t>
            </a:r>
            <a:endParaRPr lang="en-MY" dirty="0"/>
          </a:p>
          <a:p>
            <a:pPr>
              <a:lnSpc>
                <a:spcPct val="150000"/>
              </a:lnSpc>
            </a:pPr>
            <a:r>
              <a:rPr lang="en-US" dirty="0"/>
              <a:t>Unsuitable for low risk projects:</a:t>
            </a:r>
            <a:endParaRPr lang="en-MY" dirty="0"/>
          </a:p>
          <a:p>
            <a:pPr>
              <a:lnSpc>
                <a:spcPct val="150000"/>
              </a:lnSpc>
            </a:pPr>
            <a:r>
              <a:rPr lang="en-US" dirty="0"/>
              <a:t>Difficult to meet budgetary and scheduling requirements</a:t>
            </a:r>
            <a:endParaRPr lang="en-MY" dirty="0"/>
          </a:p>
          <a:p>
            <a:pPr>
              <a:lnSpc>
                <a:spcPct val="150000"/>
              </a:lnSpc>
            </a:pPr>
            <a:r>
              <a:rPr lang="en-US" dirty="0"/>
              <a:t>Huge amount of documentation:</a:t>
            </a:r>
            <a:endParaRPr lang="en-MY" dirty="0"/>
          </a:p>
          <a:p>
            <a:pPr>
              <a:lnSpc>
                <a:spcPct val="150000"/>
              </a:lnSpc>
            </a:pPr>
            <a:endParaRPr lang="en-US" dirty="0"/>
          </a:p>
        </p:txBody>
      </p:sp>
    </p:spTree>
    <p:extLst>
      <p:ext uri="{BB962C8B-B14F-4D97-AF65-F5344CB8AC3E}">
        <p14:creationId xmlns:p14="http://schemas.microsoft.com/office/powerpoint/2010/main" val="38423512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1188" y="180092"/>
            <a:ext cx="9515959" cy="846793"/>
          </a:xfrm>
        </p:spPr>
        <p:txBody>
          <a:bodyPr>
            <a:normAutofit/>
          </a:bodyPr>
          <a:lstStyle/>
          <a:p>
            <a:r>
              <a:rPr lang="en-GB" dirty="0"/>
              <a:t>The Rational Unified Process (RUP)</a:t>
            </a:r>
            <a:endParaRPr lang="en-MY" dirty="0"/>
          </a:p>
        </p:txBody>
      </p:sp>
      <p:sp>
        <p:nvSpPr>
          <p:cNvPr id="6" name="Content Placeholder 1"/>
          <p:cNvSpPr>
            <a:spLocks noGrp="1"/>
          </p:cNvSpPr>
          <p:nvPr>
            <p:ph idx="1"/>
          </p:nvPr>
        </p:nvSpPr>
        <p:spPr>
          <a:xfrm>
            <a:off x="609604" y="1403928"/>
            <a:ext cx="11268360" cy="4162428"/>
          </a:xfrm>
        </p:spPr>
        <p:txBody>
          <a:bodyPr>
            <a:normAutofit fontScale="92500" lnSpcReduction="20000"/>
          </a:bodyPr>
          <a:lstStyle/>
          <a:p>
            <a:pPr>
              <a:buNone/>
            </a:pPr>
            <a:r>
              <a:rPr lang="en-GB" sz="2800" dirty="0"/>
              <a:t>RUP is normally described from three perspectives (</a:t>
            </a:r>
            <a:r>
              <a:rPr lang="en-GB" sz="2800" dirty="0" err="1"/>
              <a:t>Sommerville</a:t>
            </a:r>
            <a:r>
              <a:rPr lang="en-GB" sz="2800" dirty="0"/>
              <a:t>, 2004):</a:t>
            </a:r>
          </a:p>
          <a:p>
            <a:pPr>
              <a:buNone/>
            </a:pPr>
            <a:endParaRPr lang="en-MY" sz="2800" dirty="0"/>
          </a:p>
          <a:p>
            <a:r>
              <a:rPr lang="en-GB" sz="2800" dirty="0"/>
              <a:t> Dynamic perspective</a:t>
            </a:r>
            <a:endParaRPr lang="en-MY" sz="2800" dirty="0"/>
          </a:p>
          <a:p>
            <a:pPr lvl="1"/>
            <a:r>
              <a:rPr lang="en-GB" sz="2400" dirty="0"/>
              <a:t>It shows the phases of the model.</a:t>
            </a:r>
          </a:p>
          <a:p>
            <a:pPr lvl="1"/>
            <a:endParaRPr lang="en-MY" sz="2400" dirty="0"/>
          </a:p>
          <a:p>
            <a:pPr lvl="0"/>
            <a:r>
              <a:rPr lang="en-GB" sz="2800" dirty="0"/>
              <a:t>Static perspective</a:t>
            </a:r>
            <a:endParaRPr lang="en-MY" sz="2800" dirty="0"/>
          </a:p>
          <a:p>
            <a:pPr lvl="1"/>
            <a:r>
              <a:rPr lang="en-GB" sz="2400" dirty="0"/>
              <a:t>It shows the process activities that are performed.</a:t>
            </a:r>
          </a:p>
          <a:p>
            <a:pPr lvl="1"/>
            <a:endParaRPr lang="en-MY" sz="2400" dirty="0"/>
          </a:p>
          <a:p>
            <a:pPr lvl="0"/>
            <a:r>
              <a:rPr lang="en-GB" sz="2800" dirty="0"/>
              <a:t>Practice perspective</a:t>
            </a:r>
            <a:endParaRPr lang="en-MY" sz="2800" dirty="0"/>
          </a:p>
          <a:p>
            <a:pPr lvl="1"/>
            <a:r>
              <a:rPr lang="en-GB" sz="2400" dirty="0"/>
              <a:t>It recommends good practices to be used during the process.</a:t>
            </a:r>
            <a:endParaRPr lang="en-MY" dirty="0"/>
          </a:p>
        </p:txBody>
      </p:sp>
    </p:spTree>
    <p:extLst>
      <p:ext uri="{BB962C8B-B14F-4D97-AF65-F5344CB8AC3E}">
        <p14:creationId xmlns:p14="http://schemas.microsoft.com/office/powerpoint/2010/main" val="15921321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2732" y="1487056"/>
            <a:ext cx="9706633" cy="4359562"/>
          </a:xfrm>
        </p:spPr>
        <p:txBody>
          <a:bodyPr>
            <a:normAutofit fontScale="92500"/>
          </a:bodyPr>
          <a:lstStyle/>
          <a:p>
            <a:pPr>
              <a:lnSpc>
                <a:spcPct val="110000"/>
              </a:lnSpc>
              <a:buNone/>
            </a:pPr>
            <a:r>
              <a:rPr lang="en-GB" sz="2400" dirty="0"/>
              <a:t>RUP defines workflows in </a:t>
            </a:r>
          </a:p>
          <a:p>
            <a:pPr>
              <a:lnSpc>
                <a:spcPct val="110000"/>
              </a:lnSpc>
              <a:buNone/>
            </a:pPr>
            <a:r>
              <a:rPr lang="en-GB" sz="2400" dirty="0"/>
              <a:t>each phase.</a:t>
            </a:r>
            <a:endParaRPr lang="en-MY" sz="2400" dirty="0"/>
          </a:p>
          <a:p>
            <a:pPr lvl="0">
              <a:lnSpc>
                <a:spcPct val="150000"/>
              </a:lnSpc>
            </a:pPr>
            <a:r>
              <a:rPr lang="en-GB" sz="2400" dirty="0"/>
              <a:t>Business modelling</a:t>
            </a:r>
            <a:endParaRPr lang="en-MY" sz="2400" dirty="0"/>
          </a:p>
          <a:p>
            <a:pPr lvl="0">
              <a:lnSpc>
                <a:spcPct val="150000"/>
              </a:lnSpc>
            </a:pPr>
            <a:r>
              <a:rPr lang="en-GB" sz="2400" dirty="0"/>
              <a:t>Requirements</a:t>
            </a:r>
            <a:endParaRPr lang="en-MY" sz="2400" dirty="0"/>
          </a:p>
          <a:p>
            <a:pPr lvl="0">
              <a:lnSpc>
                <a:spcPct val="150000"/>
              </a:lnSpc>
            </a:pPr>
            <a:r>
              <a:rPr lang="en-GB" sz="2400" dirty="0"/>
              <a:t>Analysis and Design</a:t>
            </a:r>
            <a:endParaRPr lang="en-MY" sz="2400" dirty="0"/>
          </a:p>
          <a:p>
            <a:pPr lvl="0">
              <a:lnSpc>
                <a:spcPct val="150000"/>
              </a:lnSpc>
            </a:pPr>
            <a:r>
              <a:rPr lang="en-GB" sz="2400" dirty="0"/>
              <a:t>Implementation</a:t>
            </a:r>
            <a:endParaRPr lang="en-MY" sz="2400" dirty="0"/>
          </a:p>
          <a:p>
            <a:pPr lvl="0">
              <a:lnSpc>
                <a:spcPct val="150000"/>
              </a:lnSpc>
            </a:pPr>
            <a:r>
              <a:rPr lang="en-GB" sz="2400" dirty="0"/>
              <a:t>Test</a:t>
            </a:r>
            <a:endParaRPr lang="en-MY" sz="2400" dirty="0"/>
          </a:p>
          <a:p>
            <a:pPr lvl="0">
              <a:lnSpc>
                <a:spcPct val="150000"/>
              </a:lnSpc>
            </a:pPr>
            <a:r>
              <a:rPr lang="en-GB" sz="2400" dirty="0"/>
              <a:t>Deployment</a:t>
            </a:r>
            <a:endParaRPr lang="en-MY" sz="2400" dirty="0"/>
          </a:p>
        </p:txBody>
      </p:sp>
      <p:sp>
        <p:nvSpPr>
          <p:cNvPr id="3" name="Title 2"/>
          <p:cNvSpPr>
            <a:spLocks noGrp="1"/>
          </p:cNvSpPr>
          <p:nvPr>
            <p:ph type="title"/>
          </p:nvPr>
        </p:nvSpPr>
        <p:spPr/>
        <p:txBody>
          <a:bodyPr/>
          <a:lstStyle/>
          <a:p>
            <a:r>
              <a:rPr lang="en-US" dirty="0"/>
              <a:t>Workflows in RUP</a:t>
            </a:r>
            <a:endParaRPr lang="en-MY" dirty="0"/>
          </a:p>
        </p:txBody>
      </p:sp>
      <p:pic>
        <p:nvPicPr>
          <p:cNvPr id="4" name="Picture 3" descr="File:Development-iterative.gif"/>
          <p:cNvPicPr/>
          <p:nvPr/>
        </p:nvPicPr>
        <p:blipFill>
          <a:blip r:embed="rId2" cstate="print"/>
          <a:srcRect/>
          <a:stretch>
            <a:fillRect/>
          </a:stretch>
        </p:blipFill>
        <p:spPr bwMode="auto">
          <a:xfrm>
            <a:off x="4534772" y="934520"/>
            <a:ext cx="7112279" cy="5207991"/>
          </a:xfrm>
          <a:prstGeom prst="rect">
            <a:avLst/>
          </a:prstGeom>
          <a:noFill/>
          <a:ln w="9525">
            <a:noFill/>
            <a:miter lim="800000"/>
            <a:headEnd/>
            <a:tailEnd/>
          </a:ln>
        </p:spPr>
      </p:pic>
    </p:spTree>
    <p:extLst>
      <p:ext uri="{BB962C8B-B14F-4D97-AF65-F5344CB8AC3E}">
        <p14:creationId xmlns:p14="http://schemas.microsoft.com/office/powerpoint/2010/main" val="41903617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4948" y="1146957"/>
            <a:ext cx="10612578" cy="4912097"/>
          </a:xfrm>
        </p:spPr>
        <p:txBody>
          <a:bodyPr>
            <a:normAutofit/>
          </a:bodyPr>
          <a:lstStyle/>
          <a:p>
            <a:pPr>
              <a:buNone/>
            </a:pPr>
            <a:r>
              <a:rPr lang="en-GB" sz="2400" dirty="0"/>
              <a:t>By the end of the lecture, you should be able to:</a:t>
            </a:r>
          </a:p>
          <a:p>
            <a:pPr>
              <a:buNone/>
            </a:pPr>
            <a:endParaRPr lang="en-MY" sz="2400" dirty="0"/>
          </a:p>
          <a:p>
            <a:pPr lvl="0"/>
            <a:r>
              <a:rPr lang="en-US" sz="2400" dirty="0"/>
              <a:t>Explain the activities of software process</a:t>
            </a:r>
          </a:p>
          <a:p>
            <a:pPr lvl="0"/>
            <a:endParaRPr lang="en-MY" sz="2400" dirty="0"/>
          </a:p>
          <a:p>
            <a:pPr lvl="0"/>
            <a:r>
              <a:rPr lang="en-US" sz="2400" dirty="0"/>
              <a:t>Describe software process models</a:t>
            </a:r>
          </a:p>
          <a:p>
            <a:pPr lvl="0"/>
            <a:endParaRPr lang="en-MY" sz="2400" dirty="0"/>
          </a:p>
        </p:txBody>
      </p:sp>
      <p:sp>
        <p:nvSpPr>
          <p:cNvPr id="3" name="Title 2"/>
          <p:cNvSpPr>
            <a:spLocks noGrp="1"/>
          </p:cNvSpPr>
          <p:nvPr>
            <p:ph type="title"/>
          </p:nvPr>
        </p:nvSpPr>
        <p:spPr>
          <a:xfrm>
            <a:off x="609603" y="207801"/>
            <a:ext cx="9515959" cy="846793"/>
          </a:xfrm>
        </p:spPr>
        <p:txBody>
          <a:bodyPr>
            <a:normAutofit/>
          </a:bodyPr>
          <a:lstStyle/>
          <a:p>
            <a:r>
              <a:rPr lang="en-GB" dirty="0"/>
              <a:t>Topic Learning Objectives </a:t>
            </a:r>
            <a:endParaRPr lang="en-MY" dirty="0"/>
          </a:p>
        </p:txBody>
      </p:sp>
    </p:spTree>
    <p:extLst>
      <p:ext uri="{BB962C8B-B14F-4D97-AF65-F5344CB8AC3E}">
        <p14:creationId xmlns:p14="http://schemas.microsoft.com/office/powerpoint/2010/main" val="27519244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3" y="1529487"/>
            <a:ext cx="9706633" cy="4427968"/>
          </a:xfrm>
        </p:spPr>
        <p:txBody>
          <a:bodyPr>
            <a:normAutofit/>
          </a:bodyPr>
          <a:lstStyle/>
          <a:p>
            <a:pPr lvl="0">
              <a:lnSpc>
                <a:spcPct val="150000"/>
              </a:lnSpc>
            </a:pPr>
            <a:r>
              <a:rPr lang="en-US" sz="2400" dirty="0"/>
              <a:t>Develop software iteratively</a:t>
            </a:r>
            <a:endParaRPr lang="en-MY" sz="2400" dirty="0"/>
          </a:p>
          <a:p>
            <a:pPr lvl="0">
              <a:lnSpc>
                <a:spcPct val="150000"/>
              </a:lnSpc>
            </a:pPr>
            <a:r>
              <a:rPr lang="en-US" sz="2400" dirty="0"/>
              <a:t>Manage requirements</a:t>
            </a:r>
            <a:endParaRPr lang="en-MY" sz="2400" dirty="0"/>
          </a:p>
          <a:p>
            <a:pPr lvl="0">
              <a:lnSpc>
                <a:spcPct val="150000"/>
              </a:lnSpc>
            </a:pPr>
            <a:r>
              <a:rPr lang="en-US" sz="2400" dirty="0"/>
              <a:t>Use component-based architectures</a:t>
            </a:r>
            <a:endParaRPr lang="en-MY" sz="2400" dirty="0"/>
          </a:p>
          <a:p>
            <a:pPr lvl="0">
              <a:lnSpc>
                <a:spcPct val="150000"/>
              </a:lnSpc>
            </a:pPr>
            <a:r>
              <a:rPr lang="en-US" sz="2400" dirty="0"/>
              <a:t>Visually model software</a:t>
            </a:r>
            <a:endParaRPr lang="en-MY" sz="2400" dirty="0"/>
          </a:p>
          <a:p>
            <a:pPr lvl="0">
              <a:lnSpc>
                <a:spcPct val="150000"/>
              </a:lnSpc>
            </a:pPr>
            <a:r>
              <a:rPr lang="en-US" sz="2400" dirty="0"/>
              <a:t>Verify software quality</a:t>
            </a:r>
            <a:endParaRPr lang="en-MY" sz="2400" dirty="0"/>
          </a:p>
          <a:p>
            <a:pPr>
              <a:lnSpc>
                <a:spcPct val="150000"/>
              </a:lnSpc>
            </a:pPr>
            <a:r>
              <a:rPr lang="en-US" sz="2400" dirty="0"/>
              <a:t>Control changes to software</a:t>
            </a:r>
            <a:endParaRPr lang="en-MY" sz="1600" dirty="0"/>
          </a:p>
        </p:txBody>
      </p:sp>
      <p:sp>
        <p:nvSpPr>
          <p:cNvPr id="3" name="Title 2"/>
          <p:cNvSpPr>
            <a:spLocks noGrp="1"/>
          </p:cNvSpPr>
          <p:nvPr>
            <p:ph type="title"/>
          </p:nvPr>
        </p:nvSpPr>
        <p:spPr/>
        <p:txBody>
          <a:bodyPr/>
          <a:lstStyle/>
          <a:p>
            <a:r>
              <a:rPr lang="en-US" dirty="0"/>
              <a:t>Best practices in RUP</a:t>
            </a:r>
            <a:endParaRPr lang="en-MY" dirty="0"/>
          </a:p>
        </p:txBody>
      </p:sp>
    </p:spTree>
    <p:extLst>
      <p:ext uri="{BB962C8B-B14F-4D97-AF65-F5344CB8AC3E}">
        <p14:creationId xmlns:p14="http://schemas.microsoft.com/office/powerpoint/2010/main" val="9838220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257794"/>
            <a:ext cx="11148287" cy="4308561"/>
          </a:xfrm>
        </p:spPr>
        <p:txBody>
          <a:bodyPr>
            <a:normAutofit/>
          </a:bodyPr>
          <a:lstStyle/>
          <a:p>
            <a:pPr>
              <a:buNone/>
            </a:pPr>
            <a:r>
              <a:rPr lang="en-GB" sz="2400" i="1" dirty="0"/>
              <a:t>Goal</a:t>
            </a:r>
            <a:r>
              <a:rPr lang="en-GB" sz="2400" dirty="0"/>
              <a:t>:	</a:t>
            </a:r>
          </a:p>
          <a:p>
            <a:pPr>
              <a:buNone/>
            </a:pPr>
            <a:r>
              <a:rPr lang="en-GB" sz="2400" dirty="0"/>
              <a:t>Establish the business case for the system to justify the feasibility of the project.</a:t>
            </a:r>
            <a:endParaRPr lang="en-MY" sz="2400" dirty="0"/>
          </a:p>
          <a:p>
            <a:endParaRPr lang="en-MY" sz="2400" dirty="0"/>
          </a:p>
          <a:p>
            <a:pPr>
              <a:buNone/>
            </a:pPr>
            <a:r>
              <a:rPr lang="en-GB" sz="2400" i="1" dirty="0"/>
              <a:t>Evaluation Criteria </a:t>
            </a:r>
            <a:r>
              <a:rPr lang="en-GB" sz="2400" dirty="0"/>
              <a:t>relate to</a:t>
            </a:r>
            <a:r>
              <a:rPr lang="en-GB" sz="2400" i="1" dirty="0"/>
              <a:t>:</a:t>
            </a:r>
            <a:endParaRPr lang="en-MY" sz="2400" dirty="0"/>
          </a:p>
          <a:p>
            <a:pPr lvl="0"/>
            <a:r>
              <a:rPr lang="en-GB" sz="2400" dirty="0"/>
              <a:t>Resolving the scope of the system </a:t>
            </a:r>
            <a:endParaRPr lang="en-MY" sz="2400" dirty="0"/>
          </a:p>
          <a:p>
            <a:pPr lvl="0"/>
            <a:r>
              <a:rPr lang="en-GB" sz="2400" dirty="0"/>
              <a:t>Resolving requirements ambiguity </a:t>
            </a:r>
            <a:endParaRPr lang="en-MY" sz="2400" dirty="0"/>
          </a:p>
          <a:p>
            <a:pPr lvl="0"/>
            <a:r>
              <a:rPr lang="en-GB" sz="2400" dirty="0"/>
              <a:t>Establishing a candidate architecture </a:t>
            </a:r>
            <a:endParaRPr lang="en-MY" sz="2400" dirty="0"/>
          </a:p>
          <a:p>
            <a:pPr lvl="0"/>
            <a:r>
              <a:rPr lang="en-GB" sz="2400" dirty="0"/>
              <a:t>Mitigating critical risks </a:t>
            </a:r>
            <a:endParaRPr lang="en-MY" sz="2400" dirty="0"/>
          </a:p>
          <a:p>
            <a:pPr lvl="0"/>
            <a:r>
              <a:rPr lang="en-GB" sz="2400" dirty="0"/>
              <a:t>Judging the worth of the initial business case</a:t>
            </a:r>
            <a:endParaRPr lang="en-MY" sz="2400" dirty="0"/>
          </a:p>
        </p:txBody>
      </p:sp>
      <p:sp>
        <p:nvSpPr>
          <p:cNvPr id="3" name="Title 2"/>
          <p:cNvSpPr>
            <a:spLocks noGrp="1"/>
          </p:cNvSpPr>
          <p:nvPr>
            <p:ph type="title"/>
          </p:nvPr>
        </p:nvSpPr>
        <p:spPr/>
        <p:txBody>
          <a:bodyPr>
            <a:normAutofit/>
          </a:bodyPr>
          <a:lstStyle/>
          <a:p>
            <a:r>
              <a:rPr lang="en-GB" dirty="0"/>
              <a:t>Phase 1: Inception</a:t>
            </a:r>
            <a:endParaRPr lang="en-MY" dirty="0"/>
          </a:p>
        </p:txBody>
      </p:sp>
    </p:spTree>
    <p:extLst>
      <p:ext uri="{BB962C8B-B14F-4D97-AF65-F5344CB8AC3E}">
        <p14:creationId xmlns:p14="http://schemas.microsoft.com/office/powerpoint/2010/main" val="17584698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376218"/>
            <a:ext cx="9706633" cy="4886037"/>
          </a:xfrm>
        </p:spPr>
        <p:txBody>
          <a:bodyPr>
            <a:normAutofit/>
          </a:bodyPr>
          <a:lstStyle/>
          <a:p>
            <a:pPr>
              <a:buNone/>
            </a:pPr>
            <a:r>
              <a:rPr lang="en-GB" sz="2400" i="1" dirty="0"/>
              <a:t>Products:</a:t>
            </a:r>
            <a:endParaRPr lang="en-MY" sz="2400" dirty="0"/>
          </a:p>
          <a:p>
            <a:pPr lvl="0"/>
            <a:r>
              <a:rPr lang="en-GB" sz="2400" dirty="0"/>
              <a:t>List of features</a:t>
            </a:r>
            <a:endParaRPr lang="en-MY" sz="2400" dirty="0"/>
          </a:p>
          <a:p>
            <a:pPr lvl="0"/>
            <a:r>
              <a:rPr lang="en-GB" sz="2400" dirty="0"/>
              <a:t>First version of business model for context of system</a:t>
            </a:r>
            <a:endParaRPr lang="en-MY" sz="2400" dirty="0"/>
          </a:p>
          <a:p>
            <a:pPr lvl="0"/>
            <a:r>
              <a:rPr lang="en-GB" sz="2400" dirty="0"/>
              <a:t>First cut of models of use-cases, analysis and design.  These may also include basic implementation and test models.</a:t>
            </a:r>
            <a:endParaRPr lang="en-MY" sz="2400" dirty="0"/>
          </a:p>
          <a:p>
            <a:pPr lvl="0"/>
            <a:r>
              <a:rPr lang="en-GB" sz="2400" dirty="0"/>
              <a:t>First draft of candidate (or potential) architecture description</a:t>
            </a:r>
            <a:endParaRPr lang="en-MY" sz="2400" dirty="0"/>
          </a:p>
          <a:p>
            <a:pPr lvl="0"/>
            <a:r>
              <a:rPr lang="en-GB" sz="2400" dirty="0"/>
              <a:t>Possibly a proof-of-concept prototype</a:t>
            </a:r>
            <a:endParaRPr lang="en-MY" sz="2400" dirty="0"/>
          </a:p>
          <a:p>
            <a:pPr lvl="0"/>
            <a:r>
              <a:rPr lang="en-GB" sz="2400" dirty="0"/>
              <a:t>Initial risk list</a:t>
            </a:r>
            <a:endParaRPr lang="en-MY" sz="2400" dirty="0"/>
          </a:p>
          <a:p>
            <a:pPr lvl="0"/>
            <a:r>
              <a:rPr lang="en-GB" sz="2400" dirty="0"/>
              <a:t>Draft plan for project</a:t>
            </a:r>
            <a:endParaRPr lang="en-MY" sz="2400" dirty="0"/>
          </a:p>
          <a:p>
            <a:r>
              <a:rPr lang="en-GB" sz="2400" dirty="0"/>
              <a:t>First draft of business case including success criteria</a:t>
            </a:r>
            <a:endParaRPr lang="en-MY" sz="2400" dirty="0"/>
          </a:p>
          <a:p>
            <a:endParaRPr lang="en-MY" dirty="0"/>
          </a:p>
        </p:txBody>
      </p:sp>
      <p:sp>
        <p:nvSpPr>
          <p:cNvPr id="3" name="Title 2"/>
          <p:cNvSpPr>
            <a:spLocks noGrp="1"/>
          </p:cNvSpPr>
          <p:nvPr>
            <p:ph type="title"/>
          </p:nvPr>
        </p:nvSpPr>
        <p:spPr/>
        <p:txBody>
          <a:bodyPr/>
          <a:lstStyle/>
          <a:p>
            <a:r>
              <a:rPr lang="en-US" dirty="0"/>
              <a:t>Phase 1: Inception</a:t>
            </a:r>
            <a:endParaRPr lang="en-MY" dirty="0"/>
          </a:p>
        </p:txBody>
      </p:sp>
    </p:spTree>
    <p:extLst>
      <p:ext uri="{BB962C8B-B14F-4D97-AF65-F5344CB8AC3E}">
        <p14:creationId xmlns:p14="http://schemas.microsoft.com/office/powerpoint/2010/main" val="12093542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570182"/>
            <a:ext cx="9706633" cy="3996173"/>
          </a:xfrm>
        </p:spPr>
        <p:txBody>
          <a:bodyPr>
            <a:normAutofit/>
          </a:bodyPr>
          <a:lstStyle/>
          <a:p>
            <a:pPr>
              <a:buNone/>
            </a:pPr>
            <a:r>
              <a:rPr lang="en-GB" sz="2400" i="1" dirty="0"/>
              <a:t>Goals:	</a:t>
            </a:r>
          </a:p>
          <a:p>
            <a:r>
              <a:rPr lang="en-GB" sz="2400" dirty="0"/>
              <a:t>Develop an understanding of the problem domain.</a:t>
            </a:r>
            <a:endParaRPr lang="en-MY" sz="2400" dirty="0"/>
          </a:p>
          <a:p>
            <a:r>
              <a:rPr lang="en-GB" sz="2400" dirty="0"/>
              <a:t>Establish an architectural framework for the system.</a:t>
            </a:r>
            <a:endParaRPr lang="en-MY" sz="2400" dirty="0"/>
          </a:p>
          <a:p>
            <a:r>
              <a:rPr lang="en-GB" sz="2400" dirty="0"/>
              <a:t>Develop the project plan.</a:t>
            </a:r>
            <a:endParaRPr lang="en-MY" sz="2400" dirty="0"/>
          </a:p>
          <a:p>
            <a:r>
              <a:rPr lang="en-GB" sz="2400" dirty="0"/>
              <a:t>Identify key project risks.</a:t>
            </a:r>
            <a:endParaRPr lang="en-MY" sz="2400" dirty="0"/>
          </a:p>
        </p:txBody>
      </p:sp>
      <p:sp>
        <p:nvSpPr>
          <p:cNvPr id="3" name="Title 2"/>
          <p:cNvSpPr>
            <a:spLocks noGrp="1"/>
          </p:cNvSpPr>
          <p:nvPr>
            <p:ph type="title"/>
          </p:nvPr>
        </p:nvSpPr>
        <p:spPr/>
        <p:txBody>
          <a:bodyPr/>
          <a:lstStyle/>
          <a:p>
            <a:r>
              <a:rPr lang="en-US" dirty="0"/>
              <a:t>Phase 2: Elaboration</a:t>
            </a:r>
            <a:endParaRPr lang="en-MY" dirty="0"/>
          </a:p>
        </p:txBody>
      </p:sp>
    </p:spTree>
    <p:extLst>
      <p:ext uri="{BB962C8B-B14F-4D97-AF65-F5344CB8AC3E}">
        <p14:creationId xmlns:p14="http://schemas.microsoft.com/office/powerpoint/2010/main" val="23295184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681018"/>
            <a:ext cx="9706633" cy="3885337"/>
          </a:xfrm>
        </p:spPr>
        <p:txBody>
          <a:bodyPr>
            <a:normAutofit/>
          </a:bodyPr>
          <a:lstStyle/>
          <a:p>
            <a:pPr>
              <a:buNone/>
            </a:pPr>
            <a:r>
              <a:rPr lang="en-GB" sz="2400" i="1" dirty="0"/>
              <a:t>Evaluation criteria</a:t>
            </a:r>
            <a:r>
              <a:rPr lang="en-GB" sz="2400" dirty="0"/>
              <a:t> relate to:</a:t>
            </a:r>
            <a:endParaRPr lang="en-MY" sz="2400" dirty="0"/>
          </a:p>
          <a:p>
            <a:pPr lvl="0"/>
            <a:r>
              <a:rPr lang="en-GB" sz="2400" dirty="0"/>
              <a:t>Extending the requirements</a:t>
            </a:r>
            <a:endParaRPr lang="en-MY" sz="2400" dirty="0"/>
          </a:p>
          <a:p>
            <a:pPr lvl="0"/>
            <a:r>
              <a:rPr lang="en-GB" sz="2400" dirty="0"/>
              <a:t>Establishing a basic architecture</a:t>
            </a:r>
            <a:endParaRPr lang="en-MY" sz="2400" dirty="0"/>
          </a:p>
          <a:p>
            <a:pPr lvl="0"/>
            <a:r>
              <a:rPr lang="en-GB" sz="2400" dirty="0"/>
              <a:t>Mitigating significant risks</a:t>
            </a:r>
            <a:endParaRPr lang="en-MY" sz="2400" dirty="0"/>
          </a:p>
          <a:p>
            <a:pPr lvl="0"/>
            <a:r>
              <a:rPr lang="en-GB" sz="2400" dirty="0"/>
              <a:t>Judging worth of business case</a:t>
            </a:r>
            <a:endParaRPr lang="en-MY" sz="2400" dirty="0"/>
          </a:p>
          <a:p>
            <a:pPr>
              <a:buNone/>
            </a:pPr>
            <a:endParaRPr lang="en-MY" dirty="0"/>
          </a:p>
        </p:txBody>
      </p:sp>
      <p:sp>
        <p:nvSpPr>
          <p:cNvPr id="3" name="Title 2"/>
          <p:cNvSpPr>
            <a:spLocks noGrp="1"/>
          </p:cNvSpPr>
          <p:nvPr>
            <p:ph type="title"/>
          </p:nvPr>
        </p:nvSpPr>
        <p:spPr/>
        <p:txBody>
          <a:bodyPr/>
          <a:lstStyle/>
          <a:p>
            <a:r>
              <a:rPr lang="en-US" dirty="0"/>
              <a:t>Phase 2: Elaboration</a:t>
            </a:r>
            <a:endParaRPr lang="en-MY" dirty="0"/>
          </a:p>
        </p:txBody>
      </p:sp>
    </p:spTree>
    <p:extLst>
      <p:ext uri="{BB962C8B-B14F-4D97-AF65-F5344CB8AC3E}">
        <p14:creationId xmlns:p14="http://schemas.microsoft.com/office/powerpoint/2010/main" val="39311477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450110"/>
            <a:ext cx="9706633" cy="4116246"/>
          </a:xfrm>
        </p:spPr>
        <p:txBody>
          <a:bodyPr>
            <a:normAutofit/>
          </a:bodyPr>
          <a:lstStyle/>
          <a:p>
            <a:pPr>
              <a:buNone/>
            </a:pPr>
            <a:r>
              <a:rPr lang="en-GB" sz="2400" i="1" dirty="0"/>
              <a:t>Products:</a:t>
            </a:r>
            <a:endParaRPr lang="en-MY" sz="2400" dirty="0"/>
          </a:p>
          <a:p>
            <a:pPr lvl="0"/>
            <a:r>
              <a:rPr lang="en-GB" sz="2400" dirty="0"/>
              <a:t>Complete business model</a:t>
            </a:r>
            <a:endParaRPr lang="en-MY" sz="2400" dirty="0"/>
          </a:p>
          <a:p>
            <a:pPr lvl="0"/>
            <a:r>
              <a:rPr lang="en-GB" sz="2400" dirty="0"/>
              <a:t>New versions of all models</a:t>
            </a:r>
            <a:endParaRPr lang="en-MY" sz="2400" dirty="0"/>
          </a:p>
          <a:p>
            <a:pPr lvl="0"/>
            <a:r>
              <a:rPr lang="en-GB" sz="2400" dirty="0"/>
              <a:t>Executable architectural framework</a:t>
            </a:r>
            <a:endParaRPr lang="en-MY" sz="2400" dirty="0"/>
          </a:p>
          <a:p>
            <a:pPr lvl="0"/>
            <a:r>
              <a:rPr lang="en-GB" sz="2400" dirty="0"/>
              <a:t>Architecture description</a:t>
            </a:r>
            <a:endParaRPr lang="en-MY" sz="2400" dirty="0"/>
          </a:p>
          <a:p>
            <a:pPr lvl="0"/>
            <a:r>
              <a:rPr lang="en-GB" sz="2400" dirty="0"/>
              <a:t>Updated risk list</a:t>
            </a:r>
            <a:endParaRPr lang="en-MY" sz="2400" dirty="0"/>
          </a:p>
          <a:p>
            <a:pPr lvl="0"/>
            <a:r>
              <a:rPr lang="en-GB" sz="2400" dirty="0"/>
              <a:t>Project plan</a:t>
            </a:r>
            <a:endParaRPr lang="en-MY" sz="2400" dirty="0"/>
          </a:p>
          <a:p>
            <a:pPr lvl="0"/>
            <a:r>
              <a:rPr lang="en-GB" sz="2400" dirty="0"/>
              <a:t>Preliminary user manual</a:t>
            </a:r>
            <a:endParaRPr lang="en-MY" sz="2400" dirty="0"/>
          </a:p>
          <a:p>
            <a:r>
              <a:rPr lang="en-GB" sz="2400" dirty="0"/>
              <a:t>Complete business case including costing</a:t>
            </a:r>
            <a:endParaRPr lang="en-MY" sz="2400" dirty="0"/>
          </a:p>
          <a:p>
            <a:endParaRPr lang="en-MY" dirty="0"/>
          </a:p>
        </p:txBody>
      </p:sp>
      <p:sp>
        <p:nvSpPr>
          <p:cNvPr id="3" name="Title 2"/>
          <p:cNvSpPr>
            <a:spLocks noGrp="1"/>
          </p:cNvSpPr>
          <p:nvPr>
            <p:ph type="title"/>
          </p:nvPr>
        </p:nvSpPr>
        <p:spPr/>
        <p:txBody>
          <a:bodyPr/>
          <a:lstStyle/>
          <a:p>
            <a:r>
              <a:rPr lang="en-US" dirty="0"/>
              <a:t>Phase 2: Elaboration</a:t>
            </a:r>
            <a:endParaRPr lang="en-MY" dirty="0"/>
          </a:p>
        </p:txBody>
      </p:sp>
    </p:spTree>
    <p:extLst>
      <p:ext uri="{BB962C8B-B14F-4D97-AF65-F5344CB8AC3E}">
        <p14:creationId xmlns:p14="http://schemas.microsoft.com/office/powerpoint/2010/main" val="23792778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450110"/>
            <a:ext cx="10704941" cy="4116246"/>
          </a:xfrm>
        </p:spPr>
        <p:txBody>
          <a:bodyPr>
            <a:noAutofit/>
          </a:bodyPr>
          <a:lstStyle/>
          <a:p>
            <a:pPr>
              <a:buNone/>
            </a:pPr>
            <a:r>
              <a:rPr lang="en-GB" sz="2400" i="1" dirty="0"/>
              <a:t>Goal:</a:t>
            </a:r>
            <a:r>
              <a:rPr lang="en-GB" sz="2400" dirty="0"/>
              <a:t>	</a:t>
            </a:r>
          </a:p>
          <a:p>
            <a:pPr>
              <a:buNone/>
            </a:pPr>
            <a:r>
              <a:rPr lang="en-GB" sz="2400" dirty="0"/>
              <a:t>	To produce software product ready for initial operational release (a ‘beta’). </a:t>
            </a:r>
            <a:endParaRPr lang="en-MY" sz="2400" dirty="0"/>
          </a:p>
          <a:p>
            <a:pPr>
              <a:buNone/>
            </a:pPr>
            <a:endParaRPr lang="en-MY" sz="2400" dirty="0"/>
          </a:p>
          <a:p>
            <a:pPr>
              <a:buNone/>
            </a:pPr>
            <a:r>
              <a:rPr lang="en-GB" sz="2400" i="1" dirty="0"/>
              <a:t>Evaluation criteria</a:t>
            </a:r>
            <a:r>
              <a:rPr lang="en-GB" sz="2400" dirty="0"/>
              <a:t> now relate to:</a:t>
            </a:r>
            <a:endParaRPr lang="en-MY" sz="2400" dirty="0"/>
          </a:p>
          <a:p>
            <a:pPr lvl="0"/>
            <a:r>
              <a:rPr lang="en-GB" sz="2400" dirty="0"/>
              <a:t>The use-cases already outlined</a:t>
            </a:r>
            <a:endParaRPr lang="en-MY" sz="2400" dirty="0"/>
          </a:p>
          <a:p>
            <a:pPr lvl="0"/>
            <a:r>
              <a:rPr lang="en-GB" sz="2400" dirty="0"/>
              <a:t>User material produced during this phase</a:t>
            </a:r>
            <a:endParaRPr lang="en-MY" sz="2400" dirty="0"/>
          </a:p>
          <a:p>
            <a:pPr lvl="0"/>
            <a:r>
              <a:rPr lang="en-GB" sz="2400" dirty="0"/>
              <a:t>Training material produced</a:t>
            </a:r>
            <a:endParaRPr lang="en-MY" sz="2400" dirty="0"/>
          </a:p>
        </p:txBody>
      </p:sp>
      <p:sp>
        <p:nvSpPr>
          <p:cNvPr id="3" name="Title 2"/>
          <p:cNvSpPr>
            <a:spLocks noGrp="1"/>
          </p:cNvSpPr>
          <p:nvPr>
            <p:ph type="title"/>
          </p:nvPr>
        </p:nvSpPr>
        <p:spPr/>
        <p:txBody>
          <a:bodyPr>
            <a:normAutofit/>
          </a:bodyPr>
          <a:lstStyle/>
          <a:p>
            <a:r>
              <a:rPr lang="en-GB" dirty="0"/>
              <a:t>Phase 3: Construction</a:t>
            </a:r>
            <a:endParaRPr lang="en-MY" dirty="0"/>
          </a:p>
        </p:txBody>
      </p:sp>
    </p:spTree>
    <p:extLst>
      <p:ext uri="{BB962C8B-B14F-4D97-AF65-F5344CB8AC3E}">
        <p14:creationId xmlns:p14="http://schemas.microsoft.com/office/powerpoint/2010/main" val="38390483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505528"/>
            <a:ext cx="9706633" cy="4060828"/>
          </a:xfrm>
        </p:spPr>
        <p:txBody>
          <a:bodyPr>
            <a:normAutofit/>
          </a:bodyPr>
          <a:lstStyle/>
          <a:p>
            <a:pPr>
              <a:buNone/>
            </a:pPr>
            <a:r>
              <a:rPr lang="en-GB" sz="2400" i="1" dirty="0"/>
              <a:t>Products:</a:t>
            </a:r>
            <a:endParaRPr lang="en-MY" sz="2400" dirty="0"/>
          </a:p>
          <a:p>
            <a:pPr lvl="0"/>
            <a:r>
              <a:rPr lang="en-GB" sz="2400" dirty="0"/>
              <a:t>All models of system</a:t>
            </a:r>
            <a:endParaRPr lang="en-MY" sz="2400" dirty="0"/>
          </a:p>
          <a:p>
            <a:pPr lvl="0"/>
            <a:r>
              <a:rPr lang="en-GB" sz="2400" dirty="0"/>
              <a:t>Executable release (beta)</a:t>
            </a:r>
            <a:endParaRPr lang="en-MY" sz="2400" dirty="0"/>
          </a:p>
          <a:p>
            <a:pPr lvl="0"/>
            <a:r>
              <a:rPr lang="en-GB" sz="2400" dirty="0"/>
              <a:t>Architecture description</a:t>
            </a:r>
            <a:endParaRPr lang="en-MY" sz="2400" dirty="0"/>
          </a:p>
          <a:p>
            <a:pPr lvl="0"/>
            <a:r>
              <a:rPr lang="en-GB" sz="2400" dirty="0"/>
              <a:t>Project plan for next phase</a:t>
            </a:r>
            <a:endParaRPr lang="en-MY" sz="2400" dirty="0"/>
          </a:p>
          <a:p>
            <a:pPr lvl="0"/>
            <a:r>
              <a:rPr lang="en-GB" sz="2400" dirty="0"/>
              <a:t>Preliminary user manual to guide beta users</a:t>
            </a:r>
            <a:endParaRPr lang="en-MY" sz="2400" dirty="0"/>
          </a:p>
          <a:p>
            <a:r>
              <a:rPr lang="en-GB" sz="2400" dirty="0"/>
              <a:t>Business case reflecting state at end of phase</a:t>
            </a:r>
            <a:endParaRPr lang="en-MY" sz="2400" dirty="0"/>
          </a:p>
          <a:p>
            <a:endParaRPr lang="en-MY" dirty="0"/>
          </a:p>
        </p:txBody>
      </p:sp>
      <p:sp>
        <p:nvSpPr>
          <p:cNvPr id="3" name="Title 2"/>
          <p:cNvSpPr>
            <a:spLocks noGrp="1"/>
          </p:cNvSpPr>
          <p:nvPr>
            <p:ph type="title"/>
          </p:nvPr>
        </p:nvSpPr>
        <p:spPr/>
        <p:txBody>
          <a:bodyPr/>
          <a:lstStyle/>
          <a:p>
            <a:r>
              <a:rPr lang="en-GB" dirty="0"/>
              <a:t>Phase 3: Construction</a:t>
            </a:r>
            <a:endParaRPr lang="en-MY" dirty="0"/>
          </a:p>
        </p:txBody>
      </p:sp>
    </p:spTree>
    <p:extLst>
      <p:ext uri="{BB962C8B-B14F-4D97-AF65-F5344CB8AC3E}">
        <p14:creationId xmlns:p14="http://schemas.microsoft.com/office/powerpoint/2010/main" val="4173136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607128"/>
            <a:ext cx="9706633" cy="3959228"/>
          </a:xfrm>
        </p:spPr>
        <p:txBody>
          <a:bodyPr>
            <a:normAutofit/>
          </a:bodyPr>
          <a:lstStyle/>
          <a:p>
            <a:pPr>
              <a:buNone/>
            </a:pPr>
            <a:r>
              <a:rPr lang="en-GB" sz="2400" dirty="0"/>
              <a:t>Goal:	</a:t>
            </a:r>
          </a:p>
          <a:p>
            <a:pPr>
              <a:buNone/>
            </a:pPr>
            <a:r>
              <a:rPr lang="en-GB" sz="2400" dirty="0"/>
              <a:t>	Establish product in operational environment and monitor feedback. </a:t>
            </a:r>
            <a:endParaRPr lang="en-MY" sz="2400" dirty="0"/>
          </a:p>
          <a:p>
            <a:pPr>
              <a:buNone/>
            </a:pPr>
            <a:endParaRPr lang="en-MY" sz="2400" dirty="0"/>
          </a:p>
          <a:p>
            <a:pPr>
              <a:buNone/>
            </a:pPr>
            <a:r>
              <a:rPr lang="en-GB" sz="2400" i="1" dirty="0"/>
              <a:t>Evaluation criteria</a:t>
            </a:r>
            <a:r>
              <a:rPr lang="en-GB" sz="2400" dirty="0"/>
              <a:t> now relate to:</a:t>
            </a:r>
            <a:endParaRPr lang="en-MY" sz="2400" dirty="0"/>
          </a:p>
          <a:p>
            <a:pPr lvl="0"/>
            <a:r>
              <a:rPr lang="en-GB" sz="2400" dirty="0"/>
              <a:t>Has beta release covered key functionality? </a:t>
            </a:r>
            <a:endParaRPr lang="en-MY" sz="2400" dirty="0"/>
          </a:p>
          <a:p>
            <a:pPr lvl="0"/>
            <a:r>
              <a:rPr lang="en-GB" sz="2400" dirty="0"/>
              <a:t>Did system pass acceptance test?</a:t>
            </a:r>
            <a:endParaRPr lang="en-MY" sz="2400" dirty="0"/>
          </a:p>
          <a:p>
            <a:pPr lvl="0"/>
            <a:r>
              <a:rPr lang="en-GB" sz="2400" dirty="0"/>
              <a:t>Are training material and user documentation satisfactory?</a:t>
            </a:r>
            <a:endParaRPr lang="en-MY" sz="2400" dirty="0"/>
          </a:p>
        </p:txBody>
      </p:sp>
      <p:sp>
        <p:nvSpPr>
          <p:cNvPr id="3" name="Title 2"/>
          <p:cNvSpPr>
            <a:spLocks noGrp="1"/>
          </p:cNvSpPr>
          <p:nvPr>
            <p:ph type="title"/>
          </p:nvPr>
        </p:nvSpPr>
        <p:spPr/>
        <p:txBody>
          <a:bodyPr>
            <a:normAutofit/>
          </a:bodyPr>
          <a:lstStyle/>
          <a:p>
            <a:r>
              <a:rPr lang="en-GB" dirty="0"/>
              <a:t>Phase 4: Transition</a:t>
            </a:r>
            <a:endParaRPr lang="en-MY" dirty="0"/>
          </a:p>
        </p:txBody>
      </p:sp>
    </p:spTree>
    <p:extLst>
      <p:ext uri="{BB962C8B-B14F-4D97-AF65-F5344CB8AC3E}">
        <p14:creationId xmlns:p14="http://schemas.microsoft.com/office/powerpoint/2010/main" val="37030258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524000"/>
            <a:ext cx="9706633" cy="4042355"/>
          </a:xfrm>
        </p:spPr>
        <p:txBody>
          <a:bodyPr>
            <a:normAutofit/>
          </a:bodyPr>
          <a:lstStyle/>
          <a:p>
            <a:pPr>
              <a:buNone/>
            </a:pPr>
            <a:r>
              <a:rPr lang="en-GB" sz="2400" i="1" dirty="0"/>
              <a:t>Products:</a:t>
            </a:r>
            <a:endParaRPr lang="en-MY" sz="2400" dirty="0"/>
          </a:p>
          <a:p>
            <a:pPr lvl="0"/>
            <a:r>
              <a:rPr lang="en-GB" sz="2400" dirty="0"/>
              <a:t>Executable software including installation software</a:t>
            </a:r>
            <a:endParaRPr lang="en-MY" sz="2400" dirty="0"/>
          </a:p>
          <a:p>
            <a:pPr lvl="0"/>
            <a:r>
              <a:rPr lang="en-GB" sz="2400" dirty="0"/>
              <a:t>Legal and commercial documents</a:t>
            </a:r>
            <a:endParaRPr lang="en-MY" sz="2400" dirty="0"/>
          </a:p>
          <a:p>
            <a:pPr lvl="0"/>
            <a:r>
              <a:rPr lang="en-GB" sz="2400" dirty="0"/>
              <a:t>Project guideline models of system</a:t>
            </a:r>
            <a:endParaRPr lang="en-MY" sz="2400" dirty="0"/>
          </a:p>
          <a:p>
            <a:pPr lvl="0"/>
            <a:r>
              <a:rPr lang="en-GB" sz="2400" dirty="0"/>
              <a:t>User manual to guide beta users</a:t>
            </a:r>
            <a:endParaRPr lang="en-MY" sz="2400" dirty="0"/>
          </a:p>
          <a:p>
            <a:r>
              <a:rPr lang="en-GB" sz="2400" dirty="0"/>
              <a:t>Business case reflecting state at the end of phase</a:t>
            </a:r>
            <a:endParaRPr lang="en-MY" sz="2400" dirty="0"/>
          </a:p>
          <a:p>
            <a:endParaRPr lang="en-MY" dirty="0"/>
          </a:p>
        </p:txBody>
      </p:sp>
      <p:sp>
        <p:nvSpPr>
          <p:cNvPr id="3" name="Title 2"/>
          <p:cNvSpPr>
            <a:spLocks noGrp="1"/>
          </p:cNvSpPr>
          <p:nvPr>
            <p:ph type="title"/>
          </p:nvPr>
        </p:nvSpPr>
        <p:spPr/>
        <p:txBody>
          <a:bodyPr/>
          <a:lstStyle/>
          <a:p>
            <a:r>
              <a:rPr lang="en-GB" dirty="0"/>
              <a:t>Phase 4: Transition</a:t>
            </a:r>
            <a:endParaRPr lang="en-MY" dirty="0"/>
          </a:p>
        </p:txBody>
      </p:sp>
    </p:spTree>
    <p:extLst>
      <p:ext uri="{BB962C8B-B14F-4D97-AF65-F5344CB8AC3E}">
        <p14:creationId xmlns:p14="http://schemas.microsoft.com/office/powerpoint/2010/main" val="18959941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422400"/>
            <a:ext cx="10640287" cy="4143955"/>
          </a:xfrm>
        </p:spPr>
        <p:txBody>
          <a:bodyPr>
            <a:normAutofit/>
          </a:bodyPr>
          <a:lstStyle/>
          <a:p>
            <a:r>
              <a:rPr lang="en-GB" sz="2400" dirty="0"/>
              <a:t>The software process is a description of steps that guides software engineers as they work by identifying their roles and tasks.  </a:t>
            </a:r>
          </a:p>
          <a:p>
            <a:endParaRPr lang="en-GB" sz="2400" dirty="0"/>
          </a:p>
          <a:p>
            <a:r>
              <a:rPr lang="en-GB" sz="2400" dirty="0"/>
              <a:t>It is a set of ordered tasks: a sequence of steps involving activities, constraints, resources that produce and maintain a software product. </a:t>
            </a:r>
          </a:p>
          <a:p>
            <a:endParaRPr lang="en-GB" sz="2400" dirty="0"/>
          </a:p>
          <a:p>
            <a:r>
              <a:rPr lang="en-GB" sz="2400" dirty="0"/>
              <a:t>A software process also establishes the technical and management framework for applying methods, tools and people to the software engineering activities.</a:t>
            </a:r>
            <a:endParaRPr lang="en-MY" sz="2400" dirty="0"/>
          </a:p>
        </p:txBody>
      </p:sp>
      <p:sp>
        <p:nvSpPr>
          <p:cNvPr id="3" name="Title 2"/>
          <p:cNvSpPr>
            <a:spLocks noGrp="1"/>
          </p:cNvSpPr>
          <p:nvPr>
            <p:ph type="title"/>
          </p:nvPr>
        </p:nvSpPr>
        <p:spPr/>
        <p:txBody>
          <a:bodyPr>
            <a:normAutofit/>
          </a:bodyPr>
          <a:lstStyle/>
          <a:p>
            <a:r>
              <a:rPr lang="en-GB" dirty="0"/>
              <a:t>What is a Software Process? </a:t>
            </a:r>
            <a:endParaRPr lang="en-MY" dirty="0"/>
          </a:p>
        </p:txBody>
      </p:sp>
    </p:spTree>
    <p:extLst>
      <p:ext uri="{BB962C8B-B14F-4D97-AF65-F5344CB8AC3E}">
        <p14:creationId xmlns:p14="http://schemas.microsoft.com/office/powerpoint/2010/main" val="1278870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reading:</a:t>
            </a:r>
          </a:p>
        </p:txBody>
      </p:sp>
      <p:sp>
        <p:nvSpPr>
          <p:cNvPr id="3" name="Content Placeholder 2"/>
          <p:cNvSpPr>
            <a:spLocks noGrp="1"/>
          </p:cNvSpPr>
          <p:nvPr>
            <p:ph sz="half" idx="1"/>
          </p:nvPr>
        </p:nvSpPr>
        <p:spPr>
          <a:xfrm>
            <a:off x="609604" y="1431636"/>
            <a:ext cx="9706633" cy="4134719"/>
          </a:xfrm>
        </p:spPr>
        <p:txBody>
          <a:bodyPr/>
          <a:lstStyle/>
          <a:p>
            <a:r>
              <a:rPr lang="en-US" dirty="0"/>
              <a:t>Look for Self-Reading 2 - UOL - SW Methodologies in Canvas Lesson 1.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0810268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4" y="365760"/>
            <a:ext cx="10689199" cy="5868063"/>
          </a:xfrm>
        </p:spPr>
        <p:txBody>
          <a:bodyPr>
            <a:normAutofit fontScale="92500" lnSpcReduction="10000"/>
          </a:bodyPr>
          <a:lstStyle/>
          <a:p>
            <a:pPr marL="0" indent="0">
              <a:buNone/>
            </a:pPr>
            <a:r>
              <a:rPr lang="en-US" sz="2400" dirty="0"/>
              <a:t>A scenario</a:t>
            </a:r>
          </a:p>
          <a:p>
            <a:pPr marL="0" indent="0">
              <a:buNone/>
            </a:pPr>
            <a:r>
              <a:rPr lang="en-US" sz="2400" dirty="0"/>
              <a:t>You are working as a software engineer in a software house. Your software lead assigned you to a new software project. The project aims to design an educational audio learning apps which guides kindergarten kids from age 6 to learn basic English, according to the structured English learning syllabus. </a:t>
            </a:r>
          </a:p>
          <a:p>
            <a:pPr marL="0" indent="0">
              <a:buNone/>
            </a:pPr>
            <a:r>
              <a:rPr lang="en-US" sz="2400" dirty="0"/>
              <a:t> </a:t>
            </a:r>
          </a:p>
          <a:p>
            <a:pPr marL="0" indent="0">
              <a:buNone/>
            </a:pPr>
            <a:r>
              <a:rPr lang="en-US" sz="2400" dirty="0"/>
              <a:t>Answer the questions below based on the scenario above.</a:t>
            </a:r>
          </a:p>
          <a:p>
            <a:pPr marL="0" indent="0">
              <a:buNone/>
            </a:pPr>
            <a:r>
              <a:rPr lang="en-US" sz="2400" dirty="0"/>
              <a:t> </a:t>
            </a:r>
          </a:p>
          <a:p>
            <a:pPr marL="0" lvl="0" indent="0">
              <a:buNone/>
            </a:pPr>
            <a:r>
              <a:rPr lang="en-US" sz="2400" dirty="0"/>
              <a:t>Your software lead insisted that you should use spiral model to develop the software. In your opinion, do you agree with your proposal. Give three points to support your arguments. </a:t>
            </a:r>
          </a:p>
          <a:p>
            <a:pPr marL="0" indent="0">
              <a:buNone/>
            </a:pPr>
            <a:r>
              <a:rPr lang="en-US" sz="2400" dirty="0"/>
              <a:t> </a:t>
            </a:r>
          </a:p>
          <a:p>
            <a:pPr marL="0" indent="0">
              <a:buNone/>
            </a:pPr>
            <a:r>
              <a:rPr lang="en-US" sz="2400" dirty="0"/>
              <a:t>b) Explain how the following issues affect the software engineer in designing new software. </a:t>
            </a:r>
            <a:r>
              <a:rPr lang="en-US" sz="2400" dirty="0" err="1"/>
              <a:t>i</a:t>
            </a:r>
            <a:r>
              <a:rPr lang="en-US" sz="2400" dirty="0"/>
              <a:t>) Heterogeneity 			</a:t>
            </a:r>
          </a:p>
          <a:p>
            <a:pPr marL="0" indent="0">
              <a:buNone/>
            </a:pPr>
            <a:r>
              <a:rPr lang="en-US" sz="2400" dirty="0"/>
              <a:t>ii) Business and social change 	</a:t>
            </a:r>
          </a:p>
          <a:p>
            <a:pPr marL="0" indent="0">
              <a:buNone/>
            </a:pPr>
            <a:r>
              <a:rPr lang="en-US" sz="2400" dirty="0"/>
              <a:t>iii) Security and trust</a:t>
            </a:r>
            <a:r>
              <a:rPr lang="en-US" dirty="0"/>
              <a:t>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8848400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a:t>
            </a:r>
          </a:p>
        </p:txBody>
      </p:sp>
      <p:sp>
        <p:nvSpPr>
          <p:cNvPr id="3" name="Content Placeholder 2"/>
          <p:cNvSpPr>
            <a:spLocks noGrp="1"/>
          </p:cNvSpPr>
          <p:nvPr>
            <p:ph sz="half" idx="1"/>
          </p:nvPr>
        </p:nvSpPr>
        <p:spPr>
          <a:xfrm>
            <a:off x="609604" y="1847274"/>
            <a:ext cx="10446323" cy="3719082"/>
          </a:xfrm>
        </p:spPr>
        <p:txBody>
          <a:bodyPr>
            <a:normAutofit/>
          </a:bodyPr>
          <a:lstStyle/>
          <a:p>
            <a:r>
              <a:rPr lang="en-US" sz="2400" dirty="0"/>
              <a:t>Next Lesson – Software Process, Agile Software Development Process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8008407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4665" y="1501661"/>
            <a:ext cx="9706633" cy="4073236"/>
          </a:xfrm>
        </p:spPr>
        <p:txBody>
          <a:bodyPr>
            <a:normAutofit fontScale="92500" lnSpcReduction="10000"/>
          </a:bodyPr>
          <a:lstStyle/>
          <a:p>
            <a:pPr lvl="0"/>
            <a:r>
              <a:rPr lang="en-MY" sz="2800" dirty="0"/>
              <a:t>Requirements Analysis</a:t>
            </a:r>
          </a:p>
          <a:p>
            <a:pPr lvl="0"/>
            <a:endParaRPr lang="en-MY" sz="2800" dirty="0"/>
          </a:p>
          <a:p>
            <a:pPr lvl="0"/>
            <a:r>
              <a:rPr lang="en-MY" sz="2800" dirty="0"/>
              <a:t>Design specification</a:t>
            </a:r>
          </a:p>
          <a:p>
            <a:pPr lvl="0"/>
            <a:endParaRPr lang="en-MY" sz="2800" dirty="0"/>
          </a:p>
          <a:p>
            <a:pPr lvl="0"/>
            <a:r>
              <a:rPr lang="en-MY" sz="2800" dirty="0"/>
              <a:t>Implementation</a:t>
            </a:r>
          </a:p>
          <a:p>
            <a:pPr lvl="0"/>
            <a:endParaRPr lang="en-MY" sz="2800" dirty="0"/>
          </a:p>
          <a:p>
            <a:pPr lvl="0"/>
            <a:r>
              <a:rPr lang="en-MY" sz="2800" dirty="0"/>
              <a:t>Testing</a:t>
            </a:r>
          </a:p>
          <a:p>
            <a:pPr lvl="0"/>
            <a:endParaRPr lang="en-MY" sz="2800" dirty="0"/>
          </a:p>
          <a:p>
            <a:r>
              <a:rPr lang="en-MY" sz="2800" dirty="0"/>
              <a:t>Maintenance</a:t>
            </a:r>
            <a:endParaRPr lang="en-MY" dirty="0"/>
          </a:p>
        </p:txBody>
      </p:sp>
      <p:sp>
        <p:nvSpPr>
          <p:cNvPr id="3" name="Title 2"/>
          <p:cNvSpPr>
            <a:spLocks noGrp="1"/>
          </p:cNvSpPr>
          <p:nvPr>
            <p:ph type="title"/>
          </p:nvPr>
        </p:nvSpPr>
        <p:spPr/>
        <p:txBody>
          <a:bodyPr>
            <a:normAutofit/>
          </a:bodyPr>
          <a:lstStyle/>
          <a:p>
            <a:r>
              <a:rPr lang="en-MY" dirty="0"/>
              <a:t>Common Activities in All Software Processes </a:t>
            </a:r>
          </a:p>
        </p:txBody>
      </p:sp>
    </p:spTree>
    <p:extLst>
      <p:ext uri="{BB962C8B-B14F-4D97-AF65-F5344CB8AC3E}">
        <p14:creationId xmlns:p14="http://schemas.microsoft.com/office/powerpoint/2010/main" val="18047282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4000" dirty="0"/>
              <a:t>Characteristics of a Good Process</a:t>
            </a:r>
            <a:endParaRPr lang="en-MY" sz="3200" dirty="0"/>
          </a:p>
        </p:txBody>
      </p:sp>
      <p:graphicFrame>
        <p:nvGraphicFramePr>
          <p:cNvPr id="4" name="Diagram 3"/>
          <p:cNvGraphicFramePr/>
          <p:nvPr>
            <p:extLst>
              <p:ext uri="{D42A27DB-BD31-4B8C-83A1-F6EECF244321}">
                <p14:modId xmlns:p14="http://schemas.microsoft.com/office/powerpoint/2010/main" val="3440502976"/>
              </p:ext>
            </p:extLst>
          </p:nvPr>
        </p:nvGraphicFramePr>
        <p:xfrm>
          <a:off x="754018" y="1257794"/>
          <a:ext cx="9227127" cy="4715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9732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3973864"/>
              </p:ext>
            </p:extLst>
          </p:nvPr>
        </p:nvGraphicFramePr>
        <p:xfrm>
          <a:off x="609601" y="1191490"/>
          <a:ext cx="9596582" cy="5052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461822" y="170856"/>
            <a:ext cx="9744361" cy="846793"/>
          </a:xfrm>
        </p:spPr>
        <p:txBody>
          <a:bodyPr>
            <a:normAutofit/>
          </a:bodyPr>
          <a:lstStyle/>
          <a:p>
            <a:r>
              <a:rPr lang="en-MY" dirty="0"/>
              <a:t>Software Process Models / Software Methodologies </a:t>
            </a:r>
          </a:p>
        </p:txBody>
      </p:sp>
    </p:spTree>
    <p:extLst>
      <p:ext uri="{BB962C8B-B14F-4D97-AF65-F5344CB8AC3E}">
        <p14:creationId xmlns:p14="http://schemas.microsoft.com/office/powerpoint/2010/main" val="18466668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3421" y="260203"/>
            <a:ext cx="9515959" cy="846793"/>
          </a:xfrm>
        </p:spPr>
        <p:txBody>
          <a:bodyPr>
            <a:normAutofit/>
          </a:bodyPr>
          <a:lstStyle/>
          <a:p>
            <a:r>
              <a:rPr lang="en-US" dirty="0"/>
              <a:t>The Waterfall Model Process</a:t>
            </a:r>
            <a:endParaRPr lang="en-MY" dirty="0"/>
          </a:p>
        </p:txBody>
      </p:sp>
      <p:sp>
        <p:nvSpPr>
          <p:cNvPr id="3092" name="Rectangle 20"/>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MY"/>
          </a:p>
        </p:txBody>
      </p:sp>
      <p:grpSp>
        <p:nvGrpSpPr>
          <p:cNvPr id="3073" name="Group 1"/>
          <p:cNvGrpSpPr>
            <a:grpSpLocks noChangeAspect="1"/>
          </p:cNvGrpSpPr>
          <p:nvPr/>
        </p:nvGrpSpPr>
        <p:grpSpPr bwMode="auto">
          <a:xfrm>
            <a:off x="697599" y="973724"/>
            <a:ext cx="9582473" cy="5157192"/>
            <a:chOff x="1440" y="5718"/>
            <a:chExt cx="9026" cy="5489"/>
          </a:xfrm>
        </p:grpSpPr>
        <p:sp>
          <p:nvSpPr>
            <p:cNvPr id="3091" name="AutoShape 19"/>
            <p:cNvSpPr>
              <a:spLocks noChangeAspect="1" noChangeArrowheads="1" noTextEdit="1"/>
            </p:cNvSpPr>
            <p:nvPr/>
          </p:nvSpPr>
          <p:spPr bwMode="auto">
            <a:xfrm>
              <a:off x="1440" y="5718"/>
              <a:ext cx="9026" cy="5489"/>
            </a:xfrm>
            <a:prstGeom prst="rect">
              <a:avLst/>
            </a:prstGeom>
            <a:noFill/>
          </p:spPr>
          <p:txBody>
            <a:bodyPr vert="horz" wrap="square" lIns="91440" tIns="45720" rIns="91440" bIns="45720" numCol="1" anchor="t" anchorCtr="0" compatLnSpc="1">
              <a:prstTxWarp prst="textNoShape">
                <a:avLst/>
              </a:prstTxWarp>
            </a:bodyPr>
            <a:lstStyle/>
            <a:p>
              <a:endParaRPr lang="en-MY" b="1">
                <a:ln>
                  <a:solidFill>
                    <a:schemeClr val="accent1"/>
                  </a:solidFill>
                </a:ln>
                <a:solidFill>
                  <a:schemeClr val="bg2"/>
                </a:solidFill>
              </a:endParaRPr>
            </a:p>
          </p:txBody>
        </p:sp>
        <p:sp>
          <p:nvSpPr>
            <p:cNvPr id="3090" name="Rectangle 18"/>
            <p:cNvSpPr>
              <a:spLocks noChangeArrowheads="1"/>
            </p:cNvSpPr>
            <p:nvPr/>
          </p:nvSpPr>
          <p:spPr bwMode="auto">
            <a:xfrm>
              <a:off x="5030" y="8089"/>
              <a:ext cx="1752" cy="72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b="1">
                  <a:ln>
                    <a:solidFill>
                      <a:schemeClr val="accent1"/>
                    </a:solidFill>
                  </a:ln>
                  <a:latin typeface="Garamond" pitchFamily="18" charset="0"/>
                  <a:ea typeface="SimSun" pitchFamily="2" charset="-122"/>
                  <a:cs typeface="Times New Roman" pitchFamily="18" charset="0"/>
                </a:rPr>
                <a:t>Implementation</a:t>
              </a:r>
              <a:endParaRPr lang="en-US" b="1">
                <a:ln>
                  <a:solidFill>
                    <a:schemeClr val="accent1"/>
                  </a:solidFill>
                </a:ln>
                <a:latin typeface="Arial" pitchFamily="34" charset="0"/>
                <a:cs typeface="Arial" pitchFamily="34" charset="0"/>
              </a:endParaRPr>
            </a:p>
          </p:txBody>
        </p:sp>
        <p:sp>
          <p:nvSpPr>
            <p:cNvPr id="3089" name="Rectangle 17"/>
            <p:cNvSpPr>
              <a:spLocks noChangeArrowheads="1"/>
            </p:cNvSpPr>
            <p:nvPr/>
          </p:nvSpPr>
          <p:spPr bwMode="auto">
            <a:xfrm>
              <a:off x="7939" y="9980"/>
              <a:ext cx="1752" cy="72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b="1" dirty="0">
                  <a:ln>
                    <a:solidFill>
                      <a:schemeClr val="accent1"/>
                    </a:solidFill>
                  </a:ln>
                  <a:latin typeface="Garamond" pitchFamily="18" charset="0"/>
                  <a:ea typeface="SimSun" pitchFamily="2" charset="-122"/>
                  <a:cs typeface="Times New Roman" pitchFamily="18" charset="0"/>
                </a:rPr>
                <a:t>Maintenance</a:t>
              </a:r>
              <a:endParaRPr lang="en-US" b="1" dirty="0">
                <a:ln>
                  <a:solidFill>
                    <a:schemeClr val="accent1"/>
                  </a:solidFill>
                </a:ln>
                <a:latin typeface="Arial" pitchFamily="34" charset="0"/>
                <a:cs typeface="Arial" pitchFamily="34" charset="0"/>
              </a:endParaRPr>
            </a:p>
          </p:txBody>
        </p:sp>
        <p:sp>
          <p:nvSpPr>
            <p:cNvPr id="3088" name="Rectangle 16"/>
            <p:cNvSpPr>
              <a:spLocks noChangeArrowheads="1"/>
            </p:cNvSpPr>
            <p:nvPr/>
          </p:nvSpPr>
          <p:spPr bwMode="auto">
            <a:xfrm>
              <a:off x="2015" y="6148"/>
              <a:ext cx="1752" cy="72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b="1" dirty="0">
                  <a:ln>
                    <a:solidFill>
                      <a:schemeClr val="accent1"/>
                    </a:solidFill>
                  </a:ln>
                  <a:latin typeface="Garamond" pitchFamily="18" charset="0"/>
                  <a:ea typeface="SimSun" pitchFamily="2" charset="-122"/>
                  <a:cs typeface="Times New Roman" pitchFamily="18" charset="0"/>
                </a:rPr>
                <a:t>Requirements</a:t>
              </a:r>
              <a:endParaRPr lang="en-US" b="1" dirty="0">
                <a:ln>
                  <a:solidFill>
                    <a:schemeClr val="accent1"/>
                  </a:solidFill>
                </a:ln>
                <a:latin typeface="Arial" pitchFamily="34" charset="0"/>
                <a:cs typeface="Arial" pitchFamily="34" charset="0"/>
              </a:endParaRPr>
            </a:p>
          </p:txBody>
        </p:sp>
        <p:sp>
          <p:nvSpPr>
            <p:cNvPr id="3087" name="Rectangle 15"/>
            <p:cNvSpPr>
              <a:spLocks noChangeArrowheads="1"/>
            </p:cNvSpPr>
            <p:nvPr/>
          </p:nvSpPr>
          <p:spPr bwMode="auto">
            <a:xfrm>
              <a:off x="3579" y="7137"/>
              <a:ext cx="1752" cy="72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b="1" dirty="0">
                  <a:ln>
                    <a:solidFill>
                      <a:schemeClr val="accent1"/>
                    </a:solidFill>
                  </a:ln>
                  <a:latin typeface="Garamond" pitchFamily="18" charset="0"/>
                  <a:ea typeface="SimSun" pitchFamily="2" charset="-122"/>
                  <a:cs typeface="Times New Roman" pitchFamily="18" charset="0"/>
                </a:rPr>
                <a:t>Design</a:t>
              </a:r>
              <a:endParaRPr lang="en-US" b="1" dirty="0">
                <a:ln>
                  <a:solidFill>
                    <a:schemeClr val="accent1"/>
                  </a:solidFill>
                </a:ln>
                <a:latin typeface="Arial" pitchFamily="34" charset="0"/>
                <a:cs typeface="Arial" pitchFamily="34" charset="0"/>
              </a:endParaRPr>
            </a:p>
          </p:txBody>
        </p:sp>
        <p:sp>
          <p:nvSpPr>
            <p:cNvPr id="3086" name="Rectangle 14"/>
            <p:cNvSpPr>
              <a:spLocks noChangeArrowheads="1"/>
            </p:cNvSpPr>
            <p:nvPr/>
          </p:nvSpPr>
          <p:spPr bwMode="auto">
            <a:xfrm>
              <a:off x="6456" y="9028"/>
              <a:ext cx="1752" cy="72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914400" fontAlgn="base">
                <a:spcBef>
                  <a:spcPct val="0"/>
                </a:spcBef>
                <a:spcAft>
                  <a:spcPct val="0"/>
                </a:spcAft>
              </a:pPr>
              <a:r>
                <a:rPr lang="en-US" b="1">
                  <a:ln>
                    <a:solidFill>
                      <a:schemeClr val="accent1"/>
                    </a:solidFill>
                  </a:ln>
                  <a:latin typeface="Garamond" pitchFamily="18" charset="0"/>
                  <a:ea typeface="SimSun" pitchFamily="2" charset="-122"/>
                  <a:cs typeface="Times New Roman" pitchFamily="18" charset="0"/>
                </a:rPr>
                <a:t>Testing</a:t>
              </a:r>
              <a:endParaRPr lang="en-US" b="1">
                <a:ln>
                  <a:solidFill>
                    <a:schemeClr val="accent1"/>
                  </a:solidFill>
                </a:ln>
                <a:latin typeface="Arial" pitchFamily="34" charset="0"/>
                <a:cs typeface="Arial" pitchFamily="34" charset="0"/>
              </a:endParaRPr>
            </a:p>
          </p:txBody>
        </p:sp>
        <p:sp>
          <p:nvSpPr>
            <p:cNvPr id="3085" name="AutoShape 13"/>
            <p:cNvSpPr>
              <a:spLocks noChangeShapeType="1"/>
            </p:cNvSpPr>
            <p:nvPr/>
          </p:nvSpPr>
          <p:spPr bwMode="auto">
            <a:xfrm>
              <a:off x="3767" y="6511"/>
              <a:ext cx="688" cy="626"/>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MY" b="1">
                <a:ln>
                  <a:solidFill>
                    <a:schemeClr val="accent1"/>
                  </a:solidFill>
                </a:ln>
                <a:solidFill>
                  <a:schemeClr val="bg2"/>
                </a:solidFill>
              </a:endParaRPr>
            </a:p>
          </p:txBody>
        </p:sp>
        <p:sp>
          <p:nvSpPr>
            <p:cNvPr id="3084" name="AutoShape 12"/>
            <p:cNvSpPr>
              <a:spLocks noChangeShapeType="1"/>
            </p:cNvSpPr>
            <p:nvPr/>
          </p:nvSpPr>
          <p:spPr bwMode="auto">
            <a:xfrm>
              <a:off x="5331" y="7500"/>
              <a:ext cx="575" cy="589"/>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MY" b="1">
                <a:ln>
                  <a:solidFill>
                    <a:schemeClr val="accent1"/>
                  </a:solidFill>
                </a:ln>
                <a:solidFill>
                  <a:schemeClr val="bg2"/>
                </a:solidFill>
              </a:endParaRPr>
            </a:p>
          </p:txBody>
        </p:sp>
        <p:sp>
          <p:nvSpPr>
            <p:cNvPr id="3083" name="AutoShape 11"/>
            <p:cNvSpPr>
              <a:spLocks noChangeShapeType="1"/>
            </p:cNvSpPr>
            <p:nvPr/>
          </p:nvSpPr>
          <p:spPr bwMode="auto">
            <a:xfrm>
              <a:off x="6782" y="8452"/>
              <a:ext cx="550" cy="576"/>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MY" b="1">
                <a:ln>
                  <a:solidFill>
                    <a:schemeClr val="accent1"/>
                  </a:solidFill>
                </a:ln>
                <a:solidFill>
                  <a:schemeClr val="bg2"/>
                </a:solidFill>
              </a:endParaRPr>
            </a:p>
          </p:txBody>
        </p:sp>
        <p:sp>
          <p:nvSpPr>
            <p:cNvPr id="3082" name="AutoShape 10"/>
            <p:cNvSpPr>
              <a:spLocks noChangeShapeType="1"/>
            </p:cNvSpPr>
            <p:nvPr/>
          </p:nvSpPr>
          <p:spPr bwMode="auto">
            <a:xfrm>
              <a:off x="8208" y="9391"/>
              <a:ext cx="607" cy="589"/>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MY" b="1">
                <a:ln>
                  <a:solidFill>
                    <a:schemeClr val="accent1"/>
                  </a:solidFill>
                </a:ln>
                <a:solidFill>
                  <a:schemeClr val="bg2"/>
                </a:solidFill>
              </a:endParaRPr>
            </a:p>
          </p:txBody>
        </p:sp>
        <p:sp>
          <p:nvSpPr>
            <p:cNvPr id="3081" name="AutoShape 9"/>
            <p:cNvSpPr>
              <a:spLocks noChangeShapeType="1"/>
            </p:cNvSpPr>
            <p:nvPr/>
          </p:nvSpPr>
          <p:spPr bwMode="auto">
            <a:xfrm rot="10800000">
              <a:off x="2891" y="6874"/>
              <a:ext cx="688" cy="626"/>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MY" b="1">
                <a:ln>
                  <a:solidFill>
                    <a:schemeClr val="accent1"/>
                  </a:solidFill>
                </a:ln>
                <a:solidFill>
                  <a:schemeClr val="bg2"/>
                </a:solidFill>
              </a:endParaRPr>
            </a:p>
          </p:txBody>
        </p:sp>
        <p:sp>
          <p:nvSpPr>
            <p:cNvPr id="3080" name="AutoShape 8"/>
            <p:cNvSpPr>
              <a:spLocks noChangeShapeType="1"/>
            </p:cNvSpPr>
            <p:nvPr/>
          </p:nvSpPr>
          <p:spPr bwMode="auto">
            <a:xfrm rot="10800000">
              <a:off x="4455" y="7863"/>
              <a:ext cx="575" cy="589"/>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MY" b="1">
                <a:ln>
                  <a:solidFill>
                    <a:schemeClr val="accent1"/>
                  </a:solidFill>
                </a:ln>
                <a:solidFill>
                  <a:schemeClr val="bg2"/>
                </a:solidFill>
              </a:endParaRPr>
            </a:p>
          </p:txBody>
        </p:sp>
        <p:sp>
          <p:nvSpPr>
            <p:cNvPr id="3079" name="AutoShape 7"/>
            <p:cNvSpPr>
              <a:spLocks noChangeShapeType="1"/>
            </p:cNvSpPr>
            <p:nvPr/>
          </p:nvSpPr>
          <p:spPr bwMode="auto">
            <a:xfrm rot="10800000">
              <a:off x="5906" y="8815"/>
              <a:ext cx="550" cy="576"/>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MY" b="1">
                <a:ln>
                  <a:solidFill>
                    <a:schemeClr val="accent1"/>
                  </a:solidFill>
                </a:ln>
                <a:solidFill>
                  <a:schemeClr val="bg2"/>
                </a:solidFill>
              </a:endParaRPr>
            </a:p>
          </p:txBody>
        </p:sp>
        <p:sp>
          <p:nvSpPr>
            <p:cNvPr id="3078" name="AutoShape 6"/>
            <p:cNvSpPr>
              <a:spLocks noChangeShapeType="1"/>
            </p:cNvSpPr>
            <p:nvPr/>
          </p:nvSpPr>
          <p:spPr bwMode="auto">
            <a:xfrm rot="10800000">
              <a:off x="7332" y="9754"/>
              <a:ext cx="607" cy="589"/>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MY" b="1">
                <a:ln>
                  <a:solidFill>
                    <a:schemeClr val="accent1"/>
                  </a:solidFill>
                </a:ln>
                <a:solidFill>
                  <a:schemeClr val="bg2"/>
                </a:solidFill>
              </a:endParaRPr>
            </a:p>
          </p:txBody>
        </p:sp>
        <p:sp>
          <p:nvSpPr>
            <p:cNvPr id="3077" name="Text Box 5"/>
            <p:cNvSpPr txBox="1">
              <a:spLocks noChangeArrowheads="1"/>
            </p:cNvSpPr>
            <p:nvPr/>
          </p:nvSpPr>
          <p:spPr bwMode="auto">
            <a:xfrm>
              <a:off x="4479" y="6359"/>
              <a:ext cx="1977" cy="38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b="1" dirty="0">
                  <a:ln>
                    <a:solidFill>
                      <a:schemeClr val="accent1"/>
                    </a:solidFill>
                  </a:ln>
                  <a:latin typeface="Garamond" pitchFamily="18" charset="0"/>
                  <a:ea typeface="SimSun" pitchFamily="2" charset="-122"/>
                  <a:cs typeface="Times New Roman" pitchFamily="18" charset="0"/>
                </a:rPr>
                <a:t>System specification</a:t>
              </a:r>
              <a:endParaRPr lang="en-US" b="1" dirty="0">
                <a:ln>
                  <a:solidFill>
                    <a:schemeClr val="accent1"/>
                  </a:solidFill>
                </a:ln>
                <a:latin typeface="Arial" pitchFamily="34" charset="0"/>
                <a:cs typeface="Arial" pitchFamily="34" charset="0"/>
              </a:endParaRPr>
            </a:p>
          </p:txBody>
        </p:sp>
        <p:sp>
          <p:nvSpPr>
            <p:cNvPr id="3076" name="Text Box 4"/>
            <p:cNvSpPr txBox="1">
              <a:spLocks noChangeArrowheads="1"/>
            </p:cNvSpPr>
            <p:nvPr/>
          </p:nvSpPr>
          <p:spPr bwMode="auto">
            <a:xfrm>
              <a:off x="5954" y="7340"/>
              <a:ext cx="1597" cy="38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b="1">
                  <a:ln>
                    <a:solidFill>
                      <a:schemeClr val="accent1"/>
                    </a:solidFill>
                  </a:ln>
                  <a:latin typeface="Garamond" pitchFamily="18" charset="0"/>
                  <a:ea typeface="SimSun" pitchFamily="2" charset="-122"/>
                  <a:cs typeface="Times New Roman" pitchFamily="18" charset="0"/>
                </a:rPr>
                <a:t>Software design</a:t>
              </a:r>
              <a:endParaRPr lang="en-US" b="1">
                <a:ln>
                  <a:solidFill>
                    <a:schemeClr val="accent1"/>
                  </a:solidFill>
                </a:ln>
                <a:latin typeface="Arial" pitchFamily="34" charset="0"/>
                <a:cs typeface="Arial" pitchFamily="34" charset="0"/>
              </a:endParaRPr>
            </a:p>
          </p:txBody>
        </p:sp>
        <p:sp>
          <p:nvSpPr>
            <p:cNvPr id="3075" name="Text Box 3"/>
            <p:cNvSpPr txBox="1">
              <a:spLocks noChangeArrowheads="1"/>
            </p:cNvSpPr>
            <p:nvPr/>
          </p:nvSpPr>
          <p:spPr bwMode="auto">
            <a:xfrm>
              <a:off x="7362" y="8288"/>
              <a:ext cx="1654" cy="38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b="1">
                  <a:ln>
                    <a:solidFill>
                      <a:schemeClr val="accent1"/>
                    </a:solidFill>
                  </a:ln>
                  <a:latin typeface="Garamond" pitchFamily="18" charset="0"/>
                  <a:ea typeface="SimSun" pitchFamily="2" charset="-122"/>
                  <a:cs typeface="Times New Roman" pitchFamily="18" charset="0"/>
                </a:rPr>
                <a:t>Software system </a:t>
              </a:r>
              <a:endParaRPr lang="en-US" b="1">
                <a:ln>
                  <a:solidFill>
                    <a:schemeClr val="accent1"/>
                  </a:solidFill>
                </a:ln>
                <a:latin typeface="Arial" pitchFamily="34" charset="0"/>
                <a:cs typeface="Arial" pitchFamily="34" charset="0"/>
              </a:endParaRPr>
            </a:p>
          </p:txBody>
        </p:sp>
        <p:sp>
          <p:nvSpPr>
            <p:cNvPr id="3074" name="Text Box 2"/>
            <p:cNvSpPr txBox="1">
              <a:spLocks noChangeArrowheads="1"/>
            </p:cNvSpPr>
            <p:nvPr/>
          </p:nvSpPr>
          <p:spPr bwMode="auto">
            <a:xfrm>
              <a:off x="9113" y="9258"/>
              <a:ext cx="1353" cy="7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b="1" dirty="0">
                  <a:ln>
                    <a:solidFill>
                      <a:schemeClr val="accent1"/>
                    </a:solidFill>
                  </a:ln>
                  <a:latin typeface="Garamond" pitchFamily="18" charset="0"/>
                  <a:ea typeface="SimSun" pitchFamily="2" charset="-122"/>
                  <a:cs typeface="Times New Roman" pitchFamily="18" charset="0"/>
                </a:rPr>
                <a:t>Final product </a:t>
              </a:r>
              <a:endParaRPr lang="en-US" b="1" dirty="0">
                <a:ln>
                  <a:solidFill>
                    <a:schemeClr val="accent1"/>
                  </a:solidFill>
                </a:ln>
                <a:latin typeface="Arial" pitchFamily="34" charset="0"/>
                <a:cs typeface="Arial" pitchFamily="34" charset="0"/>
              </a:endParaRPr>
            </a:p>
          </p:txBody>
        </p:sp>
      </p:grpSp>
    </p:spTree>
    <p:extLst>
      <p:ext uri="{BB962C8B-B14F-4D97-AF65-F5344CB8AC3E}">
        <p14:creationId xmlns:p14="http://schemas.microsoft.com/office/powerpoint/2010/main" val="2923493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0522891"/>
              </p:ext>
            </p:extLst>
          </p:nvPr>
        </p:nvGraphicFramePr>
        <p:xfrm>
          <a:off x="600367" y="773100"/>
          <a:ext cx="10123056" cy="5357291"/>
        </p:xfrm>
        <a:graphic>
          <a:graphicData uri="http://schemas.openxmlformats.org/drawingml/2006/table">
            <a:tbl>
              <a:tblPr firstRow="1" bandRow="1">
                <a:tableStyleId>{5C22544A-7EE6-4342-B048-85BDC9FD1C3A}</a:tableStyleId>
              </a:tblPr>
              <a:tblGrid>
                <a:gridCol w="5061528">
                  <a:extLst>
                    <a:ext uri="{9D8B030D-6E8A-4147-A177-3AD203B41FA5}">
                      <a16:colId xmlns:a16="http://schemas.microsoft.com/office/drawing/2014/main" val="20000"/>
                    </a:ext>
                  </a:extLst>
                </a:gridCol>
                <a:gridCol w="5061528">
                  <a:extLst>
                    <a:ext uri="{9D8B030D-6E8A-4147-A177-3AD203B41FA5}">
                      <a16:colId xmlns:a16="http://schemas.microsoft.com/office/drawing/2014/main" val="20001"/>
                    </a:ext>
                  </a:extLst>
                </a:gridCol>
              </a:tblGrid>
              <a:tr h="322391">
                <a:tc>
                  <a:txBody>
                    <a:bodyPr/>
                    <a:lstStyle/>
                    <a:p>
                      <a:pPr marL="0" marR="0" algn="ctr">
                        <a:spcBef>
                          <a:spcPts val="0"/>
                        </a:spcBef>
                        <a:spcAft>
                          <a:spcPts val="0"/>
                        </a:spcAft>
                      </a:pPr>
                      <a:r>
                        <a:rPr lang="en-US" sz="2000" b="0" dirty="0">
                          <a:solidFill>
                            <a:schemeClr val="tx2"/>
                          </a:solidFill>
                          <a:latin typeface="+mj-lt"/>
                          <a:ea typeface="SimSun"/>
                          <a:cs typeface="Arial"/>
                        </a:rPr>
                        <a:t>Advantages</a:t>
                      </a:r>
                      <a:endParaRPr lang="en-MY" sz="2000" b="0" dirty="0">
                        <a:solidFill>
                          <a:schemeClr val="tx2"/>
                        </a:solidFill>
                        <a:latin typeface="+mj-lt"/>
                        <a:ea typeface="SimSun"/>
                      </a:endParaRPr>
                    </a:p>
                  </a:txBody>
                  <a:tcPr marL="68580" marR="68580" marT="0" marB="0">
                    <a:solidFill>
                      <a:schemeClr val="accent1">
                        <a:lumMod val="40000"/>
                        <a:lumOff val="60000"/>
                      </a:schemeClr>
                    </a:solidFill>
                  </a:tcPr>
                </a:tc>
                <a:tc>
                  <a:txBody>
                    <a:bodyPr/>
                    <a:lstStyle/>
                    <a:p>
                      <a:pPr marL="0" marR="0" algn="ctr">
                        <a:spcBef>
                          <a:spcPts val="0"/>
                        </a:spcBef>
                        <a:spcAft>
                          <a:spcPts val="0"/>
                        </a:spcAft>
                      </a:pPr>
                      <a:r>
                        <a:rPr lang="en-US" sz="2000" b="0" dirty="0">
                          <a:solidFill>
                            <a:schemeClr val="tx2"/>
                          </a:solidFill>
                          <a:latin typeface="+mj-lt"/>
                          <a:ea typeface="SimSun"/>
                          <a:cs typeface="Arial"/>
                        </a:rPr>
                        <a:t>Disadvantages</a:t>
                      </a:r>
                      <a:endParaRPr lang="en-MY" sz="2000" b="0" dirty="0">
                        <a:solidFill>
                          <a:schemeClr val="tx2"/>
                        </a:solidFill>
                        <a:latin typeface="+mj-lt"/>
                        <a:ea typeface="SimSun"/>
                      </a:endParaRPr>
                    </a:p>
                  </a:txBody>
                  <a:tcPr marL="68580" marR="68580" marT="0" marB="0">
                    <a:solidFill>
                      <a:schemeClr val="accent1">
                        <a:lumMod val="40000"/>
                        <a:lumOff val="60000"/>
                      </a:schemeClr>
                    </a:solidFill>
                  </a:tcPr>
                </a:tc>
                <a:extLst>
                  <a:ext uri="{0D108BD9-81ED-4DB2-BD59-A6C34878D82A}">
                    <a16:rowId xmlns:a16="http://schemas.microsoft.com/office/drawing/2014/main" val="10000"/>
                  </a:ext>
                </a:extLst>
              </a:tr>
              <a:tr h="322391">
                <a:tc>
                  <a:txBody>
                    <a:bodyPr/>
                    <a:lstStyle/>
                    <a:p>
                      <a:pPr marL="0" marR="0">
                        <a:spcBef>
                          <a:spcPts val="0"/>
                        </a:spcBef>
                        <a:spcAft>
                          <a:spcPts val="0"/>
                        </a:spcAft>
                      </a:pPr>
                      <a:r>
                        <a:rPr lang="en-US" sz="2000" b="0" dirty="0">
                          <a:solidFill>
                            <a:schemeClr val="tx2"/>
                          </a:solidFill>
                          <a:latin typeface="+mj-lt"/>
                          <a:ea typeface="SimSun"/>
                          <a:cs typeface="Arial"/>
                        </a:rPr>
                        <a:t>Simple and easy to use</a:t>
                      </a:r>
                      <a:endParaRPr lang="en-MY" sz="2000" b="0" dirty="0">
                        <a:solidFill>
                          <a:schemeClr val="tx2"/>
                        </a:solidFill>
                        <a:latin typeface="+mj-lt"/>
                        <a:ea typeface="SimSun"/>
                      </a:endParaRPr>
                    </a:p>
                  </a:txBody>
                  <a:tcPr marL="68580" marR="68580" marT="0" marB="0"/>
                </a:tc>
                <a:tc>
                  <a:txBody>
                    <a:bodyPr/>
                    <a:lstStyle/>
                    <a:p>
                      <a:pPr marL="0" marR="0">
                        <a:spcBef>
                          <a:spcPts val="0"/>
                        </a:spcBef>
                        <a:spcAft>
                          <a:spcPts val="0"/>
                        </a:spcAft>
                      </a:pPr>
                      <a:r>
                        <a:rPr lang="en-US" sz="2000" b="0" dirty="0">
                          <a:solidFill>
                            <a:schemeClr val="tx2"/>
                          </a:solidFill>
                          <a:latin typeface="+mj-lt"/>
                          <a:ea typeface="SimSun"/>
                          <a:cs typeface="Arial"/>
                        </a:rPr>
                        <a:t>Lack of parallelism</a:t>
                      </a:r>
                    </a:p>
                    <a:p>
                      <a:pPr marL="0" marR="0">
                        <a:spcBef>
                          <a:spcPts val="0"/>
                        </a:spcBef>
                        <a:spcAft>
                          <a:spcPts val="0"/>
                        </a:spcAft>
                      </a:pPr>
                      <a:endParaRPr lang="en-MY" sz="2000" b="0" dirty="0">
                        <a:solidFill>
                          <a:schemeClr val="tx2"/>
                        </a:solidFill>
                        <a:latin typeface="+mj-lt"/>
                        <a:ea typeface="SimSun"/>
                      </a:endParaRPr>
                    </a:p>
                  </a:txBody>
                  <a:tcPr marL="68580" marR="68580" marT="0" marB="0"/>
                </a:tc>
                <a:extLst>
                  <a:ext uri="{0D108BD9-81ED-4DB2-BD59-A6C34878D82A}">
                    <a16:rowId xmlns:a16="http://schemas.microsoft.com/office/drawing/2014/main" val="10001"/>
                  </a:ext>
                </a:extLst>
              </a:tr>
              <a:tr h="953925">
                <a:tc>
                  <a:txBody>
                    <a:bodyPr/>
                    <a:lstStyle/>
                    <a:p>
                      <a:pPr marL="0" marR="0">
                        <a:spcBef>
                          <a:spcPts val="0"/>
                        </a:spcBef>
                        <a:spcAft>
                          <a:spcPts val="0"/>
                        </a:spcAft>
                      </a:pPr>
                      <a:r>
                        <a:rPr lang="en-US" sz="2000" b="0" dirty="0">
                          <a:solidFill>
                            <a:schemeClr val="tx2"/>
                          </a:solidFill>
                          <a:latin typeface="+mj-lt"/>
                          <a:ea typeface="SimSun"/>
                          <a:cs typeface="Arial"/>
                        </a:rPr>
                        <a:t>Well-established and hence, well practiced</a:t>
                      </a:r>
                      <a:endParaRPr lang="en-MY" sz="2000" b="0" dirty="0">
                        <a:solidFill>
                          <a:schemeClr val="tx2"/>
                        </a:solidFill>
                        <a:latin typeface="+mj-lt"/>
                        <a:ea typeface="SimSun"/>
                      </a:endParaRPr>
                    </a:p>
                  </a:txBody>
                  <a:tcPr marL="68580" marR="68580" marT="0" marB="0"/>
                </a:tc>
                <a:tc>
                  <a:txBody>
                    <a:bodyPr/>
                    <a:lstStyle/>
                    <a:p>
                      <a:pPr marL="0" marR="0">
                        <a:spcBef>
                          <a:spcPts val="0"/>
                        </a:spcBef>
                        <a:spcAft>
                          <a:spcPts val="0"/>
                        </a:spcAft>
                      </a:pPr>
                      <a:r>
                        <a:rPr lang="en-US" sz="2000" b="0" dirty="0">
                          <a:solidFill>
                            <a:schemeClr val="tx2"/>
                          </a:solidFill>
                          <a:latin typeface="+mj-lt"/>
                          <a:ea typeface="SimSun"/>
                          <a:cs typeface="Arial"/>
                        </a:rPr>
                        <a:t>No feedback of system by project stakeholders until after testing phase</a:t>
                      </a:r>
                      <a:endParaRPr lang="en-MY" sz="2000" b="0" dirty="0">
                        <a:solidFill>
                          <a:schemeClr val="tx2"/>
                        </a:solidFill>
                        <a:latin typeface="+mj-lt"/>
                        <a:ea typeface="SimSun"/>
                      </a:endParaRPr>
                    </a:p>
                  </a:txBody>
                  <a:tcPr marL="68580" marR="68580" marT="0" marB="0"/>
                </a:tc>
                <a:extLst>
                  <a:ext uri="{0D108BD9-81ED-4DB2-BD59-A6C34878D82A}">
                    <a16:rowId xmlns:a16="http://schemas.microsoft.com/office/drawing/2014/main" val="10002"/>
                  </a:ext>
                </a:extLst>
              </a:tr>
              <a:tr h="322391">
                <a:tc>
                  <a:txBody>
                    <a:bodyPr/>
                    <a:lstStyle/>
                    <a:p>
                      <a:pPr marL="0" marR="0">
                        <a:spcBef>
                          <a:spcPts val="0"/>
                        </a:spcBef>
                        <a:spcAft>
                          <a:spcPts val="0"/>
                        </a:spcAft>
                      </a:pPr>
                      <a:r>
                        <a:rPr lang="en-US" sz="2000" b="0" dirty="0">
                          <a:solidFill>
                            <a:schemeClr val="tx2"/>
                          </a:solidFill>
                          <a:latin typeface="+mj-lt"/>
                          <a:ea typeface="SimSun"/>
                          <a:cs typeface="Arial"/>
                        </a:rPr>
                        <a:t>Easy to manage</a:t>
                      </a:r>
                      <a:endParaRPr lang="en-MY" sz="2000" b="0" dirty="0">
                        <a:solidFill>
                          <a:schemeClr val="tx2"/>
                        </a:solidFill>
                        <a:latin typeface="+mj-lt"/>
                        <a:ea typeface="SimSun"/>
                      </a:endParaRPr>
                    </a:p>
                  </a:txBody>
                  <a:tcPr marL="68580" marR="68580" marT="0" marB="0"/>
                </a:tc>
                <a:tc>
                  <a:txBody>
                    <a:bodyPr/>
                    <a:lstStyle/>
                    <a:p>
                      <a:pPr marL="0" marR="0">
                        <a:spcBef>
                          <a:spcPts val="0"/>
                        </a:spcBef>
                        <a:spcAft>
                          <a:spcPts val="0"/>
                        </a:spcAft>
                      </a:pPr>
                      <a:r>
                        <a:rPr lang="en-US" sz="2000" b="0" dirty="0">
                          <a:solidFill>
                            <a:schemeClr val="tx2"/>
                          </a:solidFill>
                          <a:latin typeface="+mj-lt"/>
                          <a:ea typeface="SimSun"/>
                          <a:cs typeface="Arial"/>
                        </a:rPr>
                        <a:t>Hard to estimate reliably</a:t>
                      </a:r>
                    </a:p>
                    <a:p>
                      <a:pPr marL="0" marR="0">
                        <a:spcBef>
                          <a:spcPts val="0"/>
                        </a:spcBef>
                        <a:spcAft>
                          <a:spcPts val="0"/>
                        </a:spcAft>
                      </a:pPr>
                      <a:endParaRPr lang="en-MY" sz="2000" b="0" dirty="0">
                        <a:solidFill>
                          <a:schemeClr val="tx2"/>
                        </a:solidFill>
                        <a:latin typeface="+mj-lt"/>
                        <a:ea typeface="SimSun"/>
                      </a:endParaRPr>
                    </a:p>
                  </a:txBody>
                  <a:tcPr marL="68580" marR="68580" marT="0" marB="0"/>
                </a:tc>
                <a:extLst>
                  <a:ext uri="{0D108BD9-81ED-4DB2-BD59-A6C34878D82A}">
                    <a16:rowId xmlns:a16="http://schemas.microsoft.com/office/drawing/2014/main" val="10003"/>
                  </a:ext>
                </a:extLst>
              </a:tr>
              <a:tr h="635950">
                <a:tc>
                  <a:txBody>
                    <a:bodyPr/>
                    <a:lstStyle/>
                    <a:p>
                      <a:pPr marL="0" marR="0">
                        <a:spcBef>
                          <a:spcPts val="0"/>
                        </a:spcBef>
                        <a:spcAft>
                          <a:spcPts val="0"/>
                        </a:spcAft>
                      </a:pPr>
                      <a:r>
                        <a:rPr lang="en-US" sz="2000" b="0" dirty="0">
                          <a:solidFill>
                            <a:schemeClr val="tx2"/>
                          </a:solidFill>
                          <a:latin typeface="+mj-lt"/>
                          <a:ea typeface="SimSun"/>
                          <a:cs typeface="Arial"/>
                        </a:rPr>
                        <a:t>Facilitates allocation of resources</a:t>
                      </a:r>
                      <a:endParaRPr lang="en-MY" sz="2000" b="0" dirty="0">
                        <a:solidFill>
                          <a:schemeClr val="tx2"/>
                        </a:solidFill>
                        <a:latin typeface="+mj-lt"/>
                        <a:ea typeface="SimSun"/>
                      </a:endParaRPr>
                    </a:p>
                  </a:txBody>
                  <a:tcPr marL="68580" marR="68580" marT="0" marB="0"/>
                </a:tc>
                <a:tc>
                  <a:txBody>
                    <a:bodyPr/>
                    <a:lstStyle/>
                    <a:p>
                      <a:pPr marL="0" marR="0">
                        <a:spcBef>
                          <a:spcPts val="0"/>
                        </a:spcBef>
                        <a:spcAft>
                          <a:spcPts val="0"/>
                        </a:spcAft>
                      </a:pPr>
                      <a:r>
                        <a:rPr lang="en-US" sz="2000" b="0" dirty="0">
                          <a:solidFill>
                            <a:schemeClr val="tx2"/>
                          </a:solidFill>
                          <a:latin typeface="+mj-lt"/>
                          <a:ea typeface="SimSun"/>
                          <a:cs typeface="Arial"/>
                        </a:rPr>
                        <a:t>Inefficient use of resources</a:t>
                      </a:r>
                      <a:endParaRPr lang="en-MY" sz="2000" b="0" dirty="0">
                        <a:solidFill>
                          <a:schemeClr val="tx2"/>
                        </a:solidFill>
                        <a:latin typeface="+mj-lt"/>
                        <a:ea typeface="SimSun"/>
                      </a:endParaRPr>
                    </a:p>
                  </a:txBody>
                  <a:tcPr marL="68580" marR="68580" marT="0" marB="0"/>
                </a:tc>
                <a:extLst>
                  <a:ext uri="{0D108BD9-81ED-4DB2-BD59-A6C34878D82A}">
                    <a16:rowId xmlns:a16="http://schemas.microsoft.com/office/drawing/2014/main" val="10004"/>
                  </a:ext>
                </a:extLst>
              </a:tr>
              <a:tr h="953925">
                <a:tc>
                  <a:txBody>
                    <a:bodyPr/>
                    <a:lstStyle/>
                    <a:p>
                      <a:pPr marL="0" marR="0">
                        <a:spcBef>
                          <a:spcPts val="0"/>
                        </a:spcBef>
                        <a:spcAft>
                          <a:spcPts val="0"/>
                        </a:spcAft>
                      </a:pPr>
                      <a:r>
                        <a:rPr lang="en-US" sz="2000" b="0" dirty="0">
                          <a:solidFill>
                            <a:schemeClr val="tx2"/>
                          </a:solidFill>
                          <a:latin typeface="+mj-lt"/>
                          <a:ea typeface="SimSun"/>
                          <a:cs typeface="Arial"/>
                        </a:rPr>
                        <a:t>Documentation is produced at each phase</a:t>
                      </a:r>
                      <a:endParaRPr lang="en-MY" sz="2000" b="0" dirty="0">
                        <a:solidFill>
                          <a:schemeClr val="tx2"/>
                        </a:solidFill>
                        <a:latin typeface="+mj-lt"/>
                        <a:ea typeface="SimSun"/>
                      </a:endParaRPr>
                    </a:p>
                  </a:txBody>
                  <a:tcPr marL="68580" marR="68580" marT="0" marB="0"/>
                </a:tc>
                <a:tc>
                  <a:txBody>
                    <a:bodyPr/>
                    <a:lstStyle/>
                    <a:p>
                      <a:pPr marL="0" marR="0">
                        <a:spcBef>
                          <a:spcPts val="0"/>
                        </a:spcBef>
                        <a:spcAft>
                          <a:spcPts val="0"/>
                        </a:spcAft>
                      </a:pPr>
                      <a:r>
                        <a:rPr lang="en-US" sz="2000" b="0" dirty="0">
                          <a:solidFill>
                            <a:schemeClr val="tx2"/>
                          </a:solidFill>
                          <a:latin typeface="+mj-lt"/>
                          <a:ea typeface="SimSun"/>
                          <a:cs typeface="Arial"/>
                        </a:rPr>
                        <a:t>Major problems with system are usually not discovered until late in process</a:t>
                      </a:r>
                      <a:endParaRPr lang="en-MY" sz="2000" b="0" dirty="0">
                        <a:solidFill>
                          <a:schemeClr val="tx2"/>
                        </a:solidFill>
                        <a:latin typeface="+mj-lt"/>
                        <a:ea typeface="SimSun"/>
                      </a:endParaRPr>
                    </a:p>
                  </a:txBody>
                  <a:tcPr marL="68580" marR="68580" marT="0" marB="0"/>
                </a:tc>
                <a:extLst>
                  <a:ext uri="{0D108BD9-81ED-4DB2-BD59-A6C34878D82A}">
                    <a16:rowId xmlns:a16="http://schemas.microsoft.com/office/drawing/2014/main" val="10005"/>
                  </a:ext>
                </a:extLst>
              </a:tr>
              <a:tr h="1271900">
                <a:tc>
                  <a:txBody>
                    <a:bodyPr/>
                    <a:lstStyle/>
                    <a:p>
                      <a:pPr marL="0" marR="0">
                        <a:spcBef>
                          <a:spcPts val="0"/>
                        </a:spcBef>
                        <a:spcAft>
                          <a:spcPts val="0"/>
                        </a:spcAft>
                      </a:pPr>
                      <a:r>
                        <a:rPr lang="en-US" sz="2000" b="0" dirty="0">
                          <a:solidFill>
                            <a:schemeClr val="tx2"/>
                          </a:solidFill>
                          <a:latin typeface="+mj-lt"/>
                          <a:ea typeface="SimSun"/>
                          <a:cs typeface="Arial"/>
                        </a:rPr>
                        <a:t>Suitable for smaller projects where requirements are well understood and unlikely to change rapidly</a:t>
                      </a:r>
                      <a:endParaRPr lang="en-MY" sz="2000" b="0" dirty="0">
                        <a:solidFill>
                          <a:schemeClr val="tx2"/>
                        </a:solidFill>
                        <a:latin typeface="+mj-lt"/>
                        <a:ea typeface="SimSun"/>
                      </a:endParaRPr>
                    </a:p>
                  </a:txBody>
                  <a:tcPr marL="68580" marR="68580" marT="0" marB="0"/>
                </a:tc>
                <a:tc>
                  <a:txBody>
                    <a:bodyPr/>
                    <a:lstStyle/>
                    <a:p>
                      <a:pPr marL="0" marR="0">
                        <a:spcBef>
                          <a:spcPts val="0"/>
                        </a:spcBef>
                        <a:spcAft>
                          <a:spcPts val="0"/>
                        </a:spcAft>
                      </a:pPr>
                      <a:r>
                        <a:rPr lang="en-US" sz="2000" b="0" dirty="0">
                          <a:solidFill>
                            <a:schemeClr val="tx2"/>
                          </a:solidFill>
                          <a:latin typeface="+mj-lt"/>
                          <a:ea typeface="SimSun"/>
                          <a:cs typeface="Arial"/>
                        </a:rPr>
                        <a:t>Requirements must be known upfront, and should not change greatly</a:t>
                      </a:r>
                      <a:endParaRPr lang="en-MY" sz="2000" b="0" dirty="0">
                        <a:solidFill>
                          <a:schemeClr val="tx2"/>
                        </a:solidFill>
                        <a:latin typeface="+mj-lt"/>
                        <a:ea typeface="SimSun"/>
                      </a:endParaRPr>
                    </a:p>
                  </a:txBody>
                  <a:tcPr marL="68580" marR="68580" marT="0" marB="0"/>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600367" y="170856"/>
            <a:ext cx="9515959" cy="846793"/>
          </a:xfrm>
        </p:spPr>
        <p:txBody>
          <a:bodyPr/>
          <a:lstStyle/>
          <a:p>
            <a:r>
              <a:rPr lang="en-US" dirty="0"/>
              <a:t>Waterfall Model</a:t>
            </a:r>
            <a:endParaRPr lang="en-MY" dirty="0"/>
          </a:p>
        </p:txBody>
      </p:sp>
    </p:spTree>
    <p:extLst>
      <p:ext uri="{BB962C8B-B14F-4D97-AF65-F5344CB8AC3E}">
        <p14:creationId xmlns:p14="http://schemas.microsoft.com/office/powerpoint/2010/main" val="39324865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4" y="1579418"/>
            <a:ext cx="9706633" cy="3986937"/>
          </a:xfrm>
        </p:spPr>
        <p:txBody>
          <a:bodyPr>
            <a:noAutofit/>
          </a:bodyPr>
          <a:lstStyle/>
          <a:p>
            <a:r>
              <a:rPr lang="en-US" sz="2400" dirty="0"/>
              <a:t>An </a:t>
            </a:r>
            <a:r>
              <a:rPr lang="en-US" sz="2400" i="1" dirty="0"/>
              <a:t>iterative</a:t>
            </a:r>
            <a:r>
              <a:rPr lang="en-US" sz="2400" dirty="0"/>
              <a:t> process is typically a repeated execution of the waterfall phases resulting in better understanding of the requirements, design and implementation (</a:t>
            </a:r>
            <a:r>
              <a:rPr lang="en-US" sz="2400" dirty="0" err="1"/>
              <a:t>Braude</a:t>
            </a:r>
            <a:r>
              <a:rPr lang="en-US" sz="2400" dirty="0"/>
              <a:t> and Bernstein, 2011).  </a:t>
            </a:r>
          </a:p>
          <a:p>
            <a:endParaRPr lang="en-US" sz="2400" dirty="0"/>
          </a:p>
          <a:p>
            <a:endParaRPr lang="en-US" sz="2400" dirty="0"/>
          </a:p>
          <a:p>
            <a:r>
              <a:rPr lang="en-US" sz="2400" dirty="0"/>
              <a:t>An iterative is </a:t>
            </a:r>
            <a:r>
              <a:rPr lang="en-US" sz="2400" i="1" dirty="0"/>
              <a:t>incremental</a:t>
            </a:r>
            <a:r>
              <a:rPr lang="en-US" sz="2400" dirty="0"/>
              <a:t> if each cycle or iteration is relatively small.  At the end of each phase, project artifacts such as plans, specifications and code are produced.</a:t>
            </a:r>
            <a:endParaRPr lang="en-MY" sz="2400" dirty="0"/>
          </a:p>
        </p:txBody>
      </p:sp>
      <p:sp>
        <p:nvSpPr>
          <p:cNvPr id="3" name="Title 2"/>
          <p:cNvSpPr>
            <a:spLocks noGrp="1"/>
          </p:cNvSpPr>
          <p:nvPr>
            <p:ph type="title"/>
          </p:nvPr>
        </p:nvSpPr>
        <p:spPr/>
        <p:txBody>
          <a:bodyPr>
            <a:normAutofit/>
          </a:bodyPr>
          <a:lstStyle/>
          <a:p>
            <a:r>
              <a:rPr lang="en-US" dirty="0"/>
              <a:t>Iterative and Incremental Development</a:t>
            </a:r>
            <a:endParaRPr lang="en-MY" dirty="0"/>
          </a:p>
        </p:txBody>
      </p:sp>
    </p:spTree>
    <p:extLst>
      <p:ext uri="{BB962C8B-B14F-4D97-AF65-F5344CB8AC3E}">
        <p14:creationId xmlns:p14="http://schemas.microsoft.com/office/powerpoint/2010/main" val="34681634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1435</Words>
  <Application>Microsoft Office PowerPoint</Application>
  <PresentationFormat>Widescreen</PresentationFormat>
  <Paragraphs>280</Paragraphs>
  <Slides>32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Garamond</vt:lpstr>
      <vt:lpstr>Montserrat</vt:lpstr>
      <vt:lpstr>Times New Roman</vt:lpstr>
      <vt:lpstr>UOW_PPT_2016_16x9_March2016</vt:lpstr>
      <vt:lpstr>1_UOW_PPT_2016_16x9_March2016</vt:lpstr>
      <vt:lpstr>  CSE3033N Software Engineering   Topic:  Software Methodologies </vt:lpstr>
      <vt:lpstr>Topic Learning Objectives </vt:lpstr>
      <vt:lpstr>What is a Software Process? </vt:lpstr>
      <vt:lpstr>Common Activities in All Software Processes </vt:lpstr>
      <vt:lpstr>Characteristics of a Good Process</vt:lpstr>
      <vt:lpstr>Software Process Models / Software Methodologies </vt:lpstr>
      <vt:lpstr>The Waterfall Model Process</vt:lpstr>
      <vt:lpstr>Waterfall Model</vt:lpstr>
      <vt:lpstr>Iterative and Incremental Development</vt:lpstr>
      <vt:lpstr>Iterative and Incremental Development</vt:lpstr>
      <vt:lpstr>Prototyping Model</vt:lpstr>
      <vt:lpstr>Prototyping</vt:lpstr>
      <vt:lpstr>When Should Prototyping Model be Used?</vt:lpstr>
      <vt:lpstr>Spiral Model</vt:lpstr>
      <vt:lpstr>Note</vt:lpstr>
      <vt:lpstr>How to Apply the Model</vt:lpstr>
      <vt:lpstr>Spiral Model </vt:lpstr>
      <vt:lpstr>The Rational Unified Process (RUP)</vt:lpstr>
      <vt:lpstr>Workflows in RUP</vt:lpstr>
      <vt:lpstr>Best practices in RUP</vt:lpstr>
      <vt:lpstr>Phase 1: Inception</vt:lpstr>
      <vt:lpstr>Phase 1: Inception</vt:lpstr>
      <vt:lpstr>Phase 2: Elaboration</vt:lpstr>
      <vt:lpstr>Phase 2: Elaboration</vt:lpstr>
      <vt:lpstr>Phase 2: Elaboration</vt:lpstr>
      <vt:lpstr>Phase 3: Construction</vt:lpstr>
      <vt:lpstr>Phase 3: Construction</vt:lpstr>
      <vt:lpstr>Phase 4: Transition</vt:lpstr>
      <vt:lpstr>Phase 4: Transition</vt:lpstr>
      <vt:lpstr>More reading:</vt:lpstr>
      <vt:lpstr>PowerPoint Presentation</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CSE3033 Software Engineering   Topic:  Introduction to Subject – Software Engineering  </dc:title>
  <dc:creator>Dr. Lim Chia Yean</dc:creator>
  <cp:lastModifiedBy>0204677 LIM ZHE YUAN</cp:lastModifiedBy>
  <cp:revision>23</cp:revision>
  <dcterms:created xsi:type="dcterms:W3CDTF">2021-05-22T13:13:04Z</dcterms:created>
  <dcterms:modified xsi:type="dcterms:W3CDTF">2023-02-13T07:18:09Z</dcterms:modified>
</cp:coreProperties>
</file>