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60"/>
  </p:notesMasterIdLst>
  <p:handoutMasterIdLst>
    <p:handoutMasterId r:id="rId61"/>
  </p:handoutMasterIdLst>
  <p:sldIdLst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F8BC5-7BDD-40F8-A3A1-478FEC2CF1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E799F9-B646-4A62-A25D-2F23CED4F482}">
      <dgm:prSet phldrT="[Text]"/>
      <dgm:spPr/>
      <dgm:t>
        <a:bodyPr/>
        <a:lstStyle/>
        <a:p>
          <a:r>
            <a:rPr lang="en-GB"/>
            <a:t>The waterfall model</a:t>
          </a:r>
          <a:endParaRPr lang="en-US" dirty="0"/>
        </a:p>
      </dgm:t>
    </dgm:pt>
    <dgm:pt modelId="{090E5B37-681F-4B88-84A4-37F33D584D65}" type="parTrans" cxnId="{77B9F3E0-9928-42F0-8967-BDEE528BE936}">
      <dgm:prSet/>
      <dgm:spPr/>
      <dgm:t>
        <a:bodyPr/>
        <a:lstStyle/>
        <a:p>
          <a:endParaRPr lang="en-US"/>
        </a:p>
      </dgm:t>
    </dgm:pt>
    <dgm:pt modelId="{78288892-41CD-4BF3-92FF-C87CEF63118A}" type="sibTrans" cxnId="{77B9F3E0-9928-42F0-8967-BDEE528BE936}">
      <dgm:prSet/>
      <dgm:spPr/>
      <dgm:t>
        <a:bodyPr/>
        <a:lstStyle/>
        <a:p>
          <a:endParaRPr lang="en-US"/>
        </a:p>
      </dgm:t>
    </dgm:pt>
    <dgm:pt modelId="{77E421AD-FB07-4BF3-BF0F-901201FE4467}">
      <dgm:prSet/>
      <dgm:spPr/>
      <dgm:t>
        <a:bodyPr/>
        <a:lstStyle/>
        <a:p>
          <a:r>
            <a:rPr lang="en-GB" dirty="0"/>
            <a:t>Plan-driven model. Separate and distinct phases of specification and development.</a:t>
          </a:r>
        </a:p>
      </dgm:t>
    </dgm:pt>
    <dgm:pt modelId="{FB17B031-4778-40FF-890C-5A5C9475153A}" type="parTrans" cxnId="{38892D69-C914-4F8C-B7B8-9EDE7BF29ECA}">
      <dgm:prSet/>
      <dgm:spPr/>
      <dgm:t>
        <a:bodyPr/>
        <a:lstStyle/>
        <a:p>
          <a:endParaRPr lang="en-US"/>
        </a:p>
      </dgm:t>
    </dgm:pt>
    <dgm:pt modelId="{EFA140E9-FEFC-4382-BC07-8AE42204C107}" type="sibTrans" cxnId="{38892D69-C914-4F8C-B7B8-9EDE7BF29ECA}">
      <dgm:prSet/>
      <dgm:spPr/>
      <dgm:t>
        <a:bodyPr/>
        <a:lstStyle/>
        <a:p>
          <a:endParaRPr lang="en-US"/>
        </a:p>
      </dgm:t>
    </dgm:pt>
    <dgm:pt modelId="{72857267-DCE7-4D43-9CC3-1AB66C1EBB93}">
      <dgm:prSet/>
      <dgm:spPr/>
      <dgm:t>
        <a:bodyPr/>
        <a:lstStyle/>
        <a:p>
          <a:r>
            <a:rPr lang="en-GB" dirty="0"/>
            <a:t>Incremental development</a:t>
          </a:r>
        </a:p>
      </dgm:t>
    </dgm:pt>
    <dgm:pt modelId="{EE10A17D-B9F0-4091-A916-AF7C87C32365}" type="parTrans" cxnId="{FD77A887-8D94-4D26-9EBB-35BB1738A7D0}">
      <dgm:prSet/>
      <dgm:spPr/>
      <dgm:t>
        <a:bodyPr/>
        <a:lstStyle/>
        <a:p>
          <a:endParaRPr lang="en-US"/>
        </a:p>
      </dgm:t>
    </dgm:pt>
    <dgm:pt modelId="{09073227-3D76-43AD-9815-6A9A8E095E66}" type="sibTrans" cxnId="{FD77A887-8D94-4D26-9EBB-35BB1738A7D0}">
      <dgm:prSet/>
      <dgm:spPr/>
      <dgm:t>
        <a:bodyPr/>
        <a:lstStyle/>
        <a:p>
          <a:endParaRPr lang="en-US"/>
        </a:p>
      </dgm:t>
    </dgm:pt>
    <dgm:pt modelId="{5D088BAE-F0E4-4F99-8309-1F75FFB6AE95}">
      <dgm:prSet/>
      <dgm:spPr/>
      <dgm:t>
        <a:bodyPr/>
        <a:lstStyle/>
        <a:p>
          <a:r>
            <a:rPr lang="en-GB" dirty="0"/>
            <a:t>Specification, development and validation are interleaved. May be plan-driven or agile.</a:t>
          </a:r>
        </a:p>
      </dgm:t>
    </dgm:pt>
    <dgm:pt modelId="{D3666C31-1FE2-42C1-BD57-E2AE013762A9}" type="parTrans" cxnId="{27802E5F-7AFD-4EC5-9CBB-4C8EAD6F1FCC}">
      <dgm:prSet/>
      <dgm:spPr/>
      <dgm:t>
        <a:bodyPr/>
        <a:lstStyle/>
        <a:p>
          <a:endParaRPr lang="en-US"/>
        </a:p>
      </dgm:t>
    </dgm:pt>
    <dgm:pt modelId="{D1ABC09F-F43A-4A69-819A-AE7B5D18ECC3}" type="sibTrans" cxnId="{27802E5F-7AFD-4EC5-9CBB-4C8EAD6F1FCC}">
      <dgm:prSet/>
      <dgm:spPr/>
      <dgm:t>
        <a:bodyPr/>
        <a:lstStyle/>
        <a:p>
          <a:endParaRPr lang="en-US"/>
        </a:p>
      </dgm:t>
    </dgm:pt>
    <dgm:pt modelId="{C0FC19DD-F327-4B43-BBF6-9F0BA76DB0FE}">
      <dgm:prSet/>
      <dgm:spPr/>
      <dgm:t>
        <a:bodyPr/>
        <a:lstStyle/>
        <a:p>
          <a:r>
            <a:rPr lang="en-GB"/>
            <a:t>Integration and configuration</a:t>
          </a:r>
          <a:endParaRPr lang="en-GB" dirty="0"/>
        </a:p>
      </dgm:t>
    </dgm:pt>
    <dgm:pt modelId="{4E69C6EB-7011-42F0-883E-0F977B67792A}" type="parTrans" cxnId="{3D2D9065-5ACE-443B-BE01-2F918ED7857B}">
      <dgm:prSet/>
      <dgm:spPr/>
      <dgm:t>
        <a:bodyPr/>
        <a:lstStyle/>
        <a:p>
          <a:endParaRPr lang="en-US"/>
        </a:p>
      </dgm:t>
    </dgm:pt>
    <dgm:pt modelId="{6B4319CA-0469-4012-9AA6-0C6115A81798}" type="sibTrans" cxnId="{3D2D9065-5ACE-443B-BE01-2F918ED7857B}">
      <dgm:prSet/>
      <dgm:spPr/>
      <dgm:t>
        <a:bodyPr/>
        <a:lstStyle/>
        <a:p>
          <a:endParaRPr lang="en-US"/>
        </a:p>
      </dgm:t>
    </dgm:pt>
    <dgm:pt modelId="{EB80CFF4-87F8-4ACC-B3A9-01EB3F3F6BE0}">
      <dgm:prSet/>
      <dgm:spPr/>
      <dgm:t>
        <a:bodyPr/>
        <a:lstStyle/>
        <a:p>
          <a:r>
            <a:rPr lang="en-GB" dirty="0"/>
            <a:t>The system is assembled from existing configurable components. May be plan-driven or agile.</a:t>
          </a:r>
        </a:p>
      </dgm:t>
    </dgm:pt>
    <dgm:pt modelId="{B93C3A2D-FCF3-4A9E-A6F5-30F16706CE2E}" type="parTrans" cxnId="{17AF702A-ED9A-4F8D-B263-D888B30261EC}">
      <dgm:prSet/>
      <dgm:spPr/>
      <dgm:t>
        <a:bodyPr/>
        <a:lstStyle/>
        <a:p>
          <a:endParaRPr lang="en-US"/>
        </a:p>
      </dgm:t>
    </dgm:pt>
    <dgm:pt modelId="{A39F671A-0093-4C14-BCE4-16DF6D2524E4}" type="sibTrans" cxnId="{17AF702A-ED9A-4F8D-B263-D888B30261EC}">
      <dgm:prSet/>
      <dgm:spPr/>
      <dgm:t>
        <a:bodyPr/>
        <a:lstStyle/>
        <a:p>
          <a:endParaRPr lang="en-US"/>
        </a:p>
      </dgm:t>
    </dgm:pt>
    <dgm:pt modelId="{D620C587-1ECD-4A53-AF89-0E8B409970B6}" type="pres">
      <dgm:prSet presAssocID="{D07F8BC5-7BDD-40F8-A3A1-478FEC2CF1B3}" presName="linear" presStyleCnt="0">
        <dgm:presLayoutVars>
          <dgm:dir/>
          <dgm:animLvl val="lvl"/>
          <dgm:resizeHandles val="exact"/>
        </dgm:presLayoutVars>
      </dgm:prSet>
      <dgm:spPr/>
    </dgm:pt>
    <dgm:pt modelId="{128A7AB2-97A7-4F92-AB66-C95360156F64}" type="pres">
      <dgm:prSet presAssocID="{C9E799F9-B646-4A62-A25D-2F23CED4F482}" presName="parentLin" presStyleCnt="0"/>
      <dgm:spPr/>
    </dgm:pt>
    <dgm:pt modelId="{B912943E-5DA6-411E-8338-D58354A57D43}" type="pres">
      <dgm:prSet presAssocID="{C9E799F9-B646-4A62-A25D-2F23CED4F482}" presName="parentLeftMargin" presStyleLbl="node1" presStyleIdx="0" presStyleCnt="3"/>
      <dgm:spPr/>
    </dgm:pt>
    <dgm:pt modelId="{4C22A3FD-F9A0-443B-8CCE-CD154D637B28}" type="pres">
      <dgm:prSet presAssocID="{C9E799F9-B646-4A62-A25D-2F23CED4F4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19C0CA-7C7B-4C15-9B34-8175D0F1EEDB}" type="pres">
      <dgm:prSet presAssocID="{C9E799F9-B646-4A62-A25D-2F23CED4F482}" presName="negativeSpace" presStyleCnt="0"/>
      <dgm:spPr/>
    </dgm:pt>
    <dgm:pt modelId="{D14BF2CD-9D07-4D29-9F7E-0F4CD9E14703}" type="pres">
      <dgm:prSet presAssocID="{C9E799F9-B646-4A62-A25D-2F23CED4F482}" presName="childText" presStyleLbl="conFgAcc1" presStyleIdx="0" presStyleCnt="3">
        <dgm:presLayoutVars>
          <dgm:bulletEnabled val="1"/>
        </dgm:presLayoutVars>
      </dgm:prSet>
      <dgm:spPr/>
    </dgm:pt>
    <dgm:pt modelId="{C0EA1BC9-5024-4747-B240-F9F0A6F1C410}" type="pres">
      <dgm:prSet presAssocID="{78288892-41CD-4BF3-92FF-C87CEF63118A}" presName="spaceBetweenRectangles" presStyleCnt="0"/>
      <dgm:spPr/>
    </dgm:pt>
    <dgm:pt modelId="{E6299C9A-E2AA-448A-AD38-255910AC6DDE}" type="pres">
      <dgm:prSet presAssocID="{72857267-DCE7-4D43-9CC3-1AB66C1EBB93}" presName="parentLin" presStyleCnt="0"/>
      <dgm:spPr/>
    </dgm:pt>
    <dgm:pt modelId="{15355D97-DB18-4EC4-BD4A-B1CF3E7ED8D4}" type="pres">
      <dgm:prSet presAssocID="{72857267-DCE7-4D43-9CC3-1AB66C1EBB93}" presName="parentLeftMargin" presStyleLbl="node1" presStyleIdx="0" presStyleCnt="3"/>
      <dgm:spPr/>
    </dgm:pt>
    <dgm:pt modelId="{C3AC86F7-2BFF-43E7-A7ED-0C119FF5B8B6}" type="pres">
      <dgm:prSet presAssocID="{72857267-DCE7-4D43-9CC3-1AB66C1EBB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38254D-6FDB-42D3-9747-F307E8B17CC5}" type="pres">
      <dgm:prSet presAssocID="{72857267-DCE7-4D43-9CC3-1AB66C1EBB93}" presName="negativeSpace" presStyleCnt="0"/>
      <dgm:spPr/>
    </dgm:pt>
    <dgm:pt modelId="{65717422-D773-43F8-A82A-72806911F2B1}" type="pres">
      <dgm:prSet presAssocID="{72857267-DCE7-4D43-9CC3-1AB66C1EBB93}" presName="childText" presStyleLbl="conFgAcc1" presStyleIdx="1" presStyleCnt="3">
        <dgm:presLayoutVars>
          <dgm:bulletEnabled val="1"/>
        </dgm:presLayoutVars>
      </dgm:prSet>
      <dgm:spPr/>
    </dgm:pt>
    <dgm:pt modelId="{B2C34B44-A021-437C-893B-A44281651DD7}" type="pres">
      <dgm:prSet presAssocID="{09073227-3D76-43AD-9815-6A9A8E095E66}" presName="spaceBetweenRectangles" presStyleCnt="0"/>
      <dgm:spPr/>
    </dgm:pt>
    <dgm:pt modelId="{F8A5443F-009B-4AC6-8531-351E459954C5}" type="pres">
      <dgm:prSet presAssocID="{C0FC19DD-F327-4B43-BBF6-9F0BA76DB0FE}" presName="parentLin" presStyleCnt="0"/>
      <dgm:spPr/>
    </dgm:pt>
    <dgm:pt modelId="{0C709A41-58A1-495D-9CBC-B563B1063DA2}" type="pres">
      <dgm:prSet presAssocID="{C0FC19DD-F327-4B43-BBF6-9F0BA76DB0FE}" presName="parentLeftMargin" presStyleLbl="node1" presStyleIdx="1" presStyleCnt="3"/>
      <dgm:spPr/>
    </dgm:pt>
    <dgm:pt modelId="{E6297508-479F-45D8-9739-9020F012EC21}" type="pres">
      <dgm:prSet presAssocID="{C0FC19DD-F327-4B43-BBF6-9F0BA76DB0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FC3B08-ADD1-4528-B473-2F5D23650CC1}" type="pres">
      <dgm:prSet presAssocID="{C0FC19DD-F327-4B43-BBF6-9F0BA76DB0FE}" presName="negativeSpace" presStyleCnt="0"/>
      <dgm:spPr/>
    </dgm:pt>
    <dgm:pt modelId="{D0EA030A-3724-48E0-B06A-9C36D29E8164}" type="pres">
      <dgm:prSet presAssocID="{C0FC19DD-F327-4B43-BBF6-9F0BA76DB0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8DF4008-1CA8-4934-9CC3-306EA04F97D5}" type="presOf" srcId="{C9E799F9-B646-4A62-A25D-2F23CED4F482}" destId="{4C22A3FD-F9A0-443B-8CCE-CD154D637B28}" srcOrd="1" destOrd="0" presId="urn:microsoft.com/office/officeart/2005/8/layout/list1"/>
    <dgm:cxn modelId="{D4C4A40F-8BAF-4F3C-AEC7-D6A205367D78}" type="presOf" srcId="{5D088BAE-F0E4-4F99-8309-1F75FFB6AE95}" destId="{65717422-D773-43F8-A82A-72806911F2B1}" srcOrd="0" destOrd="0" presId="urn:microsoft.com/office/officeart/2005/8/layout/list1"/>
    <dgm:cxn modelId="{17AF702A-ED9A-4F8D-B263-D888B30261EC}" srcId="{C0FC19DD-F327-4B43-BBF6-9F0BA76DB0FE}" destId="{EB80CFF4-87F8-4ACC-B3A9-01EB3F3F6BE0}" srcOrd="0" destOrd="0" parTransId="{B93C3A2D-FCF3-4A9E-A6F5-30F16706CE2E}" sibTransId="{A39F671A-0093-4C14-BCE4-16DF6D2524E4}"/>
    <dgm:cxn modelId="{02C4E15D-2642-4019-9725-8CEBDA9B1E36}" type="presOf" srcId="{EB80CFF4-87F8-4ACC-B3A9-01EB3F3F6BE0}" destId="{D0EA030A-3724-48E0-B06A-9C36D29E8164}" srcOrd="0" destOrd="0" presId="urn:microsoft.com/office/officeart/2005/8/layout/list1"/>
    <dgm:cxn modelId="{27802E5F-7AFD-4EC5-9CBB-4C8EAD6F1FCC}" srcId="{72857267-DCE7-4D43-9CC3-1AB66C1EBB93}" destId="{5D088BAE-F0E4-4F99-8309-1F75FFB6AE95}" srcOrd="0" destOrd="0" parTransId="{D3666C31-1FE2-42C1-BD57-E2AE013762A9}" sibTransId="{D1ABC09F-F43A-4A69-819A-AE7B5D18ECC3}"/>
    <dgm:cxn modelId="{3D2D9065-5ACE-443B-BE01-2F918ED7857B}" srcId="{D07F8BC5-7BDD-40F8-A3A1-478FEC2CF1B3}" destId="{C0FC19DD-F327-4B43-BBF6-9F0BA76DB0FE}" srcOrd="2" destOrd="0" parTransId="{4E69C6EB-7011-42F0-883E-0F977B67792A}" sibTransId="{6B4319CA-0469-4012-9AA6-0C6115A81798}"/>
    <dgm:cxn modelId="{A79F1368-5DD6-4C61-8DAD-D2E587917D35}" type="presOf" srcId="{77E421AD-FB07-4BF3-BF0F-901201FE4467}" destId="{D14BF2CD-9D07-4D29-9F7E-0F4CD9E14703}" srcOrd="0" destOrd="0" presId="urn:microsoft.com/office/officeart/2005/8/layout/list1"/>
    <dgm:cxn modelId="{38892D69-C914-4F8C-B7B8-9EDE7BF29ECA}" srcId="{C9E799F9-B646-4A62-A25D-2F23CED4F482}" destId="{77E421AD-FB07-4BF3-BF0F-901201FE4467}" srcOrd="0" destOrd="0" parTransId="{FB17B031-4778-40FF-890C-5A5C9475153A}" sibTransId="{EFA140E9-FEFC-4382-BC07-8AE42204C107}"/>
    <dgm:cxn modelId="{D219BF86-C2A5-440C-AE55-51742DCC812C}" type="presOf" srcId="{72857267-DCE7-4D43-9CC3-1AB66C1EBB93}" destId="{C3AC86F7-2BFF-43E7-A7ED-0C119FF5B8B6}" srcOrd="1" destOrd="0" presId="urn:microsoft.com/office/officeart/2005/8/layout/list1"/>
    <dgm:cxn modelId="{FD77A887-8D94-4D26-9EBB-35BB1738A7D0}" srcId="{D07F8BC5-7BDD-40F8-A3A1-478FEC2CF1B3}" destId="{72857267-DCE7-4D43-9CC3-1AB66C1EBB93}" srcOrd="1" destOrd="0" parTransId="{EE10A17D-B9F0-4091-A916-AF7C87C32365}" sibTransId="{09073227-3D76-43AD-9815-6A9A8E095E66}"/>
    <dgm:cxn modelId="{8505418E-9469-48D5-B813-C2DD5CD332F9}" type="presOf" srcId="{C9E799F9-B646-4A62-A25D-2F23CED4F482}" destId="{B912943E-5DA6-411E-8338-D58354A57D43}" srcOrd="0" destOrd="0" presId="urn:microsoft.com/office/officeart/2005/8/layout/list1"/>
    <dgm:cxn modelId="{A0B493D7-D5D6-47DA-9FBD-94920250CDE1}" type="presOf" srcId="{72857267-DCE7-4D43-9CC3-1AB66C1EBB93}" destId="{15355D97-DB18-4EC4-BD4A-B1CF3E7ED8D4}" srcOrd="0" destOrd="0" presId="urn:microsoft.com/office/officeart/2005/8/layout/list1"/>
    <dgm:cxn modelId="{A0CBB2DE-A886-4FBA-8085-6E6D353E1E35}" type="presOf" srcId="{C0FC19DD-F327-4B43-BBF6-9F0BA76DB0FE}" destId="{E6297508-479F-45D8-9739-9020F012EC21}" srcOrd="1" destOrd="0" presId="urn:microsoft.com/office/officeart/2005/8/layout/list1"/>
    <dgm:cxn modelId="{77B9F3E0-9928-42F0-8967-BDEE528BE936}" srcId="{D07F8BC5-7BDD-40F8-A3A1-478FEC2CF1B3}" destId="{C9E799F9-B646-4A62-A25D-2F23CED4F482}" srcOrd="0" destOrd="0" parTransId="{090E5B37-681F-4B88-84A4-37F33D584D65}" sibTransId="{78288892-41CD-4BF3-92FF-C87CEF63118A}"/>
    <dgm:cxn modelId="{ED2C11E8-327B-4615-B24C-5A46B8668B76}" type="presOf" srcId="{C0FC19DD-F327-4B43-BBF6-9F0BA76DB0FE}" destId="{0C709A41-58A1-495D-9CBC-B563B1063DA2}" srcOrd="0" destOrd="0" presId="urn:microsoft.com/office/officeart/2005/8/layout/list1"/>
    <dgm:cxn modelId="{DEE855FC-F280-40C1-802B-C573BED3603A}" type="presOf" srcId="{D07F8BC5-7BDD-40F8-A3A1-478FEC2CF1B3}" destId="{D620C587-1ECD-4A53-AF89-0E8B409970B6}" srcOrd="0" destOrd="0" presId="urn:microsoft.com/office/officeart/2005/8/layout/list1"/>
    <dgm:cxn modelId="{6148E016-53E7-41BC-8CD2-93EDCCE5E44C}" type="presParOf" srcId="{D620C587-1ECD-4A53-AF89-0E8B409970B6}" destId="{128A7AB2-97A7-4F92-AB66-C95360156F64}" srcOrd="0" destOrd="0" presId="urn:microsoft.com/office/officeart/2005/8/layout/list1"/>
    <dgm:cxn modelId="{95E22BD1-6A01-4F96-9219-054212174B12}" type="presParOf" srcId="{128A7AB2-97A7-4F92-AB66-C95360156F64}" destId="{B912943E-5DA6-411E-8338-D58354A57D43}" srcOrd="0" destOrd="0" presId="urn:microsoft.com/office/officeart/2005/8/layout/list1"/>
    <dgm:cxn modelId="{AEB20AA4-46F1-464C-B1C9-4A026E0F8205}" type="presParOf" srcId="{128A7AB2-97A7-4F92-AB66-C95360156F64}" destId="{4C22A3FD-F9A0-443B-8CCE-CD154D637B28}" srcOrd="1" destOrd="0" presId="urn:microsoft.com/office/officeart/2005/8/layout/list1"/>
    <dgm:cxn modelId="{FFA76D44-331C-4896-92B0-12B9630565B0}" type="presParOf" srcId="{D620C587-1ECD-4A53-AF89-0E8B409970B6}" destId="{4D19C0CA-7C7B-4C15-9B34-8175D0F1EEDB}" srcOrd="1" destOrd="0" presId="urn:microsoft.com/office/officeart/2005/8/layout/list1"/>
    <dgm:cxn modelId="{D8624459-CB24-4D58-95FC-73DE314DA985}" type="presParOf" srcId="{D620C587-1ECD-4A53-AF89-0E8B409970B6}" destId="{D14BF2CD-9D07-4D29-9F7E-0F4CD9E14703}" srcOrd="2" destOrd="0" presId="urn:microsoft.com/office/officeart/2005/8/layout/list1"/>
    <dgm:cxn modelId="{29BA4122-301C-42F1-B84A-5B0A7C365D1F}" type="presParOf" srcId="{D620C587-1ECD-4A53-AF89-0E8B409970B6}" destId="{C0EA1BC9-5024-4747-B240-F9F0A6F1C410}" srcOrd="3" destOrd="0" presId="urn:microsoft.com/office/officeart/2005/8/layout/list1"/>
    <dgm:cxn modelId="{7D1B2D00-0682-44EE-8E84-22FF0EFAADD9}" type="presParOf" srcId="{D620C587-1ECD-4A53-AF89-0E8B409970B6}" destId="{E6299C9A-E2AA-448A-AD38-255910AC6DDE}" srcOrd="4" destOrd="0" presId="urn:microsoft.com/office/officeart/2005/8/layout/list1"/>
    <dgm:cxn modelId="{7B26EABA-F5C5-4B56-8520-73695B6A549D}" type="presParOf" srcId="{E6299C9A-E2AA-448A-AD38-255910AC6DDE}" destId="{15355D97-DB18-4EC4-BD4A-B1CF3E7ED8D4}" srcOrd="0" destOrd="0" presId="urn:microsoft.com/office/officeart/2005/8/layout/list1"/>
    <dgm:cxn modelId="{300083EC-7122-412A-B421-F3F4B09941CD}" type="presParOf" srcId="{E6299C9A-E2AA-448A-AD38-255910AC6DDE}" destId="{C3AC86F7-2BFF-43E7-A7ED-0C119FF5B8B6}" srcOrd="1" destOrd="0" presId="urn:microsoft.com/office/officeart/2005/8/layout/list1"/>
    <dgm:cxn modelId="{91323143-DFC2-433B-BF54-080E8442773D}" type="presParOf" srcId="{D620C587-1ECD-4A53-AF89-0E8B409970B6}" destId="{CD38254D-6FDB-42D3-9747-F307E8B17CC5}" srcOrd="5" destOrd="0" presId="urn:microsoft.com/office/officeart/2005/8/layout/list1"/>
    <dgm:cxn modelId="{378240A4-2350-4027-9A69-021ABB2C6D9B}" type="presParOf" srcId="{D620C587-1ECD-4A53-AF89-0E8B409970B6}" destId="{65717422-D773-43F8-A82A-72806911F2B1}" srcOrd="6" destOrd="0" presId="urn:microsoft.com/office/officeart/2005/8/layout/list1"/>
    <dgm:cxn modelId="{33B2012E-93F4-4B54-A780-52399D4A707E}" type="presParOf" srcId="{D620C587-1ECD-4A53-AF89-0E8B409970B6}" destId="{B2C34B44-A021-437C-893B-A44281651DD7}" srcOrd="7" destOrd="0" presId="urn:microsoft.com/office/officeart/2005/8/layout/list1"/>
    <dgm:cxn modelId="{8C9B0FE6-EF54-4E2D-B073-F4B9AB7DE7B0}" type="presParOf" srcId="{D620C587-1ECD-4A53-AF89-0E8B409970B6}" destId="{F8A5443F-009B-4AC6-8531-351E459954C5}" srcOrd="8" destOrd="0" presId="urn:microsoft.com/office/officeart/2005/8/layout/list1"/>
    <dgm:cxn modelId="{C825220A-9AF2-4A65-BEC0-E2C57DA1FB5E}" type="presParOf" srcId="{F8A5443F-009B-4AC6-8531-351E459954C5}" destId="{0C709A41-58A1-495D-9CBC-B563B1063DA2}" srcOrd="0" destOrd="0" presId="urn:microsoft.com/office/officeart/2005/8/layout/list1"/>
    <dgm:cxn modelId="{17342482-C9AD-45CC-831B-515276837910}" type="presParOf" srcId="{F8A5443F-009B-4AC6-8531-351E459954C5}" destId="{E6297508-479F-45D8-9739-9020F012EC21}" srcOrd="1" destOrd="0" presId="urn:microsoft.com/office/officeart/2005/8/layout/list1"/>
    <dgm:cxn modelId="{E3B12919-3208-4443-B98A-E914F1963509}" type="presParOf" srcId="{D620C587-1ECD-4A53-AF89-0E8B409970B6}" destId="{26FC3B08-ADD1-4528-B473-2F5D23650CC1}" srcOrd="9" destOrd="0" presId="urn:microsoft.com/office/officeart/2005/8/layout/list1"/>
    <dgm:cxn modelId="{E9F0CF8A-3567-4D2E-93A4-55516B5AFAC4}" type="presParOf" srcId="{D620C587-1ECD-4A53-AF89-0E8B409970B6}" destId="{D0EA030A-3724-48E0-B06A-9C36D29E81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BF2CD-9D07-4D29-9F7E-0F4CD9E14703}">
      <dsp:nvSpPr>
        <dsp:cNvPr id="0" name=""/>
        <dsp:cNvSpPr/>
      </dsp:nvSpPr>
      <dsp:spPr>
        <a:xfrm>
          <a:off x="0" y="326990"/>
          <a:ext cx="1019694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96" tIns="374904" rIns="7913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Plan-driven model. Separate and distinct phases of specification and development.</a:t>
          </a:r>
        </a:p>
      </dsp:txBody>
      <dsp:txXfrm>
        <a:off x="0" y="326990"/>
        <a:ext cx="10196945" cy="1020600"/>
      </dsp:txXfrm>
    </dsp:sp>
    <dsp:sp modelId="{4C22A3FD-F9A0-443B-8CCE-CD154D637B28}">
      <dsp:nvSpPr>
        <dsp:cNvPr id="0" name=""/>
        <dsp:cNvSpPr/>
      </dsp:nvSpPr>
      <dsp:spPr>
        <a:xfrm>
          <a:off x="509847" y="61310"/>
          <a:ext cx="713786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794" tIns="0" rIns="269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The waterfall model</a:t>
          </a:r>
          <a:endParaRPr lang="en-US" sz="1800" kern="1200" dirty="0"/>
        </a:p>
      </dsp:txBody>
      <dsp:txXfrm>
        <a:off x="535786" y="87249"/>
        <a:ext cx="7085983" cy="479482"/>
      </dsp:txXfrm>
    </dsp:sp>
    <dsp:sp modelId="{65717422-D773-43F8-A82A-72806911F2B1}">
      <dsp:nvSpPr>
        <dsp:cNvPr id="0" name=""/>
        <dsp:cNvSpPr/>
      </dsp:nvSpPr>
      <dsp:spPr>
        <a:xfrm>
          <a:off x="0" y="1710470"/>
          <a:ext cx="1019694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96" tIns="374904" rIns="7913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Specification, development and validation are interleaved. May be plan-driven or agile.</a:t>
          </a:r>
        </a:p>
      </dsp:txBody>
      <dsp:txXfrm>
        <a:off x="0" y="1710470"/>
        <a:ext cx="10196945" cy="1020600"/>
      </dsp:txXfrm>
    </dsp:sp>
    <dsp:sp modelId="{C3AC86F7-2BFF-43E7-A7ED-0C119FF5B8B6}">
      <dsp:nvSpPr>
        <dsp:cNvPr id="0" name=""/>
        <dsp:cNvSpPr/>
      </dsp:nvSpPr>
      <dsp:spPr>
        <a:xfrm>
          <a:off x="509847" y="1444790"/>
          <a:ext cx="713786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794" tIns="0" rIns="269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Incremental development</a:t>
          </a:r>
        </a:p>
      </dsp:txBody>
      <dsp:txXfrm>
        <a:off x="535786" y="1470729"/>
        <a:ext cx="7085983" cy="479482"/>
      </dsp:txXfrm>
    </dsp:sp>
    <dsp:sp modelId="{D0EA030A-3724-48E0-B06A-9C36D29E8164}">
      <dsp:nvSpPr>
        <dsp:cNvPr id="0" name=""/>
        <dsp:cNvSpPr/>
      </dsp:nvSpPr>
      <dsp:spPr>
        <a:xfrm>
          <a:off x="0" y="3093951"/>
          <a:ext cx="1019694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96" tIns="374904" rIns="7913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The system is assembled from existing configurable components. May be plan-driven or agile.</a:t>
          </a:r>
        </a:p>
      </dsp:txBody>
      <dsp:txXfrm>
        <a:off x="0" y="3093951"/>
        <a:ext cx="10196945" cy="1020600"/>
      </dsp:txXfrm>
    </dsp:sp>
    <dsp:sp modelId="{E6297508-479F-45D8-9739-9020F012EC21}">
      <dsp:nvSpPr>
        <dsp:cNvPr id="0" name=""/>
        <dsp:cNvSpPr/>
      </dsp:nvSpPr>
      <dsp:spPr>
        <a:xfrm>
          <a:off x="509847" y="2828271"/>
          <a:ext cx="713786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794" tIns="0" rIns="269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Integration and configuration</a:t>
          </a:r>
          <a:endParaRPr lang="en-GB" sz="1800" kern="1200" dirty="0"/>
        </a:p>
      </dsp:txBody>
      <dsp:txXfrm>
        <a:off x="535786" y="2854210"/>
        <a:ext cx="708598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2AD45-1CF9-4A6E-A726-3F284C88255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0E804-65B4-425D-9BDE-AB7117A2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2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15D0D9-D924-47BE-94D4-0C21E8B30AB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00BB41-510E-4A84-A0E9-ADD08D19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4FDA4F87-D5C2-4945-AFCA-8B793D25881C}" type="slidenum">
              <a:rPr lang="en-US">
                <a:solidFill>
                  <a:prstClr val="black"/>
                </a:solidFill>
                <a:latin typeface="Calibri"/>
              </a:rPr>
              <a:pPr defTabSz="483306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61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601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2178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7243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8541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5573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" y="368596"/>
            <a:ext cx="121788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59" y="3274273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59" y="5653142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2133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F28FE-9E2F-4F0A-8960-2CDCC008F3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3950" y="5362135"/>
            <a:ext cx="2158764" cy="8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8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25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5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6B08-1185-4236-9CCD-069B5BFBC514}" type="datetime1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13/02/2023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56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4563" y="2537638"/>
            <a:ext cx="5347368" cy="3900593"/>
          </a:xfrm>
        </p:spPr>
        <p:txBody>
          <a:bodyPr>
            <a:normAutofit/>
          </a:bodyPr>
          <a:lstStyle>
            <a:lvl1pPr>
              <a:defRPr sz="2133">
                <a:solidFill>
                  <a:schemeClr val="accent3"/>
                </a:solidFill>
              </a:defRPr>
            </a:lvl1pPr>
            <a:lvl2pPr>
              <a:defRPr sz="2133">
                <a:solidFill>
                  <a:schemeClr val="accent3"/>
                </a:solidFill>
              </a:defRPr>
            </a:lvl2pPr>
            <a:lvl3pPr>
              <a:defRPr sz="2133">
                <a:solidFill>
                  <a:schemeClr val="accent3"/>
                </a:solidFill>
              </a:defRPr>
            </a:lvl3pPr>
            <a:lvl4pPr>
              <a:defRPr sz="2133">
                <a:solidFill>
                  <a:schemeClr val="accent3"/>
                </a:solidFill>
              </a:defRPr>
            </a:lvl4pPr>
            <a:lvl5pPr>
              <a:defRPr sz="2133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4559" y="457200"/>
            <a:ext cx="10880828" cy="783389"/>
          </a:xfrm>
        </p:spPr>
        <p:txBody>
          <a:bodyPr anchor="b">
            <a:normAutofit/>
          </a:bodyPr>
          <a:lstStyle>
            <a:lvl1pPr>
              <a:defRPr sz="3733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4560" y="1262145"/>
            <a:ext cx="10880827" cy="781552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13CF52C2-7AD7-47EF-9976-327A4EDC3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19082" y="5401328"/>
            <a:ext cx="1598359" cy="11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918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63" y="3274274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6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63" y="5653147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0DA1006-27F2-43B9-A1FE-542C51345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62300" y="6417653"/>
            <a:ext cx="3396697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3" y="6417653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8" y="2375397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6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8" y="4642880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1600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51A6086-7A7F-46A6-A8C4-90A88AECFE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480832"/>
            <a:ext cx="9706633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6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4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9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4" y="411001"/>
            <a:ext cx="9706633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8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" y="6417652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7" y="2375396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8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7" y="4642879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2133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85D7D-A59F-4DF4-99DD-FE90D2260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7117" y="5347471"/>
            <a:ext cx="2114927" cy="8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2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1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51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2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7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6B08-1185-4236-9CCD-069B5BFBC514}" type="datetime1"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13/02/2023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3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4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7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5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5614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9706632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816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5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7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3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65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18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1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1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17617-072F-4DE5-823A-6979A2B0395A}" type="datetime1">
              <a:rPr kumimoji="0" lang="en-MY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13/2/2023</a:t>
            </a:fld>
            <a:endParaRPr kumimoji="0" lang="en-MY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Department of Information Technology -SEST</a:t>
            </a:r>
            <a:endParaRPr kumimoji="0" lang="en-MY" sz="86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2BD31-3087-45E4-9F9A-182A04434B6B}" type="slidenum">
              <a:rPr kumimoji="0" lang="en-MY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867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4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64873"/>
            <a:ext cx="9706632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6421235"/>
            <a:ext cx="10048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7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1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41CFA-972A-4900-93DE-94A50FBB3D7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965352" y="6240071"/>
            <a:ext cx="924211" cy="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rgbClr val="0C2340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411001"/>
            <a:ext cx="9515959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464875"/>
            <a:ext cx="9515959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9603" y="6421235"/>
            <a:ext cx="9515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5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2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35028F0-886D-444E-B0E3-E1E94C5775C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34626" y="5580329"/>
            <a:ext cx="1532313" cy="10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0C2340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540" y="2263906"/>
            <a:ext cx="11769719" cy="3157840"/>
          </a:xfrm>
        </p:spPr>
        <p:txBody>
          <a:bodyPr vert="horz" lIns="0" tIns="0" rIns="91440" bIns="45720" rtlCol="0" anchor="b">
            <a:noAutofit/>
          </a:bodyPr>
          <a:lstStyle/>
          <a:p>
            <a:pPr algn="ctr"/>
            <a:br>
              <a:rPr lang="en-US" sz="44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CSE3033N</a:t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 </a:t>
            </a:r>
            <a:br>
              <a:rPr lang="en-US" sz="32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Processes</a:t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spc="-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00004" y="4908329"/>
            <a:ext cx="2291914" cy="1863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27" y="5039646"/>
            <a:ext cx="2448932" cy="1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4" y="1182255"/>
            <a:ext cx="8835404" cy="47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2" y="1257794"/>
            <a:ext cx="10825016" cy="4308561"/>
          </a:xfrm>
        </p:spPr>
        <p:txBody>
          <a:bodyPr>
            <a:noAutofit/>
          </a:bodyPr>
          <a:lstStyle/>
          <a:p>
            <a:r>
              <a:rPr lang="en-GB" sz="2200" dirty="0"/>
              <a:t>The cost of accommodating changing customer requirements is reduced. </a:t>
            </a:r>
          </a:p>
          <a:p>
            <a:pPr lvl="1"/>
            <a:r>
              <a:rPr lang="en-GB" sz="2200" dirty="0"/>
              <a:t>The amount of analysis and documentation that has to be redone is much less than is required with the waterfall model.</a:t>
            </a:r>
          </a:p>
          <a:p>
            <a:endParaRPr lang="en-GB" sz="2200" dirty="0"/>
          </a:p>
          <a:p>
            <a:r>
              <a:rPr lang="en-GB" sz="2200" dirty="0"/>
              <a:t>It is easier to get customer feedback on the development work that has been done. </a:t>
            </a:r>
          </a:p>
          <a:p>
            <a:pPr lvl="1"/>
            <a:r>
              <a:rPr lang="en-GB" sz="2200" dirty="0"/>
              <a:t>Customers can comment on demonstrations of the software and see how much has been implemented. </a:t>
            </a:r>
          </a:p>
          <a:p>
            <a:endParaRPr lang="en-GB" sz="2200" dirty="0"/>
          </a:p>
          <a:p>
            <a:r>
              <a:rPr lang="en-GB" sz="2200" dirty="0"/>
              <a:t>More rapid delivery and deployment of useful software to the customer is possible. </a:t>
            </a:r>
          </a:p>
          <a:p>
            <a:pPr lvl="1"/>
            <a:r>
              <a:rPr lang="en-GB" sz="2200" dirty="0"/>
              <a:t>Customers are able to use and gain value from the software earlier than is possible with a waterfall process.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681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22400"/>
            <a:ext cx="10686473" cy="4143955"/>
          </a:xfrm>
        </p:spPr>
        <p:txBody>
          <a:bodyPr>
            <a:normAutofit/>
          </a:bodyPr>
          <a:lstStyle/>
          <a:p>
            <a:r>
              <a:rPr lang="en-GB" sz="2400" dirty="0"/>
              <a:t>The process is not visible. </a:t>
            </a:r>
          </a:p>
          <a:p>
            <a:pPr lvl="1"/>
            <a:r>
              <a:rPr lang="en-GB" sz="2400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endParaRPr lang="en-GB" sz="2400" dirty="0"/>
          </a:p>
          <a:p>
            <a:r>
              <a:rPr lang="en-GB" sz="2400" dirty="0"/>
              <a:t>System structure tends to degrade as new increments are added</a:t>
            </a:r>
            <a:r>
              <a:rPr lang="en-GB" sz="2400" i="1" dirty="0"/>
              <a:t>. </a:t>
            </a:r>
            <a:r>
              <a:rPr lang="en-GB" sz="2400" dirty="0"/>
              <a:t> </a:t>
            </a:r>
          </a:p>
          <a:p>
            <a:pPr lvl="1"/>
            <a:r>
              <a:rPr lang="en-GB" sz="2400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4" y="1514764"/>
            <a:ext cx="10437087" cy="4051591"/>
          </a:xfrm>
        </p:spPr>
        <p:txBody>
          <a:bodyPr>
            <a:normAutofit/>
          </a:bodyPr>
          <a:lstStyle/>
          <a:p>
            <a:r>
              <a:rPr lang="en-GB" sz="2400" dirty="0"/>
              <a:t>Based on software reuse where systems are integrated from existing components or application systems (sometimes called COTS -Commercial-off-the-shelf) systems).</a:t>
            </a:r>
          </a:p>
          <a:p>
            <a:endParaRPr lang="en-GB" sz="2400" dirty="0"/>
          </a:p>
          <a:p>
            <a:r>
              <a:rPr lang="en-GB" sz="2400" dirty="0"/>
              <a:t>Reused elements may be configured to adapt their behaviour and functionality to a user’s requirements</a:t>
            </a:r>
          </a:p>
          <a:p>
            <a:endParaRPr lang="en-GB" sz="2400" dirty="0"/>
          </a:p>
          <a:p>
            <a:r>
              <a:rPr lang="en-GB" sz="2400" dirty="0"/>
              <a:t>Reuse is now the standard approach for building many types of business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579418"/>
            <a:ext cx="9706633" cy="3986937"/>
          </a:xfrm>
        </p:spPr>
        <p:txBody>
          <a:bodyPr>
            <a:normAutofit/>
          </a:bodyPr>
          <a:lstStyle/>
          <a:p>
            <a:r>
              <a:rPr lang="en-GB" sz="2400" dirty="0"/>
              <a:t>Stand-alone application systems (sometimes called COTS) that are configured for use in a particular environment.</a:t>
            </a:r>
          </a:p>
          <a:p>
            <a:endParaRPr lang="en-GB" sz="2400" dirty="0"/>
          </a:p>
          <a:p>
            <a:r>
              <a:rPr lang="en-GB" sz="2400" dirty="0"/>
              <a:t>Collections of objects that are developed as a package to be integrated with a component framework such as .NET or J2EE.</a:t>
            </a:r>
          </a:p>
          <a:p>
            <a:endParaRPr lang="en-GB" sz="2400" dirty="0"/>
          </a:p>
          <a:p>
            <a:r>
              <a:rPr lang="en-GB" sz="2400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" y="1496861"/>
            <a:ext cx="11365566" cy="47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477818"/>
            <a:ext cx="9706633" cy="4088537"/>
          </a:xfrm>
        </p:spPr>
        <p:txBody>
          <a:bodyPr>
            <a:normAutofit/>
          </a:bodyPr>
          <a:lstStyle/>
          <a:p>
            <a:r>
              <a:rPr lang="en-US" sz="2400" dirty="0"/>
              <a:t>Requirements specification</a:t>
            </a:r>
          </a:p>
          <a:p>
            <a:endParaRPr lang="en-US" sz="2400" dirty="0"/>
          </a:p>
          <a:p>
            <a:r>
              <a:rPr lang="en-US" sz="2400" dirty="0"/>
              <a:t>Software discovery and evaluation</a:t>
            </a:r>
          </a:p>
          <a:p>
            <a:endParaRPr lang="en-US" sz="2400" dirty="0"/>
          </a:p>
          <a:p>
            <a:r>
              <a:rPr lang="en-US" sz="2400" dirty="0"/>
              <a:t>Requirements refinement</a:t>
            </a:r>
          </a:p>
          <a:p>
            <a:endParaRPr lang="en-US" sz="2400" dirty="0"/>
          </a:p>
          <a:p>
            <a:r>
              <a:rPr lang="en-US" sz="2400" dirty="0"/>
              <a:t>Application system configuration</a:t>
            </a:r>
          </a:p>
          <a:p>
            <a:endParaRPr lang="en-US" sz="2400" dirty="0"/>
          </a:p>
          <a:p>
            <a:r>
              <a:rPr lang="en-US" sz="2400" dirty="0"/>
              <a:t>Component adaptation and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514764"/>
            <a:ext cx="10086105" cy="4051591"/>
          </a:xfrm>
        </p:spPr>
        <p:txBody>
          <a:bodyPr>
            <a:normAutofit/>
          </a:bodyPr>
          <a:lstStyle/>
          <a:p>
            <a:r>
              <a:rPr lang="en-US" sz="2400" dirty="0"/>
              <a:t>Reduced costs and risks as less software is developed from scratch</a:t>
            </a:r>
          </a:p>
          <a:p>
            <a:endParaRPr lang="en-US" sz="2400" dirty="0"/>
          </a:p>
          <a:p>
            <a:r>
              <a:rPr lang="en-US" sz="2400" dirty="0"/>
              <a:t>Faster delivery and deployment of system</a:t>
            </a:r>
          </a:p>
          <a:p>
            <a:endParaRPr lang="en-US" sz="2400" dirty="0"/>
          </a:p>
          <a:p>
            <a:r>
              <a:rPr lang="en-US" sz="2400" dirty="0"/>
              <a:t>But requirements compromises are inevitable so system may not meet real needs of users</a:t>
            </a:r>
          </a:p>
          <a:p>
            <a:endParaRPr lang="en-US" sz="2400" dirty="0"/>
          </a:p>
          <a:p>
            <a:r>
              <a:rPr lang="en-US" sz="2400" dirty="0"/>
              <a:t>Loss of control over evolution of reused system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Activities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4" y="1413164"/>
            <a:ext cx="10243123" cy="4153191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endParaRPr lang="en-GB" sz="2400" dirty="0"/>
          </a:p>
          <a:p>
            <a:r>
              <a:rPr lang="en-GB" sz="2400" dirty="0"/>
              <a:t>The four basic process activities of </a:t>
            </a:r>
            <a:r>
              <a:rPr lang="en-GB" sz="2400" dirty="0">
                <a:solidFill>
                  <a:srgbClr val="FF0000"/>
                </a:solidFill>
              </a:rPr>
              <a:t>specification, development, validation and evolution</a:t>
            </a:r>
            <a:r>
              <a:rPr lang="en-GB" sz="2400" dirty="0"/>
              <a:t> are organized differently in different development processes. </a:t>
            </a:r>
          </a:p>
          <a:p>
            <a:endParaRPr lang="en-GB" sz="2400" dirty="0"/>
          </a:p>
          <a:p>
            <a:r>
              <a:rPr lang="en-GB" sz="2400" dirty="0"/>
              <a:t>For example, in the waterfall model, they are organized in sequence, whereas in incremental development they are interleaved.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3" y="207801"/>
            <a:ext cx="9515959" cy="846793"/>
          </a:xfrm>
        </p:spPr>
        <p:txBody>
          <a:bodyPr>
            <a:normAutofit/>
          </a:bodyPr>
          <a:lstStyle/>
          <a:p>
            <a:r>
              <a:rPr lang="en-GB" dirty="0"/>
              <a:t>Topic Learning Objectives 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4948" y="1146957"/>
            <a:ext cx="10612578" cy="4912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By the end of the lecture, you should be able to understand:</a:t>
            </a:r>
          </a:p>
          <a:p>
            <a:pPr>
              <a:buNone/>
            </a:pPr>
            <a:endParaRPr lang="en-MY" sz="2400" dirty="0"/>
          </a:p>
          <a:p>
            <a:r>
              <a:rPr lang="en-GB" sz="2400" dirty="0"/>
              <a:t>Software process models</a:t>
            </a:r>
          </a:p>
          <a:p>
            <a:endParaRPr lang="en-GB" sz="2400" dirty="0"/>
          </a:p>
          <a:p>
            <a:r>
              <a:rPr lang="en-GB" sz="2400" dirty="0"/>
              <a:t>Process activities</a:t>
            </a:r>
          </a:p>
          <a:p>
            <a:endParaRPr lang="en-GB" sz="2400" dirty="0"/>
          </a:p>
          <a:p>
            <a:r>
              <a:rPr lang="en-GB" sz="2400" dirty="0"/>
              <a:t>Coping with change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Process improvement</a:t>
            </a:r>
            <a:endParaRPr lang="en-US" sz="2400" dirty="0">
              <a:solidFill>
                <a:srgbClr val="FF0000"/>
              </a:solidFill>
            </a:endParaRPr>
          </a:p>
          <a:p>
            <a:pPr lvl="0"/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8126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38" y="1360335"/>
            <a:ext cx="6719762" cy="465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7237" y="1257794"/>
            <a:ext cx="10621818" cy="4786891"/>
          </a:xfrm>
        </p:spPr>
        <p:txBody>
          <a:bodyPr>
            <a:normAutofit/>
          </a:bodyPr>
          <a:lstStyle/>
          <a:p>
            <a:r>
              <a:rPr lang="en-GB" sz="2400" dirty="0"/>
              <a:t>The process of establishing what services are required and the constraints on the system’s operation and development.</a:t>
            </a:r>
          </a:p>
          <a:p>
            <a:endParaRPr lang="en-GB" sz="2400" dirty="0"/>
          </a:p>
          <a:p>
            <a:r>
              <a:rPr lang="en-GB" sz="2400" dirty="0"/>
              <a:t>Requirements engineering process</a:t>
            </a:r>
          </a:p>
          <a:p>
            <a:pPr lvl="1"/>
            <a:r>
              <a:rPr lang="en-GB" sz="2400" dirty="0"/>
              <a:t>Requirements elicitation and analysis</a:t>
            </a:r>
          </a:p>
          <a:p>
            <a:pPr lvl="2"/>
            <a:r>
              <a:rPr lang="en-GB" sz="2400" dirty="0"/>
              <a:t>What do the system stakeholders require or expect from the system?</a:t>
            </a:r>
          </a:p>
          <a:p>
            <a:pPr lvl="1"/>
            <a:r>
              <a:rPr lang="en-GB" sz="2400" dirty="0"/>
              <a:t>Requirements specification	</a:t>
            </a:r>
          </a:p>
          <a:p>
            <a:pPr lvl="2"/>
            <a:r>
              <a:rPr lang="en-GB" sz="2400" dirty="0"/>
              <a:t>Defining the requirements in detail</a:t>
            </a:r>
          </a:p>
          <a:p>
            <a:pPr lvl="1"/>
            <a:r>
              <a:rPr lang="en-GB" sz="2400" dirty="0"/>
              <a:t>Requirements validation</a:t>
            </a:r>
          </a:p>
          <a:p>
            <a:pPr lvl="2"/>
            <a:r>
              <a:rPr lang="en-GB" sz="2400" dirty="0"/>
              <a:t>Checking the validity of the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2" y="249176"/>
            <a:ext cx="9515959" cy="846793"/>
          </a:xfrm>
        </p:spPr>
        <p:txBody>
          <a:bodyPr/>
          <a:lstStyle/>
          <a:p>
            <a:r>
              <a:rPr lang="en-GB" dirty="0"/>
              <a:t>Software Design and Implementation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8768" y="1257794"/>
            <a:ext cx="11083632" cy="4616533"/>
          </a:xfrm>
        </p:spPr>
        <p:txBody>
          <a:bodyPr>
            <a:noAutofit/>
          </a:bodyPr>
          <a:lstStyle/>
          <a:p>
            <a:r>
              <a:rPr lang="en-GB" sz="2400" dirty="0"/>
              <a:t>The process of converting the system specification into an executable system.</a:t>
            </a:r>
          </a:p>
          <a:p>
            <a:endParaRPr lang="en-GB" sz="2400" dirty="0"/>
          </a:p>
          <a:p>
            <a:r>
              <a:rPr lang="en-GB" sz="2400" dirty="0"/>
              <a:t>Software design</a:t>
            </a:r>
          </a:p>
          <a:p>
            <a:pPr lvl="1"/>
            <a:r>
              <a:rPr lang="en-GB" sz="2400" dirty="0"/>
              <a:t>Design a software structure that realises the specification;</a:t>
            </a:r>
          </a:p>
          <a:p>
            <a:endParaRPr lang="en-GB" sz="2400" dirty="0"/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400" dirty="0"/>
              <a:t>Translate this structure into an executable program;</a:t>
            </a:r>
          </a:p>
          <a:p>
            <a:endParaRPr lang="en-GB" sz="2400" dirty="0"/>
          </a:p>
          <a:p>
            <a:r>
              <a:rPr lang="en-GB" sz="2400" dirty="0"/>
              <a:t>The activities of design and implementation are closely related and may be inter-leaved.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2" y="197751"/>
            <a:ext cx="9515959" cy="846793"/>
          </a:xfrm>
        </p:spPr>
        <p:txBody>
          <a:bodyPr>
            <a:normAutofit fontScale="90000"/>
          </a:bodyPr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70" y="905164"/>
            <a:ext cx="6884486" cy="51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63219"/>
            <a:ext cx="9515959" cy="846793"/>
          </a:xfrm>
        </p:spPr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339274"/>
            <a:ext cx="10529453" cy="4544290"/>
          </a:xfrm>
        </p:spPr>
        <p:txBody>
          <a:bodyPr>
            <a:normAutofit lnSpcReduction="10000"/>
          </a:bodyPr>
          <a:lstStyle/>
          <a:p>
            <a:r>
              <a:rPr lang="en-GB" sz="2400" i="1" dirty="0">
                <a:solidFill>
                  <a:srgbClr val="FF0000"/>
                </a:solidFill>
              </a:rPr>
              <a:t>Architectural design</a:t>
            </a:r>
            <a:r>
              <a:rPr lang="en-GB" sz="2400" i="1" dirty="0"/>
              <a:t>,</a:t>
            </a:r>
            <a:r>
              <a:rPr lang="en-GB" sz="2400" dirty="0"/>
              <a:t> where you identify the overall structure of the system, the principal components (subsystems or modules), their relationships and how they are distributed.</a:t>
            </a:r>
          </a:p>
          <a:p>
            <a:endParaRPr lang="en-GB" sz="2400" i="1" dirty="0"/>
          </a:p>
          <a:p>
            <a:r>
              <a:rPr lang="en-GB" sz="2400" i="1" dirty="0">
                <a:solidFill>
                  <a:srgbClr val="FF0000"/>
                </a:solidFill>
              </a:rPr>
              <a:t>Database design</a:t>
            </a:r>
            <a:r>
              <a:rPr lang="en-GB" sz="2400" i="1" dirty="0"/>
              <a:t>, </a:t>
            </a:r>
            <a:r>
              <a:rPr lang="en-GB" sz="2400" dirty="0"/>
              <a:t>where you design the system data structures and how these are to be represented in a database. </a:t>
            </a:r>
          </a:p>
          <a:p>
            <a:endParaRPr lang="en-GB" sz="2400" i="1" dirty="0"/>
          </a:p>
          <a:p>
            <a:r>
              <a:rPr lang="en-GB" sz="2400" i="1" dirty="0">
                <a:solidFill>
                  <a:srgbClr val="FF0000"/>
                </a:solidFill>
              </a:rPr>
              <a:t>Interface design</a:t>
            </a:r>
            <a:r>
              <a:rPr lang="en-GB" sz="2400" i="1" dirty="0"/>
              <a:t>,</a:t>
            </a:r>
            <a:r>
              <a:rPr lang="en-GB" sz="2400" dirty="0"/>
              <a:t> where you define the interfaces between system components. </a:t>
            </a:r>
          </a:p>
          <a:p>
            <a:endParaRPr lang="en-GB" sz="2400" i="1" dirty="0"/>
          </a:p>
          <a:p>
            <a:r>
              <a:rPr lang="en-GB" sz="2400" i="1" dirty="0">
                <a:solidFill>
                  <a:srgbClr val="FF0000"/>
                </a:solidFill>
              </a:rPr>
              <a:t>Component selection and design, </a:t>
            </a:r>
            <a:r>
              <a:rPr lang="en-GB" sz="2400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529905" y="6459548"/>
            <a:ext cx="3860800" cy="190440"/>
          </a:xfr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579418"/>
            <a:ext cx="10797305" cy="4165600"/>
          </a:xfrm>
        </p:spPr>
        <p:txBody>
          <a:bodyPr>
            <a:noAutofit/>
          </a:bodyPr>
          <a:lstStyle/>
          <a:p>
            <a:r>
              <a:rPr lang="en-US" sz="2400" dirty="0"/>
              <a:t>The software is implemented either by developing a program or programs or by configuring an application system.</a:t>
            </a:r>
          </a:p>
          <a:p>
            <a:endParaRPr lang="en-US" sz="2400" dirty="0"/>
          </a:p>
          <a:p>
            <a:r>
              <a:rPr lang="en-US" sz="2400" dirty="0"/>
              <a:t>Design and implementation are interleaved activities for most types of software system.</a:t>
            </a:r>
          </a:p>
          <a:p>
            <a:endParaRPr lang="en-US" sz="2400" dirty="0"/>
          </a:p>
          <a:p>
            <a:r>
              <a:rPr lang="en-US" sz="2400" dirty="0"/>
              <a:t>Programming is an individual activity with no standard process.</a:t>
            </a:r>
          </a:p>
          <a:p>
            <a:endParaRPr lang="en-US" sz="2400" dirty="0"/>
          </a:p>
          <a:p>
            <a:r>
              <a:rPr lang="en-US" sz="2400" dirty="0"/>
              <a:t>Debugging is the activity of finding program faults and correcting these faults.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7240" y="1257794"/>
            <a:ext cx="10510978" cy="4727370"/>
          </a:xfrm>
        </p:spPr>
        <p:txBody>
          <a:bodyPr>
            <a:noAutofit/>
          </a:bodyPr>
          <a:lstStyle/>
          <a:p>
            <a:r>
              <a:rPr lang="en-GB" sz="2400" dirty="0"/>
              <a:t>Verification and validation (V &amp; V) is intended to show that a system conforms to its specification and meets the requirements of the system customer.</a:t>
            </a:r>
          </a:p>
          <a:p>
            <a:endParaRPr lang="en-GB" sz="2400" dirty="0"/>
          </a:p>
          <a:p>
            <a:r>
              <a:rPr lang="en-GB" sz="2400" dirty="0"/>
              <a:t>Involves checking and review processes and system testing.</a:t>
            </a:r>
          </a:p>
          <a:p>
            <a:endParaRPr lang="en-GB" sz="2400" dirty="0"/>
          </a:p>
          <a:p>
            <a:r>
              <a:rPr lang="en-GB" sz="2400" dirty="0"/>
              <a:t>System testing involves executing the system with test cases that are derived from the specification of the real data to be processed by the system.</a:t>
            </a:r>
          </a:p>
          <a:p>
            <a:endParaRPr lang="en-GB" sz="2400" dirty="0"/>
          </a:p>
          <a:p>
            <a:r>
              <a:rPr lang="en-GB" sz="2400" dirty="0"/>
              <a:t>Testing is the most commonly used V &amp; V activity.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1" y="1948874"/>
            <a:ext cx="8900400" cy="24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2" y="220561"/>
            <a:ext cx="9515959" cy="846793"/>
          </a:xfrm>
        </p:spPr>
        <p:txBody>
          <a:bodyPr/>
          <a:lstStyle/>
          <a:p>
            <a:r>
              <a:rPr lang="en-GB" dirty="0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6475" y="888339"/>
            <a:ext cx="11018978" cy="5201754"/>
          </a:xfrm>
        </p:spPr>
        <p:txBody>
          <a:bodyPr>
            <a:noAutofit/>
          </a:bodyPr>
          <a:lstStyle/>
          <a:p>
            <a:r>
              <a:rPr lang="en-GB" sz="2400" dirty="0"/>
              <a:t>Component testing</a:t>
            </a:r>
          </a:p>
          <a:p>
            <a:pPr lvl="1"/>
            <a:r>
              <a:rPr lang="en-GB" sz="2400" dirty="0"/>
              <a:t>Individual components are tested independently; </a:t>
            </a:r>
          </a:p>
          <a:p>
            <a:pPr lvl="1"/>
            <a:r>
              <a:rPr lang="en-GB" sz="2400" dirty="0"/>
              <a:t>Components may be functions or objects or coherent groupings of these entities.</a:t>
            </a:r>
          </a:p>
          <a:p>
            <a:endParaRPr lang="en-GB" sz="2400" dirty="0"/>
          </a:p>
          <a:p>
            <a:r>
              <a:rPr lang="en-GB" sz="2400" dirty="0"/>
              <a:t>System testing</a:t>
            </a:r>
          </a:p>
          <a:p>
            <a:pPr lvl="1"/>
            <a:r>
              <a:rPr lang="en-GB" sz="2400" dirty="0"/>
              <a:t>Testing of the system as a whole. Testing of emergent properties is particularly important.</a:t>
            </a:r>
          </a:p>
          <a:p>
            <a:endParaRPr lang="en-GB" sz="2400" dirty="0"/>
          </a:p>
          <a:p>
            <a:r>
              <a:rPr lang="en-GB" sz="2400" dirty="0"/>
              <a:t>Customer testing</a:t>
            </a:r>
          </a:p>
          <a:p>
            <a:pPr lvl="1"/>
            <a:r>
              <a:rPr lang="en-GB" sz="2400" dirty="0"/>
              <a:t>Testing with customer data to check that the system meets the customer’s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3" y="411001"/>
            <a:ext cx="10464797" cy="846793"/>
          </a:xfrm>
        </p:spPr>
        <p:txBody>
          <a:bodyPr>
            <a:normAutofit fontScale="90000"/>
          </a:bodyPr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70" y="1745672"/>
            <a:ext cx="10323598" cy="35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3" y="189328"/>
            <a:ext cx="9515959" cy="846793"/>
          </a:xfrm>
        </p:spPr>
        <p:txBody>
          <a:bodyPr/>
          <a:lstStyle/>
          <a:p>
            <a:r>
              <a:rPr lang="en-GB" dirty="0"/>
              <a:t>The Software  Process </a:t>
            </a:r>
            <a:r>
              <a:rPr lang="en-GB" dirty="0">
                <a:solidFill>
                  <a:srgbClr val="FF0000"/>
                </a:solidFill>
              </a:rPr>
              <a:t>(IMPORTANT for exam!)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8003" y="1036121"/>
            <a:ext cx="10945087" cy="4819734"/>
          </a:xfrm>
        </p:spPr>
        <p:txBody>
          <a:bodyPr>
            <a:noAutofit/>
          </a:bodyPr>
          <a:lstStyle/>
          <a:p>
            <a:r>
              <a:rPr lang="en-GB" sz="2400" dirty="0"/>
              <a:t>A structured set of activities required to develop a software system. </a:t>
            </a:r>
          </a:p>
          <a:p>
            <a:endParaRPr lang="en-GB" sz="2400" dirty="0"/>
          </a:p>
          <a:p>
            <a:r>
              <a:rPr lang="en-GB" sz="2400" dirty="0"/>
              <a:t>Many different software processes but all involve:</a:t>
            </a:r>
          </a:p>
          <a:p>
            <a:pPr lvl="1"/>
            <a:r>
              <a:rPr lang="en-GB" sz="2400" dirty="0"/>
              <a:t>Specification – defining what the system should do;</a:t>
            </a:r>
          </a:p>
          <a:p>
            <a:pPr lvl="1"/>
            <a:r>
              <a:rPr lang="en-GB" sz="2400" dirty="0"/>
              <a:t>Design and implementation – defining the organization of the system and implementing the system;</a:t>
            </a:r>
          </a:p>
          <a:p>
            <a:pPr lvl="1"/>
            <a:r>
              <a:rPr lang="en-GB" sz="2400" dirty="0"/>
              <a:t>Validation – checking that it does what the customer wants;</a:t>
            </a:r>
          </a:p>
          <a:p>
            <a:pPr lvl="1"/>
            <a:r>
              <a:rPr lang="en-GB" sz="2400" dirty="0"/>
              <a:t>Evolution – changing the system in response to changing customer needs.</a:t>
            </a:r>
          </a:p>
          <a:p>
            <a:endParaRPr lang="en-GB" sz="2400" dirty="0"/>
          </a:p>
          <a:p>
            <a:r>
              <a:rPr lang="en-GB" sz="2400" dirty="0"/>
              <a:t>A software process model is an abstract representation of a process. It presents a description of a process from some particular perspective.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1688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4" y="1487056"/>
            <a:ext cx="10326251" cy="4079300"/>
          </a:xfrm>
        </p:spPr>
        <p:txBody>
          <a:bodyPr>
            <a:normAutofit/>
          </a:bodyPr>
          <a:lstStyle/>
          <a:p>
            <a:r>
              <a:rPr lang="en-GB" sz="2400" dirty="0"/>
              <a:t>Software is inherently flexible and can change. </a:t>
            </a:r>
          </a:p>
          <a:p>
            <a:endParaRPr lang="en-GB" sz="2400" dirty="0"/>
          </a:p>
          <a:p>
            <a:r>
              <a:rPr lang="en-GB" sz="2400" dirty="0"/>
              <a:t>As requirements change through changing business circumstances, the software that supports the business must also evolve and change.</a:t>
            </a:r>
          </a:p>
          <a:p>
            <a:endParaRPr lang="en-GB" sz="2400" dirty="0"/>
          </a:p>
          <a:p>
            <a:r>
              <a:rPr lang="en-GB" sz="2400" dirty="0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6" y="1644072"/>
            <a:ext cx="10256431" cy="31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3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4" y="1634836"/>
            <a:ext cx="10298541" cy="3931519"/>
          </a:xfrm>
        </p:spPr>
        <p:txBody>
          <a:bodyPr>
            <a:noAutofit/>
          </a:bodyPr>
          <a:lstStyle/>
          <a:p>
            <a:r>
              <a:rPr lang="en-US" sz="2400" dirty="0"/>
              <a:t>Change is inevitable in all large software projects.</a:t>
            </a:r>
          </a:p>
          <a:p>
            <a:pPr lvl="1"/>
            <a:r>
              <a:rPr lang="en-US" sz="2400" dirty="0"/>
              <a:t>Business changes lead to new and changed system requirements</a:t>
            </a:r>
          </a:p>
          <a:p>
            <a:pPr lvl="1"/>
            <a:r>
              <a:rPr lang="en-US" sz="2400" dirty="0"/>
              <a:t>New technologies open up new possibilities for improving implementations</a:t>
            </a:r>
          </a:p>
          <a:p>
            <a:pPr lvl="1"/>
            <a:r>
              <a:rPr lang="en-US" sz="2400" dirty="0"/>
              <a:t>Changing platforms require application changes</a:t>
            </a:r>
          </a:p>
          <a:p>
            <a:pPr lvl="1"/>
            <a:endParaRPr lang="en-US" sz="2400" dirty="0"/>
          </a:p>
          <a:p>
            <a:r>
              <a:rPr lang="en-US" sz="2400" dirty="0"/>
              <a:t>Change leads to rework so the costs of change include both rework (e.g. re-</a:t>
            </a:r>
            <a:r>
              <a:rPr lang="en-US" sz="2400" dirty="0" err="1"/>
              <a:t>analysing</a:t>
            </a:r>
            <a:r>
              <a:rPr lang="en-US" sz="2400" dirty="0"/>
              <a:t>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330036"/>
            <a:ext cx="10261596" cy="4236319"/>
          </a:xfrm>
        </p:spPr>
        <p:txBody>
          <a:bodyPr>
            <a:normAutofit fontScale="92500"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Change anticipation</a:t>
            </a:r>
            <a:r>
              <a:rPr lang="en-GB" sz="2200" dirty="0"/>
              <a:t>, where the software process includes activities that can anticipate possible changes before significant rework is required. </a:t>
            </a:r>
          </a:p>
          <a:p>
            <a:pPr lvl="1"/>
            <a:r>
              <a:rPr lang="en-GB" sz="2200" dirty="0"/>
              <a:t>For example, a prototype system may be developed to show some key features of the system to customers. </a:t>
            </a:r>
          </a:p>
          <a:p>
            <a:pPr lvl="1"/>
            <a:endParaRPr lang="en-GB" sz="2200" dirty="0"/>
          </a:p>
          <a:p>
            <a:r>
              <a:rPr lang="en-GB" sz="2200" dirty="0">
                <a:solidFill>
                  <a:srgbClr val="FF0000"/>
                </a:solidFill>
              </a:rPr>
              <a:t>Change tolerance</a:t>
            </a:r>
            <a:r>
              <a:rPr lang="en-GB" sz="2200" dirty="0"/>
              <a:t>, where the process is designed so that changes can be accommodated at relatively low cost.</a:t>
            </a:r>
          </a:p>
          <a:p>
            <a:pPr lvl="1"/>
            <a:r>
              <a:rPr lang="en-GB" sz="2200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690256"/>
            <a:ext cx="9706633" cy="3876100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System prototyping</a:t>
            </a:r>
            <a:r>
              <a:rPr lang="en-GB" sz="2400" dirty="0"/>
              <a:t>, where a version of the system or part of the system is developed quickly to check the customer’s requirements and the feasibility of design decisions. This approach supports change anticipation. 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Incremental delivery, </a:t>
            </a:r>
            <a:r>
              <a:rPr lang="en-GB" sz="2400" dirty="0"/>
              <a:t>where system increments are delivered to the customer for comment and experimentation. This supports both change avoidance and change tolerance.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4" y="1690256"/>
            <a:ext cx="10557160" cy="3876100"/>
          </a:xfrm>
        </p:spPr>
        <p:txBody>
          <a:bodyPr>
            <a:normAutofit/>
          </a:bodyPr>
          <a:lstStyle/>
          <a:p>
            <a:r>
              <a:rPr lang="en-US" sz="2400" dirty="0"/>
              <a:t>A prototype is an initial version of a system used to demonstrate concepts and try out design options.</a:t>
            </a:r>
          </a:p>
          <a:p>
            <a:endParaRPr lang="en-US" sz="2400" dirty="0"/>
          </a:p>
          <a:p>
            <a:r>
              <a:rPr lang="en-US" sz="2400" dirty="0"/>
              <a:t>A prototype can be used in:</a:t>
            </a:r>
          </a:p>
          <a:p>
            <a:pPr lvl="1"/>
            <a:r>
              <a:rPr lang="en-US" sz="2400" dirty="0"/>
              <a:t>The requirements engineering process to help with requirements elicitation and validation;</a:t>
            </a:r>
          </a:p>
          <a:p>
            <a:pPr lvl="1"/>
            <a:r>
              <a:rPr lang="en-US" sz="2400" dirty="0"/>
              <a:t>In design processes to explore options and develop a UI design;</a:t>
            </a:r>
          </a:p>
          <a:p>
            <a:pPr lvl="1"/>
            <a:r>
              <a:rPr lang="en-US" sz="2400" dirty="0"/>
              <a:t>In the testing process to run back-to-back tests.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4" y="1616364"/>
            <a:ext cx="9706633" cy="3949991"/>
          </a:xfrm>
        </p:spPr>
        <p:txBody>
          <a:bodyPr>
            <a:normAutofit/>
          </a:bodyPr>
          <a:lstStyle/>
          <a:p>
            <a:r>
              <a:rPr lang="en-US" sz="2400" dirty="0"/>
              <a:t>Improved system usability.</a:t>
            </a:r>
          </a:p>
          <a:p>
            <a:endParaRPr lang="en-US" sz="2400" dirty="0"/>
          </a:p>
          <a:p>
            <a:r>
              <a:rPr lang="en-US" sz="2400" dirty="0"/>
              <a:t>A closer match to users’ real needs.</a:t>
            </a:r>
          </a:p>
          <a:p>
            <a:endParaRPr lang="en-US" sz="2400" dirty="0"/>
          </a:p>
          <a:p>
            <a:r>
              <a:rPr lang="en-US" sz="2400" dirty="0"/>
              <a:t>Improved design quality.</a:t>
            </a:r>
          </a:p>
          <a:p>
            <a:endParaRPr lang="en-US" sz="2400" dirty="0"/>
          </a:p>
          <a:p>
            <a:r>
              <a:rPr lang="en-US" sz="2400" dirty="0"/>
              <a:t>Improved maintainability.</a:t>
            </a:r>
          </a:p>
          <a:p>
            <a:endParaRPr lang="en-US" sz="2400" dirty="0"/>
          </a:p>
          <a:p>
            <a:r>
              <a:rPr lang="en-US" sz="2400" dirty="0"/>
              <a:t>Reduced development effort.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4" y="1838037"/>
            <a:ext cx="10017211" cy="28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597892"/>
            <a:ext cx="10353960" cy="3968464"/>
          </a:xfrm>
        </p:spPr>
        <p:txBody>
          <a:bodyPr>
            <a:normAutofit/>
          </a:bodyPr>
          <a:lstStyle/>
          <a:p>
            <a:r>
              <a:rPr lang="en-US" sz="2400" dirty="0"/>
              <a:t>May be based on rapid prototyping languages or tools</a:t>
            </a:r>
          </a:p>
          <a:p>
            <a:endParaRPr lang="en-US" sz="2400" dirty="0"/>
          </a:p>
          <a:p>
            <a:r>
              <a:rPr lang="en-US" sz="2400" dirty="0"/>
              <a:t>May involve leaving out functionality</a:t>
            </a:r>
          </a:p>
          <a:p>
            <a:pPr lvl="1"/>
            <a:r>
              <a:rPr lang="en-US" sz="2400" dirty="0"/>
              <a:t>Prototype should focus on areas of the product that are not well-understood;</a:t>
            </a:r>
          </a:p>
          <a:p>
            <a:pPr lvl="1"/>
            <a:r>
              <a:rPr lang="en-US" sz="2400" dirty="0"/>
              <a:t>Error checking and recovery may not be included in the prototype;</a:t>
            </a:r>
          </a:p>
          <a:p>
            <a:pPr lvl="1"/>
            <a:r>
              <a:rPr lang="en-US" sz="2400" dirty="0"/>
              <a:t>Focus on functional rather than non-functional requirements such as reliability and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257794"/>
            <a:ext cx="9706633" cy="4671951"/>
          </a:xfrm>
        </p:spPr>
        <p:txBody>
          <a:bodyPr>
            <a:noAutofit/>
          </a:bodyPr>
          <a:lstStyle/>
          <a:p>
            <a:r>
              <a:rPr lang="en-GB" sz="2400" dirty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endParaRPr lang="en-GB" sz="2400" dirty="0"/>
          </a:p>
          <a:p>
            <a:r>
              <a:rPr lang="en-GB" sz="2400" dirty="0"/>
              <a:t>Process descriptions may also include:</a:t>
            </a:r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Products</a:t>
            </a:r>
            <a:r>
              <a:rPr lang="en-GB" sz="2400" dirty="0"/>
              <a:t>, which are the outcomes of a process activity; </a:t>
            </a:r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Roles, </a:t>
            </a:r>
            <a:r>
              <a:rPr lang="en-GB" sz="2400" dirty="0"/>
              <a:t>which reflect the responsibilities of the people involved in the process;</a:t>
            </a:r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Pre- and post-conditions</a:t>
            </a:r>
            <a:r>
              <a:rPr lang="en-GB" sz="2400" dirty="0"/>
              <a:t>, which are statements that are true before and after a process activity has been enacted or a product produced.  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2" y="1257794"/>
            <a:ext cx="9706633" cy="47474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Prototypes should be discarded after development as they are not a good basis for a production system: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It may be impossible to tune the system to meet non-functional requirements;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Prototypes are normally undocumented;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The prototype structure is usually degraded through rapid change;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The prototype probably will not meet normal </a:t>
            </a:r>
            <a:r>
              <a:rPr lang="en-US" sz="2400" dirty="0" err="1"/>
              <a:t>organisational</a:t>
            </a:r>
            <a:r>
              <a:rPr lang="en-US" sz="2400" dirty="0"/>
              <a:t> quality standards.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4" y="1330036"/>
            <a:ext cx="10317014" cy="4236319"/>
          </a:xfrm>
        </p:spPr>
        <p:txBody>
          <a:bodyPr>
            <a:normAutofit/>
          </a:bodyPr>
          <a:lstStyle/>
          <a:p>
            <a:r>
              <a:rPr lang="en-GB" sz="2400" dirty="0"/>
              <a:t>Rather than deliver the system as a single delivery, the development and delivery is broken down into increments with each increment delivering part of the required functionality.</a:t>
            </a:r>
          </a:p>
          <a:p>
            <a:endParaRPr lang="en-GB" sz="2400" dirty="0"/>
          </a:p>
          <a:p>
            <a:r>
              <a:rPr lang="en-GB" sz="2400" dirty="0"/>
              <a:t>User requirements are prioritised and the highest priority requirements are included in early increments.</a:t>
            </a:r>
          </a:p>
          <a:p>
            <a:endParaRPr lang="en-GB" sz="2400" dirty="0"/>
          </a:p>
          <a:p>
            <a:r>
              <a:rPr lang="en-GB" sz="2400" dirty="0"/>
              <a:t>Once the development of an increment is started, the requirements are frozen though requirements for later increments can continue to evolve.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477818"/>
            <a:ext cx="9706633" cy="450734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sz="2200" dirty="0"/>
              <a:t>Normal approach used in agile methods;</a:t>
            </a:r>
          </a:p>
          <a:p>
            <a:pPr lvl="1"/>
            <a:r>
              <a:rPr lang="en-US" sz="2200" dirty="0"/>
              <a:t>Evaluation done by user/customer proxy.</a:t>
            </a:r>
          </a:p>
          <a:p>
            <a:pPr marL="457188" lvl="1" indent="0">
              <a:buNone/>
            </a:pPr>
            <a:endParaRPr lang="en-US" sz="2200" dirty="0"/>
          </a:p>
          <a:p>
            <a:r>
              <a:rPr lang="en-US" sz="2200" dirty="0"/>
              <a:t>Incremental delivery</a:t>
            </a:r>
          </a:p>
          <a:p>
            <a:pPr lvl="1"/>
            <a:r>
              <a:rPr lang="en-US" sz="2200" dirty="0"/>
              <a:t>Deploy an increment for use by end-users;</a:t>
            </a:r>
          </a:p>
          <a:p>
            <a:pPr lvl="1"/>
            <a:r>
              <a:rPr lang="en-US" sz="2200" dirty="0"/>
              <a:t>More realistic evaluation about practical use of software;</a:t>
            </a:r>
          </a:p>
          <a:p>
            <a:pPr lvl="1"/>
            <a:r>
              <a:rPr lang="en-US" sz="2200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6" y="1524000"/>
            <a:ext cx="10374779" cy="35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4" y="1533236"/>
            <a:ext cx="10889669" cy="4033119"/>
          </a:xfrm>
        </p:spPr>
        <p:txBody>
          <a:bodyPr>
            <a:noAutofit/>
          </a:bodyPr>
          <a:lstStyle/>
          <a:p>
            <a:r>
              <a:rPr lang="en-GB" sz="2400" dirty="0"/>
              <a:t>Customer value can be delivered with each increment so system functionality is available earlier.</a:t>
            </a:r>
          </a:p>
          <a:p>
            <a:endParaRPr lang="en-GB" sz="2400" dirty="0"/>
          </a:p>
          <a:p>
            <a:r>
              <a:rPr lang="en-GB" sz="2400" dirty="0"/>
              <a:t>Early increments act as a prototype to help elicit requirements for later increments.</a:t>
            </a:r>
          </a:p>
          <a:p>
            <a:endParaRPr lang="en-GB" sz="2400" dirty="0"/>
          </a:p>
          <a:p>
            <a:r>
              <a:rPr lang="en-GB" sz="2400" dirty="0"/>
              <a:t>Lower risk of overall project failure.</a:t>
            </a:r>
          </a:p>
          <a:p>
            <a:endParaRPr lang="en-GB" sz="2400" dirty="0"/>
          </a:p>
          <a:p>
            <a:r>
              <a:rPr lang="en-GB" sz="2400" dirty="0"/>
              <a:t>The highest priority system services tend to receive the most testing.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330037"/>
            <a:ext cx="10649525" cy="4546746"/>
          </a:xfrm>
        </p:spPr>
        <p:txBody>
          <a:bodyPr/>
          <a:lstStyle/>
          <a:p>
            <a:r>
              <a:rPr lang="en-GB" sz="2400" dirty="0"/>
              <a:t>Most systems require a set of basic facilities that are used by different parts of the system. </a:t>
            </a:r>
          </a:p>
          <a:p>
            <a:pPr lvl="1"/>
            <a:r>
              <a:rPr lang="en-GB" sz="2400" dirty="0"/>
              <a:t>As requirements are not defined in detail until an increment is to be implemented, it can be hard to identify common facilities that are needed by all increments. </a:t>
            </a:r>
          </a:p>
          <a:p>
            <a:endParaRPr lang="en-GB" sz="2400" dirty="0"/>
          </a:p>
          <a:p>
            <a:r>
              <a:rPr lang="en-GB" sz="2400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sz="2400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27804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529905" y="6459548"/>
            <a:ext cx="3860800" cy="190440"/>
          </a:xfr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671782"/>
            <a:ext cx="10353960" cy="3894573"/>
          </a:xfrm>
        </p:spPr>
        <p:txBody>
          <a:bodyPr/>
          <a:lstStyle/>
          <a:p>
            <a:r>
              <a:rPr lang="en-US" sz="2400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endParaRPr lang="en-US" sz="2400" dirty="0"/>
          </a:p>
          <a:p>
            <a:r>
              <a:rPr lang="en-US" sz="2400" dirty="0"/>
              <a:t>Process improvement means understanding existing processes and changing these processes to increase product quality and/or reduce costs and development time. </a:t>
            </a:r>
            <a:endParaRPr lang="en-GB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fld id="{68FEBCE9-A86B-9C48-9EF4-AA1E30B0DC2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767" y="1387103"/>
            <a:ext cx="10501741" cy="472737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process maturity approach</a:t>
            </a:r>
            <a:r>
              <a:rPr lang="en-US" sz="2400" dirty="0"/>
              <a:t>, which focuses on improving process  and project management and introducing good software engineering practice. </a:t>
            </a:r>
          </a:p>
          <a:p>
            <a:pPr lvl="1"/>
            <a:r>
              <a:rPr lang="en-US" sz="2400" dirty="0"/>
              <a:t>The level of process maturity reflects the extent to which good technical and management practice has been adopted in organizational software development processes. </a:t>
            </a:r>
            <a:endParaRPr lang="en-GB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agile approach</a:t>
            </a:r>
            <a:r>
              <a:rPr lang="en-US" sz="2400" dirty="0"/>
              <a:t>, which focuses on iterative development and the reduction of overheads in the software process. </a:t>
            </a:r>
          </a:p>
          <a:p>
            <a:pPr lvl="1"/>
            <a:r>
              <a:rPr lang="en-US" sz="2400" dirty="0"/>
              <a:t>The primary characteristics of agile methods are rapid delivery of functionality and responsiveness to changing customer requirements.</a:t>
            </a:r>
            <a:endParaRPr lang="en-GB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5976" b="-2227"/>
          <a:stretch/>
        </p:blipFill>
        <p:spPr>
          <a:xfrm>
            <a:off x="3284332" y="1698510"/>
            <a:ext cx="4876799" cy="41106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422400"/>
            <a:ext cx="10243123" cy="4143955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Plan-driven processes </a:t>
            </a:r>
            <a:r>
              <a:rPr lang="en-GB" sz="2400" dirty="0"/>
              <a:t>are processes where all of the process activities are planned in advance and progress is measured against this plan. 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In agile processes</a:t>
            </a:r>
            <a:r>
              <a:rPr lang="en-GB" sz="2400" dirty="0"/>
              <a:t>, planning is incremental and it is easier to change the process to reflect changing customer requirements. </a:t>
            </a:r>
          </a:p>
          <a:p>
            <a:endParaRPr lang="en-GB" sz="2400" dirty="0"/>
          </a:p>
          <a:p>
            <a:r>
              <a:rPr lang="en-GB" sz="2400" dirty="0"/>
              <a:t>In practice, most practical processes include elements of both plan-driven and agile approaches. </a:t>
            </a:r>
          </a:p>
          <a:p>
            <a:endParaRPr lang="en-GB" sz="2400" dirty="0"/>
          </a:p>
          <a:p>
            <a:r>
              <a:rPr lang="en-GB" sz="2400" dirty="0"/>
              <a:t>There are no right or wrong software processes.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04840"/>
            <a:ext cx="9515959" cy="846793"/>
          </a:xfrm>
        </p:spPr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532" y="1051633"/>
            <a:ext cx="10806541" cy="486259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i="1" dirty="0"/>
              <a:t>Process measurement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sz="2200" dirty="0"/>
              <a:t> </a:t>
            </a:r>
          </a:p>
          <a:p>
            <a:pPr>
              <a:spcBef>
                <a:spcPts val="0"/>
              </a:spcBef>
            </a:pPr>
            <a:endParaRPr lang="en-US" sz="2200" i="1" dirty="0"/>
          </a:p>
          <a:p>
            <a:pPr>
              <a:spcBef>
                <a:spcPts val="0"/>
              </a:spcBef>
            </a:pPr>
            <a:r>
              <a:rPr lang="en-US" sz="2200" i="1" dirty="0"/>
              <a:t>Process analysis</a:t>
            </a:r>
            <a:r>
              <a:rPr lang="en-US" sz="22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sz="2200" dirty="0"/>
              <a:t> </a:t>
            </a:r>
          </a:p>
          <a:p>
            <a:pPr>
              <a:spcBef>
                <a:spcPts val="0"/>
              </a:spcBef>
            </a:pPr>
            <a:endParaRPr lang="en-US" sz="2200" i="1" dirty="0"/>
          </a:p>
          <a:p>
            <a:pPr>
              <a:spcBef>
                <a:spcPts val="0"/>
              </a:spcBef>
            </a:pPr>
            <a:r>
              <a:rPr lang="en-US" sz="2200" i="1" dirty="0"/>
              <a:t>Process change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Process changes are proposed to address some of the identified process weaknesses. These are introduced and the cycle resumes to collect data about the effectiveness of the changes.</a:t>
            </a:r>
            <a:endParaRPr lang="en-GB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7" tIns="44450" rIns="90487" bIns="44450" rtlCol="0" anchor="t">
            <a:normAutofit/>
          </a:bodyPr>
          <a:lstStyle/>
          <a:p>
            <a:r>
              <a:rPr lang="en-GB" dirty="0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09604" y="1570182"/>
            <a:ext cx="10492505" cy="3996173"/>
          </a:xfrm>
          <a:noFill/>
          <a:ln/>
        </p:spPr>
        <p:txBody>
          <a:bodyPr vert="horz" lIns="90487" tIns="44450" rIns="90487" bIns="44450" rtlCol="0">
            <a:noAutofit/>
          </a:bodyPr>
          <a:lstStyle/>
          <a:p>
            <a:r>
              <a:rPr lang="en-GB" sz="2400" dirty="0"/>
              <a:t>Wherever possible, quantitative process data should be collected</a:t>
            </a:r>
          </a:p>
          <a:p>
            <a:pPr lvl="1"/>
            <a:r>
              <a:rPr lang="en-GB" sz="2400" dirty="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endParaRPr lang="en-GB" sz="2400" dirty="0"/>
          </a:p>
          <a:p>
            <a:r>
              <a:rPr lang="en-GB" sz="2400" dirty="0"/>
              <a:t>Process measurements should be used to assess process improvements</a:t>
            </a:r>
          </a:p>
          <a:p>
            <a:pPr lvl="1"/>
            <a:r>
              <a:rPr lang="en-GB" sz="2400" dirty="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fld id="{68FEBCE9-A86B-9C48-9EF4-AA1E30B0DC2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796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7" tIns="44450" rIns="90487" bIns="44450" rtlCol="0" anchor="t"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Process Improvement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09604" y="1662546"/>
            <a:ext cx="9706633" cy="3903810"/>
          </a:xfrm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en-GB" sz="2400" dirty="0"/>
              <a:t>Time taken for process activities to be completed</a:t>
            </a:r>
          </a:p>
          <a:p>
            <a:pPr lvl="1"/>
            <a:r>
              <a:rPr lang="en-GB" sz="2400" dirty="0"/>
              <a:t>E.g. Calendar time or effort to complete an activity or process.</a:t>
            </a:r>
          </a:p>
          <a:p>
            <a:endParaRPr lang="en-GB" sz="2400" dirty="0"/>
          </a:p>
          <a:p>
            <a:r>
              <a:rPr lang="en-GB" sz="2400" dirty="0"/>
              <a:t>Resources required for processes or activities</a:t>
            </a:r>
          </a:p>
          <a:p>
            <a:pPr lvl="1"/>
            <a:r>
              <a:rPr lang="en-GB" sz="2400" dirty="0"/>
              <a:t>E.g. Total effort in person-days.</a:t>
            </a:r>
          </a:p>
          <a:p>
            <a:endParaRPr lang="en-GB" sz="2400" dirty="0"/>
          </a:p>
          <a:p>
            <a:r>
              <a:rPr lang="en-GB" sz="2400" dirty="0"/>
              <a:t>Number of occurrences of a particular event</a:t>
            </a:r>
          </a:p>
          <a:p>
            <a:pPr lvl="1"/>
            <a:r>
              <a:rPr lang="en-GB" sz="2400" dirty="0"/>
              <a:t>E.g. Number of defects discovered.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362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683822" y="1257794"/>
            <a:ext cx="7619999" cy="48985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32725" y="189328"/>
            <a:ext cx="9515959" cy="846793"/>
          </a:xfrm>
        </p:spPr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09604" y="1257793"/>
            <a:ext cx="9706633" cy="4912097"/>
          </a:xfrm>
        </p:spPr>
        <p:txBody>
          <a:bodyPr>
            <a:noAutofit/>
          </a:bodyPr>
          <a:lstStyle/>
          <a:p>
            <a:r>
              <a:rPr lang="en-GB" sz="2400" dirty="0"/>
              <a:t>Initial</a:t>
            </a:r>
          </a:p>
          <a:p>
            <a:pPr lvl="1"/>
            <a:r>
              <a:rPr lang="en-GB" sz="2400" dirty="0"/>
              <a:t>Essentially uncontrolled</a:t>
            </a:r>
          </a:p>
          <a:p>
            <a:r>
              <a:rPr lang="en-GB" sz="2400" dirty="0"/>
              <a:t>Managed</a:t>
            </a:r>
          </a:p>
          <a:p>
            <a:pPr lvl="1"/>
            <a:r>
              <a:rPr lang="en-GB" sz="2400" dirty="0"/>
              <a:t>Quality management strategies defined and used</a:t>
            </a:r>
          </a:p>
          <a:p>
            <a:r>
              <a:rPr lang="en-GB" sz="2400" dirty="0"/>
              <a:t>Defined</a:t>
            </a:r>
          </a:p>
          <a:p>
            <a:pPr lvl="1"/>
            <a:r>
              <a:rPr lang="en-GB" sz="2400" dirty="0"/>
              <a:t>Process management procedures and strategies defined </a:t>
            </a:r>
            <a:br>
              <a:rPr lang="en-GB" sz="2400" dirty="0"/>
            </a:br>
            <a:r>
              <a:rPr lang="en-GB" sz="2400" dirty="0"/>
              <a:t>and used</a:t>
            </a:r>
          </a:p>
          <a:p>
            <a:r>
              <a:rPr lang="en-GB" sz="2400" dirty="0"/>
              <a:t>Repeatable (Quantitatively managed)</a:t>
            </a:r>
          </a:p>
          <a:p>
            <a:pPr lvl="1"/>
            <a:r>
              <a:rPr lang="en-GB" sz="2400" dirty="0"/>
              <a:t>Product management procedures defined and used</a:t>
            </a:r>
          </a:p>
          <a:p>
            <a:r>
              <a:rPr lang="en-GB" sz="2400" dirty="0"/>
              <a:t>Optimising</a:t>
            </a:r>
          </a:p>
          <a:p>
            <a:pPr lvl="1"/>
            <a:r>
              <a:rPr lang="en-GB" sz="2400" dirty="0"/>
              <a:t>Process improvement strategies defined and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47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4" y="1505528"/>
            <a:ext cx="10603341" cy="406082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Software processes are the activities involved in producing a software system. Software process models are abstract representations of these processes.</a:t>
            </a:r>
          </a:p>
          <a:p>
            <a:endParaRPr lang="en-GB" sz="2400" dirty="0"/>
          </a:p>
          <a:p>
            <a:r>
              <a:rPr lang="en-GB" sz="2400" dirty="0"/>
              <a:t>General process models describe the organization of software processes. </a:t>
            </a:r>
          </a:p>
          <a:p>
            <a:pPr lvl="1"/>
            <a:r>
              <a:rPr lang="en-GB" sz="2400" dirty="0"/>
              <a:t>Examples of these general models include the ‘waterfall’ model,  incremental development, and reuse-oriented development.</a:t>
            </a:r>
          </a:p>
          <a:p>
            <a:endParaRPr lang="en-GB" sz="2400" dirty="0"/>
          </a:p>
          <a:p>
            <a:r>
              <a:rPr lang="en-GB" sz="2400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257794"/>
            <a:ext cx="10751123" cy="464424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Design and implementation processes are concerned with transforming a requirements specification into an executable software system. </a:t>
            </a:r>
          </a:p>
          <a:p>
            <a:endParaRPr lang="en-GB" sz="2400" dirty="0"/>
          </a:p>
          <a:p>
            <a:r>
              <a:rPr lang="en-GB" sz="2400" dirty="0"/>
              <a:t>Software validation is the process of checking that the system conforms to its specification and that it meets the real needs of the users of the system.</a:t>
            </a:r>
          </a:p>
          <a:p>
            <a:endParaRPr lang="en-GB" sz="2400" dirty="0"/>
          </a:p>
          <a:p>
            <a:r>
              <a:rPr lang="en-GB" sz="2400" dirty="0"/>
              <a:t>Software evolution takes place when you change existing software systems to meet new requirements. The software must evolve to remain useful.</a:t>
            </a:r>
          </a:p>
          <a:p>
            <a:endParaRPr lang="en-GB" sz="2400" dirty="0"/>
          </a:p>
          <a:p>
            <a:r>
              <a:rPr lang="en-GB" sz="2400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2" y="1257794"/>
            <a:ext cx="10076871" cy="472353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Processes may be structured for iterative development and delivery so that changes may be made without disrupting the system as a whole.</a:t>
            </a:r>
          </a:p>
          <a:p>
            <a:endParaRPr lang="en-GB" sz="2400" dirty="0"/>
          </a:p>
          <a:p>
            <a:r>
              <a:rPr lang="en-GB" sz="2400" dirty="0"/>
              <a:t>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endParaRPr lang="en-GB" sz="2400" dirty="0"/>
          </a:p>
          <a:p>
            <a:r>
              <a:rPr lang="en-GB" sz="2400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294" y="226273"/>
            <a:ext cx="9515959" cy="846793"/>
          </a:xfrm>
        </p:spPr>
        <p:txBody>
          <a:bodyPr/>
          <a:lstStyle/>
          <a:p>
            <a:r>
              <a:rPr lang="en-GB" dirty="0"/>
              <a:t>Software Process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2" y="5326607"/>
            <a:ext cx="9706633" cy="942007"/>
          </a:xfrm>
        </p:spPr>
        <p:txBody>
          <a:bodyPr>
            <a:normAutofit/>
          </a:bodyPr>
          <a:lstStyle/>
          <a:p>
            <a:r>
              <a:rPr lang="en-GB" sz="2000" dirty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3091252"/>
              </p:ext>
            </p:extLst>
          </p:nvPr>
        </p:nvGraphicFramePr>
        <p:xfrm>
          <a:off x="775854" y="959811"/>
          <a:ext cx="10196945" cy="417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54302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2" y="300165"/>
            <a:ext cx="9515959" cy="846793"/>
          </a:xfrm>
        </p:spPr>
        <p:txBody>
          <a:bodyPr>
            <a:normAutofit fontScale="90000"/>
          </a:bodyPr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05" y="1422969"/>
            <a:ext cx="8088846" cy="45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2" y="1385456"/>
            <a:ext cx="11212943" cy="4180900"/>
          </a:xfrm>
        </p:spPr>
        <p:txBody>
          <a:bodyPr>
            <a:noAutofit/>
          </a:bodyPr>
          <a:lstStyle/>
          <a:p>
            <a:r>
              <a:rPr lang="en-GB" sz="2400" dirty="0"/>
              <a:t>There are separate identified phases in the waterfall model:</a:t>
            </a:r>
          </a:p>
          <a:p>
            <a:pPr lvl="1"/>
            <a:r>
              <a:rPr lang="en-GB" sz="2400" dirty="0"/>
              <a:t>Requirements analysis and definition</a:t>
            </a:r>
          </a:p>
          <a:p>
            <a:pPr lvl="1"/>
            <a:r>
              <a:rPr lang="en-GB" sz="2400" dirty="0"/>
              <a:t>System and software design</a:t>
            </a:r>
          </a:p>
          <a:p>
            <a:pPr lvl="1"/>
            <a:r>
              <a:rPr lang="en-GB" sz="2400" dirty="0"/>
              <a:t>Implementation and unit testing</a:t>
            </a:r>
          </a:p>
          <a:p>
            <a:pPr lvl="1"/>
            <a:r>
              <a:rPr lang="en-GB" sz="2400" dirty="0"/>
              <a:t>Integration and system testing</a:t>
            </a:r>
          </a:p>
          <a:p>
            <a:pPr lvl="1"/>
            <a:r>
              <a:rPr lang="en-GB" sz="2400" dirty="0"/>
              <a:t>Operation and maintenance</a:t>
            </a:r>
          </a:p>
          <a:p>
            <a:pPr lvl="1"/>
            <a:endParaRPr lang="en-GB" sz="2400" dirty="0"/>
          </a:p>
          <a:p>
            <a:r>
              <a:rPr lang="en-GB" sz="2400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85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2" y="1394692"/>
            <a:ext cx="10815780" cy="4171664"/>
          </a:xfrm>
        </p:spPr>
        <p:txBody>
          <a:bodyPr>
            <a:noAutofit/>
          </a:bodyPr>
          <a:lstStyle/>
          <a:p>
            <a:r>
              <a:rPr lang="en-GB" sz="2400" b="1" dirty="0"/>
              <a:t>Flexibility</a:t>
            </a:r>
            <a:r>
              <a:rPr lang="en-GB" sz="2400" dirty="0"/>
              <a:t>: Inflexible partitioning of the project into distinct stages makes it difficult to respond to changing customer requirements.</a:t>
            </a:r>
          </a:p>
          <a:p>
            <a:pPr lvl="1"/>
            <a:r>
              <a:rPr lang="en-GB" sz="2400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sz="2400" dirty="0"/>
              <a:t>Few business systems have stable requirements.</a:t>
            </a:r>
          </a:p>
          <a:p>
            <a:pPr lvl="1"/>
            <a:endParaRPr lang="en-GB" sz="2400" dirty="0"/>
          </a:p>
          <a:p>
            <a:r>
              <a:rPr lang="en-GB" sz="2400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sz="2400" dirty="0"/>
              <a:t>In those circumstances, the </a:t>
            </a:r>
            <a:r>
              <a:rPr lang="en-GB" sz="2400" dirty="0">
                <a:solidFill>
                  <a:srgbClr val="FF0000"/>
                </a:solidFill>
              </a:rPr>
              <a:t>plan-driven nature </a:t>
            </a:r>
            <a:r>
              <a:rPr lang="en-GB" sz="2400" dirty="0"/>
              <a:t>of the waterfall model helps coordinate the work.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2" y="6459548"/>
            <a:ext cx="486052" cy="190440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2898</Words>
  <Application>Microsoft Office PowerPoint</Application>
  <PresentationFormat>Widescreen</PresentationFormat>
  <Paragraphs>391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Montserrat</vt:lpstr>
      <vt:lpstr>Times New Roman</vt:lpstr>
      <vt:lpstr>UOW_PPT_2016_16x9_March2016</vt:lpstr>
      <vt:lpstr>1_UOW_PPT_2016_16x9_March2016</vt:lpstr>
      <vt:lpstr>  CSE3033N Software Engineering   Topic:  Software Processes </vt:lpstr>
      <vt:lpstr>Topic Learning Objectives </vt:lpstr>
      <vt:lpstr>The Software  Process (IMPORTANT for exam!)</vt:lpstr>
      <vt:lpstr>Software Process Descriptions</vt:lpstr>
      <vt:lpstr>Plan-driven and Agile processes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Improvement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CSE3033 Software Engineering   Topic:  Software Processes </dc:title>
  <dc:creator>Dr. Lim Chia Yean</dc:creator>
  <cp:lastModifiedBy>0204677 LIM ZHE YUAN</cp:lastModifiedBy>
  <cp:revision>49</cp:revision>
  <cp:lastPrinted>2022-05-13T02:49:23Z</cp:lastPrinted>
  <dcterms:created xsi:type="dcterms:W3CDTF">2021-06-04T12:48:34Z</dcterms:created>
  <dcterms:modified xsi:type="dcterms:W3CDTF">2023-02-13T06:29:54Z</dcterms:modified>
</cp:coreProperties>
</file>