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4" r:id="rId2"/>
  </p:sldMasterIdLst>
  <p:notesMasterIdLst>
    <p:notesMasterId r:id="rId30"/>
  </p:notesMasterIdLst>
  <p:sldIdLst>
    <p:sldId id="259" r:id="rId3"/>
    <p:sldId id="283" r:id="rId4"/>
    <p:sldId id="284" r:id="rId5"/>
    <p:sldId id="285" r:id="rId6"/>
    <p:sldId id="286" r:id="rId7"/>
    <p:sldId id="287" r:id="rId8"/>
    <p:sldId id="289" r:id="rId9"/>
    <p:sldId id="288" r:id="rId10"/>
    <p:sldId id="307" r:id="rId11"/>
    <p:sldId id="308" r:id="rId12"/>
    <p:sldId id="290" r:id="rId13"/>
    <p:sldId id="306" r:id="rId14"/>
    <p:sldId id="291" r:id="rId15"/>
    <p:sldId id="292" r:id="rId16"/>
    <p:sldId id="293" r:id="rId17"/>
    <p:sldId id="294" r:id="rId18"/>
    <p:sldId id="295" r:id="rId19"/>
    <p:sldId id="296" r:id="rId20"/>
    <p:sldId id="297" r:id="rId21"/>
    <p:sldId id="298" r:id="rId22"/>
    <p:sldId id="299" r:id="rId23"/>
    <p:sldId id="300" r:id="rId24"/>
    <p:sldId id="301" r:id="rId25"/>
    <p:sldId id="302" r:id="rId26"/>
    <p:sldId id="303" r:id="rId27"/>
    <p:sldId id="304" r:id="rId28"/>
    <p:sldId id="30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2C5588-F0E6-4072-8141-72619F1E5813}" type="datetimeFigureOut">
              <a:rPr lang="en-US" smtClean="0"/>
              <a:t>8/3/2023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4B4023-4980-46A4-988D-7F027648318A}" type="slidenum">
              <a:rPr lang="en-US" smtClean="0"/>
              <a:t>‹#›</a:t>
            </a:fld>
            <a:endParaRPr lang="en-US"/>
          </a:p>
        </p:txBody>
      </p:sp>
    </p:spTree>
    <p:extLst>
      <p:ext uri="{BB962C8B-B14F-4D97-AF65-F5344CB8AC3E}">
        <p14:creationId xmlns:p14="http://schemas.microsoft.com/office/powerpoint/2010/main" val="30024106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Opening slide">
    <p:bg>
      <p:bgPr>
        <a:solidFill>
          <a:schemeClr val="accent3"/>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39" y="368596"/>
            <a:ext cx="12178861" cy="6858000"/>
          </a:xfrm>
          <a:prstGeom prst="rect">
            <a:avLst/>
          </a:prstGeom>
        </p:spPr>
      </p:pic>
      <p:sp>
        <p:nvSpPr>
          <p:cNvPr id="2" name="Title 1"/>
          <p:cNvSpPr>
            <a:spLocks noGrp="1"/>
          </p:cNvSpPr>
          <p:nvPr>
            <p:ph type="ctrTitle"/>
          </p:nvPr>
        </p:nvSpPr>
        <p:spPr>
          <a:xfrm>
            <a:off x="474559" y="3274273"/>
            <a:ext cx="8463767" cy="2148899"/>
          </a:xfrm>
        </p:spPr>
        <p:txBody>
          <a:bodyPr lIns="0" tIns="0" anchor="b">
            <a:noAutofit/>
          </a:bodyPr>
          <a:lstStyle>
            <a:lvl1pPr algn="l">
              <a:lnSpc>
                <a:spcPct val="80000"/>
              </a:lnSpc>
              <a:defRPr sz="8800">
                <a:solidFill>
                  <a:srgbClr val="FFFFFF"/>
                </a:solidFill>
                <a:latin typeface="+mj-lt"/>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474559" y="5653142"/>
            <a:ext cx="8463767" cy="565927"/>
          </a:xfrm>
        </p:spPr>
        <p:txBody>
          <a:bodyPr lIns="0" tIns="0" anchor="t">
            <a:normAutofit/>
          </a:bodyPr>
          <a:lstStyle>
            <a:lvl1pPr marL="0" indent="0" algn="l">
              <a:buNone/>
              <a:defRPr sz="2133">
                <a:solidFill>
                  <a:schemeClr val="accent2"/>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AU" dirty="0"/>
              <a:t>CLICK TO EDIT MASTER SUBTITLE STYLE</a:t>
            </a:r>
            <a:endParaRPr lang="en-US" dirty="0"/>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048605" y="4697862"/>
            <a:ext cx="2932254" cy="2073564"/>
          </a:xfrm>
          <a:prstGeom prst="rect">
            <a:avLst/>
          </a:prstGeom>
        </p:spPr>
      </p:pic>
    </p:spTree>
    <p:extLst>
      <p:ext uri="{BB962C8B-B14F-4D97-AF65-F5344CB8AC3E}">
        <p14:creationId xmlns:p14="http://schemas.microsoft.com/office/powerpoint/2010/main" val="3596870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774745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92180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768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27200" y="1219200"/>
            <a:ext cx="9448800" cy="1447800"/>
          </a:xfrm>
        </p:spPr>
        <p:txBody>
          <a:bodyPr/>
          <a:lstStyle/>
          <a:p>
            <a:r>
              <a:rPr lang="en-US"/>
              <a:t>Click to edit Master title style</a:t>
            </a:r>
          </a:p>
        </p:txBody>
      </p:sp>
      <p:sp>
        <p:nvSpPr>
          <p:cNvPr id="3" name="Text Placeholder 2"/>
          <p:cNvSpPr>
            <a:spLocks noGrp="1"/>
          </p:cNvSpPr>
          <p:nvPr>
            <p:ph type="body" sz="half" idx="1"/>
          </p:nvPr>
        </p:nvSpPr>
        <p:spPr>
          <a:xfrm>
            <a:off x="1727200" y="2819400"/>
            <a:ext cx="4622800" cy="3352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53200" y="2819400"/>
            <a:ext cx="4622800" cy="3352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8"/>
          <p:cNvSpPr>
            <a:spLocks noGrp="1" noChangeArrowheads="1"/>
          </p:cNvSpPr>
          <p:nvPr>
            <p:ph type="dt" sz="half" idx="10"/>
          </p:nvPr>
        </p:nvSpPr>
        <p:spPr>
          <a:ln/>
        </p:spPr>
        <p:txBody>
          <a:bodyPr/>
          <a:lstStyle>
            <a:lvl1pPr>
              <a:defRPr/>
            </a:lvl1pPr>
          </a:lstStyle>
          <a:p>
            <a:pPr marL="0" marR="0" lvl="0" indent="0" algn="l" defTabSz="609585" rtl="0" eaLnBrk="1" fontAlgn="auto" latinLnBrk="0" hangingPunct="1">
              <a:lnSpc>
                <a:spcPct val="100000"/>
              </a:lnSpc>
              <a:spcBef>
                <a:spcPts val="0"/>
              </a:spcBef>
              <a:spcAft>
                <a:spcPts val="0"/>
              </a:spcAft>
              <a:buClrTx/>
              <a:buSzTx/>
              <a:buFontTx/>
              <a:buNone/>
              <a:tabLst/>
              <a:defRPr/>
            </a:pPr>
            <a:fld id="{9A276B08-1185-4236-9CCD-069B5BFBC514}" type="datetime1">
              <a:rPr kumimoji="0" lang="en-GB" sz="2400" b="0" i="0" u="none" strike="noStrike" kern="1200" cap="none" spc="0" normalizeH="0" baseline="0" noProof="0" smtClean="0">
                <a:ln>
                  <a:noFill/>
                </a:ln>
                <a:solidFill>
                  <a:prstClr val="black"/>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03/08/2023</a:t>
            </a:fld>
            <a:endParaRPr kumimoji="0" lang="en-US" sz="2400" b="0" i="0" u="none" strike="noStrike" kern="1200" cap="none" spc="0" normalizeH="0" baseline="0" noProof="0">
              <a:ln>
                <a:noFill/>
              </a:ln>
              <a:solidFill>
                <a:prstClr val="black"/>
              </a:solidFill>
              <a:effectLst/>
              <a:uLnTx/>
              <a:uFillTx/>
              <a:latin typeface="Montserrat"/>
              <a:ea typeface="+mn-ea"/>
              <a:cs typeface="+mn-cs"/>
            </a:endParaRPr>
          </a:p>
        </p:txBody>
      </p:sp>
      <p:sp>
        <p:nvSpPr>
          <p:cNvPr id="6" name="Rectangle 19"/>
          <p:cNvSpPr>
            <a:spLocks noGrp="1" noChangeArrowheads="1"/>
          </p:cNvSpPr>
          <p:nvPr>
            <p:ph type="ftr" sz="quarter" idx="11"/>
          </p:nvPr>
        </p:nvSpPr>
        <p:spPr>
          <a:ln/>
        </p:spPr>
        <p:txBody>
          <a:bodyPr/>
          <a:lstStyle>
            <a:lvl1pPr>
              <a:defRPr/>
            </a:lvl1pPr>
          </a:lstStyle>
          <a:p>
            <a:pPr marL="0" marR="0" lvl="0" indent="0" algn="l" defTabSz="609585" rtl="0" eaLnBrk="1" fontAlgn="auto" latinLnBrk="0" hangingPunct="1">
              <a:lnSpc>
                <a:spcPct val="100000"/>
              </a:lnSpc>
              <a:spcBef>
                <a:spcPts val="0"/>
              </a:spcBef>
              <a:spcAft>
                <a:spcPts val="0"/>
              </a:spcAft>
              <a:buClrTx/>
              <a:buSzTx/>
              <a:buFontTx/>
              <a:buNone/>
              <a:tabLst/>
              <a:defRPr/>
            </a:pPr>
            <a:fld id="{25F9412A-6BBC-4A09-A33B-0AA73F407E31}" type="slidenum">
              <a:rPr kumimoji="0" lang="en-US"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867" b="0" i="0" u="none" strike="noStrike" kern="1200" cap="none" spc="0" normalizeH="0" baseline="0" noProof="0">
              <a:ln>
                <a:noFill/>
              </a:ln>
              <a:solidFill>
                <a:prstClr val="black">
                  <a:tint val="75000"/>
                </a:prstClr>
              </a:solidFill>
              <a:effectLst/>
              <a:uLnTx/>
              <a:uFillTx/>
              <a:latin typeface="Montserrat"/>
              <a:ea typeface="+mn-ea"/>
              <a:cs typeface="+mn-cs"/>
            </a:endParaRPr>
          </a:p>
        </p:txBody>
      </p:sp>
      <p:sp>
        <p:nvSpPr>
          <p:cNvPr id="7" name="Rectangle 20"/>
          <p:cNvSpPr>
            <a:spLocks noGrp="1" noChangeArrowheads="1"/>
          </p:cNvSpPr>
          <p:nvPr>
            <p:ph type="sldNum" sz="quarter" idx="12"/>
          </p:nvPr>
        </p:nvSpPr>
        <p:spPr>
          <a:ln/>
        </p:spPr>
        <p:txBody>
          <a:bodyPr/>
          <a:lstStyle>
            <a:lvl1pPr>
              <a:defRPr/>
            </a:lvl1pPr>
          </a:lstStyle>
          <a:p>
            <a:pPr marL="0" marR="0" lvl="0" indent="0" algn="l" defTabSz="609585" rtl="0" eaLnBrk="1" fontAlgn="auto" latinLnBrk="0" hangingPunct="1">
              <a:lnSpc>
                <a:spcPct val="100000"/>
              </a:lnSpc>
              <a:spcBef>
                <a:spcPts val="0"/>
              </a:spcBef>
              <a:spcAft>
                <a:spcPts val="0"/>
              </a:spcAft>
              <a:buClrTx/>
              <a:buSzTx/>
              <a:buFontTx/>
              <a:buNone/>
              <a:tabLst/>
              <a:defRPr/>
            </a:pPr>
            <a:fld id="{B964A6D8-9BF3-4F15-BA99-C9083171ECED}" type="slidenum">
              <a:rPr kumimoji="0" lang="en-US"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867" b="0" i="0" u="none" strike="noStrike" kern="1200" cap="none" spc="0" normalizeH="0" baseline="0" noProof="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31390701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Opening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74563" y="3274274"/>
            <a:ext cx="8463767" cy="2148899"/>
          </a:xfrm>
        </p:spPr>
        <p:txBody>
          <a:bodyPr lIns="0" tIns="0" anchor="b">
            <a:noAutofit/>
          </a:bodyPr>
          <a:lstStyle>
            <a:lvl1pPr algn="l">
              <a:lnSpc>
                <a:spcPct val="80000"/>
              </a:lnSpc>
              <a:defRPr sz="6600">
                <a:solidFill>
                  <a:srgbClr val="FFFFFF"/>
                </a:solidFill>
                <a:latin typeface="+mj-lt"/>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474563" y="5653147"/>
            <a:ext cx="8463767" cy="565927"/>
          </a:xfrm>
        </p:spPr>
        <p:txBody>
          <a:bodyPr lIns="0" tIns="0" anchor="t">
            <a:normAutofit/>
          </a:bodyPr>
          <a:lstStyle>
            <a:lvl1pPr marL="0" indent="0" algn="l">
              <a:buNone/>
              <a:defRPr sz="1600">
                <a:solidFill>
                  <a:schemeClr val="accent2"/>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AU" dirty="0"/>
              <a:t>CLICK TO EDIT MASTER SUBTITLE STYLE</a:t>
            </a:r>
            <a:endParaRPr lang="en-US" dirty="0"/>
          </a:p>
        </p:txBody>
      </p:sp>
      <p:pic>
        <p:nvPicPr>
          <p:cNvPr id="7" name="Picture 6" descr="A close up of a logo&#10;&#10;Description automatically generated">
            <a:extLst>
              <a:ext uri="{FF2B5EF4-FFF2-40B4-BE49-F238E27FC236}">
                <a16:creationId xmlns:a16="http://schemas.microsoft.com/office/drawing/2014/main" id="{90DA1006-27F2-43B9-A1FE-542C51345D91}"/>
              </a:ext>
            </a:extLst>
          </p:cNvPr>
          <p:cNvPicPr>
            <a:picLocks noChangeAspect="1"/>
          </p:cNvPicPr>
          <p:nvPr userDrawn="1"/>
        </p:nvPicPr>
        <p:blipFill>
          <a:blip r:embed="rId2"/>
          <a:stretch>
            <a:fillRect/>
          </a:stretch>
        </p:blipFill>
        <p:spPr>
          <a:xfrm>
            <a:off x="9492620" y="4839689"/>
            <a:ext cx="2337429" cy="1626904"/>
          </a:xfrm>
          <a:prstGeom prst="rect">
            <a:avLst/>
          </a:prstGeom>
        </p:spPr>
      </p:pic>
    </p:spTree>
    <p:extLst>
      <p:ext uri="{BB962C8B-B14F-4D97-AF65-F5344CB8AC3E}">
        <p14:creationId xmlns:p14="http://schemas.microsoft.com/office/powerpoint/2010/main" val="21438724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a:xfrm>
            <a:off x="3462300" y="6417653"/>
            <a:ext cx="3396697" cy="365125"/>
          </a:xfrm>
          <a:prstGeom prst="rect">
            <a:avLst/>
          </a:prstGeom>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Document title</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4" name="Slide Number Placeholder 3"/>
          <p:cNvSpPr>
            <a:spLocks noGrp="1"/>
          </p:cNvSpPr>
          <p:nvPr>
            <p:ph type="sldNum" sz="quarter" idx="11"/>
          </p:nvPr>
        </p:nvSpPr>
        <p:spPr>
          <a:xfrm>
            <a:off x="609603" y="6417653"/>
            <a:ext cx="2698299" cy="365125"/>
          </a:xfrm>
          <a:prstGeom prst="rect">
            <a:avLst/>
          </a:prstGeom>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4956BB43-EB25-9C48-837D-98E6AF077A13}"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12" name="Content Placeholder 11"/>
          <p:cNvSpPr>
            <a:spLocks noGrp="1"/>
          </p:cNvSpPr>
          <p:nvPr>
            <p:ph sz="quarter" idx="13"/>
          </p:nvPr>
        </p:nvSpPr>
        <p:spPr>
          <a:xfrm>
            <a:off x="390628" y="2375397"/>
            <a:ext cx="7588251" cy="2267483"/>
          </a:xfrm>
        </p:spPr>
        <p:txBody>
          <a:bodyPr lIns="0" tIns="0"/>
          <a:lstStyle>
            <a:lvl1pPr marL="0" indent="0">
              <a:lnSpc>
                <a:spcPct val="80000"/>
              </a:lnSpc>
              <a:buNone/>
              <a:defRPr sz="6000">
                <a:solidFill>
                  <a:srgbClr val="FFFFFF"/>
                </a:solidFill>
                <a:latin typeface="+mj-lt"/>
              </a:defRPr>
            </a:lvl1pPr>
          </a:lstStyle>
          <a:p>
            <a:pPr lvl="0"/>
            <a:r>
              <a:rPr lang="en-US"/>
              <a:t>Click to edit Master text styles</a:t>
            </a:r>
          </a:p>
        </p:txBody>
      </p:sp>
      <p:sp>
        <p:nvSpPr>
          <p:cNvPr id="13" name="Content Placeholder 11"/>
          <p:cNvSpPr>
            <a:spLocks noGrp="1"/>
          </p:cNvSpPr>
          <p:nvPr>
            <p:ph sz="quarter" idx="14" hasCustomPrompt="1"/>
          </p:nvPr>
        </p:nvSpPr>
        <p:spPr>
          <a:xfrm>
            <a:off x="390628" y="4642880"/>
            <a:ext cx="7498005" cy="1690507"/>
          </a:xfrm>
        </p:spPr>
        <p:txBody>
          <a:bodyPr lIns="0" tIns="0">
            <a:normAutofit/>
          </a:bodyPr>
          <a:lstStyle>
            <a:lvl1pPr marL="0" indent="0">
              <a:buNone/>
              <a:defRPr sz="1600" cap="all">
                <a:solidFill>
                  <a:srgbClr val="FFFFFF"/>
                </a:solidFill>
                <a:latin typeface="+mn-lt"/>
              </a:defRPr>
            </a:lvl1pPr>
          </a:lstStyle>
          <a:p>
            <a:pPr lvl="0"/>
            <a:r>
              <a:rPr lang="en-AU" dirty="0" err="1"/>
              <a:t>subheadinG</a:t>
            </a:r>
            <a:endParaRPr lang="en-US" dirty="0"/>
          </a:p>
        </p:txBody>
      </p:sp>
      <p:pic>
        <p:nvPicPr>
          <p:cNvPr id="11" name="Picture 10" descr="A close up of a logo&#10;&#10;Description automatically generated">
            <a:extLst>
              <a:ext uri="{FF2B5EF4-FFF2-40B4-BE49-F238E27FC236}">
                <a16:creationId xmlns:a16="http://schemas.microsoft.com/office/drawing/2014/main" id="{651A6086-7A7F-46A6-A8C4-90A88AECFE55}"/>
              </a:ext>
            </a:extLst>
          </p:cNvPr>
          <p:cNvPicPr>
            <a:picLocks noChangeAspect="1"/>
          </p:cNvPicPr>
          <p:nvPr userDrawn="1"/>
        </p:nvPicPr>
        <p:blipFill>
          <a:blip r:embed="rId2"/>
          <a:stretch>
            <a:fillRect/>
          </a:stretch>
        </p:blipFill>
        <p:spPr>
          <a:xfrm>
            <a:off x="9492620" y="4839689"/>
            <a:ext cx="2337429" cy="1626904"/>
          </a:xfrm>
          <a:prstGeom prst="rect">
            <a:avLst/>
          </a:prstGeom>
        </p:spPr>
      </p:pic>
    </p:spTree>
    <p:extLst>
      <p:ext uri="{BB962C8B-B14F-4D97-AF65-F5344CB8AC3E}">
        <p14:creationId xmlns:p14="http://schemas.microsoft.com/office/powerpoint/2010/main" val="25472304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lvl1pPr>
              <a:defRPr sz="4000"/>
            </a:lvl1pPr>
          </a:lstStyle>
          <a:p>
            <a:r>
              <a:rPr lang="en-US" dirty="0"/>
              <a:t>Click to edit Master title style</a:t>
            </a:r>
          </a:p>
        </p:txBody>
      </p:sp>
      <p:sp>
        <p:nvSpPr>
          <p:cNvPr id="7" name="Content Placeholder 2"/>
          <p:cNvSpPr>
            <a:spLocks noGrp="1"/>
          </p:cNvSpPr>
          <p:nvPr>
            <p:ph sz="half" idx="1"/>
          </p:nvPr>
        </p:nvSpPr>
        <p:spPr>
          <a:xfrm>
            <a:off x="609605" y="1536192"/>
            <a:ext cx="9515958" cy="4580829"/>
          </a:xfrm>
        </p:spPr>
        <p:txBody>
          <a:bodyPr>
            <a:normAutofit/>
          </a:bodyPr>
          <a:lstStyle>
            <a:lvl1pPr>
              <a:defRPr sz="2800"/>
            </a:lvl1pPr>
            <a:lvl2pPr>
              <a:defRPr sz="2400"/>
            </a:lvl2pPr>
            <a:lvl3pPr>
              <a:defRPr sz="2400"/>
            </a:lvl3pPr>
            <a:lvl4pPr>
              <a:defRPr sz="2000"/>
            </a:lvl4pPr>
            <a:lvl5pPr>
              <a:defRPr sz="20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8"/>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Document title</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10" name="Slide Number Placeholder 9"/>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458790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t>Click to edit Master title style</a:t>
            </a:r>
          </a:p>
        </p:txBody>
      </p:sp>
      <p:sp>
        <p:nvSpPr>
          <p:cNvPr id="3" name="Content Placeholder 2"/>
          <p:cNvSpPr>
            <a:spLocks noGrp="1"/>
          </p:cNvSpPr>
          <p:nvPr>
            <p:ph sz="half" idx="1"/>
          </p:nvPr>
        </p:nvSpPr>
        <p:spPr>
          <a:xfrm>
            <a:off x="609600" y="1517716"/>
            <a:ext cx="4569845" cy="4675694"/>
          </a:xfrm>
        </p:spPr>
        <p:txBody>
          <a:bodyPr>
            <a:normAutofit/>
          </a:bodyPr>
          <a:lstStyle>
            <a:lvl1pPr>
              <a:defRPr sz="1800"/>
            </a:lvl1pPr>
            <a:lvl2pPr>
              <a:defRPr sz="1700"/>
            </a:lvl2pPr>
            <a:lvl3pPr>
              <a:defRPr sz="1600"/>
            </a:lvl3pPr>
            <a:lvl4pPr>
              <a:defRPr sz="15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sz="half" idx="13"/>
          </p:nvPr>
        </p:nvSpPr>
        <p:spPr>
          <a:xfrm>
            <a:off x="5455238" y="1517716"/>
            <a:ext cx="4670323" cy="4675694"/>
          </a:xfrm>
        </p:spPr>
        <p:txBody>
          <a:bodyPr>
            <a:normAutofit/>
          </a:bodyPr>
          <a:lstStyle>
            <a:lvl1pPr>
              <a:defRPr sz="1800"/>
            </a:lvl1pPr>
            <a:lvl2pPr>
              <a:defRPr sz="1700"/>
            </a:lvl2pPr>
            <a:lvl3pPr>
              <a:defRPr sz="1600"/>
            </a:lvl3pPr>
            <a:lvl4pPr>
              <a:defRPr sz="15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8"/>
          <p:cNvSpPr>
            <a:spLocks noGrp="1"/>
          </p:cNvSpPr>
          <p:nvPr>
            <p:ph type="ftr" sz="quarter" idx="14"/>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Document title</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10" name="Slide Number Placeholder 9"/>
          <p:cNvSpPr>
            <a:spLocks noGrp="1"/>
          </p:cNvSpPr>
          <p:nvPr>
            <p:ph type="sldNum" sz="quarter" idx="15"/>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22756650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09600" y="1314293"/>
            <a:ext cx="4569845" cy="851523"/>
          </a:xfrm>
        </p:spPr>
        <p:txBody>
          <a:bodyPr anchor="t">
            <a:normAutofit/>
          </a:bodyPr>
          <a:lstStyle>
            <a:lvl1pPr marL="0" indent="0">
              <a:buNone/>
              <a:defRPr sz="1400" b="1">
                <a:solidFill>
                  <a:srgbClr val="E10600"/>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AU" dirty="0"/>
              <a:t>CLICK TO EDIT MASTER TEXT STYLES</a:t>
            </a:r>
          </a:p>
        </p:txBody>
      </p:sp>
      <p:sp>
        <p:nvSpPr>
          <p:cNvPr id="5" name="Text Placeholder 4"/>
          <p:cNvSpPr>
            <a:spLocks noGrp="1"/>
          </p:cNvSpPr>
          <p:nvPr>
            <p:ph type="body" sz="quarter" idx="3" hasCustomPrompt="1"/>
          </p:nvPr>
        </p:nvSpPr>
        <p:spPr>
          <a:xfrm>
            <a:off x="5455239" y="1314293"/>
            <a:ext cx="4860996" cy="851523"/>
          </a:xfrm>
        </p:spPr>
        <p:txBody>
          <a:bodyPr anchor="t">
            <a:normAutofit/>
          </a:bodyPr>
          <a:lstStyle>
            <a:lvl1pPr marL="0" indent="0">
              <a:buNone/>
              <a:defRPr sz="1400" b="1">
                <a:solidFill>
                  <a:srgbClr val="E10600"/>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AU" dirty="0"/>
              <a:t>CLICK TO EDIT MASTER TEXT STYLES</a:t>
            </a:r>
          </a:p>
        </p:txBody>
      </p:sp>
      <p:sp>
        <p:nvSpPr>
          <p:cNvPr id="10" name="Title 1"/>
          <p:cNvSpPr>
            <a:spLocks noGrp="1"/>
          </p:cNvSpPr>
          <p:nvPr>
            <p:ph type="title"/>
          </p:nvPr>
        </p:nvSpPr>
        <p:spPr>
          <a:xfrm>
            <a:off x="609604" y="411001"/>
            <a:ext cx="9706633" cy="846793"/>
          </a:xfrm>
        </p:spPr>
        <p:txBody>
          <a:bodyPr/>
          <a:lstStyle/>
          <a:p>
            <a:r>
              <a:rPr lang="en-US"/>
              <a:t>Click to edit Master title style</a:t>
            </a:r>
            <a:endParaRPr lang="en-US" dirty="0"/>
          </a:p>
        </p:txBody>
      </p:sp>
      <p:sp>
        <p:nvSpPr>
          <p:cNvPr id="11" name="Content Placeholder 2"/>
          <p:cNvSpPr>
            <a:spLocks noGrp="1"/>
          </p:cNvSpPr>
          <p:nvPr>
            <p:ph sz="half" idx="13"/>
          </p:nvPr>
        </p:nvSpPr>
        <p:spPr>
          <a:xfrm>
            <a:off x="609600" y="2480832"/>
            <a:ext cx="4569845" cy="3085523"/>
          </a:xfrm>
        </p:spPr>
        <p:txBody>
          <a:bodyPr>
            <a:normAutofit/>
          </a:bodyPr>
          <a:lstStyle>
            <a:lvl1pPr>
              <a:defRPr sz="1800"/>
            </a:lvl1pPr>
            <a:lvl2pPr>
              <a:defRPr sz="1700"/>
            </a:lvl2pPr>
            <a:lvl3pPr>
              <a:defRPr sz="1600"/>
            </a:lvl3pPr>
            <a:lvl4pPr>
              <a:defRPr sz="15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2"/>
          <p:cNvSpPr>
            <a:spLocks noGrp="1"/>
          </p:cNvSpPr>
          <p:nvPr>
            <p:ph sz="half" idx="14"/>
          </p:nvPr>
        </p:nvSpPr>
        <p:spPr>
          <a:xfrm>
            <a:off x="5455239" y="2480832"/>
            <a:ext cx="4860996" cy="3085523"/>
          </a:xfrm>
        </p:spPr>
        <p:txBody>
          <a:bodyPr>
            <a:normAutofit/>
          </a:bodyPr>
          <a:lstStyle>
            <a:lvl1pPr>
              <a:defRPr sz="1800"/>
            </a:lvl1pPr>
            <a:lvl2pPr>
              <a:defRPr sz="1700"/>
            </a:lvl2pPr>
            <a:lvl3pPr>
              <a:defRPr sz="1600"/>
            </a:lvl3pPr>
            <a:lvl4pPr>
              <a:defRPr sz="15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Footer Placeholder 12"/>
          <p:cNvSpPr>
            <a:spLocks noGrp="1"/>
          </p:cNvSpPr>
          <p:nvPr>
            <p:ph type="ftr" sz="quarter" idx="15"/>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Document title</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14" name="Slide Number Placeholder 13"/>
          <p:cNvSpPr>
            <a:spLocks noGrp="1"/>
          </p:cNvSpPr>
          <p:nvPr>
            <p:ph type="sldNum" sz="quarter" idx="16"/>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34370607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Footer Placeholder 5"/>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Document title</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7" name="Slide Number Placeholder 6"/>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291875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a:xfrm>
            <a:off x="609600" y="6417652"/>
            <a:ext cx="2698299" cy="365125"/>
          </a:xfrm>
          <a:prstGeom prst="rect">
            <a:avLst/>
          </a:prstGeom>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4956BB43-EB25-9C48-837D-98E6AF077A13}" type="slidenum">
              <a:rPr kumimoji="0" lang="en-US"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12" name="Content Placeholder 11"/>
          <p:cNvSpPr>
            <a:spLocks noGrp="1"/>
          </p:cNvSpPr>
          <p:nvPr>
            <p:ph sz="quarter" idx="13"/>
          </p:nvPr>
        </p:nvSpPr>
        <p:spPr>
          <a:xfrm>
            <a:off x="390627" y="2375396"/>
            <a:ext cx="7588251" cy="2267483"/>
          </a:xfrm>
        </p:spPr>
        <p:txBody>
          <a:bodyPr lIns="0" tIns="0"/>
          <a:lstStyle>
            <a:lvl1pPr marL="0" indent="0">
              <a:lnSpc>
                <a:spcPct val="80000"/>
              </a:lnSpc>
              <a:buNone/>
              <a:defRPr sz="8000">
                <a:solidFill>
                  <a:srgbClr val="FFFFFF"/>
                </a:solidFill>
                <a:latin typeface="+mj-lt"/>
              </a:defRPr>
            </a:lvl1pPr>
          </a:lstStyle>
          <a:p>
            <a:pPr lvl="0"/>
            <a:r>
              <a:rPr lang="en-US"/>
              <a:t>Click to edit Master text styles</a:t>
            </a:r>
          </a:p>
        </p:txBody>
      </p:sp>
      <p:sp>
        <p:nvSpPr>
          <p:cNvPr id="13" name="Content Placeholder 11"/>
          <p:cNvSpPr>
            <a:spLocks noGrp="1"/>
          </p:cNvSpPr>
          <p:nvPr>
            <p:ph sz="quarter" idx="14" hasCustomPrompt="1"/>
          </p:nvPr>
        </p:nvSpPr>
        <p:spPr>
          <a:xfrm>
            <a:off x="390627" y="4642879"/>
            <a:ext cx="7498005" cy="1690507"/>
          </a:xfrm>
        </p:spPr>
        <p:txBody>
          <a:bodyPr lIns="0" tIns="0">
            <a:normAutofit/>
          </a:bodyPr>
          <a:lstStyle>
            <a:lvl1pPr marL="0" indent="0">
              <a:buNone/>
              <a:defRPr sz="2133" cap="all">
                <a:solidFill>
                  <a:srgbClr val="FFFFFF"/>
                </a:solidFill>
                <a:latin typeface="+mn-lt"/>
              </a:defRPr>
            </a:lvl1pPr>
          </a:lstStyle>
          <a:p>
            <a:pPr lvl="0"/>
            <a:r>
              <a:rPr lang="en-AU" dirty="0" err="1"/>
              <a:t>subheadinG</a:t>
            </a:r>
            <a:endParaRPr lang="en-US" dirty="0"/>
          </a:p>
        </p:txBody>
      </p:sp>
      <p:pic>
        <p:nvPicPr>
          <p:cNvPr id="5" name="Picture 4">
            <a:extLst>
              <a:ext uri="{FF2B5EF4-FFF2-40B4-BE49-F238E27FC236}">
                <a16:creationId xmlns:a16="http://schemas.microsoft.com/office/drawing/2014/main" id="{65885D7D-A59F-4DF4-99DD-FE90D2260432}"/>
              </a:ext>
            </a:extLst>
          </p:cNvPr>
          <p:cNvPicPr>
            <a:picLocks noChangeAspect="1"/>
          </p:cNvPicPr>
          <p:nvPr userDrawn="1"/>
        </p:nvPicPr>
        <p:blipFill>
          <a:blip r:embed="rId2"/>
          <a:stretch>
            <a:fillRect/>
          </a:stretch>
        </p:blipFill>
        <p:spPr>
          <a:xfrm>
            <a:off x="9847117" y="5347471"/>
            <a:ext cx="2114927" cy="839532"/>
          </a:xfrm>
          <a:prstGeom prst="rect">
            <a:avLst/>
          </a:prstGeom>
        </p:spPr>
      </p:pic>
    </p:spTree>
    <p:extLst>
      <p:ext uri="{BB962C8B-B14F-4D97-AF65-F5344CB8AC3E}">
        <p14:creationId xmlns:p14="http://schemas.microsoft.com/office/powerpoint/2010/main" val="42051214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Document title</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6" name="Slide Number Placeholder 5"/>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5025246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9"/>
          </a:xfrm>
        </p:spPr>
        <p:txBody>
          <a:bodyPr anchor="b"/>
          <a:lstStyle>
            <a:lvl1pPr algn="l">
              <a:defRPr sz="2000" b="0"/>
            </a:lvl1pPr>
          </a:lstStyle>
          <a:p>
            <a:r>
              <a:rPr lang="en-US"/>
              <a:t>Click to edit Master title style</a:t>
            </a:r>
            <a:endParaRPr lang="en-US" dirty="0"/>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436302"/>
            <a:ext cx="7315200" cy="655443"/>
          </a:xfrm>
        </p:spPr>
        <p:txBody>
          <a:bodyPr>
            <a:normAutofit/>
          </a:bodyPr>
          <a:lstStyle>
            <a:lvl1pPr marL="0" indent="0">
              <a:buNone/>
              <a:defRPr sz="1200" b="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8" name="Footer Placeholder 7"/>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Document title</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9" name="Slide Number Placeholder 8"/>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27821403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27200" y="1219200"/>
            <a:ext cx="9448800" cy="1447800"/>
          </a:xfrm>
        </p:spPr>
        <p:txBody>
          <a:bodyPr/>
          <a:lstStyle/>
          <a:p>
            <a:r>
              <a:rPr lang="en-US"/>
              <a:t>Click to edit Master title style</a:t>
            </a:r>
          </a:p>
        </p:txBody>
      </p:sp>
      <p:sp>
        <p:nvSpPr>
          <p:cNvPr id="3" name="Text Placeholder 2"/>
          <p:cNvSpPr>
            <a:spLocks noGrp="1"/>
          </p:cNvSpPr>
          <p:nvPr>
            <p:ph type="body" sz="half" idx="1"/>
          </p:nvPr>
        </p:nvSpPr>
        <p:spPr>
          <a:xfrm>
            <a:off x="1727200" y="2819400"/>
            <a:ext cx="4622800" cy="3352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53200" y="2819400"/>
            <a:ext cx="4622800" cy="3352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8"/>
          <p:cNvSpPr>
            <a:spLocks noGrp="1" noChangeArrowheads="1"/>
          </p:cNvSpPr>
          <p:nvPr>
            <p:ph type="dt" sz="half" idx="10"/>
          </p:nvPr>
        </p:nvSpPr>
        <p:spPr>
          <a:ln/>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9A276B08-1185-4236-9CCD-069B5BFBC514}" type="datetime1">
              <a:rPr kumimoji="0" lang="en-GB" sz="1800" b="0" i="0" u="none" strike="noStrike" kern="1200" cap="none" spc="0" normalizeH="0" baseline="0" noProof="0">
                <a:ln>
                  <a:noFill/>
                </a:ln>
                <a:solidFill>
                  <a:prstClr val="black"/>
                </a:solidFill>
                <a:effectLst/>
                <a:uLnTx/>
                <a:uFillTx/>
                <a:latin typeface="Montserra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03/08/2023</a:t>
            </a:fld>
            <a:endParaRPr kumimoji="0" lang="en-US" sz="1800" b="0" i="0" u="none" strike="noStrike" kern="1200" cap="none" spc="0" normalizeH="0" baseline="0" noProof="0">
              <a:ln>
                <a:noFill/>
              </a:ln>
              <a:solidFill>
                <a:prstClr val="black"/>
              </a:solidFill>
              <a:effectLst/>
              <a:uLnTx/>
              <a:uFillTx/>
              <a:latin typeface="Montserrat"/>
              <a:ea typeface="+mn-ea"/>
              <a:cs typeface="+mn-cs"/>
            </a:endParaRPr>
          </a:p>
        </p:txBody>
      </p:sp>
      <p:sp>
        <p:nvSpPr>
          <p:cNvPr id="6" name="Rectangle 19"/>
          <p:cNvSpPr>
            <a:spLocks noGrp="1" noChangeArrowheads="1"/>
          </p:cNvSpPr>
          <p:nvPr>
            <p:ph type="ftr" sz="quarter" idx="11"/>
          </p:nvPr>
        </p:nvSpPr>
        <p:spPr>
          <a:ln/>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25F9412A-6BBC-4A09-A33B-0AA73F407E31}" type="slidenum">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a:ln>
                <a:noFill/>
              </a:ln>
              <a:solidFill>
                <a:prstClr val="black">
                  <a:tint val="75000"/>
                </a:prstClr>
              </a:solidFill>
              <a:effectLst/>
              <a:uLnTx/>
              <a:uFillTx/>
              <a:latin typeface="Montserrat"/>
              <a:ea typeface="+mn-ea"/>
              <a:cs typeface="+mn-cs"/>
            </a:endParaRPr>
          </a:p>
        </p:txBody>
      </p:sp>
      <p:sp>
        <p:nvSpPr>
          <p:cNvPr id="7" name="Rectangle 20"/>
          <p:cNvSpPr>
            <a:spLocks noGrp="1" noChangeArrowheads="1"/>
          </p:cNvSpPr>
          <p:nvPr>
            <p:ph type="sldNum" sz="quarter" idx="12"/>
          </p:nvPr>
        </p:nvSpPr>
        <p:spPr>
          <a:ln/>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B964A6D8-9BF3-4F15-BA99-C9083171ECED}" type="slidenum">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2926653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Content Placeholder 2"/>
          <p:cNvSpPr>
            <a:spLocks noGrp="1"/>
          </p:cNvSpPr>
          <p:nvPr>
            <p:ph sz="half" idx="1"/>
          </p:nvPr>
        </p:nvSpPr>
        <p:spPr>
          <a:xfrm>
            <a:off x="609600" y="2480831"/>
            <a:ext cx="9706632" cy="3085523"/>
          </a:xfrm>
        </p:spPr>
        <p:txBody>
          <a:bodyPr>
            <a:normAutofit/>
          </a:bodyPr>
          <a:lstStyle>
            <a:lvl1pPr>
              <a:defRPr sz="2400"/>
            </a:lvl1pPr>
            <a:lvl2pPr>
              <a:defRPr sz="2267"/>
            </a:lvl2pPr>
            <a:lvl3pPr>
              <a:defRPr sz="2133"/>
            </a:lvl3pPr>
            <a:lvl4pPr>
              <a:defRPr sz="2000"/>
            </a:lvl4pPr>
            <a:lvl5pPr>
              <a:defRPr sz="1867"/>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Slide Number Placeholder 9"/>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2654231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480831"/>
            <a:ext cx="4569845" cy="3085523"/>
          </a:xfrm>
        </p:spPr>
        <p:txBody>
          <a:bodyPr>
            <a:normAutofit/>
          </a:bodyPr>
          <a:lstStyle>
            <a:lvl1pPr>
              <a:defRPr sz="2400"/>
            </a:lvl1pPr>
            <a:lvl2pPr>
              <a:defRPr sz="2267"/>
            </a:lvl2pPr>
            <a:lvl3pPr>
              <a:defRPr sz="2133"/>
            </a:lvl3pPr>
            <a:lvl4pPr>
              <a:defRPr sz="2000"/>
            </a:lvl4pPr>
            <a:lvl5pPr>
              <a:defRPr sz="1867"/>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sz="half" idx="13"/>
          </p:nvPr>
        </p:nvSpPr>
        <p:spPr>
          <a:xfrm>
            <a:off x="5455237" y="2480831"/>
            <a:ext cx="4860996" cy="3085523"/>
          </a:xfrm>
        </p:spPr>
        <p:txBody>
          <a:bodyPr>
            <a:normAutofit/>
          </a:bodyPr>
          <a:lstStyle>
            <a:lvl1pPr>
              <a:defRPr sz="2400"/>
            </a:lvl1pPr>
            <a:lvl2pPr>
              <a:defRPr sz="2267"/>
            </a:lvl2pPr>
            <a:lvl3pPr>
              <a:defRPr sz="2133"/>
            </a:lvl3pPr>
            <a:lvl4pPr>
              <a:defRPr sz="2000"/>
            </a:lvl4pPr>
            <a:lvl5pPr>
              <a:defRPr sz="1867"/>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Slide Number Placeholder 9"/>
          <p:cNvSpPr>
            <a:spLocks noGrp="1"/>
          </p:cNvSpPr>
          <p:nvPr>
            <p:ph type="sldNum" sz="quarter" idx="15"/>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4111290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09600" y="1314293"/>
            <a:ext cx="4569845" cy="851523"/>
          </a:xfrm>
        </p:spPr>
        <p:txBody>
          <a:bodyPr anchor="t">
            <a:normAutofit/>
          </a:bodyPr>
          <a:lstStyle>
            <a:lvl1pPr marL="0" indent="0">
              <a:buNone/>
              <a:defRPr sz="1867" b="1">
                <a:solidFill>
                  <a:srgbClr val="E10600"/>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AU" dirty="0"/>
              <a:t>CLICK TO EDIT MASTER TEXT STYLES</a:t>
            </a:r>
          </a:p>
        </p:txBody>
      </p:sp>
      <p:sp>
        <p:nvSpPr>
          <p:cNvPr id="5" name="Text Placeholder 4"/>
          <p:cNvSpPr>
            <a:spLocks noGrp="1"/>
          </p:cNvSpPr>
          <p:nvPr>
            <p:ph type="body" sz="quarter" idx="3" hasCustomPrompt="1"/>
          </p:nvPr>
        </p:nvSpPr>
        <p:spPr>
          <a:xfrm>
            <a:off x="5455237" y="1314293"/>
            <a:ext cx="4860996" cy="851523"/>
          </a:xfrm>
        </p:spPr>
        <p:txBody>
          <a:bodyPr anchor="t">
            <a:normAutofit/>
          </a:bodyPr>
          <a:lstStyle>
            <a:lvl1pPr marL="0" indent="0">
              <a:buNone/>
              <a:defRPr sz="1867" b="1">
                <a:solidFill>
                  <a:srgbClr val="E10600"/>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AU" dirty="0"/>
              <a:t>CLICK TO EDIT MASTER TEXT STYLES</a:t>
            </a:r>
          </a:p>
        </p:txBody>
      </p:sp>
      <p:sp>
        <p:nvSpPr>
          <p:cNvPr id="10" name="Title 1"/>
          <p:cNvSpPr>
            <a:spLocks noGrp="1"/>
          </p:cNvSpPr>
          <p:nvPr>
            <p:ph type="title"/>
          </p:nvPr>
        </p:nvSpPr>
        <p:spPr>
          <a:xfrm>
            <a:off x="609600" y="410996"/>
            <a:ext cx="9706632" cy="846793"/>
          </a:xfrm>
        </p:spPr>
        <p:txBody>
          <a:bodyPr/>
          <a:lstStyle/>
          <a:p>
            <a:r>
              <a:rPr lang="en-US"/>
              <a:t>Click to edit Master title style</a:t>
            </a:r>
            <a:endParaRPr lang="en-US" dirty="0"/>
          </a:p>
        </p:txBody>
      </p:sp>
      <p:sp>
        <p:nvSpPr>
          <p:cNvPr id="11" name="Content Placeholder 2"/>
          <p:cNvSpPr>
            <a:spLocks noGrp="1"/>
          </p:cNvSpPr>
          <p:nvPr>
            <p:ph sz="half" idx="13"/>
          </p:nvPr>
        </p:nvSpPr>
        <p:spPr>
          <a:xfrm>
            <a:off x="609600" y="2480831"/>
            <a:ext cx="4569845" cy="3085523"/>
          </a:xfrm>
        </p:spPr>
        <p:txBody>
          <a:bodyPr>
            <a:normAutofit/>
          </a:bodyPr>
          <a:lstStyle>
            <a:lvl1pPr>
              <a:defRPr sz="2400"/>
            </a:lvl1pPr>
            <a:lvl2pPr>
              <a:defRPr sz="2267"/>
            </a:lvl2pPr>
            <a:lvl3pPr>
              <a:defRPr sz="2133"/>
            </a:lvl3pPr>
            <a:lvl4pPr>
              <a:defRPr sz="2000"/>
            </a:lvl4pPr>
            <a:lvl5pPr>
              <a:defRPr sz="1867"/>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2"/>
          <p:cNvSpPr>
            <a:spLocks noGrp="1"/>
          </p:cNvSpPr>
          <p:nvPr>
            <p:ph sz="half" idx="14"/>
          </p:nvPr>
        </p:nvSpPr>
        <p:spPr>
          <a:xfrm>
            <a:off x="5455237" y="2480831"/>
            <a:ext cx="4860996" cy="3085523"/>
          </a:xfrm>
        </p:spPr>
        <p:txBody>
          <a:bodyPr>
            <a:normAutofit/>
          </a:bodyPr>
          <a:lstStyle>
            <a:lvl1pPr>
              <a:defRPr sz="2400"/>
            </a:lvl1pPr>
            <a:lvl2pPr>
              <a:defRPr sz="2267"/>
            </a:lvl2pPr>
            <a:lvl3pPr>
              <a:defRPr sz="2133"/>
            </a:lvl3pPr>
            <a:lvl4pPr>
              <a:defRPr sz="2000"/>
            </a:lvl4pPr>
            <a:lvl5pPr>
              <a:defRPr sz="1867"/>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Slide Number Placeholder 13"/>
          <p:cNvSpPr>
            <a:spLocks noGrp="1"/>
          </p:cNvSpPr>
          <p:nvPr>
            <p:ph type="sldNum" sz="quarter" idx="16"/>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3101439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Slide Number Placeholder 6"/>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2732712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2783421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0"/>
            </a:lvl1pPr>
          </a:lstStyle>
          <a:p>
            <a:r>
              <a:rPr lang="en-US"/>
              <a:t>Click to edit Master title style</a:t>
            </a:r>
            <a:endParaRPr lang="en-US" dirty="0"/>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endParaRPr lang="en-US" dirty="0"/>
          </a:p>
        </p:txBody>
      </p:sp>
      <p:sp>
        <p:nvSpPr>
          <p:cNvPr id="4" name="Text Placeholder 3"/>
          <p:cNvSpPr>
            <a:spLocks noGrp="1"/>
          </p:cNvSpPr>
          <p:nvPr>
            <p:ph type="body" sz="half" idx="2"/>
          </p:nvPr>
        </p:nvSpPr>
        <p:spPr>
          <a:xfrm>
            <a:off x="2389717" y="5436301"/>
            <a:ext cx="7315200" cy="655443"/>
          </a:xfrm>
        </p:spPr>
        <p:txBody>
          <a:bodyPr>
            <a:normAutofit/>
          </a:bodyPr>
          <a:lstStyle>
            <a:lvl1pPr marL="0" indent="0">
              <a:buNone/>
              <a:defRPr sz="1600" b="0"/>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9" name="Slide Number Placeholder 8"/>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1503448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MY"/>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endParaRPr lang="en-MY"/>
          </a:p>
        </p:txBody>
      </p:sp>
      <p:sp>
        <p:nvSpPr>
          <p:cNvPr id="4" name="Date Placeholder 3"/>
          <p:cNvSpPr>
            <a:spLocks noGrp="1"/>
          </p:cNvSpPr>
          <p:nvPr>
            <p:ph type="dt" sz="half"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B9E17617-072F-4DE5-823A-6979A2B0395A}" type="datetime1">
              <a:rPr kumimoji="0" lang="en-MY" sz="2400" b="0" i="0" u="none" strike="noStrike" kern="1200" cap="none" spc="0" normalizeH="0" baseline="0" noProof="0" smtClean="0">
                <a:ln>
                  <a:noFill/>
                </a:ln>
                <a:solidFill>
                  <a:prstClr val="black"/>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3/8/2023</a:t>
            </a:fld>
            <a:endParaRPr kumimoji="0" lang="en-MY" sz="2400" b="0" i="0" u="none" strike="noStrike" kern="1200" cap="none" spc="0" normalizeH="0" baseline="0" noProof="0">
              <a:ln>
                <a:noFill/>
              </a:ln>
              <a:solidFill>
                <a:prstClr val="black"/>
              </a:solidFill>
              <a:effectLst/>
              <a:uLnTx/>
              <a:uFillTx/>
              <a:latin typeface="Montserrat"/>
              <a:ea typeface="+mn-ea"/>
              <a:cs typeface="+mn-cs"/>
            </a:endParaRPr>
          </a:p>
        </p:txBody>
      </p:sp>
      <p:sp>
        <p:nvSpPr>
          <p:cNvPr id="5" name="Footer Placeholder 4"/>
          <p:cNvSpPr>
            <a:spLocks noGrp="1"/>
          </p:cNvSpPr>
          <p:nvPr>
            <p:ph type="ftr"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867" b="0" i="0" u="none" strike="noStrike" kern="1200" cap="none" spc="0" normalizeH="0" baseline="0" noProof="0">
                <a:ln>
                  <a:noFill/>
                </a:ln>
                <a:solidFill>
                  <a:prstClr val="black">
                    <a:tint val="75000"/>
                  </a:prstClr>
                </a:solidFill>
                <a:effectLst/>
                <a:uLnTx/>
                <a:uFillTx/>
                <a:latin typeface="Montserrat"/>
                <a:ea typeface="+mn-ea"/>
                <a:cs typeface="+mn-cs"/>
              </a:rPr>
              <a:t>Department of Information Technology -SEST</a:t>
            </a:r>
            <a:endParaRPr kumimoji="0" lang="en-MY" sz="867" b="0" i="0" u="none" strike="noStrike" kern="1200" cap="none" spc="0" normalizeH="0" baseline="0" noProof="0">
              <a:ln>
                <a:noFill/>
              </a:ln>
              <a:solidFill>
                <a:prstClr val="black">
                  <a:tint val="75000"/>
                </a:prstClr>
              </a:solidFill>
              <a:effectLst/>
              <a:uLnTx/>
              <a:uFillTx/>
              <a:latin typeface="Montserrat"/>
              <a:ea typeface="+mn-ea"/>
              <a:cs typeface="+mn-cs"/>
            </a:endParaRPr>
          </a:p>
        </p:txBody>
      </p:sp>
      <p:sp>
        <p:nvSpPr>
          <p:cNvPr id="6" name="Slide Number Placeholder 5"/>
          <p:cNvSpPr>
            <a:spLocks noGrp="1"/>
          </p:cNvSpPr>
          <p:nvPr>
            <p:ph type="sldNum" sz="quarter" idx="12"/>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29F2BD31-3087-45E4-9F9A-182A04434B6B}" type="slidenum">
              <a:rPr kumimoji="0" lang="en-MY"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MY" sz="867" b="0" i="0" u="none" strike="noStrike" kern="1200" cap="none" spc="0" normalizeH="0" baseline="0" noProof="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368560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image" Target="../media/image5.png"/><Relationship Id="rId5" Type="http://schemas.openxmlformats.org/officeDocument/2006/relationships/slideLayout" Target="../slideLayouts/slideLayout18.xml"/><Relationship Id="rId10" Type="http://schemas.openxmlformats.org/officeDocument/2006/relationships/theme" Target="../theme/theme2.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410996"/>
            <a:ext cx="9706632" cy="846793"/>
          </a:xfrm>
          <a:prstGeom prst="rect">
            <a:avLst/>
          </a:prstGeom>
        </p:spPr>
        <p:txBody>
          <a:bodyPr vert="horz" lIns="0" tIns="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600" y="2464873"/>
            <a:ext cx="9706632" cy="3668409"/>
          </a:xfrm>
          <a:prstGeom prst="rect">
            <a:avLst/>
          </a:prstGeom>
        </p:spPr>
        <p:txBody>
          <a:bodyPr vert="horz" lIns="0" tIns="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p:nvPr/>
        </p:nvCxnSpPr>
        <p:spPr>
          <a:xfrm>
            <a:off x="609600" y="6421235"/>
            <a:ext cx="10048104" cy="0"/>
          </a:xfrm>
          <a:prstGeom prst="line">
            <a:avLst/>
          </a:prstGeom>
        </p:spPr>
        <p:style>
          <a:lnRef idx="1">
            <a:schemeClr val="dk1"/>
          </a:lnRef>
          <a:fillRef idx="0">
            <a:schemeClr val="dk1"/>
          </a:fillRef>
          <a:effectRef idx="0">
            <a:schemeClr val="dk1"/>
          </a:effectRef>
          <a:fontRef idx="minor">
            <a:schemeClr val="tx1"/>
          </a:fontRef>
        </p:style>
      </p:cxnSp>
      <p:sp>
        <p:nvSpPr>
          <p:cNvPr id="25" name="Footer Placeholder 24"/>
          <p:cNvSpPr>
            <a:spLocks noGrp="1"/>
          </p:cNvSpPr>
          <p:nvPr>
            <p:ph type="ftr" sz="quarter" idx="3"/>
          </p:nvPr>
        </p:nvSpPr>
        <p:spPr>
          <a:xfrm>
            <a:off x="1529907" y="6459548"/>
            <a:ext cx="3860800" cy="190440"/>
          </a:xfrm>
          <a:prstGeom prst="rect">
            <a:avLst/>
          </a:prstGeom>
        </p:spPr>
        <p:txBody>
          <a:bodyPr vert="horz" lIns="0" tIns="0" rIns="91440" bIns="45720" rtlCol="0" anchor="ctr"/>
          <a:lstStyle>
            <a:lvl1pPr algn="l">
              <a:defRPr sz="867">
                <a:solidFill>
                  <a:schemeClr val="tx1">
                    <a:tint val="75000"/>
                  </a:schemeClr>
                </a:solidFill>
              </a:defRPr>
            </a:lvl1p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867" b="0" i="0" u="none" strike="noStrike" kern="1200" cap="none" spc="0" normalizeH="0" baseline="0" noProof="0">
                <a:ln>
                  <a:noFill/>
                </a:ln>
                <a:solidFill>
                  <a:prstClr val="black">
                    <a:tint val="75000"/>
                  </a:prstClr>
                </a:solidFill>
                <a:effectLst/>
                <a:uLnTx/>
                <a:uFillTx/>
                <a:latin typeface="Montserrat"/>
                <a:ea typeface="+mn-ea"/>
                <a:cs typeface="+mn-cs"/>
              </a:rPr>
              <a:t>Document title</a:t>
            </a:r>
            <a:endParaRPr kumimoji="0" lang="en-US"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26" name="Slide Number Placeholder 25"/>
          <p:cNvSpPr>
            <a:spLocks noGrp="1"/>
          </p:cNvSpPr>
          <p:nvPr>
            <p:ph type="sldNum" sz="quarter" idx="4"/>
          </p:nvPr>
        </p:nvSpPr>
        <p:spPr>
          <a:xfrm>
            <a:off x="609601" y="6459548"/>
            <a:ext cx="486052" cy="190440"/>
          </a:xfrm>
          <a:prstGeom prst="rect">
            <a:avLst/>
          </a:prstGeom>
        </p:spPr>
        <p:txBody>
          <a:bodyPr vert="horz" lIns="0" tIns="0" rIns="91440" bIns="45720" rtlCol="0" anchor="ctr"/>
          <a:lstStyle>
            <a:lvl1pPr algn="l">
              <a:defRPr sz="867">
                <a:solidFill>
                  <a:schemeClr val="tx1">
                    <a:tint val="75000"/>
                  </a:schemeClr>
                </a:solidFill>
              </a:defRPr>
            </a:lvl1p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pic>
        <p:nvPicPr>
          <p:cNvPr id="6" name="Picture 5">
            <a:extLst>
              <a:ext uri="{FF2B5EF4-FFF2-40B4-BE49-F238E27FC236}">
                <a16:creationId xmlns:a16="http://schemas.microsoft.com/office/drawing/2014/main" id="{0B741CFA-972A-4900-93DE-94A50FBB3D72}"/>
              </a:ext>
            </a:extLst>
          </p:cNvPr>
          <p:cNvPicPr>
            <a:picLocks noChangeAspect="1"/>
          </p:cNvPicPr>
          <p:nvPr userDrawn="1"/>
        </p:nvPicPr>
        <p:blipFill>
          <a:blip r:embed="rId15"/>
          <a:stretch>
            <a:fillRect/>
          </a:stretch>
        </p:blipFill>
        <p:spPr>
          <a:xfrm>
            <a:off x="10965352" y="6240071"/>
            <a:ext cx="924211" cy="362328"/>
          </a:xfrm>
          <a:prstGeom prst="rect">
            <a:avLst/>
          </a:prstGeom>
        </p:spPr>
      </p:pic>
    </p:spTree>
    <p:extLst>
      <p:ext uri="{BB962C8B-B14F-4D97-AF65-F5344CB8AC3E}">
        <p14:creationId xmlns:p14="http://schemas.microsoft.com/office/powerpoint/2010/main" val="4256305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dt="0"/>
  <p:txStyles>
    <p:titleStyle>
      <a:lvl1pPr algn="l" defTabSz="609585" rtl="0" eaLnBrk="1" latinLnBrk="0" hangingPunct="1">
        <a:spcBef>
          <a:spcPct val="0"/>
        </a:spcBef>
        <a:buNone/>
        <a:defRPr sz="4800" kern="1200">
          <a:solidFill>
            <a:schemeClr val="tx2"/>
          </a:solidFill>
          <a:latin typeface="+mj-lt"/>
          <a:ea typeface="+mj-ea"/>
          <a:cs typeface="+mj-cs"/>
        </a:defRPr>
      </a:lvl1pPr>
    </p:titleStyle>
    <p:bodyStyle>
      <a:lvl1pPr marL="457189" indent="-457189" algn="l" defTabSz="609585" rtl="0" eaLnBrk="1" latinLnBrk="0" hangingPunct="1">
        <a:spcBef>
          <a:spcPct val="20000"/>
        </a:spcBef>
        <a:buFont typeface="Arial"/>
        <a:buChar char="•"/>
        <a:defRPr sz="2133" kern="1200">
          <a:solidFill>
            <a:srgbClr val="0C2340"/>
          </a:solidFill>
          <a:latin typeface="+mn-lt"/>
          <a:ea typeface="+mn-ea"/>
          <a:cs typeface="+mn-cs"/>
        </a:defRPr>
      </a:lvl1pPr>
      <a:lvl2pPr marL="990575" indent="-380990" algn="l" defTabSz="609585" rtl="0" eaLnBrk="1" latinLnBrk="0" hangingPunct="1">
        <a:spcBef>
          <a:spcPct val="20000"/>
        </a:spcBef>
        <a:buFont typeface="Arial"/>
        <a:buChar char="–"/>
        <a:defRPr sz="2133" kern="1200">
          <a:solidFill>
            <a:srgbClr val="0C2340"/>
          </a:solidFill>
          <a:latin typeface="+mn-lt"/>
          <a:ea typeface="+mn-ea"/>
          <a:cs typeface="+mn-cs"/>
        </a:defRPr>
      </a:lvl2pPr>
      <a:lvl3pPr marL="1523962" indent="-304792" algn="l" defTabSz="609585" rtl="0" eaLnBrk="1" latinLnBrk="0" hangingPunct="1">
        <a:spcBef>
          <a:spcPct val="20000"/>
        </a:spcBef>
        <a:buFont typeface="Arial"/>
        <a:buChar char="•"/>
        <a:defRPr sz="2133" kern="1200">
          <a:solidFill>
            <a:srgbClr val="0C2340"/>
          </a:solidFill>
          <a:latin typeface="+mn-lt"/>
          <a:ea typeface="+mn-ea"/>
          <a:cs typeface="+mn-cs"/>
        </a:defRPr>
      </a:lvl3pPr>
      <a:lvl4pPr marL="2133547" indent="-304792" algn="l" defTabSz="609585" rtl="0" eaLnBrk="1" latinLnBrk="0" hangingPunct="1">
        <a:spcBef>
          <a:spcPct val="20000"/>
        </a:spcBef>
        <a:buFont typeface="Arial"/>
        <a:buChar char="–"/>
        <a:defRPr sz="2133" kern="1200">
          <a:solidFill>
            <a:srgbClr val="0C2340"/>
          </a:solidFill>
          <a:latin typeface="+mn-lt"/>
          <a:ea typeface="+mn-ea"/>
          <a:cs typeface="+mn-cs"/>
        </a:defRPr>
      </a:lvl4pPr>
      <a:lvl5pPr marL="2743131" indent="-304792" algn="l" defTabSz="609585" rtl="0" eaLnBrk="1" latinLnBrk="0" hangingPunct="1">
        <a:spcBef>
          <a:spcPct val="20000"/>
        </a:spcBef>
        <a:buFont typeface="Arial"/>
        <a:buChar char="»"/>
        <a:defRPr sz="2133" kern="1200">
          <a:solidFill>
            <a:srgbClr val="0C2340"/>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3" y="411001"/>
            <a:ext cx="9515959" cy="846793"/>
          </a:xfrm>
          <a:prstGeom prst="rect">
            <a:avLst/>
          </a:prstGeom>
        </p:spPr>
        <p:txBody>
          <a:bodyPr vert="horz" lIns="0" tIns="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603" y="1892809"/>
            <a:ext cx="9515959" cy="4240476"/>
          </a:xfrm>
          <a:prstGeom prst="rect">
            <a:avLst/>
          </a:prstGeom>
        </p:spPr>
        <p:txBody>
          <a:bodyPr vert="horz" lIns="0" tIns="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9" name="Straight Connector 8"/>
          <p:cNvCxnSpPr>
            <a:cxnSpLocks/>
          </p:cNvCxnSpPr>
          <p:nvPr/>
        </p:nvCxnSpPr>
        <p:spPr>
          <a:xfrm>
            <a:off x="609603" y="6421235"/>
            <a:ext cx="9515959" cy="0"/>
          </a:xfrm>
          <a:prstGeom prst="line">
            <a:avLst/>
          </a:prstGeom>
        </p:spPr>
        <p:style>
          <a:lnRef idx="1">
            <a:schemeClr val="dk1"/>
          </a:lnRef>
          <a:fillRef idx="0">
            <a:schemeClr val="dk1"/>
          </a:fillRef>
          <a:effectRef idx="0">
            <a:schemeClr val="dk1"/>
          </a:effectRef>
          <a:fontRef idx="minor">
            <a:schemeClr val="tx1"/>
          </a:fontRef>
        </p:style>
      </p:cxnSp>
      <p:sp>
        <p:nvSpPr>
          <p:cNvPr id="25" name="Footer Placeholder 24"/>
          <p:cNvSpPr>
            <a:spLocks noGrp="1"/>
          </p:cNvSpPr>
          <p:nvPr>
            <p:ph type="ftr" sz="quarter" idx="3"/>
          </p:nvPr>
        </p:nvSpPr>
        <p:spPr>
          <a:xfrm>
            <a:off x="1529905" y="6459548"/>
            <a:ext cx="3860800" cy="190440"/>
          </a:xfrm>
          <a:prstGeom prst="rect">
            <a:avLst/>
          </a:prstGeom>
        </p:spPr>
        <p:txBody>
          <a:bodyPr vert="horz" lIns="0" tIns="0" rIns="91440" bIns="45720" rtlCol="0" anchor="ctr"/>
          <a:lstStyle>
            <a:lvl1pPr algn="l">
              <a:defRPr sz="651">
                <a:solidFill>
                  <a:schemeClr val="tx1">
                    <a:tint val="75000"/>
                  </a:schemeClr>
                </a:solidFill>
              </a:defRPr>
            </a:lvl1p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Document title</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26" name="Slide Number Placeholder 25"/>
          <p:cNvSpPr>
            <a:spLocks noGrp="1"/>
          </p:cNvSpPr>
          <p:nvPr>
            <p:ph type="sldNum" sz="quarter" idx="4"/>
          </p:nvPr>
        </p:nvSpPr>
        <p:spPr>
          <a:xfrm>
            <a:off x="609602" y="6459548"/>
            <a:ext cx="486052" cy="190440"/>
          </a:xfrm>
          <a:prstGeom prst="rect">
            <a:avLst/>
          </a:prstGeom>
        </p:spPr>
        <p:txBody>
          <a:bodyPr vert="horz" lIns="0" tIns="0" rIns="91440" bIns="45720" rtlCol="0" anchor="ctr"/>
          <a:lstStyle>
            <a:lvl1pPr algn="l">
              <a:defRPr sz="651">
                <a:solidFill>
                  <a:schemeClr val="tx1">
                    <a:tint val="75000"/>
                  </a:schemeClr>
                </a:solidFill>
              </a:defRPr>
            </a:lvl1p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pic>
        <p:nvPicPr>
          <p:cNvPr id="5" name="Picture 4" descr="A close up of a sign&#10;&#10;Description automatically generated">
            <a:extLst>
              <a:ext uri="{FF2B5EF4-FFF2-40B4-BE49-F238E27FC236}">
                <a16:creationId xmlns:a16="http://schemas.microsoft.com/office/drawing/2014/main" id="{F35028F0-886D-444E-B0E3-E1E94C5775C9}"/>
              </a:ext>
            </a:extLst>
          </p:cNvPr>
          <p:cNvPicPr>
            <a:picLocks noChangeAspect="1"/>
          </p:cNvPicPr>
          <p:nvPr userDrawn="1"/>
        </p:nvPicPr>
        <p:blipFill>
          <a:blip r:embed="rId11"/>
          <a:stretch>
            <a:fillRect/>
          </a:stretch>
        </p:blipFill>
        <p:spPr>
          <a:xfrm>
            <a:off x="10334626" y="5580329"/>
            <a:ext cx="1532313" cy="1069665"/>
          </a:xfrm>
          <a:prstGeom prst="rect">
            <a:avLst/>
          </a:prstGeom>
        </p:spPr>
      </p:pic>
    </p:spTree>
    <p:extLst>
      <p:ext uri="{BB962C8B-B14F-4D97-AF65-F5344CB8AC3E}">
        <p14:creationId xmlns:p14="http://schemas.microsoft.com/office/powerpoint/2010/main" val="2780129826"/>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Lst>
  <p:hf hdr="0" dt="0"/>
  <p:txStyles>
    <p:titleStyle>
      <a:lvl1pPr algn="l" defTabSz="457189" rtl="0" eaLnBrk="1" latinLnBrk="0" hangingPunct="1">
        <a:spcBef>
          <a:spcPct val="0"/>
        </a:spcBef>
        <a:buNone/>
        <a:defRPr sz="3600" kern="1200">
          <a:solidFill>
            <a:schemeClr val="tx2"/>
          </a:solidFill>
          <a:latin typeface="+mj-lt"/>
          <a:ea typeface="+mj-ea"/>
          <a:cs typeface="+mj-cs"/>
        </a:defRPr>
      </a:lvl1pPr>
    </p:titleStyle>
    <p:bodyStyle>
      <a:lvl1pPr marL="342891" indent="-342891" algn="l" defTabSz="457189" rtl="0" eaLnBrk="1" latinLnBrk="0" hangingPunct="1">
        <a:spcBef>
          <a:spcPct val="20000"/>
        </a:spcBef>
        <a:buFont typeface="Arial"/>
        <a:buChar char="•"/>
        <a:defRPr sz="1600" kern="1200">
          <a:solidFill>
            <a:srgbClr val="0C2340"/>
          </a:solidFill>
          <a:latin typeface="+mn-lt"/>
          <a:ea typeface="+mn-ea"/>
          <a:cs typeface="+mn-cs"/>
        </a:defRPr>
      </a:lvl1pPr>
      <a:lvl2pPr marL="742932" indent="-285744" algn="l" defTabSz="457189" rtl="0" eaLnBrk="1" latinLnBrk="0" hangingPunct="1">
        <a:spcBef>
          <a:spcPct val="20000"/>
        </a:spcBef>
        <a:buFont typeface="Arial"/>
        <a:buChar char="–"/>
        <a:defRPr sz="1600" kern="1200">
          <a:solidFill>
            <a:srgbClr val="0C2340"/>
          </a:solidFill>
          <a:latin typeface="+mn-lt"/>
          <a:ea typeface="+mn-ea"/>
          <a:cs typeface="+mn-cs"/>
        </a:defRPr>
      </a:lvl2pPr>
      <a:lvl3pPr marL="1142971" indent="-228594" algn="l" defTabSz="457189" rtl="0" eaLnBrk="1" latinLnBrk="0" hangingPunct="1">
        <a:spcBef>
          <a:spcPct val="20000"/>
        </a:spcBef>
        <a:buFont typeface="Arial"/>
        <a:buChar char="•"/>
        <a:defRPr sz="1600" kern="1200">
          <a:solidFill>
            <a:srgbClr val="0C2340"/>
          </a:solidFill>
          <a:latin typeface="+mn-lt"/>
          <a:ea typeface="+mn-ea"/>
          <a:cs typeface="+mn-cs"/>
        </a:defRPr>
      </a:lvl3pPr>
      <a:lvl4pPr marL="1600160" indent="-228594" algn="l" defTabSz="457189" rtl="0" eaLnBrk="1" latinLnBrk="0" hangingPunct="1">
        <a:spcBef>
          <a:spcPct val="20000"/>
        </a:spcBef>
        <a:buFont typeface="Arial"/>
        <a:buChar char="–"/>
        <a:defRPr sz="1600" kern="1200">
          <a:solidFill>
            <a:srgbClr val="0C2340"/>
          </a:solidFill>
          <a:latin typeface="+mn-lt"/>
          <a:ea typeface="+mn-ea"/>
          <a:cs typeface="+mn-cs"/>
        </a:defRPr>
      </a:lvl4pPr>
      <a:lvl5pPr marL="2057349" indent="-228594" algn="l" defTabSz="457189" rtl="0" eaLnBrk="1" latinLnBrk="0" hangingPunct="1">
        <a:spcBef>
          <a:spcPct val="20000"/>
        </a:spcBef>
        <a:buFont typeface="Arial"/>
        <a:buChar char="»"/>
        <a:defRPr sz="1600" kern="1200">
          <a:solidFill>
            <a:srgbClr val="0C2340"/>
          </a:solidFill>
          <a:latin typeface="+mn-lt"/>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474559" y="3181350"/>
            <a:ext cx="10002941" cy="2272597"/>
          </a:xfrm>
        </p:spPr>
        <p:txBody>
          <a:bodyPr anchor="t">
            <a:normAutofit/>
          </a:bodyPr>
          <a:lstStyle/>
          <a:p>
            <a:pPr>
              <a:lnSpc>
                <a:spcPct val="100000"/>
              </a:lnSpc>
            </a:pPr>
            <a:r>
              <a:rPr lang="en-US" sz="2800" dirty="0"/>
              <a:t>CSS3133/N Knowledge Management</a:t>
            </a:r>
            <a:br>
              <a:rPr lang="en-US" sz="2800" dirty="0"/>
            </a:br>
            <a:br>
              <a:rPr lang="en-US" sz="2800" dirty="0"/>
            </a:br>
            <a:r>
              <a:rPr lang="en-US" sz="2800" dirty="0"/>
              <a:t>Unit 01: Introduction to Knowledge Management </a:t>
            </a:r>
            <a:r>
              <a:rPr lang="en-US" sz="2400" dirty="0"/>
              <a:t>(KM)</a:t>
            </a:r>
          </a:p>
        </p:txBody>
      </p:sp>
      <p:sp>
        <p:nvSpPr>
          <p:cNvPr id="6" name="Subtitle 5"/>
          <p:cNvSpPr>
            <a:spLocks noGrp="1"/>
          </p:cNvSpPr>
          <p:nvPr>
            <p:ph type="subTitle" idx="1"/>
          </p:nvPr>
        </p:nvSpPr>
        <p:spPr/>
        <p:txBody>
          <a:bodyPr/>
          <a:lstStyle/>
          <a:p>
            <a:endParaRPr lang="en-US" dirty="0"/>
          </a:p>
        </p:txBody>
      </p:sp>
      <p:sp>
        <p:nvSpPr>
          <p:cNvPr id="2" name="Slide Number Placeholder 1"/>
          <p:cNvSpPr>
            <a:spLocks noGrp="1"/>
          </p:cNvSpPr>
          <p:nvPr>
            <p:ph type="sldNum" sz="quarter" idx="4294967295"/>
          </p:nvPr>
        </p:nvSpPr>
        <p:spPr>
          <a:xfrm>
            <a:off x="0" y="6418263"/>
            <a:ext cx="2698750" cy="365125"/>
          </a:xfrm>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4956BB43-EB25-9C48-837D-98E6AF077A13}" type="slidenum">
              <a:rPr kumimoji="0" lang="en-US"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1</a:t>
            </a:fld>
            <a:endParaRPr kumimoji="0" lang="en-US"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1975229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49731-DA84-9BC3-A85F-A2A5E070B8D5}"/>
              </a:ext>
            </a:extLst>
          </p:cNvPr>
          <p:cNvSpPr>
            <a:spLocks noGrp="1"/>
          </p:cNvSpPr>
          <p:nvPr>
            <p:ph type="title"/>
          </p:nvPr>
        </p:nvSpPr>
        <p:spPr>
          <a:xfrm>
            <a:off x="609603" y="402123"/>
            <a:ext cx="9515959" cy="846793"/>
          </a:xfrm>
        </p:spPr>
        <p:txBody>
          <a:bodyPr/>
          <a:lstStyle/>
          <a:p>
            <a:endParaRPr lang="en-MY"/>
          </a:p>
        </p:txBody>
      </p:sp>
      <p:sp>
        <p:nvSpPr>
          <p:cNvPr id="3" name="Content Placeholder 2">
            <a:extLst>
              <a:ext uri="{FF2B5EF4-FFF2-40B4-BE49-F238E27FC236}">
                <a16:creationId xmlns:a16="http://schemas.microsoft.com/office/drawing/2014/main" id="{35B7706B-D289-8EC1-7672-9E777450D2E7}"/>
              </a:ext>
            </a:extLst>
          </p:cNvPr>
          <p:cNvSpPr>
            <a:spLocks noGrp="1"/>
          </p:cNvSpPr>
          <p:nvPr>
            <p:ph sz="half" idx="1"/>
          </p:nvPr>
        </p:nvSpPr>
        <p:spPr/>
        <p:txBody>
          <a:bodyPr/>
          <a:lstStyle/>
          <a:p>
            <a:endParaRPr lang="en-MY"/>
          </a:p>
        </p:txBody>
      </p:sp>
      <p:sp>
        <p:nvSpPr>
          <p:cNvPr id="4" name="Footer Placeholder 3">
            <a:extLst>
              <a:ext uri="{FF2B5EF4-FFF2-40B4-BE49-F238E27FC236}">
                <a16:creationId xmlns:a16="http://schemas.microsoft.com/office/drawing/2014/main" id="{40F6F175-EDC5-54D7-8014-068A9737F435}"/>
              </a:ext>
            </a:extLst>
          </p:cNvPr>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Document title</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5" name="Slide Number Placeholder 4">
            <a:extLst>
              <a:ext uri="{FF2B5EF4-FFF2-40B4-BE49-F238E27FC236}">
                <a16:creationId xmlns:a16="http://schemas.microsoft.com/office/drawing/2014/main" id="{734B5C8E-D7AA-D515-3633-B9BD0EA803FE}"/>
              </a:ext>
            </a:extLst>
          </p:cNvPr>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10</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pic>
        <p:nvPicPr>
          <p:cNvPr id="6" name="Picture 2">
            <a:extLst>
              <a:ext uri="{FF2B5EF4-FFF2-40B4-BE49-F238E27FC236}">
                <a16:creationId xmlns:a16="http://schemas.microsoft.com/office/drawing/2014/main" id="{62B56F55-4EBE-A37C-A4E6-939B6D1A382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578497"/>
            <a:ext cx="12192000" cy="5681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2829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Key attributes of knowledge management (1)</a:t>
            </a:r>
          </a:p>
        </p:txBody>
      </p:sp>
      <p:sp>
        <p:nvSpPr>
          <p:cNvPr id="3" name="Content Placeholder 2"/>
          <p:cNvSpPr>
            <a:spLocks noGrp="1"/>
          </p:cNvSpPr>
          <p:nvPr>
            <p:ph sz="half" idx="1"/>
          </p:nvPr>
        </p:nvSpPr>
        <p:spPr/>
        <p:txBody>
          <a:bodyPr>
            <a:normAutofit fontScale="85000" lnSpcReduction="10000"/>
          </a:bodyPr>
          <a:lstStyle/>
          <a:p>
            <a:r>
              <a:rPr lang="en-US" dirty="0"/>
              <a:t>Using concept analysis, Ruggles and </a:t>
            </a:r>
            <a:r>
              <a:rPr lang="en-US" dirty="0" err="1"/>
              <a:t>Holtshouse</a:t>
            </a:r>
            <a:r>
              <a:rPr lang="en-US" dirty="0"/>
              <a:t> (1999) identiﬁed the following key attributes of knowledge management: </a:t>
            </a:r>
            <a:r>
              <a:rPr lang="en-US" b="1" dirty="0"/>
              <a:t>GAUFERTM</a:t>
            </a:r>
          </a:p>
          <a:p>
            <a:pPr lvl="1"/>
            <a:r>
              <a:rPr lang="en-US" b="1" dirty="0"/>
              <a:t>Generating </a:t>
            </a:r>
            <a:r>
              <a:rPr lang="en-US" dirty="0"/>
              <a:t>new knowledge.</a:t>
            </a:r>
          </a:p>
          <a:p>
            <a:pPr lvl="1"/>
            <a:r>
              <a:rPr lang="en-US" b="1" dirty="0"/>
              <a:t>Accessing</a:t>
            </a:r>
            <a:r>
              <a:rPr lang="en-US" dirty="0"/>
              <a:t> valuable knowledge from outside sources.</a:t>
            </a:r>
          </a:p>
          <a:p>
            <a:pPr lvl="1"/>
            <a:r>
              <a:rPr lang="en-US" b="1" dirty="0"/>
              <a:t>Using</a:t>
            </a:r>
            <a:r>
              <a:rPr lang="en-US" dirty="0"/>
              <a:t> accessible knowledge in decision making.</a:t>
            </a:r>
            <a:endParaRPr lang="en-US" b="1" dirty="0"/>
          </a:p>
          <a:p>
            <a:pPr lvl="1"/>
            <a:r>
              <a:rPr lang="en-US" b="1" dirty="0"/>
              <a:t>Facilitating </a:t>
            </a:r>
            <a:r>
              <a:rPr lang="en-US" dirty="0"/>
              <a:t>knowledge growth through culture and incentives.</a:t>
            </a:r>
          </a:p>
          <a:p>
            <a:pPr lvl="1"/>
            <a:r>
              <a:rPr lang="en-US" b="1" dirty="0"/>
              <a:t>Embedding</a:t>
            </a:r>
            <a:r>
              <a:rPr lang="en-US" dirty="0"/>
              <a:t> knowledge in processes, products, and/or services.</a:t>
            </a:r>
          </a:p>
          <a:p>
            <a:pPr lvl="1"/>
            <a:r>
              <a:rPr lang="en-US" b="1" dirty="0"/>
              <a:t>Representing </a:t>
            </a:r>
            <a:r>
              <a:rPr lang="en-US" dirty="0"/>
              <a:t>knowledge in documents, databases, and software.</a:t>
            </a:r>
          </a:p>
          <a:p>
            <a:pPr lvl="1"/>
            <a:r>
              <a:rPr lang="en-US" b="1" dirty="0"/>
              <a:t>Transferring</a:t>
            </a:r>
            <a:r>
              <a:rPr lang="en-US" dirty="0"/>
              <a:t> existing knowledge into other parts of the organization.</a:t>
            </a:r>
          </a:p>
          <a:p>
            <a:pPr lvl="1"/>
            <a:r>
              <a:rPr lang="en-US" b="1" dirty="0"/>
              <a:t>Measuring</a:t>
            </a:r>
            <a:r>
              <a:rPr lang="en-US" dirty="0"/>
              <a:t> the value of knowledge assets and/or impact of knowledge management.</a:t>
            </a:r>
          </a:p>
          <a:p>
            <a:endParaRPr lang="en-US" dirty="0"/>
          </a:p>
          <a:p>
            <a:endParaRPr lang="en-US" dirty="0"/>
          </a:p>
        </p:txBody>
      </p:sp>
      <p:sp>
        <p:nvSpPr>
          <p:cNvPr id="4" name="Footer Placeholder 3"/>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Document title</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5" name="Slide Number Placeholder 4"/>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11</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1904851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Key attributes of knowledge management (2)</a:t>
            </a:r>
          </a:p>
        </p:txBody>
      </p:sp>
      <p:sp>
        <p:nvSpPr>
          <p:cNvPr id="3" name="Content Placeholder 2"/>
          <p:cNvSpPr>
            <a:spLocks noGrp="1"/>
          </p:cNvSpPr>
          <p:nvPr>
            <p:ph sz="half" idx="1"/>
          </p:nvPr>
        </p:nvSpPr>
        <p:spPr/>
        <p:txBody>
          <a:bodyPr/>
          <a:lstStyle/>
          <a:p>
            <a:r>
              <a:rPr lang="en-US" dirty="0"/>
              <a:t>Other recurring attributes of knowledge management:</a:t>
            </a:r>
          </a:p>
          <a:p>
            <a:pPr lvl="1"/>
            <a:r>
              <a:rPr lang="en-US" dirty="0"/>
              <a:t>The notion of added value (the “so what?” of KM).</a:t>
            </a:r>
          </a:p>
          <a:p>
            <a:pPr lvl="1"/>
            <a:r>
              <a:rPr lang="en-US" dirty="0"/>
              <a:t>The notion of application or use of the knowledge that has been captured, codiﬁed, and disseminated (the impact of KM).</a:t>
            </a:r>
          </a:p>
          <a:p>
            <a:endParaRPr lang="en-US" dirty="0"/>
          </a:p>
        </p:txBody>
      </p:sp>
      <p:sp>
        <p:nvSpPr>
          <p:cNvPr id="4" name="Footer Placeholder 3"/>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Document title</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5" name="Slide Number Placeholder 4"/>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12</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3074358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 of KM</a:t>
            </a:r>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94643" y="1257794"/>
            <a:ext cx="8945877" cy="4902050"/>
          </a:xfrm>
        </p:spPr>
      </p:pic>
      <p:sp>
        <p:nvSpPr>
          <p:cNvPr id="4" name="Footer Placeholder 3"/>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Document title</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5" name="Slide Number Placeholder 4"/>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13</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31715801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Developmental phases in KM history</a:t>
            </a:r>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89605" y="1483856"/>
            <a:ext cx="8555953" cy="4749630"/>
          </a:xfrm>
        </p:spPr>
      </p:pic>
      <p:sp>
        <p:nvSpPr>
          <p:cNvPr id="4" name="Footer Placeholder 3"/>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Document title</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5" name="Slide Number Placeholder 4"/>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14</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4028854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KM in the information age	</a:t>
            </a:r>
          </a:p>
        </p:txBody>
      </p:sp>
      <p:sp>
        <p:nvSpPr>
          <p:cNvPr id="3" name="Content Placeholder 2"/>
          <p:cNvSpPr>
            <a:spLocks noGrp="1"/>
          </p:cNvSpPr>
          <p:nvPr>
            <p:ph sz="half" idx="1"/>
          </p:nvPr>
        </p:nvSpPr>
        <p:spPr/>
        <p:txBody>
          <a:bodyPr>
            <a:normAutofit lnSpcReduction="10000"/>
          </a:bodyPr>
          <a:lstStyle/>
          <a:p>
            <a:r>
              <a:rPr lang="en-US" dirty="0"/>
              <a:t>Technology enables valuable knowledge to be “remembered” via </a:t>
            </a:r>
            <a:r>
              <a:rPr lang="en-US" b="1" i="1" dirty="0"/>
              <a:t>organizational learning </a:t>
            </a:r>
            <a:r>
              <a:rPr lang="en-US" dirty="0"/>
              <a:t>and </a:t>
            </a:r>
            <a:r>
              <a:rPr lang="en-US" b="1" i="1" dirty="0"/>
              <a:t>corporate memory</a:t>
            </a:r>
            <a:r>
              <a:rPr lang="en-US" dirty="0"/>
              <a:t>.</a:t>
            </a:r>
          </a:p>
          <a:p>
            <a:pPr lvl="1"/>
            <a:r>
              <a:rPr lang="en-US" dirty="0"/>
              <a:t>KM is offered as a course in universities around the world, and as a degree program in many business and library schools.</a:t>
            </a:r>
          </a:p>
          <a:p>
            <a:pPr lvl="1"/>
            <a:r>
              <a:rPr lang="en-US" dirty="0"/>
              <a:t>As a result, KM is considered a </a:t>
            </a:r>
            <a:r>
              <a:rPr lang="en-US" b="1" i="1" dirty="0"/>
              <a:t>core competency </a:t>
            </a:r>
            <a:r>
              <a:rPr lang="en-US" dirty="0"/>
              <a:t>in performance and promotion evaluation by many HR departments. </a:t>
            </a:r>
          </a:p>
          <a:p>
            <a:r>
              <a:rPr lang="en-US" dirty="0"/>
              <a:t>KM is now even recognized as </a:t>
            </a:r>
            <a:r>
              <a:rPr lang="en-US" b="1" i="1" dirty="0"/>
              <a:t>an organizational resource to be managed </a:t>
            </a:r>
            <a:r>
              <a:rPr lang="en-US" dirty="0"/>
              <a:t>under ISO Standard 9001:2015.</a:t>
            </a:r>
          </a:p>
        </p:txBody>
      </p:sp>
      <p:sp>
        <p:nvSpPr>
          <p:cNvPr id="4" name="Footer Placeholder 3"/>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Document title</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5" name="Slide Number Placeholder 4"/>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15</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4138921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From physical to knowledge assets</a:t>
            </a:r>
          </a:p>
        </p:txBody>
      </p:sp>
      <p:sp>
        <p:nvSpPr>
          <p:cNvPr id="3" name="Content Placeholder 2"/>
          <p:cNvSpPr>
            <a:spLocks noGrp="1"/>
          </p:cNvSpPr>
          <p:nvPr>
            <p:ph sz="half" idx="1"/>
          </p:nvPr>
        </p:nvSpPr>
        <p:spPr/>
        <p:txBody>
          <a:bodyPr>
            <a:normAutofit fontScale="92500" lnSpcReduction="20000"/>
          </a:bodyPr>
          <a:lstStyle/>
          <a:p>
            <a:r>
              <a:rPr lang="en-US" dirty="0"/>
              <a:t>Knowledge has become increasingly more valuable than the more traditional physical or tangible assets.</a:t>
            </a:r>
          </a:p>
          <a:p>
            <a:pPr lvl="1"/>
            <a:r>
              <a:rPr lang="en-US" dirty="0"/>
              <a:t>Airlines consider the SABRE passenger reservation system as more valuable than their airplanes.</a:t>
            </a:r>
          </a:p>
          <a:p>
            <a:pPr lvl="1"/>
            <a:r>
              <a:rPr lang="en-US" dirty="0"/>
              <a:t>In the manufacturing sector, Just-In-Time (JIT) inventory systems is rapidly providing more value that the inventory themselves. </a:t>
            </a:r>
          </a:p>
          <a:p>
            <a:pPr lvl="1"/>
            <a:r>
              <a:rPr lang="en-US" dirty="0"/>
              <a:t>Human talent are also increasingly considered more valuable to physical assets</a:t>
            </a:r>
          </a:p>
          <a:p>
            <a:r>
              <a:rPr lang="en-US" dirty="0"/>
              <a:t>This has led to a change in focus to the useful lifespan of a valuable piece of knowledge (knowledge asset). </a:t>
            </a:r>
          </a:p>
          <a:p>
            <a:r>
              <a:rPr lang="en-US" b="1" i="1" dirty="0"/>
              <a:t>Content analysis </a:t>
            </a:r>
            <a:r>
              <a:rPr lang="en-US" dirty="0"/>
              <a:t>and </a:t>
            </a:r>
            <a:r>
              <a:rPr lang="en-US" b="1" i="1" dirty="0"/>
              <a:t>cost-beneﬁt analyses </a:t>
            </a:r>
            <a:r>
              <a:rPr lang="en-US" dirty="0"/>
              <a:t>are needed to manage these “intellectual capital” in the best possible way.</a:t>
            </a:r>
          </a:p>
          <a:p>
            <a:endParaRPr lang="en-US" dirty="0"/>
          </a:p>
          <a:p>
            <a:endParaRPr lang="en-US" dirty="0"/>
          </a:p>
        </p:txBody>
      </p:sp>
      <p:sp>
        <p:nvSpPr>
          <p:cNvPr id="4" name="Footer Placeholder 3"/>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Document title</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5" name="Slide Number Placeholder 4"/>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16</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13474644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Intellectual capital </a:t>
            </a:r>
            <a:r>
              <a:rPr lang="en-US"/>
              <a:t>(Just tacit </a:t>
            </a:r>
            <a:r>
              <a:rPr lang="en-US" dirty="0"/>
              <a:t>knowledge lmao)</a:t>
            </a:r>
          </a:p>
        </p:txBody>
      </p:sp>
      <p:sp>
        <p:nvSpPr>
          <p:cNvPr id="3" name="Content Placeholder 2"/>
          <p:cNvSpPr>
            <a:spLocks noGrp="1"/>
          </p:cNvSpPr>
          <p:nvPr>
            <p:ph sz="half" idx="1"/>
          </p:nvPr>
        </p:nvSpPr>
        <p:spPr>
          <a:xfrm>
            <a:off x="609605" y="1545070"/>
            <a:ext cx="9515958" cy="4580829"/>
          </a:xfrm>
        </p:spPr>
        <p:txBody>
          <a:bodyPr>
            <a:normAutofit fontScale="85000" lnSpcReduction="20000"/>
          </a:bodyPr>
          <a:lstStyle/>
          <a:p>
            <a:r>
              <a:rPr lang="en-US" dirty="0"/>
              <a:t>This is the </a:t>
            </a:r>
            <a:r>
              <a:rPr lang="en-US" b="1" i="1" dirty="0"/>
              <a:t>difference</a:t>
            </a:r>
            <a:r>
              <a:rPr lang="en-US" dirty="0"/>
              <a:t> between the </a:t>
            </a:r>
            <a:r>
              <a:rPr lang="en-US" b="1" i="1" dirty="0"/>
              <a:t>book value </a:t>
            </a:r>
            <a:r>
              <a:rPr lang="en-US" dirty="0"/>
              <a:t>and the </a:t>
            </a:r>
            <a:r>
              <a:rPr lang="en-US" b="1" i="1" dirty="0"/>
              <a:t>market value</a:t>
            </a:r>
            <a:r>
              <a:rPr lang="en-US" dirty="0"/>
              <a:t> of an organization (often referred to as goodwill).</a:t>
            </a:r>
          </a:p>
          <a:p>
            <a:r>
              <a:rPr lang="en-US" dirty="0"/>
              <a:t>The value of these knowledge assets is at least equal to the cost of re-creating this knowledge. </a:t>
            </a:r>
          </a:p>
          <a:p>
            <a:r>
              <a:rPr lang="en-US" dirty="0"/>
              <a:t>Intellectual assets may be found at the strategic, tactical, and operational levels of an organization.</a:t>
            </a:r>
          </a:p>
          <a:p>
            <a:r>
              <a:rPr lang="en-US" dirty="0"/>
              <a:t>Examples of intellectual capital include:</a:t>
            </a:r>
          </a:p>
          <a:p>
            <a:pPr lvl="1"/>
            <a:r>
              <a:rPr lang="en-US" b="1" dirty="0"/>
              <a:t>Competence: </a:t>
            </a:r>
            <a:r>
              <a:rPr lang="en-US" dirty="0"/>
              <a:t>the skills necessary to achieve a certain (high) level of performance.</a:t>
            </a:r>
          </a:p>
          <a:p>
            <a:pPr lvl="1"/>
            <a:r>
              <a:rPr lang="en-US" b="1" dirty="0"/>
              <a:t>Capability: </a:t>
            </a:r>
            <a:r>
              <a:rPr lang="en-US" dirty="0"/>
              <a:t>strategic skills necessary to integrate and apply competencies.</a:t>
            </a:r>
          </a:p>
          <a:p>
            <a:pPr lvl="1"/>
            <a:r>
              <a:rPr lang="en-US" b="1" dirty="0"/>
              <a:t>Technologies: </a:t>
            </a:r>
            <a:r>
              <a:rPr lang="en-US" dirty="0"/>
              <a:t>tools and methods required to produce certain physical results.</a:t>
            </a:r>
          </a:p>
          <a:p>
            <a:pPr lvl="1"/>
            <a:endParaRPr lang="en-US" dirty="0"/>
          </a:p>
        </p:txBody>
      </p:sp>
      <p:sp>
        <p:nvSpPr>
          <p:cNvPr id="4" name="Footer Placeholder 3"/>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Document title</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5" name="Slide Number Placeholder 4"/>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17</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6589202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Levels of intellectual capital</a:t>
            </a:r>
          </a:p>
        </p:txBody>
      </p:sp>
      <p:sp>
        <p:nvSpPr>
          <p:cNvPr id="4" name="Footer Placeholder 3"/>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Document title</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5" name="Slide Number Placeholder 4"/>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18</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pic>
        <p:nvPicPr>
          <p:cNvPr id="15" name="Content Placeholder 14"/>
          <p:cNvPicPr>
            <a:picLocks noGrp="1" noChangeAspect="1"/>
          </p:cNvPicPr>
          <p:nvPr>
            <p:ph sz="half" idx="1"/>
          </p:nvPr>
        </p:nvPicPr>
        <p:blipFill>
          <a:blip r:embed="rId2"/>
          <a:stretch>
            <a:fillRect/>
          </a:stretch>
        </p:blipFill>
        <p:spPr>
          <a:xfrm>
            <a:off x="1566080" y="1445661"/>
            <a:ext cx="7603003" cy="4826019"/>
          </a:xfrm>
          <a:prstGeom prst="rect">
            <a:avLst/>
          </a:prstGeom>
        </p:spPr>
      </p:pic>
      <p:sp>
        <p:nvSpPr>
          <p:cNvPr id="13" name="AutoShape 16" descr="data:image/png;base64,iVBORw0KGgoAAAANSUhEUgAAARoAAACzCAMAAABhCSMaAAABuVBMVEXu9vz////y+v+nrLDz+/+zs7MAAACkpKT1/f+SkpLv+P/v9/zV1dXL0tf3///6///y//+/p4xwdHfo8PZgi63g+v+0noDXx7GAhIfi4dzx7+iNstJQN0zo5dVBWHs3T2s0RF7s489BWYT19/XR7vzf9f+ApcUxV4O5v8TU29/l1b641e6tlHmXutdIZI7p+v+Ve1pQVH2rucezo5FKdp1dfaRhdpLZ4epGOErPw7T69+tpSUaboabo//93iqKLakbB3PFXPC/P4uy8vLzs6+t9mLrBwblmZmbJyMhDZIZtSlK3vsjW0MSHkJl7aVSovtXD1eU3KUiCb2pIKkOGd2dMMikoO1ZZNTS61N9ugZWYinkAQGqEmazOup8AG1NCLTZEP2FOVmpSQ0Rua3oAIjtmXE8/RlJbR0GWqrNkbYhPPkFdU1xtWFdMQVOWj4OjiGpvVkRbZGyvpZt9VywGOGYwISd2WTlZRzUdACChxeVwSDBJJjQmFipsVDmHgHdxf5AAAC18YFtfYXtWRmIeHh6RkJuFbXFpcJMeGx5LNzQlLDlmU1wdEz8/T2FEGx6DYViDjohKTE5eNgAPDKb3AAAVxklEQVR4nO2djWPaRprG5dFgxiMkYcs2XyUJFaIWmOCFGBVCKJEBk4KN6qW7DgvXeL1p7U1qJ+xHz3t79jW7yV7b3bvr/cU3I/BXYoOUJmfD8jQVGmlGI/08emc082rEMGONNdZYY4011sgJ9HTV53H9xFUWTFXxVZ/JdROureVy6zfZ3FQdmgUHAwZAuoohpL/mD0f3dAtWN4zNdcD19vaK3GnZwwDQNCdpSfxzSSCkuZwcCPdyMHM0U+NuiIRxd4sZ7WTtJBfMHe9guol7Z2zm+3p8u4JQmJ4Vybn6kuRQ2JXEFZZNYq7IEtUhCbA5heZTNigwFw3rZlxQNrqhIqvTk5AdST7RPWbRweqIkeleg6b1JRO1JCJJVgxfjjUTlc0D+1iF7C6yNAfZwdKcaeqkpMlOM55BTohEoPnJ5ASwmXNXyMdWNTMhPTOSJWsg2aG7uhkob8R/GzjTs+SscfROdynOl9TyLSX7mc7zVTQ9q/IVenlwPkDReB6ovMvwf0wYoI1wNyT/fI4cRl41XBsF+ldEqZbqauSh8LlBDkFTBW+Insk4YuBirMKrSxGVN0gu5MD+W26y2/8LsmTEX27y/IKCUg9VV7Pk49XMRypf9SwjBmfTJO30rxIMDn2Ijsk0W5pr/QAwsP0vCY6Rv9DVZkm8G17g1T8GVJeBXov/k9CICAkUTUAU1wvZR/dIEE4HyFZaKI/RzJIwgosBiEMloRuSP6Bo/FtuBCWyAtoBgcPCfkT8dUJA9MwIGsETf1ZHMBWDGC3GEUbz9MDQf9NEQwExwqdzJEcQXSapkUbultBtAcMTNPJu8wCeXiqcjgiYxCN/k+1UHDLyx/dA9jP33TDAwhLJBdD44B2h+c0M0eNlcT4iZbaU7MekWO4I02mWdRbOlJqbJGyA7C2ImgXYDXXRgMyXdbf553xq3oDBm8L9HXKHgB6agPxVQUjFOFJ04uRPPU8PbJxFg2j0XGI/1jMPOHSbUDlGA9vx4A336aWiZ2HTzjDAE8jeSlA0UmqZlBqya8ksS+fj/yQ0J6Wm1Ui7cfZjUrx5NJ0n5Z6akjM3FK9jknt21w08aRrqomGgnLpJoaDfmmiyj9z3yQ1lnKBB/i/CZ9CUyOH1c6XmLs0xsWSiIfb1PBr5ia6tx+Apmq/CJj9GeGpoS3Egf13OVRE6QfN6/J+G5tjWBMRUBJEbitQOpNgi3K1tTDSkfAukqJPTftA+AMAzS0NdNBw5y3YEkjhLAYEso7MTv1Z6FYyJBuDgP/ZO0QTIgcEZNFj8dI7m2J4lqYFP4rpoQrdFgiYveI5yuc4N9+kNtU9sFwNd2PMwl3PedJNSQ2qoEzTg9fjvCA0UerammJiOkLKkddHQNc8yWRKLInzyKzcpy9TWSPIHJKrk23EL8+SmJ1f6XV1Avm1FMIsP0zPDhCysTRZO0dDD+W8SayT5b9El90tiazhJfBYgqfO4W2oY+VlMEJox8QcFkdOKhT4kUTVal/p/S3ZkWsIG3bF0QNDQstRFEwPC0zPxi29bS8FUmtQ3OJPH5hKlAgBk0v5VYnkeCqnnMzOrtIjD1IzXOxPL0HCdFJsaXXRD8qrX6z3iOl5vy/wTYbkz420lOHk13M0B13ZhJkIPkqFoUhRN98BBmjTvp8uHaIPkeKRg1Fn1JmkxqqXpzSjvzcwYqJaH5tkFn5OoLWjmsvfcWxeC5o5oWn5CbY9M60jYrMM3478dm+4FHS/NlhOpQ6gYSKCbNRSJRdfwcdi8U0A31ItKapyTI5qrJ2WZHPW4yUf3mjWembSbSy8vc8mZqcHpGXWDx2dn5g+ZC3Ygs4SiXgYXxR9rrLHGGmusscYa659LYKxLxLBjXaJxqblUV30/jzXWWGONNdbVCPSGtE+EBfrvEuFut6Y5VH22Hxuf9k/Cn9L9f50EyjlzSJsxh43osrYVrj0Jn4lyBgH2NwJmp7CPZVXtdAeOlmAvHtpLj0o3rvA7OhZEigDwKRzFI3weFu8XuO6VkgXSqM8D5Ub+R/N0lAot5jGcn0U9Grjb5a0Behgc/WhUig365AAVpaIGfb82MOQ1KNwPC98UgMwTJEVekpt5lZfICqZbIEWDPb8XCKUqLJItklZUIZY0uVHSoEvDo4XG/+955x8K/g8MLqc1AiJBc7/g3/E9iwVbri+UxZK0FEF/jPufq89iZqlBS7Pm1We3fN+FUzed38zKZMtSRNrYXIygkUIjTEcm9g/ED+Y8adaZN9GEp/PsXn29gNTEfEBcjIhLB0hD63HBRPNJF42syb+LhT4Us/8655kVF+NIdU/fEUYMTUDcP8h+MNcuiQgIJprFAxEJfyoAiCmaAEXTSe530cDpj0RiXiR5KvkJQYPQXcVEI2RamVFCI3xyIM5HxP24+G+678+GXBWJGf48HP2NXjTmH2BfYT4iTc8W/z0e/WhiP4LJHcNg+X4dwqLRXp74JB78vdu/6/bcIUXL95nb80CKfnRp1T9cAuWNI/7wSD3MJ1J5d231oVJbjddWA0JmtZVAned15Hte8G9EOi1pqtpp+Q+PaD0mO3NVA/i91U4g+IjNKfLekR7c1js75W2p89zgBuc7DAIIAXPEmrbV6A+mo9iAbKe+JAIdeeYwok6NEEAaz7xu6rtIY0JEbA1kumk5CAA9zIiQ+amSm/8xKoXknQsKYzJjjTXWWGO9L2H41mM6b59yKIR9zp1LXE85qX9SmKofs5EkbgQxCd+GEQc4WnqIONPfGkAGACy3SNsY9l7hYcwdpB0MySbaOgYAdgocMIOwVhd42oq+6ot5p8L+tJzTOgXkchqZeqfgcySFCrsjOBa0jlFL+nIJH5vkzW7PJI3jX1NzUi7hrDoNwZuQV3Ik+FJ9eS+1tZAU2JF6Xw17ImLTSBXaEb/haS24WsF8Jh4sZV/4w6lY8KG0Lb9wL8UxzpSEZDsi/sX9VF/VN+YW48EH2ZLolQ71Zl6Td4V2LPjo3spIoRGaheyW2+v+2g2ou/z6TlV+IWRiUq00sX2vHQmV5G3HUYK+7QLEH+aCD4LL2RtyfmLb7Ym0DzwPFhQhWhLJv0NFeKXrI/XcUPte9wSyL7inm3xiOwGbdVdlS3tsTLnywbR0qEzHhT2DvmbRqPPSxuZhYfqAECn5d10v3RuFWlqtOtRtfbGe3dWE9fpI2RpOVTVSvWiYU8mShiVYlCTyi8lGCReZCu/cVswdmOMxkMhGSfLESYqiBIoa0EARF0laiEbtzVg62Hb6amh38MT87Y1PocPkAptgTkZczI3Fr+qQOZOIoS921PFI3U4WBCTpzdJACtoVnMpwaExmrL7Cqjpi9vWdCfALI1Upv0MBNjcq7g/vWmhqZlSGJAcKQFseuuLMqmjXq3dIWQJ2ymlH7F8nHbYSEM0Mp+EGvGvCliYn7cUnmhpS6yQ5bV1mcXKyaJNMkR3SOg1N2bpO1+SkzWI2sTKsLSGYk+1cp2NycsUmGudVX+LbCvMVO9c5NTlp7w4cXlNDZOtSVycnZ+yRGVpTQ+qonJ0L/XFy8kd7aFa0ITU1xNiwdozN5OTkX+2hmRrSFh9j09iQuttuw2aon7lsVN8VisZWw8Y3zE/q0AYa38rk6ootNENsaogdXrBzrZP2mogTziEmw2DVTsvGLpopOgreNTfnjc41ec+2O4Z/wfZuh7edlo1NNMTUFKdyOYXD2P+jksNSoqOYYzhwvtRDRU+No/+wFKxTT1sJ5vD/U1c8LjqS/Om40CklQCfWs/kYZRONQ2JgKhZKIw0LjTAjvwoTCBqWNBAtIUaSJDr4B1QJchqstTBDVn1HEkO3ctL7N1OwEfavCU4Fmc4eoFY3u5cgQECAmPY1sTaMjU00xNQQNJ68s7zrbqhb6Cn/RHGUW1OdCEEj392cIaF8Jnm4+ZL8zKYimeR28EHthZsE50t08rb3jGY/rTD+75LN/MtaazW8/1BydPJCh52pPjvw5/YCSLPxxGgTTY6+45FPBm9PLBUayozw6t7hvb+JYqVTImhQY64pvVio1pJT5dmJx+VIKOJ3/ODPT2xHZye+LcejgffeJoKd/4yLG4onIrr09Vg7HkqvfCltiY3w/MF8DEkMsHG59tDQVg23GKcTW3oTj/UfE6/09fD6muNFLZ1ZhuhZeL3QWKtnZtbUbXUtWiLlZvNbNe3/uril5tuR9uz7RsPxovxdmKIRMvVFgiZamoCJMpsU5g8WD0RiDWw8RtlDQ0wNU+R5jOUFhfzyWlHlNZmXfJrm4nGRV3mdhCo8n5SrmONdPMerkqrySnEBu0jwPZNh4GG10nI36ovLsFlfCnjy0vrzFnzsnTGWIv7vjuq2jI09NOYDlFlN05kT6fTWuDv5dG+FzkgKQDlXlWgQ4+5Lm+ZWDnM/ZVJqqyoSWy9JmkYqh66TiIblquRjNfrGJDkX1bqxsYVGtvYAReqGKx42P+PXgbHvqMqfeDjYMDa20LgueoDCfULXQucKq43HKFtoqKlhsMCZ//cwcOpZN9sij0//ZPgaeo2CBd97QUP7PnHtSwUEtwzSqHLpdArijTBHGZF7iFgU/5Yb+ww65T5pYWlyFdJ91wqQ9ZaNLTTU1ODg9wV5PSJWeLWqVouGfCTrRR1zC3rRQIbnYZWrKGhFF1xG7UXF8CkuRV7Qr5rHWVm+YDtoXDydldixV3AcFg71J+4t9w/8bjAyvRwKoHaEzdwJlfbr+7Fm2BtcTtWdmUA7sB5vbx55Steo+8v6Y5QdNE5qVVCufaRvRyPZfDQSWo4GUoVsuqLQjxO0Dxr6C6GhH7XTOV9aFJpzG+Fo3pjP55Rr5Odl3djYQZMjhYbLLHsi0zfapcXZ/XgzvB9bj2U/0IH/5WHh280n5YfOeqjkya/wz6vqVvCWEkonUi3HtXI5tjy+awONzNL7QpKocyTTrZao/ZV8dF59TjJnxybP3s0ClCRAw/QVEVJLXeBJeZWyXH3bQGOamjcEMsbZzaBjXKsK6U1ZHt+1gcZ58XtCr3kUX/v3qCwbGxtohngE6pwkx7tGIw/viO55Wa2+raOp8NfLnL61YM5hRXQcylJEh2NmwCuJQyOrnmvWS80QO4+8JovGxjIai301wyCLfTaW0VSG1U/tTVls9FlGMzUi9RNj2dhYRzMy9xNjcXzXKpoh9lN7U9buKKtoRqZVQ2XNc80qmqkRImPR2FhGM0qmxlqfjUU0xWH2U3tTloyNRTRD631/sSwZG4tohtb7/mJZcpO1iGZU+mqOZcXYWEMzUq0aKivOJNbQOLSrvpa3EKQvW54Jn37NUuCsdBBbQzOM91PRyebYkw+GY0Y+SvRWfV8rwIKxsYZmGDskinrogVhJ0PldAUKdMBQZ0+cRQuFThQODjY0lNMPZqgHBB26YaW0rNXZV/2an9uhemd1KePciIkFjwdhYQjOc3veYoMEV7Vt9282BRjj7yL3rluSq5zZFY8FzzRKa4eyrIWgE0Kk3Cj/MIcZE8xc38q0FPxQ/neMs+ORbQzOEpoZOovZ7HTXq63XPL9b0Zj349/DiP9Zc6dqN4n8VOAt9NlbQXOindv3FqRp1c5ToLFj0qxCaBDUJFCXTC9LCY5QVNI4hHWbBpzW3ueSOZ8QyvcgGGhsraEaqr+ZYWBs05GIJzVCamoEaZGwsoBnqdwov18CWjQU0lziPDLsGGhsLaIbxAcqC8CA32cFoRmhE97wGVd+D0Qxpq2awBhmbwWiGtVUzUIM81wajGdGqe3DLZjCaUTU1hE3/ax+I5mKX2JEQmunnkTbYYW1mlAa7z2uAsRlYakb3fho05PJPjaa/sRmEZoRNzaCWzSA0Qz3zyCD1NzaD0Ixsq8ZUXzfZAWhGbkT3vPr65A9AM1J+am+q7/juADQj2ldzrL6eawPQjGhfzYn6GZv+aEbc1PT3ye+P5jU/tdftDr5gW2/PdXoRtY/6tWz6o3HSr5cgBLsXejxHQvH4lXYCjuOPPyp/RhirQ/IFD9zH2PRHk4M4uNZ8OFWA9Ktj8o9hgDmAfQb9ChkA/p8rHFjAZBvUgPnBMsackAoXFZfCmFGuDNAlE8Kcb6Vh2G/IpS8a+vqylGgHEFc2kI9NHPJGkXcoPg2Wk6CcFF4ppNRwfMXIvFBojCT08cZKUn4cdymyw5D5lat6wxu5FvQ3GquYk1+e3YhrLdCng7gvGvNFH9AOCKnkV3wrWG8WXpWXQ6XpQKbgcNUbhVcK9v/F/6W0Gyxlks/45dCN/UDGWA83lf8uHCrN3IPs366mhkN7dWmvTj9NzTEAYUi/qodIaadzYtBv8SFzAwj+zN3HTbYvGvMBCrYD4qHORGdFdKi88pVCpWi8WRB9O3sEDSO8cs+go1CpWWA4p7PQjgeTTYImpX99r72Tz/7NfRVkcPS2gOWP1ZmqNyw7vPphMu/LteB6vpx2+9g1pdMqB/w5bzj7M3eflk1fNOYDlLy0nAj9IZ149mX1m827/3Mjc3PxTu0P6Uy+ufN5DPi+WPie/7MrXftuV77/48OlWU++edDcfBbIPHxZ/lXtsyuZTgLOzyJG+FNsPRy6k6qn7kwfiM7E3fBiLPsPYftedDk0O/G8VpgPEDR9+mz6oen5qdGvpAuIQQIg/9ElKZsCKasQmpP80K2k0ApCKDbhStBvpgM6RyDZT/dcia3B0Tuk1Hwxt17IphcLkjR9gGrJbwkaeSv7yJ19EJoVn/tyKRPN5Y9R/dDY9L6XHcnr8liBGnUxFRHXY5m456ajPn8gPlbuFhbr/ltCI1aLR5fFrVRsMUJsTZ/x3X5ojr3vaRWMTylB7qJV5trMkEolVHI6Qo2kAWEtKbPJhC/p0v1JF2sIDkNYYSssX1WNCqv3mU22H5peX02RlzhA2jK9Ni7qGMdA5CmyeswDc9epCUzbNdw3BbNKYsw2Fzm73uR4TPfbMxiYjZ9LjU0fNMcPUPB/D1Dw7zqxLT6dWBWYCiNzEj5iURphCKsAIhJAtUJFQfRTtNfliRSTRpYFi3Bpy6YPmp73Pc4+DciHs3JuKulV1yp54ajcCgYAdEzFsrc69UxAdnoVx9TCxwtkh7/lJ7Xke75mq8KXzD18Xpf22fRB03OJBZmFEpuqH841lSfur/TdUER+UTTQdCCbbgdCtz3x5qa3E/e5SqFl8Ut5YduVvy7FxpouNTZ90PSGWdDL4PfhDV/ev+uhzb1Iqi6uJjFqKNPxjUQq1pz7bdXYUKT2wWJMeJWM3uCHzf8aeV0XyTc5c+F2opVuqwbXjtR6bVt9WWmV6+VCxujo4mGYw7VcEjlYI7srdHaMWs7obE4Z0KHIU9VrNdWcBWGVv1DswsXbiXqNFEyMLkac+QoNee4GpPWkg+4H5ontdcbojJ8Ykh2QToJ6/Wc9elP4YkFwyQ586W1RPNMXU9SGj8RYY4011liDdGlb659eYzSXaozmUo3RXKr/AxnHRnkrNKOJAAAAAElFTkSuQmCC"/>
          <p:cNvSpPr>
            <a:spLocks noChangeAspect="1" noChangeArrowheads="1"/>
          </p:cNvSpPr>
          <p:nvPr/>
        </p:nvSpPr>
        <p:spPr bwMode="auto">
          <a:xfrm>
            <a:off x="155574" y="-144463"/>
            <a:ext cx="4132961" cy="41329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890156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3" y="411001"/>
            <a:ext cx="10838685" cy="846793"/>
          </a:xfrm>
        </p:spPr>
        <p:txBody>
          <a:bodyPr>
            <a:noAutofit/>
          </a:bodyPr>
          <a:lstStyle/>
          <a:p>
            <a:r>
              <a:rPr lang="en-US" sz="3600" dirty="0"/>
              <a:t>Organizational Perspectives on Knowledge Management</a:t>
            </a:r>
          </a:p>
        </p:txBody>
      </p:sp>
      <p:sp>
        <p:nvSpPr>
          <p:cNvPr id="3" name="Content Placeholder 2"/>
          <p:cNvSpPr>
            <a:spLocks noGrp="1"/>
          </p:cNvSpPr>
          <p:nvPr>
            <p:ph sz="half" idx="1"/>
          </p:nvPr>
        </p:nvSpPr>
        <p:spPr/>
        <p:txBody>
          <a:bodyPr>
            <a:normAutofit fontScale="62500" lnSpcReduction="20000"/>
          </a:bodyPr>
          <a:lstStyle/>
          <a:p>
            <a:r>
              <a:rPr lang="en-US" dirty="0" err="1"/>
              <a:t>Wiig</a:t>
            </a:r>
            <a:r>
              <a:rPr lang="en-US" dirty="0"/>
              <a:t> (1993) considers knowledge management in organizations from three perspectives, each with different horizons and purposes:</a:t>
            </a:r>
          </a:p>
          <a:p>
            <a:pPr marL="914391" lvl="1" indent="-514350">
              <a:buFont typeface="+mj-lt"/>
              <a:buAutoNum type="arabicPeriod"/>
            </a:pPr>
            <a:r>
              <a:rPr lang="en-US" b="1" dirty="0"/>
              <a:t>Business Perspective </a:t>
            </a:r>
            <a:r>
              <a:rPr lang="en-US" dirty="0"/>
              <a:t>– focusing on </a:t>
            </a:r>
            <a:r>
              <a:rPr lang="en-US" dirty="0">
                <a:solidFill>
                  <a:srgbClr val="7030A0"/>
                </a:solidFill>
              </a:rPr>
              <a:t>why, where, and to what extent the organization must invest in or exploit knowledge. </a:t>
            </a:r>
            <a:r>
              <a:rPr lang="en-US" dirty="0">
                <a:solidFill>
                  <a:schemeClr val="tx1"/>
                </a:solidFill>
              </a:rPr>
              <a:t>(Planning when to use knowledge?)</a:t>
            </a:r>
          </a:p>
          <a:p>
            <a:pPr marL="1771619" lvl="3" indent="-514350">
              <a:buFont typeface="Courier New" panose="02070309020205020404" pitchFamily="49" charset="0"/>
              <a:buChar char="o"/>
            </a:pPr>
            <a:r>
              <a:rPr lang="en-US" dirty="0"/>
              <a:t>Strategies, products and services, alliances, acquisitions, or divestments should be considered from knowledge-related points of view.</a:t>
            </a:r>
          </a:p>
          <a:p>
            <a:pPr marL="914391" lvl="1" indent="-514350">
              <a:buFont typeface="+mj-lt"/>
              <a:buAutoNum type="arabicPeriod"/>
            </a:pPr>
            <a:r>
              <a:rPr lang="en-US" b="1" dirty="0"/>
              <a:t>Management Perspective </a:t>
            </a:r>
            <a:r>
              <a:rPr lang="en-US" dirty="0"/>
              <a:t>– focusing on determining, organizing, directing, facilitating, and monitoring </a:t>
            </a:r>
            <a:r>
              <a:rPr lang="en-US" dirty="0">
                <a:solidFill>
                  <a:srgbClr val="FF0000"/>
                </a:solidFill>
              </a:rPr>
              <a:t>knowledge-related practices and activities</a:t>
            </a:r>
            <a:r>
              <a:rPr lang="en-US" dirty="0"/>
              <a:t> required </a:t>
            </a:r>
            <a:r>
              <a:rPr lang="en-US" dirty="0">
                <a:solidFill>
                  <a:srgbClr val="FF0000"/>
                </a:solidFill>
              </a:rPr>
              <a:t>to achieve the desired business strategies and objectives</a:t>
            </a:r>
            <a:r>
              <a:rPr lang="en-US" dirty="0"/>
              <a:t>.</a:t>
            </a:r>
            <a:r>
              <a:rPr lang="en-US" dirty="0">
                <a:solidFill>
                  <a:srgbClr val="7030A0"/>
                </a:solidFill>
              </a:rPr>
              <a:t> </a:t>
            </a:r>
            <a:r>
              <a:rPr lang="en-US" dirty="0">
                <a:solidFill>
                  <a:schemeClr val="tx1"/>
                </a:solidFill>
              </a:rPr>
              <a:t>(Designing and conducting knowledge practices to achieve business goals)</a:t>
            </a:r>
          </a:p>
          <a:p>
            <a:pPr marL="914391" lvl="1" indent="-514350">
              <a:buFont typeface="+mj-lt"/>
              <a:buAutoNum type="arabicPeriod"/>
            </a:pPr>
            <a:r>
              <a:rPr lang="en-US" b="1" dirty="0"/>
              <a:t>Hands-on Perspective </a:t>
            </a:r>
            <a:r>
              <a:rPr lang="en-US" dirty="0"/>
              <a:t>– focusing on </a:t>
            </a:r>
            <a:r>
              <a:rPr lang="en-US" dirty="0">
                <a:solidFill>
                  <a:srgbClr val="0070C0"/>
                </a:solidFill>
              </a:rPr>
              <a:t>applying the expertise to conduct explicit knowledge-related work and tasks. </a:t>
            </a:r>
            <a:r>
              <a:rPr lang="en-US" dirty="0">
                <a:solidFill>
                  <a:schemeClr val="tx1"/>
                </a:solidFill>
              </a:rPr>
              <a:t>(Applying tacit </a:t>
            </a:r>
            <a:r>
              <a:rPr lang="en-US">
                <a:solidFill>
                  <a:schemeClr val="tx1"/>
                </a:solidFill>
              </a:rPr>
              <a:t>knowledge explicitly to </a:t>
            </a:r>
            <a:r>
              <a:rPr lang="en-US" dirty="0">
                <a:solidFill>
                  <a:schemeClr val="tx1"/>
                </a:solidFill>
              </a:rPr>
              <a:t>tasks)</a:t>
            </a:r>
          </a:p>
          <a:p>
            <a:endParaRPr lang="en-US" dirty="0"/>
          </a:p>
          <a:p>
            <a:r>
              <a:rPr lang="en-US" dirty="0"/>
              <a:t>The business perspective easily maps onto the strategic layer, the management perspective to the tactical layer, and the hands-on perspective may be equated with the operational level.</a:t>
            </a:r>
          </a:p>
          <a:p>
            <a:endParaRPr lang="en-US" dirty="0"/>
          </a:p>
          <a:p>
            <a:r>
              <a:rPr lang="en-US" dirty="0"/>
              <a:t>As with KM, there is no best perspective, instead added value can come from combining 2 perspectives to get the most out of KM.</a:t>
            </a:r>
          </a:p>
        </p:txBody>
      </p:sp>
      <p:sp>
        <p:nvSpPr>
          <p:cNvPr id="4" name="Footer Placeholder 3"/>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Document title</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5" name="Slide Number Placeholder 4"/>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19</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1872393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outcomes </a:t>
            </a:r>
          </a:p>
        </p:txBody>
      </p:sp>
      <p:sp>
        <p:nvSpPr>
          <p:cNvPr id="3" name="Content Placeholder 2"/>
          <p:cNvSpPr>
            <a:spLocks noGrp="1"/>
          </p:cNvSpPr>
          <p:nvPr>
            <p:ph sz="half" idx="1"/>
          </p:nvPr>
        </p:nvSpPr>
        <p:spPr/>
        <p:txBody>
          <a:bodyPr/>
          <a:lstStyle/>
          <a:p>
            <a:r>
              <a:rPr lang="en-US" dirty="0"/>
              <a:t>Define the concepts of KM using a clear framework and language</a:t>
            </a:r>
          </a:p>
          <a:p>
            <a:r>
              <a:rPr lang="en-US" dirty="0"/>
              <a:t>Give an overview of the history of KM and its key milestones</a:t>
            </a:r>
          </a:p>
          <a:p>
            <a:r>
              <a:rPr lang="en-US" dirty="0"/>
              <a:t>Describe the key roles and responsibilities required for KM application </a:t>
            </a:r>
          </a:p>
          <a:p>
            <a:endParaRPr lang="en-US" dirty="0"/>
          </a:p>
        </p:txBody>
      </p:sp>
      <p:sp>
        <p:nvSpPr>
          <p:cNvPr id="4" name="Footer Placeholder 3"/>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Document title</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5" name="Slide Number Placeholder 4"/>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2</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13669047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is KM important today?</a:t>
            </a:r>
          </a:p>
        </p:txBody>
      </p:sp>
      <p:sp>
        <p:nvSpPr>
          <p:cNvPr id="3" name="Content Placeholder 2"/>
          <p:cNvSpPr>
            <a:spLocks noGrp="1"/>
          </p:cNvSpPr>
          <p:nvPr>
            <p:ph sz="half" idx="1"/>
          </p:nvPr>
        </p:nvSpPr>
        <p:spPr>
          <a:xfrm>
            <a:off x="609605" y="1536192"/>
            <a:ext cx="9515958" cy="4693158"/>
          </a:xfrm>
        </p:spPr>
        <p:txBody>
          <a:bodyPr>
            <a:normAutofit fontScale="70000" lnSpcReduction="20000"/>
          </a:bodyPr>
          <a:lstStyle/>
          <a:p>
            <a:r>
              <a:rPr lang="en-US" dirty="0"/>
              <a:t>The major business drivers behind today’s increased interest in and application of KM lie in four key areas:</a:t>
            </a:r>
          </a:p>
          <a:p>
            <a:endParaRPr lang="en-US" dirty="0"/>
          </a:p>
          <a:p>
            <a:pPr marL="914391" lvl="1" indent="-514350">
              <a:buFont typeface="+mj-lt"/>
              <a:buAutoNum type="arabicPeriod"/>
            </a:pPr>
            <a:r>
              <a:rPr lang="en-US" b="1" dirty="0"/>
              <a:t>Globalized business: </a:t>
            </a:r>
            <a:r>
              <a:rPr lang="en-US" dirty="0"/>
              <a:t>organizations today are more global (multisite, multilingual, and multicultural) in nature.</a:t>
            </a:r>
          </a:p>
          <a:p>
            <a:pPr marL="914391" lvl="1" indent="-514350">
              <a:buFont typeface="+mj-lt"/>
              <a:buAutoNum type="arabicPeriod"/>
            </a:pPr>
            <a:r>
              <a:rPr lang="en-US" b="1" dirty="0"/>
              <a:t>Leaner organizations: </a:t>
            </a:r>
            <a:r>
              <a:rPr lang="en-US" dirty="0"/>
              <a:t>We are doing more and we are doing it faster, but we also need to work smarter as knowledge workers, adopting an increased pace and workload.</a:t>
            </a:r>
          </a:p>
          <a:p>
            <a:pPr marL="914391" lvl="1" indent="-514350">
              <a:buFont typeface="+mj-lt"/>
              <a:buAutoNum type="arabicPeriod"/>
            </a:pPr>
            <a:r>
              <a:rPr lang="en-US" b="1" dirty="0"/>
              <a:t>Corporate amnesia: </a:t>
            </a:r>
            <a:r>
              <a:rPr lang="en-US" dirty="0"/>
              <a:t>We are more mobile as a workforce, which creates problems of knowledge continuity for the organization and places continuous learning demands on the knowledge worker. We no longer expect to spend our entire work life with the same organization.</a:t>
            </a:r>
          </a:p>
          <a:p>
            <a:pPr marL="914391" lvl="1" indent="-514350">
              <a:buFont typeface="+mj-lt"/>
              <a:buAutoNum type="arabicPeriod"/>
            </a:pPr>
            <a:r>
              <a:rPr lang="en-US" b="1" dirty="0"/>
              <a:t>Technological advances:</a:t>
            </a:r>
            <a:r>
              <a:rPr lang="en-US" dirty="0"/>
              <a:t> We are more connected. Advances in information technology not only have made connectivity ubiquitous but have radically changed expectations. We are expected to be “on” at all times, and the turnaround time in responding is now measured in minutes, not weeks.</a:t>
            </a:r>
          </a:p>
          <a:p>
            <a:pPr marL="914391" lvl="1" indent="-514350">
              <a:buFont typeface="+mj-lt"/>
              <a:buAutoNum type="arabicPeriod"/>
            </a:pPr>
            <a:r>
              <a:rPr lang="en-US" b="1" dirty="0"/>
              <a:t>Easier to identify vulnerabilities</a:t>
            </a:r>
          </a:p>
        </p:txBody>
      </p:sp>
      <p:sp>
        <p:nvSpPr>
          <p:cNvPr id="4" name="Footer Placeholder 3"/>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Document title</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5" name="Slide Number Placeholder 4"/>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20</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20404291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KM in the work environment</a:t>
            </a:r>
          </a:p>
        </p:txBody>
      </p:sp>
      <p:sp>
        <p:nvSpPr>
          <p:cNvPr id="3" name="Content Placeholder 2"/>
          <p:cNvSpPr>
            <a:spLocks noGrp="1"/>
          </p:cNvSpPr>
          <p:nvPr>
            <p:ph sz="half" idx="1"/>
          </p:nvPr>
        </p:nvSpPr>
        <p:spPr/>
        <p:txBody>
          <a:bodyPr>
            <a:normAutofit lnSpcReduction="10000"/>
          </a:bodyPr>
          <a:lstStyle/>
          <a:p>
            <a:r>
              <a:rPr lang="en-US" dirty="0"/>
              <a:t>Today’s work environment is more complex due to the increase in subjective knowledge items. </a:t>
            </a:r>
          </a:p>
          <a:p>
            <a:r>
              <a:rPr lang="en-US" dirty="0"/>
              <a:t>Knowledge workers are increasingly being asked to think on their feet,” with little time to digest and analyze the sheer volume of incoming data and information.</a:t>
            </a:r>
          </a:p>
          <a:p>
            <a:r>
              <a:rPr lang="en-US" dirty="0"/>
              <a:t>KM is considered as a significant response to managing this challenge due to its ability to handle both explicit and tacit knowledge.</a:t>
            </a:r>
          </a:p>
          <a:p>
            <a:r>
              <a:rPr lang="en-US" dirty="0"/>
              <a:t>Still, it took 3 generations of KM to get to where it is today.</a:t>
            </a:r>
          </a:p>
          <a:p>
            <a:endParaRPr lang="en-US" dirty="0"/>
          </a:p>
        </p:txBody>
      </p:sp>
      <p:sp>
        <p:nvSpPr>
          <p:cNvPr id="4" name="Footer Placeholder 3"/>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Document title</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5" name="Slide Number Placeholder 4"/>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21</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33048206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Iterations of KM</a:t>
            </a:r>
          </a:p>
        </p:txBody>
      </p:sp>
      <p:sp>
        <p:nvSpPr>
          <p:cNvPr id="3" name="Content Placeholder 2"/>
          <p:cNvSpPr>
            <a:spLocks noGrp="1"/>
          </p:cNvSpPr>
          <p:nvPr>
            <p:ph sz="half" idx="1"/>
          </p:nvPr>
        </p:nvSpPr>
        <p:spPr/>
        <p:txBody>
          <a:bodyPr>
            <a:normAutofit fontScale="92500"/>
          </a:bodyPr>
          <a:lstStyle/>
          <a:p>
            <a:r>
              <a:rPr lang="en-US" dirty="0"/>
              <a:t>We are now entering the third generation of knowledge management.</a:t>
            </a:r>
          </a:p>
          <a:p>
            <a:pPr lvl="1"/>
            <a:r>
              <a:rPr lang="en-US" b="1" dirty="0"/>
              <a:t>1</a:t>
            </a:r>
            <a:r>
              <a:rPr lang="en-US" b="1" baseline="30000" dirty="0"/>
              <a:t>st</a:t>
            </a:r>
            <a:r>
              <a:rPr lang="en-US" b="1" dirty="0"/>
              <a:t> generation: </a:t>
            </a:r>
            <a:r>
              <a:rPr lang="en-US" dirty="0"/>
              <a:t>the emphasis was placed on KM </a:t>
            </a:r>
            <a:r>
              <a:rPr lang="en-US" dirty="0">
                <a:solidFill>
                  <a:srgbClr val="FF0000"/>
                </a:solidFill>
              </a:rPr>
              <a:t>being containers of knowledge </a:t>
            </a:r>
            <a:r>
              <a:rPr lang="en-US" dirty="0"/>
              <a:t>or IT (Intranets and internal knowledge management systems).</a:t>
            </a:r>
          </a:p>
          <a:p>
            <a:pPr lvl="1"/>
            <a:r>
              <a:rPr lang="en-US" b="1" dirty="0"/>
              <a:t>2</a:t>
            </a:r>
            <a:r>
              <a:rPr lang="en-US" b="1" baseline="30000" dirty="0"/>
              <a:t>nd</a:t>
            </a:r>
            <a:r>
              <a:rPr lang="en-US" b="1" dirty="0"/>
              <a:t> generation: </a:t>
            </a:r>
            <a:r>
              <a:rPr lang="en-US" dirty="0"/>
              <a:t>the emphasis swung to focus on the human and cultural dimensions of KM, </a:t>
            </a:r>
            <a:r>
              <a:rPr lang="en-US" dirty="0">
                <a:solidFill>
                  <a:srgbClr val="FF0000"/>
                </a:solidFill>
              </a:rPr>
              <a:t>forming </a:t>
            </a:r>
            <a:r>
              <a:rPr lang="en-US" b="1" dirty="0">
                <a:solidFill>
                  <a:srgbClr val="FF0000"/>
                </a:solidFill>
              </a:rPr>
              <a:t>communities of practice</a:t>
            </a:r>
            <a:r>
              <a:rPr lang="en-US" dirty="0">
                <a:solidFill>
                  <a:srgbClr val="FF0000"/>
                </a:solidFill>
              </a:rPr>
              <a:t>.</a:t>
            </a:r>
          </a:p>
          <a:p>
            <a:pPr lvl="1"/>
            <a:r>
              <a:rPr lang="en-US" b="1" dirty="0"/>
              <a:t>3</a:t>
            </a:r>
            <a:r>
              <a:rPr lang="en-US" b="1" baseline="30000" dirty="0"/>
              <a:t>rd</a:t>
            </a:r>
            <a:r>
              <a:rPr lang="en-US" b="1" dirty="0"/>
              <a:t> generation: </a:t>
            </a:r>
            <a:r>
              <a:rPr lang="en-US" dirty="0"/>
              <a:t>currently the focus is on </a:t>
            </a:r>
            <a:r>
              <a:rPr lang="en-US" dirty="0">
                <a:solidFill>
                  <a:srgbClr val="FF0000"/>
                </a:solidFill>
              </a:rPr>
              <a:t>the importance of shared context</a:t>
            </a:r>
            <a:r>
              <a:rPr lang="en-US" dirty="0"/>
              <a:t>. This is characterized by the advent of metadata to describe the content in addition to the format of content, content management, and knowledge taxonomies.</a:t>
            </a:r>
          </a:p>
        </p:txBody>
      </p:sp>
      <p:sp>
        <p:nvSpPr>
          <p:cNvPr id="4" name="Footer Placeholder 3"/>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Document title</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5" name="Slide Number Placeholder 4"/>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22</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1321534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3" y="411001"/>
            <a:ext cx="10107165" cy="846793"/>
          </a:xfrm>
        </p:spPr>
        <p:txBody>
          <a:bodyPr>
            <a:normAutofit fontScale="90000"/>
          </a:bodyPr>
          <a:lstStyle/>
          <a:p>
            <a:r>
              <a:rPr lang="en-US" dirty="0"/>
              <a:t>KM for Individuals, Communities, and Organizations</a:t>
            </a:r>
          </a:p>
        </p:txBody>
      </p:sp>
      <p:sp>
        <p:nvSpPr>
          <p:cNvPr id="3" name="Content Placeholder 2"/>
          <p:cNvSpPr>
            <a:spLocks noGrp="1"/>
          </p:cNvSpPr>
          <p:nvPr>
            <p:ph sz="half" idx="1"/>
          </p:nvPr>
        </p:nvSpPr>
        <p:spPr>
          <a:xfrm>
            <a:off x="609605" y="1257794"/>
            <a:ext cx="9515958" cy="5085856"/>
          </a:xfrm>
        </p:spPr>
        <p:txBody>
          <a:bodyPr>
            <a:normAutofit fontScale="92500" lnSpcReduction="20000"/>
          </a:bodyPr>
          <a:lstStyle/>
          <a:p>
            <a:r>
              <a:rPr lang="en-US" sz="1600" dirty="0"/>
              <a:t>This 3-tiered view of KM helps emphasize why KM is important today:</a:t>
            </a:r>
          </a:p>
          <a:p>
            <a:pPr marL="0" indent="0">
              <a:buNone/>
            </a:pPr>
            <a:endParaRPr lang="en-US" sz="1600" dirty="0"/>
          </a:p>
          <a:p>
            <a:r>
              <a:rPr lang="en-US" sz="1600" dirty="0"/>
              <a:t>For </a:t>
            </a:r>
            <a:r>
              <a:rPr lang="en-US" sz="1600" b="1" dirty="0"/>
              <a:t>the individual, </a:t>
            </a:r>
            <a:r>
              <a:rPr lang="en-US" sz="1600" dirty="0"/>
              <a:t>KM:</a:t>
            </a:r>
          </a:p>
          <a:p>
            <a:pPr lvl="1"/>
            <a:r>
              <a:rPr lang="en-US" sz="1400" dirty="0"/>
              <a:t>Helps people do their jobs and save time through better decision making and problem solving.</a:t>
            </a:r>
          </a:p>
          <a:p>
            <a:pPr lvl="1"/>
            <a:r>
              <a:rPr lang="en-US" sz="1400" dirty="0"/>
              <a:t>Builds a sense of community bonds within the organization.</a:t>
            </a:r>
          </a:p>
          <a:p>
            <a:pPr lvl="1"/>
            <a:r>
              <a:rPr lang="en-US" sz="1400" dirty="0"/>
              <a:t>Helps people to keep up to date.</a:t>
            </a:r>
          </a:p>
          <a:p>
            <a:pPr lvl="1"/>
            <a:r>
              <a:rPr lang="en-US" sz="1400" dirty="0"/>
              <a:t>Provides challenges and opportunities to contribute.</a:t>
            </a:r>
          </a:p>
          <a:p>
            <a:pPr lvl="1"/>
            <a:endParaRPr lang="en-US" sz="1400" dirty="0"/>
          </a:p>
          <a:p>
            <a:r>
              <a:rPr lang="en-US" sz="1600" dirty="0"/>
              <a:t>For </a:t>
            </a:r>
            <a:r>
              <a:rPr lang="en-US" sz="1600" b="1" dirty="0"/>
              <a:t>the community of practice, </a:t>
            </a:r>
            <a:r>
              <a:rPr lang="en-US" sz="1600" dirty="0"/>
              <a:t>KM:</a:t>
            </a:r>
          </a:p>
          <a:p>
            <a:pPr lvl="1"/>
            <a:r>
              <a:rPr lang="en-US" sz="1400" dirty="0"/>
              <a:t>Develops professional skills.</a:t>
            </a:r>
          </a:p>
          <a:p>
            <a:pPr lvl="1"/>
            <a:r>
              <a:rPr lang="en-US" sz="1400" dirty="0"/>
              <a:t>Promotes peer-to-peer mentoring.</a:t>
            </a:r>
          </a:p>
          <a:p>
            <a:pPr lvl="1"/>
            <a:r>
              <a:rPr lang="en-US" sz="1400" dirty="0"/>
              <a:t>Facilitates more effective networking and collaboration.</a:t>
            </a:r>
          </a:p>
          <a:p>
            <a:pPr lvl="1"/>
            <a:r>
              <a:rPr lang="en-US" sz="1400" dirty="0"/>
              <a:t>Develops a professional code of ethics that members can follow.</a:t>
            </a:r>
          </a:p>
          <a:p>
            <a:pPr lvl="1"/>
            <a:r>
              <a:rPr lang="en-US" sz="1400" dirty="0"/>
              <a:t>Develops a common language.</a:t>
            </a:r>
          </a:p>
          <a:p>
            <a:pPr lvl="1"/>
            <a:endParaRPr lang="en-US" sz="1400" dirty="0"/>
          </a:p>
          <a:p>
            <a:r>
              <a:rPr lang="en-US" sz="1600" dirty="0"/>
              <a:t>For </a:t>
            </a:r>
            <a:r>
              <a:rPr lang="en-US" sz="1600" b="1" dirty="0"/>
              <a:t>the organization, </a:t>
            </a:r>
            <a:r>
              <a:rPr lang="en-US" sz="1600" dirty="0"/>
              <a:t>KM:</a:t>
            </a:r>
          </a:p>
          <a:p>
            <a:pPr lvl="1"/>
            <a:r>
              <a:rPr lang="en-US" sz="1400" dirty="0"/>
              <a:t>Helps drive strategy.</a:t>
            </a:r>
          </a:p>
          <a:p>
            <a:pPr lvl="1"/>
            <a:r>
              <a:rPr lang="en-US" sz="1400" dirty="0"/>
              <a:t>Solves problems quickly.</a:t>
            </a:r>
          </a:p>
          <a:p>
            <a:pPr lvl="1"/>
            <a:r>
              <a:rPr lang="en-US" sz="1400" dirty="0"/>
              <a:t>Diffuses best practices.</a:t>
            </a:r>
          </a:p>
          <a:p>
            <a:pPr lvl="1"/>
            <a:r>
              <a:rPr lang="en-US" sz="1400" dirty="0"/>
              <a:t>Improves knowledge embedded in products and services.</a:t>
            </a:r>
          </a:p>
          <a:p>
            <a:pPr lvl="1"/>
            <a:r>
              <a:rPr lang="en-US" sz="1400" dirty="0"/>
              <a:t>Cross-fertilizes ideas and increases opportunities for innovation.</a:t>
            </a:r>
          </a:p>
          <a:p>
            <a:pPr lvl="1"/>
            <a:r>
              <a:rPr lang="en-US" sz="1400" dirty="0"/>
              <a:t>Enables organizations to stay ahead of the competition better.</a:t>
            </a:r>
          </a:p>
          <a:p>
            <a:pPr lvl="1"/>
            <a:r>
              <a:rPr lang="en-US" sz="1400" dirty="0"/>
              <a:t>Builds organizational memory.</a:t>
            </a:r>
          </a:p>
        </p:txBody>
      </p:sp>
      <p:sp>
        <p:nvSpPr>
          <p:cNvPr id="4" name="Footer Placeholder 3"/>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Document title</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5" name="Slide Number Placeholder 4"/>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23</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474261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Critical KM challenges</a:t>
            </a:r>
          </a:p>
        </p:txBody>
      </p:sp>
      <p:sp>
        <p:nvSpPr>
          <p:cNvPr id="3" name="Content Placeholder 2"/>
          <p:cNvSpPr>
            <a:spLocks noGrp="1"/>
          </p:cNvSpPr>
          <p:nvPr>
            <p:ph sz="half" idx="1"/>
          </p:nvPr>
        </p:nvSpPr>
        <p:spPr/>
        <p:txBody>
          <a:bodyPr/>
          <a:lstStyle/>
          <a:p>
            <a:r>
              <a:rPr lang="en-US" dirty="0"/>
              <a:t>Actually managing content effectively</a:t>
            </a:r>
          </a:p>
          <a:p>
            <a:r>
              <a:rPr lang="en-US" dirty="0"/>
              <a:t>Facilitate collaboration</a:t>
            </a:r>
          </a:p>
          <a:p>
            <a:r>
              <a:rPr lang="en-US" dirty="0"/>
              <a:t>Help knowledge workers connect and ﬁnd experts </a:t>
            </a:r>
          </a:p>
          <a:p>
            <a:r>
              <a:rPr lang="en-US" dirty="0"/>
              <a:t>Help the organization to learn and make decisions based on complete, valid, and well-interpreted data, information, and knowledge.</a:t>
            </a:r>
          </a:p>
        </p:txBody>
      </p:sp>
      <p:sp>
        <p:nvSpPr>
          <p:cNvPr id="4" name="Footer Placeholder 3"/>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Document title</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5" name="Slide Number Placeholder 4"/>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24</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10876763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of KM</a:t>
            </a:r>
          </a:p>
        </p:txBody>
      </p:sp>
      <p:sp>
        <p:nvSpPr>
          <p:cNvPr id="4" name="Footer Placeholder 3"/>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Document title</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5" name="Slide Number Placeholder 4"/>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25</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7" name="AutoShape 4" descr="data:image/png;base64,iVBORw0KGgoAAAANSUhEUgAAAZcAAAB8CAMAAACSTA3KAAAAh1BMVEXx8fH///8AAAD19fX5+fnw8PC8vLyamprLy8vW1tba2tpISEiEhIRra2vg4OCurq7n5+d9fX2mpqaSkpLExMSIiIg5OTlUVFSgoKCoqKjAwMBwcHDq6up2dnYqKirQ0NBkZGQyMjISEhJAQEBcXFy0tLQiIiIaGhpGRkZOTk4oKCgcHBwLCwupcepnAAAR+klEQVR4nO2daX+iPBeHIQk7BDCsAhIgoKjf//M9J+DaOm1nbOeZ3y3/F5ViIMm5Tk4WFhVl0aJFixYtWrRo0T8hTCb9v4vxIsIqwZPNsUKmTbkPtt6ntAQ6oqT7y+V7UWEdNTXGPtr0ZYraGk/7jsgL3qYMeOebfjjYeKYHHxNN5Uz1BPWy7/yVbGN4bmennef9+JLgfOhJGF88BJ/24uthpxTkkuJ8MnxOentS5Tbl9HktA/5VSS6lweetN5XCN1/fnOGS6qYkZ6tcy3494lop5U1AIihUsDkKSghDKJaJNReh7G2DwTbsw1hb2VGYaRJeFdG40qU5rNCtcVz5E764Wst9NLbhQ/Orwivc0qxceea1158I9BXsll6QVx4on3Yy2Krg/6JeV70mMzUqk4ZziqnitvwWTukZtcvKyYeqXDNkJlkA5ZiS6oExfWYygaLpVThVIK9kuRWSrU4WWVcZGNByvSKU1ZiKyuiZZhBDYWIdtkomT19iBc7rk6luYaQwSA55wwnXUJfQJIqWVaY82qz6gE0lMEgdGqW0A2PUONWuqokPtYitk5toK5lvgLElK+Z52rwbhcRsCigOYY1AAcC0DsWRveNCk4ROrmYfJD0ctRR7iEO7wiEabbJCrTy4R0gCgU9PVsFHJl0NXHERFEMrPDqfLRxcK+/anGCGbErNWJ7G9ixKEaM0X5nInzisjnXpeJBC59P/bEUDdogojftdNfmYBe4Sb8yAIabZSUgp7StSDfBpVlPNcbRBABXXyeR1mDadPbv1+uhDpNhyMxLHCuMcrYP8WM2BApuJMAN9w0tw2q63YpTaGArbgaFwhjY1CRMzcJGhlPHWtfxumwN5tJVf1xtTCzeyWpwqBygXsAv5uqK0PsQBzbP+0Af+kM+lsMVmZbGDY4LnG1Bs18QnLv0mlExJJXyApODK8Y/x+w6mP6AMyobpRkLD5lASnoL9MGDtLBJ3GzgI73eSgBKkTmtNmGysZoOt8B0lfjP7iBbvKcFEi1FE2LaEc56jHFaQIf+10NSwsD9YWhpq5xSK3Mg2FvwNnHDiQo8rlSXSZg2lO4ZlChI20+dcQb3pRoo1lg7yCMy6rTF/EQ096Y+6Cil9xIi/rbHqbyezYDp6cj81ArsLZQyyGqfEcSqLZ++KfURiB9zUOASsseX3FdKJv3NkSeqkVuJkKjTGDYdDFBJ7MpJJ08HeeC9PPds/GD0NbBF0CaVbH18jOBoQV+U28UTJtxamKAtQiJV3igqUMO2GCxYxF6UWp1lTE9cNB2l64wjhCeuJ2bkTF6qWRVNiu3XtZo4g4FD9ZNNgJwg7QOwtI+2ciayFbAW6CqFW7YcauMh4bl56BckF6uOEMgUJJJeOqjTlJXCR8dkELvCdYpUzl40O3mMPfgItDFtdzxw6N6SDXvJCnRJVDfW3lqoUztSYJn+a/cDYzal9MLwbVjsbZ52/XZN4J7ls7eMcYWk6Yl/UG05nLp3sLUzg4htwIHG9qa3OpovaEPr02Rb9Zu7TI7QCLlBlvTxxSb29IbMmghMdxaRK7PJYvccCdlyPqLrhUo69jiJ7q6/biHBGj0xxXHMAV1edmOSQI9RPiPEAPQ722y49hU59rjR4URMYyHGcpHrHJRlh/9hsLE0cYKsrzg34zGUcZApnh4DLlotdZ4KT72FfEqsQWOUhdK55EvC0jEfwTChGviutg3/mYg36qe0gvW+5SPf6nIuxOQ18sONOZcO2E+KCWSjX9oaNfDV2Ao21rj5E8xkMpPlpGbUFsSQXWS1HAJdeKYZIveUCHo6GSplNwPl8+oALum9GZ0SnQIrCAPoC6BoIlBsnXQ7hCB+Li6GuWGSkYSgPLlwCR9eqhInARGsiGMST8KiYG2iN63ZtWyjWgIspkkgWBqJWcGqiPZrjGTEaahwgjtH+HZeeyFDkT+0FQkKpv28vU4opjnV9Kr13jmPBeo5jZTS3Fz8pa+S3uZpySNIYthW2JdRGcqlb/xTlUd8PuretT9kYw1xYMGw1O3CQVopnYLY3djZFuRoPaTLmuG9PXFaSSwCe7V7jWK8AF0LGpo7vuGAlT5rJN0kqZg5llc5xLD9zqRRStxySQE8KfnNsNYUMXvkWC526cwzGlv2IjM6aDeFL3x56QlGvdgYJBmhuNgQTTfCwCr3BIhAPlHiqLTjU2bJmOw/3SJFO/ct16HrD5dS/SC7l7BXvuCiX/oVqBQQY4DKlIOEGXw7B+ViWIXJK4qUaWTVhVVXtitil7F8Ckc4l8fd2D8Vk21OvC3FgDk8228zDh3qjB6lPzAQZhCAD2gtVZZeBjFOfucPARQ4fqpnLVALgAmnG0bvlIoMTbcJ5ZLOdM7J3meRyqShw0eRIAoZGCdS05NADKqRJ6dVUJ2MK2VebUKI0BRcnrIO+EFiJsYTC9SQBW7MWjDO66roNILraCZNccAlhZG7op3OV1dGC8sHJdMnlLp+3XGS/L8ldxiEPuUC2TqXNXGS/P3OZTZyLEq8RhO5qLEljyE4JegnPJtHRhKFVL2cbwS6e+n1FCHruLhSwQ+D51lBg6TnxrqTpGuPwEOCJy9zvKNXGlHWp9z0BLnJggdDcXmCvjGNyhNYdiysXzYcKqfOAGHbxqXpZYs9cztWcuARpEmhgRogx0tZkHO23XGgzVCt378A0AaU6Dds1kUNlXEcQOgArWsFIZa3hQHCl4pPNGNJkyIIDwNg3XCC7/aos44EB3uMdF23mUp+45G2tjVWgafQSWLExTFy6eZwM0yoVhkSyJ4toF2uaZlc43MNnwCbf15g81IcgECfU39Pp9EcIv1osB/Yucqnmd1wjPmCCjFcnN9zssrLfgU/0W1ErdQoDWauBuloQUQnEBXcebmPK20wr2cbQ8MQFvA7VmtuUUATo3vf9NKk4zu1lYPOQ0MR6m516tk1nKhZP1vg0hLjhAnMXZAT7CaY8tYyIbwdkZRZyISbftSuRepCgF+spBuFaGKZYadO2VVVrMbVtrAsjF1CugMNUImDick7AIdIUJlgQyPn6JicYzbNg8nF/8qaYR4EHSdP0MnDHBgfLYNNzp/DW80yDVDBa54U9JR0zjU2HuFO/H4RySiKtEnt9OHcWAY91L+WSL+m9NOUQbJSMQ3innNOT70AlBexRiF3ByWB6iCOezzGXijiIi1PI01aQmweNpjT4FOsD1w7iqSQulCqTiYjO5DemJycz2Czg2/w8saexrJ6cVwp26WbxWhRyXJuJivHL7sDjvfJW+LJKcF33OAfD68rJtEhxXUWZN6fUt2sc11UMTO4c4M2CzWXB42a99LJ8cvnvvAhzWYe5O+Ry6JTgZvPhKsol9XWt5O06y5zqWp1339+U4H7xB9/b741d8e2iML5dHLox24P5y6JFixYtWrRo0aJFixYtWrRo0aJFLyi86F+UYiz6F6Xoi/5FLXHs39T/u3tbtGjRokWLFi1atGjRvS6Pvv2hvjTIfzaT17uli9Sh+4RiZnzBZNhmz2USv72V+78usm4s+89FfZR8/lQ7tsfVM5lYp4eFX0fYTwL1Ca0TJj7lgq02eiYTaxd21ktxwbmgz1gsavw+/ZTLOn0KS50affJSXLDhlM9YzE/12v+MC+7T+plMep7V/itxwRoT+BmLZaNem59wwVhP7Wcy0bu+fi0uZeg+Y7DA5VFtfsYlYI0V0D/XxN58JS4kRqHB/lhGgkypj7lgv/WmF0z8oUZnXZsvxqWKbevPZYtV/QUuuRs8oVJ350xeiUucPRPG1CL6SnvJ2VOZ1AuX35W3/ogLPj9A/hwXc+HyvVx8enqAfOHym/pmLvc3LJDEm5/RP3Mh5IunvU/34lzK2qQPJv70o5nHPZegNutbNWgy5YmL6eyE+MwNMkMtMS7Mhcu59nbKs3C88dRam62if5UL1rfHW7VHhHY1OXHRDi5RDfZpk8GF9WbPS3PBPCWqJq4LmMH4hVWzey59i96pq/HMJRug4ZFSDdMC+7FXrIqizJhwM84y4Vee7VacYRaFqLNCG7ykpjz0X55LhKZ1xdJrEtNoBYo4Soxta2hpxpoR9daYhBZPxtER0e9wQR0lE5ewm9pf7JV83B/tgzA3YTtQ5EaDvsvMoUCx0egop8iu2r7L2SF0dfbyXHQ0LSwaoeo6Y1N7zD6WLPMcesj41hJeKFao2ggt1X37d7gk5qm9GAPEJ0J3vtp3fUocpjQ9q5TNmg5RurIafOytRCskF7KP95XLzGLuZ16aS7034G+f9mo9MketmHUsV95up4aZ2QVVmrr6WhGhanv8l1z09o0QaqxL/4IqrBo+58TgvgNccJO7HtnrwWGdGmvEjn3dlEVGj0Z5WDW+auuR0bw8F9U96moeGkPJ4rjDXmi1MVqFCSmYfA8fdzvVtp2KuDTMfsFFKe+XG4MEbeh1PGY5m4QRbdiM9hGNqHHQ0MJn1yEvPaS7BDUNao5t5PARpQZKWMz38cJFzdMxVDFL47rigvPeNWJeeUwI+IfzlTvGK+7pvijetZfaEI/mLzgR9/OXP9TMpV69KJc/0cwlc/SHFvPt75vv174w3r3a8D+r7+BSZ0n/2JG/cX2s9ve+9jLN5Vu4xDvzY4N9A5faaPxX+iGJb+ASOsEnfvw8F4tN77Z8HT1//YUXb1/Q+U7PczGGT5rkf03Pcqk68VlreZ6L1aLPM/lvCWeJ84RG5H3h+UOs757JxGmaV7sBVlGCJ67uW5a9+lIm5TP3EFh29GJBbNJfeVj3yUxeEMuiRYu+QX/xIaDzW7KXePW5CI/Uv2QnbHHBwzD0o2jh87EwVvco6elfsRA2b6+j7XluWnRh804yqtB6PYCNxtz+C6sf91wmCcOnr/c05QfCRK1ZVYlumA3kxNqPk3nABZSG+kJmEsZa6Y+b7b19DtW7Hz797nwfckHomKyVhQzGti8eWKfln65LPpuzNabpmAzb95l7r3OF8hfCQeY8clqx/vmrURq1qW3quu/nq9g53maf/HRj/ceFg/RhKPH/ykLuzYoLMLL0uL2UoHqpyy5vha0bGEM3isI4INTEv+55f2zFS34Jc5g+beYG89NR9N/WJYalMdMpjJTVoQ1/PUjGQe8/pfX7X+18kwOpjVFyeeUeBtuzc26MyJ5+O1n+/rP5644FB1745w9lglr+eb+BiZ0NL87Fkly6urz53dEPunusOJ/flv+BSNp9afAtf2/75bmM/VencdhK82cuCwe88ovHXG5LgLHpvXocAy7xl69x1eNTWGwR19lDLhC5rr+IGPjTqOzluRxS80sLyMRMP3pQ6VNpDTMfcgEUIZ9+IZuoWK/GeaycvN6l/avm/kUuIGufLuRG3XNvFGn6+iEXmNhCFwfTFzuqDtdBe/zK8xdMm5MZWL+mH70YD5v7MHrineqrNJf3Gr/jgsu+k1Mn3qA7eS/cWhT5i8bXWaUIXcMs1fMlqvv2g7PMjJ4QC6db899wwarOHy03DFn52lwU5X4ZZmiSbuSFMfn4rQlx9vah1N/T6ZGJN1xo0T7CUtGXX0/Gyip5ZBqp27cX4uyp14ip0QMuOHqQaVcY5XL9RZGvHmW/IPPTXJSy9+5bq2fk9QLlJKzYa+//wgXGYuYp5w1nUW0Fy+X9W8lO3o7Hbn/8KhccD1013u4gj7c/5iKzLqsNQjt1ub3ysTAhWpTHcczFbhiOH3MhIUxmzOZmh3czLKgeDBF+xUVmbMW7L7zu94WFp1tiaB1F6/fjsVsuFPXwt1bN0KWU5aEZoypgoa4ZLF71rXj/9t9fc5HZWuulqXyqh5ew7rlYaHrvAe3MYidQHHrrwQy9fhCoChNz/2C95iMuirJEsD/VPRcbSdOXRqiqG7YlPa83tWg4N9ve6qzmt+LYomd0z0UTI1WtsO8CusuOxBd143eVikuk113d6O9f/LNw+Rm9GY9Rvkm5rfCmyyokNoihSkcOL+RLLKq00RYuf0k/M39Z9Ky+h8uaG5/dd7Hot/QdXOpIVK/2fPFP6xu41H3HXuiNIn9Hz3Ox8s5fqHy3nuYS512/9C3fLpw9dXVfrTsULa3l+4VzL3xGfMHyI8J2vnpCOYuWFeMf0ZO38S9XIRctWrRo0aJF/7S0Rf+ilGd/Bn3Rj0h5aoVj0U/pf1Tz68cdA29cAAAAAElFTkSuQmCC"/>
          <p:cNvSpPr>
            <a:spLocks noGrp="1" noChangeAspect="1" noChangeArrowheads="1"/>
          </p:cNvSpPr>
          <p:nvPr>
            <p:ph sz="half"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8" name="Picture 7"/>
          <p:cNvPicPr>
            <a:picLocks noChangeAspect="1"/>
          </p:cNvPicPr>
          <p:nvPr/>
        </p:nvPicPr>
        <p:blipFill>
          <a:blip r:embed="rId2"/>
          <a:stretch>
            <a:fillRect/>
          </a:stretch>
        </p:blipFill>
        <p:spPr>
          <a:xfrm>
            <a:off x="704088" y="1546236"/>
            <a:ext cx="9361092" cy="2852028"/>
          </a:xfrm>
          <a:prstGeom prst="rect">
            <a:avLst/>
          </a:prstGeom>
        </p:spPr>
      </p:pic>
    </p:spTree>
    <p:extLst>
      <p:ext uri="{BB962C8B-B14F-4D97-AF65-F5344CB8AC3E}">
        <p14:creationId xmlns:p14="http://schemas.microsoft.com/office/powerpoint/2010/main" val="29160358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sz="half" idx="1"/>
          </p:nvPr>
        </p:nvSpPr>
        <p:spPr/>
        <p:txBody>
          <a:bodyPr>
            <a:normAutofit fontScale="70000" lnSpcReduction="20000"/>
          </a:bodyPr>
          <a:lstStyle/>
          <a:p>
            <a:r>
              <a:rPr lang="en-US" dirty="0"/>
              <a:t>KM is not necessarily “completely new” but has been practiced in a wide variety of settings for some time now, albeit under different monikers.</a:t>
            </a:r>
          </a:p>
          <a:p>
            <a:r>
              <a:rPr lang="en-US" dirty="0"/>
              <a:t>Knowledge is more complex than data or information; it is subjective, often based on experience, and highly contextual.</a:t>
            </a:r>
          </a:p>
          <a:p>
            <a:r>
              <a:rPr lang="en-US" dirty="0"/>
              <a:t>There is no generally accepted deﬁnition of KM, but most practitioners and professionals concur that KM treats both tacit and explicit knowledge with the objective of adding value to the organization.</a:t>
            </a:r>
          </a:p>
          <a:p>
            <a:r>
              <a:rPr lang="en-US" dirty="0"/>
              <a:t>Each organization should deﬁne KM in terms of its own business objectives; concept analysis is one way of accomplishing this.</a:t>
            </a:r>
          </a:p>
          <a:p>
            <a:r>
              <a:rPr lang="en-US" dirty="0"/>
              <a:t>KM is all about applying knowledge in new, previously unencumbered or novel situations.</a:t>
            </a:r>
          </a:p>
          <a:p>
            <a:r>
              <a:rPr lang="en-US" dirty="0"/>
              <a:t>KM has its roots in a variety of different disciplines.</a:t>
            </a:r>
          </a:p>
          <a:p>
            <a:r>
              <a:rPr lang="en-US" dirty="0"/>
              <a:t>The KM generations to date have focused ﬁrst on containers, next on communities, and ﬁnally on the content itself.</a:t>
            </a:r>
          </a:p>
        </p:txBody>
      </p:sp>
      <p:sp>
        <p:nvSpPr>
          <p:cNvPr id="4" name="Footer Placeholder 3"/>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Document title</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5" name="Slide Number Placeholder 4"/>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26</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25166216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checkpoint</a:t>
            </a:r>
          </a:p>
        </p:txBody>
      </p:sp>
      <p:sp>
        <p:nvSpPr>
          <p:cNvPr id="3" name="Content Placeholder 2"/>
          <p:cNvSpPr>
            <a:spLocks noGrp="1"/>
          </p:cNvSpPr>
          <p:nvPr>
            <p:ph sz="half" idx="1"/>
          </p:nvPr>
        </p:nvSpPr>
        <p:spPr/>
        <p:txBody>
          <a:bodyPr>
            <a:normAutofit fontScale="92500" lnSpcReduction="20000"/>
          </a:bodyPr>
          <a:lstStyle/>
          <a:p>
            <a:pPr marL="514350" indent="-514350">
              <a:buFont typeface="+mj-lt"/>
              <a:buAutoNum type="arabicPeriod"/>
            </a:pPr>
            <a:r>
              <a:rPr lang="en-US" dirty="0"/>
              <a:t>Use concept analysis to clarify the following terms:</a:t>
            </a:r>
          </a:p>
          <a:p>
            <a:pPr marL="1314430" lvl="2" indent="-514350">
              <a:buFont typeface="+mj-lt"/>
              <a:buAutoNum type="alphaLcParenR"/>
            </a:pPr>
            <a:r>
              <a:rPr lang="en-US" dirty="0"/>
              <a:t>Intellectual capital versus physical assets.</a:t>
            </a:r>
          </a:p>
          <a:p>
            <a:pPr marL="1314430" lvl="2" indent="-514350">
              <a:buFont typeface="+mj-lt"/>
              <a:buAutoNum type="alphaLcParenR"/>
            </a:pPr>
            <a:r>
              <a:rPr lang="en-US" dirty="0"/>
              <a:t>Tacit knowledge versus explicit knowledge.</a:t>
            </a:r>
          </a:p>
          <a:p>
            <a:pPr marL="1314430" lvl="2" indent="-514350">
              <a:buFont typeface="+mj-lt"/>
              <a:buAutoNum type="alphaLcParenR"/>
            </a:pPr>
            <a:r>
              <a:rPr lang="en-US" dirty="0"/>
              <a:t>Community of practice versus community of interest.</a:t>
            </a:r>
          </a:p>
          <a:p>
            <a:pPr marL="514350" indent="-514350">
              <a:buFont typeface="+mj-lt"/>
              <a:buAutoNum type="arabicPeriod"/>
            </a:pPr>
            <a:r>
              <a:rPr lang="en-US" dirty="0"/>
              <a:t>“Knowledge management is not anything new.” Would you argue that this statement is largely true or false? Why or why not? Use historical antecedents to justify your arguments.</a:t>
            </a:r>
          </a:p>
          <a:p>
            <a:pPr marL="514350" indent="-514350">
              <a:buFont typeface="+mj-lt"/>
              <a:buAutoNum type="arabicPeriod"/>
            </a:pPr>
            <a:r>
              <a:rPr lang="en-US" dirty="0"/>
              <a:t>What are the three generations of knowledge management to date? What was the primary focus of each?</a:t>
            </a:r>
          </a:p>
          <a:p>
            <a:pPr marL="514350" indent="-514350">
              <a:buFont typeface="+mj-lt"/>
              <a:buAutoNum type="arabicPeriod"/>
            </a:pPr>
            <a:r>
              <a:rPr lang="en-US" dirty="0"/>
              <a:t>What are the different types of roles required for each of the above three generations?</a:t>
            </a:r>
          </a:p>
        </p:txBody>
      </p:sp>
      <p:sp>
        <p:nvSpPr>
          <p:cNvPr id="4" name="Footer Placeholder 3"/>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Document title</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5" name="Slide Number Placeholder 4"/>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27</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1917770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KM?</a:t>
            </a:r>
          </a:p>
        </p:txBody>
      </p:sp>
      <p:sp>
        <p:nvSpPr>
          <p:cNvPr id="3" name="Content Placeholder 2"/>
          <p:cNvSpPr>
            <a:spLocks noGrp="1"/>
          </p:cNvSpPr>
          <p:nvPr>
            <p:ph sz="half" idx="1"/>
          </p:nvPr>
        </p:nvSpPr>
        <p:spPr>
          <a:xfrm>
            <a:off x="609602" y="1330105"/>
            <a:ext cx="9963703" cy="5057132"/>
          </a:xfrm>
        </p:spPr>
        <p:txBody>
          <a:bodyPr>
            <a:normAutofit fontScale="70000" lnSpcReduction="20000"/>
          </a:bodyPr>
          <a:lstStyle/>
          <a:p>
            <a:r>
              <a:rPr lang="en-US" dirty="0"/>
              <a:t>Defining KM can be like the story of the blind men and the elephant.</a:t>
            </a:r>
          </a:p>
          <a:p>
            <a:pPr lvl="1"/>
            <a:r>
              <a:rPr lang="en-US" dirty="0"/>
              <a:t>Basic definition – “the process of applying a </a:t>
            </a:r>
            <a:r>
              <a:rPr lang="en-US" dirty="0">
                <a:solidFill>
                  <a:srgbClr val="FF0000"/>
                </a:solidFill>
              </a:rPr>
              <a:t>systematic</a:t>
            </a:r>
            <a:r>
              <a:rPr lang="en-US" dirty="0"/>
              <a:t> approach to the </a:t>
            </a:r>
            <a:r>
              <a:rPr lang="en-US" b="1" dirty="0">
                <a:solidFill>
                  <a:srgbClr val="FF0000"/>
                </a:solidFill>
              </a:rPr>
              <a:t>capture, structuring, management, and dissemination of knowledge </a:t>
            </a:r>
            <a:r>
              <a:rPr lang="en-US" dirty="0"/>
              <a:t>through an organization to </a:t>
            </a:r>
          </a:p>
          <a:p>
            <a:pPr marL="914388" lvl="1" indent="-457200">
              <a:buFont typeface="+mj-lt"/>
              <a:buAutoNum type="arabicPeriod"/>
            </a:pPr>
            <a:r>
              <a:rPr lang="en-US" dirty="0">
                <a:solidFill>
                  <a:srgbClr val="0070C0"/>
                </a:solidFill>
              </a:rPr>
              <a:t>work faster, </a:t>
            </a:r>
          </a:p>
          <a:p>
            <a:pPr marL="914388" lvl="1" indent="-457200">
              <a:buFont typeface="+mj-lt"/>
              <a:buAutoNum type="arabicPeriod"/>
            </a:pPr>
            <a:r>
              <a:rPr lang="en-US" dirty="0">
                <a:solidFill>
                  <a:srgbClr val="0070C0"/>
                </a:solidFill>
              </a:rPr>
              <a:t>reuse best practices, </a:t>
            </a:r>
          </a:p>
          <a:p>
            <a:pPr marL="914388" lvl="1" indent="-457200">
              <a:buFont typeface="+mj-lt"/>
              <a:buAutoNum type="arabicPeriod"/>
            </a:pPr>
            <a:r>
              <a:rPr lang="en-US" dirty="0">
                <a:solidFill>
                  <a:srgbClr val="0070C0"/>
                </a:solidFill>
              </a:rPr>
              <a:t>and reduce costly rework from project to project</a:t>
            </a:r>
            <a:r>
              <a:rPr lang="en-US" dirty="0"/>
              <a:t>”.</a:t>
            </a:r>
          </a:p>
          <a:p>
            <a:pPr lvl="1"/>
            <a:r>
              <a:rPr lang="en-US" dirty="0"/>
              <a:t>Wide definition – “KM encompasses everything to do with knowledge”.</a:t>
            </a:r>
          </a:p>
          <a:p>
            <a:pPr lvl="1"/>
            <a:r>
              <a:rPr lang="en-US" dirty="0"/>
              <a:t>Narrow definition – “IT systems that dispenses organizational know-how”.</a:t>
            </a:r>
          </a:p>
          <a:p>
            <a:pPr marL="457188" lvl="1" indent="0">
              <a:buNone/>
            </a:pPr>
            <a:r>
              <a:rPr lang="en-US" dirty="0"/>
              <a:t> </a:t>
            </a:r>
          </a:p>
          <a:p>
            <a:r>
              <a:rPr lang="en-US" dirty="0"/>
              <a:t>KM can also be defined from</a:t>
            </a:r>
          </a:p>
          <a:p>
            <a:pPr lvl="1"/>
            <a:r>
              <a:rPr lang="en-US" dirty="0"/>
              <a:t>The business perspective</a:t>
            </a:r>
          </a:p>
          <a:p>
            <a:pPr lvl="1"/>
            <a:r>
              <a:rPr lang="en-US" dirty="0"/>
              <a:t>The cognitive science or knowledge science perspective</a:t>
            </a:r>
          </a:p>
          <a:p>
            <a:pPr lvl="1"/>
            <a:r>
              <a:rPr lang="en-US" dirty="0"/>
              <a:t>The process/technology perspective</a:t>
            </a:r>
          </a:p>
          <a:p>
            <a:pPr marL="457188" lvl="1" indent="0">
              <a:buNone/>
            </a:pPr>
            <a:endParaRPr lang="en-US" dirty="0"/>
          </a:p>
          <a:p>
            <a:r>
              <a:rPr lang="en-US" dirty="0"/>
              <a:t>KM is all these and more… </a:t>
            </a:r>
          </a:p>
          <a:p>
            <a:pPr marL="0" indent="0" algn="ctr">
              <a:buNone/>
            </a:pPr>
            <a:endParaRPr lang="en-US" dirty="0"/>
          </a:p>
          <a:p>
            <a:pPr marL="0" indent="0" algn="ctr">
              <a:buNone/>
            </a:pPr>
            <a:r>
              <a:rPr lang="en-US" dirty="0"/>
              <a:t>Consensus: KM is highly multidisciplinary.</a:t>
            </a:r>
          </a:p>
        </p:txBody>
      </p:sp>
      <p:sp>
        <p:nvSpPr>
          <p:cNvPr id="4" name="Footer Placeholder 3"/>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rPr>
              <a:t>Introduction to Knowledge Management</a:t>
            </a:r>
          </a:p>
        </p:txBody>
      </p:sp>
      <p:sp>
        <p:nvSpPr>
          <p:cNvPr id="5" name="Slide Number Placeholder 4"/>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3</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2486645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Multidisciplinary nature of KM</a:t>
            </a:r>
          </a:p>
        </p:txBody>
      </p:sp>
      <p:sp>
        <p:nvSpPr>
          <p:cNvPr id="3" name="Content Placeholder 2"/>
          <p:cNvSpPr>
            <a:spLocks noGrp="1"/>
          </p:cNvSpPr>
          <p:nvPr>
            <p:ph sz="half" idx="1"/>
          </p:nvPr>
        </p:nvSpPr>
        <p:spPr/>
        <p:txBody>
          <a:bodyPr>
            <a:normAutofit lnSpcReduction="10000"/>
          </a:bodyPr>
          <a:lstStyle/>
          <a:p>
            <a:r>
              <a:rPr lang="en-US" dirty="0"/>
              <a:t>KM draws upon a vast number of diverse fields:</a:t>
            </a:r>
          </a:p>
          <a:p>
            <a:pPr lvl="1"/>
            <a:r>
              <a:rPr lang="en-US" dirty="0"/>
              <a:t>Organizational science</a:t>
            </a:r>
          </a:p>
          <a:p>
            <a:pPr lvl="1"/>
            <a:r>
              <a:rPr lang="en-US" dirty="0"/>
              <a:t>Cognitive science</a:t>
            </a:r>
          </a:p>
          <a:p>
            <a:pPr lvl="1"/>
            <a:r>
              <a:rPr lang="en-US" dirty="0"/>
              <a:t>Computer science</a:t>
            </a:r>
          </a:p>
          <a:p>
            <a:pPr lvl="1"/>
            <a:r>
              <a:rPr lang="en-US" dirty="0"/>
              <a:t>Linguistics and computational linguistics</a:t>
            </a:r>
          </a:p>
          <a:p>
            <a:pPr lvl="1"/>
            <a:r>
              <a:rPr lang="en-US" dirty="0"/>
              <a:t>Information technologies</a:t>
            </a:r>
          </a:p>
          <a:p>
            <a:pPr lvl="1"/>
            <a:r>
              <a:rPr lang="en-US" dirty="0"/>
              <a:t>Information and library science</a:t>
            </a:r>
          </a:p>
          <a:p>
            <a:pPr lvl="1"/>
            <a:r>
              <a:rPr lang="en-US" dirty="0"/>
              <a:t>Technical writing and journalism</a:t>
            </a:r>
          </a:p>
          <a:p>
            <a:pPr lvl="1"/>
            <a:r>
              <a:rPr lang="en-US" dirty="0"/>
              <a:t>Anthropology and communication studies</a:t>
            </a:r>
          </a:p>
          <a:p>
            <a:pPr lvl="1"/>
            <a:r>
              <a:rPr lang="en-US" dirty="0"/>
              <a:t>Collaborative technologies </a:t>
            </a:r>
          </a:p>
          <a:p>
            <a:pPr lvl="1"/>
            <a:r>
              <a:rPr lang="en-US" dirty="0"/>
              <a:t>Web technologies</a:t>
            </a:r>
          </a:p>
        </p:txBody>
      </p:sp>
      <p:sp>
        <p:nvSpPr>
          <p:cNvPr id="4" name="Footer Placeholder 3"/>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Document title</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5" name="Slide Number Placeholder 4"/>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4</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2272774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knowledge?</a:t>
            </a:r>
          </a:p>
        </p:txBody>
      </p:sp>
      <p:sp>
        <p:nvSpPr>
          <p:cNvPr id="3" name="Content Placeholder 2"/>
          <p:cNvSpPr>
            <a:spLocks noGrp="1"/>
          </p:cNvSpPr>
          <p:nvPr>
            <p:ph sz="half" idx="1"/>
          </p:nvPr>
        </p:nvSpPr>
        <p:spPr/>
        <p:txBody>
          <a:bodyPr/>
          <a:lstStyle/>
          <a:p>
            <a:r>
              <a:rPr lang="en-US" dirty="0"/>
              <a:t>Knowledge is a more subjective way of knowing something… </a:t>
            </a:r>
          </a:p>
          <a:p>
            <a:endParaRPr lang="en-US" dirty="0"/>
          </a:p>
          <a:p>
            <a:r>
              <a:rPr lang="en-US" dirty="0"/>
              <a:t>Data vs information vs knowledge</a:t>
            </a:r>
          </a:p>
          <a:p>
            <a:pPr lvl="1"/>
            <a:r>
              <a:rPr lang="en-US" b="1" dirty="0"/>
              <a:t>Data:</a:t>
            </a:r>
            <a:r>
              <a:rPr lang="en-US" dirty="0"/>
              <a:t> Content that is directly observable or veriﬁable</a:t>
            </a:r>
          </a:p>
          <a:p>
            <a:pPr lvl="1"/>
            <a:r>
              <a:rPr lang="en-US" b="1" dirty="0"/>
              <a:t>Information:</a:t>
            </a:r>
            <a:r>
              <a:rPr lang="en-US" dirty="0"/>
              <a:t> Content that represents analyzed data</a:t>
            </a:r>
          </a:p>
          <a:p>
            <a:pPr lvl="1"/>
            <a:r>
              <a:rPr lang="en-US" b="1" dirty="0"/>
              <a:t>Knowledge:</a:t>
            </a:r>
            <a:r>
              <a:rPr lang="en-US" dirty="0"/>
              <a:t> Dealing with information using experiential or individual values, perceptions, and experience</a:t>
            </a:r>
          </a:p>
        </p:txBody>
      </p:sp>
      <p:sp>
        <p:nvSpPr>
          <p:cNvPr id="4" name="Footer Placeholder 3"/>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Document title</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5" name="Slide Number Placeholder 4"/>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5</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2556516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knowledge</a:t>
            </a:r>
          </a:p>
        </p:txBody>
      </p:sp>
      <p:sp>
        <p:nvSpPr>
          <p:cNvPr id="3" name="Content Placeholder 2"/>
          <p:cNvSpPr>
            <a:spLocks noGrp="1"/>
          </p:cNvSpPr>
          <p:nvPr>
            <p:ph sz="half" idx="1"/>
          </p:nvPr>
        </p:nvSpPr>
        <p:spPr/>
        <p:txBody>
          <a:bodyPr>
            <a:normAutofit fontScale="55000" lnSpcReduction="20000"/>
          </a:bodyPr>
          <a:lstStyle/>
          <a:p>
            <a:r>
              <a:rPr lang="en-US" sz="3800" dirty="0"/>
              <a:t>2 major types of knowledge:</a:t>
            </a:r>
          </a:p>
          <a:p>
            <a:pPr marL="914391" lvl="1" indent="-514350">
              <a:buFont typeface="+mj-lt"/>
              <a:buAutoNum type="arabicPeriod"/>
            </a:pPr>
            <a:r>
              <a:rPr lang="en-US" sz="2900" b="1" dirty="0"/>
              <a:t>Tacit knowledge: </a:t>
            </a:r>
          </a:p>
          <a:p>
            <a:pPr marL="1314430" lvl="2" indent="-514350">
              <a:buFont typeface="Courier New" panose="02070309020205020404" pitchFamily="49" charset="0"/>
              <a:buChar char="o"/>
            </a:pPr>
            <a:r>
              <a:rPr lang="en-US" sz="2900" dirty="0"/>
              <a:t>Knowledge that is </a:t>
            </a:r>
            <a:r>
              <a:rPr lang="en-US" sz="2900" dirty="0">
                <a:solidFill>
                  <a:srgbClr val="FF0000"/>
                </a:solidFill>
              </a:rPr>
              <a:t>difﬁcult to articulate </a:t>
            </a:r>
            <a:r>
              <a:rPr lang="en-US" sz="2900" dirty="0"/>
              <a:t>and also difﬁcult to put into words, text, or drawings </a:t>
            </a:r>
            <a:r>
              <a:rPr lang="en-US" sz="2900" dirty="0">
                <a:solidFill>
                  <a:srgbClr val="FF0000"/>
                </a:solidFill>
              </a:rPr>
              <a:t>(difficult to transfer, share)</a:t>
            </a:r>
            <a:r>
              <a:rPr lang="en-US" sz="2900" dirty="0"/>
              <a:t>. </a:t>
            </a:r>
          </a:p>
          <a:p>
            <a:pPr marL="1314430" lvl="2" indent="-514350">
              <a:buFont typeface="Courier New" panose="02070309020205020404" pitchFamily="49" charset="0"/>
              <a:buChar char="o"/>
            </a:pPr>
            <a:r>
              <a:rPr lang="en-US" sz="2900" dirty="0"/>
              <a:t>Ability to adapt, to deal with new and exceptional situations</a:t>
            </a:r>
          </a:p>
          <a:p>
            <a:pPr marL="1314430" lvl="2" indent="-514350">
              <a:buFont typeface="Courier New" panose="02070309020205020404" pitchFamily="49" charset="0"/>
              <a:buChar char="o"/>
            </a:pPr>
            <a:r>
              <a:rPr lang="en-US" sz="2900" dirty="0"/>
              <a:t>Expertise, know-how, know-why, and care-why</a:t>
            </a:r>
          </a:p>
          <a:p>
            <a:pPr marL="1314430" lvl="2" indent="-514350">
              <a:buFont typeface="Courier New" panose="02070309020205020404" pitchFamily="49" charset="0"/>
              <a:buChar char="o"/>
            </a:pPr>
            <a:r>
              <a:rPr lang="en-US" sz="2900" dirty="0"/>
              <a:t>Ability to collaborate, to share a vision, to transmit a culture</a:t>
            </a:r>
          </a:p>
          <a:p>
            <a:pPr marL="1314430" lvl="2" indent="-514350">
              <a:buFont typeface="Courier New" panose="02070309020205020404" pitchFamily="49" charset="0"/>
              <a:buChar char="o"/>
            </a:pPr>
            <a:r>
              <a:rPr lang="en-US" sz="2900" dirty="0"/>
              <a:t>Coaching and mentoring to transfer experiential knowledge on a one-to-one, face-to-face basis</a:t>
            </a:r>
          </a:p>
          <a:p>
            <a:pPr marL="1314430" lvl="2" indent="-514350">
              <a:buFont typeface="Courier New" panose="02070309020205020404" pitchFamily="49" charset="0"/>
              <a:buChar char="o"/>
            </a:pPr>
            <a:endParaRPr lang="en-US" sz="2900" dirty="0"/>
          </a:p>
          <a:p>
            <a:pPr marL="914391" lvl="1" indent="-514350">
              <a:buFont typeface="+mj-lt"/>
              <a:buAutoNum type="arabicPeriod"/>
            </a:pPr>
            <a:r>
              <a:rPr lang="en-US" sz="2900" b="1" dirty="0"/>
              <a:t>Explicit knowledge: </a:t>
            </a:r>
          </a:p>
          <a:p>
            <a:pPr marL="1314430" lvl="2" indent="-514350">
              <a:buFont typeface="Courier New" panose="02070309020205020404" pitchFamily="49" charset="0"/>
              <a:buChar char="o"/>
            </a:pPr>
            <a:r>
              <a:rPr lang="en-US" sz="2900" dirty="0"/>
              <a:t>Knowledge represented by content that has been </a:t>
            </a:r>
            <a:r>
              <a:rPr lang="en-US" sz="2900" dirty="0">
                <a:solidFill>
                  <a:srgbClr val="FF0000"/>
                </a:solidFill>
              </a:rPr>
              <a:t>documented, </a:t>
            </a:r>
            <a:r>
              <a:rPr lang="en-US" sz="2900" dirty="0"/>
              <a:t>captured in some tangible form such as words, audio recordings, or images.</a:t>
            </a:r>
          </a:p>
          <a:p>
            <a:pPr marL="1314430" lvl="2" indent="-514350">
              <a:buFont typeface="Courier New" panose="02070309020205020404" pitchFamily="49" charset="0"/>
              <a:buChar char="o"/>
            </a:pPr>
            <a:r>
              <a:rPr lang="en-US" sz="2900" dirty="0"/>
              <a:t>Ability to disseminate, to reproduce, to access, and to reapply throughout the organization</a:t>
            </a:r>
          </a:p>
          <a:p>
            <a:pPr marL="1314430" lvl="2" indent="-514350">
              <a:buFont typeface="Courier New" panose="02070309020205020404" pitchFamily="49" charset="0"/>
              <a:buChar char="o"/>
            </a:pPr>
            <a:r>
              <a:rPr lang="en-US" sz="2900" dirty="0"/>
              <a:t>Ability to teach, to train</a:t>
            </a:r>
          </a:p>
          <a:p>
            <a:pPr marL="1314430" lvl="2" indent="-514350">
              <a:buFont typeface="Courier New" panose="02070309020205020404" pitchFamily="49" charset="0"/>
              <a:buChar char="o"/>
            </a:pPr>
            <a:r>
              <a:rPr lang="en-US" sz="2900" dirty="0"/>
              <a:t>Ability to organize, to systematize; to translate a vision into a mission statement, into operational guidelines</a:t>
            </a:r>
          </a:p>
          <a:p>
            <a:pPr marL="1314430" lvl="2" indent="-514350">
              <a:buFont typeface="Courier New" panose="02070309020205020404" pitchFamily="49" charset="0"/>
              <a:buChar char="o"/>
            </a:pPr>
            <a:r>
              <a:rPr lang="en-US" sz="2900" dirty="0"/>
              <a:t>Transfer of knowledge via products, services, and documented processes</a:t>
            </a:r>
          </a:p>
          <a:p>
            <a:endParaRPr lang="en-US" dirty="0"/>
          </a:p>
        </p:txBody>
      </p:sp>
      <p:sp>
        <p:nvSpPr>
          <p:cNvPr id="4" name="Footer Placeholder 3"/>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Document title</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5" name="Slide Number Placeholder 4"/>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6</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1131771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KM focus</a:t>
            </a:r>
          </a:p>
        </p:txBody>
      </p:sp>
      <p:sp>
        <p:nvSpPr>
          <p:cNvPr id="3" name="Content Placeholder 2"/>
          <p:cNvSpPr>
            <a:spLocks noGrp="1"/>
          </p:cNvSpPr>
          <p:nvPr>
            <p:ph sz="half" idx="1"/>
          </p:nvPr>
        </p:nvSpPr>
        <p:spPr/>
        <p:txBody>
          <a:bodyPr>
            <a:normAutofit fontScale="92500" lnSpcReduction="20000"/>
          </a:bodyPr>
          <a:lstStyle/>
          <a:p>
            <a:r>
              <a:rPr lang="en-US" dirty="0"/>
              <a:t>Common misconception: KM focuses on rendering </a:t>
            </a:r>
            <a:r>
              <a:rPr lang="en-US" i="1" dirty="0"/>
              <a:t>tacit</a:t>
            </a:r>
            <a:r>
              <a:rPr lang="en-US" dirty="0"/>
              <a:t> into </a:t>
            </a:r>
            <a:r>
              <a:rPr lang="en-US" i="1" dirty="0"/>
              <a:t>explicit or tangible </a:t>
            </a:r>
            <a:r>
              <a:rPr lang="en-US" dirty="0"/>
              <a:t>forms.</a:t>
            </a:r>
          </a:p>
          <a:p>
            <a:endParaRPr lang="en-US" dirty="0"/>
          </a:p>
          <a:p>
            <a:r>
              <a:rPr lang="en-US" dirty="0"/>
              <a:t>In fact, KM’s focus is broader </a:t>
            </a:r>
            <a:r>
              <a:rPr lang="en-US" dirty="0">
                <a:sym typeface="Wingdings" panose="05000000000000000000" pitchFamily="2" charset="2"/>
              </a:rPr>
              <a:t> </a:t>
            </a:r>
            <a:r>
              <a:rPr lang="en-US" dirty="0"/>
              <a:t>includes leveraging the value of organizational knowledge and know-how that accumulates over time.</a:t>
            </a:r>
          </a:p>
          <a:p>
            <a:pPr lvl="1"/>
            <a:r>
              <a:rPr lang="en-US" dirty="0"/>
              <a:t>e.g. gathering and documenting successful knowledge sharing examples as best practices.</a:t>
            </a:r>
          </a:p>
          <a:p>
            <a:endParaRPr lang="en-US" dirty="0"/>
          </a:p>
          <a:p>
            <a:r>
              <a:rPr lang="en-US" dirty="0"/>
              <a:t>A number of attributes combine to make up what KM should be. </a:t>
            </a:r>
          </a:p>
          <a:p>
            <a:pPr lvl="1"/>
            <a:r>
              <a:rPr lang="en-US" dirty="0"/>
              <a:t>Using the </a:t>
            </a:r>
            <a:r>
              <a:rPr lang="en-US" b="1" dirty="0"/>
              <a:t>concept analysis technique </a:t>
            </a:r>
            <a:r>
              <a:rPr lang="en-US" dirty="0"/>
              <a:t>is a good way to identify these attributes.</a:t>
            </a:r>
          </a:p>
        </p:txBody>
      </p:sp>
      <p:sp>
        <p:nvSpPr>
          <p:cNvPr id="4" name="Footer Placeholder 3"/>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Document title</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5" name="Slide Number Placeholder 4"/>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7</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2923904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Concept Analysis Technique</a:t>
            </a:r>
          </a:p>
        </p:txBody>
      </p:sp>
      <p:sp>
        <p:nvSpPr>
          <p:cNvPr id="3" name="Content Placeholder 2"/>
          <p:cNvSpPr>
            <a:spLocks noGrp="1"/>
          </p:cNvSpPr>
          <p:nvPr>
            <p:ph sz="half" idx="1"/>
          </p:nvPr>
        </p:nvSpPr>
        <p:spPr/>
        <p:txBody>
          <a:bodyPr>
            <a:normAutofit/>
          </a:bodyPr>
          <a:lstStyle/>
          <a:p>
            <a:r>
              <a:rPr lang="en-US" dirty="0"/>
              <a:t>Concept analysis uses a “formula” to generate deﬁnitions and descriptive phrases for highly complex terms.</a:t>
            </a:r>
          </a:p>
          <a:p>
            <a:r>
              <a:rPr lang="en-US" dirty="0"/>
              <a:t>This approach obtains consensus on three major dimensions of a given concept:</a:t>
            </a:r>
          </a:p>
          <a:p>
            <a:pPr marL="914391" lvl="1" indent="-514350">
              <a:buFont typeface="+mj-lt"/>
              <a:buAutoNum type="arabicPeriod"/>
            </a:pPr>
            <a:r>
              <a:rPr lang="en-US" dirty="0"/>
              <a:t>A list of </a:t>
            </a:r>
            <a:r>
              <a:rPr lang="en-US" b="1" i="1" dirty="0"/>
              <a:t>key attributes </a:t>
            </a:r>
            <a:r>
              <a:rPr lang="en-US" dirty="0"/>
              <a:t>that must be present in the deﬁnition, vision, or mission statement.</a:t>
            </a:r>
          </a:p>
          <a:p>
            <a:pPr marL="914391" lvl="1" indent="-514350">
              <a:buFont typeface="+mj-lt"/>
              <a:buAutoNum type="arabicPeriod"/>
            </a:pPr>
            <a:r>
              <a:rPr lang="en-US" dirty="0"/>
              <a:t>A list of </a:t>
            </a:r>
            <a:r>
              <a:rPr lang="en-US" b="1" i="1" dirty="0"/>
              <a:t>illustrative examples</a:t>
            </a:r>
            <a:r>
              <a:rPr lang="en-US" dirty="0"/>
              <a:t>.</a:t>
            </a:r>
          </a:p>
          <a:p>
            <a:pPr marL="914391" lvl="1" indent="-514350">
              <a:buFont typeface="+mj-lt"/>
              <a:buAutoNum type="arabicPeriod"/>
            </a:pPr>
            <a:r>
              <a:rPr lang="en-US" dirty="0"/>
              <a:t>A list of </a:t>
            </a:r>
            <a:r>
              <a:rPr lang="en-US" b="1" i="1" dirty="0"/>
              <a:t>illustrative non-examples</a:t>
            </a:r>
            <a:r>
              <a:rPr lang="en-US" dirty="0"/>
              <a:t>.</a:t>
            </a:r>
          </a:p>
        </p:txBody>
      </p:sp>
      <p:sp>
        <p:nvSpPr>
          <p:cNvPr id="4" name="Footer Placeholder 3"/>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Document title</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5" name="Slide Number Placeholder 4"/>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8</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3410239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AE5F4-BD55-A3DF-95C1-C604E2C3ACDD}"/>
              </a:ext>
            </a:extLst>
          </p:cNvPr>
          <p:cNvSpPr>
            <a:spLocks noGrp="1"/>
          </p:cNvSpPr>
          <p:nvPr>
            <p:ph type="title"/>
          </p:nvPr>
        </p:nvSpPr>
        <p:spPr/>
        <p:txBody>
          <a:bodyPr/>
          <a:lstStyle/>
          <a:p>
            <a:r>
              <a:rPr lang="en-MY" dirty="0"/>
              <a:t>Concept Analysis Template</a:t>
            </a:r>
          </a:p>
        </p:txBody>
      </p:sp>
      <p:sp>
        <p:nvSpPr>
          <p:cNvPr id="4" name="Footer Placeholder 3">
            <a:extLst>
              <a:ext uri="{FF2B5EF4-FFF2-40B4-BE49-F238E27FC236}">
                <a16:creationId xmlns:a16="http://schemas.microsoft.com/office/drawing/2014/main" id="{B51C763E-617B-328B-80EF-A316C79B5429}"/>
              </a:ext>
            </a:extLst>
          </p:cNvPr>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Document title</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5" name="Slide Number Placeholder 4">
            <a:extLst>
              <a:ext uri="{FF2B5EF4-FFF2-40B4-BE49-F238E27FC236}">
                <a16:creationId xmlns:a16="http://schemas.microsoft.com/office/drawing/2014/main" id="{9F6C5CEA-812F-61C7-40F4-10C4170989BF}"/>
              </a:ext>
            </a:extLst>
          </p:cNvPr>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9</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graphicFrame>
        <p:nvGraphicFramePr>
          <p:cNvPr id="6" name="Table 6">
            <a:extLst>
              <a:ext uri="{FF2B5EF4-FFF2-40B4-BE49-F238E27FC236}">
                <a16:creationId xmlns:a16="http://schemas.microsoft.com/office/drawing/2014/main" id="{B43216A3-5CA1-4377-D93E-EC4586DFB619}"/>
              </a:ext>
            </a:extLst>
          </p:cNvPr>
          <p:cNvGraphicFramePr>
            <a:graphicFrameLocks noGrp="1"/>
          </p:cNvGraphicFramePr>
          <p:nvPr>
            <p:ph sz="half" idx="1"/>
            <p:extLst>
              <p:ext uri="{D42A27DB-BD31-4B8C-83A1-F6EECF244321}">
                <p14:modId xmlns:p14="http://schemas.microsoft.com/office/powerpoint/2010/main" val="556881263"/>
              </p:ext>
            </p:extLst>
          </p:nvPr>
        </p:nvGraphicFramePr>
        <p:xfrm>
          <a:off x="1095654" y="1847419"/>
          <a:ext cx="8127999" cy="4119880"/>
        </p:xfrm>
        <a:graphic>
          <a:graphicData uri="http://schemas.openxmlformats.org/drawingml/2006/table">
            <a:tbl>
              <a:tblPr firstRow="1" bandRow="1">
                <a:tableStyleId>{5940675A-B579-460E-94D1-54222C63F5DA}</a:tableStyleId>
              </a:tblPr>
              <a:tblGrid>
                <a:gridCol w="2709333">
                  <a:extLst>
                    <a:ext uri="{9D8B030D-6E8A-4147-A177-3AD203B41FA5}">
                      <a16:colId xmlns:a16="http://schemas.microsoft.com/office/drawing/2014/main" val="924865912"/>
                    </a:ext>
                  </a:extLst>
                </a:gridCol>
                <a:gridCol w="2709333">
                  <a:extLst>
                    <a:ext uri="{9D8B030D-6E8A-4147-A177-3AD203B41FA5}">
                      <a16:colId xmlns:a16="http://schemas.microsoft.com/office/drawing/2014/main" val="1767765994"/>
                    </a:ext>
                  </a:extLst>
                </a:gridCol>
                <a:gridCol w="2709333">
                  <a:extLst>
                    <a:ext uri="{9D8B030D-6E8A-4147-A177-3AD203B41FA5}">
                      <a16:colId xmlns:a16="http://schemas.microsoft.com/office/drawing/2014/main" val="4046514442"/>
                    </a:ext>
                  </a:extLst>
                </a:gridCol>
              </a:tblGrid>
              <a:tr h="370840">
                <a:tc>
                  <a:txBody>
                    <a:bodyPr/>
                    <a:lstStyle/>
                    <a:p>
                      <a:r>
                        <a:rPr lang="en-MY" dirty="0"/>
                        <a:t>Key Attributes</a:t>
                      </a:r>
                    </a:p>
                  </a:txBody>
                  <a:tcPr/>
                </a:tc>
                <a:tc>
                  <a:txBody>
                    <a:bodyPr/>
                    <a:lstStyle/>
                    <a:p>
                      <a:r>
                        <a:rPr lang="en-MY" dirty="0"/>
                        <a:t>Examples:</a:t>
                      </a:r>
                    </a:p>
                    <a:p>
                      <a:r>
                        <a:rPr lang="en-MY" dirty="0"/>
                        <a:t>Concept </a:t>
                      </a:r>
                      <a:r>
                        <a:rPr lang="en-MY" b="1" dirty="0"/>
                        <a:t>is…</a:t>
                      </a:r>
                      <a:endParaRPr lang="en-MY" dirty="0"/>
                    </a:p>
                  </a:txBody>
                  <a:tcPr/>
                </a:tc>
                <a:tc>
                  <a:txBody>
                    <a:bodyPr/>
                    <a:lstStyle/>
                    <a:p>
                      <a:r>
                        <a:rPr lang="en-MY" dirty="0"/>
                        <a:t>Non-examples: Concept </a:t>
                      </a:r>
                      <a:r>
                        <a:rPr lang="en-MY" b="1" dirty="0"/>
                        <a:t>is NOT…</a:t>
                      </a:r>
                    </a:p>
                  </a:txBody>
                  <a:tcPr/>
                </a:tc>
                <a:extLst>
                  <a:ext uri="{0D108BD9-81ED-4DB2-BD59-A6C34878D82A}">
                    <a16:rowId xmlns:a16="http://schemas.microsoft.com/office/drawing/2014/main" val="1284198541"/>
                  </a:ext>
                </a:extLst>
              </a:tr>
              <a:tr h="370840">
                <a:tc>
                  <a:txBody>
                    <a:bodyPr/>
                    <a:lstStyle/>
                    <a:p>
                      <a:r>
                        <a:rPr lang="en-MY" dirty="0"/>
                        <a:t>Being green</a:t>
                      </a:r>
                    </a:p>
                  </a:txBody>
                  <a:tcPr/>
                </a:tc>
                <a:tc>
                  <a:txBody>
                    <a:bodyPr/>
                    <a:lstStyle/>
                    <a:p>
                      <a:endParaRPr lang="en-MY"/>
                    </a:p>
                  </a:txBody>
                  <a:tcPr/>
                </a:tc>
                <a:tc>
                  <a:txBody>
                    <a:bodyPr/>
                    <a:lstStyle/>
                    <a:p>
                      <a:endParaRPr lang="en-MY" dirty="0"/>
                    </a:p>
                  </a:txBody>
                  <a:tcPr/>
                </a:tc>
                <a:extLst>
                  <a:ext uri="{0D108BD9-81ED-4DB2-BD59-A6C34878D82A}">
                    <a16:rowId xmlns:a16="http://schemas.microsoft.com/office/drawing/2014/main" val="2942876729"/>
                  </a:ext>
                </a:extLst>
              </a:tr>
              <a:tr h="370840">
                <a:tc>
                  <a:txBody>
                    <a:bodyPr/>
                    <a:lstStyle/>
                    <a:p>
                      <a:r>
                        <a:rPr lang="en-MY" dirty="0"/>
                        <a:t>-3 principles of recycle reuse </a:t>
                      </a:r>
                      <a:r>
                        <a:rPr lang="en-MY" dirty="0" err="1"/>
                        <a:t>reprod</a:t>
                      </a:r>
                      <a:r>
                        <a:rPr lang="en-MY" dirty="0"/>
                        <a:t>.</a:t>
                      </a:r>
                    </a:p>
                    <a:p>
                      <a:r>
                        <a:rPr lang="en-MY" dirty="0"/>
                        <a:t>-human quality</a:t>
                      </a:r>
                    </a:p>
                    <a:p>
                      <a:r>
                        <a:rPr lang="en-MY" dirty="0"/>
                        <a:t>-helps keep environment clean</a:t>
                      </a:r>
                    </a:p>
                    <a:p>
                      <a:r>
                        <a:rPr lang="en-MY" dirty="0"/>
                        <a:t>-increase research time on sustainable resources</a:t>
                      </a:r>
                    </a:p>
                    <a:p>
                      <a:r>
                        <a:rPr lang="en-MY" dirty="0"/>
                        <a:t>-reduce material waste</a:t>
                      </a:r>
                    </a:p>
                    <a:p>
                      <a:r>
                        <a:rPr lang="en-MY" dirty="0"/>
                        <a:t> </a:t>
                      </a:r>
                    </a:p>
                  </a:txBody>
                  <a:tcPr/>
                </a:tc>
                <a:tc>
                  <a:txBody>
                    <a:bodyPr/>
                    <a:lstStyle/>
                    <a:p>
                      <a:pPr marL="285750" indent="-285750">
                        <a:buFontTx/>
                        <a:buChar char="-"/>
                      </a:pPr>
                      <a:r>
                        <a:rPr lang="en-MY" dirty="0"/>
                        <a:t>No Littering</a:t>
                      </a:r>
                    </a:p>
                    <a:p>
                      <a:pPr marL="285750" indent="-285750">
                        <a:buFontTx/>
                        <a:buChar char="-"/>
                      </a:pPr>
                      <a:r>
                        <a:rPr lang="en-MY" dirty="0"/>
                        <a:t>Reduce electricity usage</a:t>
                      </a:r>
                    </a:p>
                    <a:p>
                      <a:pPr marL="285750" indent="-285750">
                        <a:buFontTx/>
                        <a:buChar char="-"/>
                      </a:pPr>
                      <a:r>
                        <a:rPr lang="en-MY" dirty="0"/>
                        <a:t>Reduce water usage</a:t>
                      </a:r>
                    </a:p>
                  </a:txBody>
                  <a:tcPr/>
                </a:tc>
                <a:tc>
                  <a:txBody>
                    <a:bodyPr/>
                    <a:lstStyle/>
                    <a:p>
                      <a:pPr marL="285750" indent="-285750">
                        <a:buFontTx/>
                        <a:buChar char="-"/>
                      </a:pPr>
                      <a:r>
                        <a:rPr lang="en-MY" dirty="0"/>
                        <a:t>Littering</a:t>
                      </a:r>
                    </a:p>
                    <a:p>
                      <a:pPr marL="285750" indent="-285750">
                        <a:buFontTx/>
                        <a:buChar char="-"/>
                      </a:pPr>
                      <a:r>
                        <a:rPr lang="en-MY" dirty="0"/>
                        <a:t>Wasting electricity</a:t>
                      </a:r>
                    </a:p>
                    <a:p>
                      <a:pPr marL="285750" indent="-285750">
                        <a:buFontTx/>
                        <a:buChar char="-"/>
                      </a:pPr>
                      <a:r>
                        <a:rPr lang="en-MY" dirty="0"/>
                        <a:t>Wasting water</a:t>
                      </a:r>
                    </a:p>
                    <a:p>
                      <a:pPr marL="285750" indent="-285750">
                        <a:buFontTx/>
                        <a:buChar char="-"/>
                      </a:pPr>
                      <a:r>
                        <a:rPr lang="en-MY" dirty="0"/>
                        <a:t>Deforestation</a:t>
                      </a:r>
                    </a:p>
                    <a:p>
                      <a:pPr marL="285750" indent="-285750">
                        <a:buFontTx/>
                        <a:buChar char="-"/>
                      </a:pPr>
                      <a:r>
                        <a:rPr lang="en-MY" dirty="0"/>
                        <a:t>Printing mass amount of paper cash</a:t>
                      </a:r>
                    </a:p>
                  </a:txBody>
                  <a:tcPr/>
                </a:tc>
                <a:extLst>
                  <a:ext uri="{0D108BD9-81ED-4DB2-BD59-A6C34878D82A}">
                    <a16:rowId xmlns:a16="http://schemas.microsoft.com/office/drawing/2014/main" val="3325138434"/>
                  </a:ext>
                </a:extLst>
              </a:tr>
            </a:tbl>
          </a:graphicData>
        </a:graphic>
      </p:graphicFrame>
    </p:spTree>
    <p:extLst>
      <p:ext uri="{BB962C8B-B14F-4D97-AF65-F5344CB8AC3E}">
        <p14:creationId xmlns:p14="http://schemas.microsoft.com/office/powerpoint/2010/main" val="83813443"/>
      </p:ext>
    </p:extLst>
  </p:cSld>
  <p:clrMapOvr>
    <a:masterClrMapping/>
  </p:clrMapOvr>
</p:sld>
</file>

<file path=ppt/theme/theme1.xml><?xml version="1.0" encoding="utf-8"?>
<a:theme xmlns:a="http://schemas.openxmlformats.org/drawingml/2006/main" name="UOW_PPT_2016_16x9_March2016">
  <a:themeElements>
    <a:clrScheme name="new UOW brand">
      <a:dk1>
        <a:sysClr val="windowText" lastClr="000000"/>
      </a:dk1>
      <a:lt1>
        <a:sysClr val="window" lastClr="FFFFFF"/>
      </a:lt1>
      <a:dk2>
        <a:srgbClr val="0C2340"/>
      </a:dk2>
      <a:lt2>
        <a:srgbClr val="D9D9D6"/>
      </a:lt2>
      <a:accent1>
        <a:srgbClr val="0033CC"/>
      </a:accent1>
      <a:accent2>
        <a:srgbClr val="E10600"/>
      </a:accent2>
      <a:accent3>
        <a:srgbClr val="0C2340"/>
      </a:accent3>
      <a:accent4>
        <a:srgbClr val="FFFFFF"/>
      </a:accent4>
      <a:accent5>
        <a:srgbClr val="000000"/>
      </a:accent5>
      <a:accent6>
        <a:srgbClr val="FFFFFF"/>
      </a:accent6>
      <a:hlink>
        <a:srgbClr val="245397"/>
      </a:hlink>
      <a:folHlink>
        <a:srgbClr val="4195D3"/>
      </a:folHlink>
    </a:clrScheme>
    <a:fontScheme name="2016 UOW Brand">
      <a:majorFont>
        <a:latin typeface="Times New Roman"/>
        <a:ea typeface=""/>
        <a:cs typeface=""/>
      </a:majorFont>
      <a:minorFont>
        <a:latin typeface="Montserra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UOW_PPT_2016_16x9_March2016">
  <a:themeElements>
    <a:clrScheme name="new UOW brand">
      <a:dk1>
        <a:sysClr val="windowText" lastClr="000000"/>
      </a:dk1>
      <a:lt1>
        <a:sysClr val="window" lastClr="FFFFFF"/>
      </a:lt1>
      <a:dk2>
        <a:srgbClr val="0C2340"/>
      </a:dk2>
      <a:lt2>
        <a:srgbClr val="D9D9D6"/>
      </a:lt2>
      <a:accent1>
        <a:srgbClr val="0033CC"/>
      </a:accent1>
      <a:accent2>
        <a:srgbClr val="E10600"/>
      </a:accent2>
      <a:accent3>
        <a:srgbClr val="0C2340"/>
      </a:accent3>
      <a:accent4>
        <a:srgbClr val="FFFFFF"/>
      </a:accent4>
      <a:accent5>
        <a:srgbClr val="000000"/>
      </a:accent5>
      <a:accent6>
        <a:srgbClr val="FFFFFF"/>
      </a:accent6>
      <a:hlink>
        <a:srgbClr val="245397"/>
      </a:hlink>
      <a:folHlink>
        <a:srgbClr val="4195D3"/>
      </a:folHlink>
    </a:clrScheme>
    <a:fontScheme name="2016 UOW Brand">
      <a:majorFont>
        <a:latin typeface="Times New Roman"/>
        <a:ea typeface=""/>
        <a:cs typeface=""/>
      </a:majorFont>
      <a:minorFont>
        <a:latin typeface="Montserra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1698</TotalTime>
  <Words>2197</Words>
  <Application>Microsoft Office PowerPoint</Application>
  <PresentationFormat>Widescreen</PresentationFormat>
  <Paragraphs>254</Paragraphs>
  <Slides>27</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27</vt:i4>
      </vt:variant>
    </vt:vector>
  </HeadingPairs>
  <TitlesOfParts>
    <vt:vector size="34" baseType="lpstr">
      <vt:lpstr>Arial</vt:lpstr>
      <vt:lpstr>Calibri</vt:lpstr>
      <vt:lpstr>Courier New</vt:lpstr>
      <vt:lpstr>Montserrat</vt:lpstr>
      <vt:lpstr>Times New Roman</vt:lpstr>
      <vt:lpstr>UOW_PPT_2016_16x9_March2016</vt:lpstr>
      <vt:lpstr>1_UOW_PPT_2016_16x9_March2016</vt:lpstr>
      <vt:lpstr>CSS3133/N Knowledge Management  Unit 01: Introduction to Knowledge Management (KM)</vt:lpstr>
      <vt:lpstr>Learning outcomes </vt:lpstr>
      <vt:lpstr>What is KM?</vt:lpstr>
      <vt:lpstr>Multidisciplinary nature of KM</vt:lpstr>
      <vt:lpstr>What is knowledge?</vt:lpstr>
      <vt:lpstr>Types of knowledge</vt:lpstr>
      <vt:lpstr>KM focus</vt:lpstr>
      <vt:lpstr>The Concept Analysis Technique</vt:lpstr>
      <vt:lpstr>Concept Analysis Template</vt:lpstr>
      <vt:lpstr>PowerPoint Presentation</vt:lpstr>
      <vt:lpstr> Key attributes of knowledge management (1)</vt:lpstr>
      <vt:lpstr> Key attributes of knowledge management (2)</vt:lpstr>
      <vt:lpstr>History of KM</vt:lpstr>
      <vt:lpstr>Developmental phases in KM history</vt:lpstr>
      <vt:lpstr>KM in the information age </vt:lpstr>
      <vt:lpstr>From physical to knowledge assets</vt:lpstr>
      <vt:lpstr>Intellectual capital (Just tacit knowledge lmao)</vt:lpstr>
      <vt:lpstr>Levels of intellectual capital</vt:lpstr>
      <vt:lpstr>Organizational Perspectives on Knowledge Management</vt:lpstr>
      <vt:lpstr>Why is KM important today?</vt:lpstr>
      <vt:lpstr>KM in the work environment</vt:lpstr>
      <vt:lpstr>Iterations of KM</vt:lpstr>
      <vt:lpstr>KM for Individuals, Communities, and Organizations</vt:lpstr>
      <vt:lpstr>Critical KM challenges</vt:lpstr>
      <vt:lpstr>Components of KM</vt:lpstr>
      <vt:lpstr>Summary</vt:lpstr>
      <vt:lpstr>Unit checkpoint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By: Dr. Lim Chia Yean  Department of Computing</dc:title>
  <dc:creator>Dr. Lim Chia Yean</dc:creator>
  <cp:lastModifiedBy>0204677 LIM ZHE YUAN</cp:lastModifiedBy>
  <cp:revision>91</cp:revision>
  <dcterms:created xsi:type="dcterms:W3CDTF">2021-01-18T05:33:36Z</dcterms:created>
  <dcterms:modified xsi:type="dcterms:W3CDTF">2023-08-03T09:23:23Z</dcterms:modified>
</cp:coreProperties>
</file>