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3"/>
  </p:notesMasterIdLst>
  <p:sldIdLst>
    <p:sldId id="259" r:id="rId3"/>
    <p:sldId id="283" r:id="rId4"/>
    <p:sldId id="284" r:id="rId5"/>
    <p:sldId id="327" r:id="rId6"/>
    <p:sldId id="305" r:id="rId7"/>
    <p:sldId id="328" r:id="rId8"/>
    <p:sldId id="306" r:id="rId9"/>
    <p:sldId id="310" r:id="rId10"/>
    <p:sldId id="307" r:id="rId11"/>
    <p:sldId id="308" r:id="rId12"/>
    <p:sldId id="329" r:id="rId13"/>
    <p:sldId id="309" r:id="rId14"/>
    <p:sldId id="330" r:id="rId15"/>
    <p:sldId id="311" r:id="rId16"/>
    <p:sldId id="331" r:id="rId17"/>
    <p:sldId id="312" r:id="rId18"/>
    <p:sldId id="313" r:id="rId19"/>
    <p:sldId id="315" r:id="rId20"/>
    <p:sldId id="316" r:id="rId21"/>
    <p:sldId id="317" r:id="rId22"/>
    <p:sldId id="318" r:id="rId23"/>
    <p:sldId id="314" r:id="rId24"/>
    <p:sldId id="320" r:id="rId25"/>
    <p:sldId id="321" r:id="rId26"/>
    <p:sldId id="322" r:id="rId27"/>
    <p:sldId id="319" r:id="rId28"/>
    <p:sldId id="323" r:id="rId29"/>
    <p:sldId id="324" r:id="rId30"/>
    <p:sldId id="325"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C5588-F0E6-4072-8141-72619F1E581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4023-4980-46A4-988D-7F027648318A}" type="slidenum">
              <a:rPr lang="en-US" smtClean="0"/>
              <a:t>‹#›</a:t>
            </a:fld>
            <a:endParaRPr lang="en-US"/>
          </a:p>
        </p:txBody>
      </p:sp>
    </p:spTree>
    <p:extLst>
      <p:ext uri="{BB962C8B-B14F-4D97-AF65-F5344CB8AC3E}">
        <p14:creationId xmlns:p14="http://schemas.microsoft.com/office/powerpoint/2010/main" val="300241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8605" y="4697862"/>
            <a:ext cx="2932254" cy="2073564"/>
          </a:xfrm>
          <a:prstGeom prst="rect">
            <a:avLst/>
          </a:prstGeom>
        </p:spPr>
      </p:pic>
    </p:spTree>
    <p:extLst>
      <p:ext uri="{BB962C8B-B14F-4D97-AF65-F5344CB8AC3E}">
        <p14:creationId xmlns:p14="http://schemas.microsoft.com/office/powerpoint/2010/main" val="359687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74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3907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14387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254723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4000"/>
            </a:lvl1pPr>
          </a:lstStyle>
          <a:p>
            <a:r>
              <a:rPr lang="en-US" dirty="0"/>
              <a:t>Click to edit Master title style</a:t>
            </a:r>
          </a:p>
        </p:txBody>
      </p:sp>
      <p:sp>
        <p:nvSpPr>
          <p:cNvPr id="7" name="Content Placeholder 2"/>
          <p:cNvSpPr>
            <a:spLocks noGrp="1"/>
          </p:cNvSpPr>
          <p:nvPr>
            <p:ph sz="half" idx="1"/>
          </p:nvPr>
        </p:nvSpPr>
        <p:spPr>
          <a:xfrm>
            <a:off x="609605" y="1536192"/>
            <a:ext cx="9515958" cy="4580829"/>
          </a:xfrm>
        </p:spPr>
        <p:txBody>
          <a:bodyPr>
            <a:normAutofit/>
          </a:bodyPr>
          <a:lstStyle>
            <a:lvl1pPr>
              <a:defRPr sz="28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879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609600" y="1517716"/>
            <a:ext cx="4569845"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8" y="1517716"/>
            <a:ext cx="4670323" cy="467569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275665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437060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5"/>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18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4205121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2524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2140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a:t>Click to edit Master title style</a:t>
            </a:r>
          </a:p>
        </p:txBody>
      </p:sp>
      <p:sp>
        <p:nvSpPr>
          <p:cNvPr id="3" name="Text Placeholder 2"/>
          <p:cNvSpPr>
            <a:spLocks noGrp="1"/>
          </p:cNvSpPr>
          <p:nvPr>
            <p:ph type="body" sz="half" idx="1"/>
          </p:nvPr>
        </p:nvSpPr>
        <p:spPr>
          <a:xfrm>
            <a:off x="1727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2819400"/>
            <a:ext cx="4622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92665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1694047"/>
            <a:ext cx="9706632" cy="3872308"/>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5423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55545"/>
            <a:ext cx="4569845" cy="3910810"/>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3"/>
          </p:nvPr>
        </p:nvSpPr>
        <p:spPr>
          <a:xfrm>
            <a:off x="5455237" y="1655545"/>
            <a:ext cx="4860996" cy="3910809"/>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1129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0143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3271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34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0344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685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94047"/>
            <a:ext cx="9706632" cy="443923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5"/>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42563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1892809"/>
            <a:ext cx="9515959" cy="4240476"/>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11"/>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27801298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4559" y="3181350"/>
            <a:ext cx="10002941" cy="2272597"/>
          </a:xfrm>
        </p:spPr>
        <p:txBody>
          <a:bodyPr anchor="t">
            <a:normAutofit/>
          </a:bodyPr>
          <a:lstStyle/>
          <a:p>
            <a:pPr>
              <a:lnSpc>
                <a:spcPct val="100000"/>
              </a:lnSpc>
            </a:pPr>
            <a:r>
              <a:rPr lang="en-US" sz="2800" dirty="0"/>
              <a:t>CSS3133 Knowledge Management</a:t>
            </a:r>
            <a:br>
              <a:rPr lang="en-US" sz="2800" dirty="0"/>
            </a:br>
            <a:br>
              <a:rPr lang="en-US" sz="2800" dirty="0"/>
            </a:br>
            <a:r>
              <a:rPr lang="en-US" sz="2800" dirty="0"/>
              <a:t>Unit 02: The Knowledge Management </a:t>
            </a:r>
            <a:r>
              <a:rPr lang="en-US" sz="2400" dirty="0"/>
              <a:t>(KM) Cycle</a:t>
            </a:r>
          </a:p>
        </p:txBody>
      </p:sp>
      <p:sp>
        <p:nvSpPr>
          <p:cNvPr id="6" name="Subtitle 5"/>
          <p:cNvSpPr>
            <a:spLocks noGrp="1"/>
          </p:cNvSpPr>
          <p:nvPr>
            <p:ph type="subTitle" idx="1"/>
          </p:nvPr>
        </p:nvSpPr>
        <p:spPr/>
        <p:txBody>
          <a:bodyPr/>
          <a:lstStyle/>
          <a:p>
            <a:r>
              <a:rPr lang="en-US" dirty="0"/>
              <a:t>By Danny Chen (Department of Computing)</a:t>
            </a:r>
          </a:p>
        </p:txBody>
      </p:sp>
      <p:sp>
        <p:nvSpPr>
          <p:cNvPr id="2" name="Slide Number Placeholder 1"/>
          <p:cNvSpPr>
            <a:spLocks noGrp="1"/>
          </p:cNvSpPr>
          <p:nvPr>
            <p:ph type="sldNum" sz="quarter" idx="4294967295"/>
          </p:nvPr>
        </p:nvSpPr>
        <p:spPr>
          <a:xfrm>
            <a:off x="0" y="6418263"/>
            <a:ext cx="2698750" cy="365125"/>
          </a:xfr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7522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Bukowitz</a:t>
            </a:r>
            <a:r>
              <a:rPr lang="en-US" dirty="0"/>
              <a:t> and Williams KM Cycle (2)</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AutoShape 4" descr="data:image/jpeg;base64,/9j/4AAQSkZJRgABAQAAAQABAAD/2wCEAAkGBxAQEhAQERAWERITGRAQGBYSDRIYFxgSFhUaFhUYFRUYKCgsGBslHBYWIzEtJSwrLy46GR8zODMtNygtLisBCgoKDg0OFxAQFy0dHx0rLS0tLS0tLS0tLS0rLS0tLS0tLS0rLS0tLS0tKy0tLS0tNy0tLS0tLS0tKy0tLSstN//AABEIAH4BjgMBIgACEQEDEQH/xAAbAAEAAgMBAQAAAAAAAAAAAAAABAUCAwYBB//EAEYQAAICAQICCAQDAwgHCQAAAAECAAMRBBITIQUUIjFBUVOSBmFx0iMygUJSkQcVMzR0gtHTJXOUsbKzwiRDVWShpMHh8P/EABYBAQEBAAAAAAAAAAAAAAAAAAABAv/EABYRAQEBAAAAAAAAAAAAAAAAAAARAf/aAAwDAQACEQMRAD8A+zxETbBERAREQEREDRrNbVSoa2xalJ2gu4UFsE4BPjgH+Ei6bp7R2sEr1VLsSVAS9CSw7wAD3yxlV8N/kv8A7TrP+e0C1icdfrNUOh7LADuGjscW9cs4u7gEh87c788/zfrJumoss1OvP4jrXfUq/wCkdTWqr1XTuVFS9kjLMfnuOZCL3WayqlTZbYtSAqCzuFXLHCjJ8yQP1nmi19N4JptS0KcE12K2DjODjuOJV/GP9BVjv610Zj69dpxK3pPiVXahrHHFsr0bcSndWF09Oq7Qdckr/TOc7iGG4YXac0ddE5z4zvdKtQUd0ZdF0nYNljrh1WvY3Z7mHPB7xzx4zG7WOtiV2u1dlltdVm2xuGlLJa1XBPcA7oK95AYkkdnsASkdLE57pTR2q3B091gNldz7W1FrFbairVPvJ3BC3ZZc4YH65iHp7tJ0gGY6VwdLw9/Z4m3erY7g/FDUee4qPCKOsiUWj0r8ZqbbbGxp9KzY1Fy5t4txdlIblkgfoAO4YmjoVKxp77rrrQqXdIhnfXans1Vau1V57uW1UUcueBiKOkiVPQGldQ91hsU3EMtVuotfhVD8i4cnDkHc2PE7eYUGQumek7Eu4icThaXabFSp2WwP/S7iAeddZVxz5kkSjo4lBbbal+ovRntrTgq9IYt+Hww2+lf3xknA/OPmFkHQuNTdpRxrHqdOmLQa9ZeoYLrKRU26thuARyF8geUDrSZFPSNHC6xxk4G3icXiLw9n72/ux85o6DtZltBc2LXbbUjkglkUjvI7yrFkz3nZz55lDTQrWWdFOA1YtfUlSc50T/ioPkBexQDyqMg6q3UIhQM6qXOxAWA3PtLbV8ztVj9AfKbZzPw3c9z112Es+gV6LC2O1qMmtLOXcTSpf6agTD4Mvsfhb7HfOg6KsO+12zY51G9zuJ7TbVye84Ge6KR1MSs6HdjZrwWZgt6qoZmIVeq0NhQfyjJY4HLJJ8ZV9ZsbTLSLLRZdbrE4le57K6Uvs3MveeQ2IPLevgIHTxOX1Orv1FWlaotXqUax2rDsitbQhDVWA/8AduSMZHcytjumNOqt1F62pbZSmo02rFQcMAgRqQlr0tgb82OefPG0cucUdVI511I4ubUHB529sfh9nf8Aifu9khufgcyF0M21raXV0tRanZW1VlyFW3hGreznglHBBAPZ7u4mmvps6zrrscWmqyl3oCnLkaaoh1P7ZUAkIRgnByCBFHS16+ln4S2obCgu2Cxd3CJwH29+3PLPdMuuVcTgcRONt4vD3jfw87d+3v255ZnNdKdux9fR+I2nTSXLs7Rt0xFjXVrj826t9yjxZUnvR+mZddpr7ARZqaOkHcHPZ/E0nCQjzStcH57j4mXB1cSq1bF9SlDOyJwmtASxkNjhwrdpSDhBt5A8+IM5xNHSYOnTj02PYdObN9b6h2Do5BZCTntr2SpOSMbc4YwLyJRtW4u0+mstfFiai5mWyxd9ysnYRgcogDsQoPML44bO1lCX6atLHYbtRuVr3bB4SkK2Sc47xuzjMC3iUOvoezVsg3sq01NtXX6igAmywZxV3kgDv8hLugYVQeRAA5uW8P3jzb6nvgZxEQEREBERAREQETGxiASFLfIYyfpkgf8ArNPWX9Cz3UffAkRI/WX9Cz3UffHWX9Cz3UffAkRI/WX9Cz3UffHWX9Cz3UffAkRI/WX9Cz3UffHWX9Cz3UffAkTXRQleQihNzM52qBl2OWY47yTzM19Zf0LPdR98dZf0LPdR98D06Krh8DhpwSpr4ewbOGRgrt7tuOWJrbozTlmc0oXYhmbhrlmACgsfE4VRz8h5TPrL+hZ7qPvjrL+hZ7qPvgZazSVXKa7a1tQlSVdAy5U5U4PkQD+k16To2ikMKqK6w/5glSjd4drHf3nv85l1l/Qs91H3x1l/Qs91H3wMV6MoCPWKawlg2OvCXayYI2sPEYJGD5mbLtJW5JetWJU1ksgOUJBKnP7JIBx8pj1l/Qs91H3x1l/Qs91H3wMtNpK6siutUzjO1QM47s4746rXt2cNduQ+3YMbw+8Njz39rPnzmPWX9Cz3UffHWX9Cz3UffA2ildxs2jeQELYGSoJIBPkCzH9TNNnR9LI1TUoa2Y2FDWu0uX4hYr4kv2s+fOe9Zf0LPdR98dZf0LPdR98D3T6OqskpWqE8iVUAkeWZsrpVQQqgAlmIAGCWOWJ8ySST9Zq6y/oWe6j746y/oWe6j74Gem0tdYxWioMKuFUDko2qOXgAABNN3RmnfaWprbbxAM1ryFhDWAeW4gE+eBM+sv6Fnuo++Osv6Fnuo++BurrVQFUBVHIBQAAPIAd08FS7i+0byAm7AztBJAz5ZJP6mausv6Fnuo++Osv6Fnuo++BsroRS7KoUuQzEKAWYKEBY+J2qo5+CgeEijofS9nGnrG1EpGKlGKkzsQY7lG5sDuGT5zd1l/Qs91H3x1l/Qs91H3wNY6K0+4twK9xKsTw1yWUAKT5kBVH90eU3U6StDlK1U9odlQOTMXbu82JJ+ZzMesv6Fnuo++Osv6Fnuo++B6mjqDmwVqHYliwQbixVUJJ8TtRB9FA8J7fpa3OXRXOHTtID2HxvXn4HAyPHAmPWX9Cz3UffHWX9Cz3UffAy02lrryK61TPM7UAycYGcfKe1aZFax1RVawhnIUAsQoUFj4kKAOfgBMOsv6Fnuo++Osv6Fnuo++A0WhppG2mpKlwoxWgUYUYUYHgB3TN9OhZLCil0DBWKjcobG4KfDOBn6CYdZf0LPdR98dZf0LPdR98DPU6Wu0AWIrgHcAyg4PmM9xnjaWsoajWprIxs2Dbjy2zHrL+hZ7qPvjrL+hZ7qPvgZ6jTpYNtiK65Bw6gjI7jz8Zqfo6hgqmlCEyVHDXCk95HlmZdZf0LPdR98dZf0LPdR98DWeidPy/Ar5DaPw17txbH0yxP6mS0QKAoAAAAAA5ADuAE0dZf0LPdR98dZf0LPdR98CREj9Zf0LPdR98dZf0LPdR98CREj9Zf0LPdR98dZf0LPdR98CREj9Zf0LPdR98dZf0LPdR98CREjdZf0LPdR98kwEREBERAREQEREBERAREQEREBERARKbpTS3m2x1QWoaVSpTtxXeGcs7BiuQwaoZByOGfOa1r1ptAYsK0srPYFARq8N+Uklj3ruDAd3ZJii9iY2WquNzBckKMkDLHuA+cygIiICIiAnm4ZxnnyOM88Hu/3H+E9lJd0fqTablKK1i3UvttYEV4/AZG2HcykZwQAOI/NvELuJQ6jQ60qdtq7tqjHHtTLBlOFfa3DBG7JwzZx4Tb1DVjuuyAaiN9rknapVw20KCDyPILz5nlygXMREBERAREQEREBERAREQEREBERAREQEREBERAREQEREBERAREQEREBERAREQEROf+I+k0f/R9Vw61eVpKq+LKqXUtbbgc1xWr7T3bio8YG34csN5v1pYlLmCUjd2erVZCOBnHbY2PnxVkHhLuYUUqiqiKFRAqKoHIKowAB5ACZwI/SGiq1Fb03ILK7AUZWHIqf/36T518NdBdK9F6nUNZffq+ja+VdYt4lpRgMOKmySKxkFUIYkZUHuP02IGjQ6yu9FtqcWI2cMpyOXIj5EHkQeYm+U+u6GYO2o0jii9iC4K5puxyxdWP2scg64YYH5gNpkdFdJNbuSylqLq8b0bLLzyA1VoAFiHBweR/eVTygWERK7pLWXhhVp6OI5AY2WNspQE47TDJduR7Kj6lcgwJer1VdKNbbYtdajLO7BVA+ZM+d9D/ABh0v0jq7dLRpa9JTScW32Ja5CHmhrVwnadcMAy9xBM7LR9BLvW7U2HV3rgqzqBXWfOinmK+88+b45FjLcKOZx38zy7zjHP9AP4SDytcADJOMDJxk/M4xzkPpTo0XhTxHqsTJSypsMpIweRyHB8VYEHl5AydEoo6emHoZadcq1liqJqEyKLWPIA5zwHJ/ZYkHICsx5C8mu+hLFZHUOjAqysoKsp7wVPIiUnVdRoudG7VabmTQz5uqH/l7G/Oo/cc8v2WwAsC/iRejekadSnEpfeuSp5EMrD8yuhwUYeIYAiSoCIiAiIgIiICIiAiIgIiICIiAiIgIiICIiAiIgIiICIiAiIgIiICIiAnz/R/BXWemNV0rqQdlb116asnGTVWqGw4/Z3BsDx5nuxnqtr8S9Txe1bS6Ya3bwgte8BhyUZFuRkZ8uYmvTdI6lnpR6dgbO5uDfgkbshWAOwflINm3dnAGYF1ERA16q8Vo9jflRWc478KMnH8JDue5FV7tRRRuKrh6yQGbuTeXXcc8u4Z8pl07/VtT/qrv+AzD4spssoVat2/i6VgUr3FQl6Oz7fHaFJ+eMd5xJurjOjiuXCaqhyh2MF05JVsZ2sBZ2TgjkZt6rqfXq/2R/8AMlVXbqDwK3psrNdxS1quJstqNVn4it+bBcpkHtA55kdo6NDVr7KqVtNiWldEGbcVG3aF1gfaeVmeJg/NCucGS6sXVlGoUFm1FQVQWJOlYAAcySeJFVGoYBl1FRUgMCNK2CDzBH4kq9JptZ2uNvwasnFjH8atGpYBcnK2ZWwD5c+cj01a8IVQWK1dK8IAIFb/ALMF2OXbAcW7iMqP2e1t3CSkXNIucuqaqljW3DcLpmO19oba34nI7WU4+Ym7qmp9er/ZH/zJzFtOoR9YK+MnHta2s977RotPULCM7jssU8m5HuPLEuuize97M/EFYzs7I4b1MqlCcsSHByD2VOd2cgiW6RLpssWzhWlWJU2KyKVBAYBwVJOCNyePPd4YkqaNX/WKf9Vqf+Oicj8b/wAotXRgIOk1Fr9wPAeuknw/GcYP90GXE12sSho+KamVWOn1eSFPLonWEZIzyITnLLo3pFbwxVLU2kD8fS3VE5/dFgG4fSVEXpLoUO/WKLOrarAXiquVdRzCX18han8GGTtZcznfhb49bUay7QavTnSWgng7hYBcEGH28QKeeCw5dx8xz6lOlqi21spzsUF9oUmsgPzBOMEjvxnPLMx1+qoYKtii1d9IH9G4FjW8NTjOQVcd+OXhzBxBYxK5umqQLmLdmltrt2SP6MWZBB7sEDn4/wAZJr1tZwCwVu7a5AbOSBy8clWwRyOCRkSiREi/zjRkrxq9wVLCOIvJGJVW+hKsP0M2Lq0J2llByVwXTJIOOQB/+4G6IiAiIgIiICIiAiIgIiICIiAiIgIiICIiAiIgIiICIiAiIgQem9a2notuUBmRdwDZwTkDnj6yeZUfFn9UvHnw1/jYo/8AmW7QPIiIGvUUrYrIwyrhkP0Iwf8AfNNbapQFLVWY5biHUn6qM8/p/Ad0lREEfi6nyp91n+EcXU+VPus/wkiJJi1FOp1GQv4OSCQN75IGMkDHhkfxEy4up8qfdZ/hOD+KuktanTfRgq01r6dEtR2RCQwuwLT8wgFTcvIifRImFQ7lvfG+uhscxu3nB+WRMxbqf3afdZ/hJMRMKjU02FzbayltuxVRSAqk5bmSdxJC8+X5Ry8TvtrVgVZQynkQwBBHkQe+ZRKjxVAAAGAOQA8B8p7EQKW34bqYuxdtzdY5qtYP4wwwJAyyjkQDkZCk5IGPT8PISTxbO0yWEfh966htRjIHIbnI+nz5y5iBVaHoZK9+2123BE58PlsRK+4DxFaA5z3HuzMK/h2pQArMqjb2VWvbhbGsAClcKuXYYHLBnvw1+TUf2nXf89pbwKW34crZWU22YdeE2XByn4uB2geQ47jHyUdwwfW+H1Lb+K+d6291XetyXAfl7tyAfQnx5y5iAiIgIiICIiAiIgIiICIiAiIgIiICIiAiIgIiICIiAiIgIiIHHfyofEdeg0qG2uxltsqr3VhDtKutuG3Ed6o+MZ7p1PR+r49VVwRqxYq2BbAA6hhkBgCcHB85X/FfQFfSGn6tZjbxNPacjPKu1Wcf3kDL/elxAREQEREBERAqekv61oD/AGpf41Z/6ZbSn6XbGp6O+dmoX/21h/6ZcQEREBERAREQEwvcqrMFLlQzBRjLEDOBnxMziBxH8mHxXX0iur4dNlapdbYWs24JvsZ1UYJ5gd/1HnO3lL8K/D6aFNQiY/G1Gp1PIeFj5Rf0UKP0l0YNIiICIiAiIgIiICIiAiIgIiICIiAiIgIiICIiAiIgIiICIiAjGYgjPIwKKnp7bpdLdaA9t6I+xNq5Y1mwhd55cgQMn6kcyNydPK1nDWtmOWGQy42qGOcnx7Dd3L5yxTS1rnFaDOCcVqMkcxnHlPTpqyc7Fzz57F8c5/jk/wATIIei6VFtdli1sSmzsKULHdUlqhckDO2xe8jnn6zR/Pdn/h+r9um/zJa1Uqv5VC5x+VQO7u7pnKPntX8o1/X9Rof5q1NgrKAGlUNihq1b8Vc7R3nB3jwnZarWsG0yAcM3FhmwA7SEL7cA83OPPwaTwMZ+fP8AWeWVhgVYBge8MAQfqDAp9T8QLVvDIXNZKMaxgFxTx+QY/k2ftZxuBXvmun4i328IU5G7hZFq54gt1NTZB/ZzpWwe/tDIHPF09CN+ZVPLbzUHs5zjn4Zng01fL8NeRyOwvI+Y8jAoF+Idu6xkLoFR1/IHUmmyxt2OXdUwyPMeGSJFnxEFawFBtQmvPF5m3ivUAeWFB4ec5z2gMS4ShB3Io5FeSAdknJH0zBoTGNi4xtxtGMHvGPLlIPabNyq2CNwDYOMjIzg4yM/QzOIlCIiAiIgJW9I9Z3pweSdjOOH38QcQPu544edu3x7+UsogVOhr1B0wXUb3uaisOG6vtNxRhYq7MDOfPs424/akHT6C9DUUqNShdLXYu6g7mVhvs2klRtXdzHaYkcsKM9JEQUZXXDgDcW71sYJpzzTADsCUwrhWPZyVLrywDiR0XXqd5a8nBRFxmvbvWyzLYX8pKms+I8MnGZaRAREQEREBERAREQEREBERAREQP//Z"/>
          <p:cNvSpPr>
            <a:spLocks noGrp="1" noChangeAspect="1" noChangeArrowheads="1"/>
          </p:cNvSpPr>
          <p:nvPr>
            <p:ph sz="half" idx="1"/>
          </p:nvPr>
        </p:nvSpPr>
        <p:spPr bwMode="auto">
          <a:xfrm>
            <a:off x="609605" y="1414914"/>
            <a:ext cx="9515958" cy="47645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sz="1800" dirty="0"/>
              <a:t>The stages of the </a:t>
            </a:r>
            <a:r>
              <a:rPr lang="en-US" sz="1800" dirty="0" err="1"/>
              <a:t>Bukowitz</a:t>
            </a:r>
            <a:r>
              <a:rPr lang="en-US" sz="1800" dirty="0"/>
              <a:t> and Williams cycle: </a:t>
            </a:r>
            <a:r>
              <a:rPr lang="en-US" sz="1800" b="1" dirty="0"/>
              <a:t>GULCABD</a:t>
            </a:r>
          </a:p>
          <a:p>
            <a:pPr lvl="1"/>
            <a:r>
              <a:rPr lang="en-US" sz="1600" b="1" dirty="0"/>
              <a:t>Get: </a:t>
            </a:r>
            <a:r>
              <a:rPr lang="en-US" sz="1600" dirty="0"/>
              <a:t>seeking out information needed in order to make decisions, solve problems, or innovate. </a:t>
            </a:r>
          </a:p>
          <a:p>
            <a:pPr lvl="1"/>
            <a:r>
              <a:rPr lang="en-US" sz="1600" b="1" dirty="0"/>
              <a:t>Use: </a:t>
            </a:r>
            <a:r>
              <a:rPr lang="en-US" sz="1600" dirty="0"/>
              <a:t>combining information in new and interesting ways in order to foster organizational innovation. </a:t>
            </a:r>
          </a:p>
          <a:p>
            <a:pPr lvl="1"/>
            <a:r>
              <a:rPr lang="en-US" sz="1600" b="1" dirty="0"/>
              <a:t>Learn:</a:t>
            </a:r>
            <a:r>
              <a:rPr lang="en-US" sz="1600" dirty="0"/>
              <a:t> the formal process of learning from both successful (best practices) and failed (lessons learned) experiences as a means of creating competitive advantage.</a:t>
            </a:r>
          </a:p>
          <a:p>
            <a:pPr lvl="1"/>
            <a:r>
              <a:rPr lang="en-US" sz="1600" b="1" dirty="0"/>
              <a:t>Contribute: </a:t>
            </a:r>
            <a:r>
              <a:rPr lang="en-US" sz="1600" dirty="0"/>
              <a:t>getting employees to post what they have learned to a communal knowledge base or repository, to be made visible and available across the entire organization, where appropriate. </a:t>
            </a:r>
          </a:p>
          <a:p>
            <a:pPr lvl="1"/>
            <a:r>
              <a:rPr lang="en-US" sz="1600" b="1" dirty="0"/>
              <a:t>Assess: </a:t>
            </a:r>
            <a:r>
              <a:rPr lang="en-US" sz="1600" dirty="0"/>
              <a:t>the evaluation of intellectual capital and requires that the organization deﬁne mission-critical knowledge, and map current intellectual capital against future knowledge needs, through the use of metrics.</a:t>
            </a:r>
          </a:p>
          <a:p>
            <a:pPr lvl="1"/>
            <a:r>
              <a:rPr lang="en-US" sz="1600" b="1" dirty="0"/>
              <a:t>Build/Sustain: </a:t>
            </a:r>
            <a:r>
              <a:rPr lang="en-US" sz="1600" dirty="0"/>
              <a:t>ensures that the organization’s future intellectual capital keeps the organization viable and competitive by allocating and channeling resources to create new knowledge and reinforce existing knowledge.</a:t>
            </a:r>
          </a:p>
          <a:p>
            <a:pPr lvl="1"/>
            <a:r>
              <a:rPr lang="en-US" sz="1600" b="1" dirty="0"/>
              <a:t>Divest: </a:t>
            </a:r>
            <a:r>
              <a:rPr lang="en-US" sz="1600" dirty="0"/>
              <a:t>the organization should not hold on to assets, physical or intellectual, if they are no longer creating value. This involves understanding the why, when, where, and how of formally divesting parts of the knowledge base.</a:t>
            </a:r>
          </a:p>
        </p:txBody>
      </p:sp>
    </p:spTree>
    <p:extLst>
      <p:ext uri="{BB962C8B-B14F-4D97-AF65-F5344CB8AC3E}">
        <p14:creationId xmlns:p14="http://schemas.microsoft.com/office/powerpoint/2010/main" val="102829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Bukowitz</a:t>
            </a:r>
            <a:r>
              <a:rPr lang="en-US" dirty="0"/>
              <a:t> and Williams KM Cycle (3)</a:t>
            </a:r>
          </a:p>
        </p:txBody>
      </p:sp>
      <p:sp>
        <p:nvSpPr>
          <p:cNvPr id="3" name="Content Placeholder 2"/>
          <p:cNvSpPr>
            <a:spLocks noGrp="1"/>
          </p:cNvSpPr>
          <p:nvPr>
            <p:ph sz="half" idx="1"/>
          </p:nvPr>
        </p:nvSpPr>
        <p:spPr/>
        <p:txBody>
          <a:bodyPr>
            <a:normAutofit/>
          </a:bodyPr>
          <a:lstStyle/>
          <a:p>
            <a:r>
              <a:rPr lang="en-US" sz="2400" dirty="0"/>
              <a:t>The </a:t>
            </a:r>
            <a:r>
              <a:rPr lang="en-US" sz="2400" dirty="0" err="1"/>
              <a:t>Bukowitz</a:t>
            </a:r>
            <a:r>
              <a:rPr lang="en-US" sz="2400" dirty="0"/>
              <a:t> and Williams KM cycle introduces two new critical phases:</a:t>
            </a:r>
          </a:p>
          <a:p>
            <a:pPr lvl="2"/>
            <a:r>
              <a:rPr lang="en-US" sz="2000" dirty="0"/>
              <a:t>the learning of knowledge content, and </a:t>
            </a:r>
          </a:p>
          <a:p>
            <a:pPr lvl="2"/>
            <a:r>
              <a:rPr lang="en-US" sz="2000" dirty="0"/>
              <a:t>the decision as to whether to maintain or divest the organization of this knowledge content. </a:t>
            </a:r>
          </a:p>
          <a:p>
            <a:r>
              <a:rPr lang="en-US" sz="2400" dirty="0"/>
              <a:t>This makes it more comprehensive than the Meyer and Zack cycle, by incorporating  the notion of tacit as well as explicit knowledge management.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2927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McElroy KM Cycle (1)</a:t>
            </a:r>
          </a:p>
        </p:txBody>
      </p:sp>
      <p:sp>
        <p:nvSpPr>
          <p:cNvPr id="3" name="Content Placeholder 2"/>
          <p:cNvSpPr>
            <a:spLocks noGrp="1"/>
          </p:cNvSpPr>
          <p:nvPr>
            <p:ph sz="half" idx="1"/>
          </p:nvPr>
        </p:nvSpPr>
        <p:spPr/>
        <p:txBody>
          <a:bodyPr>
            <a:normAutofit/>
          </a:bodyPr>
          <a:lstStyle/>
          <a:p>
            <a:r>
              <a:rPr lang="en-US" dirty="0"/>
              <a:t>Describes the process cycle of </a:t>
            </a:r>
            <a:r>
              <a:rPr lang="en-US" b="1" dirty="0"/>
              <a:t>knowledge production</a:t>
            </a:r>
            <a:r>
              <a:rPr lang="en-US" dirty="0"/>
              <a:t> and</a:t>
            </a:r>
            <a:r>
              <a:rPr lang="en-US" b="1" dirty="0"/>
              <a:t> integration</a:t>
            </a:r>
            <a:r>
              <a:rPr lang="en-US" dirty="0"/>
              <a:t>, with a series of feedback loops to organizational memory, beliefs, and claims and the business-processing environment. </a:t>
            </a:r>
          </a:p>
          <a:p>
            <a:r>
              <a:rPr lang="en-US" dirty="0"/>
              <a:t>Emphasizes that organizational knowledge is held both </a:t>
            </a:r>
            <a:r>
              <a:rPr lang="en-US" dirty="0">
                <a:solidFill>
                  <a:srgbClr val="FF0000"/>
                </a:solidFill>
              </a:rPr>
              <a:t>subjectively in the minds </a:t>
            </a:r>
            <a:r>
              <a:rPr lang="en-US" dirty="0"/>
              <a:t>of individuals and groups and </a:t>
            </a:r>
            <a:r>
              <a:rPr lang="en-US" dirty="0">
                <a:solidFill>
                  <a:srgbClr val="FF0000"/>
                </a:solidFill>
              </a:rPr>
              <a:t>objectively in explicit forms</a:t>
            </a:r>
            <a:r>
              <a:rPr lang="en-US" dirty="0"/>
              <a:t>.</a:t>
            </a:r>
          </a:p>
          <a:p>
            <a:pPr lvl="1"/>
            <a:r>
              <a:rPr lang="en-US" dirty="0"/>
              <a:t>Together, they comprise the distributed organizational knowledge base of the company.</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4764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McElroy KM Cycle (2)</a:t>
            </a:r>
          </a:p>
        </p:txBody>
      </p:sp>
      <p:sp>
        <p:nvSpPr>
          <p:cNvPr id="3" name="Content Placeholder 2"/>
          <p:cNvSpPr>
            <a:spLocks noGrp="1"/>
          </p:cNvSpPr>
          <p:nvPr>
            <p:ph sz="half" idx="1"/>
          </p:nvPr>
        </p:nvSpPr>
        <p:spPr/>
        <p:txBody>
          <a:bodyPr>
            <a:normAutofit lnSpcReduction="10000"/>
          </a:bodyPr>
          <a:lstStyle/>
          <a:p>
            <a:r>
              <a:rPr lang="en-US" dirty="0"/>
              <a:t>Knowledge use in the business-processing environment results in outcomes that either match expectations or fail to do so. </a:t>
            </a:r>
          </a:p>
          <a:p>
            <a:pPr lvl="1"/>
            <a:r>
              <a:rPr lang="en-US" b="1" dirty="0"/>
              <a:t>Successful matches</a:t>
            </a:r>
            <a:r>
              <a:rPr lang="en-US" dirty="0"/>
              <a:t> reinforce existing knowledge, leading to its reuse.</a:t>
            </a:r>
          </a:p>
          <a:p>
            <a:pPr lvl="2"/>
            <a:r>
              <a:rPr lang="en-US" dirty="0"/>
              <a:t>Whereas mismatches lead to adjustments in business-processing behavior via single-loop learning.</a:t>
            </a:r>
          </a:p>
          <a:p>
            <a:pPr lvl="1"/>
            <a:r>
              <a:rPr lang="en-US" dirty="0"/>
              <a:t>Successive</a:t>
            </a:r>
            <a:r>
              <a:rPr lang="en-US" b="1" dirty="0"/>
              <a:t> failures </a:t>
            </a:r>
            <a:r>
              <a:rPr lang="en-US" dirty="0"/>
              <a:t>from mismatches will lead to doubt and ultimately rejection of existing knowledge </a:t>
            </a:r>
            <a:r>
              <a:rPr lang="en-US" sz="1900" dirty="0"/>
              <a:t>(Divesting)</a:t>
            </a:r>
            <a:endParaRPr lang="en-US" dirty="0"/>
          </a:p>
          <a:p>
            <a:pPr lvl="2"/>
            <a:r>
              <a:rPr lang="en-US" dirty="0"/>
              <a:t>Which will in turn trigger knowledge processing to produce and integrate new knowledge, this time via double-loop learning.</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0680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McElroy KM Cycle (3) </a:t>
            </a:r>
          </a:p>
        </p:txBody>
      </p:sp>
      <p:sp>
        <p:nvSpPr>
          <p:cNvPr id="3" name="Content Placeholder 2"/>
          <p:cNvSpPr>
            <a:spLocks noGrp="1"/>
          </p:cNvSpPr>
          <p:nvPr>
            <p:ph sz="half" idx="1"/>
          </p:nvPr>
        </p:nvSpPr>
        <p:spPr/>
        <p:txBody>
          <a:bodyPr>
            <a:normAutofit fontScale="92500" lnSpcReduction="20000"/>
          </a:bodyPr>
          <a:lstStyle/>
          <a:p>
            <a:r>
              <a:rPr lang="en-US" sz="2000" dirty="0"/>
              <a:t>In the McElroy KM cycle, the key processes are: </a:t>
            </a:r>
            <a:r>
              <a:rPr lang="en-US" sz="2000" b="1" dirty="0"/>
              <a:t>LVAEI</a:t>
            </a:r>
          </a:p>
          <a:p>
            <a:pPr lvl="1"/>
            <a:r>
              <a:rPr lang="en-US" sz="1800" b="1" dirty="0"/>
              <a:t>Individual and group learning: </a:t>
            </a:r>
            <a:r>
              <a:rPr lang="en-US" sz="1800" dirty="0"/>
              <a:t>knowledge is information until it is acknowledged by the individual or groups.</a:t>
            </a:r>
          </a:p>
          <a:p>
            <a:pPr lvl="1"/>
            <a:r>
              <a:rPr lang="en-US" sz="1800" b="1" dirty="0"/>
              <a:t>Knowledge claim validation: </a:t>
            </a:r>
            <a:r>
              <a:rPr lang="en-US" sz="1800" dirty="0"/>
              <a:t>involves the receipt and codiﬁcation of individual and group innovations at an organizational level.</a:t>
            </a:r>
          </a:p>
          <a:p>
            <a:pPr lvl="1"/>
            <a:r>
              <a:rPr lang="en-US" sz="1800" b="1" dirty="0"/>
              <a:t>Information acquisition: </a:t>
            </a:r>
            <a:r>
              <a:rPr lang="en-US" sz="1800" dirty="0"/>
              <a:t>the process by which an organization deliberately or serendipitously/by chance, acquires knowledge claims or information produced by others, usually external to the organization. This formulates new knowledge claims at the organizational level.</a:t>
            </a:r>
          </a:p>
          <a:p>
            <a:pPr lvl="1"/>
            <a:r>
              <a:rPr lang="en-US" sz="1800" b="1" dirty="0"/>
              <a:t>Knowledge claim evaluation: </a:t>
            </a:r>
            <a:r>
              <a:rPr lang="en-US" sz="1800" dirty="0"/>
              <a:t>the process by which knowledge claims are evaluated to determine their veracity/accuracy and value, implying  that they are of greater value than existing knowledge in the organizational knowledge base.</a:t>
            </a:r>
          </a:p>
          <a:p>
            <a:pPr lvl="1"/>
            <a:r>
              <a:rPr lang="en-US" sz="1800" b="1" dirty="0"/>
              <a:t>Knowledge integration:</a:t>
            </a:r>
            <a:r>
              <a:rPr lang="en-US" sz="1800" dirty="0"/>
              <a:t> the process by which an organization introduces new knowledge claims to its operating environment and retires old ones. This includes all knowledge transmission such as teaching, knowledge sharing, and other social activities that either communicate an understanding of previously produced organizational knowledge to knowledge workers or integrate newly minted knowledge.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17178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McElroy KM Cycle (4)</a:t>
            </a:r>
          </a:p>
        </p:txBody>
      </p:sp>
      <p:sp>
        <p:nvSpPr>
          <p:cNvPr id="3" name="Content Placeholder 2"/>
          <p:cNvSpPr>
            <a:spLocks noGrp="1"/>
          </p:cNvSpPr>
          <p:nvPr>
            <p:ph sz="half" idx="1"/>
          </p:nvPr>
        </p:nvSpPr>
        <p:spPr/>
        <p:txBody>
          <a:bodyPr/>
          <a:lstStyle/>
          <a:p>
            <a:r>
              <a:rPr lang="en-US" dirty="0"/>
              <a:t>One of the great strengths of the McElroy cycle:</a:t>
            </a:r>
          </a:p>
          <a:p>
            <a:pPr lvl="1"/>
            <a:r>
              <a:rPr lang="en-US" dirty="0"/>
              <a:t>the clear description of how knowledge is </a:t>
            </a:r>
            <a:r>
              <a:rPr lang="en-US" b="1" dirty="0"/>
              <a:t>evaluated </a:t>
            </a:r>
            <a:r>
              <a:rPr lang="en-US" dirty="0"/>
              <a:t>and </a:t>
            </a:r>
          </a:p>
          <a:p>
            <a:pPr lvl="1"/>
            <a:r>
              <a:rPr lang="en-US" dirty="0"/>
              <a:t>a conscious decision to </a:t>
            </a:r>
            <a:r>
              <a:rPr lang="en-US" b="1" dirty="0"/>
              <a:t>integrate</a:t>
            </a:r>
            <a:r>
              <a:rPr lang="en-US" dirty="0"/>
              <a:t> it into the organizational memory. </a:t>
            </a:r>
          </a:p>
          <a:p>
            <a:r>
              <a:rPr lang="en-US" dirty="0"/>
              <a:t>The KM cycle does more than address the storage and subsequent management of documents or knowledge that has been warehoused “as is.”</a:t>
            </a:r>
          </a:p>
          <a:p>
            <a:pPr lvl="1"/>
            <a:r>
              <a:rPr lang="en-US" dirty="0"/>
              <a:t>It focuses on processes to identify knowledge content that is of value to the organization and its employees.</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4717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(1)</a:t>
            </a:r>
          </a:p>
        </p:txBody>
      </p:sp>
      <p:sp>
        <p:nvSpPr>
          <p:cNvPr id="3" name="Content Placeholder 2"/>
          <p:cNvSpPr>
            <a:spLocks noGrp="1"/>
          </p:cNvSpPr>
          <p:nvPr>
            <p:ph sz="half" idx="1"/>
          </p:nvPr>
        </p:nvSpPr>
        <p:spPr/>
        <p:txBody>
          <a:bodyPr>
            <a:normAutofit fontScale="92500" lnSpcReduction="20000"/>
          </a:bodyPr>
          <a:lstStyle/>
          <a:p>
            <a:r>
              <a:rPr lang="en-US" dirty="0"/>
              <a:t>This KM cycle focuses on the three conditions that need to be present for an organization to conduct its business successfully: </a:t>
            </a:r>
          </a:p>
          <a:p>
            <a:pPr lvl="1"/>
            <a:r>
              <a:rPr lang="en-US" dirty="0"/>
              <a:t>it must have a </a:t>
            </a:r>
            <a:r>
              <a:rPr lang="en-US" dirty="0">
                <a:solidFill>
                  <a:srgbClr val="7030A0"/>
                </a:solidFill>
              </a:rPr>
              <a:t>business (products/services) and customers</a:t>
            </a:r>
            <a:r>
              <a:rPr lang="en-US" dirty="0"/>
              <a:t>.</a:t>
            </a:r>
          </a:p>
          <a:p>
            <a:pPr lvl="1"/>
            <a:r>
              <a:rPr lang="en-US" dirty="0"/>
              <a:t>it must have </a:t>
            </a:r>
            <a:r>
              <a:rPr lang="en-US" dirty="0">
                <a:solidFill>
                  <a:srgbClr val="7030A0"/>
                </a:solidFill>
              </a:rPr>
              <a:t>resources (people, capital, and facilities)</a:t>
            </a:r>
            <a:r>
              <a:rPr lang="en-US" dirty="0"/>
              <a:t>, and </a:t>
            </a:r>
          </a:p>
          <a:p>
            <a:pPr lvl="1"/>
            <a:r>
              <a:rPr lang="en-US" dirty="0"/>
              <a:t>it must have </a:t>
            </a:r>
            <a:r>
              <a:rPr lang="en-US" dirty="0">
                <a:solidFill>
                  <a:srgbClr val="7030A0"/>
                </a:solidFill>
              </a:rPr>
              <a:t>the ability to act</a:t>
            </a:r>
            <a:r>
              <a:rPr lang="en-US" dirty="0"/>
              <a:t>.</a:t>
            </a:r>
          </a:p>
          <a:p>
            <a:r>
              <a:rPr lang="en-US" dirty="0"/>
              <a:t>According to </a:t>
            </a:r>
            <a:r>
              <a:rPr lang="en-US" dirty="0" err="1"/>
              <a:t>Wiig</a:t>
            </a:r>
            <a:r>
              <a:rPr lang="en-US" dirty="0"/>
              <a:t>, the major purpose of KM </a:t>
            </a:r>
            <a:r>
              <a:rPr lang="en-US" b="1" dirty="0"/>
              <a:t>is to make the enterprise </a:t>
            </a:r>
            <a:r>
              <a:rPr lang="en-US" b="1" dirty="0">
                <a:solidFill>
                  <a:srgbClr val="FF0000"/>
                </a:solidFill>
              </a:rPr>
              <a:t>intelligent-acting </a:t>
            </a:r>
            <a:r>
              <a:rPr lang="en-US" dirty="0">
                <a:solidFill>
                  <a:srgbClr val="FF0000"/>
                </a:solidFill>
              </a:rPr>
              <a:t>by facilitating the creation, accumulation, deployment and use of quality knowledge</a:t>
            </a:r>
            <a:r>
              <a:rPr lang="en-US" dirty="0"/>
              <a:t>.</a:t>
            </a:r>
          </a:p>
          <a:p>
            <a:pPr lvl="1"/>
            <a:r>
              <a:rPr lang="en-US" dirty="0"/>
              <a:t>The focus is on </a:t>
            </a:r>
            <a:r>
              <a:rPr lang="en-US" b="1" i="1" dirty="0"/>
              <a:t>working smarter</a:t>
            </a:r>
            <a:r>
              <a:rPr lang="en-US" dirty="0"/>
              <a:t>: making use of all the best knowledge we have available, </a:t>
            </a:r>
            <a:r>
              <a:rPr lang="en-US" dirty="0">
                <a:solidFill>
                  <a:srgbClr val="7030A0"/>
                </a:solidFill>
              </a:rPr>
              <a:t>without getting information overload</a:t>
            </a:r>
            <a:r>
              <a:rPr lang="en-US" dirty="0"/>
              <a: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04258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(2)</a:t>
            </a:r>
          </a:p>
        </p:txBody>
      </p:sp>
      <p:sp>
        <p:nvSpPr>
          <p:cNvPr id="3" name="Content Placeholder 2"/>
          <p:cNvSpPr>
            <a:spLocks noGrp="1"/>
          </p:cNvSpPr>
          <p:nvPr>
            <p:ph sz="half" idx="1"/>
          </p:nvPr>
        </p:nvSpPr>
        <p:spPr/>
        <p:txBody>
          <a:bodyPr>
            <a:normAutofit lnSpcReduction="10000"/>
          </a:bodyPr>
          <a:lstStyle/>
          <a:p>
            <a:r>
              <a:rPr lang="en-US" dirty="0" err="1"/>
              <a:t>Wiig’s</a:t>
            </a:r>
            <a:r>
              <a:rPr lang="en-US" dirty="0"/>
              <a:t> KM cycle addresses how knowledge is built and used as individuals or as organizations.</a:t>
            </a:r>
          </a:p>
          <a:p>
            <a:r>
              <a:rPr lang="en-US" dirty="0"/>
              <a:t>The cycle focuses on identifying and relating the functions and activities that we engage in as </a:t>
            </a:r>
            <a:r>
              <a:rPr lang="en-US" b="1" dirty="0"/>
              <a:t>knowledge workers </a:t>
            </a:r>
            <a:r>
              <a:rPr lang="en-US" dirty="0"/>
              <a:t>to make products and services.</a:t>
            </a:r>
          </a:p>
          <a:p>
            <a:r>
              <a:rPr lang="en-US" dirty="0"/>
              <a:t>There are four major steps in this cycle: </a:t>
            </a:r>
            <a:r>
              <a:rPr lang="en-US" b="1" dirty="0"/>
              <a:t>BHPA</a:t>
            </a:r>
          </a:p>
          <a:p>
            <a:pPr marL="914391" lvl="1" indent="-514350">
              <a:buFont typeface="+mj-lt"/>
              <a:buAutoNum type="arabicPeriod"/>
            </a:pPr>
            <a:r>
              <a:rPr lang="en-US" dirty="0"/>
              <a:t>Building knowledge.</a:t>
            </a:r>
          </a:p>
          <a:p>
            <a:pPr marL="914391" lvl="1" indent="-514350">
              <a:buFont typeface="+mj-lt"/>
              <a:buAutoNum type="arabicPeriod"/>
            </a:pPr>
            <a:r>
              <a:rPr lang="en-US" dirty="0"/>
              <a:t>Holding knowledge.</a:t>
            </a:r>
          </a:p>
          <a:p>
            <a:pPr marL="914391" lvl="1" indent="-514350">
              <a:buFont typeface="+mj-lt"/>
              <a:buAutoNum type="arabicPeriod"/>
            </a:pPr>
            <a:r>
              <a:rPr lang="en-US" dirty="0"/>
              <a:t>Pooling knowledge.</a:t>
            </a:r>
          </a:p>
          <a:p>
            <a:pPr marL="914391" lvl="1" indent="-514350">
              <a:buFont typeface="+mj-lt"/>
              <a:buAutoNum type="arabicPeriod"/>
            </a:pPr>
            <a:r>
              <a:rPr lang="en-US" dirty="0"/>
              <a:t>Applying knowledge.</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30512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(3)</a:t>
            </a:r>
          </a:p>
        </p:txBody>
      </p:sp>
      <p:sp>
        <p:nvSpPr>
          <p:cNvPr id="3" name="Content Placeholder 2"/>
          <p:cNvSpPr>
            <a:spLocks noGrp="1"/>
          </p:cNvSpPr>
          <p:nvPr>
            <p:ph sz="half" idx="1"/>
          </p:nvPr>
        </p:nvSpPr>
        <p:spPr>
          <a:xfrm>
            <a:off x="609605" y="1518436"/>
            <a:ext cx="9515958" cy="4580829"/>
          </a:xfrm>
        </p:spPr>
        <p:txBody>
          <a:bodyPr>
            <a:normAutofit fontScale="92500" lnSpcReduction="20000"/>
          </a:bodyPr>
          <a:lstStyle/>
          <a:p>
            <a:r>
              <a:rPr lang="en-US" sz="2400" b="1" dirty="0"/>
              <a:t>Building Knowledge </a:t>
            </a:r>
            <a:r>
              <a:rPr lang="en-US" sz="2400" dirty="0"/>
              <a:t>refers to ﬁve major activities: </a:t>
            </a:r>
            <a:r>
              <a:rPr lang="en-US" sz="2400" b="1" dirty="0"/>
              <a:t>OARCO</a:t>
            </a:r>
          </a:p>
          <a:p>
            <a:pPr lvl="1"/>
            <a:r>
              <a:rPr lang="en-US" sz="1800" b="1" dirty="0"/>
              <a:t>Obtain knowledge: </a:t>
            </a:r>
            <a:r>
              <a:rPr lang="en-US" sz="1800" dirty="0"/>
              <a:t>R&amp;D projects, individual innovations, experimentation, reasoning with existing knowledge, hiring of new people, and even through knowledge importing (from experts, manuals, joint ventures, and personnel transfer).</a:t>
            </a:r>
          </a:p>
          <a:p>
            <a:pPr lvl="1"/>
            <a:r>
              <a:rPr lang="en-US" sz="1800" b="1" dirty="0"/>
              <a:t>Analyze knowledge: </a:t>
            </a:r>
            <a:r>
              <a:rPr lang="en-US" sz="1800" dirty="0"/>
              <a:t>extracting knowledge from obtained materials, abstracting them, identifying patterns from them, explaining relations between knowledge fragments, and verifying them against original sources. </a:t>
            </a:r>
          </a:p>
          <a:p>
            <a:pPr lvl="1"/>
            <a:r>
              <a:rPr lang="en-US" sz="1800" b="1" dirty="0"/>
              <a:t>Reconstruct/synthesize knowledge: </a:t>
            </a:r>
            <a:r>
              <a:rPr lang="en-US" sz="1800" dirty="0"/>
              <a:t>generalizing analyzed material to obtain broader principles, generating hypotheses to explain observations, establishing conformance between new and existing knowledge, and updating the total knowledge pool by incorporating the new knowledge.</a:t>
            </a:r>
          </a:p>
          <a:p>
            <a:pPr lvl="1"/>
            <a:r>
              <a:rPr lang="en-US" sz="1800" b="1" dirty="0"/>
              <a:t>Codify and model knowledge:  </a:t>
            </a:r>
            <a:r>
              <a:rPr lang="en-US" sz="1800" dirty="0"/>
              <a:t>involves how we represent knowledge in our minds (mental models, for example), how we then assemble the knowledge into a coherent model, how we document the knowledge in books and manuals, and how we encode it in order to post it to a knowledge repository.</a:t>
            </a:r>
          </a:p>
          <a:p>
            <a:pPr lvl="1"/>
            <a:r>
              <a:rPr lang="en-US" sz="1800" b="1" dirty="0"/>
              <a:t>Organize knowledge: </a:t>
            </a:r>
            <a:r>
              <a:rPr lang="en-US" sz="1800" dirty="0"/>
              <a:t>for speciﬁc uses and according to an established organizational framework, and is usually done using some form of knowledge ontology (conceptual model) and taxonomy (classiﬁcation rules).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0750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(4)</a:t>
            </a:r>
          </a:p>
        </p:txBody>
      </p:sp>
      <p:sp>
        <p:nvSpPr>
          <p:cNvPr id="3" name="Content Placeholder 2"/>
          <p:cNvSpPr>
            <a:spLocks noGrp="1"/>
          </p:cNvSpPr>
          <p:nvPr>
            <p:ph sz="half" idx="1"/>
          </p:nvPr>
        </p:nvSpPr>
        <p:spPr/>
        <p:txBody>
          <a:bodyPr>
            <a:normAutofit fontScale="77500" lnSpcReduction="20000"/>
          </a:bodyPr>
          <a:lstStyle/>
          <a:p>
            <a:r>
              <a:rPr lang="en-US" b="1" dirty="0"/>
              <a:t>Holding Knowledge </a:t>
            </a:r>
            <a:r>
              <a:rPr lang="en-US" dirty="0"/>
              <a:t>consists of: </a:t>
            </a:r>
            <a:r>
              <a:rPr lang="en-US" b="1" dirty="0"/>
              <a:t>RAEA</a:t>
            </a:r>
          </a:p>
          <a:p>
            <a:pPr lvl="1"/>
            <a:r>
              <a:rPr lang="en-US" b="1" dirty="0"/>
              <a:t>Remembering knowledge: </a:t>
            </a:r>
            <a:r>
              <a:rPr lang="en-US" dirty="0"/>
              <a:t>an individual has retained or remembered that item of knowledge, having been internalized or understood by the individual.</a:t>
            </a:r>
          </a:p>
          <a:p>
            <a:pPr lvl="1"/>
            <a:r>
              <a:rPr lang="en-US" b="1" dirty="0"/>
              <a:t>Accumulating knowledge:  </a:t>
            </a:r>
            <a:r>
              <a:rPr lang="en-US" dirty="0"/>
              <a:t>a computer-resident knowledge base/repository has been created and that knowledge has been encoded, permitting it to be stored in organizational memory. </a:t>
            </a:r>
          </a:p>
          <a:p>
            <a:pPr lvl="1"/>
            <a:r>
              <a:rPr lang="en-US" b="1" dirty="0"/>
              <a:t>Embedding knowledge: </a:t>
            </a:r>
            <a:r>
              <a:rPr lang="en-US" dirty="0"/>
              <a:t>ensuring that it is part of business procedures.</a:t>
            </a:r>
          </a:p>
          <a:p>
            <a:pPr lvl="1"/>
            <a:r>
              <a:rPr lang="en-US" b="1" dirty="0"/>
              <a:t>Archiving knowledge </a:t>
            </a:r>
            <a:r>
              <a:rPr lang="en-US" dirty="0"/>
              <a:t>involves creating a scientiﬁc library and systematically retiring out-of-date, false, or no longer relevant knowledge from the active repository. This typically involves storing the content in another, less costly, or less bulky medium for less frequent future retrieval.</a:t>
            </a:r>
          </a:p>
          <a:p>
            <a:r>
              <a:rPr lang="en-US" dirty="0"/>
              <a:t>In this way, the organization’s holdings of valuable knowledge are documented in repositories or in people and are therefore available for future reference and use.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0342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p>
        </p:txBody>
      </p:sp>
      <p:sp>
        <p:nvSpPr>
          <p:cNvPr id="3" name="Content Placeholder 2"/>
          <p:cNvSpPr>
            <a:spLocks noGrp="1"/>
          </p:cNvSpPr>
          <p:nvPr>
            <p:ph sz="half" idx="1"/>
          </p:nvPr>
        </p:nvSpPr>
        <p:spPr/>
        <p:txBody>
          <a:bodyPr/>
          <a:lstStyle/>
          <a:p>
            <a:pPr lvl="0"/>
            <a:r>
              <a:rPr lang="en-MY" dirty="0"/>
              <a:t>Describe how valuable individual, group and organisational knowledge is captured, created, codified, shared, accessed, applied and reused throughout the KM cycle</a:t>
            </a:r>
            <a:endParaRPr lang="en-US" dirty="0"/>
          </a:p>
          <a:p>
            <a:pPr lvl="0"/>
            <a:r>
              <a:rPr lang="en-MY" dirty="0"/>
              <a:t>Define, compare and contrast major KM processes</a:t>
            </a:r>
            <a:endParaRPr lang="en-US" dirty="0"/>
          </a:p>
          <a:p>
            <a:r>
              <a:rPr lang="en-MY" dirty="0"/>
              <a:t>Identify the major challenges and benefits of local, global or distributed KM processes</a:t>
            </a:r>
            <a:endParaRPr lang="en-US" dirty="0"/>
          </a:p>
        </p:txBody>
      </p:sp>
      <p:sp>
        <p:nvSpPr>
          <p:cNvPr id="4" name="Footer Placeholder 3"/>
          <p:cNvSpPr>
            <a:spLocks noGrp="1"/>
          </p:cNvSpPr>
          <p:nvPr>
            <p:ph type="ftr" sz="quarter" idx="10"/>
          </p:nvPr>
        </p:nvSpPr>
        <p:spPr/>
        <p:txBody>
          <a:bodyPr/>
          <a:lstStyle/>
          <a:p>
            <a:pPr lvl="0" defTabSz="609585">
              <a:defRPr/>
            </a:pPr>
            <a:r>
              <a:rPr lang="en-US" sz="800" dirty="0"/>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36690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(5)</a:t>
            </a:r>
          </a:p>
        </p:txBody>
      </p:sp>
      <p:sp>
        <p:nvSpPr>
          <p:cNvPr id="3" name="Content Placeholder 2"/>
          <p:cNvSpPr>
            <a:spLocks noGrp="1"/>
          </p:cNvSpPr>
          <p:nvPr>
            <p:ph sz="half" idx="1"/>
          </p:nvPr>
        </p:nvSpPr>
        <p:spPr>
          <a:xfrm>
            <a:off x="609605" y="1536192"/>
            <a:ext cx="9515958" cy="4835732"/>
          </a:xfrm>
        </p:spPr>
        <p:txBody>
          <a:bodyPr>
            <a:normAutofit fontScale="85000" lnSpcReduction="20000"/>
          </a:bodyPr>
          <a:lstStyle/>
          <a:p>
            <a:r>
              <a:rPr lang="en-US" b="1" dirty="0"/>
              <a:t>Pooling Knowledge </a:t>
            </a:r>
            <a:r>
              <a:rPr lang="en-US" dirty="0"/>
              <a:t>consists of: </a:t>
            </a:r>
            <a:r>
              <a:rPr lang="en-US" b="1" dirty="0"/>
              <a:t>CAA</a:t>
            </a:r>
          </a:p>
          <a:p>
            <a:pPr lvl="1"/>
            <a:r>
              <a:rPr lang="en-US" b="1" dirty="0"/>
              <a:t>Coordination of knowledge: </a:t>
            </a:r>
            <a:r>
              <a:rPr lang="en-US" dirty="0"/>
              <a:t>typically requires the formation of collaborative teams to work with particular content in order to create a “who knows what” network.</a:t>
            </a:r>
          </a:p>
          <a:p>
            <a:pPr lvl="1"/>
            <a:r>
              <a:rPr lang="en-US" b="1" dirty="0"/>
              <a:t>Assembling knowledge: </a:t>
            </a:r>
            <a:r>
              <a:rPr lang="en-US" dirty="0"/>
              <a:t>combined into background references for a library or repository in order to facilitate subsequent access and retrieval.</a:t>
            </a:r>
          </a:p>
          <a:p>
            <a:pPr lvl="1"/>
            <a:r>
              <a:rPr lang="en-US" b="1" dirty="0"/>
              <a:t>Accessing and Retrieving knowledge:  </a:t>
            </a:r>
            <a:r>
              <a:rPr lang="en-US" dirty="0"/>
              <a:t>consult with knowledgeable people about difﬁcult problems, obtaining a second opinion from an expert, or discussing a difﬁcult case with a peer, or accessed and retrieved directly from the repository.</a:t>
            </a:r>
          </a:p>
          <a:p>
            <a:r>
              <a:rPr lang="en-US" dirty="0"/>
              <a:t>Organizations may pool knowledge by contacting others in the organization who have solved similar problems either</a:t>
            </a:r>
          </a:p>
          <a:p>
            <a:pPr lvl="1"/>
            <a:r>
              <a:rPr lang="en-US" dirty="0"/>
              <a:t>by obtaining the information from the organizational knowledge repository, or </a:t>
            </a:r>
          </a:p>
          <a:p>
            <a:pPr lvl="1"/>
            <a:r>
              <a:rPr lang="en-US" dirty="0"/>
              <a:t>by ﬁnding an expert through the expertise locator network and contacting that person directly.</a:t>
            </a:r>
          </a:p>
          <a:p>
            <a:pPr lvl="1"/>
            <a:endParaRPr lang="en-US" dirty="0"/>
          </a:p>
          <a:p>
            <a:pPr lvl="1"/>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6903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(6)</a:t>
            </a:r>
          </a:p>
        </p:txBody>
      </p:sp>
      <p:sp>
        <p:nvSpPr>
          <p:cNvPr id="3" name="Content Placeholder 2"/>
          <p:cNvSpPr>
            <a:spLocks noGrp="1"/>
          </p:cNvSpPr>
          <p:nvPr>
            <p:ph sz="half" idx="1"/>
          </p:nvPr>
        </p:nvSpPr>
        <p:spPr>
          <a:xfrm>
            <a:off x="609605" y="1536192"/>
            <a:ext cx="9515958" cy="4758730"/>
          </a:xfrm>
        </p:spPr>
        <p:txBody>
          <a:bodyPr>
            <a:normAutofit fontScale="92500" lnSpcReduction="20000"/>
          </a:bodyPr>
          <a:lstStyle/>
          <a:p>
            <a:r>
              <a:rPr lang="en-US" sz="2400" dirty="0"/>
              <a:t>Finally, </a:t>
            </a:r>
            <a:r>
              <a:rPr lang="en-US" sz="2400" b="1" dirty="0"/>
              <a:t>Applying Knowledge </a:t>
            </a:r>
            <a:r>
              <a:rPr lang="en-US" sz="2400" dirty="0"/>
              <a:t>includes:</a:t>
            </a:r>
          </a:p>
          <a:p>
            <a:pPr lvl="1"/>
            <a:r>
              <a:rPr lang="en-US" sz="1800" dirty="0">
                <a:solidFill>
                  <a:srgbClr val="FF0000"/>
                </a:solidFill>
              </a:rPr>
              <a:t>Using established knowledge to perform a routine task.</a:t>
            </a:r>
          </a:p>
          <a:p>
            <a:pPr lvl="1"/>
            <a:r>
              <a:rPr lang="en-US" sz="1800" dirty="0">
                <a:solidFill>
                  <a:srgbClr val="FF0000"/>
                </a:solidFill>
              </a:rPr>
              <a:t>Use general knowledge to survey exceptional situations </a:t>
            </a:r>
            <a:r>
              <a:rPr lang="en-US" sz="1800" dirty="0"/>
              <a:t>at hand.</a:t>
            </a:r>
          </a:p>
          <a:p>
            <a:pPr lvl="1"/>
            <a:r>
              <a:rPr lang="en-US" sz="1800" dirty="0">
                <a:solidFill>
                  <a:srgbClr val="FF0000"/>
                </a:solidFill>
              </a:rPr>
              <a:t>Use knowledge to describe the situation and scope of the problem</a:t>
            </a:r>
            <a:r>
              <a:rPr lang="en-US" sz="1800" dirty="0"/>
              <a:t>.</a:t>
            </a:r>
          </a:p>
          <a:p>
            <a:pPr lvl="1"/>
            <a:r>
              <a:rPr lang="en-US" sz="1800" dirty="0">
                <a:solidFill>
                  <a:srgbClr val="FF0000"/>
                </a:solidFill>
              </a:rPr>
              <a:t>Select relevant special knowledge to handle the situation.</a:t>
            </a:r>
          </a:p>
          <a:p>
            <a:pPr lvl="1"/>
            <a:r>
              <a:rPr lang="en-US" sz="1800" dirty="0"/>
              <a:t>Observe and characterize the situation with special knowledge.</a:t>
            </a:r>
          </a:p>
          <a:p>
            <a:pPr lvl="1"/>
            <a:r>
              <a:rPr lang="en-US" sz="1800" dirty="0"/>
              <a:t>Analyze the situation with knowledge.</a:t>
            </a:r>
          </a:p>
          <a:p>
            <a:pPr lvl="1"/>
            <a:r>
              <a:rPr lang="en-US" sz="1800" dirty="0">
                <a:solidFill>
                  <a:srgbClr val="FF0000"/>
                </a:solidFill>
              </a:rPr>
              <a:t>Synthesize alternative solutions with knowledge.</a:t>
            </a:r>
          </a:p>
          <a:p>
            <a:pPr lvl="1"/>
            <a:r>
              <a:rPr lang="en-US" sz="1800" dirty="0"/>
              <a:t>Evaluate potential alternatives using special knowledge.</a:t>
            </a:r>
          </a:p>
          <a:p>
            <a:pPr lvl="1"/>
            <a:r>
              <a:rPr lang="en-US" sz="1800" dirty="0">
                <a:solidFill>
                  <a:srgbClr val="FF0000"/>
                </a:solidFill>
              </a:rPr>
              <a:t>Use knowledge to decide what to do.</a:t>
            </a:r>
          </a:p>
          <a:p>
            <a:pPr lvl="1"/>
            <a:r>
              <a:rPr lang="en-US" sz="1800" dirty="0"/>
              <a:t> </a:t>
            </a:r>
            <a:r>
              <a:rPr lang="en-US" sz="1800" dirty="0">
                <a:solidFill>
                  <a:srgbClr val="FF0000"/>
                </a:solidFill>
              </a:rPr>
              <a:t>Implement the selected solution/alternative.</a:t>
            </a:r>
          </a:p>
          <a:p>
            <a:r>
              <a:rPr lang="en-US" sz="2400" dirty="0"/>
              <a:t>When knowledge is applied to work objects,</a:t>
            </a:r>
          </a:p>
          <a:p>
            <a:pPr lvl="1"/>
            <a:r>
              <a:rPr lang="en-US" sz="1800" b="1" dirty="0"/>
              <a:t>Routine or standard tasks </a:t>
            </a:r>
            <a:r>
              <a:rPr lang="en-US" sz="1800" dirty="0"/>
              <a:t>are typically carried out using “compiled” knowledge that we can readily access and use almost unconsciously or automatically.</a:t>
            </a:r>
          </a:p>
          <a:p>
            <a:pPr lvl="1"/>
            <a:r>
              <a:rPr lang="en-US" sz="1800" b="1" dirty="0"/>
              <a:t>Difﬁcult tasks </a:t>
            </a:r>
            <a:r>
              <a:rPr lang="en-US" sz="1800" dirty="0"/>
              <a:t>are usually performed in a more deliberate and conscious manner, for knowledge workers cannot use automated knowledge in unanticipated situations.</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21</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3017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Wiig</a:t>
            </a:r>
            <a:r>
              <a:rPr lang="en-US" dirty="0"/>
              <a:t> KM Cycle (7)</a:t>
            </a:r>
          </a:p>
        </p:txBody>
      </p:sp>
      <p:sp>
        <p:nvSpPr>
          <p:cNvPr id="3" name="Content Placeholder 2"/>
          <p:cNvSpPr>
            <a:spLocks noGrp="1"/>
          </p:cNvSpPr>
          <p:nvPr>
            <p:ph sz="half" idx="1"/>
          </p:nvPr>
        </p:nvSpPr>
        <p:spPr/>
        <p:txBody>
          <a:bodyPr>
            <a:normAutofit fontScale="85000" lnSpcReduction="20000"/>
          </a:bodyPr>
          <a:lstStyle/>
          <a:p>
            <a:r>
              <a:rPr lang="en-US" dirty="0"/>
              <a:t>The major advantage of the </a:t>
            </a:r>
            <a:r>
              <a:rPr lang="en-US" dirty="0" err="1"/>
              <a:t>Wiig</a:t>
            </a:r>
            <a:r>
              <a:rPr lang="en-US" dirty="0"/>
              <a:t> KM cycle:</a:t>
            </a:r>
          </a:p>
          <a:p>
            <a:pPr lvl="1"/>
            <a:r>
              <a:rPr lang="en-US" dirty="0"/>
              <a:t>the </a:t>
            </a:r>
            <a:r>
              <a:rPr lang="en-US" b="1" dirty="0"/>
              <a:t>clear and detailed description of how organizational memory is put into use </a:t>
            </a:r>
            <a:r>
              <a:rPr lang="en-US" dirty="0"/>
              <a:t>in order to generate value for individuals, groups, and the organization itself. </a:t>
            </a:r>
          </a:p>
          <a:p>
            <a:pPr lvl="1"/>
            <a:r>
              <a:rPr lang="en-US" dirty="0"/>
              <a:t>The myriad of ways in which knowledge can be applied and used are </a:t>
            </a:r>
            <a:r>
              <a:rPr lang="en-US" b="1" dirty="0">
                <a:solidFill>
                  <a:schemeClr val="tx1"/>
                </a:solidFill>
              </a:rPr>
              <a:t>linked to decision-making sequences and individual characteristics.</a:t>
            </a:r>
          </a:p>
          <a:p>
            <a:r>
              <a:rPr lang="en-US" dirty="0" err="1"/>
              <a:t>Wiig</a:t>
            </a:r>
            <a:r>
              <a:rPr lang="en-US" dirty="0"/>
              <a:t> also emphasizes… </a:t>
            </a:r>
          </a:p>
          <a:p>
            <a:pPr lvl="1"/>
            <a:r>
              <a:rPr lang="en-US" dirty="0"/>
              <a:t>the role of knowledge and skill</a:t>
            </a:r>
          </a:p>
          <a:p>
            <a:pPr lvl="1"/>
            <a:r>
              <a:rPr lang="en-US" dirty="0"/>
              <a:t>the business use of that knowledge,</a:t>
            </a:r>
          </a:p>
          <a:p>
            <a:pPr lvl="1"/>
            <a:r>
              <a:rPr lang="en-US" dirty="0"/>
              <a:t>the constraints that may prevent that knowledge from being fully used</a:t>
            </a:r>
          </a:p>
          <a:p>
            <a:pPr lvl="1"/>
            <a:r>
              <a:rPr lang="en-US" dirty="0"/>
              <a:t>the opportunities and alternatives to managing that knowledge, and </a:t>
            </a:r>
          </a:p>
          <a:p>
            <a:pPr lvl="1"/>
            <a:r>
              <a:rPr lang="en-US" dirty="0"/>
              <a:t>the expected value added to the organization.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22</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5047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1470102" cy="846793"/>
          </a:xfrm>
        </p:spPr>
        <p:txBody>
          <a:bodyPr>
            <a:noAutofit/>
          </a:bodyPr>
          <a:lstStyle/>
          <a:p>
            <a:r>
              <a:rPr lang="en-US" sz="3200" dirty="0"/>
              <a:t>The </a:t>
            </a:r>
            <a:r>
              <a:rPr lang="en-US" sz="3200" dirty="0" err="1"/>
              <a:t>Carlile</a:t>
            </a:r>
            <a:r>
              <a:rPr lang="en-US" sz="3200" dirty="0"/>
              <a:t> and </a:t>
            </a:r>
            <a:r>
              <a:rPr lang="en-US" sz="3200" dirty="0" err="1"/>
              <a:t>Rebentisch</a:t>
            </a:r>
            <a:r>
              <a:rPr lang="en-US" sz="3200" dirty="0"/>
              <a:t> Knowledge Transformation Cycle (1) </a:t>
            </a:r>
          </a:p>
        </p:txBody>
      </p:sp>
      <p:sp>
        <p:nvSpPr>
          <p:cNvPr id="3" name="Content Placeholder 2"/>
          <p:cNvSpPr>
            <a:spLocks noGrp="1"/>
          </p:cNvSpPr>
          <p:nvPr>
            <p:ph sz="half" idx="1"/>
          </p:nvPr>
        </p:nvSpPr>
        <p:spPr/>
        <p:txBody>
          <a:bodyPr>
            <a:normAutofit lnSpcReduction="10000"/>
          </a:bodyPr>
          <a:lstStyle/>
          <a:p>
            <a:r>
              <a:rPr lang="en-US" dirty="0"/>
              <a:t>Looks at how knowledge became </a:t>
            </a:r>
            <a:r>
              <a:rPr lang="en-US" b="1" dirty="0"/>
              <a:t>integrated in complex technologies and products</a:t>
            </a:r>
          </a:p>
          <a:p>
            <a:pPr lvl="1"/>
            <a:r>
              <a:rPr lang="en-US" dirty="0"/>
              <a:t>emphasizing on the </a:t>
            </a:r>
            <a:r>
              <a:rPr lang="en-US" dirty="0">
                <a:solidFill>
                  <a:srgbClr val="FF0000"/>
                </a:solidFill>
              </a:rPr>
              <a:t>path-dependent nature of knowledge transfer from one organizational group to another.</a:t>
            </a:r>
          </a:p>
          <a:p>
            <a:r>
              <a:rPr lang="en-US" dirty="0" err="1"/>
              <a:t>Carlile</a:t>
            </a:r>
            <a:r>
              <a:rPr lang="en-US" dirty="0"/>
              <a:t> and </a:t>
            </a:r>
            <a:r>
              <a:rPr lang="en-US" dirty="0" err="1"/>
              <a:t>Rebentisch</a:t>
            </a:r>
            <a:r>
              <a:rPr lang="en-US" dirty="0"/>
              <a:t> discovered that:</a:t>
            </a:r>
          </a:p>
          <a:p>
            <a:pPr marL="914388" lvl="1" indent="-457200">
              <a:buFont typeface="+mj-lt"/>
              <a:buAutoNum type="arabicPeriod"/>
            </a:pPr>
            <a:r>
              <a:rPr lang="en-US" dirty="0"/>
              <a:t>New knowledge is often created</a:t>
            </a:r>
            <a:r>
              <a:rPr lang="en-US" dirty="0">
                <a:solidFill>
                  <a:srgbClr val="7030A0"/>
                </a:solidFill>
              </a:rPr>
              <a:t> through the integration of knowledge of different sources</a:t>
            </a:r>
          </a:p>
          <a:p>
            <a:pPr marL="914388" lvl="1" indent="-457200">
              <a:buFont typeface="+mj-lt"/>
              <a:buAutoNum type="arabicPeriod"/>
            </a:pPr>
            <a:r>
              <a:rPr lang="en-US" dirty="0"/>
              <a:t>Knowledge can </a:t>
            </a:r>
            <a:r>
              <a:rPr lang="en-US" dirty="0">
                <a:solidFill>
                  <a:srgbClr val="7030A0"/>
                </a:solidFill>
              </a:rPr>
              <a:t>move</a:t>
            </a:r>
            <a:r>
              <a:rPr lang="en-US" dirty="0"/>
              <a:t> from one person to another as well as from one organizational unit to another.</a:t>
            </a:r>
          </a:p>
          <a:p>
            <a:pPr marL="914388" lvl="1" indent="-457200">
              <a:buFont typeface="+mj-lt"/>
              <a:buAutoNum type="arabicPeriod"/>
            </a:pPr>
            <a:r>
              <a:rPr lang="en-US" dirty="0"/>
              <a:t>Knowledge is </a:t>
            </a:r>
            <a:r>
              <a:rPr lang="en-US" dirty="0">
                <a:solidFill>
                  <a:srgbClr val="7030A0"/>
                </a:solidFill>
              </a:rPr>
              <a:t>preserved </a:t>
            </a:r>
            <a:r>
              <a:rPr lang="en-US" dirty="0"/>
              <a:t>in some type of organizational storage system (organizational memory).</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75908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11470102" cy="846793"/>
          </a:xfrm>
        </p:spPr>
        <p:txBody>
          <a:bodyPr>
            <a:normAutofit/>
          </a:bodyPr>
          <a:lstStyle/>
          <a:p>
            <a:r>
              <a:rPr lang="en-US" sz="3200" dirty="0"/>
              <a:t>The </a:t>
            </a:r>
            <a:r>
              <a:rPr lang="en-US" sz="3200" dirty="0" err="1"/>
              <a:t>Carlile</a:t>
            </a:r>
            <a:r>
              <a:rPr lang="en-US" sz="3200" dirty="0"/>
              <a:t> and </a:t>
            </a:r>
            <a:r>
              <a:rPr lang="en-US" sz="3200" dirty="0" err="1"/>
              <a:t>Rebentisch</a:t>
            </a:r>
            <a:r>
              <a:rPr lang="en-US" sz="3200" dirty="0"/>
              <a:t> Knowledge Transformation Cycle (2) </a:t>
            </a:r>
          </a:p>
        </p:txBody>
      </p:sp>
      <p:sp>
        <p:nvSpPr>
          <p:cNvPr id="3" name="Content Placeholder 2"/>
          <p:cNvSpPr>
            <a:spLocks noGrp="1"/>
          </p:cNvSpPr>
          <p:nvPr>
            <p:ph sz="half" idx="1"/>
          </p:nvPr>
        </p:nvSpPr>
        <p:spPr/>
        <p:txBody>
          <a:bodyPr>
            <a:normAutofit fontScale="85000" lnSpcReduction="20000"/>
          </a:bodyPr>
          <a:lstStyle/>
          <a:p>
            <a:r>
              <a:rPr lang="en-US" dirty="0"/>
              <a:t>The high-level cycle consists of 3 major </a:t>
            </a:r>
            <a:r>
              <a:rPr lang="en-US"/>
              <a:t>stages: SRT</a:t>
            </a:r>
            <a:endParaRPr lang="en-US" dirty="0"/>
          </a:p>
          <a:p>
            <a:pPr lvl="1"/>
            <a:r>
              <a:rPr lang="en-US" b="1" dirty="0"/>
              <a:t>Storage: </a:t>
            </a:r>
            <a:r>
              <a:rPr lang="en-US" dirty="0"/>
              <a:t>consists of adding new knowledge to existing knowledge. The cycle always begins with this process as there is always some organizational knowledge already existing. </a:t>
            </a:r>
          </a:p>
          <a:p>
            <a:pPr lvl="1"/>
            <a:r>
              <a:rPr lang="en-US" b="1" dirty="0"/>
              <a:t>Retrieval: </a:t>
            </a:r>
            <a:r>
              <a:rPr lang="en-US" dirty="0"/>
              <a:t>carried out from explicit storage (databases, reports, etc.), as well as tacit knowledge from people. This involves identifying, searching, finding and assessing the knowledge to see if it is relevant, accurate, useful and up-to-date.</a:t>
            </a:r>
          </a:p>
          <a:p>
            <a:pPr lvl="1"/>
            <a:r>
              <a:rPr lang="en-US" b="1" dirty="0"/>
              <a:t>Transformation: </a:t>
            </a:r>
            <a:r>
              <a:rPr lang="en-US" dirty="0"/>
              <a:t>knowledge is never reused “as-is”. </a:t>
            </a:r>
            <a:r>
              <a:rPr lang="en-US" dirty="0">
                <a:solidFill>
                  <a:srgbClr val="7030A0"/>
                </a:solidFill>
              </a:rPr>
              <a:t>It tends to be changed, or at least updated, before being reused</a:t>
            </a:r>
            <a:r>
              <a:rPr lang="en-US" dirty="0"/>
              <a:t>. </a:t>
            </a:r>
            <a:r>
              <a:rPr lang="en-US" dirty="0">
                <a:solidFill>
                  <a:schemeClr val="tx1"/>
                </a:solidFill>
              </a:rPr>
              <a:t>Once knowledge is deemed useful, transformation begins</a:t>
            </a:r>
            <a:r>
              <a:rPr lang="en-US" dirty="0"/>
              <a:t>. This involves </a:t>
            </a:r>
            <a:r>
              <a:rPr lang="en-US" dirty="0">
                <a:solidFill>
                  <a:srgbClr val="FF0000"/>
                </a:solidFill>
              </a:rPr>
              <a:t>documenting undocumented knowledge, refining it, adding new metadata and updating the knowledge.</a:t>
            </a:r>
          </a:p>
          <a:p>
            <a:pPr lvl="2"/>
            <a:r>
              <a:rPr lang="en-US" b="1" dirty="0"/>
              <a:t>Metadata</a:t>
            </a:r>
            <a:r>
              <a:rPr lang="en-US" dirty="0"/>
              <a:t>: </a:t>
            </a:r>
            <a:r>
              <a:rPr lang="en-US" dirty="0">
                <a:solidFill>
                  <a:srgbClr val="7030A0"/>
                </a:solidFill>
              </a:rPr>
              <a:t>description of the content that give context to any given knowledge</a:t>
            </a:r>
            <a:r>
              <a:rPr lang="en-US" dirty="0"/>
              <a:t>. The more metadata we can capture, the more likely knowledge is reused.</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24619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Evans, </a:t>
            </a:r>
            <a:r>
              <a:rPr lang="en-US" dirty="0" err="1"/>
              <a:t>Dalkir</a:t>
            </a:r>
            <a:r>
              <a:rPr lang="en-US" dirty="0"/>
              <a:t>, and </a:t>
            </a:r>
            <a:r>
              <a:rPr lang="en-US" dirty="0" err="1"/>
              <a:t>Bidian</a:t>
            </a:r>
            <a:r>
              <a:rPr lang="en-US" dirty="0"/>
              <a:t> KM Cycle</a:t>
            </a:r>
          </a:p>
        </p:txBody>
      </p:sp>
      <p:sp>
        <p:nvSpPr>
          <p:cNvPr id="3" name="Content Placeholder 2"/>
          <p:cNvSpPr>
            <a:spLocks noGrp="1"/>
          </p:cNvSpPr>
          <p:nvPr>
            <p:ph sz="half" idx="1"/>
          </p:nvPr>
        </p:nvSpPr>
        <p:spPr/>
        <p:txBody>
          <a:bodyPr>
            <a:normAutofit fontScale="70000" lnSpcReduction="20000"/>
          </a:bodyPr>
          <a:lstStyle/>
          <a:p>
            <a:r>
              <a:rPr lang="en-US" dirty="0"/>
              <a:t>A holistic view of KM processes that incorporates 7 major steps:</a:t>
            </a:r>
          </a:p>
          <a:p>
            <a:pPr marL="0" indent="0">
              <a:buNone/>
            </a:pPr>
            <a:r>
              <a:rPr lang="en-US" dirty="0"/>
              <a:t>	</a:t>
            </a:r>
            <a:r>
              <a:rPr lang="en-US" b="1" dirty="0"/>
              <a:t>ISSULIC</a:t>
            </a:r>
          </a:p>
          <a:p>
            <a:pPr lvl="1"/>
            <a:r>
              <a:rPr lang="en-US" b="1" dirty="0"/>
              <a:t>Identify: </a:t>
            </a:r>
            <a:r>
              <a:rPr lang="en-US" dirty="0"/>
              <a:t>determine whether the knowledge exists or needs to be created. </a:t>
            </a:r>
          </a:p>
          <a:p>
            <a:pPr lvl="1"/>
            <a:r>
              <a:rPr lang="en-US" b="1" dirty="0"/>
              <a:t>Store:</a:t>
            </a:r>
            <a:r>
              <a:rPr lang="en-US" dirty="0"/>
              <a:t> kept in some type of organizational system </a:t>
            </a:r>
          </a:p>
          <a:p>
            <a:pPr lvl="1"/>
            <a:r>
              <a:rPr lang="en-US" b="1" dirty="0"/>
              <a:t>Share: </a:t>
            </a:r>
            <a:r>
              <a:rPr lang="en-US" dirty="0"/>
              <a:t>both within and outside, when appropriate, the organization.</a:t>
            </a:r>
          </a:p>
          <a:p>
            <a:pPr lvl="1"/>
            <a:r>
              <a:rPr lang="en-US" b="1" dirty="0"/>
              <a:t>Use: </a:t>
            </a:r>
            <a:r>
              <a:rPr lang="en-US" dirty="0"/>
              <a:t>to solve problems, make decisions, improve on products and services, innovate, etc.</a:t>
            </a:r>
          </a:p>
          <a:p>
            <a:pPr lvl="1"/>
            <a:r>
              <a:rPr lang="en-US" b="1" dirty="0"/>
              <a:t>Learn, Improve &amp; Create: </a:t>
            </a:r>
            <a:r>
              <a:rPr lang="en-US" dirty="0"/>
              <a:t>document metadata, update, refine and, as needed, correct existing knowledge, add to it and extend the knowledge. </a:t>
            </a:r>
          </a:p>
          <a:p>
            <a:pPr lvl="2"/>
            <a:r>
              <a:rPr lang="en-US" i="1" dirty="0">
                <a:solidFill>
                  <a:srgbClr val="7030A0"/>
                </a:solidFill>
              </a:rPr>
              <a:t>Single-loop learning</a:t>
            </a:r>
            <a:r>
              <a:rPr lang="en-US" i="1" dirty="0"/>
              <a:t>: </a:t>
            </a:r>
            <a:r>
              <a:rPr lang="en-US" dirty="0"/>
              <a:t>incremental improvements </a:t>
            </a:r>
          </a:p>
          <a:p>
            <a:pPr lvl="2"/>
            <a:r>
              <a:rPr lang="en-US" i="1" dirty="0">
                <a:solidFill>
                  <a:srgbClr val="7030A0"/>
                </a:solidFill>
              </a:rPr>
              <a:t>Double-loop learning</a:t>
            </a:r>
            <a:r>
              <a:rPr lang="en-US" i="1" dirty="0"/>
              <a:t>: </a:t>
            </a:r>
            <a:r>
              <a:rPr lang="en-US" dirty="0"/>
              <a:t>not just improve but recast the knowledge to make it more effective.</a:t>
            </a:r>
          </a:p>
          <a:p>
            <a:r>
              <a:rPr lang="en-US" dirty="0"/>
              <a:t>Major contributions of this cycle are a </a:t>
            </a:r>
            <a:r>
              <a:rPr lang="en-US" dirty="0">
                <a:solidFill>
                  <a:srgbClr val="FF0000"/>
                </a:solidFill>
              </a:rPr>
              <a:t>clear distinction between </a:t>
            </a:r>
            <a:r>
              <a:rPr lang="en-US" i="1" dirty="0">
                <a:solidFill>
                  <a:srgbClr val="FF0000"/>
                </a:solidFill>
              </a:rPr>
              <a:t>identifying</a:t>
            </a:r>
            <a:r>
              <a:rPr lang="en-US" dirty="0">
                <a:solidFill>
                  <a:srgbClr val="FF0000"/>
                </a:solidFill>
              </a:rPr>
              <a:t> existing knowledge that are typically explicit, and </a:t>
            </a:r>
            <a:r>
              <a:rPr lang="en-US" i="1" dirty="0">
                <a:solidFill>
                  <a:srgbClr val="FF0000"/>
                </a:solidFill>
              </a:rPr>
              <a:t>creating</a:t>
            </a:r>
            <a:r>
              <a:rPr lang="en-US" dirty="0">
                <a:solidFill>
                  <a:srgbClr val="FF0000"/>
                </a:solidFill>
              </a:rPr>
              <a:t> new knowledge</a:t>
            </a:r>
            <a:r>
              <a:rPr lang="en-US" dirty="0"/>
              <a:t>, as well as double-looping learning.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5550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integrated KM cycle</a:t>
            </a:r>
          </a:p>
        </p:txBody>
      </p:sp>
      <p:sp>
        <p:nvSpPr>
          <p:cNvPr id="3" name="Content Placeholder 2"/>
          <p:cNvSpPr>
            <a:spLocks noGrp="1"/>
          </p:cNvSpPr>
          <p:nvPr>
            <p:ph sz="half" idx="1"/>
          </p:nvPr>
        </p:nvSpPr>
        <p:spPr>
          <a:xfrm>
            <a:off x="609605" y="1536192"/>
            <a:ext cx="9515958" cy="4768355"/>
          </a:xfrm>
        </p:spPr>
        <p:txBody>
          <a:bodyPr>
            <a:normAutofit fontScale="77500" lnSpcReduction="20000"/>
          </a:bodyPr>
          <a:lstStyle/>
          <a:p>
            <a:r>
              <a:rPr lang="en-US" sz="3100" dirty="0"/>
              <a:t>A synthesis of the 6 approaches to KM cycle:</a:t>
            </a:r>
          </a:p>
          <a:p>
            <a:pPr marL="914388" lvl="1" indent="-457200">
              <a:buFont typeface="+mj-lt"/>
              <a:buAutoNum type="arabicPeriod"/>
            </a:pPr>
            <a:r>
              <a:rPr lang="en-US" sz="2600" dirty="0"/>
              <a:t>Knowledge capture/creation/contribution</a:t>
            </a:r>
          </a:p>
          <a:p>
            <a:pPr marL="914388" lvl="1" indent="-457200">
              <a:buFont typeface="+mj-lt"/>
              <a:buAutoNum type="arabicPeriod"/>
            </a:pPr>
            <a:r>
              <a:rPr lang="en-US" sz="2600" dirty="0"/>
              <a:t>Knowledge filtering/selection</a:t>
            </a:r>
          </a:p>
          <a:p>
            <a:pPr marL="914388" lvl="1" indent="-457200">
              <a:buFont typeface="+mj-lt"/>
              <a:buAutoNum type="arabicPeriod"/>
            </a:pPr>
            <a:r>
              <a:rPr lang="en-US" sz="2600" dirty="0"/>
              <a:t>Knowledge codification</a:t>
            </a:r>
          </a:p>
          <a:p>
            <a:pPr marL="914388" lvl="1" indent="-457200">
              <a:buFont typeface="+mj-lt"/>
              <a:buAutoNum type="arabicPeriod"/>
            </a:pPr>
            <a:r>
              <a:rPr lang="en-US" sz="2600" dirty="0"/>
              <a:t>Knowledge refinement</a:t>
            </a:r>
          </a:p>
          <a:p>
            <a:pPr marL="914388" lvl="1" indent="-457200">
              <a:buFont typeface="+mj-lt"/>
              <a:buAutoNum type="arabicPeriod"/>
            </a:pPr>
            <a:r>
              <a:rPr lang="en-US" sz="2600" dirty="0"/>
              <a:t>Knowledge sharing</a:t>
            </a:r>
          </a:p>
          <a:p>
            <a:pPr marL="914388" lvl="1" indent="-457200">
              <a:buFont typeface="+mj-lt"/>
              <a:buAutoNum type="arabicPeriod"/>
            </a:pPr>
            <a:r>
              <a:rPr lang="en-US" sz="2600" dirty="0"/>
              <a:t>Knowledge access</a:t>
            </a:r>
          </a:p>
          <a:p>
            <a:pPr marL="914388" lvl="1" indent="-457200">
              <a:buFont typeface="+mj-lt"/>
              <a:buAutoNum type="arabicPeriod"/>
            </a:pPr>
            <a:r>
              <a:rPr lang="en-US" sz="2600" dirty="0"/>
              <a:t>Knowledge learning</a:t>
            </a:r>
          </a:p>
          <a:p>
            <a:pPr marL="914388" lvl="1" indent="-457200">
              <a:buFont typeface="+mj-lt"/>
              <a:buAutoNum type="arabicPeriod"/>
            </a:pPr>
            <a:r>
              <a:rPr lang="en-US" sz="2600" dirty="0"/>
              <a:t>Knowledge application</a:t>
            </a:r>
          </a:p>
          <a:p>
            <a:pPr marL="914388" lvl="1" indent="-457200">
              <a:buFont typeface="+mj-lt"/>
              <a:buAutoNum type="arabicPeriod"/>
            </a:pPr>
            <a:r>
              <a:rPr lang="en-US" sz="2600" dirty="0"/>
              <a:t>Knowledge evaluation</a:t>
            </a:r>
          </a:p>
          <a:p>
            <a:pPr marL="914388" lvl="1" indent="-457200">
              <a:buFont typeface="+mj-lt"/>
              <a:buAutoNum type="arabicPeriod"/>
            </a:pPr>
            <a:r>
              <a:rPr lang="en-US" sz="2600" dirty="0"/>
              <a:t>Knowledge reuse/divestment</a:t>
            </a:r>
          </a:p>
          <a:p>
            <a:pPr marL="514347" indent="-457200">
              <a:buFont typeface="Arial" panose="020B0604020202020204" pitchFamily="34" charset="0"/>
              <a:buChar char="•"/>
            </a:pPr>
            <a:r>
              <a:rPr lang="en-US" sz="3100" dirty="0"/>
              <a:t>The KM cycle is then reiterated as users understand, decide to make use of content and validate its usefulness. </a:t>
            </a:r>
          </a:p>
          <a:p>
            <a:pPr marL="914388" lvl="1" indent="-457200">
              <a:buFont typeface="Arial" panose="020B0604020202020204" pitchFamily="34" charset="0"/>
              <a:buChar char="•"/>
            </a:pPr>
            <a:r>
              <a:rPr lang="en-US" sz="2600" dirty="0"/>
              <a:t>Users will quite often come up with new content, resulting in more individual, group and organizational learning.</a:t>
            </a:r>
          </a:p>
          <a:p>
            <a:pPr marL="914388" lvl="1" indent="-457200">
              <a:buFont typeface="+mj-lt"/>
              <a:buAutoNum type="arabicPeriod"/>
            </a:pPr>
            <a:endParaRPr lang="en-US" dirty="0"/>
          </a:p>
          <a:p>
            <a:pPr marL="514347" indent="-45720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77743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Strategic implications of the KM cycle</a:t>
            </a:r>
          </a:p>
        </p:txBody>
      </p:sp>
      <p:sp>
        <p:nvSpPr>
          <p:cNvPr id="3" name="Content Placeholder 2"/>
          <p:cNvSpPr>
            <a:spLocks noGrp="1"/>
          </p:cNvSpPr>
          <p:nvPr>
            <p:ph sz="half" idx="1"/>
          </p:nvPr>
        </p:nvSpPr>
        <p:spPr>
          <a:xfrm>
            <a:off x="609604" y="1553947"/>
            <a:ext cx="9515958" cy="4768355"/>
          </a:xfrm>
        </p:spPr>
        <p:txBody>
          <a:bodyPr>
            <a:normAutofit fontScale="85000" lnSpcReduction="10000"/>
          </a:bodyPr>
          <a:lstStyle/>
          <a:p>
            <a:pPr marL="461963" indent="-461963">
              <a:buFont typeface="+mj-lt"/>
              <a:buAutoNum type="arabicPeriod"/>
            </a:pPr>
            <a:r>
              <a:rPr lang="en-US" sz="2400" dirty="0"/>
              <a:t>Knowledge represents the </a:t>
            </a:r>
            <a:r>
              <a:rPr lang="en-US" sz="2400" dirty="0">
                <a:solidFill>
                  <a:srgbClr val="7030A0"/>
                </a:solidFill>
              </a:rPr>
              <a:t>decisive basis for intelligent, competent behavior </a:t>
            </a:r>
            <a:r>
              <a:rPr lang="en-US" sz="2400" dirty="0"/>
              <a:t>at the individual, group, and organization level.</a:t>
            </a:r>
          </a:p>
          <a:p>
            <a:pPr marL="461963" indent="-461963">
              <a:buFont typeface="+mj-lt"/>
              <a:buAutoNum type="arabicPeriod"/>
            </a:pPr>
            <a:r>
              <a:rPr lang="en-US" sz="2400" dirty="0"/>
              <a:t>Only a </a:t>
            </a:r>
            <a:r>
              <a:rPr lang="en-US" sz="2400" dirty="0">
                <a:solidFill>
                  <a:srgbClr val="FF0000"/>
                </a:solidFill>
              </a:rPr>
              <a:t>conscious and organized reﬂection of lessons learned and best practices discovered </a:t>
            </a:r>
            <a:r>
              <a:rPr lang="en-US" sz="2400" dirty="0"/>
              <a:t>will allow companies to leverage their hard-won knowledge assets. </a:t>
            </a:r>
          </a:p>
          <a:p>
            <a:pPr marL="461963" indent="-461963">
              <a:buFont typeface="+mj-lt"/>
              <a:buAutoNum type="arabicPeriod"/>
            </a:pPr>
            <a:r>
              <a:rPr lang="en-US" sz="2400" dirty="0"/>
              <a:t>A knowledge architecture needs to be designed and implemented… </a:t>
            </a:r>
          </a:p>
          <a:p>
            <a:pPr marL="1319191" lvl="3" indent="-461963">
              <a:buFont typeface="Arial" panose="020B0604020202020204" pitchFamily="34" charset="0"/>
              <a:buChar char="•"/>
            </a:pPr>
            <a:r>
              <a:rPr lang="en-US" sz="1600" dirty="0"/>
              <a:t>to enable </a:t>
            </a:r>
            <a:r>
              <a:rPr lang="en-US" sz="1600" dirty="0">
                <a:solidFill>
                  <a:srgbClr val="0070C0"/>
                </a:solidFill>
              </a:rPr>
              <a:t>the staged processing and transformation of knowledge</a:t>
            </a:r>
            <a:r>
              <a:rPr lang="en-US" sz="1600" dirty="0"/>
              <a:t>.</a:t>
            </a:r>
          </a:p>
          <a:p>
            <a:pPr marL="1319191" lvl="3" indent="-461963">
              <a:buFont typeface="Arial" panose="020B0604020202020204" pitchFamily="34" charset="0"/>
              <a:buChar char="•"/>
            </a:pPr>
            <a:r>
              <a:rPr lang="en-US" sz="1600" dirty="0"/>
              <a:t>to ensure that the </a:t>
            </a:r>
            <a:r>
              <a:rPr lang="en-US" sz="1600" dirty="0">
                <a:solidFill>
                  <a:srgbClr val="0070C0"/>
                </a:solidFill>
              </a:rPr>
              <a:t>knowledge objects reach intended end users and put to good use</a:t>
            </a:r>
            <a:r>
              <a:rPr lang="en-US" sz="1600" dirty="0"/>
              <a:t>.</a:t>
            </a:r>
          </a:p>
          <a:p>
            <a:pPr marL="461963" indent="-461963">
              <a:buFont typeface="+mj-lt"/>
              <a:buAutoNum type="arabicPeriod"/>
            </a:pPr>
            <a:r>
              <a:rPr lang="en-US" sz="2400" dirty="0"/>
              <a:t>The objective is to </a:t>
            </a:r>
            <a:r>
              <a:rPr lang="en-US" sz="2400" dirty="0">
                <a:solidFill>
                  <a:srgbClr val="FF0000"/>
                </a:solidFill>
              </a:rPr>
              <a:t>retain and share knowledge </a:t>
            </a:r>
            <a:r>
              <a:rPr lang="en-US" sz="2400" dirty="0"/>
              <a:t>with a wider audience. </a:t>
            </a:r>
          </a:p>
          <a:p>
            <a:pPr marL="461963" indent="-461963">
              <a:buFont typeface="+mj-lt"/>
              <a:buAutoNum type="arabicPeriod"/>
            </a:pPr>
            <a:r>
              <a:rPr lang="en-US" sz="2400" dirty="0"/>
              <a:t>Information and communication technologies, such as group-ware, intranets, and knowledge bases or repositories, provide the necessary infrastructure to do so. </a:t>
            </a:r>
          </a:p>
          <a:p>
            <a:pPr marL="461963" indent="-461963">
              <a:buFont typeface="+mj-lt"/>
              <a:buAutoNum type="arabicPeriod"/>
            </a:pPr>
            <a:r>
              <a:rPr lang="en-US" sz="2400" dirty="0"/>
              <a:t>Business processes and cultural enablers offer the necessary incentives and opportunities for all knowledge workers to become active participants throughout the knowledge management cycle.</a:t>
            </a:r>
            <a:endParaRPr lang="en-US" sz="1600"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255340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considerations for managing knowledge</a:t>
            </a:r>
          </a:p>
        </p:txBody>
      </p:sp>
      <p:sp>
        <p:nvSpPr>
          <p:cNvPr id="3" name="Content Placeholder 2"/>
          <p:cNvSpPr>
            <a:spLocks noGrp="1"/>
          </p:cNvSpPr>
          <p:nvPr>
            <p:ph sz="half" idx="1"/>
          </p:nvPr>
        </p:nvSpPr>
        <p:spPr/>
        <p:txBody>
          <a:bodyPr>
            <a:normAutofit/>
          </a:bodyPr>
          <a:lstStyle/>
          <a:p>
            <a:r>
              <a:rPr lang="en-US" dirty="0"/>
              <a:t>Understanding the different stages of managing knowledge throughout the KM cycle is important, though not enough. </a:t>
            </a:r>
          </a:p>
          <a:p>
            <a:r>
              <a:rPr lang="en-US" dirty="0"/>
              <a:t>From a practical perspective, managing knowledge requires a </a:t>
            </a:r>
            <a:r>
              <a:rPr lang="en-US" i="1" dirty="0"/>
              <a:t>framework</a:t>
            </a:r>
            <a:r>
              <a:rPr lang="en-US" dirty="0"/>
              <a:t> that will help classify the different types of activities and functions needed to deal with all knowledge-related work within and between organizations. </a:t>
            </a:r>
          </a:p>
          <a:p>
            <a:pPr lvl="1"/>
            <a:r>
              <a:rPr lang="en-US" dirty="0"/>
              <a:t>This framework is often encapsulated in the form of a KM theory or model (to be discussed in the next lecture).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946980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609605" y="1536192"/>
            <a:ext cx="9515958" cy="4777981"/>
          </a:xfrm>
        </p:spPr>
        <p:txBody>
          <a:bodyPr>
            <a:normAutofit fontScale="85000" lnSpcReduction="20000"/>
          </a:bodyPr>
          <a:lstStyle/>
          <a:p>
            <a:r>
              <a:rPr lang="en-US" dirty="0"/>
              <a:t>There are a number of different approaches to the knowledge management cycle such as those by McElroy, </a:t>
            </a:r>
            <a:r>
              <a:rPr lang="en-US" dirty="0" err="1"/>
              <a:t>Wiig</a:t>
            </a:r>
            <a:r>
              <a:rPr lang="en-US" dirty="0"/>
              <a:t>, </a:t>
            </a:r>
            <a:r>
              <a:rPr lang="en-US" dirty="0" err="1"/>
              <a:t>Bukowitz</a:t>
            </a:r>
            <a:r>
              <a:rPr lang="en-US" dirty="0"/>
              <a:t> and </a:t>
            </a:r>
            <a:r>
              <a:rPr lang="en-US" dirty="0" err="1"/>
              <a:t>Willams</a:t>
            </a:r>
            <a:r>
              <a:rPr lang="en-US" dirty="0"/>
              <a:t>, Meyer and Zack, </a:t>
            </a:r>
            <a:r>
              <a:rPr lang="en-US" dirty="0" err="1"/>
              <a:t>Carlile</a:t>
            </a:r>
            <a:r>
              <a:rPr lang="en-US" dirty="0"/>
              <a:t> and </a:t>
            </a:r>
            <a:r>
              <a:rPr lang="en-US" dirty="0" err="1"/>
              <a:t>Rebentisch</a:t>
            </a:r>
            <a:r>
              <a:rPr lang="en-US" dirty="0"/>
              <a:t>, and Evans, </a:t>
            </a:r>
            <a:r>
              <a:rPr lang="en-US" dirty="0" err="1"/>
              <a:t>Dalkir</a:t>
            </a:r>
            <a:r>
              <a:rPr lang="en-US" dirty="0"/>
              <a:t> and </a:t>
            </a:r>
            <a:r>
              <a:rPr lang="en-US" dirty="0" err="1"/>
              <a:t>Bidian</a:t>
            </a:r>
            <a:r>
              <a:rPr lang="en-US" dirty="0"/>
              <a:t>.</a:t>
            </a:r>
          </a:p>
          <a:p>
            <a:r>
              <a:rPr lang="en-US" dirty="0"/>
              <a:t>By comparing and contrasting these approaches and by validating them through experience gained to date with KM practice, the major stages are identiﬁed as knowledge capture and creation, knowledge sharing and dissemination, and knowledge acquisition and application.</a:t>
            </a:r>
          </a:p>
          <a:p>
            <a:r>
              <a:rPr lang="en-US" dirty="0"/>
              <a:t>The critical processes throughout the KM cycle:</a:t>
            </a:r>
          </a:p>
          <a:p>
            <a:pPr lvl="1"/>
            <a:r>
              <a:rPr lang="en-US" dirty="0">
                <a:highlight>
                  <a:srgbClr val="FFFF00"/>
                </a:highlight>
              </a:rPr>
              <a:t>assess the worth of content based </a:t>
            </a:r>
            <a:r>
              <a:rPr lang="en-US" dirty="0"/>
              <a:t>on organizational goals, </a:t>
            </a:r>
          </a:p>
          <a:p>
            <a:pPr lvl="1"/>
            <a:r>
              <a:rPr lang="en-US" dirty="0">
                <a:highlight>
                  <a:srgbClr val="FFFF00"/>
                </a:highlight>
              </a:rPr>
              <a:t>contextualize content </a:t>
            </a:r>
            <a:r>
              <a:rPr lang="en-US" dirty="0"/>
              <a:t>in order to better match with a variety of users, and </a:t>
            </a:r>
          </a:p>
          <a:p>
            <a:pPr lvl="1"/>
            <a:r>
              <a:rPr lang="en-US" dirty="0">
                <a:highlight>
                  <a:srgbClr val="FFFF00"/>
                </a:highlight>
              </a:rPr>
              <a:t>continuously update </a:t>
            </a:r>
            <a:r>
              <a:rPr lang="en-US" dirty="0"/>
              <a:t>with a focus on updating, archiving as required, and modifying the scope of each knowledge object.</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1924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p:txBody>
          <a:bodyPr>
            <a:normAutofit/>
          </a:bodyPr>
          <a:lstStyle/>
          <a:p>
            <a:r>
              <a:rPr lang="en-US" dirty="0"/>
              <a:t>The iterating process of identifying, generating, acquiring, diffusing, and capturing the beneﬁts of knowledge that provide a strategic advantage to that organization.</a:t>
            </a:r>
          </a:p>
          <a:p>
            <a:endParaRPr lang="en-US" dirty="0"/>
          </a:p>
          <a:p>
            <a:r>
              <a:rPr lang="en-US" dirty="0"/>
              <a:t>This is known as the </a:t>
            </a:r>
            <a:r>
              <a:rPr lang="en-US" b="1" dirty="0"/>
              <a:t>knowledge management cycle</a:t>
            </a:r>
            <a:r>
              <a:rPr lang="en-US" dirty="0"/>
              <a:t>.</a:t>
            </a:r>
          </a:p>
          <a:p>
            <a:pPr marL="457188" lvl="1" indent="0">
              <a:buNone/>
            </a:pPr>
            <a:endParaRPr lang="en-US" dirty="0"/>
          </a:p>
          <a:p>
            <a:pPr lvl="1"/>
            <a:endParaRPr lang="en-US" dirty="0"/>
          </a:p>
          <a:p>
            <a:pPr lvl="1"/>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486645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checkpoint</a:t>
            </a:r>
          </a:p>
        </p:txBody>
      </p:sp>
      <p:sp>
        <p:nvSpPr>
          <p:cNvPr id="3" name="Content Placeholder 2"/>
          <p:cNvSpPr>
            <a:spLocks noGrp="1"/>
          </p:cNvSpPr>
          <p:nvPr>
            <p:ph sz="half" idx="1"/>
          </p:nvPr>
        </p:nvSpPr>
        <p:spPr/>
        <p:txBody>
          <a:bodyPr>
            <a:normAutofit fontScale="70000" lnSpcReduction="20000"/>
          </a:bodyPr>
          <a:lstStyle/>
          <a:p>
            <a:pPr marL="514350" indent="-514350">
              <a:buFont typeface="+mj-lt"/>
              <a:buAutoNum type="arabicPeriod"/>
            </a:pPr>
            <a:r>
              <a:rPr lang="en-US" dirty="0"/>
              <a:t>Discuss the different KM cycle approaches and how to integrate them into a comprehensive, integrated approach to the effective management of knowledge within an organization.</a:t>
            </a:r>
          </a:p>
          <a:p>
            <a:pPr marL="514350" indent="-514350">
              <a:buFont typeface="+mj-lt"/>
              <a:buAutoNum type="arabicPeriod"/>
            </a:pPr>
            <a:r>
              <a:rPr lang="en-US" dirty="0"/>
              <a:t>Provide an example of how each major KM cycle stage listed below can add value to knowledge and increase the strategic worth of the knowledge asset:</a:t>
            </a:r>
          </a:p>
          <a:p>
            <a:pPr marL="1314430" lvl="2" indent="-514350">
              <a:buFont typeface="+mj-lt"/>
              <a:buAutoNum type="alphaLcParenR"/>
            </a:pPr>
            <a:r>
              <a:rPr lang="en-US" dirty="0"/>
              <a:t>Capture</a:t>
            </a:r>
          </a:p>
          <a:p>
            <a:pPr marL="1314430" lvl="2" indent="-514350">
              <a:buFont typeface="+mj-lt"/>
              <a:buAutoNum type="alphaLcParenR"/>
            </a:pPr>
            <a:r>
              <a:rPr lang="en-US" dirty="0"/>
              <a:t>Codify</a:t>
            </a:r>
          </a:p>
          <a:p>
            <a:pPr marL="1314430" lvl="2" indent="-514350">
              <a:buFont typeface="+mj-lt"/>
              <a:buAutoNum type="alphaLcParenR"/>
            </a:pPr>
            <a:r>
              <a:rPr lang="en-US" dirty="0"/>
              <a:t>Create</a:t>
            </a:r>
          </a:p>
          <a:p>
            <a:pPr marL="1314430" lvl="2" indent="-514350">
              <a:buFont typeface="+mj-lt"/>
              <a:buAutoNum type="alphaLcParenR"/>
            </a:pPr>
            <a:r>
              <a:rPr lang="en-US" dirty="0"/>
              <a:t>Share</a:t>
            </a:r>
          </a:p>
          <a:p>
            <a:pPr marL="1314430" lvl="2" indent="-514350">
              <a:buFont typeface="+mj-lt"/>
              <a:buAutoNum type="alphaLcParenR"/>
            </a:pPr>
            <a:r>
              <a:rPr lang="en-US" dirty="0"/>
              <a:t>Acquire</a:t>
            </a:r>
          </a:p>
          <a:p>
            <a:pPr marL="1314430" lvl="2" indent="-514350">
              <a:buFont typeface="+mj-lt"/>
              <a:buAutoNum type="alphaLcParenR"/>
            </a:pPr>
            <a:r>
              <a:rPr lang="en-US" dirty="0"/>
              <a:t>Apply</a:t>
            </a:r>
          </a:p>
          <a:p>
            <a:pPr marL="514350" indent="-514350">
              <a:buFont typeface="+mj-lt"/>
              <a:buAutoNum type="arabicPeriod"/>
            </a:pPr>
            <a:r>
              <a:rPr lang="en-US" dirty="0"/>
              <a:t>Where are the key decision points in the KM cycle? What types of information would you require in order to decide whether </a:t>
            </a:r>
            <a:r>
              <a:rPr lang="en-US"/>
              <a:t>the knowledge content </a:t>
            </a:r>
            <a:r>
              <a:rPr lang="en-US" dirty="0"/>
              <a:t>would continue to the next step of the cycle?</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30</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5445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KM cycle approaches </a:t>
            </a:r>
          </a:p>
        </p:txBody>
      </p:sp>
      <p:sp>
        <p:nvSpPr>
          <p:cNvPr id="3" name="Content Placeholder 2"/>
          <p:cNvSpPr>
            <a:spLocks noGrp="1"/>
          </p:cNvSpPr>
          <p:nvPr>
            <p:ph sz="half" idx="1"/>
          </p:nvPr>
        </p:nvSpPr>
        <p:spPr/>
        <p:txBody>
          <a:bodyPr/>
          <a:lstStyle/>
          <a:p>
            <a:r>
              <a:rPr lang="en-US" dirty="0"/>
              <a:t>There are a number of major approaches to describing the major steps in the KM cycle:</a:t>
            </a:r>
          </a:p>
          <a:p>
            <a:pPr lvl="1"/>
            <a:r>
              <a:rPr lang="en-US" dirty="0"/>
              <a:t>The Meyer and Zack KM cycle</a:t>
            </a:r>
          </a:p>
          <a:p>
            <a:pPr lvl="1"/>
            <a:r>
              <a:rPr lang="en-US" dirty="0"/>
              <a:t>The </a:t>
            </a:r>
            <a:r>
              <a:rPr lang="en-US" dirty="0" err="1"/>
              <a:t>Bukowitz</a:t>
            </a:r>
            <a:r>
              <a:rPr lang="en-US" dirty="0"/>
              <a:t> and Williams KM Cycle</a:t>
            </a:r>
          </a:p>
          <a:p>
            <a:pPr lvl="1"/>
            <a:r>
              <a:rPr lang="en-US" dirty="0"/>
              <a:t>The McElroy KM Cycle</a:t>
            </a:r>
          </a:p>
          <a:p>
            <a:pPr lvl="1"/>
            <a:r>
              <a:rPr lang="en-US" dirty="0"/>
              <a:t>The </a:t>
            </a:r>
            <a:r>
              <a:rPr lang="en-US" dirty="0" err="1"/>
              <a:t>Wiig</a:t>
            </a:r>
            <a:r>
              <a:rPr lang="en-US" dirty="0"/>
              <a:t> KM Cycle</a:t>
            </a:r>
          </a:p>
          <a:p>
            <a:pPr lvl="1"/>
            <a:r>
              <a:rPr lang="en-US" dirty="0"/>
              <a:t>The </a:t>
            </a:r>
            <a:r>
              <a:rPr lang="en-US" dirty="0" err="1"/>
              <a:t>Carlile</a:t>
            </a:r>
            <a:r>
              <a:rPr lang="en-US" dirty="0"/>
              <a:t> and </a:t>
            </a:r>
            <a:r>
              <a:rPr lang="en-US" dirty="0" err="1"/>
              <a:t>Rebentish</a:t>
            </a:r>
            <a:r>
              <a:rPr lang="en-US" dirty="0"/>
              <a:t> Knowledge Transformation Cycle</a:t>
            </a:r>
          </a:p>
          <a:p>
            <a:pPr lvl="1"/>
            <a:r>
              <a:rPr lang="en-US" dirty="0"/>
              <a:t>The Evans, </a:t>
            </a:r>
            <a:r>
              <a:rPr lang="en-US" dirty="0" err="1"/>
              <a:t>Dalkir</a:t>
            </a:r>
            <a:r>
              <a:rPr lang="en-US" dirty="0"/>
              <a:t> and </a:t>
            </a:r>
            <a:r>
              <a:rPr lang="en-US" dirty="0" err="1"/>
              <a:t>Bidian</a:t>
            </a:r>
            <a:r>
              <a:rPr lang="en-US" dirty="0"/>
              <a:t> KM Cycle</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4</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63290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Meyer and Zack KM cycle (1)</a:t>
            </a:r>
          </a:p>
        </p:txBody>
      </p:sp>
      <p:sp>
        <p:nvSpPr>
          <p:cNvPr id="3" name="Content Placeholder 2"/>
          <p:cNvSpPr>
            <a:spLocks noGrp="1"/>
          </p:cNvSpPr>
          <p:nvPr>
            <p:ph sz="half" idx="1"/>
          </p:nvPr>
        </p:nvSpPr>
        <p:spPr/>
        <p:txBody>
          <a:bodyPr>
            <a:normAutofit fontScale="92500"/>
          </a:bodyPr>
          <a:lstStyle/>
          <a:p>
            <a:r>
              <a:rPr lang="en-US" dirty="0"/>
              <a:t>Derived from work on the design and development of </a:t>
            </a:r>
            <a:r>
              <a:rPr lang="en-US" b="1" dirty="0"/>
              <a:t>information products</a:t>
            </a:r>
            <a:r>
              <a:rPr lang="en-US" dirty="0"/>
              <a:t>.</a:t>
            </a:r>
          </a:p>
          <a:p>
            <a:pPr lvl="1"/>
            <a:r>
              <a:rPr lang="en-US" dirty="0"/>
              <a:t>Information products are broadly deﬁned as </a:t>
            </a:r>
            <a:r>
              <a:rPr lang="en-US" i="1" dirty="0">
                <a:solidFill>
                  <a:srgbClr val="7030A0"/>
                </a:solidFill>
              </a:rPr>
              <a:t>information “sold” to internal or external customers</a:t>
            </a:r>
            <a:r>
              <a:rPr lang="en-US" i="1" dirty="0"/>
              <a:t> such as databases, news synopses, and customer proﬁles</a:t>
            </a:r>
            <a:r>
              <a:rPr lang="en-US" dirty="0"/>
              <a:t>.</a:t>
            </a:r>
          </a:p>
          <a:p>
            <a:r>
              <a:rPr lang="en-US" dirty="0"/>
              <a:t>Meyer and Zack (1996) propose that </a:t>
            </a:r>
            <a:r>
              <a:rPr lang="en-US" dirty="0">
                <a:solidFill>
                  <a:srgbClr val="FF0000"/>
                </a:solidFill>
              </a:rPr>
              <a:t>research and knowledge about the design of physical products </a:t>
            </a:r>
            <a:r>
              <a:rPr lang="en-US" dirty="0"/>
              <a:t>can be extended to </a:t>
            </a:r>
            <a:r>
              <a:rPr lang="en-US" dirty="0">
                <a:solidFill>
                  <a:srgbClr val="FF0000"/>
                </a:solidFill>
              </a:rPr>
              <a:t>serve as the basis for a KM cycle</a:t>
            </a:r>
            <a:r>
              <a:rPr lang="en-US" dirty="0"/>
              <a:t>.</a:t>
            </a:r>
          </a:p>
          <a:p>
            <a:r>
              <a:rPr lang="en-US" dirty="0"/>
              <a:t>This approach’s cycle processes are composed of the technologies, facilities, and processes for manufacturing products and services. </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49518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Meyer and Zack KM cycle (2)</a:t>
            </a:r>
          </a:p>
        </p:txBody>
      </p:sp>
      <p:sp>
        <p:nvSpPr>
          <p:cNvPr id="3" name="Content Placeholder 2"/>
          <p:cNvSpPr>
            <a:spLocks noGrp="1"/>
          </p:cNvSpPr>
          <p:nvPr>
            <p:ph sz="half" idx="1"/>
          </p:nvPr>
        </p:nvSpPr>
        <p:spPr/>
        <p:txBody>
          <a:bodyPr>
            <a:normAutofit fontScale="85000" lnSpcReduction="10000"/>
          </a:bodyPr>
          <a:lstStyle/>
          <a:p>
            <a:r>
              <a:rPr lang="en-US" dirty="0"/>
              <a:t>Information products are best viewed as a </a:t>
            </a:r>
            <a:r>
              <a:rPr lang="en-US" b="1" dirty="0"/>
              <a:t>repository </a:t>
            </a:r>
            <a:r>
              <a:rPr lang="en-US" dirty="0"/>
              <a:t>comprising information content and structure.</a:t>
            </a:r>
          </a:p>
          <a:p>
            <a:pPr lvl="1"/>
            <a:r>
              <a:rPr lang="en-US" b="1" dirty="0"/>
              <a:t>Information content </a:t>
            </a:r>
            <a:r>
              <a:rPr lang="en-US" dirty="0"/>
              <a:t>is the </a:t>
            </a:r>
            <a:r>
              <a:rPr lang="en-US" dirty="0">
                <a:solidFill>
                  <a:srgbClr val="7030A0"/>
                </a:solidFill>
              </a:rPr>
              <a:t>data held in the repository that provides the building blocks for the resulting information products </a:t>
            </a:r>
            <a:r>
              <a:rPr lang="en-US" dirty="0"/>
              <a:t>and is unique for each type of business or organization.</a:t>
            </a:r>
          </a:p>
          <a:p>
            <a:pPr lvl="1"/>
            <a:r>
              <a:rPr lang="en-US" dirty="0"/>
              <a:t>The </a:t>
            </a:r>
            <a:r>
              <a:rPr lang="en-US" b="1" dirty="0"/>
              <a:t>overall structure </a:t>
            </a:r>
            <a:r>
              <a:rPr lang="en-US" dirty="0"/>
              <a:t>defines </a:t>
            </a:r>
            <a:r>
              <a:rPr lang="en-US" dirty="0">
                <a:solidFill>
                  <a:srgbClr val="7030A0"/>
                </a:solidFill>
              </a:rPr>
              <a:t>how an information unit </a:t>
            </a:r>
            <a:r>
              <a:rPr lang="en-US" dirty="0">
                <a:solidFill>
                  <a:schemeClr val="tx1"/>
                </a:solidFill>
              </a:rPr>
              <a:t>(a formally defined atom of information)</a:t>
            </a:r>
            <a:r>
              <a:rPr lang="en-US" dirty="0">
                <a:solidFill>
                  <a:srgbClr val="7030A0"/>
                </a:solidFill>
              </a:rPr>
              <a:t> is stored, manipulated, and retrieved</a:t>
            </a:r>
            <a:r>
              <a:rPr lang="en-US" dirty="0"/>
              <a:t>. Different businesses once again make use of unique meaningful information units.</a:t>
            </a:r>
          </a:p>
          <a:p>
            <a:pPr lvl="2"/>
            <a:r>
              <a:rPr lang="en-US" dirty="0"/>
              <a:t>The structure further includes schemes for </a:t>
            </a:r>
            <a:r>
              <a:rPr lang="en-US" dirty="0">
                <a:solidFill>
                  <a:srgbClr val="7030A0"/>
                </a:solidFill>
              </a:rPr>
              <a:t>labeling, indexing, linking, and cross-referencing the information units </a:t>
            </a:r>
            <a:r>
              <a:rPr lang="en-US" dirty="0"/>
              <a:t>that comprise the content of KM.</a:t>
            </a:r>
          </a:p>
          <a:p>
            <a:r>
              <a:rPr lang="en-US" dirty="0"/>
              <a:t>The repository becomes the foundation upon which a ﬁrm creates its family of information and knowledge products.</a:t>
            </a:r>
          </a:p>
          <a:p>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59443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Meyer and Zack KM cycle (3)</a:t>
            </a:r>
          </a:p>
        </p:txBody>
      </p:sp>
      <p:sp>
        <p:nvSpPr>
          <p:cNvPr id="3" name="Content Placeholder 2"/>
          <p:cNvSpPr>
            <a:spLocks noGrp="1"/>
          </p:cNvSpPr>
          <p:nvPr>
            <p:ph sz="half" idx="1"/>
          </p:nvPr>
        </p:nvSpPr>
        <p:spPr>
          <a:xfrm>
            <a:off x="609605" y="1536192"/>
            <a:ext cx="9515958" cy="4707446"/>
          </a:xfrm>
        </p:spPr>
        <p:txBody>
          <a:bodyPr>
            <a:normAutofit fontScale="92500"/>
          </a:bodyPr>
          <a:lstStyle/>
          <a:p>
            <a:r>
              <a:rPr lang="en-US" sz="2400" dirty="0"/>
              <a:t>Meyer and Zack analyzed the major developmental stages of a knowledge repository and mapped these stages onto a KM cycle. </a:t>
            </a:r>
          </a:p>
          <a:p>
            <a:r>
              <a:rPr lang="en-US" sz="2400" dirty="0"/>
              <a:t>They are </a:t>
            </a:r>
            <a:r>
              <a:rPr lang="en-US" sz="2400" b="1" dirty="0"/>
              <a:t>ARSDP</a:t>
            </a:r>
            <a:r>
              <a:rPr lang="en-US" sz="2400" dirty="0"/>
              <a:t>:</a:t>
            </a:r>
          </a:p>
          <a:p>
            <a:pPr lvl="1"/>
            <a:r>
              <a:rPr lang="en-US" sz="1600" b="1" dirty="0"/>
              <a:t>Acquisition:</a:t>
            </a:r>
            <a:r>
              <a:rPr lang="en-US" sz="1600" dirty="0"/>
              <a:t> relates to the sources of “raw” materials such as scope, breadth, depth, credibility, accuracy, timeliness, relevance, cost, control, and exclusivity.</a:t>
            </a:r>
          </a:p>
          <a:p>
            <a:pPr lvl="1"/>
            <a:r>
              <a:rPr lang="en-US" sz="1600" b="1" dirty="0"/>
              <a:t>*Refinement: </a:t>
            </a:r>
            <a:r>
              <a:rPr lang="en-US" sz="1600" dirty="0"/>
              <a:t>a crucial stage where the primary source of value is added and it may be physical (migrating from one medium to another) or logical (restructuring, relabeling, indexing, and integrating). Refers also to the cleaning up or standardization of information. </a:t>
            </a:r>
          </a:p>
          <a:p>
            <a:pPr lvl="1"/>
            <a:r>
              <a:rPr lang="en-US" sz="1600" b="1" dirty="0"/>
              <a:t>Storage/Retrieval: </a:t>
            </a:r>
            <a:r>
              <a:rPr lang="en-US" sz="1600" dirty="0"/>
              <a:t>forms a bridge between the upstream acquisition and reﬁnement stages that feed the repository and downstream stages of product generation, and may be physical or digital.</a:t>
            </a:r>
          </a:p>
          <a:p>
            <a:pPr lvl="1"/>
            <a:r>
              <a:rPr lang="en-US" sz="1600" b="1" dirty="0"/>
              <a:t>Distribution: </a:t>
            </a:r>
            <a:r>
              <a:rPr lang="en-US" sz="1600" dirty="0"/>
              <a:t>how the product is delivered to the end user and encompasses not only the medium of delivery but also its timing, frequency, form, language, and so on.</a:t>
            </a:r>
          </a:p>
          <a:p>
            <a:pPr lvl="1"/>
            <a:r>
              <a:rPr lang="en-US" sz="1600" b="1" dirty="0"/>
              <a:t>Presentation or Use: </a:t>
            </a:r>
            <a:r>
              <a:rPr lang="en-US" sz="1600" dirty="0"/>
              <a:t>the effectiveness of each of the preceding value-added steps is evaluated here: there must be enough context to make this content else the KM cycle would have failed to deliver value to both the individual and the organization.</a:t>
            </a:r>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78979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Meyer and Zack KM cycle (4)</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7419" y="1523796"/>
            <a:ext cx="7616987" cy="4665248"/>
          </a:xfrm>
        </p:spPr>
      </p:pic>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8</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091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Bukowitz</a:t>
            </a:r>
            <a:r>
              <a:rPr lang="en-US" dirty="0"/>
              <a:t> and Williams KM Cycle (1)</a:t>
            </a:r>
          </a:p>
        </p:txBody>
      </p:sp>
      <p:sp>
        <p:nvSpPr>
          <p:cNvPr id="3" name="Content Placeholder 2"/>
          <p:cNvSpPr>
            <a:spLocks noGrp="1"/>
          </p:cNvSpPr>
          <p:nvPr>
            <p:ph sz="half" idx="1"/>
          </p:nvPr>
        </p:nvSpPr>
        <p:spPr>
          <a:xfrm>
            <a:off x="609605" y="1536193"/>
            <a:ext cx="9515958" cy="2458292"/>
          </a:xfrm>
        </p:spPr>
        <p:txBody>
          <a:bodyPr>
            <a:normAutofit fontScale="55000" lnSpcReduction="20000"/>
          </a:bodyPr>
          <a:lstStyle/>
          <a:p>
            <a:r>
              <a:rPr lang="en-US" dirty="0"/>
              <a:t>This cycle describes a knowledge management process framework that outlines “</a:t>
            </a:r>
            <a:r>
              <a:rPr lang="en-US" dirty="0">
                <a:solidFill>
                  <a:srgbClr val="FF0000"/>
                </a:solidFill>
              </a:rPr>
              <a:t>how organizations generate, maintain and deploy a strategically correct stock of knowledge to create value</a:t>
            </a:r>
            <a:r>
              <a:rPr lang="en-US" dirty="0"/>
              <a:t>”.</a:t>
            </a:r>
          </a:p>
          <a:p>
            <a:pPr lvl="1"/>
            <a:r>
              <a:rPr lang="en-US" dirty="0"/>
              <a:t>In this framework, knowledge consists of knowledge repositories, relationships, information technologies, communications infrastructure, functional skill sets, process know-how, environmental responsiveness, organizational intelligence, and external sources.</a:t>
            </a:r>
          </a:p>
          <a:p>
            <a:r>
              <a:rPr lang="en-US" dirty="0"/>
              <a:t>The stages are: </a:t>
            </a:r>
            <a:r>
              <a:rPr lang="en-US" b="1" dirty="0"/>
              <a:t>get, use, learn, contribute, assess, build/sustain, or divest.</a:t>
            </a:r>
          </a:p>
          <a:p>
            <a:pPr lvl="1"/>
            <a:r>
              <a:rPr lang="en-US" dirty="0"/>
              <a:t>The get, use, learn, and contribute phases are </a:t>
            </a:r>
            <a:r>
              <a:rPr lang="en-US" i="1" dirty="0"/>
              <a:t>tactical </a:t>
            </a:r>
            <a:r>
              <a:rPr lang="en-US" dirty="0"/>
              <a:t>in nature and are triggered by market-driven opportunities or demands.</a:t>
            </a:r>
          </a:p>
          <a:p>
            <a:pPr lvl="1"/>
            <a:r>
              <a:rPr lang="en-US" dirty="0"/>
              <a:t>The assess, build/sustain, or divest stages are more </a:t>
            </a:r>
            <a:r>
              <a:rPr lang="en-US" i="1" dirty="0"/>
              <a:t>strategic</a:t>
            </a:r>
            <a:r>
              <a:rPr lang="en-US" dirty="0"/>
              <a:t>, triggered by shifts in the macro-environment. </a:t>
            </a:r>
          </a:p>
          <a:p>
            <a:pPr lvl="1"/>
            <a:endParaRPr lang="en-US" dirty="0"/>
          </a:p>
          <a:p>
            <a:pPr lvl="1"/>
            <a:endParaRPr lang="en-US" dirty="0"/>
          </a:p>
          <a:p>
            <a:pPr lvl="1"/>
            <a:endParaRPr lang="en-US" dirty="0"/>
          </a:p>
          <a:p>
            <a:pPr lvl="1"/>
            <a:endParaRPr lang="en-US" dirty="0"/>
          </a:p>
        </p:txBody>
      </p:sp>
      <p:sp>
        <p:nvSpPr>
          <p:cNvPr id="4" name="Footer Placeholder 3"/>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t>Unit 02: The Knowledge Management (KM) Cycle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9</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AutoShape 4" descr="data:image/jpeg;base64,/9j/4AAQSkZJRgABAQAAAQABAAD/2wCEAAkGBxAQEhAQERAWERITGRAQGBYSDRIYFxgSFhUaFhUYFRUYKCgsGBslHBYWIzEtJSwrLy46GR8zODMtNygtLisBCgoKDg0OFxAQFy0dHx0rLS0tLS0tLS0tLS0rLS0tLS0tLS0rLS0tLS0tKy0tLS0tNy0tLS0tLS0tKy0tLSstN//AABEIAH4BjgMBIgACEQEDEQH/xAAbAAEAAgMBAQAAAAAAAAAAAAAABAUCAwYBB//EAEYQAAICAQICCAQDAwgHCQAAAAECAAMRBBITIQUUIjFBUVOSBmFx0iMygUJSkQcVMzR0gtHTJXOUsbKzwiRDVWShpMHh8P/EABYBAQEBAAAAAAAAAAAAAAAAAAABAv/EABYRAQEBAAAAAAAAAAAAAAAAAAARAf/aAAwDAQACEQMRAD8A+zxETbBERAREQEREDRrNbVSoa2xalJ2gu4UFsE4BPjgH+Ei6bp7R2sEr1VLsSVAS9CSw7wAD3yxlV8N/kv8A7TrP+e0C1icdfrNUOh7LADuGjscW9cs4u7gEh87c788/zfrJumoss1OvP4jrXfUq/wCkdTWqr1XTuVFS9kjLMfnuOZCL3WayqlTZbYtSAqCzuFXLHCjJ8yQP1nmi19N4JptS0KcE12K2DjODjuOJV/GP9BVjv610Zj69dpxK3pPiVXahrHHFsr0bcSndWF09Oq7Qdckr/TOc7iGG4YXac0ddE5z4zvdKtQUd0ZdF0nYNljrh1WvY3Z7mHPB7xzx4zG7WOtiV2u1dlltdVm2xuGlLJa1XBPcA7oK95AYkkdnsASkdLE57pTR2q3B091gNldz7W1FrFbairVPvJ3BC3ZZc4YH65iHp7tJ0gGY6VwdLw9/Z4m3erY7g/FDUee4qPCKOsiUWj0r8ZqbbbGxp9KzY1Fy5t4txdlIblkgfoAO4YmjoVKxp77rrrQqXdIhnfXans1Vau1V57uW1UUcueBiKOkiVPQGldQ91hsU3EMtVuotfhVD8i4cnDkHc2PE7eYUGQumek7Eu4icThaXabFSp2WwP/S7iAeddZVxz5kkSjo4lBbbal+ovRntrTgq9IYt+Hww2+lf3xknA/OPmFkHQuNTdpRxrHqdOmLQa9ZeoYLrKRU26thuARyF8geUDrSZFPSNHC6xxk4G3icXiLw9n72/ux85o6DtZltBc2LXbbUjkglkUjvI7yrFkz3nZz55lDTQrWWdFOA1YtfUlSc50T/ioPkBexQDyqMg6q3UIhQM6qXOxAWA3PtLbV8ztVj9AfKbZzPw3c9z112Es+gV6LC2O1qMmtLOXcTSpf6agTD4Mvsfhb7HfOg6KsO+12zY51G9zuJ7TbVye84Ge6KR1MSs6HdjZrwWZgt6qoZmIVeq0NhQfyjJY4HLJJ8ZV9ZsbTLSLLRZdbrE4le57K6Uvs3MveeQ2IPLevgIHTxOX1Orv1FWlaotXqUax2rDsitbQhDVWA/8AduSMZHcytjumNOqt1F62pbZSmo02rFQcMAgRqQlr0tgb82OefPG0cucUdVI511I4ubUHB529sfh9nf8Aifu9khufgcyF0M21raXV0tRanZW1VlyFW3hGreznglHBBAPZ7u4mmvps6zrrscWmqyl3oCnLkaaoh1P7ZUAkIRgnByCBFHS16+ln4S2obCgu2Cxd3CJwH29+3PLPdMuuVcTgcRONt4vD3jfw87d+3v255ZnNdKdux9fR+I2nTSXLs7Rt0xFjXVrj826t9yjxZUnvR+mZddpr7ARZqaOkHcHPZ/E0nCQjzStcH57j4mXB1cSq1bF9SlDOyJwmtASxkNjhwrdpSDhBt5A8+IM5xNHSYOnTj02PYdObN9b6h2Do5BZCTntr2SpOSMbc4YwLyJRtW4u0+mstfFiai5mWyxd9ysnYRgcogDsQoPML44bO1lCX6atLHYbtRuVr3bB4SkK2Sc47xuzjMC3iUOvoezVsg3sq01NtXX6igAmywZxV3kgDv8hLugYVQeRAA5uW8P3jzb6nvgZxEQEREBERAREQETGxiASFLfIYyfpkgf8ArNPWX9Cz3UffAkRI/WX9Cz3UffHWX9Cz3UffAkRI/WX9Cz3UffHWX9Cz3UffAkRI/WX9Cz3UffHWX9Cz3UffAkTXRQleQihNzM52qBl2OWY47yTzM19Zf0LPdR98dZf0LPdR98D06Krh8DhpwSpr4ewbOGRgrt7tuOWJrbozTlmc0oXYhmbhrlmACgsfE4VRz8h5TPrL+hZ7qPvjrL+hZ7qPvgZazSVXKa7a1tQlSVdAy5U5U4PkQD+k16To2ikMKqK6w/5glSjd4drHf3nv85l1l/Qs91H3x1l/Qs91H3wMV6MoCPWKawlg2OvCXayYI2sPEYJGD5mbLtJW5JetWJU1ksgOUJBKnP7JIBx8pj1l/Qs91H3x1l/Qs91H3wMtNpK6siutUzjO1QM47s4746rXt2cNduQ+3YMbw+8Njz39rPnzmPWX9Cz3UffHWX9Cz3UffA2ildxs2jeQELYGSoJIBPkCzH9TNNnR9LI1TUoa2Y2FDWu0uX4hYr4kv2s+fOe9Zf0LPdR98dZf0LPdR98D3T6OqskpWqE8iVUAkeWZsrpVQQqgAlmIAGCWOWJ8ySST9Zq6y/oWe6j746y/oWe6j74Gem0tdYxWioMKuFUDko2qOXgAABNN3RmnfaWprbbxAM1ryFhDWAeW4gE+eBM+sv6Fnuo++Osv6Fnuo++BurrVQFUBVHIBQAAPIAd08FS7i+0byAm7AztBJAz5ZJP6mausv6Fnuo++Osv6Fnuo++BsroRS7KoUuQzEKAWYKEBY+J2qo5+CgeEijofS9nGnrG1EpGKlGKkzsQY7lG5sDuGT5zd1l/Qs91H3x1l/Qs91H3wNY6K0+4twK9xKsTw1yWUAKT5kBVH90eU3U6StDlK1U9odlQOTMXbu82JJ+ZzMesv6Fnuo++Osv6Fnuo++B6mjqDmwVqHYliwQbixVUJJ8TtRB9FA8J7fpa3OXRXOHTtID2HxvXn4HAyPHAmPWX9Cz3UffHWX9Cz3UffAy02lrryK61TPM7UAycYGcfKe1aZFax1RVawhnIUAsQoUFj4kKAOfgBMOsv6Fnuo++Osv6Fnuo++A0WhppG2mpKlwoxWgUYUYUYHgB3TN9OhZLCil0DBWKjcobG4KfDOBn6CYdZf0LPdR98dZf0LPdR98DPU6Wu0AWIrgHcAyg4PmM9xnjaWsoajWprIxs2Dbjy2zHrL+hZ7qPvjrL+hZ7qPvgZ6jTpYNtiK65Bw6gjI7jz8Zqfo6hgqmlCEyVHDXCk95HlmZdZf0LPdR98dZf0LPdR98DWeidPy/Ar5DaPw17txbH0yxP6mS0QKAoAAAAAA5ADuAE0dZf0LPdR98dZf0LPdR98CREj9Zf0LPdR98dZf0LPdR98CREj9Zf0LPdR98dZf0LPdR98CREj9Zf0LPdR98dZf0LPdR98CREjdZf0LPdR98kwEREBERAREQEREBERAREQEREBERARKbpTS3m2x1QWoaVSpTtxXeGcs7BiuQwaoZByOGfOa1r1ptAYsK0srPYFARq8N+Uklj3ruDAd3ZJii9iY2WquNzBckKMkDLHuA+cygIiICIiAnm4ZxnnyOM88Hu/3H+E9lJd0fqTablKK1i3UvttYEV4/AZG2HcykZwQAOI/NvELuJQ6jQ60qdtq7tqjHHtTLBlOFfa3DBG7JwzZx4Tb1DVjuuyAaiN9rknapVw20KCDyPILz5nlygXMREBERAREQEREBERAREQEREBERAREQEREBERAREQEREBERAREQEREBERAREQEROf+I+k0f/R9Vw61eVpKq+LKqXUtbbgc1xWr7T3bio8YG34csN5v1pYlLmCUjd2erVZCOBnHbY2PnxVkHhLuYUUqiqiKFRAqKoHIKowAB5ACZwI/SGiq1Fb03ILK7AUZWHIqf/36T518NdBdK9F6nUNZffq+ja+VdYt4lpRgMOKmySKxkFUIYkZUHuP02IGjQ6yu9FtqcWI2cMpyOXIj5EHkQeYm+U+u6GYO2o0jii9iC4K5puxyxdWP2scg64YYH5gNpkdFdJNbuSylqLq8b0bLLzyA1VoAFiHBweR/eVTygWERK7pLWXhhVp6OI5AY2WNspQE47TDJduR7Kj6lcgwJer1VdKNbbYtdajLO7BVA+ZM+d9D/ABh0v0jq7dLRpa9JTScW32Ja5CHmhrVwnadcMAy9xBM7LR9BLvW7U2HV3rgqzqBXWfOinmK+88+b45FjLcKOZx38zy7zjHP9AP4SDytcADJOMDJxk/M4xzkPpTo0XhTxHqsTJSypsMpIweRyHB8VYEHl5AydEoo6emHoZadcq1liqJqEyKLWPIA5zwHJ/ZYkHICsx5C8mu+hLFZHUOjAqysoKsp7wVPIiUnVdRoudG7VabmTQz5uqH/l7G/Oo/cc8v2WwAsC/iRejekadSnEpfeuSp5EMrD8yuhwUYeIYAiSoCIiAiIgIiICIiAiIgIiICIiAiIgIiICIiAiIgIiICIiAiIgIiICIiAnz/R/BXWemNV0rqQdlb116asnGTVWqGw4/Z3BsDx5nuxnqtr8S9Txe1bS6Ya3bwgte8BhyUZFuRkZ8uYmvTdI6lnpR6dgbO5uDfgkbshWAOwflINm3dnAGYF1ERA16q8Vo9jflRWc478KMnH8JDue5FV7tRRRuKrh6yQGbuTeXXcc8u4Z8pl07/VtT/qrv+AzD4spssoVat2/i6VgUr3FQl6Oz7fHaFJ+eMd5xJurjOjiuXCaqhyh2MF05JVsZ2sBZ2TgjkZt6rqfXq/2R/8AMlVXbqDwK3psrNdxS1quJstqNVn4it+bBcpkHtA55kdo6NDVr7KqVtNiWldEGbcVG3aF1gfaeVmeJg/NCucGS6sXVlGoUFm1FQVQWJOlYAAcySeJFVGoYBl1FRUgMCNK2CDzBH4kq9JptZ2uNvwasnFjH8atGpYBcnK2ZWwD5c+cj01a8IVQWK1dK8IAIFb/ALMF2OXbAcW7iMqP2e1t3CSkXNIucuqaqljW3DcLpmO19oba34nI7WU4+Ym7qmp9er/ZH/zJzFtOoR9YK+MnHta2s977RotPULCM7jssU8m5HuPLEuuize97M/EFYzs7I4b1MqlCcsSHByD2VOd2cgiW6RLpssWzhWlWJU2KyKVBAYBwVJOCNyePPd4YkqaNX/WKf9Vqf+Oicj8b/wAotXRgIOk1Fr9wPAeuknw/GcYP90GXE12sSho+KamVWOn1eSFPLonWEZIzyITnLLo3pFbwxVLU2kD8fS3VE5/dFgG4fSVEXpLoUO/WKLOrarAXiquVdRzCX18han8GGTtZcznfhb49bUay7QavTnSWgng7hYBcEGH28QKeeCw5dx8xz6lOlqi21spzsUF9oUmsgPzBOMEjvxnPLMx1+qoYKtii1d9IH9G4FjW8NTjOQVcd+OXhzBxBYxK5umqQLmLdmltrt2SP6MWZBB7sEDn4/wAZJr1tZwCwVu7a5AbOSBy8clWwRyOCRkSiREi/zjRkrxq9wVLCOIvJGJVW+hKsP0M2Lq0J2llByVwXTJIOOQB/+4G6IiAiIgIiICIiAiIgIiICIiAiIgIiICIiAiIgIiICIiAiIgQem9a2notuUBmRdwDZwTkDnj6yeZUfFn9UvHnw1/jYo/8AmW7QPIiIGvUUrYrIwyrhkP0Iwf8AfNNbapQFLVWY5biHUn6qM8/p/Ad0lREEfi6nyp91n+EcXU+VPus/wkiJJi1FOp1GQv4OSCQN75IGMkDHhkfxEy4up8qfdZ/hOD+KuktanTfRgq01r6dEtR2RCQwuwLT8wgFTcvIifRImFQ7lvfG+uhscxu3nB+WRMxbqf3afdZ/hJMRMKjU02FzbayltuxVRSAqk5bmSdxJC8+X5Ry8TvtrVgVZQynkQwBBHkQe+ZRKjxVAAAGAOQA8B8p7EQKW34bqYuxdtzdY5qtYP4wwwJAyyjkQDkZCk5IGPT8PISTxbO0yWEfh966htRjIHIbnI+nz5y5iBVaHoZK9+2123BE58PlsRK+4DxFaA5z3HuzMK/h2pQArMqjb2VWvbhbGsAClcKuXYYHLBnvw1+TUf2nXf89pbwKW34crZWU22YdeE2XByn4uB2geQ47jHyUdwwfW+H1Lb+K+d6291XetyXAfl7tyAfQnx5y5iAiIgIiICIiAiIgIiICIiAiIgIiICIiAiIgIiICIiAiIgIiIHHfyofEdeg0qG2uxltsqr3VhDtKutuG3Ed6o+MZ7p1PR+r49VVwRqxYq2BbAA6hhkBgCcHB85X/FfQFfSGn6tZjbxNPacjPKu1Wcf3kDL/elxAREQEREBERAqekv61oD/AGpf41Z/6ZbSn6XbGp6O+dmoX/21h/6ZcQEREBERAREQEwvcqrMFLlQzBRjLEDOBnxMziBxH8mHxXX0iur4dNlapdbYWs24JvsZ1UYJ5gd/1HnO3lL8K/D6aFNQiY/G1Gp1PIeFj5Rf0UKP0l0YNIiICIiAiIgIiICIiAiIgIiICIiAiIgIiICIiAiIgIiICIiAjGYgjPIwKKnp7bpdLdaA9t6I+xNq5Y1mwhd55cgQMn6kcyNydPK1nDWtmOWGQy42qGOcnx7Dd3L5yxTS1rnFaDOCcVqMkcxnHlPTpqyc7Fzz57F8c5/jk/wATIIei6VFtdli1sSmzsKULHdUlqhckDO2xe8jnn6zR/Pdn/h+r9um/zJa1Uqv5VC5x+VQO7u7pnKPntX8o1/X9Rof5q1NgrKAGlUNihq1b8Vc7R3nB3jwnZarWsG0yAcM3FhmwA7SEL7cA83OPPwaTwMZ+fP8AWeWVhgVYBge8MAQfqDAp9T8QLVvDIXNZKMaxgFxTx+QY/k2ftZxuBXvmun4i328IU5G7hZFq54gt1NTZB/ZzpWwe/tDIHPF09CN+ZVPLbzUHs5zjn4Zng01fL8NeRyOwvI+Y8jAoF+Idu6xkLoFR1/IHUmmyxt2OXdUwyPMeGSJFnxEFawFBtQmvPF5m3ivUAeWFB4ec5z2gMS4ShB3Io5FeSAdknJH0zBoTGNi4xtxtGMHvGPLlIPabNyq2CNwDYOMjIzg4yM/QzOIlCIiAiIgJW9I9Z3pweSdjOOH38QcQPu544edu3x7+UsogVOhr1B0wXUb3uaisOG6vtNxRhYq7MDOfPs424/akHT6C9DUUqNShdLXYu6g7mVhvs2klRtXdzHaYkcsKM9JEQUZXXDgDcW71sYJpzzTADsCUwrhWPZyVLrywDiR0XXqd5a8nBRFxmvbvWyzLYX8pKms+I8MnGZaRAREQEREBERAREQEREBERAREQP//Z"/>
          <p:cNvSpPr>
            <a:spLocks noChangeAspect="1" noChangeArrowheads="1"/>
          </p:cNvSpPr>
          <p:nvPr/>
        </p:nvSpPr>
        <p:spPr bwMode="auto">
          <a:xfrm>
            <a:off x="155575" y="-144463"/>
            <a:ext cx="5109444" cy="51094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jpeg;base64,/9j/4AAQSkZJRgABAQAAAQABAAD/2wCEAAkGBxAQEhAQERAWERITGRAQGBYSDRIYFxgSFhUaFhUYFRUYKCgsGBslHBYWIzEtJSwrLy46GR8zODMtNygtLisBCgoKDg0OFxAQFy0dHx0rLS0tLS0tLS0tLS0rLS0tLS0tLS0rLS0tLS0tKy0tLS0tNy0tLS0tLS0tKy0tLSstN//AABEIAH4BjgMBIgACEQEDEQH/xAAbAAEAAgMBAQAAAAAAAAAAAAAABAUCAwYBB//EAEYQAAICAQICCAQDAwgHCQAAAAECAAMRBBITIQUUIjFBUVOSBmFx0iMygUJSkQcVMzR0gtHTJXOUsbKzwiRDVWShpMHh8P/EABYBAQEBAAAAAAAAAAAAAAAAAAABAv/EABYRAQEBAAAAAAAAAAAAAAAAAAARAf/aAAwDAQACEQMRAD8A+zxETbBERAREQEREDRrNbVSoa2xalJ2gu4UFsE4BPjgH+Ei6bp7R2sEr1VLsSVAS9CSw7wAD3yxlV8N/kv8A7TrP+e0C1icdfrNUOh7LADuGjscW9cs4u7gEh87c788/zfrJumoss1OvP4jrXfUq/wCkdTWqr1XTuVFS9kjLMfnuOZCL3WayqlTZbYtSAqCzuFXLHCjJ8yQP1nmi19N4JptS0KcE12K2DjODjuOJV/GP9BVjv610Zj69dpxK3pPiVXahrHHFsr0bcSndWF09Oq7Qdckr/TOc7iGG4YXac0ddE5z4zvdKtQUd0ZdF0nYNljrh1WvY3Z7mHPB7xzx4zG7WOtiV2u1dlltdVm2xuGlLJa1XBPcA7oK95AYkkdnsASkdLE57pTR2q3B091gNldz7W1FrFbairVPvJ3BC3ZZc4YH65iHp7tJ0gGY6VwdLw9/Z4m3erY7g/FDUee4qPCKOsiUWj0r8ZqbbbGxp9KzY1Fy5t4txdlIblkgfoAO4YmjoVKxp77rrrQqXdIhnfXans1Vau1V57uW1UUcueBiKOkiVPQGldQ91hsU3EMtVuotfhVD8i4cnDkHc2PE7eYUGQumek7Eu4icThaXabFSp2WwP/S7iAeddZVxz5kkSjo4lBbbal+ovRntrTgq9IYt+Hww2+lf3xknA/OPmFkHQuNTdpRxrHqdOmLQa9ZeoYLrKRU26thuARyF8geUDrSZFPSNHC6xxk4G3icXiLw9n72/ux85o6DtZltBc2LXbbUjkglkUjvI7yrFkz3nZz55lDTQrWWdFOA1YtfUlSc50T/ioPkBexQDyqMg6q3UIhQM6qXOxAWA3PtLbV8ztVj9AfKbZzPw3c9z112Es+gV6LC2O1qMmtLOXcTSpf6agTD4Mvsfhb7HfOg6KsO+12zY51G9zuJ7TbVye84Ge6KR1MSs6HdjZrwWZgt6qoZmIVeq0NhQfyjJY4HLJJ8ZV9ZsbTLSLLRZdbrE4le57K6Uvs3MveeQ2IPLevgIHTxOX1Orv1FWlaotXqUax2rDsitbQhDVWA/8AduSMZHcytjumNOqt1F62pbZSmo02rFQcMAgRqQlr0tgb82OefPG0cucUdVI511I4ubUHB529sfh9nf8Aifu9khufgcyF0M21raXV0tRanZW1VlyFW3hGreznglHBBAPZ7u4mmvps6zrrscWmqyl3oCnLkaaoh1P7ZUAkIRgnByCBFHS16+ln4S2obCgu2Cxd3CJwH29+3PLPdMuuVcTgcRONt4vD3jfw87d+3v255ZnNdKdux9fR+I2nTSXLs7Rt0xFjXVrj826t9yjxZUnvR+mZddpr7ARZqaOkHcHPZ/E0nCQjzStcH57j4mXB1cSq1bF9SlDOyJwmtASxkNjhwrdpSDhBt5A8+IM5xNHSYOnTj02PYdObN9b6h2Do5BZCTntr2SpOSMbc4YwLyJRtW4u0+mstfFiai5mWyxd9ysnYRgcogDsQoPML44bO1lCX6atLHYbtRuVr3bB4SkK2Sc47xuzjMC3iUOvoezVsg3sq01NtXX6igAmywZxV3kgDv8hLugYVQeRAA5uW8P3jzb6nvgZxEQEREBERAREQETGxiASFLfIYyfpkgf8ArNPWX9Cz3UffAkRI/WX9Cz3UffHWX9Cz3UffAkRI/WX9Cz3UffHWX9Cz3UffAkRI/WX9Cz3UffHWX9Cz3UffAkTXRQleQihNzM52qBl2OWY47yTzM19Zf0LPdR98dZf0LPdR98D06Krh8DhpwSpr4ewbOGRgrt7tuOWJrbozTlmc0oXYhmbhrlmACgsfE4VRz8h5TPrL+hZ7qPvjrL+hZ7qPvgZazSVXKa7a1tQlSVdAy5U5U4PkQD+k16To2ikMKqK6w/5glSjd4drHf3nv85l1l/Qs91H3x1l/Qs91H3wMV6MoCPWKawlg2OvCXayYI2sPEYJGD5mbLtJW5JetWJU1ksgOUJBKnP7JIBx8pj1l/Qs91H3x1l/Qs91H3wMtNpK6siutUzjO1QM47s4746rXt2cNduQ+3YMbw+8Njz39rPnzmPWX9Cz3UffHWX9Cz3UffA2ildxs2jeQELYGSoJIBPkCzH9TNNnR9LI1TUoa2Y2FDWu0uX4hYr4kv2s+fOe9Zf0LPdR98dZf0LPdR98D3T6OqskpWqE8iVUAkeWZsrpVQQqgAlmIAGCWOWJ8ySST9Zq6y/oWe6j746y/oWe6j74Gem0tdYxWioMKuFUDko2qOXgAABNN3RmnfaWprbbxAM1ryFhDWAeW4gE+eBM+sv6Fnuo++Osv6Fnuo++BurrVQFUBVHIBQAAPIAd08FS7i+0byAm7AztBJAz5ZJP6mausv6Fnuo++Osv6Fnuo++BsroRS7KoUuQzEKAWYKEBY+J2qo5+CgeEijofS9nGnrG1EpGKlGKkzsQY7lG5sDuGT5zd1l/Qs91H3x1l/Qs91H3wNY6K0+4twK9xKsTw1yWUAKT5kBVH90eU3U6StDlK1U9odlQOTMXbu82JJ+ZzMesv6Fnuo++Osv6Fnuo++B6mjqDmwVqHYliwQbixVUJJ8TtRB9FA8J7fpa3OXRXOHTtID2HxvXn4HAyPHAmPWX9Cz3UffHWX9Cz3UffAy02lrryK61TPM7UAycYGcfKe1aZFax1RVawhnIUAsQoUFj4kKAOfgBMOsv6Fnuo++Osv6Fnuo++A0WhppG2mpKlwoxWgUYUYUYHgB3TN9OhZLCil0DBWKjcobG4KfDOBn6CYdZf0LPdR98dZf0LPdR98DPU6Wu0AWIrgHcAyg4PmM9xnjaWsoajWprIxs2Dbjy2zHrL+hZ7qPvjrL+hZ7qPvgZ6jTpYNtiK65Bw6gjI7jz8Zqfo6hgqmlCEyVHDXCk95HlmZdZf0LPdR98dZf0LPdR98DWeidPy/Ar5DaPw17txbH0yxP6mS0QKAoAAAAAA5ADuAE0dZf0LPdR98dZf0LPdR98CREj9Zf0LPdR98dZf0LPdR98CREj9Zf0LPdR98dZf0LPdR98CREj9Zf0LPdR98dZf0LPdR98CREjdZf0LPdR98kwEREBERAREQEREBERAREQEREBERARKbpTS3m2x1QWoaVSpTtxXeGcs7BiuQwaoZByOGfOa1r1ptAYsK0srPYFARq8N+Uklj3ruDAd3ZJii9iY2WquNzBckKMkDLHuA+cygIiICIiAnm4ZxnnyOM88Hu/3H+E9lJd0fqTablKK1i3UvttYEV4/AZG2HcykZwQAOI/NvELuJQ6jQ60qdtq7tqjHHtTLBlOFfa3DBG7JwzZx4Tb1DVjuuyAaiN9rknapVw20KCDyPILz5nlygXMREBERAREQEREBERAREQEREBERAREQEREBERAREQEREBERAREQEREBERAREQEROf+I+k0f/R9Vw61eVpKq+LKqXUtbbgc1xWr7T3bio8YG34csN5v1pYlLmCUjd2erVZCOBnHbY2PnxVkHhLuYUUqiqiKFRAqKoHIKowAB5ACZwI/SGiq1Fb03ILK7AUZWHIqf/36T518NdBdK9F6nUNZffq+ja+VdYt4lpRgMOKmySKxkFUIYkZUHuP02IGjQ6yu9FtqcWI2cMpyOXIj5EHkQeYm+U+u6GYO2o0jii9iC4K5puxyxdWP2scg64YYH5gNpkdFdJNbuSylqLq8b0bLLzyA1VoAFiHBweR/eVTygWERK7pLWXhhVp6OI5AY2WNspQE47TDJduR7Kj6lcgwJer1VdKNbbYtdajLO7BVA+ZM+d9D/ABh0v0jq7dLRpa9JTScW32Ja5CHmhrVwnadcMAy9xBM7LR9BLvW7U2HV3rgqzqBXWfOinmK+88+b45FjLcKOZx38zy7zjHP9AP4SDytcADJOMDJxk/M4xzkPpTo0XhTxHqsTJSypsMpIweRyHB8VYEHl5AydEoo6emHoZadcq1liqJqEyKLWPIA5zwHJ/ZYkHICsx5C8mu+hLFZHUOjAqysoKsp7wVPIiUnVdRoudG7VabmTQz5uqH/l7G/Oo/cc8v2WwAsC/iRejekadSnEpfeuSp5EMrD8yuhwUYeIYAiSoCIiAiIgIiICIiAiIgIiICIiAiIgIiICIiAiIgIiICIiAiIgIiICIiAnz/R/BXWemNV0rqQdlb116asnGTVWqGw4/Z3BsDx5nuxnqtr8S9Txe1bS6Ya3bwgte8BhyUZFuRkZ8uYmvTdI6lnpR6dgbO5uDfgkbshWAOwflINm3dnAGYF1ERA16q8Vo9jflRWc478KMnH8JDue5FV7tRRRuKrh6yQGbuTeXXcc8u4Z8pl07/VtT/qrv+AzD4spssoVat2/i6VgUr3FQl6Oz7fHaFJ+eMd5xJurjOjiuXCaqhyh2MF05JVsZ2sBZ2TgjkZt6rqfXq/2R/8AMlVXbqDwK3psrNdxS1quJstqNVn4it+bBcpkHtA55kdo6NDVr7KqVtNiWldEGbcVG3aF1gfaeVmeJg/NCucGS6sXVlGoUFm1FQVQWJOlYAAcySeJFVGoYBl1FRUgMCNK2CDzBH4kq9JptZ2uNvwasnFjH8atGpYBcnK2ZWwD5c+cj01a8IVQWK1dK8IAIFb/ALMF2OXbAcW7iMqP2e1t3CSkXNIucuqaqljW3DcLpmO19oba34nI7WU4+Ym7qmp9er/ZH/zJzFtOoR9YK+MnHta2s977RotPULCM7jssU8m5HuPLEuuize97M/EFYzs7I4b1MqlCcsSHByD2VOd2cgiW6RLpssWzhWlWJU2KyKVBAYBwVJOCNyePPd4YkqaNX/WKf9Vqf+Oicj8b/wAotXRgIOk1Fr9wPAeuknw/GcYP90GXE12sSho+KamVWOn1eSFPLonWEZIzyITnLLo3pFbwxVLU2kD8fS3VE5/dFgG4fSVEXpLoUO/WKLOrarAXiquVdRzCX18han8GGTtZcznfhb49bUay7QavTnSWgng7hYBcEGH28QKeeCw5dx8xz6lOlqi21spzsUF9oUmsgPzBOMEjvxnPLMx1+qoYKtii1d9IH9G4FjW8NTjOQVcd+OXhzBxBYxK5umqQLmLdmltrt2SP6MWZBB7sEDn4/wAZJr1tZwCwVu7a5AbOSBy8clWwRyOCRkSiREi/zjRkrxq9wVLCOIvJGJVW+hKsP0M2Lq0J2llByVwXTJIOOQB/+4G6IiAiIgIiICIiAiIgIiICIiAiIgIiICIiAiIgIiICIiAiIgQem9a2notuUBmRdwDZwTkDnj6yeZUfFn9UvHnw1/jYo/8AmW7QPIiIGvUUrYrIwyrhkP0Iwf8AfNNbapQFLVWY5biHUn6qM8/p/Ad0lREEfi6nyp91n+EcXU+VPus/wkiJJi1FOp1GQv4OSCQN75IGMkDHhkfxEy4up8qfdZ/hOD+KuktanTfRgq01r6dEtR2RCQwuwLT8wgFTcvIifRImFQ7lvfG+uhscxu3nB+WRMxbqf3afdZ/hJMRMKjU02FzbayltuxVRSAqk5bmSdxJC8+X5Ry8TvtrVgVZQynkQwBBHkQe+ZRKjxVAAAGAOQA8B8p7EQKW34bqYuxdtzdY5qtYP4wwwJAyyjkQDkZCk5IGPT8PISTxbO0yWEfh966htRjIHIbnI+nz5y5iBVaHoZK9+2123BE58PlsRK+4DxFaA5z3HuzMK/h2pQArMqjb2VWvbhbGsAClcKuXYYHLBnvw1+TUf2nXf89pbwKW34crZWU22YdeE2XByn4uB2geQ47jHyUdwwfW+H1Lb+K+d6291XetyXAfl7tyAfQnx5y5iAiIgIiICIiAiIgIiICIiAiIgIiICIiAiIgIiICIiAiIgIiIHHfyofEdeg0qG2uxltsqr3VhDtKutuG3Ed6o+MZ7p1PR+r49VVwRqxYq2BbAA6hhkBgCcHB85X/FfQFfSGn6tZjbxNPacjPKu1Wcf3kDL/elxAREQEREBERAqekv61oD/AGpf41Z/6ZbSn6XbGp6O+dmoX/21h/6ZcQEREBERAREQEwvcqrMFLlQzBRjLEDOBnxMziBxH8mHxXX0iur4dNlapdbYWs24JvsZ1UYJ5gd/1HnO3lL8K/D6aFNQiY/G1Gp1PIeFj5Rf0UKP0l0YNIiICIiAiIgIiICIiAiIgIiICIiAiIgIiICIiAiIgIiICIiAjGYgjPIwKKnp7bpdLdaA9t6I+xNq5Y1mwhd55cgQMn6kcyNydPK1nDWtmOWGQy42qGOcnx7Dd3L5yxTS1rnFaDOCcVqMkcxnHlPTpqyc7Fzz57F8c5/jk/wATIIei6VFtdli1sSmzsKULHdUlqhckDO2xe8jnn6zR/Pdn/h+r9um/zJa1Uqv5VC5x+VQO7u7pnKPntX8o1/X9Rof5q1NgrKAGlUNihq1b8Vc7R3nB3jwnZarWsG0yAcM3FhmwA7SEL7cA83OPPwaTwMZ+fP8AWeWVhgVYBge8MAQfqDAp9T8QLVvDIXNZKMaxgFxTx+QY/k2ftZxuBXvmun4i328IU5G7hZFq54gt1NTZB/ZzpWwe/tDIHPF09CN+ZVPLbzUHs5zjn4Zng01fL8NeRyOwvI+Y8jAoF+Idu6xkLoFR1/IHUmmyxt2OXdUwyPMeGSJFnxEFawFBtQmvPF5m3ivUAeWFB4ec5z2gMS4ShB3Io5FeSAdknJH0zBoTGNi4xtxtGMHvGPLlIPabNyq2CNwDYOMjIzg4yM/QzOIlCIiAiIgJW9I9Z3pweSdjOOH38QcQPu544edu3x7+UsogVOhr1B0wXUb3uaisOG6vtNxRhYq7MDOfPs424/akHT6C9DUUqNShdLXYu6g7mVhvs2klRtXdzHaYkcsKM9JEQUZXXDgDcW71sYJpzzTADsCUwrhWPZyVLrywDiR0XXqd5a8nBRFxmvbvWyzLYX8pKms+I8MnGZaRAREQEREBERAREQEREBERAREQ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2415941" y="4126980"/>
            <a:ext cx="6391891" cy="2023563"/>
          </a:xfrm>
          <a:prstGeom prst="rect">
            <a:avLst/>
          </a:prstGeom>
        </p:spPr>
      </p:pic>
    </p:spTree>
    <p:extLst>
      <p:ext uri="{BB962C8B-B14F-4D97-AF65-F5344CB8AC3E}">
        <p14:creationId xmlns:p14="http://schemas.microsoft.com/office/powerpoint/2010/main" val="2321304296"/>
      </p:ext>
    </p:extLst>
  </p:cSld>
  <p:clrMapOvr>
    <a:masterClrMapping/>
  </p:clrMapOvr>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3712</Words>
  <Application>Microsoft Office PowerPoint</Application>
  <PresentationFormat>Widescreen</PresentationFormat>
  <Paragraphs>273</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Montserrat</vt:lpstr>
      <vt:lpstr>Times New Roman</vt:lpstr>
      <vt:lpstr>UOW_PPT_2016_16x9_March2016</vt:lpstr>
      <vt:lpstr>1_UOW_PPT_2016_16x9_March2016</vt:lpstr>
      <vt:lpstr>CSS3133 Knowledge Management  Unit 02: The Knowledge Management (KM) Cycle</vt:lpstr>
      <vt:lpstr>Learning outcomes </vt:lpstr>
      <vt:lpstr>Introduction</vt:lpstr>
      <vt:lpstr>Major KM cycle approaches </vt:lpstr>
      <vt:lpstr>The Meyer and Zack KM cycle (1)</vt:lpstr>
      <vt:lpstr>The Meyer and Zack KM cycle (2)</vt:lpstr>
      <vt:lpstr>The Meyer and Zack KM cycle (3)</vt:lpstr>
      <vt:lpstr>The Meyer and Zack KM cycle (4)</vt:lpstr>
      <vt:lpstr>The Bukowitz and Williams KM Cycle (1)</vt:lpstr>
      <vt:lpstr>The Bukowitz and Williams KM Cycle (2)</vt:lpstr>
      <vt:lpstr>The Bukowitz and Williams KM Cycle (3)</vt:lpstr>
      <vt:lpstr>The McElroy KM Cycle (1)</vt:lpstr>
      <vt:lpstr>The McElroy KM Cycle (2)</vt:lpstr>
      <vt:lpstr>The McElroy KM Cycle (3) </vt:lpstr>
      <vt:lpstr>The McElroy KM Cycle (4)</vt:lpstr>
      <vt:lpstr>The Wiig KM Cycle (1)</vt:lpstr>
      <vt:lpstr>The Wiig KM Cycle (2)</vt:lpstr>
      <vt:lpstr>The Wiig KM Cycle (3)</vt:lpstr>
      <vt:lpstr>The Wiig KM Cycle (4)</vt:lpstr>
      <vt:lpstr>The Wiig KM Cycle (5)</vt:lpstr>
      <vt:lpstr>The Wiig KM Cycle (6)</vt:lpstr>
      <vt:lpstr>The Wiig KM Cycle (7)</vt:lpstr>
      <vt:lpstr>The Carlile and Rebentisch Knowledge Transformation Cycle (1) </vt:lpstr>
      <vt:lpstr>The Carlile and Rebentisch Knowledge Transformation Cycle (2) </vt:lpstr>
      <vt:lpstr>The Evans, Dalkir, and Bidian KM Cycle</vt:lpstr>
      <vt:lpstr>An integrated KM cycle</vt:lpstr>
      <vt:lpstr>Strategic implications of the KM cycle</vt:lpstr>
      <vt:lpstr>Practical considerations for managing knowledge</vt:lpstr>
      <vt:lpstr>Summary</vt:lpstr>
      <vt:lpstr>Unit checkpoint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By: Dr. Lim Chia Yean  Department of Computing</dc:title>
  <dc:creator>Dr. Lim Chia Yean</dc:creator>
  <cp:lastModifiedBy>0204677 LIM ZHE YUAN</cp:lastModifiedBy>
  <cp:revision>154</cp:revision>
  <dcterms:created xsi:type="dcterms:W3CDTF">2021-01-18T05:33:36Z</dcterms:created>
  <dcterms:modified xsi:type="dcterms:W3CDTF">2023-08-13T08:28:51Z</dcterms:modified>
</cp:coreProperties>
</file>