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6"/>
  </p:notesMasterIdLst>
  <p:sldIdLst>
    <p:sldId id="259" r:id="rId3"/>
    <p:sldId id="283" r:id="rId4"/>
    <p:sldId id="321" r:id="rId5"/>
    <p:sldId id="322" r:id="rId6"/>
    <p:sldId id="323" r:id="rId7"/>
    <p:sldId id="324" r:id="rId8"/>
    <p:sldId id="325" r:id="rId9"/>
    <p:sldId id="326" r:id="rId10"/>
    <p:sldId id="331" r:id="rId11"/>
    <p:sldId id="332" r:id="rId12"/>
    <p:sldId id="333" r:id="rId13"/>
    <p:sldId id="327" r:id="rId14"/>
    <p:sldId id="328" r:id="rId15"/>
    <p:sldId id="329" r:id="rId16"/>
    <p:sldId id="330"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5" r:id="rId36"/>
    <p:sldId id="356" r:id="rId37"/>
    <p:sldId id="357" r:id="rId38"/>
    <p:sldId id="358" r:id="rId39"/>
    <p:sldId id="359" r:id="rId40"/>
    <p:sldId id="352" r:id="rId41"/>
    <p:sldId id="353" r:id="rId42"/>
    <p:sldId id="354" r:id="rId43"/>
    <p:sldId id="318" r:id="rId44"/>
    <p:sldId id="32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C5588-F0E6-4072-8141-72619F1E581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4023-4980-46A4-988D-7F027648318A}" type="slidenum">
              <a:rPr lang="en-US" smtClean="0"/>
              <a:t>‹#›</a:t>
            </a:fld>
            <a:endParaRPr lang="en-US"/>
          </a:p>
        </p:txBody>
      </p:sp>
    </p:spTree>
    <p:extLst>
      <p:ext uri="{BB962C8B-B14F-4D97-AF65-F5344CB8AC3E}">
        <p14:creationId xmlns:p14="http://schemas.microsoft.com/office/powerpoint/2010/main" val="300241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48605" y="4697862"/>
            <a:ext cx="2932254" cy="2073564"/>
          </a:xfrm>
          <a:prstGeom prst="rect">
            <a:avLst/>
          </a:prstGeom>
        </p:spPr>
      </p:pic>
    </p:spTree>
    <p:extLst>
      <p:ext uri="{BB962C8B-B14F-4D97-AF65-F5344CB8AC3E}">
        <p14:creationId xmlns:p14="http://schemas.microsoft.com/office/powerpoint/2010/main" val="359687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74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3907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14387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54723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4000"/>
            </a:lvl1pPr>
          </a:lstStyle>
          <a:p>
            <a:r>
              <a:rPr lang="en-US" dirty="0"/>
              <a:t>Click to edit Master title style</a:t>
            </a:r>
          </a:p>
        </p:txBody>
      </p:sp>
      <p:sp>
        <p:nvSpPr>
          <p:cNvPr id="7" name="Content Placeholder 2"/>
          <p:cNvSpPr>
            <a:spLocks noGrp="1"/>
          </p:cNvSpPr>
          <p:nvPr>
            <p:ph sz="half" idx="1"/>
          </p:nvPr>
        </p:nvSpPr>
        <p:spPr>
          <a:xfrm>
            <a:off x="609605" y="1536192"/>
            <a:ext cx="9515958" cy="4580829"/>
          </a:xfrm>
        </p:spPr>
        <p:txBody>
          <a:bodyPr>
            <a:normAutofit/>
          </a:bodyPr>
          <a:lstStyle>
            <a:lvl1pPr>
              <a:defRPr sz="28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5879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609600" y="1517716"/>
            <a:ext cx="4569845"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8" y="1517716"/>
            <a:ext cx="4670323"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75665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3706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187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4205121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02524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2140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665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1694047"/>
            <a:ext cx="9706632" cy="3872308"/>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542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55545"/>
            <a:ext cx="4569845" cy="3910810"/>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7" y="1655545"/>
            <a:ext cx="4860996" cy="3910809"/>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1129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0143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271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342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0344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85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94047"/>
            <a:ext cx="9706632" cy="443923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5"/>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425630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1892809"/>
            <a:ext cx="9515959" cy="424047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1"/>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27801298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4559" y="3181350"/>
            <a:ext cx="10002941" cy="2272597"/>
          </a:xfrm>
        </p:spPr>
        <p:txBody>
          <a:bodyPr anchor="t">
            <a:normAutofit/>
          </a:bodyPr>
          <a:lstStyle/>
          <a:p>
            <a:pPr>
              <a:lnSpc>
                <a:spcPct val="100000"/>
              </a:lnSpc>
            </a:pPr>
            <a:r>
              <a:rPr lang="en-US" sz="2800" dirty="0"/>
              <a:t>CSS3133 Knowledge Management</a:t>
            </a:r>
            <a:br>
              <a:rPr lang="en-US" sz="2800" dirty="0"/>
            </a:br>
            <a:br>
              <a:rPr lang="en-US" sz="2800" dirty="0"/>
            </a:br>
            <a:r>
              <a:rPr lang="en-US" sz="3200" dirty="0"/>
              <a:t>Unit 06: </a:t>
            </a:r>
            <a:r>
              <a:rPr lang="en-GB" sz="3200" dirty="0"/>
              <a:t>Knowledge Application</a:t>
            </a:r>
            <a:br>
              <a:rPr lang="en-US" sz="3600" dirty="0"/>
            </a:br>
            <a:endParaRPr lang="en-US" sz="3200" dirty="0"/>
          </a:p>
        </p:txBody>
      </p:sp>
      <p:sp>
        <p:nvSpPr>
          <p:cNvPr id="2" name="Slide Number Placeholder 1"/>
          <p:cNvSpPr>
            <a:spLocks noGrp="1"/>
          </p:cNvSpPr>
          <p:nvPr>
            <p:ph type="sldNum" sz="quarter" idx="4294967295"/>
          </p:nvPr>
        </p:nvSpPr>
        <p:spPr>
          <a:xfrm>
            <a:off x="0" y="6418263"/>
            <a:ext cx="2698750" cy="365125"/>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ubtitle 3">
            <a:extLst>
              <a:ext uri="{FF2B5EF4-FFF2-40B4-BE49-F238E27FC236}">
                <a16:creationId xmlns:a16="http://schemas.microsoft.com/office/drawing/2014/main" id="{6E3D6EC5-3BE8-B8BE-4022-60BBA1C1F145}"/>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197522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Bloom’s taxonomy of learning objectives (2)</a:t>
            </a:r>
          </a:p>
        </p:txBody>
      </p:sp>
      <p:sp>
        <p:nvSpPr>
          <p:cNvPr id="3" name="Content Placeholder 2"/>
          <p:cNvSpPr>
            <a:spLocks noGrp="1"/>
          </p:cNvSpPr>
          <p:nvPr>
            <p:ph sz="half" idx="1"/>
          </p:nvPr>
        </p:nvSpPr>
        <p:spPr>
          <a:xfrm>
            <a:off x="609604" y="1482928"/>
            <a:ext cx="9515958" cy="4751486"/>
          </a:xfrm>
        </p:spPr>
        <p:txBody>
          <a:bodyPr>
            <a:normAutofit fontScale="85000" lnSpcReduction="10000"/>
          </a:bodyPr>
          <a:lstStyle/>
          <a:p>
            <a:r>
              <a:rPr lang="en-US" sz="2000" dirty="0"/>
              <a:t>The Bloom taxonomy provides a good basis for </a:t>
            </a:r>
            <a:r>
              <a:rPr lang="en-US" sz="2000" dirty="0">
                <a:highlight>
                  <a:srgbClr val="FFFF00"/>
                </a:highlight>
              </a:rPr>
              <a:t>assessing knowledge application. </a:t>
            </a:r>
          </a:p>
          <a:p>
            <a:pPr lvl="1"/>
            <a:r>
              <a:rPr lang="en-US" sz="1800" dirty="0"/>
              <a:t>All too often in KM, simply having accessed content is taken to mean that knowledge workers are using (and reusing) this content. </a:t>
            </a:r>
          </a:p>
          <a:p>
            <a:pPr lvl="1"/>
            <a:r>
              <a:rPr lang="en-US" sz="1800" dirty="0"/>
              <a:t>It is far more useful to assess the impact that the knowledge residing in the knowledge base has had on learning, understanding, and “buying in” to a new way of doing things. </a:t>
            </a:r>
          </a:p>
          <a:p>
            <a:pPr lvl="1"/>
            <a:r>
              <a:rPr lang="en-US" sz="1800" dirty="0"/>
              <a:t>Only through changes in behavior can knowledge use be inferred.</a:t>
            </a:r>
          </a:p>
          <a:p>
            <a:r>
              <a:rPr lang="en-US" sz="2000" dirty="0"/>
              <a:t>The taxonomy provides a more detailed framework to evaluate the extent to which knowledge has been internalized.</a:t>
            </a:r>
          </a:p>
          <a:p>
            <a:r>
              <a:rPr lang="en-US" sz="2000" dirty="0"/>
              <a:t>At the lower </a:t>
            </a:r>
            <a:r>
              <a:rPr lang="en-US" sz="2000" b="1" dirty="0"/>
              <a:t>cognitive skill </a:t>
            </a:r>
            <a:r>
              <a:rPr lang="en-US" sz="2000" dirty="0"/>
              <a:t>levels, simply being aware that knowledge exists within the organization is easily observed when knowledge workers are able to locate the content within a knowledge repository.</a:t>
            </a:r>
          </a:p>
          <a:p>
            <a:pPr lvl="1"/>
            <a:r>
              <a:rPr lang="en-US" sz="1800" dirty="0"/>
              <a:t>Access is typically tracked using log ﬁle statistics, which are similar to the number of hits or visitors that a website has attracted. </a:t>
            </a:r>
          </a:p>
          <a:p>
            <a:r>
              <a:rPr lang="en-US" sz="2000" dirty="0"/>
              <a:t>Knowledge application, however, requires that knowledge workers have attained much higher levels of comprehension such as analysis, synthesis, and evaluation. </a:t>
            </a:r>
          </a:p>
          <a:p>
            <a:pPr lvl="1"/>
            <a:r>
              <a:rPr lang="en-US" sz="1800" dirty="0"/>
              <a:t>Only at these levels can knowledge be said to truly be applied.</a:t>
            </a:r>
          </a:p>
          <a:p>
            <a:r>
              <a:rPr lang="en-US" sz="2000" dirty="0"/>
              <a:t>In contrast to someone who can point to a template in the knowledge base, knowledge application will be manifested by a change in how a knowledge worker goes about doing his or her job.</a:t>
            </a:r>
          </a:p>
          <a:p>
            <a:endParaRPr lang="en-US" sz="1400"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80614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Bloom’s taxonomy of learning objectives (3)</a:t>
            </a:r>
          </a:p>
        </p:txBody>
      </p:sp>
      <p:sp>
        <p:nvSpPr>
          <p:cNvPr id="3" name="Content Placeholder 2"/>
          <p:cNvSpPr>
            <a:spLocks noGrp="1"/>
          </p:cNvSpPr>
          <p:nvPr>
            <p:ph sz="half" idx="1"/>
          </p:nvPr>
        </p:nvSpPr>
        <p:spPr>
          <a:xfrm>
            <a:off x="609604" y="1377572"/>
            <a:ext cx="9515958" cy="4770340"/>
          </a:xfrm>
        </p:spPr>
        <p:txBody>
          <a:bodyPr>
            <a:normAutofit fontScale="85000" lnSpcReduction="20000"/>
          </a:bodyPr>
          <a:lstStyle/>
          <a:p>
            <a:r>
              <a:rPr lang="en-US" dirty="0"/>
              <a:t>It is equally important to take </a:t>
            </a:r>
            <a:r>
              <a:rPr lang="en-US" b="1" dirty="0"/>
              <a:t>the affective domain</a:t>
            </a:r>
            <a:r>
              <a:rPr lang="en-US" dirty="0"/>
              <a:t> into consideration when analyzing knowledge application. </a:t>
            </a:r>
          </a:p>
          <a:p>
            <a:pPr lvl="1"/>
            <a:r>
              <a:rPr lang="en-US" dirty="0"/>
              <a:t>Often, knowledge fails to be used not because it has not been understood but because the knowledge worker is </a:t>
            </a:r>
            <a:r>
              <a:rPr lang="en-US" dirty="0">
                <a:highlight>
                  <a:srgbClr val="FFFF00"/>
                </a:highlight>
              </a:rPr>
              <a:t>not convinced that this new best practice or lesson learned represents any signiﬁcant improvement</a:t>
            </a:r>
            <a:r>
              <a:rPr lang="en-US" dirty="0"/>
              <a:t> over the way he or she is already working. </a:t>
            </a:r>
          </a:p>
          <a:p>
            <a:pPr lvl="1"/>
            <a:r>
              <a:rPr lang="en-US" dirty="0"/>
              <a:t>An </a:t>
            </a:r>
            <a:r>
              <a:rPr lang="en-US" b="1" dirty="0"/>
              <a:t>attitudinal change</a:t>
            </a:r>
            <a:r>
              <a:rPr lang="en-US" dirty="0"/>
              <a:t> is more often than not a critical prerequisite to internalization. </a:t>
            </a:r>
          </a:p>
          <a:p>
            <a:pPr lvl="1"/>
            <a:r>
              <a:rPr lang="en-US" dirty="0"/>
              <a:t>It is not enough that someone be made aware of and understand a given practice.</a:t>
            </a:r>
          </a:p>
          <a:p>
            <a:pPr lvl="1"/>
            <a:r>
              <a:rPr lang="en-US" dirty="0"/>
              <a:t>People must also believe that it is indeed a better way of doing things and that they stand to gain by adopting this new way of working.</a:t>
            </a:r>
          </a:p>
          <a:p>
            <a:r>
              <a:rPr lang="en-US" dirty="0"/>
              <a:t>The </a:t>
            </a:r>
            <a:r>
              <a:rPr lang="en-US" b="1" dirty="0"/>
              <a:t>psychomotor domain </a:t>
            </a:r>
            <a:r>
              <a:rPr lang="en-US" dirty="0"/>
              <a:t>is less widely used in knowledge management and is often more related to physical work and skills.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829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Personalization</a:t>
            </a:r>
          </a:p>
        </p:txBody>
      </p:sp>
      <p:sp>
        <p:nvSpPr>
          <p:cNvPr id="3" name="Content Placeholder 2"/>
          <p:cNvSpPr>
            <a:spLocks noGrp="1"/>
          </p:cNvSpPr>
          <p:nvPr>
            <p:ph sz="half" idx="1"/>
          </p:nvPr>
        </p:nvSpPr>
        <p:spPr>
          <a:xfrm>
            <a:off x="609604" y="1349580"/>
            <a:ext cx="9515958" cy="4770340"/>
          </a:xfrm>
        </p:spPr>
        <p:txBody>
          <a:bodyPr>
            <a:normAutofit fontScale="70000" lnSpcReduction="20000"/>
          </a:bodyPr>
          <a:lstStyle/>
          <a:p>
            <a:r>
              <a:rPr lang="en-US" dirty="0"/>
              <a:t>One way of visualizing personalization is to think of the one-person company or the one-person library. </a:t>
            </a:r>
          </a:p>
          <a:p>
            <a:pPr lvl="1"/>
            <a:r>
              <a:rPr lang="en-US" dirty="0"/>
              <a:t>All of the knowledge resources in a given repository can be made to appear as if they were there at the disposal of a given person, reﬂecting their preferences, their background, and so forth.</a:t>
            </a:r>
          </a:p>
          <a:p>
            <a:r>
              <a:rPr lang="en-US" dirty="0"/>
              <a:t>Personalization and proﬁling are currently a popular means of characterizing visitors to a given website. </a:t>
            </a:r>
          </a:p>
          <a:p>
            <a:pPr lvl="1"/>
            <a:r>
              <a:rPr lang="en-US" dirty="0"/>
              <a:t>This is particularly true of virtual stores where customer data can then be analyzed in order to improve marketing efforts.</a:t>
            </a:r>
          </a:p>
          <a:p>
            <a:r>
              <a:rPr lang="en-US" dirty="0"/>
              <a:t>However, knowledge management are less concerned with database marketing applications of personalization than with ensuring that information retrieval and knowledge application processes are tailor-made for each knowledge worker. </a:t>
            </a:r>
          </a:p>
          <a:p>
            <a:pPr lvl="1"/>
            <a:r>
              <a:rPr lang="en-US" dirty="0"/>
              <a:t>The easier it is for a knowledge worker to ﬁnd, understand, and internalize the knowledge, the greater their success in actually applying this knowledge. </a:t>
            </a:r>
          </a:p>
          <a:p>
            <a:r>
              <a:rPr lang="en-US" dirty="0"/>
              <a:t>An alternative approach to user modeling is the use of techniques to </a:t>
            </a:r>
            <a:r>
              <a:rPr lang="en-US" dirty="0">
                <a:highlight>
                  <a:srgbClr val="FFFF00"/>
                </a:highlight>
              </a:rPr>
              <a:t>follow or trace a given individual’s interactions </a:t>
            </a:r>
            <a:r>
              <a:rPr lang="en-US" dirty="0"/>
              <a:t>with a number of corporate memory interfaces. </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8961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user model (1)</a:t>
            </a:r>
          </a:p>
        </p:txBody>
      </p:sp>
      <p:sp>
        <p:nvSpPr>
          <p:cNvPr id="3" name="Content Placeholder 2"/>
          <p:cNvSpPr>
            <a:spLocks noGrp="1"/>
          </p:cNvSpPr>
          <p:nvPr>
            <p:ph sz="half" idx="1"/>
          </p:nvPr>
        </p:nvSpPr>
        <p:spPr>
          <a:xfrm>
            <a:off x="609605" y="1536192"/>
            <a:ext cx="9515958" cy="4808047"/>
          </a:xfrm>
        </p:spPr>
        <p:txBody>
          <a:bodyPr>
            <a:normAutofit fontScale="92500" lnSpcReduction="20000"/>
          </a:bodyPr>
          <a:lstStyle/>
          <a:p>
            <a:r>
              <a:rPr lang="en-US" dirty="0"/>
              <a:t>This alternative approach will yield a user model that will better understand the types of human-knowledge interactions that have occurred in order to optimize knowledge application within the organization.</a:t>
            </a:r>
          </a:p>
          <a:p>
            <a:r>
              <a:rPr lang="en-US" dirty="0"/>
              <a:t>Users will able to ﬁnd and use content based on individuals’ personal model, and how they perceive the knowledge world around them. </a:t>
            </a:r>
          </a:p>
          <a:p>
            <a:r>
              <a:rPr lang="en-US" dirty="0">
                <a:highlight>
                  <a:srgbClr val="FFFF00"/>
                </a:highlight>
              </a:rPr>
              <a:t>This is often inﬂuenced by </a:t>
            </a:r>
          </a:p>
          <a:p>
            <a:pPr lvl="1"/>
            <a:r>
              <a:rPr lang="en-US" dirty="0"/>
              <a:t>their particular background (e.g., IT vs. sociology)</a:t>
            </a:r>
          </a:p>
          <a:p>
            <a:pPr lvl="1"/>
            <a:r>
              <a:rPr lang="en-US" dirty="0"/>
              <a:t>how long they have been in the company</a:t>
            </a:r>
          </a:p>
          <a:p>
            <a:pPr lvl="1"/>
            <a:r>
              <a:rPr lang="en-US" dirty="0"/>
              <a:t>how expert they are in the topic</a:t>
            </a:r>
          </a:p>
          <a:p>
            <a:pPr lvl="1"/>
            <a:r>
              <a:rPr lang="en-US" dirty="0"/>
              <a:t>And the spectrum of preferences ranging from the linguistic to the format they prefer to receive knowledge (e.g., visuals who prefer diagrams to those who prefer to read text).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744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user model (2)</a:t>
            </a:r>
          </a:p>
        </p:txBody>
      </p:sp>
      <p:sp>
        <p:nvSpPr>
          <p:cNvPr id="3" name="Content Placeholder 2"/>
          <p:cNvSpPr>
            <a:spLocks noGrp="1"/>
          </p:cNvSpPr>
          <p:nvPr>
            <p:ph sz="half" idx="1"/>
          </p:nvPr>
        </p:nvSpPr>
        <p:spPr>
          <a:xfrm>
            <a:off x="632726" y="1257794"/>
            <a:ext cx="9515958" cy="4808444"/>
          </a:xfrm>
        </p:spPr>
        <p:txBody>
          <a:bodyPr>
            <a:normAutofit fontScale="77500" lnSpcReduction="20000"/>
          </a:bodyPr>
          <a:lstStyle/>
          <a:p>
            <a:r>
              <a:rPr lang="en-US" dirty="0"/>
              <a:t>There are also systems that monitor users’ tasks online and interpret them in context, based on traces they leave behind. </a:t>
            </a:r>
          </a:p>
          <a:p>
            <a:r>
              <a:rPr lang="en-US" dirty="0"/>
              <a:t>These systems work well for tasks that are well identiﬁed and where knowledge can be described in a clear ontology (e.g., a postal address template). </a:t>
            </a:r>
          </a:p>
          <a:p>
            <a:pPr lvl="1"/>
            <a:r>
              <a:rPr lang="en-US" dirty="0"/>
              <a:t>In general, this approach is based on a user interacting with a computer system to perform a task that leads to changes in the system. </a:t>
            </a:r>
          </a:p>
          <a:p>
            <a:pPr lvl="1"/>
            <a:r>
              <a:rPr lang="en-US" dirty="0"/>
              <a:t>An observer agent (a software routine) observes these changes according to an observation model to generate a log or trace of what the user has done. </a:t>
            </a:r>
          </a:p>
          <a:p>
            <a:pPr lvl="1"/>
            <a:r>
              <a:rPr lang="en-US" dirty="0"/>
              <a:t>The trace is then analyzed to identify and extract signiﬁcant episodes and interpret them according to explained task signatures. </a:t>
            </a:r>
          </a:p>
          <a:p>
            <a:pPr lvl="1"/>
            <a:r>
              <a:rPr lang="en-US" dirty="0"/>
              <a:t>Each episode represents a pattern, and each pattern can be mapped onto a task, a subtask, or a more speciﬁc step that forms part of the subtask.</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64735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user model (3)</a:t>
            </a:r>
          </a:p>
        </p:txBody>
      </p:sp>
      <p:sp>
        <p:nvSpPr>
          <p:cNvPr id="3" name="Content Placeholder 2"/>
          <p:cNvSpPr>
            <a:spLocks noGrp="1"/>
          </p:cNvSpPr>
          <p:nvPr>
            <p:ph sz="half" idx="1"/>
          </p:nvPr>
        </p:nvSpPr>
        <p:spPr>
          <a:xfrm>
            <a:off x="730903" y="1257794"/>
            <a:ext cx="9515958" cy="4808047"/>
          </a:xfrm>
        </p:spPr>
        <p:txBody>
          <a:bodyPr>
            <a:normAutofit fontScale="85000" lnSpcReduction="10000"/>
          </a:bodyPr>
          <a:lstStyle/>
          <a:p>
            <a:r>
              <a:rPr lang="en-US" sz="3200" dirty="0"/>
              <a:t>The important factor to note here is that user modeling is an ongoing process, not a one-shot deal. </a:t>
            </a:r>
          </a:p>
          <a:p>
            <a:r>
              <a:rPr lang="en-US" sz="3200" dirty="0"/>
              <a:t>Dynamic proﬁling systems need to be developed based on a mix of human and automated trace facilities</a:t>
            </a:r>
          </a:p>
          <a:p>
            <a:r>
              <a:rPr lang="en-US" sz="3200" dirty="0"/>
              <a:t>This done in order to be able to continually adapt to </a:t>
            </a:r>
          </a:p>
          <a:p>
            <a:pPr lvl="1"/>
            <a:r>
              <a:rPr lang="en-US" sz="2800" dirty="0"/>
              <a:t>changes in the environment</a:t>
            </a:r>
          </a:p>
          <a:p>
            <a:pPr lvl="1"/>
            <a:r>
              <a:rPr lang="en-US" sz="2800" dirty="0"/>
              <a:t>changes in the organization, and </a:t>
            </a:r>
          </a:p>
          <a:p>
            <a:pPr lvl="1"/>
            <a:r>
              <a:rPr lang="en-US" sz="2800" dirty="0"/>
              <a:t>changes in the individuals themselves (e.g., different job responsibilities, different preferences, new competencies, and new interests).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7384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model</a:t>
            </a:r>
          </a:p>
        </p:txBody>
      </p:sp>
      <p:sp>
        <p:nvSpPr>
          <p:cNvPr id="3" name="Content Placeholder 2"/>
          <p:cNvSpPr>
            <a:spLocks noGrp="1"/>
          </p:cNvSpPr>
          <p:nvPr>
            <p:ph sz="half" idx="1"/>
          </p:nvPr>
        </p:nvSpPr>
        <p:spPr>
          <a:xfrm>
            <a:off x="632726" y="1257794"/>
            <a:ext cx="9515958" cy="4817474"/>
          </a:xfrm>
        </p:spPr>
        <p:txBody>
          <a:bodyPr>
            <a:normAutofit fontScale="85000" lnSpcReduction="20000"/>
          </a:bodyPr>
          <a:lstStyle/>
          <a:p>
            <a:r>
              <a:rPr lang="en-US" sz="1600" dirty="0"/>
              <a:t>A user model is not enough, however, for the facilitation of knowledge application. </a:t>
            </a:r>
          </a:p>
          <a:p>
            <a:pPr lvl="1"/>
            <a:r>
              <a:rPr lang="en-US" sz="1600" dirty="0"/>
              <a:t>We also </a:t>
            </a:r>
            <a:r>
              <a:rPr lang="en-US" sz="1600" dirty="0">
                <a:highlight>
                  <a:srgbClr val="FFFF00"/>
                </a:highlight>
              </a:rPr>
              <a:t>need to know what the users are doing and what their goals or purposes</a:t>
            </a:r>
            <a:r>
              <a:rPr lang="en-US" sz="1600" dirty="0"/>
              <a:t> are in applying this knowledge object. </a:t>
            </a:r>
          </a:p>
          <a:p>
            <a:r>
              <a:rPr lang="en-US" sz="1600" dirty="0"/>
              <a:t>To this end, we will also require a task model. </a:t>
            </a:r>
          </a:p>
          <a:p>
            <a:pPr lvl="1"/>
            <a:r>
              <a:rPr lang="en-US" sz="1600" dirty="0"/>
              <a:t>As with the user model, the task model will serve to better characterize why someone would apply a particular knowledge item.</a:t>
            </a:r>
          </a:p>
          <a:p>
            <a:r>
              <a:rPr lang="en-US" sz="1600" dirty="0"/>
              <a:t>A user and task-adapted approach is highly recommended in order to facilitate internalization processes. </a:t>
            </a:r>
          </a:p>
          <a:p>
            <a:pPr lvl="1"/>
            <a:r>
              <a:rPr lang="en-US" sz="1600" dirty="0"/>
              <a:t>This means that we need to know enough about the users and what they are trying to do in order to support them in the best possible way. </a:t>
            </a:r>
          </a:p>
          <a:p>
            <a:r>
              <a:rPr lang="en-US" sz="1600" dirty="0"/>
              <a:t>This is, of course, quite similar to what a good reference librarian or coach would do—that is, try to understand who you are and what you are trying to accomplish before beginning to attempt to help out. </a:t>
            </a:r>
          </a:p>
          <a:p>
            <a:pPr lvl="1"/>
            <a:r>
              <a:rPr lang="en-US" sz="1600" dirty="0"/>
              <a:t>Someone who is browsing to pick up general information and background on a subject of interest may be mistakenly taken for </a:t>
            </a:r>
          </a:p>
          <a:p>
            <a:pPr lvl="2"/>
            <a:r>
              <a:rPr lang="en-US" sz="1600" dirty="0"/>
              <a:t>someone who is “lost in a sea of information” or</a:t>
            </a:r>
          </a:p>
          <a:p>
            <a:pPr lvl="2"/>
            <a:r>
              <a:rPr lang="en-US" sz="1600" dirty="0"/>
              <a:t>someone who has a looming deadline to meet and is looking for a speciﬁc template to help him or her complete the task at hand as quickly as possible without too many errors. </a:t>
            </a:r>
          </a:p>
          <a:p>
            <a:r>
              <a:rPr lang="en-US" sz="1600" dirty="0"/>
              <a:t>Such a person would not appreciate being ﬂooded with too much information. </a:t>
            </a:r>
          </a:p>
          <a:p>
            <a:r>
              <a:rPr lang="en-US" sz="1600" dirty="0"/>
              <a:t>They are looking only for the specially selected, vetted, and guided nuggets of knowledge—sometimes referred to as just-in-time (JIT) knowledge and just-enough knowledge. </a:t>
            </a:r>
          </a:p>
          <a:p>
            <a:r>
              <a:rPr lang="en-US" sz="1600" dirty="0"/>
              <a:t>The latter are best exempliﬁed by task support systems or Electronic Performance Support Systems (EPSSs</a:t>
            </a:r>
            <a:r>
              <a:rPr lang="en-US" sz="800" dirty="0"/>
              <a: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9731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analysis and modeling</a:t>
            </a:r>
          </a:p>
        </p:txBody>
      </p:sp>
      <p:sp>
        <p:nvSpPr>
          <p:cNvPr id="3" name="Content Placeholder 2"/>
          <p:cNvSpPr>
            <a:spLocks noGrp="1"/>
          </p:cNvSpPr>
          <p:nvPr>
            <p:ph sz="half" idx="1"/>
          </p:nvPr>
        </p:nvSpPr>
        <p:spPr>
          <a:xfrm>
            <a:off x="609602" y="1257794"/>
            <a:ext cx="9515958" cy="4694926"/>
          </a:xfrm>
        </p:spPr>
        <p:txBody>
          <a:bodyPr>
            <a:normAutofit fontScale="77500" lnSpcReduction="20000"/>
          </a:bodyPr>
          <a:lstStyle/>
          <a:p>
            <a:r>
              <a:rPr lang="en-US" dirty="0"/>
              <a:t>Task analysis studies what knowledge workers must do with respect to speciﬁc actions to be taken and/or cognitive processes that must be called upon to achieve a particular task. </a:t>
            </a:r>
          </a:p>
          <a:p>
            <a:r>
              <a:rPr lang="en-US" dirty="0"/>
              <a:t>The most commonly used method is task decomposition, which breaks down higher-level tasks into their subtasks and operations. </a:t>
            </a:r>
          </a:p>
          <a:p>
            <a:pPr lvl="1"/>
            <a:r>
              <a:rPr lang="en-US" dirty="0"/>
              <a:t>The lower levels may make use of task ﬂow diagrams, decision ﬂowcharts, or even screen layouts to better illustrate the step-by-step process that has to be undertaken in order to complete a task successfully. </a:t>
            </a:r>
          </a:p>
          <a:p>
            <a:r>
              <a:rPr lang="en-US" dirty="0"/>
              <a:t>A good task analysis should show the sequencing of activities by ordering them from left to right. </a:t>
            </a:r>
          </a:p>
          <a:p>
            <a:pPr lvl="1"/>
            <a:r>
              <a:rPr lang="en-US" dirty="0"/>
              <a:t>In order to break down a task, a question should be asked: “how is this task done?” </a:t>
            </a:r>
          </a:p>
          <a:p>
            <a:pPr lvl="1"/>
            <a:r>
              <a:rPr lang="en-US" dirty="0"/>
              <a:t>If a subtask is identiﬁed at a lower level, it is possible to build up the structure by asking: “why is this done?”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8949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decomposition</a:t>
            </a:r>
          </a:p>
        </p:txBody>
      </p:sp>
      <p:sp>
        <p:nvSpPr>
          <p:cNvPr id="3" name="Content Placeholder 2"/>
          <p:cNvSpPr>
            <a:spLocks noGrp="1"/>
          </p:cNvSpPr>
          <p:nvPr>
            <p:ph sz="half" idx="1"/>
          </p:nvPr>
        </p:nvSpPr>
        <p:spPr>
          <a:xfrm>
            <a:off x="609602" y="1257794"/>
            <a:ext cx="9515958" cy="4742060"/>
          </a:xfrm>
        </p:spPr>
        <p:txBody>
          <a:bodyPr>
            <a:normAutofit fontScale="70000" lnSpcReduction="20000"/>
          </a:bodyPr>
          <a:lstStyle/>
          <a:p>
            <a:r>
              <a:rPr lang="en-US" dirty="0"/>
              <a:t>The task decomposition can be carried out using the following stages:</a:t>
            </a:r>
          </a:p>
          <a:p>
            <a:pPr marL="914391" lvl="1" indent="-514350">
              <a:buFont typeface="+mj-lt"/>
              <a:buAutoNum type="arabicPeriod"/>
            </a:pPr>
            <a:r>
              <a:rPr lang="en-US" dirty="0"/>
              <a:t>Identify the task to be analyzed.</a:t>
            </a:r>
          </a:p>
          <a:p>
            <a:pPr marL="914391" lvl="1" indent="-514350">
              <a:buFont typeface="+mj-lt"/>
              <a:buAutoNum type="arabicPeriod"/>
            </a:pPr>
            <a:r>
              <a:rPr lang="en-US" dirty="0"/>
              <a:t>Break this down into four to eight subtasks. </a:t>
            </a:r>
          </a:p>
          <a:p>
            <a:pPr marL="1146175" lvl="2" indent="-222250"/>
            <a:r>
              <a:rPr lang="en-US" dirty="0"/>
              <a:t>These subtasks should be speciﬁed in terms of objectives and, between them, should cover the whole area of interest.</a:t>
            </a:r>
          </a:p>
          <a:p>
            <a:pPr marL="914391" lvl="1" indent="-514350">
              <a:buFont typeface="+mj-lt"/>
              <a:buAutoNum type="arabicPeriod"/>
            </a:pPr>
            <a:r>
              <a:rPr lang="en-US" dirty="0"/>
              <a:t>Draw the subtasks as a layered diagram ensuring that it is complete.</a:t>
            </a:r>
          </a:p>
          <a:p>
            <a:pPr marL="914391" lvl="1" indent="-514350">
              <a:buFont typeface="+mj-lt"/>
              <a:buAutoNum type="arabicPeriod"/>
            </a:pPr>
            <a:r>
              <a:rPr lang="en-US" dirty="0"/>
              <a:t>Decide upon the level of detail into which to decompose. </a:t>
            </a:r>
          </a:p>
          <a:p>
            <a:pPr marL="1260475" lvl="2" indent="-352425"/>
            <a:r>
              <a:rPr lang="en-US" dirty="0"/>
              <a:t>Making a conscious decision at this stage will ensure that all the subtask decompositions are treated consistently. </a:t>
            </a:r>
          </a:p>
          <a:p>
            <a:pPr marL="1260475" lvl="2" indent="-352425"/>
            <a:r>
              <a:rPr lang="en-US" dirty="0"/>
              <a:t>It may be decided that the decomposition should continue until ﬂows are more easily represented as a task ﬂow diagram.</a:t>
            </a:r>
          </a:p>
          <a:p>
            <a:pPr marL="914391" lvl="1" indent="-514350">
              <a:buFont typeface="+mj-lt"/>
              <a:buAutoNum type="arabicPeriod"/>
            </a:pPr>
            <a:r>
              <a:rPr lang="en-US" dirty="0"/>
              <a:t>Continue the decomposition process, ensuring that the decompositions and numbering are consistent. </a:t>
            </a:r>
          </a:p>
          <a:p>
            <a:pPr marL="1260475" lvl="2" indent="-342900"/>
            <a:r>
              <a:rPr lang="en-US" dirty="0"/>
              <a:t>It is usually helpful to produce a written account as well as the decomposition diagram.</a:t>
            </a:r>
          </a:p>
          <a:p>
            <a:pPr marL="914391" lvl="1" indent="-514350">
              <a:buFont typeface="+mj-lt"/>
              <a:buAutoNum type="arabicPeriod"/>
            </a:pPr>
            <a:r>
              <a:rPr lang="en-US" dirty="0"/>
              <a:t>Present the analysis to someone else who has not been involved in the decomposition but who knows the tasks well enough to check for consistency.</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0823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ﬂow analysis</a:t>
            </a:r>
          </a:p>
        </p:txBody>
      </p:sp>
      <p:sp>
        <p:nvSpPr>
          <p:cNvPr id="3" name="Content Placeholder 2"/>
          <p:cNvSpPr>
            <a:spLocks noGrp="1"/>
          </p:cNvSpPr>
          <p:nvPr>
            <p:ph sz="half" idx="1"/>
          </p:nvPr>
        </p:nvSpPr>
        <p:spPr>
          <a:xfrm>
            <a:off x="609605" y="1536192"/>
            <a:ext cx="9515958" cy="4789194"/>
          </a:xfrm>
        </p:spPr>
        <p:txBody>
          <a:bodyPr>
            <a:normAutofit fontScale="70000" lnSpcReduction="20000"/>
          </a:bodyPr>
          <a:lstStyle/>
          <a:p>
            <a:r>
              <a:rPr lang="en-US" dirty="0"/>
              <a:t>This analysis can include details of interactions between the user and the current system, or other individuals, and any problems related to them.</a:t>
            </a:r>
          </a:p>
          <a:p>
            <a:r>
              <a:rPr lang="en-US" dirty="0"/>
              <a:t>Copies of screens from the current system may also be taken to provide details of interactive tasks. </a:t>
            </a:r>
          </a:p>
          <a:p>
            <a:r>
              <a:rPr lang="en-US" dirty="0"/>
              <a:t>Task ﬂows will not only show the speciﬁc details of current work processes but may also highlight areas where task processes are poorly understood, are carried out differently by different staff, or are inconsistent with the higher-level task structure.</a:t>
            </a:r>
          </a:p>
          <a:p>
            <a:r>
              <a:rPr lang="en-US" dirty="0"/>
              <a:t>Such task analyses are an important ﬁrst step in the design of knowledge application support systems. </a:t>
            </a:r>
          </a:p>
          <a:p>
            <a:r>
              <a:rPr lang="en-US" dirty="0"/>
              <a:t>A popular form of these analyses has been around long before the term knowledge management came into common usage. </a:t>
            </a:r>
          </a:p>
          <a:p>
            <a:pPr lvl="1"/>
            <a:r>
              <a:rPr lang="en-US" dirty="0"/>
              <a:t>Electronic Performance Support Systems (EPSSs) were and continue to be widely used to provide on-the-job learning and advice. </a:t>
            </a:r>
          </a:p>
          <a:p>
            <a:pPr lvl="1"/>
            <a:r>
              <a:rPr lang="en-US" dirty="0"/>
              <a:t>E-learning is also currently enjoying a high level of usage and can be seen as a subset of EPSS.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1386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a:t>
            </a:r>
          </a:p>
        </p:txBody>
      </p:sp>
      <p:sp>
        <p:nvSpPr>
          <p:cNvPr id="3" name="Content Placeholder 2"/>
          <p:cNvSpPr>
            <a:spLocks noGrp="1"/>
          </p:cNvSpPr>
          <p:nvPr>
            <p:ph sz="half" idx="1"/>
          </p:nvPr>
        </p:nvSpPr>
        <p:spPr/>
        <p:txBody>
          <a:bodyPr/>
          <a:lstStyle/>
          <a:p>
            <a:pPr lvl="0"/>
            <a:r>
              <a:rPr lang="en-MY" dirty="0"/>
              <a:t>Identify user and task-modelling approaches that helps promote effective knowledge use</a:t>
            </a:r>
            <a:endParaRPr lang="en-US" dirty="0"/>
          </a:p>
          <a:p>
            <a:pPr lvl="0"/>
            <a:r>
              <a:rPr lang="en-MY" dirty="0"/>
              <a:t>Describe how an organizational KM architecture is designed</a:t>
            </a:r>
            <a:endParaRPr lang="en-US" dirty="0"/>
          </a:p>
          <a:p>
            <a:r>
              <a:rPr lang="en-MY" dirty="0"/>
              <a:t>Describe organizational learning and its links to individuals</a:t>
            </a:r>
            <a:endParaRPr lang="en-US" dirty="0"/>
          </a:p>
        </p:txBody>
      </p:sp>
      <p:sp>
        <p:nvSpPr>
          <p:cNvPr id="4" name="Footer Placeholder 3"/>
          <p:cNvSpPr>
            <a:spLocks noGrp="1"/>
          </p:cNvSpPr>
          <p:nvPr>
            <p:ph type="ftr" sz="quarter" idx="10"/>
          </p:nvPr>
        </p:nvSpPr>
        <p:spPr/>
        <p:txBody>
          <a:bodyPr/>
          <a:lstStyle/>
          <a:p>
            <a:pPr lvl="0" defTabSz="609585">
              <a:defRPr/>
            </a:pPr>
            <a:r>
              <a:rPr lang="en-US" sz="800"/>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6690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9853058" cy="846793"/>
          </a:xfrm>
        </p:spPr>
        <p:txBody>
          <a:bodyPr>
            <a:normAutofit/>
          </a:bodyPr>
          <a:lstStyle/>
          <a:p>
            <a:r>
              <a:rPr lang="en-US" dirty="0"/>
              <a:t>Electronic Performance Support System (1)</a:t>
            </a:r>
          </a:p>
        </p:txBody>
      </p:sp>
      <p:sp>
        <p:nvSpPr>
          <p:cNvPr id="3" name="Content Placeholder 2"/>
          <p:cNvSpPr>
            <a:spLocks noGrp="1"/>
          </p:cNvSpPr>
          <p:nvPr>
            <p:ph sz="half" idx="1"/>
          </p:nvPr>
        </p:nvSpPr>
        <p:spPr>
          <a:xfrm>
            <a:off x="632726" y="1257794"/>
            <a:ext cx="9515958" cy="4742060"/>
          </a:xfrm>
        </p:spPr>
        <p:txBody>
          <a:bodyPr>
            <a:normAutofit fontScale="85000" lnSpcReduction="10000"/>
          </a:bodyPr>
          <a:lstStyle/>
          <a:p>
            <a:r>
              <a:rPr lang="en-US" sz="2400" dirty="0"/>
              <a:t>EPSS is an </a:t>
            </a:r>
            <a:r>
              <a:rPr lang="en-US" sz="2400" dirty="0">
                <a:highlight>
                  <a:srgbClr val="FFFF00"/>
                </a:highlight>
              </a:rPr>
              <a:t>integrated electronic environment </a:t>
            </a:r>
            <a:r>
              <a:rPr lang="en-US" sz="2400" dirty="0"/>
              <a:t>that is available to and easily accessible by each employee</a:t>
            </a:r>
          </a:p>
          <a:p>
            <a:r>
              <a:rPr lang="en-US" sz="2400" dirty="0"/>
              <a:t>It is structured to </a:t>
            </a:r>
            <a:r>
              <a:rPr lang="en-US" sz="2400" dirty="0">
                <a:highlight>
                  <a:srgbClr val="FFFF00"/>
                </a:highlight>
              </a:rPr>
              <a:t>provide immediate, individualized online access to the full range of information, software, guidance, advice and assistance</a:t>
            </a:r>
            <a:r>
              <a:rPr lang="en-US" sz="2400" dirty="0"/>
              <a:t>, data, images, tools, and assessment and monitoring systems </a:t>
            </a:r>
          </a:p>
          <a:p>
            <a:r>
              <a:rPr lang="en-US" sz="2400" dirty="0"/>
              <a:t>This permits job performance with minimal support and intervention by others.</a:t>
            </a:r>
          </a:p>
          <a:p>
            <a:r>
              <a:rPr lang="en-US" sz="2400" dirty="0"/>
              <a:t>An electronic performance support system can also be described as any computer software program or component that improves employee performance and it does this by </a:t>
            </a:r>
          </a:p>
          <a:p>
            <a:pPr lvl="1"/>
            <a:r>
              <a:rPr lang="en-US" sz="2000" b="1" dirty="0"/>
              <a:t>reducing the complexity </a:t>
            </a:r>
            <a:r>
              <a:rPr lang="en-US" sz="2000" dirty="0"/>
              <a:t>or number of steps required to perform a task</a:t>
            </a:r>
          </a:p>
          <a:p>
            <a:pPr lvl="1"/>
            <a:r>
              <a:rPr lang="en-US" sz="2000" b="1" dirty="0"/>
              <a:t>providing the performance information </a:t>
            </a:r>
            <a:r>
              <a:rPr lang="en-US" sz="2000" dirty="0"/>
              <a:t>an employee needs to perform a task, or</a:t>
            </a:r>
          </a:p>
          <a:p>
            <a:pPr lvl="1"/>
            <a:r>
              <a:rPr lang="en-US" sz="2000" dirty="0"/>
              <a:t>introducing a decision support system that enables an employee to</a:t>
            </a:r>
            <a:r>
              <a:rPr lang="en-US" sz="2000" b="1" dirty="0"/>
              <a:t> identify the action appropriate</a:t>
            </a:r>
            <a:r>
              <a:rPr lang="en-US" sz="2000" dirty="0"/>
              <a:t> for a particular set of conditions.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19123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9987812" cy="846793"/>
          </a:xfrm>
        </p:spPr>
        <p:txBody>
          <a:bodyPr>
            <a:normAutofit/>
          </a:bodyPr>
          <a:lstStyle/>
          <a:p>
            <a:r>
              <a:rPr lang="en-US" dirty="0"/>
              <a:t>Electronic Performance Support System (2)</a:t>
            </a:r>
          </a:p>
        </p:txBody>
      </p:sp>
      <p:sp>
        <p:nvSpPr>
          <p:cNvPr id="3" name="Content Placeholder 2"/>
          <p:cNvSpPr>
            <a:spLocks noGrp="1"/>
          </p:cNvSpPr>
          <p:nvPr>
            <p:ph sz="half" idx="1"/>
          </p:nvPr>
        </p:nvSpPr>
        <p:spPr>
          <a:xfrm>
            <a:off x="609605" y="1536192"/>
            <a:ext cx="9515958" cy="4751486"/>
          </a:xfrm>
        </p:spPr>
        <p:txBody>
          <a:bodyPr>
            <a:noAutofit/>
          </a:bodyPr>
          <a:lstStyle/>
          <a:p>
            <a:r>
              <a:rPr lang="en-US" sz="2000" dirty="0"/>
              <a:t>The EPSS point of view has been revolutionary. </a:t>
            </a:r>
          </a:p>
          <a:p>
            <a:pPr lvl="1"/>
            <a:r>
              <a:rPr lang="en-US" sz="1800" dirty="0"/>
              <a:t>Its signiﬁcance was how it reframed our thinking from the training paradigm of “ﬁll ‘</a:t>
            </a:r>
            <a:r>
              <a:rPr lang="en-US" sz="1800" dirty="0" err="1"/>
              <a:t>em</a:t>
            </a:r>
            <a:r>
              <a:rPr lang="en-US" sz="1800" dirty="0"/>
              <a:t> up with knowledge and skills and then put ‘</a:t>
            </a:r>
            <a:r>
              <a:rPr lang="en-US" sz="1800" dirty="0" err="1"/>
              <a:t>em</a:t>
            </a:r>
            <a:r>
              <a:rPr lang="en-US" sz="1800" dirty="0"/>
              <a:t> to work.” </a:t>
            </a:r>
          </a:p>
          <a:p>
            <a:r>
              <a:rPr lang="en-US" sz="2000" dirty="0"/>
              <a:t>EPSS practitioners and business sponsors came to understand that people could be put on task far sooner, almost from day one.</a:t>
            </a:r>
          </a:p>
          <a:p>
            <a:pPr lvl="1"/>
            <a:r>
              <a:rPr lang="en-US" sz="1800" dirty="0"/>
              <a:t>This can be done if we provided an appropriate suite of integrated supports in the context of performing real-work tasks.</a:t>
            </a:r>
          </a:p>
          <a:p>
            <a:r>
              <a:rPr lang="en-US" sz="2000" dirty="0"/>
              <a:t>Performance support systems such as EPSS help distill content into useful chunks as </a:t>
            </a:r>
            <a:r>
              <a:rPr lang="en-US" sz="2000" dirty="0">
                <a:highlight>
                  <a:srgbClr val="FFFF00"/>
                </a:highlight>
              </a:rPr>
              <a:t>our span of immediate memory is severely limited. </a:t>
            </a:r>
          </a:p>
          <a:p>
            <a:pPr lvl="1"/>
            <a:r>
              <a:rPr lang="en-US" sz="1800" dirty="0"/>
              <a:t>In fact, we can only hold seven (plus or minus two) discrete items in our minds at the same time.</a:t>
            </a:r>
          </a:p>
          <a:p>
            <a:pPr lvl="1"/>
            <a:r>
              <a:rPr lang="en-US" sz="1800" dirty="0"/>
              <a:t>Chunking, or combining items into more general categories, can help to overcome this human information processing bottleneck.</a:t>
            </a:r>
          </a:p>
          <a:p>
            <a:pPr lvl="1"/>
            <a:r>
              <a:rPr lang="en-US" sz="1800" dirty="0"/>
              <a:t>Each chunk then becomes a knowledge object, and the </a:t>
            </a:r>
            <a:r>
              <a:rPr lang="en-US" sz="1800" dirty="0">
                <a:highlight>
                  <a:srgbClr val="FFFF00"/>
                </a:highlight>
              </a:rPr>
              <a:t>EPSS can direct you to the speciﬁc piece of knowledge you need</a:t>
            </a:r>
            <a:r>
              <a:rPr lang="en-US" sz="1800" dirty="0"/>
              <a:t> in order to carry out the task at hand.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8995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Performance Support System (3)</a:t>
            </a:r>
          </a:p>
        </p:txBody>
      </p:sp>
      <p:sp>
        <p:nvSpPr>
          <p:cNvPr id="3" name="Content Placeholder 2"/>
          <p:cNvSpPr>
            <a:spLocks noGrp="1"/>
          </p:cNvSpPr>
          <p:nvPr>
            <p:ph sz="half" idx="1"/>
          </p:nvPr>
        </p:nvSpPr>
        <p:spPr>
          <a:xfrm>
            <a:off x="609605" y="1536192"/>
            <a:ext cx="9515958" cy="4713779"/>
          </a:xfrm>
        </p:spPr>
        <p:txBody>
          <a:bodyPr>
            <a:normAutofit fontScale="77500" lnSpcReduction="20000"/>
          </a:bodyPr>
          <a:lstStyle/>
          <a:p>
            <a:r>
              <a:rPr lang="en-US" dirty="0"/>
              <a:t>This is another important distinction in how KM carries out content management as opposed to systems such as document management systems.</a:t>
            </a:r>
          </a:p>
          <a:p>
            <a:pPr lvl="1"/>
            <a:r>
              <a:rPr lang="en-US" dirty="0"/>
              <a:t>Content management in KM thus involves…  </a:t>
            </a:r>
          </a:p>
          <a:p>
            <a:pPr lvl="2"/>
            <a:r>
              <a:rPr lang="en-US" dirty="0"/>
              <a:t>breaking down documents into their conceptual components and </a:t>
            </a:r>
          </a:p>
          <a:p>
            <a:pPr lvl="2"/>
            <a:r>
              <a:rPr lang="en-US" dirty="0"/>
              <a:t>mapping them out using concept indexes, semantic networks, or hierarchical knowledge taxonomies. </a:t>
            </a:r>
          </a:p>
          <a:p>
            <a:pPr lvl="1"/>
            <a:r>
              <a:rPr lang="en-US" dirty="0"/>
              <a:t>Decomposition is also a prerequisite for the development of EPSS.</a:t>
            </a:r>
          </a:p>
          <a:p>
            <a:r>
              <a:rPr lang="en-US" dirty="0"/>
              <a:t>Electronic Performance Support Systems can help an organization to </a:t>
            </a:r>
            <a:r>
              <a:rPr lang="en-US" dirty="0">
                <a:highlight>
                  <a:srgbClr val="FFFF00"/>
                </a:highlight>
              </a:rPr>
              <a:t>reduce the cost of training staff </a:t>
            </a:r>
            <a:r>
              <a:rPr lang="en-US" dirty="0"/>
              <a:t>while </a:t>
            </a:r>
            <a:r>
              <a:rPr lang="en-US" dirty="0">
                <a:highlight>
                  <a:srgbClr val="FFFF00"/>
                </a:highlight>
              </a:rPr>
              <a:t>increasing productivity and performance</a:t>
            </a:r>
            <a:r>
              <a:rPr lang="en-US" dirty="0"/>
              <a:t>. </a:t>
            </a:r>
          </a:p>
          <a:p>
            <a:pPr lvl="1"/>
            <a:r>
              <a:rPr lang="en-US" dirty="0"/>
              <a:t>They can empower an employee to perform tasks with a minimum amount of external intervention or training. </a:t>
            </a:r>
          </a:p>
          <a:p>
            <a:pPr lvl="1"/>
            <a:r>
              <a:rPr lang="en-US" dirty="0"/>
              <a:t>By using this type of system, an employee, especially new employees, will be able to complete their work more quickly and accurately, but as a secondary beneﬁt they will also learn more about their job and their employer’s business.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802319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EPSS and </a:t>
            </a:r>
            <a:r>
              <a:rPr lang="en-US" dirty="0" err="1"/>
              <a:t>CoPs</a:t>
            </a:r>
            <a:endParaRPr lang="en-US" dirty="0"/>
          </a:p>
        </p:txBody>
      </p:sp>
      <p:sp>
        <p:nvSpPr>
          <p:cNvPr id="3" name="Content Placeholder 2"/>
          <p:cNvSpPr>
            <a:spLocks noGrp="1"/>
          </p:cNvSpPr>
          <p:nvPr>
            <p:ph sz="half" idx="1"/>
          </p:nvPr>
        </p:nvSpPr>
        <p:spPr>
          <a:xfrm>
            <a:off x="609605" y="1536192"/>
            <a:ext cx="9515958" cy="4789194"/>
          </a:xfrm>
        </p:spPr>
        <p:txBody>
          <a:bodyPr>
            <a:normAutofit fontScale="92500" lnSpcReduction="20000"/>
          </a:bodyPr>
          <a:lstStyle/>
          <a:p>
            <a:r>
              <a:rPr lang="en-US" dirty="0"/>
              <a:t>The extension of the EPSS concept to apply to groups (</a:t>
            </a:r>
            <a:r>
              <a:rPr lang="en-US" dirty="0" err="1"/>
              <a:t>CoPs</a:t>
            </a:r>
            <a:r>
              <a:rPr lang="en-US" dirty="0"/>
              <a:t>) and to house content that could be dynamically updated within an organization’s knowledge repository. </a:t>
            </a:r>
          </a:p>
          <a:p>
            <a:r>
              <a:rPr lang="en-US" dirty="0"/>
              <a:t>Performance support systems today have been designed primarily for use by the individual: </a:t>
            </a:r>
          </a:p>
          <a:p>
            <a:pPr lvl="1"/>
            <a:r>
              <a:rPr lang="en-US" dirty="0"/>
              <a:t>they support an individual as he or she works to accomplish some performance goal.</a:t>
            </a:r>
          </a:p>
          <a:p>
            <a:pPr lvl="1"/>
            <a:r>
              <a:rPr lang="en-US" dirty="0"/>
              <a:t>In the commercial market, programs that help you prepare your income tax returns, write a will, or create a newsletter template all illustrate this level of support. </a:t>
            </a:r>
          </a:p>
          <a:p>
            <a:pPr lvl="1"/>
            <a:r>
              <a:rPr lang="en-US" dirty="0"/>
              <a:t>In corporations, systems that support customer service representatives, whether in a call center for ﬁnancial transactions or travel reservations, or face to face in the lobby of a hotel, also represent an individual’s use of an EPSS.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4465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possible approach?</a:t>
            </a:r>
          </a:p>
        </p:txBody>
      </p:sp>
      <p:sp>
        <p:nvSpPr>
          <p:cNvPr id="3" name="Content Placeholder 2"/>
          <p:cNvSpPr>
            <a:spLocks noGrp="1"/>
          </p:cNvSpPr>
          <p:nvPr>
            <p:ph sz="half" idx="1"/>
          </p:nvPr>
        </p:nvSpPr>
        <p:spPr>
          <a:xfrm>
            <a:off x="609605" y="1536192"/>
            <a:ext cx="9515958" cy="4751486"/>
          </a:xfrm>
        </p:spPr>
        <p:txBody>
          <a:bodyPr>
            <a:normAutofit fontScale="85000" lnSpcReduction="20000"/>
          </a:bodyPr>
          <a:lstStyle/>
          <a:p>
            <a:r>
              <a:rPr lang="en-US" sz="2400" dirty="0"/>
              <a:t>The best approach, then, requires a user model or trace—a record of then interaction between the user and the system. </a:t>
            </a:r>
          </a:p>
          <a:p>
            <a:r>
              <a:rPr lang="en-US" sz="2400" dirty="0"/>
              <a:t>The user model would capture the objects of interest or focus—that is, what content was accessed, when, how often, in which sequence, and so on. </a:t>
            </a:r>
          </a:p>
          <a:p>
            <a:r>
              <a:rPr lang="en-US" sz="2400" dirty="0"/>
              <a:t>A log of user interactions can be abstracted to produce a user and task signature. </a:t>
            </a:r>
          </a:p>
          <a:p>
            <a:r>
              <a:rPr lang="en-US" sz="2400" dirty="0"/>
              <a:t>Together, these will yield a model of the user and the task the user is attempting to perform. </a:t>
            </a:r>
          </a:p>
          <a:p>
            <a:r>
              <a:rPr lang="en-US" sz="2400" dirty="0"/>
              <a:t>These two sources of information can help provide the best possible support for knowledge application in that particular case. </a:t>
            </a:r>
          </a:p>
          <a:p>
            <a:r>
              <a:rPr lang="en-US" sz="2400" dirty="0"/>
              <a:t>It is assumed that episodes related to particular tasks usually share some common features. </a:t>
            </a:r>
          </a:p>
          <a:p>
            <a:r>
              <a:rPr lang="en-US" sz="2400" dirty="0"/>
              <a:t>Once these common features or patterns have been identiﬁed for a given task, they can be considered a signature of the task—evidence that the user is performing this task.</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7675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284" y="346872"/>
            <a:ext cx="9515959" cy="846793"/>
          </a:xfrm>
        </p:spPr>
        <p:txBody>
          <a:bodyPr/>
          <a:lstStyle/>
          <a:p>
            <a:r>
              <a:rPr lang="en-US" dirty="0"/>
              <a:t>Task and user modeling example</a:t>
            </a:r>
          </a:p>
        </p:txBody>
      </p:sp>
      <p:sp>
        <p:nvSpPr>
          <p:cNvPr id="3" name="Content Placeholder 2"/>
          <p:cNvSpPr>
            <a:spLocks noGrp="1"/>
          </p:cNvSpPr>
          <p:nvPr>
            <p:ph sz="half" idx="1"/>
          </p:nvPr>
        </p:nvSpPr>
        <p:spPr>
          <a:xfrm>
            <a:off x="609605" y="1536192"/>
            <a:ext cx="9515958" cy="4723206"/>
          </a:xfrm>
        </p:spPr>
        <p:txBody>
          <a:bodyPr>
            <a:normAutofit fontScale="77500" lnSpcReduction="20000"/>
          </a:bodyPr>
          <a:lstStyle/>
          <a:p>
            <a:r>
              <a:rPr lang="en-US" dirty="0"/>
              <a:t>A good example of task and user modeling is a knowledge service center.</a:t>
            </a:r>
          </a:p>
          <a:p>
            <a:r>
              <a:rPr lang="en-US" dirty="0"/>
              <a:t>An R&amp;D organization relies upon a dedicated team of 10 information professionals who are continually updating their user and task models in order to optimize knowledge services. </a:t>
            </a:r>
          </a:p>
          <a:p>
            <a:r>
              <a:rPr lang="en-US" dirty="0"/>
              <a:t>For example, each researcher’s proﬁle is updated regularly to reﬂect changing interests, new skills, and/or new projects. </a:t>
            </a:r>
          </a:p>
          <a:p>
            <a:r>
              <a:rPr lang="en-US" dirty="0"/>
              <a:t>In addition, each information request is also analyzed periodically to assess the level of noise versus the level of “hits”—that is, how often was the information judged to be useful? </a:t>
            </a:r>
          </a:p>
          <a:p>
            <a:r>
              <a:rPr lang="en-US" dirty="0"/>
              <a:t>This analysis is used to further reﬁne or ﬁne-tune the proﬁles so that the next information request will yield increasingly better results.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51074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10844460" cy="846793"/>
          </a:xfrm>
        </p:spPr>
        <p:txBody>
          <a:bodyPr>
            <a:normAutofit/>
          </a:bodyPr>
          <a:lstStyle/>
          <a:p>
            <a:r>
              <a:rPr lang="en-US" dirty="0"/>
              <a:t>Knowledge management systems (KMS)</a:t>
            </a:r>
          </a:p>
        </p:txBody>
      </p:sp>
      <p:sp>
        <p:nvSpPr>
          <p:cNvPr id="3" name="Content Placeholder 2"/>
          <p:cNvSpPr>
            <a:spLocks noGrp="1"/>
          </p:cNvSpPr>
          <p:nvPr>
            <p:ph sz="half" idx="1"/>
          </p:nvPr>
        </p:nvSpPr>
        <p:spPr>
          <a:xfrm>
            <a:off x="609605" y="1536192"/>
            <a:ext cx="9515958" cy="4704352"/>
          </a:xfrm>
        </p:spPr>
        <p:txBody>
          <a:bodyPr>
            <a:normAutofit fontScale="92500" lnSpcReduction="20000"/>
          </a:bodyPr>
          <a:lstStyle/>
          <a:p>
            <a:r>
              <a:rPr lang="en-US" dirty="0"/>
              <a:t>KMS </a:t>
            </a:r>
            <a:r>
              <a:rPr lang="en-US" dirty="0">
                <a:highlight>
                  <a:srgbClr val="FFFF00"/>
                </a:highlight>
              </a:rPr>
              <a:t>are tools aimed at supporting knowledge management</a:t>
            </a:r>
            <a:r>
              <a:rPr lang="en-US" dirty="0"/>
              <a:t>. </a:t>
            </a:r>
          </a:p>
          <a:p>
            <a:r>
              <a:rPr lang="en-US" dirty="0"/>
              <a:t>They evolved from information management tools that integrated many aspects of computer-supported collaborative work (CSCW) environments with information and document management systems.</a:t>
            </a:r>
          </a:p>
          <a:p>
            <a:r>
              <a:rPr lang="en-US" dirty="0"/>
              <a:t>Key characteristics of a KMS are support for:</a:t>
            </a:r>
          </a:p>
          <a:p>
            <a:pPr marL="914388" lvl="1" indent="-457200">
              <a:buFont typeface="+mj-lt"/>
              <a:buAutoNum type="arabicPeriod"/>
            </a:pPr>
            <a:r>
              <a:rPr lang="en-US" dirty="0"/>
              <a:t>Communication among various users.</a:t>
            </a:r>
          </a:p>
          <a:p>
            <a:pPr marL="914388" lvl="1" indent="-457200">
              <a:buFont typeface="+mj-lt"/>
              <a:buAutoNum type="arabicPeriod"/>
            </a:pPr>
            <a:r>
              <a:rPr lang="en-US" dirty="0"/>
              <a:t>Coordination of users’ activities.</a:t>
            </a:r>
          </a:p>
          <a:p>
            <a:pPr marL="914388" lvl="1" indent="-457200">
              <a:buFont typeface="+mj-lt"/>
              <a:buAutoNum type="arabicPeriod"/>
            </a:pPr>
            <a:r>
              <a:rPr lang="en-US" dirty="0"/>
              <a:t>Collaboration among user groups on the creation, modiﬁcation, and dissemination of artifacts and products.</a:t>
            </a:r>
          </a:p>
          <a:p>
            <a:pPr marL="914388" lvl="1" indent="-457200">
              <a:buFont typeface="+mj-lt"/>
              <a:buAutoNum type="arabicPeriod"/>
            </a:pPr>
            <a:r>
              <a:rPr lang="en-US" dirty="0"/>
              <a:t>Control processes to ensure integrity and to track the progress of projects.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22447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KMS</a:t>
            </a:r>
          </a:p>
        </p:txBody>
      </p:sp>
      <p:sp>
        <p:nvSpPr>
          <p:cNvPr id="3" name="Content Placeholder 2"/>
          <p:cNvSpPr>
            <a:spLocks noGrp="1"/>
          </p:cNvSpPr>
          <p:nvPr>
            <p:ph sz="half" idx="1"/>
          </p:nvPr>
        </p:nvSpPr>
        <p:spPr>
          <a:xfrm>
            <a:off x="609605" y="1536192"/>
            <a:ext cx="9515958" cy="4742060"/>
          </a:xfrm>
        </p:spPr>
        <p:txBody>
          <a:bodyPr>
            <a:normAutofit fontScale="85000" lnSpcReduction="20000"/>
          </a:bodyPr>
          <a:lstStyle/>
          <a:p>
            <a:r>
              <a:rPr lang="en-US" dirty="0"/>
              <a:t>Systems that support KM provide speciﬁc functions related to:</a:t>
            </a:r>
          </a:p>
          <a:p>
            <a:pPr lvl="1"/>
            <a:r>
              <a:rPr lang="en-US" dirty="0"/>
              <a:t>communication (e-mail and discussion forums)</a:t>
            </a:r>
          </a:p>
          <a:p>
            <a:pPr lvl="1"/>
            <a:r>
              <a:rPr lang="en-US" dirty="0"/>
              <a:t>coordination (shareable calendars and task lists)</a:t>
            </a:r>
          </a:p>
          <a:p>
            <a:pPr lvl="1"/>
            <a:r>
              <a:rPr lang="en-US" dirty="0"/>
              <a:t>collaboration (shareable artifacts and workspaces)</a:t>
            </a:r>
          </a:p>
          <a:p>
            <a:pPr lvl="1"/>
            <a:r>
              <a:rPr lang="en-US" dirty="0"/>
              <a:t>control (internal audit trails and automatic version control). </a:t>
            </a:r>
          </a:p>
          <a:p>
            <a:r>
              <a:rPr lang="en-US" dirty="0"/>
              <a:t>A user-centered KMS contributes to an organizational culture of sharing by… </a:t>
            </a:r>
          </a:p>
          <a:p>
            <a:pPr lvl="1"/>
            <a:r>
              <a:rPr lang="en-US" dirty="0">
                <a:highlight>
                  <a:srgbClr val="FFFF00"/>
                </a:highlight>
              </a:rPr>
              <a:t>providing a sense of belonging </a:t>
            </a:r>
            <a:r>
              <a:rPr lang="en-US" dirty="0"/>
              <a:t>to a community of users </a:t>
            </a:r>
          </a:p>
          <a:p>
            <a:pPr lvl="1"/>
            <a:r>
              <a:rPr lang="en-US" dirty="0">
                <a:highlight>
                  <a:srgbClr val="FFFF00"/>
                </a:highlight>
              </a:rPr>
              <a:t>supporting reciprocity/exchanges </a:t>
            </a:r>
            <a:r>
              <a:rPr lang="en-US" dirty="0"/>
              <a:t>among users.</a:t>
            </a:r>
          </a:p>
          <a:p>
            <a:r>
              <a:rPr lang="en-US" dirty="0"/>
              <a:t>KMSs extend the perspective of employees as knowledge workers by…  </a:t>
            </a:r>
          </a:p>
          <a:p>
            <a:pPr lvl="1"/>
            <a:r>
              <a:rPr lang="en-US" dirty="0"/>
              <a:t>providing them with the means to create knowledge</a:t>
            </a:r>
          </a:p>
          <a:p>
            <a:pPr lvl="1"/>
            <a:r>
              <a:rPr lang="en-US" dirty="0"/>
              <a:t>actively contribute to a shared and dynamic body of knowledge.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89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KMS function support</a:t>
            </a:r>
          </a:p>
        </p:txBody>
      </p:sp>
      <p:sp>
        <p:nvSpPr>
          <p:cNvPr id="3" name="Content Placeholder 2"/>
          <p:cNvSpPr>
            <a:spLocks noGrp="1"/>
          </p:cNvSpPr>
          <p:nvPr>
            <p:ph sz="half" idx="1"/>
          </p:nvPr>
        </p:nvSpPr>
        <p:spPr>
          <a:xfrm>
            <a:off x="609605" y="1536192"/>
            <a:ext cx="9515958" cy="4704352"/>
          </a:xfrm>
        </p:spPr>
        <p:txBody>
          <a:bodyPr>
            <a:normAutofit fontScale="92500" lnSpcReduction="10000"/>
          </a:bodyPr>
          <a:lstStyle/>
          <a:p>
            <a:r>
              <a:rPr lang="en-US" dirty="0"/>
              <a:t>A KMS provides support for many information functions, including:</a:t>
            </a:r>
          </a:p>
          <a:p>
            <a:pPr lvl="1"/>
            <a:r>
              <a:rPr lang="en-US" dirty="0"/>
              <a:t>Acquiring and indexing, capturing, and archiving.</a:t>
            </a:r>
          </a:p>
          <a:p>
            <a:pPr lvl="1"/>
            <a:r>
              <a:rPr lang="en-US" dirty="0"/>
              <a:t>Finding and accessing.</a:t>
            </a:r>
          </a:p>
          <a:p>
            <a:pPr lvl="1"/>
            <a:r>
              <a:rPr lang="en-US" dirty="0"/>
              <a:t>Creating and annotating.</a:t>
            </a:r>
          </a:p>
          <a:p>
            <a:pPr lvl="1"/>
            <a:r>
              <a:rPr lang="en-US" dirty="0"/>
              <a:t>Combining, collating, and modifying.</a:t>
            </a:r>
          </a:p>
          <a:p>
            <a:pPr lvl="1"/>
            <a:r>
              <a:rPr lang="en-US" dirty="0"/>
              <a:t>Tracking.</a:t>
            </a:r>
          </a:p>
          <a:p>
            <a:r>
              <a:rPr lang="en-US" dirty="0"/>
              <a:t>These KMS functions allow multiple individuals to organize meaningful activities around shared and reusable artifacts to achieve speciﬁc goals. </a:t>
            </a:r>
          </a:p>
          <a:p>
            <a:r>
              <a:rPr lang="en-US" dirty="0"/>
              <a:t>In short, a KMS addresses the distributed nature of work and expertise.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447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KMS technology </a:t>
            </a:r>
          </a:p>
        </p:txBody>
      </p:sp>
      <p:sp>
        <p:nvSpPr>
          <p:cNvPr id="3" name="Content Placeholder 2"/>
          <p:cNvSpPr>
            <a:spLocks noGrp="1"/>
          </p:cNvSpPr>
          <p:nvPr>
            <p:ph sz="half" idx="1"/>
          </p:nvPr>
        </p:nvSpPr>
        <p:spPr>
          <a:xfrm>
            <a:off x="609605" y="1536192"/>
            <a:ext cx="9515958" cy="4826901"/>
          </a:xfrm>
        </p:spPr>
        <p:txBody>
          <a:bodyPr>
            <a:normAutofit fontScale="85000" lnSpcReduction="10000"/>
          </a:bodyPr>
          <a:lstStyle/>
          <a:p>
            <a:r>
              <a:rPr lang="en-US" sz="2400" dirty="0"/>
              <a:t>Within business and industry, KMS technology is being used to support organizational learning.</a:t>
            </a:r>
          </a:p>
          <a:p>
            <a:r>
              <a:rPr lang="en-US" sz="2400" dirty="0"/>
              <a:t>The dynamics of the global economy place a premium on organizational responsiveness and ﬂexibility. </a:t>
            </a:r>
          </a:p>
          <a:p>
            <a:r>
              <a:rPr lang="en-US" sz="2400" dirty="0"/>
              <a:t>Partly as a response to the demands of a highly competitive global economy, KMS technology has emerged as a new generation of information management systems. </a:t>
            </a:r>
          </a:p>
          <a:p>
            <a:r>
              <a:rPr lang="en-US" sz="2400" dirty="0"/>
              <a:t>In contrast with previous information management systems, a KMS is designed for multiple users with different and changing requirements.</a:t>
            </a:r>
          </a:p>
          <a:p>
            <a:r>
              <a:rPr lang="en-US" sz="2400" dirty="0"/>
              <a:t>Key enabling technologies include object orientation, </a:t>
            </a:r>
            <a:r>
              <a:rPr lang="en-US" sz="2400"/>
              <a:t>broadband communications</a:t>
            </a:r>
            <a:r>
              <a:rPr lang="en-US" sz="2400" dirty="0"/>
              <a:t>, and adaptive systems. </a:t>
            </a:r>
          </a:p>
          <a:p>
            <a:pPr lvl="1"/>
            <a:r>
              <a:rPr lang="en-US" sz="1800" b="1" dirty="0"/>
              <a:t>Object orientation </a:t>
            </a:r>
            <a:r>
              <a:rPr lang="en-US" sz="1800" dirty="0"/>
              <a:t>provides for the creation of knowledge objects that can be easily found, modiﬁed, and reused. </a:t>
            </a:r>
          </a:p>
          <a:p>
            <a:pPr lvl="1"/>
            <a:r>
              <a:rPr lang="en-US" sz="1800" b="1" dirty="0"/>
              <a:t>Broadband communication </a:t>
            </a:r>
            <a:r>
              <a:rPr lang="en-US" sz="1800" dirty="0"/>
              <a:t>allows users separated in time or space to work on large data objects effectively as a team. </a:t>
            </a:r>
          </a:p>
          <a:p>
            <a:pPr lvl="1"/>
            <a:r>
              <a:rPr lang="en-US" sz="1800" b="1" dirty="0"/>
              <a:t>Adaptive systems </a:t>
            </a:r>
            <a:r>
              <a:rPr lang="en-US" sz="1800" dirty="0"/>
              <a:t>recognize that different users may have different requirements and preferred working styles.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7823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application &amp; reuse</a:t>
            </a:r>
          </a:p>
        </p:txBody>
      </p:sp>
      <p:sp>
        <p:nvSpPr>
          <p:cNvPr id="3" name="Content Placeholder 2"/>
          <p:cNvSpPr>
            <a:spLocks noGrp="1"/>
          </p:cNvSpPr>
          <p:nvPr>
            <p:ph sz="half" idx="1"/>
          </p:nvPr>
        </p:nvSpPr>
        <p:spPr/>
        <p:txBody>
          <a:bodyPr>
            <a:normAutofit fontScale="62500" lnSpcReduction="20000"/>
          </a:bodyPr>
          <a:lstStyle/>
          <a:p>
            <a:r>
              <a:rPr lang="en-US" dirty="0"/>
              <a:t>Knowledge management typically addresses one of two general objectives:</a:t>
            </a:r>
          </a:p>
          <a:p>
            <a:pPr lvl="1"/>
            <a:r>
              <a:rPr lang="en-US" dirty="0"/>
              <a:t>knowledge </a:t>
            </a:r>
            <a:r>
              <a:rPr lang="en-US" dirty="0">
                <a:highlight>
                  <a:srgbClr val="FFFF00"/>
                </a:highlight>
              </a:rPr>
              <a:t>reuse</a:t>
            </a:r>
            <a:r>
              <a:rPr lang="en-US" dirty="0"/>
              <a:t> to promote efﬁciency and </a:t>
            </a:r>
          </a:p>
          <a:p>
            <a:pPr lvl="1"/>
            <a:r>
              <a:rPr lang="en-US" dirty="0"/>
              <a:t>innovation to introduce more effective ways of doing things. </a:t>
            </a:r>
          </a:p>
          <a:p>
            <a:r>
              <a:rPr lang="en-US" b="1" dirty="0"/>
              <a:t>Knowledge application </a:t>
            </a:r>
            <a:r>
              <a:rPr lang="en-US" dirty="0">
                <a:highlight>
                  <a:srgbClr val="FFFF00"/>
                </a:highlight>
              </a:rPr>
              <a:t>refers to the actual use of knowledge </a:t>
            </a:r>
            <a:r>
              <a:rPr lang="en-US" dirty="0"/>
              <a:t>that has been captured or created and put into the KM cycle.</a:t>
            </a:r>
          </a:p>
          <a:p>
            <a:pPr lvl="1"/>
            <a:r>
              <a:rPr lang="en-US" dirty="0"/>
              <a:t>This cycle needs to be completed by successful internalization of knowledge. </a:t>
            </a:r>
          </a:p>
          <a:p>
            <a:pPr lvl="1"/>
            <a:r>
              <a:rPr lang="en-US" dirty="0"/>
              <a:t>This process consists not only in accessing and understanding the content but in consciously deciding that this is indeed a good—ideally better—way of doing things, and hence the knowledge is applied to a real-world decision or problem.</a:t>
            </a:r>
          </a:p>
          <a:p>
            <a:r>
              <a:rPr lang="en-US" dirty="0"/>
              <a:t>This is also known as </a:t>
            </a:r>
            <a:r>
              <a:rPr lang="en-US" b="1" dirty="0"/>
              <a:t>knowledge reuse</a:t>
            </a:r>
            <a:r>
              <a:rPr lang="en-US" dirty="0"/>
              <a:t>, the process whereby useful nuggets of knowledge or knowledge objects are made available in a library of such objects.</a:t>
            </a:r>
          </a:p>
          <a:p>
            <a:pPr lvl="1"/>
            <a:r>
              <a:rPr lang="en-US" dirty="0"/>
              <a:t>These knowledge objects can be annotated references, components (programs or text), templates, patterns, or other types of containers.</a:t>
            </a:r>
          </a:p>
          <a:p>
            <a:r>
              <a:rPr lang="en-US" dirty="0"/>
              <a:t>The goal of knowledge reuse is </a:t>
            </a:r>
          </a:p>
          <a:p>
            <a:pPr lvl="1"/>
            <a:r>
              <a:rPr lang="en-US" dirty="0">
                <a:highlight>
                  <a:srgbClr val="FFFF00"/>
                </a:highlight>
              </a:rPr>
              <a:t>to reduce the time</a:t>
            </a:r>
            <a:r>
              <a:rPr lang="en-US" dirty="0"/>
              <a:t> it takes to complete tasks</a:t>
            </a:r>
          </a:p>
          <a:p>
            <a:pPr lvl="1"/>
            <a:r>
              <a:rPr lang="en-US" dirty="0"/>
              <a:t>to help </a:t>
            </a:r>
            <a:r>
              <a:rPr lang="en-US" dirty="0">
                <a:highlight>
                  <a:srgbClr val="FFFF00"/>
                </a:highlight>
              </a:rPr>
              <a:t>maintain higher standards regarding the quality </a:t>
            </a:r>
            <a:r>
              <a:rPr lang="en-US" dirty="0"/>
              <a:t>of the work to be done. </a:t>
            </a:r>
          </a:p>
          <a:p>
            <a:r>
              <a:rPr lang="en-US" dirty="0"/>
              <a:t>The savings involved in not “reinventing the wheel” can be considerable.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03277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KMS as an activity system</a:t>
            </a:r>
          </a:p>
        </p:txBody>
      </p:sp>
      <p:sp>
        <p:nvSpPr>
          <p:cNvPr id="3" name="Content Placeholder 2"/>
          <p:cNvSpPr>
            <a:spLocks noGrp="1"/>
          </p:cNvSpPr>
          <p:nvPr>
            <p:ph sz="half" idx="1"/>
          </p:nvPr>
        </p:nvSpPr>
        <p:spPr>
          <a:xfrm>
            <a:off x="609605" y="1536192"/>
            <a:ext cx="9515958" cy="4732633"/>
          </a:xfrm>
        </p:spPr>
        <p:txBody>
          <a:bodyPr>
            <a:normAutofit fontScale="85000" lnSpcReduction="20000"/>
          </a:bodyPr>
          <a:lstStyle/>
          <a:p>
            <a:r>
              <a:rPr lang="en-US" dirty="0"/>
              <a:t>A KMS can be viewed as an activity system that involves people making use of objects (tools and technologies) to create artifacts and products that represent knowledge in order to achieve a shared goal. </a:t>
            </a:r>
          </a:p>
          <a:p>
            <a:r>
              <a:rPr lang="en-US" dirty="0"/>
              <a:t>Previous information management systems focused on a small portion of such a system, i.e. a narrow set of objects in the form of a collection of records or simple communication between team members. </a:t>
            </a:r>
          </a:p>
          <a:p>
            <a:r>
              <a:rPr lang="en-US" dirty="0"/>
              <a:t>A KMS embraces the entire activity system but maintains a focus on the human-use aspects (people with shared goals) as opposed to the underlying or enabling technology aspects. </a:t>
            </a:r>
          </a:p>
          <a:p>
            <a:r>
              <a:rPr lang="en-US" dirty="0"/>
              <a:t>KMSs have already met with signiﬁcant success in the business sector and are spreading to other sectors, including education and instructional design.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35660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KM architecture</a:t>
            </a:r>
          </a:p>
        </p:txBody>
      </p:sp>
      <p:sp>
        <p:nvSpPr>
          <p:cNvPr id="3" name="Content Placeholder 2"/>
          <p:cNvSpPr>
            <a:spLocks noGrp="1"/>
          </p:cNvSpPr>
          <p:nvPr>
            <p:ph sz="half" idx="1"/>
          </p:nvPr>
        </p:nvSpPr>
        <p:spPr>
          <a:xfrm>
            <a:off x="609605" y="1536192"/>
            <a:ext cx="9515958" cy="4732633"/>
          </a:xfrm>
        </p:spPr>
        <p:txBody>
          <a:bodyPr>
            <a:normAutofit fontScale="92500" lnSpcReduction="10000"/>
          </a:bodyPr>
          <a:lstStyle/>
          <a:p>
            <a:r>
              <a:rPr lang="en-US" sz="3200" dirty="0"/>
              <a:t>The organizational KM architecture will be comprised of at least three levels: </a:t>
            </a:r>
          </a:p>
          <a:p>
            <a:pPr lvl="1"/>
            <a:r>
              <a:rPr lang="en-US" sz="2800" b="1" dirty="0"/>
              <a:t>the data layer</a:t>
            </a:r>
            <a:r>
              <a:rPr lang="en-US" sz="2800" dirty="0"/>
              <a:t>, which is the unifying abstraction across different types of data, with potentially different storage mechanisms (e.g. database, text documents, video, audio)</a:t>
            </a:r>
          </a:p>
          <a:p>
            <a:pPr lvl="1"/>
            <a:r>
              <a:rPr lang="en-US" sz="2800" b="1" dirty="0"/>
              <a:t>the process layer</a:t>
            </a:r>
            <a:r>
              <a:rPr lang="en-US" sz="2800" dirty="0"/>
              <a:t>, which describes the logic that links the data with its use and its users (other people or other systems who use that data)</a:t>
            </a:r>
          </a:p>
          <a:p>
            <a:pPr lvl="1"/>
            <a:r>
              <a:rPr lang="en-US" sz="2800" b="1" dirty="0"/>
              <a:t>the user interface</a:t>
            </a:r>
            <a:r>
              <a:rPr lang="en-US" sz="2800" dirty="0"/>
              <a:t>, which provides access to the information assets of the company via the logic incorporated in the process layer.</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89682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application tools</a:t>
            </a:r>
          </a:p>
        </p:txBody>
      </p:sp>
      <p:sp>
        <p:nvSpPr>
          <p:cNvPr id="3" name="Content Placeholder 2"/>
          <p:cNvSpPr>
            <a:spLocks noGrp="1"/>
          </p:cNvSpPr>
          <p:nvPr>
            <p:ph sz="half" idx="1"/>
          </p:nvPr>
        </p:nvSpPr>
        <p:spPr>
          <a:xfrm>
            <a:off x="609605" y="1536192"/>
            <a:ext cx="9515958" cy="4723206"/>
          </a:xfrm>
        </p:spPr>
        <p:txBody>
          <a:bodyPr>
            <a:normAutofit fontScale="85000" lnSpcReduction="10000"/>
          </a:bodyPr>
          <a:lstStyle/>
          <a:p>
            <a:r>
              <a:rPr lang="en-US" sz="1600" dirty="0"/>
              <a:t>KM cannot be supported, however, by the simple amalgamation of masses of data. </a:t>
            </a:r>
          </a:p>
          <a:p>
            <a:r>
              <a:rPr lang="en-US" sz="1600" dirty="0"/>
              <a:t>KM requires </a:t>
            </a:r>
            <a:r>
              <a:rPr lang="en-US" sz="1600" dirty="0">
                <a:highlight>
                  <a:srgbClr val="FFFF00"/>
                </a:highlight>
              </a:rPr>
              <a:t>the structuring and navigation</a:t>
            </a:r>
            <a:r>
              <a:rPr lang="en-US" sz="1600" dirty="0"/>
              <a:t> of this content supported by </a:t>
            </a:r>
            <a:r>
              <a:rPr lang="en-US" sz="1600" dirty="0">
                <a:highlight>
                  <a:srgbClr val="FFFF00"/>
                </a:highlight>
              </a:rPr>
              <a:t>metadata</a:t>
            </a:r>
            <a:r>
              <a:rPr lang="en-US" sz="1600" dirty="0"/>
              <a:t>, the formal description of the content, </a:t>
            </a:r>
            <a:r>
              <a:rPr lang="en-US" sz="1600" dirty="0">
                <a:highlight>
                  <a:srgbClr val="FFFF00"/>
                </a:highlight>
              </a:rPr>
              <a:t>and its interrelationships with other content </a:t>
            </a:r>
            <a:r>
              <a:rPr lang="en-US" sz="1600" dirty="0"/>
              <a:t>or other knowledge objects. </a:t>
            </a:r>
          </a:p>
          <a:p>
            <a:pPr lvl="1"/>
            <a:r>
              <a:rPr lang="en-US" sz="1400" dirty="0"/>
              <a:t>Metadata encompasses information about physical structures, data types, access methods, and actual content. </a:t>
            </a:r>
          </a:p>
          <a:p>
            <a:r>
              <a:rPr lang="en-US" sz="1600" dirty="0"/>
              <a:t>A variety of tools and techniques are available for the knowledge application phase of the KM cycle. </a:t>
            </a:r>
          </a:p>
          <a:p>
            <a:pPr lvl="1"/>
            <a:r>
              <a:rPr lang="en-US" sz="1400" dirty="0"/>
              <a:t>Dissemination and publication tools typically involve some type of knowledge repository design. </a:t>
            </a:r>
          </a:p>
          <a:p>
            <a:pPr lvl="1"/>
            <a:r>
              <a:rPr lang="en-US" sz="1400" dirty="0"/>
              <a:t>They will have features such as the routing and delivery of information to those who have a need or who have subscribed (push vs. pull approach). </a:t>
            </a:r>
          </a:p>
          <a:p>
            <a:pPr lvl="1"/>
            <a:r>
              <a:rPr lang="en-US" sz="1400" dirty="0"/>
              <a:t>E-mail and workﬂow are examples of push technologies that notify users of any changes such as newly posted or expired content. </a:t>
            </a:r>
          </a:p>
          <a:p>
            <a:pPr lvl="1"/>
            <a:r>
              <a:rPr lang="en-US" sz="1400" dirty="0"/>
              <a:t>Pattern matching can be done against user proﬁles in order to better target where pushed content should go.</a:t>
            </a:r>
          </a:p>
          <a:p>
            <a:r>
              <a:rPr lang="en-US" sz="1600" dirty="0"/>
              <a:t>Other tools help structure and navigate through the content. </a:t>
            </a:r>
          </a:p>
          <a:p>
            <a:pPr lvl="1"/>
            <a:r>
              <a:rPr lang="en-US" sz="1400" dirty="0"/>
              <a:t>They provide a classiﬁcation scheme for the organization’s knowledge assets. </a:t>
            </a:r>
          </a:p>
          <a:p>
            <a:pPr lvl="1"/>
            <a:r>
              <a:rPr lang="en-US" sz="1400" dirty="0"/>
              <a:t>The user interface layer is where such navigation guides are to be found. </a:t>
            </a:r>
          </a:p>
          <a:p>
            <a:pPr lvl="1"/>
            <a:r>
              <a:rPr lang="en-US" sz="1400" dirty="0"/>
              <a:t>Once the content has been properly indexed and organized, multiple views can be made available for the same underlying content in order to accommodate user and task needs.</a:t>
            </a:r>
          </a:p>
          <a:p>
            <a:pPr lvl="1"/>
            <a:r>
              <a:rPr lang="en-US" sz="1400" dirty="0"/>
              <a:t>Electronic linkages can be used to cross-reference this content, and thesauri can encapsulate these cross-linkages. </a:t>
            </a:r>
          </a:p>
          <a:p>
            <a:r>
              <a:rPr lang="en-US" sz="1600" dirty="0"/>
              <a:t>Similarly, expertise location systems should be available from the user interface layer of the KM architecture. </a:t>
            </a:r>
          </a:p>
          <a:p>
            <a:pPr lvl="1"/>
            <a:r>
              <a:rPr lang="en-US" sz="1400" dirty="0"/>
              <a:t>In this way, links are made from the user interface topics to the relevant KM content, people, and processes.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35303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reuse (1)</a:t>
            </a:r>
          </a:p>
        </p:txBody>
      </p:sp>
      <p:sp>
        <p:nvSpPr>
          <p:cNvPr id="3" name="Content Placeholder 2"/>
          <p:cNvSpPr>
            <a:spLocks noGrp="1"/>
          </p:cNvSpPr>
          <p:nvPr>
            <p:ph sz="half" idx="1"/>
          </p:nvPr>
        </p:nvSpPr>
        <p:spPr>
          <a:xfrm>
            <a:off x="609605" y="1536192"/>
            <a:ext cx="9515958" cy="4798620"/>
          </a:xfrm>
        </p:spPr>
        <p:txBody>
          <a:bodyPr>
            <a:normAutofit fontScale="85000" lnSpcReduction="20000"/>
          </a:bodyPr>
          <a:lstStyle/>
          <a:p>
            <a:r>
              <a:rPr lang="en-US" dirty="0"/>
              <a:t>Reusing knowledge involves </a:t>
            </a:r>
            <a:r>
              <a:rPr lang="en-US" dirty="0">
                <a:highlight>
                  <a:srgbClr val="FFFF00"/>
                </a:highlight>
              </a:rPr>
              <a:t>recall and recognition</a:t>
            </a:r>
            <a:r>
              <a:rPr lang="en-US" dirty="0"/>
              <a:t>, as well as actually applying the knowledge, if we use Bloom’s taxonomy. </a:t>
            </a:r>
          </a:p>
          <a:p>
            <a:pPr lvl="1"/>
            <a:r>
              <a:rPr lang="en-US" dirty="0"/>
              <a:t>Reusing knowledge typically begins with the formulation of a search question. </a:t>
            </a:r>
          </a:p>
          <a:p>
            <a:pPr lvl="1"/>
            <a:r>
              <a:rPr lang="en-US" dirty="0"/>
              <a:t>It is here that expert–novice differences quickly become apparent, as experts know the right questions to ask. </a:t>
            </a:r>
          </a:p>
          <a:p>
            <a:pPr lvl="1"/>
            <a:r>
              <a:rPr lang="en-US" dirty="0"/>
              <a:t>Next, experts are searched for and located, using expertise location systems or yellow pages. </a:t>
            </a:r>
          </a:p>
          <a:p>
            <a:pPr lvl="1"/>
            <a:r>
              <a:rPr lang="en-US" dirty="0"/>
              <a:t>The appropriate expert and/or advice is then chosen, and the knowledge nugget is applied. </a:t>
            </a:r>
          </a:p>
          <a:p>
            <a:r>
              <a:rPr lang="en-US" dirty="0"/>
              <a:t>Knowledge application may involve taking a general guide and making it speciﬁc to the situation at hand</a:t>
            </a:r>
          </a:p>
          <a:p>
            <a:pPr lvl="1"/>
            <a:r>
              <a:rPr lang="en-US" dirty="0"/>
              <a:t>This is sometimes referred to as </a:t>
            </a:r>
            <a:r>
              <a:rPr lang="en-US" dirty="0" err="1"/>
              <a:t>recontextualization</a:t>
            </a:r>
            <a:r>
              <a:rPr lang="en-US" dirty="0"/>
              <a:t> of knowledge (where </a:t>
            </a:r>
            <a:r>
              <a:rPr lang="en-US" dirty="0" err="1"/>
              <a:t>decontextualization</a:t>
            </a:r>
            <a:r>
              <a:rPr lang="en-US" dirty="0"/>
              <a:t> to some degree occurred during knowledge capture and codiﬁcation).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98840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reuse (2)</a:t>
            </a:r>
          </a:p>
        </p:txBody>
      </p:sp>
      <p:sp>
        <p:nvSpPr>
          <p:cNvPr id="3" name="Content Placeholder 2"/>
          <p:cNvSpPr>
            <a:spLocks noGrp="1"/>
          </p:cNvSpPr>
          <p:nvPr>
            <p:ph sz="half" idx="1"/>
          </p:nvPr>
        </p:nvSpPr>
        <p:spPr>
          <a:xfrm>
            <a:off x="609605" y="1536192"/>
            <a:ext cx="9515958" cy="4732633"/>
          </a:xfrm>
        </p:spPr>
        <p:txBody>
          <a:bodyPr>
            <a:normAutofit fontScale="77500" lnSpcReduction="20000"/>
          </a:bodyPr>
          <a:lstStyle/>
          <a:p>
            <a:r>
              <a:rPr lang="en-US" dirty="0"/>
              <a:t>There are three major roles required for knowledge reuse: </a:t>
            </a:r>
          </a:p>
          <a:p>
            <a:pPr lvl="1"/>
            <a:r>
              <a:rPr lang="en-US" b="1" dirty="0"/>
              <a:t>the knowledge producer</a:t>
            </a:r>
            <a:r>
              <a:rPr lang="en-US" dirty="0"/>
              <a:t>, the person who produced or documented the knowledge object </a:t>
            </a:r>
          </a:p>
          <a:p>
            <a:pPr lvl="1"/>
            <a:r>
              <a:rPr lang="en-US" b="1" dirty="0"/>
              <a:t>The knowledge intermediary</a:t>
            </a:r>
            <a:r>
              <a:rPr lang="en-US" dirty="0"/>
              <a:t>, who prepares knowledge for reuse by indexing, sanitizing, packaging, and even marketing the knowledge object</a:t>
            </a:r>
          </a:p>
          <a:p>
            <a:pPr lvl="1"/>
            <a:r>
              <a:rPr lang="en-US" b="1" dirty="0"/>
              <a:t>the knowledge </a:t>
            </a:r>
            <a:r>
              <a:rPr lang="en-US" b="1" dirty="0" err="1"/>
              <a:t>reuser</a:t>
            </a:r>
            <a:r>
              <a:rPr lang="en-US" dirty="0"/>
              <a:t>, who retrieves, understands, and applies it. </a:t>
            </a:r>
          </a:p>
          <a:p>
            <a:r>
              <a:rPr lang="en-US" dirty="0"/>
              <a:t>Of course, these roles are neither permanent nor dedicated, individuals will perform all three at some time during their knowledge work. </a:t>
            </a:r>
          </a:p>
          <a:p>
            <a:r>
              <a:rPr lang="en-US" b="1" dirty="0"/>
              <a:t>Knowledge repackaging </a:t>
            </a:r>
            <a:r>
              <a:rPr lang="en-US" dirty="0"/>
              <a:t>is an important value-added step that may involve people, information technology, or, as is often the case, a mixture of the two. </a:t>
            </a:r>
          </a:p>
          <a:p>
            <a:pPr lvl="1"/>
            <a:r>
              <a:rPr lang="en-US" dirty="0"/>
              <a:t>For example, automatic classiﬁcation systems can index content, but a human is almost always needed in the loop to validate and to add context, caveats, and other useful indicators for the most effective use of that knowledge object.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27685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Knowledge reuse situations </a:t>
            </a:r>
          </a:p>
        </p:txBody>
      </p:sp>
      <p:sp>
        <p:nvSpPr>
          <p:cNvPr id="3" name="Content Placeholder 2"/>
          <p:cNvSpPr>
            <a:spLocks noGrp="1"/>
          </p:cNvSpPr>
          <p:nvPr>
            <p:ph sz="half" idx="1"/>
          </p:nvPr>
        </p:nvSpPr>
        <p:spPr>
          <a:xfrm>
            <a:off x="609600" y="1517715"/>
            <a:ext cx="4569845" cy="4779389"/>
          </a:xfrm>
        </p:spPr>
        <p:txBody>
          <a:bodyPr>
            <a:normAutofit fontScale="77500" lnSpcReduction="20000"/>
          </a:bodyPr>
          <a:lstStyle/>
          <a:p>
            <a:r>
              <a:rPr lang="en-US" dirty="0"/>
              <a:t>There are 4 distinct types of knowledge reuse situations:</a:t>
            </a:r>
          </a:p>
          <a:p>
            <a:pPr marL="914391" lvl="1" indent="-514350">
              <a:buFont typeface="+mj-lt"/>
              <a:buAutoNum type="arabicPeriod"/>
            </a:pPr>
            <a:r>
              <a:rPr lang="en-US" b="1" dirty="0"/>
              <a:t>Shared work producers, who produce knowledge they later reuse</a:t>
            </a:r>
            <a:r>
              <a:rPr lang="en-US" dirty="0"/>
              <a:t>.</a:t>
            </a:r>
          </a:p>
          <a:p>
            <a:pPr marL="1260475" lvl="3" indent="-342900"/>
            <a:r>
              <a:rPr lang="en-US" dirty="0"/>
              <a:t>Usually consist of teams or workgroups that have collaborated together.</a:t>
            </a:r>
          </a:p>
          <a:p>
            <a:pPr marL="1260475" lvl="3" indent="-342900"/>
            <a:r>
              <a:rPr lang="en-US" dirty="0"/>
              <a:t>This is the easiest form of knowledge reuse, for everyone is quite familiar with the knowledge content, where they share the same context that makes knowledge application rapid and effective.</a:t>
            </a:r>
          </a:p>
          <a:p>
            <a:pPr marL="914391" lvl="1" indent="-514350">
              <a:buFont typeface="+mj-lt"/>
              <a:buAutoNum type="arabicPeriod"/>
            </a:pPr>
            <a:r>
              <a:rPr lang="en-US" b="1" dirty="0"/>
              <a:t>Shared work practitioners, who reuse each others’ knowledge contributions.</a:t>
            </a:r>
          </a:p>
          <a:p>
            <a:pPr marL="1260475" lvl="3" indent="-342900"/>
            <a:r>
              <a:rPr lang="en-US" dirty="0"/>
              <a:t>They are members of the same </a:t>
            </a:r>
            <a:r>
              <a:rPr lang="en-US" dirty="0" err="1"/>
              <a:t>CoP</a:t>
            </a:r>
            <a:r>
              <a:rPr lang="en-US" dirty="0"/>
              <a:t>, peers who share a profession. </a:t>
            </a:r>
          </a:p>
          <a:p>
            <a:pPr marL="1260475" lvl="3" indent="-342900"/>
            <a:r>
              <a:rPr lang="en-US" dirty="0"/>
              <a:t>This form of knowledge reuse will require a higher degree of ﬁltering and personalization, typically done by </a:t>
            </a:r>
            <a:r>
              <a:rPr lang="en-US" dirty="0" err="1"/>
              <a:t>CoP</a:t>
            </a:r>
            <a:r>
              <a:rPr lang="en-US" dirty="0"/>
              <a:t> knowledge librarians. </a:t>
            </a:r>
          </a:p>
          <a:p>
            <a:pPr marL="1260475" lvl="3" indent="-342900"/>
            <a:r>
              <a:rPr lang="en-US" dirty="0" err="1"/>
              <a:t>Reusers</a:t>
            </a:r>
            <a:r>
              <a:rPr lang="en-US" dirty="0"/>
              <a:t> would need more reassurance about the source’s credibility</a:t>
            </a:r>
          </a:p>
          <a:p>
            <a:pPr marL="1260475" lvl="3" indent="-342900"/>
            <a:r>
              <a:rPr lang="en-US" dirty="0"/>
              <a:t>They would need to be able to trust that the content is valid and should be applied. </a:t>
            </a:r>
          </a:p>
          <a:p>
            <a:pPr marL="1260475" lvl="3" indent="-342900"/>
            <a:r>
              <a:rPr lang="en-US" dirty="0"/>
              <a:t>Their contexts are less likely to completely overlap, so knowledge reuse would likely require contact with others knowledgeable about the knowledge object.</a:t>
            </a:r>
          </a:p>
        </p:txBody>
      </p:sp>
      <p:sp>
        <p:nvSpPr>
          <p:cNvPr id="6" name="Content Placeholder 5"/>
          <p:cNvSpPr>
            <a:spLocks noGrp="1"/>
          </p:cNvSpPr>
          <p:nvPr>
            <p:ph sz="half" idx="13"/>
          </p:nvPr>
        </p:nvSpPr>
        <p:spPr>
          <a:xfrm>
            <a:off x="5455238" y="1517716"/>
            <a:ext cx="4670323" cy="4779388"/>
          </a:xfrm>
        </p:spPr>
        <p:txBody>
          <a:bodyPr>
            <a:normAutofit fontScale="85000" lnSpcReduction="20000"/>
          </a:bodyPr>
          <a:lstStyle/>
          <a:p>
            <a:pPr marL="514350" indent="-514350">
              <a:buFont typeface="+mj-lt"/>
              <a:buAutoNum type="arabicPeriod" startAt="3"/>
            </a:pPr>
            <a:r>
              <a:rPr lang="en-US" sz="1400" b="1" dirty="0"/>
              <a:t>Expertise-seeking novices.</a:t>
            </a:r>
          </a:p>
          <a:p>
            <a:pPr marL="746136" lvl="2" indent="-285750"/>
            <a:r>
              <a:rPr lang="en-US" sz="1400" dirty="0"/>
              <a:t>They are often in a learning scenario. </a:t>
            </a:r>
          </a:p>
          <a:p>
            <a:pPr marL="746136" lvl="2" indent="-285750"/>
            <a:r>
              <a:rPr lang="en-US" sz="1400" dirty="0"/>
              <a:t>Unlike the previous two types of </a:t>
            </a:r>
            <a:r>
              <a:rPr lang="en-US" sz="1400" dirty="0" err="1"/>
              <a:t>reusers</a:t>
            </a:r>
            <a:r>
              <a:rPr lang="en-US" sz="1400" dirty="0"/>
              <a:t>, novices are the most distant or different from the knowledge object authors and those experienced with its use. </a:t>
            </a:r>
          </a:p>
          <a:p>
            <a:pPr marL="746136" lvl="2" indent="-285750"/>
            <a:r>
              <a:rPr lang="en-US" sz="1400" dirty="0"/>
              <a:t>Knowledge intermediaries have a much greater role to play here in making sure novices begin by accessing more general information (e.g., FAQs, introductory texts, glossaries) before they attempt to apply the knowledge object or to directly contact those who are more expert in using it. </a:t>
            </a:r>
          </a:p>
          <a:p>
            <a:pPr marL="746136" lvl="2" indent="-285750"/>
            <a:r>
              <a:rPr lang="en-US" sz="1400" dirty="0"/>
              <a:t>EPSS and other performance support aids such as e-learning modules would also be of great use to such </a:t>
            </a:r>
            <a:r>
              <a:rPr lang="en-US" sz="1400" dirty="0" err="1"/>
              <a:t>reusers</a:t>
            </a:r>
            <a:r>
              <a:rPr lang="en-US" sz="1400" dirty="0"/>
              <a:t>.</a:t>
            </a:r>
          </a:p>
          <a:p>
            <a:pPr marL="514350" indent="-514350">
              <a:buFont typeface="+mj-lt"/>
              <a:buAutoNum type="arabicPeriod" startAt="3"/>
            </a:pPr>
            <a:r>
              <a:rPr lang="en-US" sz="1400" b="1" dirty="0"/>
              <a:t>Secondary knowledge miners.</a:t>
            </a:r>
          </a:p>
          <a:p>
            <a:pPr marL="746136" lvl="2" indent="-227013"/>
            <a:r>
              <a:rPr lang="en-US" sz="1400" dirty="0"/>
              <a:t>They are analysts who attempt to extract interesting and hopefully meaningful patterns by studying knowledge repository use.</a:t>
            </a:r>
          </a:p>
          <a:p>
            <a:pPr marL="746136" lvl="2" indent="-227013"/>
            <a:r>
              <a:rPr lang="en-US" sz="1400" dirty="0"/>
              <a:t>They are analogous to the usage analysts who perform similar roles for a </a:t>
            </a:r>
            <a:r>
              <a:rPr lang="en-US" sz="1400" dirty="0" err="1"/>
              <a:t>CoP</a:t>
            </a:r>
            <a:r>
              <a:rPr lang="en-US" sz="1400" dirty="0"/>
              <a:t> library. </a:t>
            </a:r>
          </a:p>
          <a:p>
            <a:pPr marL="746136" lvl="2" indent="-227013"/>
            <a:r>
              <a:rPr lang="en-US" sz="1400" dirty="0"/>
              <a:t>They are also analogous to librarians who periodically assess the collective holdings of a library, whether physical or digital, to see which items are no longer being actively accessed and should perhaps be archived, which have been superseded by newer and better best practices and so forth.</a:t>
            </a:r>
          </a:p>
        </p:txBody>
      </p:sp>
      <p:sp>
        <p:nvSpPr>
          <p:cNvPr id="4" name="Footer Placeholder 3"/>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3446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Knowledge </a:t>
            </a:r>
            <a:r>
              <a:rPr lang="en-US" dirty="0" err="1"/>
              <a:t>reusers</a:t>
            </a:r>
            <a:endParaRPr lang="en-US" dirty="0"/>
          </a:p>
        </p:txBody>
      </p:sp>
      <p:sp>
        <p:nvSpPr>
          <p:cNvPr id="8" name="Content Placeholder 7"/>
          <p:cNvSpPr>
            <a:spLocks noGrp="1"/>
          </p:cNvSpPr>
          <p:nvPr>
            <p:ph sz="half" idx="1"/>
          </p:nvPr>
        </p:nvSpPr>
        <p:spPr>
          <a:xfrm>
            <a:off x="609605" y="1536192"/>
            <a:ext cx="9515958" cy="4742060"/>
          </a:xfrm>
        </p:spPr>
        <p:txBody>
          <a:bodyPr>
            <a:normAutofit fontScale="85000" lnSpcReduction="20000"/>
          </a:bodyPr>
          <a:lstStyle/>
          <a:p>
            <a:r>
              <a:rPr lang="en-US" dirty="0"/>
              <a:t>Different types of </a:t>
            </a:r>
            <a:r>
              <a:rPr lang="en-US" dirty="0" err="1"/>
              <a:t>reusers</a:t>
            </a:r>
            <a:r>
              <a:rPr lang="en-US" dirty="0"/>
              <a:t> will thus interface differently with knowledge repositories, and they will differ in their support needs. </a:t>
            </a:r>
          </a:p>
          <a:p>
            <a:r>
              <a:rPr lang="en-US" dirty="0"/>
              <a:t>Repositories therefore need to be able to personalize, either at the extreme of treating each individual differently or, at the very least, personalizing at the level of a community of practice. </a:t>
            </a:r>
          </a:p>
          <a:p>
            <a:r>
              <a:rPr lang="en-US" dirty="0"/>
              <a:t>Since </a:t>
            </a:r>
            <a:r>
              <a:rPr lang="en-US" dirty="0" err="1"/>
              <a:t>CoPs</a:t>
            </a:r>
            <a:r>
              <a:rPr lang="en-US" dirty="0"/>
              <a:t> revolve around organizational and professional themes, it makes sense to partition the global knowledge repository along similar lines.</a:t>
            </a:r>
          </a:p>
          <a:p>
            <a:r>
              <a:rPr lang="en-US" dirty="0"/>
              <a:t>Careful attention must also be paid to the roles of intermediaries needed to develop and maintain the organization’s corporate memory. </a:t>
            </a:r>
          </a:p>
          <a:p>
            <a:r>
              <a:rPr lang="en-US" dirty="0"/>
              <a:t>Content authors are as vital to successful knowledge application and reuse as are container maintainers.</a:t>
            </a:r>
          </a:p>
        </p:txBody>
      </p:sp>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248888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repositories (1)</a:t>
            </a:r>
          </a:p>
        </p:txBody>
      </p:sp>
      <p:sp>
        <p:nvSpPr>
          <p:cNvPr id="3" name="Content Placeholder 2"/>
          <p:cNvSpPr>
            <a:spLocks noGrp="1"/>
          </p:cNvSpPr>
          <p:nvPr>
            <p:ph sz="half" idx="1"/>
          </p:nvPr>
        </p:nvSpPr>
        <p:spPr>
          <a:xfrm>
            <a:off x="609605" y="1536192"/>
            <a:ext cx="9515958" cy="4789194"/>
          </a:xfrm>
        </p:spPr>
        <p:txBody>
          <a:bodyPr>
            <a:normAutofit fontScale="92500"/>
          </a:bodyPr>
          <a:lstStyle/>
          <a:p>
            <a:r>
              <a:rPr lang="en-US" sz="2400" dirty="0"/>
              <a:t>Knowledge repositories are usually </a:t>
            </a:r>
            <a:r>
              <a:rPr lang="en-US" sz="2400" b="1" dirty="0"/>
              <a:t>intranets or portals </a:t>
            </a:r>
            <a:r>
              <a:rPr lang="en-US" sz="2400" dirty="0"/>
              <a:t>of some kind that serve to </a:t>
            </a:r>
            <a:r>
              <a:rPr lang="en-US" sz="2400" b="1" dirty="0"/>
              <a:t>preserve, manage, and leverage organizational memory. </a:t>
            </a:r>
          </a:p>
          <a:p>
            <a:r>
              <a:rPr lang="en-US" sz="2400" dirty="0"/>
              <a:t>Many different types of knowledge repositories are in use today, and they can be categorized in a number of different ways. </a:t>
            </a:r>
          </a:p>
          <a:p>
            <a:r>
              <a:rPr lang="en-US" sz="2400" dirty="0"/>
              <a:t>In general, a knowledge repository will contain more than documents (document management system), data (database), or records (record management system). </a:t>
            </a:r>
          </a:p>
          <a:p>
            <a:r>
              <a:rPr lang="en-US" sz="2400" dirty="0"/>
              <a:t>A knowledge repository will contain valuable content that is a mix of tacit and explicit knowledge</a:t>
            </a:r>
          </a:p>
          <a:p>
            <a:pPr lvl="1"/>
            <a:r>
              <a:rPr lang="en-US" sz="1800" dirty="0"/>
              <a:t>it is based on the unique experiences of the individuals who are or were a part of that company, as well as </a:t>
            </a:r>
          </a:p>
          <a:p>
            <a:pPr lvl="1"/>
            <a:r>
              <a:rPr lang="en-US" sz="1800" dirty="0"/>
              <a:t>the know-how that has been tried, tested, and found to work in work situations.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797775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repositories (2)</a:t>
            </a:r>
          </a:p>
        </p:txBody>
      </p:sp>
      <p:sp>
        <p:nvSpPr>
          <p:cNvPr id="3" name="Content Placeholder 2"/>
          <p:cNvSpPr>
            <a:spLocks noGrp="1"/>
          </p:cNvSpPr>
          <p:nvPr>
            <p:ph sz="half" idx="1"/>
          </p:nvPr>
        </p:nvSpPr>
        <p:spPr>
          <a:xfrm>
            <a:off x="609605" y="1536192"/>
            <a:ext cx="9515958" cy="4742060"/>
          </a:xfrm>
        </p:spPr>
        <p:txBody>
          <a:bodyPr>
            <a:normAutofit fontScale="85000" lnSpcReduction="10000"/>
          </a:bodyPr>
          <a:lstStyle/>
          <a:p>
            <a:r>
              <a:rPr lang="en-US" sz="2400" dirty="0"/>
              <a:t>There is a distinction between </a:t>
            </a:r>
          </a:p>
          <a:p>
            <a:pPr lvl="1"/>
            <a:r>
              <a:rPr lang="en-US" sz="1800" dirty="0"/>
              <a:t>repositories that store external knowledge such as that gathered from competitive intelligence, demographic, or statistical data from data resellers and other public sources, and </a:t>
            </a:r>
          </a:p>
          <a:p>
            <a:pPr lvl="1"/>
            <a:r>
              <a:rPr lang="en-US" sz="1800" dirty="0"/>
              <a:t>internal knowledge repositories that store informal information such as transcripts of group discussions, e-mails, or other forms of internal communications. </a:t>
            </a:r>
          </a:p>
          <a:p>
            <a:r>
              <a:rPr lang="en-US" sz="2400" dirty="0"/>
              <a:t>Internal knowledge repositories will have a less constraining or less formal structure in order to be able to better accommodate its ﬂuid, subjective knowledge content.</a:t>
            </a:r>
          </a:p>
          <a:p>
            <a:r>
              <a:rPr lang="en-US" sz="2400" dirty="0"/>
              <a:t>Repositories can be classified based on the type of content they contain such as general knowledge (e.g., published scientiﬁc literature) and speciﬁc knowledge (which includes knowledge of the local context of the organization). </a:t>
            </a:r>
          </a:p>
          <a:p>
            <a:r>
              <a:rPr lang="en-US" sz="2400" dirty="0"/>
              <a:t>This distinction is most useful, for knowledge </a:t>
            </a:r>
            <a:r>
              <a:rPr lang="en-US" sz="2400" dirty="0" err="1"/>
              <a:t>reusers</a:t>
            </a:r>
            <a:r>
              <a:rPr lang="en-US" sz="2400" dirty="0"/>
              <a:t> need to know whether the credibility of the knowledge comes from general or common knowledge or whether it was discovered by their colleagues.</a:t>
            </a:r>
          </a:p>
          <a:p>
            <a:endParaRPr lang="en-US" sz="3200"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55975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Strategic implications of knowledge application (1)</a:t>
            </a:r>
          </a:p>
        </p:txBody>
      </p:sp>
      <p:sp>
        <p:nvSpPr>
          <p:cNvPr id="3" name="Content Placeholder 2"/>
          <p:cNvSpPr>
            <a:spLocks noGrp="1"/>
          </p:cNvSpPr>
          <p:nvPr>
            <p:ph sz="half" idx="1"/>
          </p:nvPr>
        </p:nvSpPr>
        <p:spPr>
          <a:xfrm>
            <a:off x="609605" y="1536192"/>
            <a:ext cx="9515958" cy="4817474"/>
          </a:xfrm>
        </p:spPr>
        <p:txBody>
          <a:bodyPr>
            <a:normAutofit fontScale="92500" lnSpcReduction="20000"/>
          </a:bodyPr>
          <a:lstStyle/>
          <a:p>
            <a:r>
              <a:rPr lang="en-US" sz="2000" dirty="0"/>
              <a:t>Knowledge application implies that employees in an organization can quickly ﬁnd answers to the following types of questions:</a:t>
            </a:r>
          </a:p>
          <a:p>
            <a:pPr lvl="1"/>
            <a:r>
              <a:rPr lang="en-US" sz="1600" dirty="0"/>
              <a:t>What have we already written or published on this topic?</a:t>
            </a:r>
          </a:p>
          <a:p>
            <a:pPr lvl="1"/>
            <a:r>
              <a:rPr lang="en-US" sz="1600" dirty="0"/>
              <a:t>Who are the experts in this area, and how can I contact them?</a:t>
            </a:r>
          </a:p>
          <a:p>
            <a:pPr lvl="1"/>
            <a:r>
              <a:rPr lang="en-US" sz="1600" dirty="0"/>
              <a:t>Have any of our partners, contacts, and clients addressed these issues?</a:t>
            </a:r>
          </a:p>
          <a:p>
            <a:pPr lvl="1"/>
            <a:r>
              <a:rPr lang="en-US" sz="1600" dirty="0"/>
              <a:t>What sources did we use to prepare the publications on this topic?</a:t>
            </a:r>
          </a:p>
          <a:p>
            <a:pPr lvl="1"/>
            <a:r>
              <a:rPr lang="en-US" sz="1600" dirty="0"/>
              <a:t>What are the best websites or internal databases to ﬁnd more information?</a:t>
            </a:r>
          </a:p>
          <a:p>
            <a:pPr lvl="1"/>
            <a:r>
              <a:rPr lang="en-US" sz="1600" dirty="0"/>
              <a:t>How can I add my own experience in applying this particular piece of knowledge?</a:t>
            </a:r>
          </a:p>
          <a:p>
            <a:r>
              <a:rPr lang="en-US" sz="2000" dirty="0"/>
              <a:t>A knowledge repository should be </a:t>
            </a:r>
            <a:r>
              <a:rPr lang="en-US" sz="2000" dirty="0">
                <a:highlight>
                  <a:srgbClr val="FFFF00"/>
                </a:highlight>
              </a:rPr>
              <a:t>a one-stop shop </a:t>
            </a:r>
            <a:r>
              <a:rPr lang="en-US" sz="2000" dirty="0"/>
              <a:t>for knowledge application. </a:t>
            </a:r>
          </a:p>
          <a:p>
            <a:pPr lvl="1"/>
            <a:r>
              <a:rPr lang="en-US" sz="1600" dirty="0"/>
              <a:t>Employees should be able to </a:t>
            </a:r>
            <a:r>
              <a:rPr lang="en-US" sz="1600" dirty="0">
                <a:highlight>
                  <a:srgbClr val="FFFF00"/>
                </a:highlight>
              </a:rPr>
              <a:t>ﬁnd out what they need in order to access</a:t>
            </a:r>
            <a:r>
              <a:rPr lang="en-US" sz="1600" dirty="0"/>
              <a:t>, understand, and apply the cumulative experience and expertise of the organization. </a:t>
            </a:r>
          </a:p>
          <a:p>
            <a:pPr lvl="1"/>
            <a:r>
              <a:rPr lang="en-US" sz="1600" dirty="0"/>
              <a:t>In this way, knowledge workers </a:t>
            </a:r>
            <a:r>
              <a:rPr lang="en-US" sz="1600" dirty="0">
                <a:highlight>
                  <a:srgbClr val="FFFF00"/>
                </a:highlight>
              </a:rPr>
              <a:t>can concentrate on doing their actual work </a:t>
            </a:r>
            <a:r>
              <a:rPr lang="en-US" sz="1600" dirty="0"/>
              <a:t>and not lose precious time trying to ﬁnd all the bits and pieces of knowledge and know-how that have already been captured, coded, vetted, and made available to them. </a:t>
            </a:r>
          </a:p>
          <a:p>
            <a:r>
              <a:rPr lang="en-US" sz="2000" dirty="0"/>
              <a:t>Reuse of proven knowledge can serve to increase efﬁciency and effectiveness.</a:t>
            </a:r>
          </a:p>
          <a:p>
            <a:r>
              <a:rPr lang="en-US" sz="2000" dirty="0"/>
              <a:t>It can also free up knowledge workers to devote their efforts to innovative and creative knowledge to be added to corporate memory, </a:t>
            </a:r>
            <a:r>
              <a:rPr lang="en-US" sz="2000" dirty="0">
                <a:highlight>
                  <a:srgbClr val="FFFF00"/>
                </a:highlight>
              </a:rPr>
              <a:t>as opposed to reinventing what has already been developed or solved.</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7284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of tacit and explicit knowledge</a:t>
            </a:r>
          </a:p>
        </p:txBody>
      </p:sp>
      <p:sp>
        <p:nvSpPr>
          <p:cNvPr id="3" name="Content Placeholder 2"/>
          <p:cNvSpPr>
            <a:spLocks noGrp="1"/>
          </p:cNvSpPr>
          <p:nvPr>
            <p:ph sz="half" idx="1"/>
          </p:nvPr>
        </p:nvSpPr>
        <p:spPr>
          <a:xfrm>
            <a:off x="609605" y="1536193"/>
            <a:ext cx="9515958" cy="4779766"/>
          </a:xfrm>
        </p:spPr>
        <p:txBody>
          <a:bodyPr>
            <a:normAutofit fontScale="92500" lnSpcReduction="20000"/>
          </a:bodyPr>
          <a:lstStyle/>
          <a:p>
            <a:r>
              <a:rPr lang="en-US" sz="1800" dirty="0"/>
              <a:t>KM support organizations that provide all employees with access to corporate memory. </a:t>
            </a:r>
          </a:p>
          <a:p>
            <a:r>
              <a:rPr lang="en-US" sz="1800" dirty="0"/>
              <a:t>However, corporate memory is often incomplete as it contains only explicit knowledge. </a:t>
            </a:r>
          </a:p>
          <a:p>
            <a:r>
              <a:rPr lang="en-US" sz="1800" dirty="0"/>
              <a:t>KM also attempts to make accessible the valuable tacit knowledge.</a:t>
            </a:r>
          </a:p>
          <a:p>
            <a:r>
              <a:rPr lang="en-US" sz="1800" dirty="0"/>
              <a:t>While it is possible to reuse tacit knowledge (and this is done all the time during knowledge-sharing interactions), reuse tends to refer to packaged explicit knowledge as it affords a longer-term advantage.</a:t>
            </a:r>
          </a:p>
          <a:p>
            <a:pPr lvl="1"/>
            <a:r>
              <a:rPr lang="en-US" sz="1800" dirty="0">
                <a:highlight>
                  <a:srgbClr val="FFFF00"/>
                </a:highlight>
              </a:rPr>
              <a:t>Tacit knowledge reuse can beneﬁt the individual who sought the advice of a more experienced colleague</a:t>
            </a:r>
          </a:p>
          <a:p>
            <a:pPr lvl="1"/>
            <a:r>
              <a:rPr lang="en-US" sz="1800" dirty="0">
                <a:highlight>
                  <a:srgbClr val="FFFF00"/>
                </a:highlight>
              </a:rPr>
              <a:t>Explicit knowledge are accessible to all workers, and they remain so for as long as they are useful.</a:t>
            </a:r>
          </a:p>
          <a:p>
            <a:r>
              <a:rPr lang="en-US" sz="1800" dirty="0"/>
              <a:t>Even so, it is crucial to try to include, or at least be able to point to, the tacit knowledge associated with a given knowledge object resides, as it is never possible or even desirable to try to render all knowledge explicit. </a:t>
            </a:r>
          </a:p>
          <a:p>
            <a:r>
              <a:rPr lang="en-US" sz="1800" dirty="0"/>
              <a:t>If knowledge workers can easily locate and communicate with individuals in the company that are connected to a given knowledge object (e.g., they are familiar with how it is used, they have been trained, etc.), then the ability to apply or use this knowledge is greatly increased.</a:t>
            </a:r>
          </a:p>
          <a:p>
            <a:pPr lvl="1"/>
            <a:endParaRPr lang="en-US" sz="600"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967880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Strategic implications of knowledge application (2)</a:t>
            </a:r>
          </a:p>
        </p:txBody>
      </p:sp>
      <p:sp>
        <p:nvSpPr>
          <p:cNvPr id="3" name="Content Placeholder 2"/>
          <p:cNvSpPr>
            <a:spLocks noGrp="1"/>
          </p:cNvSpPr>
          <p:nvPr>
            <p:ph sz="half" idx="1"/>
          </p:nvPr>
        </p:nvSpPr>
        <p:spPr>
          <a:xfrm>
            <a:off x="609605" y="1536192"/>
            <a:ext cx="9515958" cy="4751486"/>
          </a:xfrm>
        </p:spPr>
        <p:txBody>
          <a:bodyPr>
            <a:normAutofit fontScale="92500" lnSpcReduction="20000"/>
          </a:bodyPr>
          <a:lstStyle/>
          <a:p>
            <a:r>
              <a:rPr lang="en-US" sz="2400" dirty="0"/>
              <a:t>In many cases, reusing knowledge is nontrivial. </a:t>
            </a:r>
          </a:p>
          <a:p>
            <a:r>
              <a:rPr lang="en-US" sz="2400" dirty="0"/>
              <a:t>This counterintuitive result is generally due to two particular problems. </a:t>
            </a:r>
          </a:p>
          <a:p>
            <a:pPr lvl="1"/>
            <a:r>
              <a:rPr lang="en-US" sz="1800" dirty="0"/>
              <a:t>In an organization of more than moderate complexity, it is </a:t>
            </a:r>
            <a:r>
              <a:rPr lang="en-US" sz="1800" dirty="0">
                <a:highlight>
                  <a:srgbClr val="FFFF00"/>
                </a:highlight>
              </a:rPr>
              <a:t>difﬁcult to locate the knowledge to be reused:</a:t>
            </a:r>
          </a:p>
          <a:p>
            <a:pPr lvl="2"/>
            <a:r>
              <a:rPr lang="en-US" sz="1800" dirty="0"/>
              <a:t>Workers may be unaware that the knowledge they need is available. </a:t>
            </a:r>
          </a:p>
          <a:p>
            <a:pPr lvl="2"/>
            <a:r>
              <a:rPr lang="en-US" sz="1800" dirty="0"/>
              <a:t>The knowledge may be held in the organization and correctly identiﬁed, but may simply be in the wrong form for the task</a:t>
            </a:r>
          </a:p>
          <a:p>
            <a:pPr lvl="2"/>
            <a:r>
              <a:rPr lang="en-US" sz="1800" dirty="0"/>
              <a:t>The essential information may be only implicit in the repository. </a:t>
            </a:r>
          </a:p>
          <a:p>
            <a:pPr lvl="2"/>
            <a:r>
              <a:rPr lang="en-US" sz="1800" dirty="0"/>
              <a:t>The knowledge may have to be reconﬁgured in some way to meet the requirements of the task at hand. </a:t>
            </a:r>
          </a:p>
          <a:p>
            <a:pPr lvl="1"/>
            <a:r>
              <a:rPr lang="en-US" sz="1800" dirty="0"/>
              <a:t>In addition, the </a:t>
            </a:r>
            <a:r>
              <a:rPr lang="en-US" sz="1800" dirty="0">
                <a:highlight>
                  <a:srgbClr val="FFFF00"/>
                </a:highlight>
              </a:rPr>
              <a:t>knowledge may require some partial modiﬁcation </a:t>
            </a:r>
            <a:r>
              <a:rPr lang="en-US" sz="1800" dirty="0"/>
              <a:t>(e.g., updating):</a:t>
            </a:r>
          </a:p>
          <a:p>
            <a:pPr lvl="2"/>
            <a:r>
              <a:rPr lang="en-US" sz="1800" dirty="0"/>
              <a:t>Here, understanding the knowledge requirements of both the users and their tasks is the key to understanding, identifying, and using the correct knowledge from the various sources. </a:t>
            </a:r>
          </a:p>
          <a:p>
            <a:pPr lvl="2"/>
            <a:r>
              <a:rPr lang="en-US" sz="1800" dirty="0"/>
              <a:t>This in turn would enable more leverage to be gained from the knowledge already at hand, thereby increasing the returns on the investment in those knowledge assets.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11402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implications of knowledge application</a:t>
            </a:r>
          </a:p>
        </p:txBody>
      </p:sp>
      <p:sp>
        <p:nvSpPr>
          <p:cNvPr id="3" name="Content Placeholder 2"/>
          <p:cNvSpPr>
            <a:spLocks noGrp="1"/>
          </p:cNvSpPr>
          <p:nvPr>
            <p:ph sz="half" idx="1"/>
          </p:nvPr>
        </p:nvSpPr>
        <p:spPr>
          <a:xfrm>
            <a:off x="609605" y="1536192"/>
            <a:ext cx="9515958" cy="4789194"/>
          </a:xfrm>
        </p:spPr>
        <p:txBody>
          <a:bodyPr>
            <a:normAutofit fontScale="92500"/>
          </a:bodyPr>
          <a:lstStyle/>
          <a:p>
            <a:r>
              <a:rPr lang="en-US" sz="1600" dirty="0"/>
              <a:t>At a minimum,</a:t>
            </a:r>
          </a:p>
          <a:p>
            <a:pPr lvl="1"/>
            <a:r>
              <a:rPr lang="en-US" sz="1400" b="1" dirty="0"/>
              <a:t>Create an organizational knowledge base </a:t>
            </a:r>
            <a:r>
              <a:rPr lang="en-US" sz="1400" dirty="0"/>
              <a:t>to house the intellectual assets.</a:t>
            </a:r>
          </a:p>
          <a:p>
            <a:pPr lvl="1"/>
            <a:r>
              <a:rPr lang="en-US" sz="1400" b="1" dirty="0"/>
              <a:t>Create a corporate yellow pages </a:t>
            </a:r>
            <a:r>
              <a:rPr lang="en-US" sz="1400" dirty="0"/>
              <a:t>so that knowledge workers can ﬁnd out who is knowledgeable in which areas of expertise.</a:t>
            </a:r>
          </a:p>
          <a:p>
            <a:pPr lvl="1"/>
            <a:r>
              <a:rPr lang="en-US" sz="1400" b="1" dirty="0"/>
              <a:t>Capture best practices and lessons learned </a:t>
            </a:r>
            <a:r>
              <a:rPr lang="en-US" sz="1400" dirty="0"/>
              <a:t>and make them available to all others in the organization via the knowledge base.</a:t>
            </a:r>
          </a:p>
          <a:p>
            <a:pPr lvl="1"/>
            <a:r>
              <a:rPr lang="en-US" sz="1400" b="1" dirty="0"/>
              <a:t>Empower a Chief Knowledge Ofﬁcer </a:t>
            </a:r>
            <a:r>
              <a:rPr lang="en-US" sz="1400" dirty="0"/>
              <a:t>to develop and implement a KM strategy for the organization.</a:t>
            </a:r>
          </a:p>
          <a:p>
            <a:pPr lvl="1"/>
            <a:r>
              <a:rPr lang="en-US" sz="1400" dirty="0"/>
              <a:t>Ensure that the </a:t>
            </a:r>
            <a:r>
              <a:rPr lang="en-US" sz="1400" b="1" dirty="0"/>
              <a:t>organizational culture will help facilitate the key phases </a:t>
            </a:r>
            <a:r>
              <a:rPr lang="en-US" sz="1400" dirty="0"/>
              <a:t>required for the KM cycle (to capture, create, share, disseminate, acquire, and apply valuable knowledge).</a:t>
            </a:r>
          </a:p>
          <a:p>
            <a:r>
              <a:rPr lang="en-US" sz="1600" dirty="0"/>
              <a:t>Make sure that it </a:t>
            </a:r>
            <a:r>
              <a:rPr lang="en-US" sz="1600" b="1" dirty="0"/>
              <a:t>is fairly easy to continually update</a:t>
            </a:r>
            <a:r>
              <a:rPr lang="en-US" sz="1600" dirty="0"/>
              <a:t> and feed the corporate memory. </a:t>
            </a:r>
          </a:p>
          <a:p>
            <a:r>
              <a:rPr lang="en-US" sz="1600" dirty="0"/>
              <a:t>Users should be able to </a:t>
            </a:r>
            <a:r>
              <a:rPr lang="en-US" sz="1600" b="1" dirty="0"/>
              <a:t>contribute best practices, lessons learned</a:t>
            </a:r>
            <a:r>
              <a:rPr lang="en-US" sz="1600" dirty="0"/>
              <a:t>, comments and questions about content, tips and tools they would recommend, working examples, and case studies. </a:t>
            </a:r>
          </a:p>
          <a:p>
            <a:r>
              <a:rPr lang="en-US" sz="1600" dirty="0"/>
              <a:t>Openly encouraging and applying new ideas fosters the cooperation and innovation that is critical to a learning organization.</a:t>
            </a:r>
          </a:p>
          <a:p>
            <a:r>
              <a:rPr lang="en-US" sz="1600" dirty="0"/>
              <a:t>Knowledge application is far more likely to succeed if the type of content that is being made available can “hit the ground running.” </a:t>
            </a:r>
          </a:p>
          <a:p>
            <a:pPr lvl="1"/>
            <a:r>
              <a:rPr lang="en-US" sz="1400" dirty="0"/>
              <a:t>In other words, it is not just a repository of “stuff” but chunks of executable knowledge. </a:t>
            </a:r>
          </a:p>
          <a:p>
            <a:pPr lvl="1"/>
            <a:r>
              <a:rPr lang="en-US" sz="1400" dirty="0"/>
              <a:t>The knowledge nuggets should always include tacit and contextual knowledge of when this should be used, where it can and cannot be applied, why and why not, and the ground truth or knowledge of how things really work and what is required for successful performance.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681683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609605" y="1536192"/>
            <a:ext cx="9515958" cy="4742060"/>
          </a:xfrm>
        </p:spPr>
        <p:txBody>
          <a:bodyPr>
            <a:normAutofit fontScale="85000" lnSpcReduction="20000"/>
          </a:bodyPr>
          <a:lstStyle/>
          <a:p>
            <a:r>
              <a:rPr lang="en-US" sz="2400" dirty="0"/>
              <a:t>There are a number of ways of ensuring that individuals apply knowledge, such as deriving user and task models in order to better match knowledge content to individual knowledge workers’ preferences and requirements.</a:t>
            </a:r>
          </a:p>
          <a:p>
            <a:r>
              <a:rPr lang="en-US" sz="2400" dirty="0"/>
              <a:t>EPSS, the Bloom taxonomies of cognitive, affective, and psychomotor skills, and content chunking are all good means of providing learning and task support to knowledge workers who apply knowledge and of optimizing the match between user needs and the content that is to be applied.</a:t>
            </a:r>
          </a:p>
          <a:p>
            <a:r>
              <a:rPr lang="en-US" sz="2400" dirty="0"/>
              <a:t>A KM organizational architecture needs to be designed, developed, and implemented in order to facilitate knowledge application at the organizational level.</a:t>
            </a:r>
          </a:p>
          <a:p>
            <a:r>
              <a:rPr lang="en-US" sz="2400" dirty="0"/>
              <a:t>Knowledge reuse is a good measure of how well valuable content has been preserved and managed in organizational memory management systems.</a:t>
            </a:r>
          </a:p>
          <a:p>
            <a:r>
              <a:rPr lang="en-US" sz="2400" dirty="0"/>
              <a:t>Knowledge Support Systems can assist in organizational knowledge use and reuse, typically through some form of knowledge repository or intranet application.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Unit 06: Knowledge Application</a:t>
            </a: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4179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checkpoint:</a:t>
            </a:r>
            <a:endParaRPr lang="en-US" dirty="0"/>
          </a:p>
        </p:txBody>
      </p:sp>
      <p:sp>
        <p:nvSpPr>
          <p:cNvPr id="3" name="Content Placeholder 2"/>
          <p:cNvSpPr>
            <a:spLocks noGrp="1"/>
          </p:cNvSpPr>
          <p:nvPr>
            <p:ph sz="half" idx="1"/>
          </p:nvPr>
        </p:nvSpPr>
        <p:spPr>
          <a:xfrm>
            <a:off x="609605" y="1536192"/>
            <a:ext cx="9515958" cy="4760913"/>
          </a:xfrm>
        </p:spPr>
        <p:txBody>
          <a:bodyPr>
            <a:normAutofit fontScale="85000" lnSpcReduction="20000"/>
          </a:bodyPr>
          <a:lstStyle/>
          <a:p>
            <a:pPr marL="514350" indent="-514350">
              <a:buFont typeface="+mj-lt"/>
              <a:buAutoNum type="arabicPeriod"/>
            </a:pPr>
            <a:r>
              <a:rPr lang="en-US" sz="1800" dirty="0"/>
              <a:t>Discuss personalization and proﬁling approaches to model knowledge workers. How would you make use of more information about users in order to better target valuable knowledge content to them? How would you increase the likelihood of their applying the content?</a:t>
            </a:r>
          </a:p>
          <a:p>
            <a:pPr marL="514350" indent="-514350">
              <a:buFont typeface="+mj-lt"/>
              <a:buAutoNum type="arabicPeriod"/>
            </a:pPr>
            <a:r>
              <a:rPr lang="en-US" sz="1800" dirty="0"/>
              <a:t>When would you make use of which Bloom taxonomy? Provide examples of some knowledge applications where each of the three taxonomies could provide useful information.</a:t>
            </a:r>
          </a:p>
          <a:p>
            <a:pPr marL="514350" indent="-514350">
              <a:buFont typeface="+mj-lt"/>
              <a:buAutoNum type="arabicPeriod"/>
            </a:pPr>
            <a:r>
              <a:rPr lang="en-US" sz="1800" dirty="0"/>
              <a:t>What are some of the tools used in organizational memory management?</a:t>
            </a:r>
          </a:p>
          <a:p>
            <a:pPr marL="514350" indent="-514350">
              <a:buFont typeface="+mj-lt"/>
              <a:buAutoNum type="arabicPeriod"/>
            </a:pPr>
            <a:r>
              <a:rPr lang="en-US" sz="1800" dirty="0"/>
              <a:t>What are the key components that should be addressed by an organizational KM architecture? Why are these components critical for organizational knowledge application?</a:t>
            </a:r>
          </a:p>
          <a:p>
            <a:pPr marL="514350" indent="-514350">
              <a:buFont typeface="+mj-lt"/>
              <a:buAutoNum type="arabicPeriod"/>
            </a:pPr>
            <a:r>
              <a:rPr lang="en-US" sz="1800" dirty="0"/>
              <a:t>What is reuse, and why is it an important measure of the success of KM within an organization?</a:t>
            </a:r>
          </a:p>
          <a:p>
            <a:pPr marL="514350" indent="-514350">
              <a:buFont typeface="+mj-lt"/>
              <a:buAutoNum type="arabicPeriod"/>
            </a:pPr>
            <a:r>
              <a:rPr lang="en-US" sz="1800" dirty="0"/>
              <a:t>Why is knowledge application the most important step in the KM cycle?</a:t>
            </a:r>
          </a:p>
          <a:p>
            <a:pPr marL="514350" indent="-514350">
              <a:buFont typeface="+mj-lt"/>
              <a:buAutoNum type="arabicPeriod"/>
            </a:pPr>
            <a:r>
              <a:rPr lang="en-US" sz="1800" dirty="0"/>
              <a:t>How does knowledge application relate to the internalization phase of the </a:t>
            </a:r>
            <a:r>
              <a:rPr lang="en-US" sz="1800" dirty="0" err="1"/>
              <a:t>Nonaka</a:t>
            </a:r>
            <a:r>
              <a:rPr lang="en-US" sz="1800" dirty="0"/>
              <a:t> and Takeuchi knowledge spiral model that was presented in Chapter 3?</a:t>
            </a:r>
          </a:p>
          <a:p>
            <a:pPr marL="514350" indent="-514350">
              <a:buFont typeface="+mj-lt"/>
              <a:buAutoNum type="arabicPeriod"/>
            </a:pPr>
            <a:r>
              <a:rPr lang="en-US" sz="1800" dirty="0"/>
              <a:t>Discuss why counting the number of “hits” to a knowledge repository (much like website statistics) would not be the best measure of knowledge application within an organization.</a:t>
            </a:r>
          </a:p>
          <a:p>
            <a:pPr marL="514350" indent="-514350">
              <a:buFont typeface="+mj-lt"/>
              <a:buAutoNum type="arabicPeriod"/>
            </a:pPr>
            <a:r>
              <a:rPr lang="en-US" sz="1800" dirty="0"/>
              <a:t>What is chunking? Why is this a good content management strategy? How would you take advantage of chunking for individual and organizational knowledge application situations?</a:t>
            </a:r>
          </a:p>
          <a:p>
            <a:pPr marL="514350" indent="-514350">
              <a:buFont typeface="+mj-lt"/>
              <a:buAutoNum type="arabicPeriod"/>
            </a:pPr>
            <a:r>
              <a:rPr lang="en-US" sz="1800" dirty="0"/>
              <a:t>Provide an example of a task analysis for a task familiar to you. What are the major challenges in designing an EPSS based on such a task analysis? How would you address these challenges?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2266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understanding</a:t>
            </a:r>
          </a:p>
        </p:txBody>
      </p:sp>
      <p:sp>
        <p:nvSpPr>
          <p:cNvPr id="3" name="Content Placeholder 2"/>
          <p:cNvSpPr>
            <a:spLocks noGrp="1"/>
          </p:cNvSpPr>
          <p:nvPr>
            <p:ph sz="half" idx="1"/>
          </p:nvPr>
        </p:nvSpPr>
        <p:spPr>
          <a:xfrm>
            <a:off x="609605" y="1536192"/>
            <a:ext cx="9515958" cy="4798620"/>
          </a:xfrm>
        </p:spPr>
        <p:txBody>
          <a:bodyPr>
            <a:normAutofit fontScale="55000" lnSpcReduction="20000"/>
          </a:bodyPr>
          <a:lstStyle/>
          <a:p>
            <a:r>
              <a:rPr lang="en-US" sz="3400" dirty="0"/>
              <a:t>By putting tacit knowledge in a principal role and cultivating tacit knowledge environments, KM can play an important role in application development, particularly in reuse.</a:t>
            </a:r>
          </a:p>
          <a:p>
            <a:r>
              <a:rPr lang="en-US" sz="3400" dirty="0"/>
              <a:t>The essence of problem solving, innovation, creativity, intuitive design, good analysis, and effective project management involves more tacit, rather than explicit, knowledge. </a:t>
            </a:r>
          </a:p>
          <a:p>
            <a:pPr lvl="1"/>
            <a:r>
              <a:rPr lang="en-US" sz="2600" dirty="0"/>
              <a:t>It is a fallacy that documentation (explicit knowledge) equals understanding.</a:t>
            </a:r>
          </a:p>
          <a:p>
            <a:pPr lvl="1"/>
            <a:r>
              <a:rPr lang="en-US" sz="2600" dirty="0"/>
              <a:t>However, the larger and more complex the component, the harder it is to gain the required understanding from documentation alone.</a:t>
            </a:r>
          </a:p>
          <a:p>
            <a:r>
              <a:rPr lang="en-US" sz="3400" b="1" dirty="0"/>
              <a:t>Understanding</a:t>
            </a:r>
            <a:r>
              <a:rPr lang="en-US" sz="3400" dirty="0"/>
              <a:t> is a combination of documentation and conversation about the component and the context it is used in. </a:t>
            </a:r>
          </a:p>
          <a:p>
            <a:pPr lvl="1"/>
            <a:r>
              <a:rPr lang="en-US" sz="2600" dirty="0"/>
              <a:t>No writer of documentation can anticipate all the questions a component user may have. </a:t>
            </a:r>
          </a:p>
          <a:p>
            <a:pPr lvl="1"/>
            <a:r>
              <a:rPr lang="en-US" sz="2600" dirty="0"/>
              <a:t>Even if this were possible, the resulting documentation would be so extensive and cumbersome that potential users would simply develop their own component rather than wade through the documentation.</a:t>
            </a:r>
          </a:p>
          <a:p>
            <a:r>
              <a:rPr lang="en-US" sz="3400" dirty="0"/>
              <a:t>KM systems that focus on gathering, recording, and accessing reams of “knowledge” at the expense of person-to-person interactions have proven to be expensive and less than satisfactory.</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6944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725" y="372500"/>
            <a:ext cx="9515959" cy="846793"/>
          </a:xfrm>
        </p:spPr>
        <p:txBody>
          <a:bodyPr/>
          <a:lstStyle/>
          <a:p>
            <a:r>
              <a:rPr lang="en-US" dirty="0"/>
              <a:t>Reuse as a KM problem</a:t>
            </a:r>
          </a:p>
        </p:txBody>
      </p:sp>
      <p:sp>
        <p:nvSpPr>
          <p:cNvPr id="3" name="Content Placeholder 2"/>
          <p:cNvSpPr>
            <a:spLocks noGrp="1"/>
          </p:cNvSpPr>
          <p:nvPr>
            <p:ph sz="half" idx="1"/>
          </p:nvPr>
        </p:nvSpPr>
        <p:spPr>
          <a:xfrm>
            <a:off x="632726" y="1293596"/>
            <a:ext cx="9515958" cy="4770340"/>
          </a:xfrm>
        </p:spPr>
        <p:txBody>
          <a:bodyPr>
            <a:normAutofit fontScale="85000" lnSpcReduction="10000"/>
          </a:bodyPr>
          <a:lstStyle/>
          <a:p>
            <a:r>
              <a:rPr lang="en-US" dirty="0"/>
              <a:t>When we attack reuse as a knowledge management problem, we begin to ask new questions, or at least look for different avenues for ﬁnding solutions to the problem. </a:t>
            </a:r>
          </a:p>
          <a:p>
            <a:pPr lvl="1"/>
            <a:r>
              <a:rPr lang="en-US" dirty="0"/>
              <a:t>How do we go about ﬁnding the component we need? </a:t>
            </a:r>
          </a:p>
          <a:p>
            <a:pPr lvl="1"/>
            <a:r>
              <a:rPr lang="en-US" dirty="0"/>
              <a:t>How do we gain conﬁdence that the component does what we want it to do and does not do strange things that we do not want? </a:t>
            </a:r>
          </a:p>
          <a:p>
            <a:pPr lvl="1"/>
            <a:r>
              <a:rPr lang="en-US" dirty="0"/>
              <a:t>What is the distance (organizationally or geographically) between the component developer and users?</a:t>
            </a:r>
          </a:p>
          <a:p>
            <a:pPr lvl="1"/>
            <a:r>
              <a:rPr lang="en-US" dirty="0"/>
              <a:t>Are there other people who have used this component whom we could talk to and learn from? </a:t>
            </a:r>
          </a:p>
          <a:p>
            <a:pPr lvl="1"/>
            <a:r>
              <a:rPr lang="en-US" dirty="0"/>
              <a:t>Do we have access to the author of this component? </a:t>
            </a:r>
          </a:p>
          <a:p>
            <a:pPr lvl="1"/>
            <a:r>
              <a:rPr lang="en-US" dirty="0"/>
              <a:t>Have others found this component to be effective? </a:t>
            </a:r>
          </a:p>
          <a:p>
            <a:pPr lvl="1"/>
            <a:r>
              <a:rPr lang="en-US" dirty="0"/>
              <a:t>How should we go about testing this  component? </a:t>
            </a:r>
          </a:p>
          <a:p>
            <a:pPr lvl="1"/>
            <a:r>
              <a:rPr lang="en-US" dirty="0"/>
              <a:t>How easily will this component integrate into our environment?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159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Knowledge application and organizational success</a:t>
            </a:r>
          </a:p>
        </p:txBody>
      </p:sp>
      <p:sp>
        <p:nvSpPr>
          <p:cNvPr id="3" name="Content Placeholder 2"/>
          <p:cNvSpPr>
            <a:spLocks noGrp="1"/>
          </p:cNvSpPr>
          <p:nvPr>
            <p:ph sz="half" idx="1"/>
          </p:nvPr>
        </p:nvSpPr>
        <p:spPr>
          <a:xfrm>
            <a:off x="632726" y="1257794"/>
            <a:ext cx="9515958" cy="4749105"/>
          </a:xfrm>
        </p:spPr>
        <p:txBody>
          <a:bodyPr>
            <a:normAutofit fontScale="92500" lnSpcReduction="20000"/>
          </a:bodyPr>
          <a:lstStyle/>
          <a:p>
            <a:r>
              <a:rPr lang="en-US" sz="2400" dirty="0"/>
              <a:t>Key to organizational success in the face of global competition is the ability… </a:t>
            </a:r>
          </a:p>
          <a:p>
            <a:pPr lvl="1"/>
            <a:r>
              <a:rPr lang="en-US" sz="1600" dirty="0"/>
              <a:t>to capture organizational </a:t>
            </a:r>
            <a:r>
              <a:rPr lang="en-US" sz="1600" dirty="0">
                <a:highlight>
                  <a:srgbClr val="FFFF00"/>
                </a:highlight>
              </a:rPr>
              <a:t>learning</a:t>
            </a:r>
          </a:p>
          <a:p>
            <a:pPr lvl="1"/>
            <a:r>
              <a:rPr lang="en-US" sz="1600" dirty="0">
                <a:highlight>
                  <a:srgbClr val="FFFF00"/>
                </a:highlight>
              </a:rPr>
              <a:t>to effectively reuse the knowledge </a:t>
            </a:r>
            <a:r>
              <a:rPr lang="en-US" sz="1600" dirty="0"/>
              <a:t>through efﬁcient means</a:t>
            </a:r>
          </a:p>
          <a:p>
            <a:pPr lvl="1"/>
            <a:r>
              <a:rPr lang="en-US" sz="1600" dirty="0"/>
              <a:t>to </a:t>
            </a:r>
            <a:r>
              <a:rPr lang="en-US" sz="1600" dirty="0">
                <a:highlight>
                  <a:srgbClr val="FFFF00"/>
                </a:highlight>
              </a:rPr>
              <a:t>synthesize these into </a:t>
            </a:r>
            <a:r>
              <a:rPr lang="en-US" sz="1600" dirty="0"/>
              <a:t>more intelligent problem recognition, </a:t>
            </a:r>
            <a:r>
              <a:rPr lang="en-US" sz="1600" dirty="0">
                <a:highlight>
                  <a:srgbClr val="FFFF00"/>
                </a:highlight>
              </a:rPr>
              <a:t>strategic analysis</a:t>
            </a:r>
            <a:r>
              <a:rPr lang="en-US" sz="1600" dirty="0"/>
              <a:t>, and choices in strategic directions.</a:t>
            </a:r>
          </a:p>
          <a:p>
            <a:r>
              <a:rPr lang="en-US" sz="2400" dirty="0"/>
              <a:t>By tapping into their organization’s memory, decision makers can make more intelligent business decisions. </a:t>
            </a:r>
          </a:p>
          <a:p>
            <a:pPr lvl="1"/>
            <a:r>
              <a:rPr lang="en-US" sz="2000" dirty="0"/>
              <a:t>This is achieved when individuals access data, information, and knowledge residing in repositories. </a:t>
            </a:r>
          </a:p>
          <a:p>
            <a:r>
              <a:rPr lang="en-US" sz="2400" dirty="0"/>
              <a:t>However, retrieval alone is not enough, knowledge application must follow.</a:t>
            </a:r>
          </a:p>
          <a:p>
            <a:pPr lvl="1"/>
            <a:r>
              <a:rPr lang="en-US" sz="1600" dirty="0"/>
              <a:t>The success of knowledge is the function of… </a:t>
            </a:r>
          </a:p>
          <a:p>
            <a:pPr lvl="2"/>
            <a:r>
              <a:rPr lang="en-US" sz="1600" dirty="0"/>
              <a:t>the </a:t>
            </a:r>
            <a:r>
              <a:rPr lang="en-US" sz="1600" dirty="0">
                <a:highlight>
                  <a:srgbClr val="FFFF00"/>
                </a:highlight>
              </a:rPr>
              <a:t>characteristics</a:t>
            </a:r>
            <a:r>
              <a:rPr lang="en-US" sz="1600" dirty="0"/>
              <a:t> of the individual</a:t>
            </a:r>
          </a:p>
          <a:p>
            <a:pPr lvl="2"/>
            <a:r>
              <a:rPr lang="en-US" sz="1600" dirty="0"/>
              <a:t>the knowledge </a:t>
            </a:r>
            <a:r>
              <a:rPr lang="en-US" sz="1600" dirty="0">
                <a:highlight>
                  <a:srgbClr val="FFFF00"/>
                </a:highlight>
              </a:rPr>
              <a:t>content</a:t>
            </a:r>
          </a:p>
          <a:p>
            <a:pPr lvl="2"/>
            <a:r>
              <a:rPr lang="en-US" sz="1600" dirty="0"/>
              <a:t>the </a:t>
            </a:r>
            <a:r>
              <a:rPr lang="en-US" sz="1600" dirty="0">
                <a:highlight>
                  <a:srgbClr val="FFFF00"/>
                </a:highlight>
              </a:rPr>
              <a:t>purpose of reuse </a:t>
            </a:r>
            <a:r>
              <a:rPr lang="en-US" sz="1600" dirty="0"/>
              <a:t>for the particular task at hand</a:t>
            </a:r>
          </a:p>
          <a:p>
            <a:pPr lvl="2"/>
            <a:r>
              <a:rPr lang="en-US" sz="1600" dirty="0"/>
              <a:t>the </a:t>
            </a:r>
            <a:r>
              <a:rPr lang="en-US" sz="1600" dirty="0">
                <a:highlight>
                  <a:srgbClr val="FFFF00"/>
                </a:highlight>
              </a:rPr>
              <a:t>organizational context </a:t>
            </a:r>
            <a:r>
              <a:rPr lang="en-US" sz="1600" dirty="0"/>
              <a:t>or culture.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2711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individual knowledge workers</a:t>
            </a:r>
          </a:p>
        </p:txBody>
      </p:sp>
      <p:sp>
        <p:nvSpPr>
          <p:cNvPr id="3" name="Content Placeholder 2"/>
          <p:cNvSpPr>
            <a:spLocks noGrp="1"/>
          </p:cNvSpPr>
          <p:nvPr>
            <p:ph sz="half" idx="1"/>
          </p:nvPr>
        </p:nvSpPr>
        <p:spPr>
          <a:xfrm>
            <a:off x="632726" y="1257794"/>
            <a:ext cx="9515958" cy="4742060"/>
          </a:xfrm>
        </p:spPr>
        <p:txBody>
          <a:bodyPr>
            <a:normAutofit fontScale="92500" lnSpcReduction="20000"/>
          </a:bodyPr>
          <a:lstStyle/>
          <a:p>
            <a:r>
              <a:rPr lang="en-US" sz="2400" dirty="0"/>
              <a:t>Characteristics of the individual who is seeking to apply or reuse knowledge are likely to play a role in how effective he or she is at ﬁnding, understanding, and making use of organizational knowledge. </a:t>
            </a:r>
          </a:p>
          <a:p>
            <a:r>
              <a:rPr lang="en-US" sz="2400" dirty="0"/>
              <a:t>Individual characteristics may include personality style and their preferences regarding </a:t>
            </a:r>
          </a:p>
          <a:p>
            <a:pPr lvl="1"/>
            <a:r>
              <a:rPr lang="en-US" sz="1800" dirty="0"/>
              <a:t>how individuals best learn</a:t>
            </a:r>
          </a:p>
          <a:p>
            <a:pPr lvl="1"/>
            <a:r>
              <a:rPr lang="en-US" sz="1800" dirty="0"/>
              <a:t>how they prefer to receive their information</a:t>
            </a:r>
          </a:p>
          <a:p>
            <a:pPr lvl="1"/>
            <a:r>
              <a:rPr lang="en-US" sz="1800" dirty="0"/>
              <a:t>how they can best be helped to put the knowledge to work. </a:t>
            </a:r>
          </a:p>
          <a:p>
            <a:r>
              <a:rPr lang="en-US" sz="2400" dirty="0"/>
              <a:t>This may range from something as simple as asking for and subsequently accommodating the language the user prefers to work in to more sophisticated modeling of the user in terms of their abilities and their goals.</a:t>
            </a:r>
          </a:p>
          <a:p>
            <a:r>
              <a:rPr lang="en-US" sz="2400" dirty="0"/>
              <a:t>One good framework that can be of use here is the </a:t>
            </a:r>
            <a:r>
              <a:rPr lang="en-US" sz="2400" dirty="0">
                <a:highlight>
                  <a:srgbClr val="FFFF00"/>
                </a:highlight>
              </a:rPr>
              <a:t>Bloom taxonomy of learning objectives.</a:t>
            </a:r>
          </a:p>
          <a:p>
            <a:pPr lvl="1"/>
            <a:r>
              <a:rPr lang="en-US" sz="1800" dirty="0"/>
              <a:t>The taxonomy can be easily adapted to knowledge application goals for each knowledge object in a repository.</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86438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Bloom’s taxonomy of learning objectives (1)</a:t>
            </a:r>
          </a:p>
        </p:txBody>
      </p:sp>
      <p:sp>
        <p:nvSpPr>
          <p:cNvPr id="3" name="Content Placeholder 2"/>
          <p:cNvSpPr>
            <a:spLocks noGrp="1"/>
          </p:cNvSpPr>
          <p:nvPr>
            <p:ph sz="half" idx="1"/>
          </p:nvPr>
        </p:nvSpPr>
        <p:spPr>
          <a:xfrm>
            <a:off x="609604" y="1257794"/>
            <a:ext cx="9515958" cy="4713779"/>
          </a:xfrm>
        </p:spPr>
        <p:txBody>
          <a:bodyPr>
            <a:normAutofit fontScale="85000" lnSpcReduction="10000"/>
          </a:bodyPr>
          <a:lstStyle/>
          <a:p>
            <a:r>
              <a:rPr lang="en-US" sz="2000" dirty="0"/>
              <a:t>This taxonomy </a:t>
            </a:r>
            <a:r>
              <a:rPr lang="en-US" sz="2000" b="1" dirty="0"/>
              <a:t>divided knowledge into a hierarchical scheme that distinguishes between psychomotor skills, the affective domain </a:t>
            </a:r>
            <a:r>
              <a:rPr lang="en-US" sz="2000" dirty="0"/>
              <a:t>(e.g., attitudes)</a:t>
            </a:r>
            <a:r>
              <a:rPr lang="en-US" sz="2000" b="1" dirty="0"/>
              <a:t>, and the cognitive domain </a:t>
            </a:r>
            <a:r>
              <a:rPr lang="en-US" sz="2000" dirty="0"/>
              <a:t>(e.g., knowledge). </a:t>
            </a:r>
          </a:p>
          <a:p>
            <a:endParaRPr lang="en-US" sz="2000" dirty="0"/>
          </a:p>
          <a:p>
            <a:pPr lvl="1"/>
            <a:r>
              <a:rPr lang="en-US" sz="1600" b="1" dirty="0">
                <a:highlight>
                  <a:srgbClr val="FFFF00"/>
                </a:highlight>
              </a:rPr>
              <a:t>The cognitive domain </a:t>
            </a:r>
            <a:r>
              <a:rPr lang="en-US" sz="1600" dirty="0">
                <a:highlight>
                  <a:srgbClr val="FFFF00"/>
                </a:highlight>
              </a:rPr>
              <a:t>is more commonly used, although attitudinal changes are often required in knowledge management too. </a:t>
            </a:r>
          </a:p>
          <a:p>
            <a:pPr lvl="2"/>
            <a:r>
              <a:rPr lang="en-US" sz="1600" dirty="0">
                <a:highlight>
                  <a:srgbClr val="FFFF00"/>
                </a:highlight>
              </a:rPr>
              <a:t>The levels from low to high are: knowledge, comprehension, application, analysis, synthesis, and evaluation.</a:t>
            </a:r>
          </a:p>
          <a:p>
            <a:pPr lvl="1"/>
            <a:r>
              <a:rPr lang="en-US" sz="1600" b="1" dirty="0">
                <a:highlight>
                  <a:srgbClr val="FFFF00"/>
                </a:highlight>
              </a:rPr>
              <a:t>The affective domain </a:t>
            </a:r>
            <a:r>
              <a:rPr lang="en-US" sz="1600" dirty="0">
                <a:highlight>
                  <a:srgbClr val="FFFF00"/>
                </a:highlight>
              </a:rPr>
              <a:t>includes the manner in which we deal with things emotionally, such as feelings, values, appreciation, enthusiasms, motivations, and attitudes. </a:t>
            </a:r>
          </a:p>
          <a:p>
            <a:pPr lvl="1"/>
            <a:r>
              <a:rPr lang="en-US" sz="1600" b="1" dirty="0">
                <a:highlight>
                  <a:srgbClr val="FFFF00"/>
                </a:highlight>
              </a:rPr>
              <a:t>The psychomotor domain </a:t>
            </a:r>
            <a:r>
              <a:rPr lang="en-US" sz="1600" dirty="0">
                <a:highlight>
                  <a:srgbClr val="FFFF00"/>
                </a:highlight>
              </a:rPr>
              <a:t>includes physical movement, coordination, and use of the motor skills areas. </a:t>
            </a:r>
          </a:p>
          <a:p>
            <a:pPr lvl="2"/>
            <a:r>
              <a:rPr lang="en-US" sz="1600" dirty="0">
                <a:highlight>
                  <a:srgbClr val="FFFF00"/>
                </a:highlight>
              </a:rPr>
              <a:t>Development of these skills requires practice and is measured in terms of speed, precision, distance, procedures, or techniques in execution</a:t>
            </a:r>
            <a:r>
              <a:rPr lang="en-US" sz="1600" dirty="0"/>
              <a:t>. </a:t>
            </a:r>
          </a:p>
          <a:p>
            <a:r>
              <a:rPr lang="en-US" sz="2000" dirty="0"/>
              <a:t>These taxonomic categories can be used “inside out” to help understand what users are trying to do. </a:t>
            </a:r>
          </a:p>
          <a:p>
            <a:pPr lvl="1"/>
            <a:r>
              <a:rPr lang="en-US" sz="1600" dirty="0"/>
              <a:t>The level of internalization can be identiﬁed for effective performance.</a:t>
            </a:r>
          </a:p>
          <a:p>
            <a:r>
              <a:rPr lang="en-US" sz="2000" dirty="0"/>
              <a:t>The Bloom taxonomy serves as a means of determining not only what knowledge workers are expected to do (usually referred to as skills or expertise) but also the level of performance that is expected (also referred to as mastery level).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06: Knowledge Application</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25180950"/>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9340</TotalTime>
  <Words>7346</Words>
  <Application>Microsoft Office PowerPoint</Application>
  <PresentationFormat>Widescreen</PresentationFormat>
  <Paragraphs>473</Paragraphs>
  <Slides>43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Calibri</vt:lpstr>
      <vt:lpstr>Montserrat</vt:lpstr>
      <vt:lpstr>Times New Roman</vt:lpstr>
      <vt:lpstr>UOW_PPT_2016_16x9_March2016</vt:lpstr>
      <vt:lpstr>1_UOW_PPT_2016_16x9_March2016</vt:lpstr>
      <vt:lpstr>CSS3133 Knowledge Management  Unit 06: Knowledge Application </vt:lpstr>
      <vt:lpstr>Learning outcomes </vt:lpstr>
      <vt:lpstr>Knowledge application &amp; reuse</vt:lpstr>
      <vt:lpstr>Reuse of tacit and explicit knowledge</vt:lpstr>
      <vt:lpstr>Knowledge understanding</vt:lpstr>
      <vt:lpstr>Reuse as a KM problem</vt:lpstr>
      <vt:lpstr>Knowledge application and organizational success</vt:lpstr>
      <vt:lpstr>Characteristics of individual knowledge workers</vt:lpstr>
      <vt:lpstr>Bloom’s taxonomy of learning objectives (1)</vt:lpstr>
      <vt:lpstr>Bloom’s taxonomy of learning objectives (2)</vt:lpstr>
      <vt:lpstr>Bloom’s taxonomy of learning objectives (3)</vt:lpstr>
      <vt:lpstr>Personalization</vt:lpstr>
      <vt:lpstr>The user model (1)</vt:lpstr>
      <vt:lpstr>The user model (2)</vt:lpstr>
      <vt:lpstr>The user model (3)</vt:lpstr>
      <vt:lpstr>Task model</vt:lpstr>
      <vt:lpstr>Task analysis and modeling</vt:lpstr>
      <vt:lpstr>Task decomposition</vt:lpstr>
      <vt:lpstr>Task ﬂow analysis</vt:lpstr>
      <vt:lpstr>Electronic Performance Support System (1)</vt:lpstr>
      <vt:lpstr>Electronic Performance Support System (2)</vt:lpstr>
      <vt:lpstr>Electronic Performance Support System (3)</vt:lpstr>
      <vt:lpstr>EPSS and CoPs</vt:lpstr>
      <vt:lpstr>Best possible approach?</vt:lpstr>
      <vt:lpstr>Task and user modeling example</vt:lpstr>
      <vt:lpstr>Knowledge management systems (KMS)</vt:lpstr>
      <vt:lpstr>Uses of KMS</vt:lpstr>
      <vt:lpstr>KMS function support</vt:lpstr>
      <vt:lpstr>KMS technology </vt:lpstr>
      <vt:lpstr>KMS as an activity system</vt:lpstr>
      <vt:lpstr>Organizational KM architecture</vt:lpstr>
      <vt:lpstr>KM application tools</vt:lpstr>
      <vt:lpstr>Knowledge reuse (1)</vt:lpstr>
      <vt:lpstr>Knowledge reuse (2)</vt:lpstr>
      <vt:lpstr>Knowledge reuse situations </vt:lpstr>
      <vt:lpstr>Knowledge reusers</vt:lpstr>
      <vt:lpstr>Knowledge repositories (1)</vt:lpstr>
      <vt:lpstr>Knowledge repositories (2)</vt:lpstr>
      <vt:lpstr>Strategic implications of knowledge application (1)</vt:lpstr>
      <vt:lpstr>Strategic implications of knowledge application (2)</vt:lpstr>
      <vt:lpstr>Practical implications of knowledge application</vt:lpstr>
      <vt:lpstr>Summary</vt:lpstr>
      <vt:lpstr>Unit checkpoint: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By: Dr. Lim Chia Yean  Department of Computing</dc:title>
  <dc:creator>Dr. Lim Chia Yean</dc:creator>
  <cp:lastModifiedBy>0204677 LIM ZHE YUAN</cp:lastModifiedBy>
  <cp:revision>329</cp:revision>
  <dcterms:created xsi:type="dcterms:W3CDTF">2021-01-18T05:33:36Z</dcterms:created>
  <dcterms:modified xsi:type="dcterms:W3CDTF">2023-08-13T02:48:14Z</dcterms:modified>
</cp:coreProperties>
</file>