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42"/>
  </p:notesMasterIdLst>
  <p:sldIdLst>
    <p:sldId id="256"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6" r:id="rId35"/>
    <p:sldId id="297" r:id="rId36"/>
    <p:sldId id="298" r:id="rId37"/>
    <p:sldId id="299" r:id="rId38"/>
    <p:sldId id="300" r:id="rId39"/>
    <p:sldId id="301" r:id="rId40"/>
    <p:sldId id="306"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Montserrat" panose="000005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gwS2mHNtylpE4c7L+R15jlWQLD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82CCA2-7A41-49F6-B642-CBFF38AC1926}">
  <a:tblStyle styleId="{CB82CCA2-7A41-49F6-B642-CBFF38AC1926}" styleName="Table_0">
    <a:wholeTbl>
      <a:tcTxStyle b="off" i="off">
        <a:font>
          <a:latin typeface="Montserrat"/>
          <a:ea typeface="Montserrat"/>
          <a:cs typeface="Montserra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F6"/>
          </a:solidFill>
        </a:fill>
      </a:tcStyle>
    </a:wholeTbl>
    <a:band1H>
      <a:tcTxStyle/>
      <a:tcStyle>
        <a:tcBdr/>
        <a:fill>
          <a:solidFill>
            <a:srgbClr val="CACCEC"/>
          </a:solidFill>
        </a:fill>
      </a:tcStyle>
    </a:band1H>
    <a:band2H>
      <a:tcTxStyle/>
      <a:tcStyle>
        <a:tcBdr/>
      </a:tcStyle>
    </a:band2H>
    <a:band1V>
      <a:tcTxStyle/>
      <a:tcStyle>
        <a:tcBdr/>
        <a:fill>
          <a:solidFill>
            <a:srgbClr val="CACCEC"/>
          </a:solidFill>
        </a:fill>
      </a:tcStyle>
    </a:band1V>
    <a:band2V>
      <a:tcTxStyle/>
      <a:tcStyle>
        <a:tcBdr/>
      </a:tcStyle>
    </a:band2V>
    <a:lastCol>
      <a:tcTxStyle b="on" i="off">
        <a:font>
          <a:latin typeface="Montserrat"/>
          <a:ea typeface="Montserrat"/>
          <a:cs typeface="Montserrat"/>
        </a:font>
        <a:schemeClr val="lt1"/>
      </a:tcTxStyle>
      <a:tcStyle>
        <a:tcBdr/>
        <a:fill>
          <a:solidFill>
            <a:schemeClr val="accent1"/>
          </a:solidFill>
        </a:fill>
      </a:tcStyle>
    </a:lastCol>
    <a:firstCol>
      <a:tcTxStyle b="on" i="off">
        <a:font>
          <a:latin typeface="Montserrat"/>
          <a:ea typeface="Montserrat"/>
          <a:cs typeface="Montserrat"/>
        </a:font>
        <a:schemeClr val="lt1"/>
      </a:tcTxStyle>
      <a:tcStyle>
        <a:tcBdr/>
        <a:fill>
          <a:solidFill>
            <a:schemeClr val="accent1"/>
          </a:solidFill>
        </a:fill>
      </a:tcStyle>
    </a:firstCol>
    <a:lastRow>
      <a:tcTxStyle b="on" i="off">
        <a:font>
          <a:latin typeface="Montserrat"/>
          <a:ea typeface="Montserrat"/>
          <a:cs typeface="Montserra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Montserrat"/>
          <a:ea typeface="Montserrat"/>
          <a:cs typeface="Montserra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66"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64"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Opening slide">
  <p:cSld name="Opening slide">
    <p:bg>
      <p:bgPr>
        <a:solidFill>
          <a:schemeClr val="accent3"/>
        </a:solidFill>
        <a:effectLst/>
      </p:bgPr>
    </p:bg>
    <p:spTree>
      <p:nvGrpSpPr>
        <p:cNvPr id="1" name="Shape 16"/>
        <p:cNvGrpSpPr/>
        <p:nvPr/>
      </p:nvGrpSpPr>
      <p:grpSpPr>
        <a:xfrm>
          <a:off x="0" y="0"/>
          <a:ext cx="0" cy="0"/>
          <a:chOff x="0" y="0"/>
          <a:chExt cx="0" cy="0"/>
        </a:xfrm>
      </p:grpSpPr>
      <p:pic>
        <p:nvPicPr>
          <p:cNvPr id="17" name="Google Shape;17;p53"/>
          <p:cNvPicPr preferRelativeResize="0"/>
          <p:nvPr/>
        </p:nvPicPr>
        <p:blipFill rotWithShape="1">
          <a:blip r:embed="rId2">
            <a:alphaModFix/>
          </a:blip>
          <a:srcRect/>
          <a:stretch/>
        </p:blipFill>
        <p:spPr>
          <a:xfrm>
            <a:off x="13139" y="368596"/>
            <a:ext cx="12178861" cy="6858000"/>
          </a:xfrm>
          <a:prstGeom prst="rect">
            <a:avLst/>
          </a:prstGeom>
          <a:noFill/>
          <a:ln>
            <a:noFill/>
          </a:ln>
        </p:spPr>
      </p:pic>
      <p:sp>
        <p:nvSpPr>
          <p:cNvPr id="18" name="Google Shape;18;p53"/>
          <p:cNvSpPr txBox="1">
            <a:spLocks noGrp="1"/>
          </p:cNvSpPr>
          <p:nvPr>
            <p:ph type="ctrTitle"/>
          </p:nvPr>
        </p:nvSpPr>
        <p:spPr>
          <a:xfrm>
            <a:off x="474559" y="3274273"/>
            <a:ext cx="8463767" cy="2148899"/>
          </a:xfrm>
          <a:prstGeom prst="rect">
            <a:avLst/>
          </a:prstGeom>
          <a:noFill/>
          <a:ln>
            <a:noFill/>
          </a:ln>
        </p:spPr>
        <p:txBody>
          <a:bodyPr spcFirstLastPara="1" wrap="square" lIns="0" tIns="0" rIns="91425" bIns="45700" anchor="b" anchorCtr="0">
            <a:noAutofit/>
          </a:bodyPr>
          <a:lstStyle>
            <a:lvl1pPr lvl="0" algn="l">
              <a:lnSpc>
                <a:spcPct val="80000"/>
              </a:lnSpc>
              <a:spcBef>
                <a:spcPts val="0"/>
              </a:spcBef>
              <a:spcAft>
                <a:spcPts val="0"/>
              </a:spcAft>
              <a:buClr>
                <a:srgbClr val="FFFFFF"/>
              </a:buClr>
              <a:buSzPts val="8800"/>
              <a:buFont typeface="Times New Roman"/>
              <a:buNone/>
              <a:defRPr sz="8800">
                <a:solidFill>
                  <a:srgbClr val="FFFFFF"/>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3"/>
          <p:cNvSpPr txBox="1">
            <a:spLocks noGrp="1"/>
          </p:cNvSpPr>
          <p:nvPr>
            <p:ph type="subTitle" idx="1"/>
          </p:nvPr>
        </p:nvSpPr>
        <p:spPr>
          <a:xfrm>
            <a:off x="474559" y="5653142"/>
            <a:ext cx="8463767" cy="565927"/>
          </a:xfrm>
          <a:prstGeom prst="rect">
            <a:avLst/>
          </a:prstGeom>
          <a:noFill/>
          <a:ln>
            <a:noFill/>
          </a:ln>
        </p:spPr>
        <p:txBody>
          <a:bodyPr spcFirstLastPara="1" wrap="square" lIns="0" tIns="0" rIns="91425" bIns="45700" anchor="t" anchorCtr="0">
            <a:normAutofit/>
          </a:bodyPr>
          <a:lstStyle>
            <a:lvl1pPr lvl="0" algn="l">
              <a:spcBef>
                <a:spcPts val="427"/>
              </a:spcBef>
              <a:spcAft>
                <a:spcPts val="0"/>
              </a:spcAft>
              <a:buClr>
                <a:schemeClr val="accent2"/>
              </a:buClr>
              <a:buSzPts val="2133"/>
              <a:buNone/>
              <a:defRPr sz="2133">
                <a:solidFill>
                  <a:schemeClr val="accent2"/>
                </a:solidFill>
              </a:defRPr>
            </a:lvl1pPr>
            <a:lvl2pPr lvl="1" algn="ctr">
              <a:spcBef>
                <a:spcPts val="427"/>
              </a:spcBef>
              <a:spcAft>
                <a:spcPts val="0"/>
              </a:spcAft>
              <a:buClr>
                <a:srgbClr val="888888"/>
              </a:buClr>
              <a:buSzPts val="2133"/>
              <a:buNone/>
              <a:defRPr>
                <a:solidFill>
                  <a:srgbClr val="888888"/>
                </a:solidFill>
              </a:defRPr>
            </a:lvl2pPr>
            <a:lvl3pPr lvl="2" algn="ctr">
              <a:spcBef>
                <a:spcPts val="427"/>
              </a:spcBef>
              <a:spcAft>
                <a:spcPts val="0"/>
              </a:spcAft>
              <a:buClr>
                <a:srgbClr val="888888"/>
              </a:buClr>
              <a:buSzPts val="2133"/>
              <a:buNone/>
              <a:defRPr>
                <a:solidFill>
                  <a:srgbClr val="888888"/>
                </a:solidFill>
              </a:defRPr>
            </a:lvl3pPr>
            <a:lvl4pPr lvl="3" algn="ctr">
              <a:spcBef>
                <a:spcPts val="427"/>
              </a:spcBef>
              <a:spcAft>
                <a:spcPts val="0"/>
              </a:spcAft>
              <a:buClr>
                <a:srgbClr val="888888"/>
              </a:buClr>
              <a:buSzPts val="2133"/>
              <a:buNone/>
              <a:defRPr>
                <a:solidFill>
                  <a:srgbClr val="888888"/>
                </a:solidFill>
              </a:defRPr>
            </a:lvl4pPr>
            <a:lvl5pPr lvl="4" algn="ctr">
              <a:spcBef>
                <a:spcPts val="427"/>
              </a:spcBef>
              <a:spcAft>
                <a:spcPts val="0"/>
              </a:spcAft>
              <a:buClr>
                <a:srgbClr val="888888"/>
              </a:buClr>
              <a:buSzPts val="2133"/>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pic>
        <p:nvPicPr>
          <p:cNvPr id="20" name="Google Shape;20;p53"/>
          <p:cNvPicPr preferRelativeResize="0"/>
          <p:nvPr/>
        </p:nvPicPr>
        <p:blipFill rotWithShape="1">
          <a:blip r:embed="rId3">
            <a:alphaModFix/>
          </a:blip>
          <a:srcRect/>
          <a:stretch/>
        </p:blipFill>
        <p:spPr>
          <a:xfrm>
            <a:off x="9048605" y="4697862"/>
            <a:ext cx="2932254" cy="20735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5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6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61"/>
        <p:cNvGrpSpPr/>
        <p:nvPr/>
      </p:nvGrpSpPr>
      <p:grpSpPr>
        <a:xfrm>
          <a:off x="0" y="0"/>
          <a:ext cx="0" cy="0"/>
          <a:chOff x="0" y="0"/>
          <a:chExt cx="0" cy="0"/>
        </a:xfrm>
      </p:grpSpPr>
      <p:sp>
        <p:nvSpPr>
          <p:cNvPr id="62" name="Google Shape;62;p68"/>
          <p:cNvSpPr txBox="1">
            <a:spLocks noGrp="1"/>
          </p:cNvSpPr>
          <p:nvPr>
            <p:ph type="title"/>
          </p:nvPr>
        </p:nvSpPr>
        <p:spPr>
          <a:xfrm>
            <a:off x="1727200" y="1219200"/>
            <a:ext cx="9448800" cy="1447800"/>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8"/>
          <p:cNvSpPr txBox="1">
            <a:spLocks noGrp="1"/>
          </p:cNvSpPr>
          <p:nvPr>
            <p:ph type="body" idx="1"/>
          </p:nvPr>
        </p:nvSpPr>
        <p:spPr>
          <a:xfrm>
            <a:off x="1727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68"/>
          <p:cNvSpPr txBox="1">
            <a:spLocks noGrp="1"/>
          </p:cNvSpPr>
          <p:nvPr>
            <p:ph type="body" idx="2"/>
          </p:nvPr>
        </p:nvSpPr>
        <p:spPr>
          <a:xfrm>
            <a:off x="6553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6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66" name="Google Shape;66;p68"/>
          <p:cNvSpPr txBox="1">
            <a:spLocks noGrp="1"/>
          </p:cNvSpPr>
          <p:nvPr>
            <p:ph type="ftr" idx="11"/>
          </p:nvPr>
        </p:nvSpPr>
        <p:spPr>
          <a:xfrm>
            <a:off x="1529907"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8"/>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5"/>
        <p:cNvGrpSpPr/>
        <p:nvPr/>
      </p:nvGrpSpPr>
      <p:grpSpPr>
        <a:xfrm>
          <a:off x="0" y="0"/>
          <a:ext cx="0" cy="0"/>
          <a:chOff x="0" y="0"/>
          <a:chExt cx="0" cy="0"/>
        </a:xfrm>
      </p:grpSpPr>
      <p:sp>
        <p:nvSpPr>
          <p:cNvPr id="76" name="Google Shape;76;p5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lvl1pPr lvl="0" algn="l">
              <a:spcBef>
                <a:spcPts val="0"/>
              </a:spcBef>
              <a:spcAft>
                <a:spcPts val="0"/>
              </a:spcAft>
              <a:buClr>
                <a:schemeClr val="dk2"/>
              </a:buClr>
              <a:buSzPts val="4000"/>
              <a:buFont typeface="Times New Roman"/>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5"/>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lvl1pPr marL="457200" lvl="0" indent="-406400" algn="l">
              <a:spcBef>
                <a:spcPts val="560"/>
              </a:spcBef>
              <a:spcAft>
                <a:spcPts val="0"/>
              </a:spcAft>
              <a:buClr>
                <a:srgbClr val="0C2340"/>
              </a:buClr>
              <a:buSzPts val="2800"/>
              <a:buChar char="•"/>
              <a:defRPr sz="2800"/>
            </a:lvl1pPr>
            <a:lvl2pPr marL="914400" lvl="1" indent="-381000" algn="l">
              <a:spcBef>
                <a:spcPts val="480"/>
              </a:spcBef>
              <a:spcAft>
                <a:spcPts val="0"/>
              </a:spcAft>
              <a:buClr>
                <a:srgbClr val="0C2340"/>
              </a:buClr>
              <a:buSzPts val="2400"/>
              <a:buChar char="–"/>
              <a:defRPr sz="2400"/>
            </a:lvl2pPr>
            <a:lvl3pPr marL="1371600" lvl="2" indent="-381000" algn="l">
              <a:spcBef>
                <a:spcPts val="480"/>
              </a:spcBef>
              <a:spcAft>
                <a:spcPts val="0"/>
              </a:spcAft>
              <a:buClr>
                <a:srgbClr val="0C2340"/>
              </a:buClr>
              <a:buSzPts val="2400"/>
              <a:buChar char="•"/>
              <a:defRPr sz="2400"/>
            </a:lvl3pPr>
            <a:lvl4pPr marL="1828800" lvl="3" indent="-355600" algn="l">
              <a:spcBef>
                <a:spcPts val="400"/>
              </a:spcBef>
              <a:spcAft>
                <a:spcPts val="0"/>
              </a:spcAft>
              <a:buClr>
                <a:srgbClr val="0C2340"/>
              </a:buClr>
              <a:buSzPts val="2000"/>
              <a:buChar char="–"/>
              <a:defRPr sz="2000"/>
            </a:lvl4pPr>
            <a:lvl5pPr marL="2286000" lvl="4" indent="-355600" algn="l">
              <a:spcBef>
                <a:spcPts val="400"/>
              </a:spcBef>
              <a:spcAft>
                <a:spcPts val="0"/>
              </a:spcAft>
              <a:buClr>
                <a:srgbClr val="0C2340"/>
              </a:buClr>
              <a:buSzPts val="2000"/>
              <a:buChar char="»"/>
              <a:defRPr sz="20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8" name="Google Shape;78;p5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0"/>
        <p:cNvGrpSpPr/>
        <p:nvPr/>
      </p:nvGrpSpPr>
      <p:grpSpPr>
        <a:xfrm>
          <a:off x="0" y="0"/>
          <a:ext cx="0" cy="0"/>
          <a:chOff x="0" y="0"/>
          <a:chExt cx="0" cy="0"/>
        </a:xfrm>
      </p:grpSpPr>
      <p:sp>
        <p:nvSpPr>
          <p:cNvPr id="81" name="Google Shape;81;p5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6"/>
          <p:cNvSpPr txBox="1">
            <a:spLocks noGrp="1"/>
          </p:cNvSpPr>
          <p:nvPr>
            <p:ph type="body" idx="1"/>
          </p:nvPr>
        </p:nvSpPr>
        <p:spPr>
          <a:xfrm>
            <a:off x="609600" y="1517716"/>
            <a:ext cx="4569845" cy="4675694"/>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3" name="Google Shape;83;p56"/>
          <p:cNvSpPr txBox="1">
            <a:spLocks noGrp="1"/>
          </p:cNvSpPr>
          <p:nvPr>
            <p:ph type="body" idx="2"/>
          </p:nvPr>
        </p:nvSpPr>
        <p:spPr>
          <a:xfrm>
            <a:off x="5455238" y="1517716"/>
            <a:ext cx="4670323" cy="4675694"/>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4" name="Google Shape;84;p5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Opening slide">
  <p:cSld name="Opening slide">
    <p:bg>
      <p:bgPr>
        <a:solidFill>
          <a:schemeClr val="accent3"/>
        </a:solidFill>
        <a:effectLst/>
      </p:bgPr>
    </p:bg>
    <p:spTree>
      <p:nvGrpSpPr>
        <p:cNvPr id="1" name="Shape 86"/>
        <p:cNvGrpSpPr/>
        <p:nvPr/>
      </p:nvGrpSpPr>
      <p:grpSpPr>
        <a:xfrm>
          <a:off x="0" y="0"/>
          <a:ext cx="0" cy="0"/>
          <a:chOff x="0" y="0"/>
          <a:chExt cx="0" cy="0"/>
        </a:xfrm>
      </p:grpSpPr>
      <p:sp>
        <p:nvSpPr>
          <p:cNvPr id="87" name="Google Shape;87;p69"/>
          <p:cNvSpPr txBox="1">
            <a:spLocks noGrp="1"/>
          </p:cNvSpPr>
          <p:nvPr>
            <p:ph type="ctrTitle"/>
          </p:nvPr>
        </p:nvSpPr>
        <p:spPr>
          <a:xfrm>
            <a:off x="474563" y="3274274"/>
            <a:ext cx="8463767" cy="2148899"/>
          </a:xfrm>
          <a:prstGeom prst="rect">
            <a:avLst/>
          </a:prstGeom>
          <a:noFill/>
          <a:ln>
            <a:noFill/>
          </a:ln>
        </p:spPr>
        <p:txBody>
          <a:bodyPr spcFirstLastPara="1" wrap="square" lIns="0" tIns="0" rIns="91425" bIns="45700" anchor="b" anchorCtr="0">
            <a:noAutofit/>
          </a:bodyPr>
          <a:lstStyle>
            <a:lvl1pPr lvl="0" algn="l">
              <a:lnSpc>
                <a:spcPct val="80000"/>
              </a:lnSpc>
              <a:spcBef>
                <a:spcPts val="0"/>
              </a:spcBef>
              <a:spcAft>
                <a:spcPts val="0"/>
              </a:spcAft>
              <a:buClr>
                <a:srgbClr val="FFFFFF"/>
              </a:buClr>
              <a:buSzPts val="6600"/>
              <a:buFont typeface="Times New Roman"/>
              <a:buNone/>
              <a:defRPr sz="6600">
                <a:solidFill>
                  <a:srgbClr val="FFFFFF"/>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69"/>
          <p:cNvSpPr txBox="1">
            <a:spLocks noGrp="1"/>
          </p:cNvSpPr>
          <p:nvPr>
            <p:ph type="subTitle" idx="1"/>
          </p:nvPr>
        </p:nvSpPr>
        <p:spPr>
          <a:xfrm>
            <a:off x="474563" y="5653147"/>
            <a:ext cx="8463767" cy="565927"/>
          </a:xfrm>
          <a:prstGeom prst="rect">
            <a:avLst/>
          </a:prstGeom>
          <a:noFill/>
          <a:ln>
            <a:noFill/>
          </a:ln>
        </p:spPr>
        <p:txBody>
          <a:bodyPr spcFirstLastPara="1" wrap="square" lIns="0" tIns="0" rIns="91425" bIns="45700" anchor="t" anchorCtr="0">
            <a:normAutofit/>
          </a:bodyPr>
          <a:lstStyle>
            <a:lvl1pPr lvl="0" algn="l">
              <a:spcBef>
                <a:spcPts val="320"/>
              </a:spcBef>
              <a:spcAft>
                <a:spcPts val="0"/>
              </a:spcAft>
              <a:buClr>
                <a:schemeClr val="accent2"/>
              </a:buClr>
              <a:buSzPts val="1600"/>
              <a:buNone/>
              <a:defRPr sz="1600">
                <a:solidFill>
                  <a:schemeClr val="accent2"/>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89" name="Google Shape;89;p69" descr="A close up of a logo&#10;&#10;Description automatically generated"/>
          <p:cNvPicPr preferRelativeResize="0"/>
          <p:nvPr/>
        </p:nvPicPr>
        <p:blipFill rotWithShape="1">
          <a:blip r:embed="rId2">
            <a:alphaModFix/>
          </a:blip>
          <a:srcRect/>
          <a:stretch/>
        </p:blipFill>
        <p:spPr>
          <a:xfrm>
            <a:off x="9492620" y="4839689"/>
            <a:ext cx="2337429" cy="162690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1"/>
        </a:solidFill>
        <a:effectLst/>
      </p:bgPr>
    </p:bg>
    <p:spTree>
      <p:nvGrpSpPr>
        <p:cNvPr id="1" name="Shape 90"/>
        <p:cNvGrpSpPr/>
        <p:nvPr/>
      </p:nvGrpSpPr>
      <p:grpSpPr>
        <a:xfrm>
          <a:off x="0" y="0"/>
          <a:ext cx="0" cy="0"/>
          <a:chOff x="0" y="0"/>
          <a:chExt cx="0" cy="0"/>
        </a:xfrm>
      </p:grpSpPr>
      <p:sp>
        <p:nvSpPr>
          <p:cNvPr id="91" name="Google Shape;91;p70"/>
          <p:cNvSpPr txBox="1">
            <a:spLocks noGrp="1"/>
          </p:cNvSpPr>
          <p:nvPr>
            <p:ph type="ftr" idx="11"/>
          </p:nvPr>
        </p:nvSpPr>
        <p:spPr>
          <a:xfrm>
            <a:off x="3462300" y="6417653"/>
            <a:ext cx="3396697" cy="365125"/>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70"/>
          <p:cNvSpPr txBox="1">
            <a:spLocks noGrp="1"/>
          </p:cNvSpPr>
          <p:nvPr>
            <p:ph type="sldNum" idx="12"/>
          </p:nvPr>
        </p:nvSpPr>
        <p:spPr>
          <a:xfrm>
            <a:off x="609603" y="6417653"/>
            <a:ext cx="2698299" cy="365125"/>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
        <p:nvSpPr>
          <p:cNvPr id="93" name="Google Shape;93;p70"/>
          <p:cNvSpPr txBox="1">
            <a:spLocks noGrp="1"/>
          </p:cNvSpPr>
          <p:nvPr>
            <p:ph type="body" idx="1"/>
          </p:nvPr>
        </p:nvSpPr>
        <p:spPr>
          <a:xfrm>
            <a:off x="390628" y="2375397"/>
            <a:ext cx="7588251" cy="2267483"/>
          </a:xfrm>
          <a:prstGeom prst="rect">
            <a:avLst/>
          </a:prstGeom>
          <a:noFill/>
          <a:ln>
            <a:noFill/>
          </a:ln>
        </p:spPr>
        <p:txBody>
          <a:bodyPr spcFirstLastPara="1" wrap="square" lIns="0" tIns="0" rIns="91425" bIns="45700" anchor="t" anchorCtr="0">
            <a:normAutofit/>
          </a:bodyPr>
          <a:lstStyle>
            <a:lvl1pPr marL="457200" lvl="0" indent="-228600" algn="l">
              <a:lnSpc>
                <a:spcPct val="80000"/>
              </a:lnSpc>
              <a:spcBef>
                <a:spcPts val="1200"/>
              </a:spcBef>
              <a:spcAft>
                <a:spcPts val="0"/>
              </a:spcAft>
              <a:buClr>
                <a:srgbClr val="FFFFFF"/>
              </a:buClr>
              <a:buSzPts val="6000"/>
              <a:buNone/>
              <a:defRPr sz="6000">
                <a:solidFill>
                  <a:srgbClr val="FFFFFF"/>
                </a:solidFill>
                <a:latin typeface="Times New Roman"/>
                <a:ea typeface="Times New Roman"/>
                <a:cs typeface="Times New Roman"/>
                <a:sym typeface="Times New Roman"/>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70"/>
          <p:cNvSpPr txBox="1">
            <a:spLocks noGrp="1"/>
          </p:cNvSpPr>
          <p:nvPr>
            <p:ph type="body" idx="2"/>
          </p:nvPr>
        </p:nvSpPr>
        <p:spPr>
          <a:xfrm>
            <a:off x="390628" y="4642880"/>
            <a:ext cx="7498005" cy="1690507"/>
          </a:xfrm>
          <a:prstGeom prst="rect">
            <a:avLst/>
          </a:prstGeom>
          <a:noFill/>
          <a:ln>
            <a:noFill/>
          </a:ln>
        </p:spPr>
        <p:txBody>
          <a:bodyPr spcFirstLastPara="1" wrap="square" lIns="0" tIns="0" rIns="91425" bIns="45700" anchor="t" anchorCtr="0">
            <a:normAutofit/>
          </a:bodyPr>
          <a:lstStyle>
            <a:lvl1pPr marL="457200" lvl="0" indent="-228600" algn="l">
              <a:spcBef>
                <a:spcPts val="320"/>
              </a:spcBef>
              <a:spcAft>
                <a:spcPts val="0"/>
              </a:spcAft>
              <a:buClr>
                <a:srgbClr val="FFFFFF"/>
              </a:buClr>
              <a:buSzPts val="1600"/>
              <a:buNone/>
              <a:defRPr sz="1600" cap="none">
                <a:solidFill>
                  <a:srgbClr val="FFFFFF"/>
                </a:solidFill>
                <a:latin typeface="Montserrat"/>
                <a:ea typeface="Montserrat"/>
                <a:cs typeface="Montserrat"/>
                <a:sym typeface="Montserrat"/>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70" descr="A close up of a logo&#10;&#10;Description automatically generated"/>
          <p:cNvPicPr preferRelativeResize="0"/>
          <p:nvPr/>
        </p:nvPicPr>
        <p:blipFill rotWithShape="1">
          <a:blip r:embed="rId2">
            <a:alphaModFix/>
          </a:blip>
          <a:srcRect/>
          <a:stretch/>
        </p:blipFill>
        <p:spPr>
          <a:xfrm>
            <a:off x="9492620" y="4839689"/>
            <a:ext cx="2337429" cy="162690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96"/>
        <p:cNvGrpSpPr/>
        <p:nvPr/>
      </p:nvGrpSpPr>
      <p:grpSpPr>
        <a:xfrm>
          <a:off x="0" y="0"/>
          <a:ext cx="0" cy="0"/>
          <a:chOff x="0" y="0"/>
          <a:chExt cx="0" cy="0"/>
        </a:xfrm>
      </p:grpSpPr>
      <p:sp>
        <p:nvSpPr>
          <p:cNvPr id="97" name="Google Shape;97;p71"/>
          <p:cNvSpPr txBox="1">
            <a:spLocks noGrp="1"/>
          </p:cNvSpPr>
          <p:nvPr>
            <p:ph type="body" idx="1"/>
          </p:nvPr>
        </p:nvSpPr>
        <p:spPr>
          <a:xfrm>
            <a:off x="609600" y="1314293"/>
            <a:ext cx="4569845" cy="851523"/>
          </a:xfrm>
          <a:prstGeom prst="rect">
            <a:avLst/>
          </a:prstGeom>
          <a:noFill/>
          <a:ln>
            <a:noFill/>
          </a:ln>
        </p:spPr>
        <p:txBody>
          <a:bodyPr spcFirstLastPara="1" wrap="square" lIns="0" tIns="0" rIns="91425" bIns="45700" anchor="t" anchorCtr="0">
            <a:normAutofit/>
          </a:bodyPr>
          <a:lstStyle>
            <a:lvl1pPr marL="457200" lvl="0" indent="-228600" algn="l">
              <a:spcBef>
                <a:spcPts val="280"/>
              </a:spcBef>
              <a:spcAft>
                <a:spcPts val="0"/>
              </a:spcAft>
              <a:buClr>
                <a:srgbClr val="E10600"/>
              </a:buClr>
              <a:buSzPts val="1400"/>
              <a:buNone/>
              <a:defRPr sz="1400" b="1">
                <a:solidFill>
                  <a:srgbClr val="E10600"/>
                </a:solidFill>
              </a:defRPr>
            </a:lvl1pPr>
            <a:lvl2pPr marL="914400" lvl="1" indent="-228600" algn="l">
              <a:spcBef>
                <a:spcPts val="400"/>
              </a:spcBef>
              <a:spcAft>
                <a:spcPts val="0"/>
              </a:spcAft>
              <a:buClr>
                <a:srgbClr val="0C2340"/>
              </a:buClr>
              <a:buSzPts val="2000"/>
              <a:buNone/>
              <a:defRPr sz="2000" b="1"/>
            </a:lvl2pPr>
            <a:lvl3pPr marL="1371600" lvl="2" indent="-228600" algn="l">
              <a:spcBef>
                <a:spcPts val="360"/>
              </a:spcBef>
              <a:spcAft>
                <a:spcPts val="0"/>
              </a:spcAft>
              <a:buClr>
                <a:srgbClr val="0C2340"/>
              </a:buClr>
              <a:buSzPts val="1800"/>
              <a:buNone/>
              <a:defRPr sz="1800" b="1"/>
            </a:lvl3pPr>
            <a:lvl4pPr marL="1828800" lvl="3" indent="-228600" algn="l">
              <a:spcBef>
                <a:spcPts val="320"/>
              </a:spcBef>
              <a:spcAft>
                <a:spcPts val="0"/>
              </a:spcAft>
              <a:buClr>
                <a:srgbClr val="0C2340"/>
              </a:buClr>
              <a:buSzPts val="1600"/>
              <a:buNone/>
              <a:defRPr sz="1600" b="1"/>
            </a:lvl4pPr>
            <a:lvl5pPr marL="2286000" lvl="4" indent="-228600" algn="l">
              <a:spcBef>
                <a:spcPts val="320"/>
              </a:spcBef>
              <a:spcAft>
                <a:spcPts val="0"/>
              </a:spcAft>
              <a:buClr>
                <a:srgbClr val="0C23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8" name="Google Shape;98;p71"/>
          <p:cNvSpPr txBox="1">
            <a:spLocks noGrp="1"/>
          </p:cNvSpPr>
          <p:nvPr>
            <p:ph type="body" idx="2"/>
          </p:nvPr>
        </p:nvSpPr>
        <p:spPr>
          <a:xfrm>
            <a:off x="5455239" y="1314293"/>
            <a:ext cx="4860996" cy="851523"/>
          </a:xfrm>
          <a:prstGeom prst="rect">
            <a:avLst/>
          </a:prstGeom>
          <a:noFill/>
          <a:ln>
            <a:noFill/>
          </a:ln>
        </p:spPr>
        <p:txBody>
          <a:bodyPr spcFirstLastPara="1" wrap="square" lIns="0" tIns="0" rIns="91425" bIns="45700" anchor="t" anchorCtr="0">
            <a:normAutofit/>
          </a:bodyPr>
          <a:lstStyle>
            <a:lvl1pPr marL="457200" lvl="0" indent="-228600" algn="l">
              <a:spcBef>
                <a:spcPts val="280"/>
              </a:spcBef>
              <a:spcAft>
                <a:spcPts val="0"/>
              </a:spcAft>
              <a:buClr>
                <a:srgbClr val="E10600"/>
              </a:buClr>
              <a:buSzPts val="1400"/>
              <a:buNone/>
              <a:defRPr sz="1400" b="1">
                <a:solidFill>
                  <a:srgbClr val="E10600"/>
                </a:solidFill>
              </a:defRPr>
            </a:lvl1pPr>
            <a:lvl2pPr marL="914400" lvl="1" indent="-228600" algn="l">
              <a:spcBef>
                <a:spcPts val="400"/>
              </a:spcBef>
              <a:spcAft>
                <a:spcPts val="0"/>
              </a:spcAft>
              <a:buClr>
                <a:srgbClr val="0C2340"/>
              </a:buClr>
              <a:buSzPts val="2000"/>
              <a:buNone/>
              <a:defRPr sz="2000" b="1"/>
            </a:lvl2pPr>
            <a:lvl3pPr marL="1371600" lvl="2" indent="-228600" algn="l">
              <a:spcBef>
                <a:spcPts val="360"/>
              </a:spcBef>
              <a:spcAft>
                <a:spcPts val="0"/>
              </a:spcAft>
              <a:buClr>
                <a:srgbClr val="0C2340"/>
              </a:buClr>
              <a:buSzPts val="1800"/>
              <a:buNone/>
              <a:defRPr sz="1800" b="1"/>
            </a:lvl3pPr>
            <a:lvl4pPr marL="1828800" lvl="3" indent="-228600" algn="l">
              <a:spcBef>
                <a:spcPts val="320"/>
              </a:spcBef>
              <a:spcAft>
                <a:spcPts val="0"/>
              </a:spcAft>
              <a:buClr>
                <a:srgbClr val="0C2340"/>
              </a:buClr>
              <a:buSzPts val="1600"/>
              <a:buNone/>
              <a:defRPr sz="1600" b="1"/>
            </a:lvl4pPr>
            <a:lvl5pPr marL="2286000" lvl="4" indent="-228600" algn="l">
              <a:spcBef>
                <a:spcPts val="320"/>
              </a:spcBef>
              <a:spcAft>
                <a:spcPts val="0"/>
              </a:spcAft>
              <a:buClr>
                <a:srgbClr val="0C23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9" name="Google Shape;99;p71"/>
          <p:cNvSpPr txBox="1">
            <a:spLocks noGrp="1"/>
          </p:cNvSpPr>
          <p:nvPr>
            <p:ph type="title"/>
          </p:nvPr>
        </p:nvSpPr>
        <p:spPr>
          <a:xfrm>
            <a:off x="609604" y="411001"/>
            <a:ext cx="9706633"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71"/>
          <p:cNvSpPr txBox="1">
            <a:spLocks noGrp="1"/>
          </p:cNvSpPr>
          <p:nvPr>
            <p:ph type="body" idx="3"/>
          </p:nvPr>
        </p:nvSpPr>
        <p:spPr>
          <a:xfrm>
            <a:off x="609600" y="2480832"/>
            <a:ext cx="4569845" cy="3085523"/>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1" name="Google Shape;101;p71"/>
          <p:cNvSpPr txBox="1">
            <a:spLocks noGrp="1"/>
          </p:cNvSpPr>
          <p:nvPr>
            <p:ph type="body" idx="4"/>
          </p:nvPr>
        </p:nvSpPr>
        <p:spPr>
          <a:xfrm>
            <a:off x="5455239" y="2480832"/>
            <a:ext cx="4860996" cy="3085523"/>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sz="1800"/>
            </a:lvl1pPr>
            <a:lvl2pPr marL="914400" lvl="1" indent="-336550" algn="l">
              <a:spcBef>
                <a:spcPts val="340"/>
              </a:spcBef>
              <a:spcAft>
                <a:spcPts val="0"/>
              </a:spcAft>
              <a:buClr>
                <a:srgbClr val="0C2340"/>
              </a:buClr>
              <a:buSzPts val="1700"/>
              <a:buChar char="–"/>
              <a:defRPr sz="1700"/>
            </a:lvl2pPr>
            <a:lvl3pPr marL="1371600" lvl="2" indent="-330200" algn="l">
              <a:spcBef>
                <a:spcPts val="320"/>
              </a:spcBef>
              <a:spcAft>
                <a:spcPts val="0"/>
              </a:spcAft>
              <a:buClr>
                <a:srgbClr val="0C2340"/>
              </a:buClr>
              <a:buSzPts val="1600"/>
              <a:buChar char="•"/>
              <a:defRPr sz="1600"/>
            </a:lvl3pPr>
            <a:lvl4pPr marL="1828800" lvl="3" indent="-323850" algn="l">
              <a:spcBef>
                <a:spcPts val="300"/>
              </a:spcBef>
              <a:spcAft>
                <a:spcPts val="0"/>
              </a:spcAft>
              <a:buClr>
                <a:srgbClr val="0C2340"/>
              </a:buClr>
              <a:buSzPts val="1500"/>
              <a:buChar char="–"/>
              <a:defRPr sz="1500"/>
            </a:lvl4pPr>
            <a:lvl5pPr marL="2286000" lvl="4" indent="-317500" algn="l">
              <a:spcBef>
                <a:spcPts val="280"/>
              </a:spcBef>
              <a:spcAft>
                <a:spcPts val="0"/>
              </a:spcAft>
              <a:buClr>
                <a:srgbClr val="0C2340"/>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2" name="Google Shape;102;p7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7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7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7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7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accent1"/>
        </a:solidFill>
        <a:effectLst/>
      </p:bgPr>
    </p:bg>
    <p:spTree>
      <p:nvGrpSpPr>
        <p:cNvPr id="1" name="Shape 21"/>
        <p:cNvGrpSpPr/>
        <p:nvPr/>
      </p:nvGrpSpPr>
      <p:grpSpPr>
        <a:xfrm>
          <a:off x="0" y="0"/>
          <a:ext cx="0" cy="0"/>
          <a:chOff x="0" y="0"/>
          <a:chExt cx="0" cy="0"/>
        </a:xfrm>
      </p:grpSpPr>
      <p:sp>
        <p:nvSpPr>
          <p:cNvPr id="22" name="Google Shape;22;p57"/>
          <p:cNvSpPr txBox="1">
            <a:spLocks noGrp="1"/>
          </p:cNvSpPr>
          <p:nvPr>
            <p:ph type="sldNum" idx="12"/>
          </p:nvPr>
        </p:nvSpPr>
        <p:spPr>
          <a:xfrm>
            <a:off x="609600" y="6417652"/>
            <a:ext cx="2698299" cy="365125"/>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57"/>
          <p:cNvSpPr txBox="1">
            <a:spLocks noGrp="1"/>
          </p:cNvSpPr>
          <p:nvPr>
            <p:ph type="body" idx="1"/>
          </p:nvPr>
        </p:nvSpPr>
        <p:spPr>
          <a:xfrm>
            <a:off x="390627" y="2375396"/>
            <a:ext cx="7588251" cy="2267483"/>
          </a:xfrm>
          <a:prstGeom prst="rect">
            <a:avLst/>
          </a:prstGeom>
          <a:noFill/>
          <a:ln>
            <a:noFill/>
          </a:ln>
        </p:spPr>
        <p:txBody>
          <a:bodyPr spcFirstLastPara="1" wrap="square" lIns="0" tIns="0" rIns="91425" bIns="45700" anchor="t" anchorCtr="0">
            <a:normAutofit/>
          </a:bodyPr>
          <a:lstStyle>
            <a:lvl1pPr marL="457200" lvl="0" indent="-228600" algn="l">
              <a:lnSpc>
                <a:spcPct val="80000"/>
              </a:lnSpc>
              <a:spcBef>
                <a:spcPts val="1600"/>
              </a:spcBef>
              <a:spcAft>
                <a:spcPts val="0"/>
              </a:spcAft>
              <a:buClr>
                <a:srgbClr val="FFFFFF"/>
              </a:buClr>
              <a:buSzPts val="8000"/>
              <a:buNone/>
              <a:defRPr sz="8000">
                <a:solidFill>
                  <a:srgbClr val="FFFFFF"/>
                </a:solidFill>
                <a:latin typeface="Times New Roman"/>
                <a:ea typeface="Times New Roman"/>
                <a:cs typeface="Times New Roman"/>
                <a:sym typeface="Times New Roman"/>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7"/>
          <p:cNvSpPr txBox="1">
            <a:spLocks noGrp="1"/>
          </p:cNvSpPr>
          <p:nvPr>
            <p:ph type="body" idx="2"/>
          </p:nvPr>
        </p:nvSpPr>
        <p:spPr>
          <a:xfrm>
            <a:off x="390627" y="4642879"/>
            <a:ext cx="7498005" cy="1690507"/>
          </a:xfrm>
          <a:prstGeom prst="rect">
            <a:avLst/>
          </a:prstGeom>
          <a:noFill/>
          <a:ln>
            <a:noFill/>
          </a:ln>
        </p:spPr>
        <p:txBody>
          <a:bodyPr spcFirstLastPara="1" wrap="square" lIns="0" tIns="0" rIns="91425" bIns="45700" anchor="t" anchorCtr="0">
            <a:normAutofit/>
          </a:bodyPr>
          <a:lstStyle>
            <a:lvl1pPr marL="457200" lvl="0" indent="-228600" algn="l">
              <a:spcBef>
                <a:spcPts val="427"/>
              </a:spcBef>
              <a:spcAft>
                <a:spcPts val="0"/>
              </a:spcAft>
              <a:buClr>
                <a:srgbClr val="FFFFFF"/>
              </a:buClr>
              <a:buSzPts val="2133"/>
              <a:buNone/>
              <a:defRPr sz="2133" cap="none">
                <a:solidFill>
                  <a:srgbClr val="FFFFFF"/>
                </a:solidFill>
                <a:latin typeface="Montserrat"/>
                <a:ea typeface="Montserrat"/>
                <a:cs typeface="Montserrat"/>
                <a:sym typeface="Montserrat"/>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25" name="Google Shape;25;p57"/>
          <p:cNvPicPr preferRelativeResize="0"/>
          <p:nvPr/>
        </p:nvPicPr>
        <p:blipFill rotWithShape="1">
          <a:blip r:embed="rId2">
            <a:alphaModFix/>
          </a:blip>
          <a:srcRect/>
          <a:stretch/>
        </p:blipFill>
        <p:spPr>
          <a:xfrm>
            <a:off x="9847117" y="5347471"/>
            <a:ext cx="2114927" cy="83953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
        <p:cNvGrpSpPr/>
        <p:nvPr/>
      </p:nvGrpSpPr>
      <p:grpSpPr>
        <a:xfrm>
          <a:off x="0" y="0"/>
          <a:ext cx="0" cy="0"/>
          <a:chOff x="0" y="0"/>
          <a:chExt cx="0" cy="0"/>
        </a:xfrm>
      </p:grpSpPr>
      <p:sp>
        <p:nvSpPr>
          <p:cNvPr id="109" name="Google Shape;109;p7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7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74"/>
          <p:cNvSpPr txBox="1">
            <a:spLocks noGrp="1"/>
          </p:cNvSpPr>
          <p:nvPr>
            <p:ph type="title"/>
          </p:nvPr>
        </p:nvSpPr>
        <p:spPr>
          <a:xfrm>
            <a:off x="2389717" y="4800601"/>
            <a:ext cx="7315200" cy="566739"/>
          </a:xfrm>
          <a:prstGeom prst="rect">
            <a:avLst/>
          </a:prstGeom>
          <a:noFill/>
          <a:ln>
            <a:noFill/>
          </a:ln>
        </p:spPr>
        <p:txBody>
          <a:bodyPr spcFirstLastPara="1" wrap="square" lIns="0" tIns="0" rIns="91425" bIns="45700" anchor="b" anchorCtr="0">
            <a:normAutofit/>
          </a:bodyPr>
          <a:lstStyle>
            <a:lvl1pPr lvl="0" algn="l">
              <a:spcBef>
                <a:spcPts val="0"/>
              </a:spcBef>
              <a:spcAft>
                <a:spcPts val="0"/>
              </a:spcAft>
              <a:buClr>
                <a:schemeClr val="dk2"/>
              </a:buClr>
              <a:buSzPts val="2000"/>
              <a:buFont typeface="Times New Roman"/>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74"/>
          <p:cNvSpPr>
            <a:spLocks noGrp="1"/>
          </p:cNvSpPr>
          <p:nvPr>
            <p:ph type="pic" idx="2"/>
          </p:nvPr>
        </p:nvSpPr>
        <p:spPr>
          <a:xfrm>
            <a:off x="2389717" y="612775"/>
            <a:ext cx="7315200" cy="4114800"/>
          </a:xfrm>
          <a:prstGeom prst="rect">
            <a:avLst/>
          </a:prstGeom>
          <a:noFill/>
          <a:ln>
            <a:noFill/>
          </a:ln>
        </p:spPr>
      </p:sp>
      <p:sp>
        <p:nvSpPr>
          <p:cNvPr id="114" name="Google Shape;114;p74"/>
          <p:cNvSpPr txBox="1">
            <a:spLocks noGrp="1"/>
          </p:cNvSpPr>
          <p:nvPr>
            <p:ph type="body" idx="1"/>
          </p:nvPr>
        </p:nvSpPr>
        <p:spPr>
          <a:xfrm>
            <a:off x="2389717" y="5436302"/>
            <a:ext cx="7315200" cy="655443"/>
          </a:xfrm>
          <a:prstGeom prst="rect">
            <a:avLst/>
          </a:prstGeom>
          <a:noFill/>
          <a:ln>
            <a:noFill/>
          </a:ln>
        </p:spPr>
        <p:txBody>
          <a:bodyPr spcFirstLastPara="1" wrap="square" lIns="0" tIns="0" rIns="91425" bIns="45700" anchor="t" anchorCtr="0">
            <a:normAutofit/>
          </a:bodyPr>
          <a:lstStyle>
            <a:lvl1pPr marL="457200" lvl="0" indent="-228600" algn="l">
              <a:spcBef>
                <a:spcPts val="240"/>
              </a:spcBef>
              <a:spcAft>
                <a:spcPts val="0"/>
              </a:spcAft>
              <a:buClr>
                <a:srgbClr val="0C2340"/>
              </a:buClr>
              <a:buSzPts val="1200"/>
              <a:buNone/>
              <a:defRPr sz="1200" b="0"/>
            </a:lvl1pPr>
            <a:lvl2pPr marL="914400" lvl="1" indent="-228600" algn="l">
              <a:spcBef>
                <a:spcPts val="240"/>
              </a:spcBef>
              <a:spcAft>
                <a:spcPts val="0"/>
              </a:spcAft>
              <a:buClr>
                <a:srgbClr val="0C2340"/>
              </a:buClr>
              <a:buSzPts val="1200"/>
              <a:buNone/>
              <a:defRPr sz="1200"/>
            </a:lvl2pPr>
            <a:lvl3pPr marL="1371600" lvl="2" indent="-228600" algn="l">
              <a:spcBef>
                <a:spcPts val="200"/>
              </a:spcBef>
              <a:spcAft>
                <a:spcPts val="0"/>
              </a:spcAft>
              <a:buClr>
                <a:srgbClr val="0C2340"/>
              </a:buClr>
              <a:buSzPts val="1000"/>
              <a:buNone/>
              <a:defRPr sz="1000"/>
            </a:lvl3pPr>
            <a:lvl4pPr marL="1828800" lvl="3" indent="-228600" algn="l">
              <a:spcBef>
                <a:spcPts val="180"/>
              </a:spcBef>
              <a:spcAft>
                <a:spcPts val="0"/>
              </a:spcAft>
              <a:buClr>
                <a:srgbClr val="0C2340"/>
              </a:buClr>
              <a:buSzPts val="900"/>
              <a:buNone/>
              <a:defRPr sz="900"/>
            </a:lvl4pPr>
            <a:lvl5pPr marL="2286000" lvl="4" indent="-228600" algn="l">
              <a:spcBef>
                <a:spcPts val="180"/>
              </a:spcBef>
              <a:spcAft>
                <a:spcPts val="0"/>
              </a:spcAft>
              <a:buClr>
                <a:srgbClr val="0C234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5" name="Google Shape;115;p7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7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17"/>
        <p:cNvGrpSpPr/>
        <p:nvPr/>
      </p:nvGrpSpPr>
      <p:grpSpPr>
        <a:xfrm>
          <a:off x="0" y="0"/>
          <a:ext cx="0" cy="0"/>
          <a:chOff x="0" y="0"/>
          <a:chExt cx="0" cy="0"/>
        </a:xfrm>
      </p:grpSpPr>
      <p:sp>
        <p:nvSpPr>
          <p:cNvPr id="118" name="Google Shape;118;p75"/>
          <p:cNvSpPr txBox="1">
            <a:spLocks noGrp="1"/>
          </p:cNvSpPr>
          <p:nvPr>
            <p:ph type="title"/>
          </p:nvPr>
        </p:nvSpPr>
        <p:spPr>
          <a:xfrm>
            <a:off x="1727200" y="1219200"/>
            <a:ext cx="9448800" cy="1447800"/>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75"/>
          <p:cNvSpPr txBox="1">
            <a:spLocks noGrp="1"/>
          </p:cNvSpPr>
          <p:nvPr>
            <p:ph type="body" idx="1"/>
          </p:nvPr>
        </p:nvSpPr>
        <p:spPr>
          <a:xfrm>
            <a:off x="1727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75"/>
          <p:cNvSpPr txBox="1">
            <a:spLocks noGrp="1"/>
          </p:cNvSpPr>
          <p:nvPr>
            <p:ph type="body" idx="2"/>
          </p:nvPr>
        </p:nvSpPr>
        <p:spPr>
          <a:xfrm>
            <a:off x="6553200" y="2819400"/>
            <a:ext cx="4622800" cy="3352800"/>
          </a:xfrm>
          <a:prstGeom prst="rect">
            <a:avLst/>
          </a:prstGeom>
          <a:noFill/>
          <a:ln>
            <a:noFill/>
          </a:ln>
        </p:spPr>
        <p:txBody>
          <a:bodyPr spcFirstLastPara="1" wrap="square" lIns="0" tIns="0" rIns="91425" bIns="45700" anchor="t" anchorCtr="0">
            <a:normAutofit/>
          </a:bodyPr>
          <a:lstStyle>
            <a:lvl1pPr marL="457200" lvl="0" indent="-342900" algn="l">
              <a:spcBef>
                <a:spcPts val="360"/>
              </a:spcBef>
              <a:spcAft>
                <a:spcPts val="0"/>
              </a:spcAft>
              <a:buClr>
                <a:srgbClr val="0C2340"/>
              </a:buClr>
              <a:buSzPts val="1800"/>
              <a:buChar char="•"/>
              <a:defRPr/>
            </a:lvl1pPr>
            <a:lvl2pPr marL="914400" lvl="1" indent="-342900" algn="l">
              <a:spcBef>
                <a:spcPts val="360"/>
              </a:spcBef>
              <a:spcAft>
                <a:spcPts val="0"/>
              </a:spcAft>
              <a:buClr>
                <a:srgbClr val="0C2340"/>
              </a:buClr>
              <a:buSzPts val="1800"/>
              <a:buChar char="–"/>
              <a:defRPr/>
            </a:lvl2pPr>
            <a:lvl3pPr marL="1371600" lvl="2" indent="-342900" algn="l">
              <a:spcBef>
                <a:spcPts val="360"/>
              </a:spcBef>
              <a:spcAft>
                <a:spcPts val="0"/>
              </a:spcAft>
              <a:buClr>
                <a:srgbClr val="0C2340"/>
              </a:buClr>
              <a:buSzPts val="1800"/>
              <a:buChar char="•"/>
              <a:defRPr/>
            </a:lvl3pPr>
            <a:lvl4pPr marL="1828800" lvl="3" indent="-342900" algn="l">
              <a:spcBef>
                <a:spcPts val="360"/>
              </a:spcBef>
              <a:spcAft>
                <a:spcPts val="0"/>
              </a:spcAft>
              <a:buClr>
                <a:srgbClr val="0C2340"/>
              </a:buClr>
              <a:buSzPts val="1800"/>
              <a:buChar char="–"/>
              <a:defRPr/>
            </a:lvl4pPr>
            <a:lvl5pPr marL="2286000" lvl="4" indent="-342900" algn="l">
              <a:spcBef>
                <a:spcPts val="360"/>
              </a:spcBef>
              <a:spcAft>
                <a:spcPts val="0"/>
              </a:spcAft>
              <a:buClr>
                <a:srgbClr val="0C23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7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22" name="Google Shape;122;p7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7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58"/>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8"/>
          <p:cNvSpPr txBox="1">
            <a:spLocks noGrp="1"/>
          </p:cNvSpPr>
          <p:nvPr>
            <p:ph type="body" idx="1"/>
          </p:nvPr>
        </p:nvSpPr>
        <p:spPr>
          <a:xfrm>
            <a:off x="609600" y="1694047"/>
            <a:ext cx="9706632" cy="3872308"/>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29" name="Google Shape;29;p58"/>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59"/>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9"/>
          <p:cNvSpPr txBox="1">
            <a:spLocks noGrp="1"/>
          </p:cNvSpPr>
          <p:nvPr>
            <p:ph type="body" idx="1"/>
          </p:nvPr>
        </p:nvSpPr>
        <p:spPr>
          <a:xfrm>
            <a:off x="609600" y="1655545"/>
            <a:ext cx="4569845" cy="3910810"/>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3" name="Google Shape;33;p59"/>
          <p:cNvSpPr txBox="1">
            <a:spLocks noGrp="1"/>
          </p:cNvSpPr>
          <p:nvPr>
            <p:ph type="body" idx="2"/>
          </p:nvPr>
        </p:nvSpPr>
        <p:spPr>
          <a:xfrm>
            <a:off x="5455237" y="1655545"/>
            <a:ext cx="4860996" cy="3910809"/>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4" name="Google Shape;34;p59"/>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5"/>
        <p:cNvGrpSpPr/>
        <p:nvPr/>
      </p:nvGrpSpPr>
      <p:grpSpPr>
        <a:xfrm>
          <a:off x="0" y="0"/>
          <a:ext cx="0" cy="0"/>
          <a:chOff x="0" y="0"/>
          <a:chExt cx="0" cy="0"/>
        </a:xfrm>
      </p:grpSpPr>
      <p:sp>
        <p:nvSpPr>
          <p:cNvPr id="36" name="Google Shape;36;p60"/>
          <p:cNvSpPr txBox="1">
            <a:spLocks noGrp="1"/>
          </p:cNvSpPr>
          <p:nvPr>
            <p:ph type="body" idx="1"/>
          </p:nvPr>
        </p:nvSpPr>
        <p:spPr>
          <a:xfrm>
            <a:off x="609600" y="1314293"/>
            <a:ext cx="4569845" cy="851523"/>
          </a:xfrm>
          <a:prstGeom prst="rect">
            <a:avLst/>
          </a:prstGeom>
          <a:noFill/>
          <a:ln>
            <a:noFill/>
          </a:ln>
        </p:spPr>
        <p:txBody>
          <a:bodyPr spcFirstLastPara="1" wrap="square" lIns="0" tIns="0" rIns="91425" bIns="45700" anchor="t" anchorCtr="0">
            <a:normAutofit/>
          </a:bodyPr>
          <a:lstStyle>
            <a:lvl1pPr marL="457200" lvl="0" indent="-228600" algn="l">
              <a:spcBef>
                <a:spcPts val="373"/>
              </a:spcBef>
              <a:spcAft>
                <a:spcPts val="0"/>
              </a:spcAft>
              <a:buClr>
                <a:srgbClr val="E10600"/>
              </a:buClr>
              <a:buSzPts val="1867"/>
              <a:buNone/>
              <a:defRPr sz="1867" b="1">
                <a:solidFill>
                  <a:srgbClr val="E10600"/>
                </a:solidFill>
              </a:defRPr>
            </a:lvl1pPr>
            <a:lvl2pPr marL="914400" lvl="1" indent="-228600" algn="l">
              <a:spcBef>
                <a:spcPts val="533"/>
              </a:spcBef>
              <a:spcAft>
                <a:spcPts val="0"/>
              </a:spcAft>
              <a:buClr>
                <a:srgbClr val="0C2340"/>
              </a:buClr>
              <a:buSzPts val="2667"/>
              <a:buNone/>
              <a:defRPr sz="2667" b="1"/>
            </a:lvl2pPr>
            <a:lvl3pPr marL="1371600" lvl="2" indent="-228600" algn="l">
              <a:spcBef>
                <a:spcPts val="480"/>
              </a:spcBef>
              <a:spcAft>
                <a:spcPts val="0"/>
              </a:spcAft>
              <a:buClr>
                <a:srgbClr val="0C2340"/>
              </a:buClr>
              <a:buSzPts val="2400"/>
              <a:buNone/>
              <a:defRPr sz="2400" b="1"/>
            </a:lvl3pPr>
            <a:lvl4pPr marL="1828800" lvl="3" indent="-228600" algn="l">
              <a:spcBef>
                <a:spcPts val="427"/>
              </a:spcBef>
              <a:spcAft>
                <a:spcPts val="0"/>
              </a:spcAft>
              <a:buClr>
                <a:srgbClr val="0C2340"/>
              </a:buClr>
              <a:buSzPts val="2133"/>
              <a:buNone/>
              <a:defRPr sz="2133" b="1"/>
            </a:lvl4pPr>
            <a:lvl5pPr marL="2286000" lvl="4" indent="-228600" algn="l">
              <a:spcBef>
                <a:spcPts val="427"/>
              </a:spcBef>
              <a:spcAft>
                <a:spcPts val="0"/>
              </a:spcAft>
              <a:buClr>
                <a:srgbClr val="0C2340"/>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37" name="Google Shape;37;p60"/>
          <p:cNvSpPr txBox="1">
            <a:spLocks noGrp="1"/>
          </p:cNvSpPr>
          <p:nvPr>
            <p:ph type="body" idx="2"/>
          </p:nvPr>
        </p:nvSpPr>
        <p:spPr>
          <a:xfrm>
            <a:off x="5455237" y="1314293"/>
            <a:ext cx="4860996" cy="851523"/>
          </a:xfrm>
          <a:prstGeom prst="rect">
            <a:avLst/>
          </a:prstGeom>
          <a:noFill/>
          <a:ln>
            <a:noFill/>
          </a:ln>
        </p:spPr>
        <p:txBody>
          <a:bodyPr spcFirstLastPara="1" wrap="square" lIns="0" tIns="0" rIns="91425" bIns="45700" anchor="t" anchorCtr="0">
            <a:normAutofit/>
          </a:bodyPr>
          <a:lstStyle>
            <a:lvl1pPr marL="457200" lvl="0" indent="-228600" algn="l">
              <a:spcBef>
                <a:spcPts val="373"/>
              </a:spcBef>
              <a:spcAft>
                <a:spcPts val="0"/>
              </a:spcAft>
              <a:buClr>
                <a:srgbClr val="E10600"/>
              </a:buClr>
              <a:buSzPts val="1867"/>
              <a:buNone/>
              <a:defRPr sz="1867" b="1">
                <a:solidFill>
                  <a:srgbClr val="E10600"/>
                </a:solidFill>
              </a:defRPr>
            </a:lvl1pPr>
            <a:lvl2pPr marL="914400" lvl="1" indent="-228600" algn="l">
              <a:spcBef>
                <a:spcPts val="533"/>
              </a:spcBef>
              <a:spcAft>
                <a:spcPts val="0"/>
              </a:spcAft>
              <a:buClr>
                <a:srgbClr val="0C2340"/>
              </a:buClr>
              <a:buSzPts val="2667"/>
              <a:buNone/>
              <a:defRPr sz="2667" b="1"/>
            </a:lvl2pPr>
            <a:lvl3pPr marL="1371600" lvl="2" indent="-228600" algn="l">
              <a:spcBef>
                <a:spcPts val="480"/>
              </a:spcBef>
              <a:spcAft>
                <a:spcPts val="0"/>
              </a:spcAft>
              <a:buClr>
                <a:srgbClr val="0C2340"/>
              </a:buClr>
              <a:buSzPts val="2400"/>
              <a:buNone/>
              <a:defRPr sz="2400" b="1"/>
            </a:lvl3pPr>
            <a:lvl4pPr marL="1828800" lvl="3" indent="-228600" algn="l">
              <a:spcBef>
                <a:spcPts val="427"/>
              </a:spcBef>
              <a:spcAft>
                <a:spcPts val="0"/>
              </a:spcAft>
              <a:buClr>
                <a:srgbClr val="0C2340"/>
              </a:buClr>
              <a:buSzPts val="2133"/>
              <a:buNone/>
              <a:defRPr sz="2133" b="1"/>
            </a:lvl4pPr>
            <a:lvl5pPr marL="2286000" lvl="4" indent="-228600" algn="l">
              <a:spcBef>
                <a:spcPts val="427"/>
              </a:spcBef>
              <a:spcAft>
                <a:spcPts val="0"/>
              </a:spcAft>
              <a:buClr>
                <a:srgbClr val="0C2340"/>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38" name="Google Shape;38;p60"/>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0"/>
          <p:cNvSpPr txBox="1">
            <a:spLocks noGrp="1"/>
          </p:cNvSpPr>
          <p:nvPr>
            <p:ph type="body" idx="3"/>
          </p:nvPr>
        </p:nvSpPr>
        <p:spPr>
          <a:xfrm>
            <a:off x="609600" y="2480831"/>
            <a:ext cx="4569845" cy="3085523"/>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0" name="Google Shape;40;p60"/>
          <p:cNvSpPr txBox="1">
            <a:spLocks noGrp="1"/>
          </p:cNvSpPr>
          <p:nvPr>
            <p:ph type="body" idx="4"/>
          </p:nvPr>
        </p:nvSpPr>
        <p:spPr>
          <a:xfrm>
            <a:off x="5455237" y="2480831"/>
            <a:ext cx="4860996" cy="3085523"/>
          </a:xfrm>
          <a:prstGeom prst="rect">
            <a:avLst/>
          </a:prstGeom>
          <a:noFill/>
          <a:ln>
            <a:noFill/>
          </a:ln>
        </p:spPr>
        <p:txBody>
          <a:bodyPr spcFirstLastPara="1" wrap="square" lIns="0" tIns="0" rIns="91425" bIns="45700" anchor="t" anchorCtr="0">
            <a:normAutofit/>
          </a:bodyPr>
          <a:lstStyle>
            <a:lvl1pPr marL="457200" lvl="0" indent="-381000" algn="l">
              <a:spcBef>
                <a:spcPts val="480"/>
              </a:spcBef>
              <a:spcAft>
                <a:spcPts val="0"/>
              </a:spcAft>
              <a:buClr>
                <a:srgbClr val="0C2340"/>
              </a:buClr>
              <a:buSzPts val="2400"/>
              <a:buChar char="•"/>
              <a:defRPr sz="2400"/>
            </a:lvl1pPr>
            <a:lvl2pPr marL="914400" lvl="1" indent="-372554" algn="l">
              <a:spcBef>
                <a:spcPts val="453"/>
              </a:spcBef>
              <a:spcAft>
                <a:spcPts val="0"/>
              </a:spcAft>
              <a:buClr>
                <a:srgbClr val="0C2340"/>
              </a:buClr>
              <a:buSzPts val="2267"/>
              <a:buChar char="–"/>
              <a:defRPr sz="2267"/>
            </a:lvl2pPr>
            <a:lvl3pPr marL="1371600" lvl="2" indent="-364045" algn="l">
              <a:spcBef>
                <a:spcPts val="427"/>
              </a:spcBef>
              <a:spcAft>
                <a:spcPts val="0"/>
              </a:spcAft>
              <a:buClr>
                <a:srgbClr val="0C2340"/>
              </a:buClr>
              <a:buSzPts val="2133"/>
              <a:buChar char="•"/>
              <a:defRPr sz="2133"/>
            </a:lvl3pPr>
            <a:lvl4pPr marL="1828800" lvl="3" indent="-355600" algn="l">
              <a:spcBef>
                <a:spcPts val="400"/>
              </a:spcBef>
              <a:spcAft>
                <a:spcPts val="0"/>
              </a:spcAft>
              <a:buClr>
                <a:srgbClr val="0C2340"/>
              </a:buClr>
              <a:buSzPts val="2000"/>
              <a:buChar char="–"/>
              <a:defRPr sz="2000"/>
            </a:lvl4pPr>
            <a:lvl5pPr marL="2286000" lvl="4" indent="-347154" algn="l">
              <a:spcBef>
                <a:spcPts val="373"/>
              </a:spcBef>
              <a:spcAft>
                <a:spcPts val="0"/>
              </a:spcAft>
              <a:buClr>
                <a:srgbClr val="0C2340"/>
              </a:buClr>
              <a:buSzPts val="1867"/>
              <a:buChar char="»"/>
              <a:defRPr sz="1867"/>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1" name="Google Shape;41;p60"/>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1"/>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1"/>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62"/>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63"/>
          <p:cNvSpPr txBox="1">
            <a:spLocks noGrp="1"/>
          </p:cNvSpPr>
          <p:nvPr>
            <p:ph type="title"/>
          </p:nvPr>
        </p:nvSpPr>
        <p:spPr>
          <a:xfrm>
            <a:off x="2389717" y="4800600"/>
            <a:ext cx="7315200" cy="566739"/>
          </a:xfrm>
          <a:prstGeom prst="rect">
            <a:avLst/>
          </a:prstGeom>
          <a:noFill/>
          <a:ln>
            <a:noFill/>
          </a:ln>
        </p:spPr>
        <p:txBody>
          <a:bodyPr spcFirstLastPara="1" wrap="square" lIns="0" tIns="0" rIns="91425" bIns="45700" anchor="b" anchorCtr="0">
            <a:normAutofit/>
          </a:bodyPr>
          <a:lstStyle>
            <a:lvl1pPr lvl="0" algn="l">
              <a:spcBef>
                <a:spcPts val="0"/>
              </a:spcBef>
              <a:spcAft>
                <a:spcPts val="0"/>
              </a:spcAft>
              <a:buClr>
                <a:schemeClr val="dk2"/>
              </a:buClr>
              <a:buSzPts val="2667"/>
              <a:buFont typeface="Times New Roman"/>
              <a:buNone/>
              <a:defRPr sz="2667"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3"/>
          <p:cNvSpPr>
            <a:spLocks noGrp="1"/>
          </p:cNvSpPr>
          <p:nvPr>
            <p:ph type="pic" idx="2"/>
          </p:nvPr>
        </p:nvSpPr>
        <p:spPr>
          <a:xfrm>
            <a:off x="2389717" y="612775"/>
            <a:ext cx="7315200" cy="4114800"/>
          </a:xfrm>
          <a:prstGeom prst="rect">
            <a:avLst/>
          </a:prstGeom>
          <a:noFill/>
          <a:ln>
            <a:noFill/>
          </a:ln>
        </p:spPr>
      </p:sp>
      <p:sp>
        <p:nvSpPr>
          <p:cNvPr id="50" name="Google Shape;50;p63"/>
          <p:cNvSpPr txBox="1">
            <a:spLocks noGrp="1"/>
          </p:cNvSpPr>
          <p:nvPr>
            <p:ph type="body" idx="1"/>
          </p:nvPr>
        </p:nvSpPr>
        <p:spPr>
          <a:xfrm>
            <a:off x="2389717" y="5436301"/>
            <a:ext cx="7315200" cy="655443"/>
          </a:xfrm>
          <a:prstGeom prst="rect">
            <a:avLst/>
          </a:prstGeom>
          <a:noFill/>
          <a:ln>
            <a:noFill/>
          </a:ln>
        </p:spPr>
        <p:txBody>
          <a:bodyPr spcFirstLastPara="1" wrap="square" lIns="0" tIns="0" rIns="91425" bIns="45700" anchor="t" anchorCtr="0">
            <a:normAutofit/>
          </a:bodyPr>
          <a:lstStyle>
            <a:lvl1pPr marL="457200" lvl="0" indent="-228600" algn="l">
              <a:spcBef>
                <a:spcPts val="320"/>
              </a:spcBef>
              <a:spcAft>
                <a:spcPts val="0"/>
              </a:spcAft>
              <a:buClr>
                <a:srgbClr val="0C2340"/>
              </a:buClr>
              <a:buSzPts val="1600"/>
              <a:buNone/>
              <a:defRPr sz="1600" b="0"/>
            </a:lvl1pPr>
            <a:lvl2pPr marL="914400" lvl="1" indent="-228600" algn="l">
              <a:spcBef>
                <a:spcPts val="320"/>
              </a:spcBef>
              <a:spcAft>
                <a:spcPts val="0"/>
              </a:spcAft>
              <a:buClr>
                <a:srgbClr val="0C2340"/>
              </a:buClr>
              <a:buSzPts val="1600"/>
              <a:buNone/>
              <a:defRPr sz="1600"/>
            </a:lvl2pPr>
            <a:lvl3pPr marL="1371600" lvl="2" indent="-228600" algn="l">
              <a:spcBef>
                <a:spcPts val="267"/>
              </a:spcBef>
              <a:spcAft>
                <a:spcPts val="0"/>
              </a:spcAft>
              <a:buClr>
                <a:srgbClr val="0C2340"/>
              </a:buClr>
              <a:buSzPts val="1333"/>
              <a:buNone/>
              <a:defRPr sz="1333"/>
            </a:lvl3pPr>
            <a:lvl4pPr marL="1828800" lvl="3" indent="-228600" algn="l">
              <a:spcBef>
                <a:spcPts val="240"/>
              </a:spcBef>
              <a:spcAft>
                <a:spcPts val="0"/>
              </a:spcAft>
              <a:buClr>
                <a:srgbClr val="0C2340"/>
              </a:buClr>
              <a:buSzPts val="1200"/>
              <a:buNone/>
              <a:defRPr sz="1200"/>
            </a:lvl4pPr>
            <a:lvl5pPr marL="2286000" lvl="4" indent="-228600" algn="l">
              <a:spcBef>
                <a:spcPts val="240"/>
              </a:spcBef>
              <a:spcAft>
                <a:spcPts val="0"/>
              </a:spcAft>
              <a:buClr>
                <a:srgbClr val="0C2340"/>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51" name="Google Shape;51;p63"/>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52"/>
        <p:cNvGrpSpPr/>
        <p:nvPr/>
      </p:nvGrpSpPr>
      <p:grpSpPr>
        <a:xfrm>
          <a:off x="0" y="0"/>
          <a:ext cx="0" cy="0"/>
          <a:chOff x="0" y="0"/>
          <a:chExt cx="0" cy="0"/>
        </a:xfrm>
      </p:grpSpPr>
      <p:sp>
        <p:nvSpPr>
          <p:cNvPr id="53" name="Google Shape;53;p64"/>
          <p:cNvSpPr txBox="1">
            <a:spLocks noGrp="1"/>
          </p:cNvSpPr>
          <p:nvPr>
            <p:ph type="ctrTitle"/>
          </p:nvPr>
        </p:nvSpPr>
        <p:spPr>
          <a:xfrm>
            <a:off x="914400" y="2130426"/>
            <a:ext cx="10363200" cy="1470025"/>
          </a:xfrm>
          <a:prstGeom prst="rect">
            <a:avLst/>
          </a:prstGeom>
          <a:noFill/>
          <a:ln>
            <a:noFill/>
          </a:ln>
        </p:spPr>
        <p:txBody>
          <a:bodyPr spcFirstLastPara="1" wrap="square" lIns="0" tIns="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4"/>
          <p:cNvSpPr txBox="1">
            <a:spLocks noGrp="1"/>
          </p:cNvSpPr>
          <p:nvPr>
            <p:ph type="subTitle" idx="1"/>
          </p:nvPr>
        </p:nvSpPr>
        <p:spPr>
          <a:xfrm>
            <a:off x="1828800" y="3886200"/>
            <a:ext cx="8534400" cy="1752600"/>
          </a:xfrm>
          <a:prstGeom prst="rect">
            <a:avLst/>
          </a:prstGeom>
          <a:noFill/>
          <a:ln>
            <a:noFill/>
          </a:ln>
        </p:spPr>
        <p:txBody>
          <a:bodyPr spcFirstLastPara="1" wrap="square" lIns="0" tIns="0" rIns="91425" bIns="45700" anchor="t" anchorCtr="0">
            <a:normAutofit/>
          </a:bodyPr>
          <a:lstStyle>
            <a:lvl1pPr lvl="0" algn="ctr">
              <a:spcBef>
                <a:spcPts val="427"/>
              </a:spcBef>
              <a:spcAft>
                <a:spcPts val="0"/>
              </a:spcAft>
              <a:buClr>
                <a:srgbClr val="888888"/>
              </a:buClr>
              <a:buSzPts val="2133"/>
              <a:buNone/>
              <a:defRPr>
                <a:solidFill>
                  <a:srgbClr val="888888"/>
                </a:solidFill>
              </a:defRPr>
            </a:lvl1pPr>
            <a:lvl2pPr lvl="1" algn="ctr">
              <a:spcBef>
                <a:spcPts val="427"/>
              </a:spcBef>
              <a:spcAft>
                <a:spcPts val="0"/>
              </a:spcAft>
              <a:buClr>
                <a:srgbClr val="888888"/>
              </a:buClr>
              <a:buSzPts val="2133"/>
              <a:buNone/>
              <a:defRPr>
                <a:solidFill>
                  <a:srgbClr val="888888"/>
                </a:solidFill>
              </a:defRPr>
            </a:lvl2pPr>
            <a:lvl3pPr lvl="2" algn="ctr">
              <a:spcBef>
                <a:spcPts val="427"/>
              </a:spcBef>
              <a:spcAft>
                <a:spcPts val="0"/>
              </a:spcAft>
              <a:buClr>
                <a:srgbClr val="888888"/>
              </a:buClr>
              <a:buSzPts val="2133"/>
              <a:buNone/>
              <a:defRPr>
                <a:solidFill>
                  <a:srgbClr val="888888"/>
                </a:solidFill>
              </a:defRPr>
            </a:lvl3pPr>
            <a:lvl4pPr lvl="3" algn="ctr">
              <a:spcBef>
                <a:spcPts val="427"/>
              </a:spcBef>
              <a:spcAft>
                <a:spcPts val="0"/>
              </a:spcAft>
              <a:buClr>
                <a:srgbClr val="888888"/>
              </a:buClr>
              <a:buSzPts val="2133"/>
              <a:buNone/>
              <a:defRPr>
                <a:solidFill>
                  <a:srgbClr val="888888"/>
                </a:solidFill>
              </a:defRPr>
            </a:lvl4pPr>
            <a:lvl5pPr lvl="4" algn="ctr">
              <a:spcBef>
                <a:spcPts val="427"/>
              </a:spcBef>
              <a:spcAft>
                <a:spcPts val="0"/>
              </a:spcAft>
              <a:buClr>
                <a:srgbClr val="888888"/>
              </a:buClr>
              <a:buSzPts val="2133"/>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55" name="Google Shape;55;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56" name="Google Shape;56;p64"/>
          <p:cNvSpPr txBox="1">
            <a:spLocks noGrp="1"/>
          </p:cNvSpPr>
          <p:nvPr>
            <p:ph type="ftr" idx="11"/>
          </p:nvPr>
        </p:nvSpPr>
        <p:spPr>
          <a:xfrm>
            <a:off x="1529907" y="6459548"/>
            <a:ext cx="3860800" cy="190440"/>
          </a:xfrm>
          <a:prstGeom prst="rect">
            <a:avLst/>
          </a:prstGeom>
          <a:noFill/>
          <a:ln>
            <a:noFill/>
          </a:ln>
        </p:spPr>
        <p:txBody>
          <a:bodyPr spcFirstLastPara="1" wrap="square" lIns="0" tIns="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4"/>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5.png"/><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609600" y="410996"/>
            <a:ext cx="9706632" cy="846793"/>
          </a:xfrm>
          <a:prstGeom prst="rect">
            <a:avLst/>
          </a:prstGeom>
          <a:noFill/>
          <a:ln>
            <a:noFill/>
          </a:ln>
        </p:spPr>
        <p:txBody>
          <a:bodyPr spcFirstLastPara="1" wrap="square" lIns="0" tIns="0" rIns="91425" bIns="45700" anchor="t" anchorCtr="0">
            <a:normAutofit/>
          </a:bodyPr>
          <a:lstStyle>
            <a:lvl1pPr marR="0" lvl="0" algn="l" rtl="0">
              <a:spcBef>
                <a:spcPts val="0"/>
              </a:spcBef>
              <a:spcAft>
                <a:spcPts val="0"/>
              </a:spcAft>
              <a:buClr>
                <a:schemeClr val="dk2"/>
              </a:buClr>
              <a:buSzPts val="4800"/>
              <a:buFont typeface="Times New Roman"/>
              <a:buNone/>
              <a:defRPr sz="4800" b="0" i="0" u="none" strike="noStrike" cap="non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2"/>
          <p:cNvSpPr txBox="1">
            <a:spLocks noGrp="1"/>
          </p:cNvSpPr>
          <p:nvPr>
            <p:ph type="body" idx="1"/>
          </p:nvPr>
        </p:nvSpPr>
        <p:spPr>
          <a:xfrm>
            <a:off x="609600" y="1694047"/>
            <a:ext cx="9706632" cy="4439236"/>
          </a:xfrm>
          <a:prstGeom prst="rect">
            <a:avLst/>
          </a:prstGeom>
          <a:noFill/>
          <a:ln>
            <a:noFill/>
          </a:ln>
        </p:spPr>
        <p:txBody>
          <a:bodyPr spcFirstLastPara="1" wrap="square" lIns="0" tIns="0" rIns="91425" bIns="45700" anchor="t" anchorCtr="0">
            <a:normAutofit/>
          </a:bodyPr>
          <a:lstStyle>
            <a:lvl1pPr marL="457200" marR="0" lvl="0"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1pPr>
            <a:lvl2pPr marL="914400" marR="0" lvl="1"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2pPr>
            <a:lvl3pPr marL="1371600" marR="0" lvl="2"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3pPr>
            <a:lvl4pPr marL="1828800" marR="0" lvl="3"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4pPr>
            <a:lvl5pPr marL="2286000" marR="0" lvl="4" indent="-364045" algn="l" rtl="0">
              <a:spcBef>
                <a:spcPts val="427"/>
              </a:spcBef>
              <a:spcAft>
                <a:spcPts val="0"/>
              </a:spcAft>
              <a:buClr>
                <a:srgbClr val="0C2340"/>
              </a:buClr>
              <a:buSzPts val="2133"/>
              <a:buFont typeface="Arial"/>
              <a:buChar char="»"/>
              <a:defRPr sz="2133" b="0" i="0" u="none" strike="noStrike" cap="none">
                <a:solidFill>
                  <a:srgbClr val="0C2340"/>
                </a:solidFill>
                <a:latin typeface="Montserrat"/>
                <a:ea typeface="Montserrat"/>
                <a:cs typeface="Montserrat"/>
                <a:sym typeface="Montserrat"/>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Montserrat"/>
                <a:ea typeface="Montserrat"/>
                <a:cs typeface="Montserrat"/>
                <a:sym typeface="Montserrat"/>
              </a:defRPr>
            </a:lvl9pPr>
          </a:lstStyle>
          <a:p>
            <a:endParaRPr/>
          </a:p>
        </p:txBody>
      </p:sp>
      <p:cxnSp>
        <p:nvCxnSpPr>
          <p:cNvPr id="12" name="Google Shape;12;p52"/>
          <p:cNvCxnSpPr/>
          <p:nvPr/>
        </p:nvCxnSpPr>
        <p:spPr>
          <a:xfrm>
            <a:off x="609600" y="6421235"/>
            <a:ext cx="10048104" cy="0"/>
          </a:xfrm>
          <a:prstGeom prst="straightConnector1">
            <a:avLst/>
          </a:prstGeom>
          <a:noFill/>
          <a:ln w="9525" cap="flat" cmpd="sng">
            <a:solidFill>
              <a:schemeClr val="dk1"/>
            </a:solidFill>
            <a:prstDash val="solid"/>
            <a:round/>
            <a:headEnd type="none" w="sm" len="sm"/>
            <a:tailEnd type="none" w="sm" len="sm"/>
          </a:ln>
        </p:spPr>
      </p:cxnSp>
      <p:sp>
        <p:nvSpPr>
          <p:cNvPr id="13" name="Google Shape;13;p52"/>
          <p:cNvSpPr txBox="1">
            <a:spLocks noGrp="1"/>
          </p:cNvSpPr>
          <p:nvPr>
            <p:ph type="ftr" idx="11"/>
          </p:nvPr>
        </p:nvSpPr>
        <p:spPr>
          <a:xfrm>
            <a:off x="1529907" y="6459548"/>
            <a:ext cx="3860800" cy="190440"/>
          </a:xfrm>
          <a:prstGeom prst="rect">
            <a:avLst/>
          </a:prstGeom>
          <a:noFill/>
          <a:ln>
            <a:noFill/>
          </a:ln>
        </p:spPr>
        <p:txBody>
          <a:bodyPr spcFirstLastPara="1" wrap="square" lIns="0" tIns="0" rIns="91425" bIns="45700" anchor="ctr" anchorCtr="0">
            <a:noAutofit/>
          </a:bodyPr>
          <a:lstStyle>
            <a:lvl1pPr marR="0" lvl="0" algn="l" rtl="0">
              <a:spcBef>
                <a:spcPts val="0"/>
              </a:spcBef>
              <a:spcAft>
                <a:spcPts val="0"/>
              </a:spcAft>
              <a:buSzPts val="1400"/>
              <a:buNone/>
              <a:defRPr sz="867"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52"/>
          <p:cNvSpPr txBox="1">
            <a:spLocks noGrp="1"/>
          </p:cNvSpPr>
          <p:nvPr>
            <p:ph type="sldNum" idx="12"/>
          </p:nvPr>
        </p:nvSpPr>
        <p:spPr>
          <a:xfrm>
            <a:off x="609601" y="6459548"/>
            <a:ext cx="486052" cy="190440"/>
          </a:xfrm>
          <a:prstGeom prst="rect">
            <a:avLst/>
          </a:prstGeom>
          <a:noFill/>
          <a:ln>
            <a:noFill/>
          </a:ln>
        </p:spPr>
        <p:txBody>
          <a:bodyPr spcFirstLastPara="1" wrap="square" lIns="0" tIns="0" rIns="91425" bIns="45700" anchor="ctr" anchorCtr="0">
            <a:noAutofit/>
          </a:bodyPr>
          <a:lstStyle>
            <a:lvl1pPr marL="0" marR="0" lvl="0"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888888"/>
              </a:buClr>
              <a:buSzPts val="867"/>
              <a:buFont typeface="Montserrat"/>
              <a:buNone/>
              <a:defRPr sz="867"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15" name="Google Shape;15;p52"/>
          <p:cNvPicPr preferRelativeResize="0"/>
          <p:nvPr/>
        </p:nvPicPr>
        <p:blipFill rotWithShape="1">
          <a:blip r:embed="rId15">
            <a:alphaModFix/>
          </a:blip>
          <a:srcRect/>
          <a:stretch/>
        </p:blipFill>
        <p:spPr>
          <a:xfrm>
            <a:off x="10965352" y="6240071"/>
            <a:ext cx="924211" cy="3623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5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t" anchorCtr="0">
            <a:normAutofit/>
          </a:bodyPr>
          <a:lstStyle>
            <a:lvl1pPr marR="0" lvl="0" algn="l" rtl="0">
              <a:spcBef>
                <a:spcPts val="0"/>
              </a:spcBef>
              <a:spcAft>
                <a:spcPts val="0"/>
              </a:spcAft>
              <a:buClr>
                <a:schemeClr val="dk2"/>
              </a:buClr>
              <a:buSzPts val="3600"/>
              <a:buFont typeface="Times New Roman"/>
              <a:buNone/>
              <a:defRPr sz="3600" b="0" i="0" u="none" strike="noStrike" cap="non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54"/>
          <p:cNvSpPr txBox="1">
            <a:spLocks noGrp="1"/>
          </p:cNvSpPr>
          <p:nvPr>
            <p:ph type="body" idx="1"/>
          </p:nvPr>
        </p:nvSpPr>
        <p:spPr>
          <a:xfrm>
            <a:off x="609603" y="1892809"/>
            <a:ext cx="9515959" cy="4240476"/>
          </a:xfrm>
          <a:prstGeom prst="rect">
            <a:avLst/>
          </a:prstGeom>
          <a:noFill/>
          <a:ln>
            <a:noFill/>
          </a:ln>
        </p:spPr>
        <p:txBody>
          <a:bodyPr spcFirstLastPara="1" wrap="square" lIns="0" tIns="0" rIns="91425" bIns="45700" anchor="t" anchorCtr="0">
            <a:normAutofit/>
          </a:bodyPr>
          <a:lstStyle>
            <a:lvl1pPr marL="457200" marR="0" lvl="0"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1pPr>
            <a:lvl2pPr marL="914400" marR="0" lvl="1"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2pPr>
            <a:lvl3pPr marL="1371600" marR="0" lvl="2"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3pPr>
            <a:lvl4pPr marL="1828800" marR="0" lvl="3"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4pPr>
            <a:lvl5pPr marL="2286000" marR="0" lvl="4" indent="-330200" algn="l" rtl="0">
              <a:spcBef>
                <a:spcPts val="320"/>
              </a:spcBef>
              <a:spcAft>
                <a:spcPts val="0"/>
              </a:spcAft>
              <a:buClr>
                <a:srgbClr val="0C2340"/>
              </a:buClr>
              <a:buSzPts val="1600"/>
              <a:buFont typeface="Arial"/>
              <a:buChar char="»"/>
              <a:defRPr sz="1600" b="0" i="0" u="none" strike="noStrike" cap="none">
                <a:solidFill>
                  <a:srgbClr val="0C2340"/>
                </a:solidFill>
                <a:latin typeface="Montserrat"/>
                <a:ea typeface="Montserrat"/>
                <a:cs typeface="Montserrat"/>
                <a:sym typeface="Montserra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9pPr>
          </a:lstStyle>
          <a:p>
            <a:endParaRPr/>
          </a:p>
        </p:txBody>
      </p:sp>
      <p:cxnSp>
        <p:nvCxnSpPr>
          <p:cNvPr id="71" name="Google Shape;71;p54"/>
          <p:cNvCxnSpPr/>
          <p:nvPr/>
        </p:nvCxnSpPr>
        <p:spPr>
          <a:xfrm>
            <a:off x="609603" y="6421235"/>
            <a:ext cx="9515959" cy="0"/>
          </a:xfrm>
          <a:prstGeom prst="straightConnector1">
            <a:avLst/>
          </a:prstGeom>
          <a:noFill/>
          <a:ln w="9525" cap="flat" cmpd="sng">
            <a:solidFill>
              <a:schemeClr val="dk1"/>
            </a:solidFill>
            <a:prstDash val="solid"/>
            <a:round/>
            <a:headEnd type="none" w="sm" len="sm"/>
            <a:tailEnd type="none" w="sm" len="sm"/>
          </a:ln>
        </p:spPr>
      </p:cxnSp>
      <p:sp>
        <p:nvSpPr>
          <p:cNvPr id="72" name="Google Shape;72;p5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lvl1pPr marR="0" lvl="0" algn="l" rtl="0">
              <a:spcBef>
                <a:spcPts val="0"/>
              </a:spcBef>
              <a:spcAft>
                <a:spcPts val="0"/>
              </a:spcAft>
              <a:buSzPts val="1400"/>
              <a:buNone/>
              <a:defRPr sz="651" b="0" i="0" u="none" strike="noStrike" cap="none">
                <a:solidFill>
                  <a:srgbClr val="888888"/>
                </a:solidFill>
                <a:latin typeface="Montserrat"/>
                <a:ea typeface="Montserrat"/>
                <a:cs typeface="Montserrat"/>
                <a:sym typeface="Montserrat"/>
              </a:defRPr>
            </a:lvl1pPr>
            <a:lvl2pPr marR="0" lvl="1"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2pPr>
            <a:lvl3pPr marR="0" lvl="2"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3pPr>
            <a:lvl4pPr marR="0" lvl="3"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4pPr>
            <a:lvl5pPr marR="0" lvl="4"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5pPr>
            <a:lvl6pPr marR="0" lvl="5"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6pPr>
            <a:lvl7pPr marR="0" lvl="6"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7pPr>
            <a:lvl8pPr marR="0" lvl="7"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8pPr>
            <a:lvl9pPr marR="0" lvl="8" algn="l" rtl="0">
              <a:spcBef>
                <a:spcPts val="0"/>
              </a:spcBef>
              <a:spcAft>
                <a:spcPts val="0"/>
              </a:spcAft>
              <a:buSzPts val="1400"/>
              <a:buNone/>
              <a:defRPr sz="1800" b="0" i="0" u="none" strike="noStrike" cap="none">
                <a:solidFill>
                  <a:schemeClr val="dk1"/>
                </a:solidFill>
                <a:latin typeface="Montserrat"/>
                <a:ea typeface="Montserrat"/>
                <a:cs typeface="Montserrat"/>
                <a:sym typeface="Montserrat"/>
              </a:defRPr>
            </a:lvl9pPr>
          </a:lstStyle>
          <a:p>
            <a:endParaRPr/>
          </a:p>
        </p:txBody>
      </p:sp>
      <p:sp>
        <p:nvSpPr>
          <p:cNvPr id="73" name="Google Shape;73;p5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lvl1pPr marL="0" marR="0" lvl="0"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1pPr>
            <a:lvl2pPr marL="0" marR="0" lvl="1"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2pPr>
            <a:lvl3pPr marL="0" marR="0" lvl="2"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3pPr>
            <a:lvl4pPr marL="0" marR="0" lvl="3"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4pPr>
            <a:lvl5pPr marL="0" marR="0" lvl="4"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5pPr>
            <a:lvl6pPr marL="0" marR="0" lvl="5"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6pPr>
            <a:lvl7pPr marL="0" marR="0" lvl="6"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7pPr>
            <a:lvl8pPr marL="0" marR="0" lvl="7"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8pPr>
            <a:lvl9pPr marL="0" marR="0" lvl="8" indent="0" algn="l" rtl="0">
              <a:lnSpc>
                <a:spcPct val="100000"/>
              </a:lnSpc>
              <a:spcBef>
                <a:spcPts val="0"/>
              </a:spcBef>
              <a:spcAft>
                <a:spcPts val="0"/>
              </a:spcAft>
              <a:buClr>
                <a:srgbClr val="888888"/>
              </a:buClr>
              <a:buSzPts val="651"/>
              <a:buFont typeface="Montserrat"/>
              <a:buNone/>
              <a:defRPr sz="651" b="0" i="0" u="none" strike="noStrike" cap="none">
                <a:solidFill>
                  <a:srgbClr val="888888"/>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74" name="Google Shape;74;p54" descr="A close up of a sign&#10;&#10;Description automatically generated"/>
          <p:cNvPicPr preferRelativeResize="0"/>
          <p:nvPr/>
        </p:nvPicPr>
        <p:blipFill rotWithShape="1">
          <a:blip r:embed="rId11">
            <a:alphaModFix/>
          </a:blip>
          <a:srcRect/>
          <a:stretch/>
        </p:blipFill>
        <p:spPr>
          <a:xfrm>
            <a:off x="10334626" y="5580329"/>
            <a:ext cx="1532313" cy="10696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474559" y="3181350"/>
            <a:ext cx="10002941" cy="2272597"/>
          </a:xfrm>
          <a:prstGeom prst="rect">
            <a:avLst/>
          </a:prstGeom>
          <a:noFill/>
          <a:ln>
            <a:noFill/>
          </a:ln>
        </p:spPr>
        <p:txBody>
          <a:bodyPr spcFirstLastPara="1" wrap="square" lIns="0" tIns="0" rIns="91425" bIns="45700" anchor="t" anchorCtr="0">
            <a:normAutofit/>
          </a:bodyPr>
          <a:lstStyle/>
          <a:p>
            <a:pPr marL="0" lvl="0" indent="0" algn="l" rtl="0">
              <a:lnSpc>
                <a:spcPct val="100000"/>
              </a:lnSpc>
              <a:spcBef>
                <a:spcPts val="0"/>
              </a:spcBef>
              <a:spcAft>
                <a:spcPts val="0"/>
              </a:spcAft>
              <a:buClr>
                <a:srgbClr val="FFFFFF"/>
              </a:buClr>
              <a:buSzPts val="2800"/>
              <a:buFont typeface="Times New Roman"/>
              <a:buNone/>
            </a:pPr>
            <a:r>
              <a:rPr lang="en-US" sz="2800"/>
              <a:t>CSS3133 Knowledge Management</a:t>
            </a:r>
            <a:br>
              <a:rPr lang="en-US" sz="2800"/>
            </a:br>
            <a:br>
              <a:rPr lang="en-US" sz="2800"/>
            </a:br>
            <a:r>
              <a:rPr lang="en-US" sz="3200"/>
              <a:t>Unit 07: The Role of Organisation Culture </a:t>
            </a:r>
            <a:br>
              <a:rPr lang="en-US" sz="1050"/>
            </a:br>
            <a:endParaRPr sz="1050"/>
          </a:p>
        </p:txBody>
      </p:sp>
      <p:sp>
        <p:nvSpPr>
          <p:cNvPr id="129" name="Google Shape;129;p1"/>
          <p:cNvSpPr txBox="1">
            <a:spLocks noGrp="1"/>
          </p:cNvSpPr>
          <p:nvPr>
            <p:ph type="subTitle" idx="1"/>
          </p:nvPr>
        </p:nvSpPr>
        <p:spPr>
          <a:xfrm>
            <a:off x="474559" y="5653142"/>
            <a:ext cx="8463767" cy="565927"/>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Clr>
                <a:schemeClr val="accent2"/>
              </a:buClr>
              <a:buSzPts val="2100"/>
              <a:buNone/>
            </a:pPr>
            <a:endParaRPr dirty="0"/>
          </a:p>
        </p:txBody>
      </p:sp>
      <p:sp>
        <p:nvSpPr>
          <p:cNvPr id="130" name="Google Shape;130;p1"/>
          <p:cNvSpPr txBox="1">
            <a:spLocks noGrp="1"/>
          </p:cNvSpPr>
          <p:nvPr>
            <p:ph type="sldNum" idx="4294967295"/>
          </p:nvPr>
        </p:nvSpPr>
        <p:spPr>
          <a:xfrm>
            <a:off x="0" y="6418263"/>
            <a:ext cx="2698750" cy="365125"/>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867"/>
              <a:buFont typeface="Montserrat"/>
              <a:buNone/>
            </a:pPr>
            <a:fld id="{00000000-1234-1234-1234-123412341234}" type="slidenum">
              <a:rPr lang="en-US" sz="867" b="0" i="0" u="none" strike="noStrike" cap="none">
                <a:solidFill>
                  <a:srgbClr val="888888"/>
                </a:solidFill>
                <a:latin typeface="Montserrat"/>
                <a:ea typeface="Montserrat"/>
                <a:cs typeface="Montserrat"/>
                <a:sym typeface="Montserrat"/>
              </a:rPr>
              <a:t>1</a:t>
            </a:fld>
            <a:endParaRPr sz="867"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Norms </a:t>
            </a:r>
            <a:endParaRPr/>
          </a:p>
        </p:txBody>
      </p:sp>
      <p:sp>
        <p:nvSpPr>
          <p:cNvPr id="218" name="Google Shape;218;p12"/>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Norms form the </a:t>
            </a:r>
            <a:r>
              <a:rPr lang="en-US" dirty="0">
                <a:highlight>
                  <a:srgbClr val="FFFF00"/>
                </a:highlight>
              </a:rPr>
              <a:t>instrumental and visible area of organizational culture</a:t>
            </a:r>
            <a:r>
              <a:rPr lang="en-US" dirty="0"/>
              <a:t>.</a:t>
            </a:r>
            <a:endParaRPr dirty="0"/>
          </a:p>
          <a:p>
            <a:pPr marL="342891" lvl="0" indent="-342891" algn="l" rtl="0">
              <a:spcBef>
                <a:spcPts val="392"/>
              </a:spcBef>
              <a:spcAft>
                <a:spcPts val="0"/>
              </a:spcAft>
              <a:buClr>
                <a:srgbClr val="0C2340"/>
              </a:buClr>
              <a:buSzPct val="100000"/>
              <a:buChar char="•"/>
            </a:pPr>
            <a:r>
              <a:rPr lang="en-US" dirty="0"/>
              <a:t>They </a:t>
            </a:r>
            <a:r>
              <a:rPr lang="en-US" dirty="0">
                <a:solidFill>
                  <a:schemeClr val="bg1"/>
                </a:solidFill>
                <a:highlight>
                  <a:srgbClr val="008080"/>
                </a:highlight>
              </a:rPr>
              <a:t>represent the most evident layer for someone who comes in contact with the organization for the ﬁrst time</a:t>
            </a:r>
            <a:r>
              <a:rPr lang="en-US" dirty="0"/>
              <a:t>. </a:t>
            </a:r>
            <a:endParaRPr dirty="0"/>
          </a:p>
          <a:p>
            <a:pPr marL="342891" lvl="0" indent="-342891" algn="l" rtl="0">
              <a:spcBef>
                <a:spcPts val="392"/>
              </a:spcBef>
              <a:spcAft>
                <a:spcPts val="0"/>
              </a:spcAft>
              <a:buClr>
                <a:srgbClr val="0C2340"/>
              </a:buClr>
              <a:buSzPct val="100000"/>
              <a:buChar char="•"/>
            </a:pPr>
            <a:r>
              <a:rPr lang="en-US" dirty="0"/>
              <a:t>They derive from cultural values and basic assumptions.  </a:t>
            </a:r>
            <a:endParaRPr dirty="0"/>
          </a:p>
          <a:p>
            <a:pPr marL="342891" lvl="0" indent="-342891" algn="l" rtl="0">
              <a:spcBef>
                <a:spcPts val="392"/>
              </a:spcBef>
              <a:spcAft>
                <a:spcPts val="0"/>
              </a:spcAft>
              <a:buClr>
                <a:srgbClr val="0C2340"/>
              </a:buClr>
              <a:buSzPct val="100000"/>
              <a:buChar char="•"/>
            </a:pPr>
            <a:r>
              <a:rPr lang="en-US" dirty="0"/>
              <a:t>Norms are expressed in a set of rules and expectations and serve to orient people’s behavior within the organization. </a:t>
            </a:r>
            <a:endParaRPr dirty="0"/>
          </a:p>
          <a:p>
            <a:pPr marL="342891" lvl="0" indent="-342891" algn="l" rtl="0">
              <a:spcBef>
                <a:spcPts val="392"/>
              </a:spcBef>
              <a:spcAft>
                <a:spcPts val="0"/>
              </a:spcAft>
              <a:buClr>
                <a:srgbClr val="0C2340"/>
              </a:buClr>
              <a:buSzPct val="100000"/>
              <a:buChar char="•"/>
            </a:pPr>
            <a:r>
              <a:rPr lang="en-US" dirty="0"/>
              <a:t>The two basic categories of norms are:</a:t>
            </a:r>
            <a:endParaRPr dirty="0"/>
          </a:p>
          <a:p>
            <a:pPr marL="742932" lvl="1" indent="-285744" algn="l" rtl="0">
              <a:spcBef>
                <a:spcPts val="336"/>
              </a:spcBef>
              <a:spcAft>
                <a:spcPts val="0"/>
              </a:spcAft>
              <a:buClr>
                <a:srgbClr val="0C2340"/>
              </a:buClr>
              <a:buSzPct val="100000"/>
              <a:buChar char="–"/>
            </a:pPr>
            <a:r>
              <a:rPr lang="en-US" b="1" dirty="0"/>
              <a:t>Formal, institutional norms: </a:t>
            </a:r>
            <a:endParaRPr dirty="0"/>
          </a:p>
          <a:p>
            <a:pPr marL="1142971" lvl="2" indent="-228594" algn="l" rtl="0">
              <a:spcBef>
                <a:spcPts val="336"/>
              </a:spcBef>
              <a:spcAft>
                <a:spcPts val="0"/>
              </a:spcAft>
              <a:buClr>
                <a:srgbClr val="0C2340"/>
              </a:buClr>
              <a:buSzPct val="100000"/>
              <a:buChar char="•"/>
            </a:pPr>
            <a:r>
              <a:rPr lang="en-US" dirty="0"/>
              <a:t>Produced by managers or experts, hired for this purpose alone, and made mandatory.</a:t>
            </a:r>
            <a:endParaRPr dirty="0"/>
          </a:p>
          <a:p>
            <a:pPr marL="742932" lvl="1" indent="-285744" algn="l" rtl="0">
              <a:spcBef>
                <a:spcPts val="336"/>
              </a:spcBef>
              <a:spcAft>
                <a:spcPts val="0"/>
              </a:spcAft>
              <a:buClr>
                <a:srgbClr val="0C2340"/>
              </a:buClr>
              <a:buSzPct val="100000"/>
              <a:buChar char="–"/>
            </a:pPr>
            <a:r>
              <a:rPr lang="en-US" b="1" dirty="0"/>
              <a:t>Informal norms: </a:t>
            </a:r>
            <a:endParaRPr dirty="0"/>
          </a:p>
          <a:p>
            <a:pPr marL="1142971" lvl="2" indent="-228594" algn="l" rtl="0">
              <a:spcBef>
                <a:spcPts val="336"/>
              </a:spcBef>
              <a:spcAft>
                <a:spcPts val="0"/>
              </a:spcAft>
              <a:buClr>
                <a:srgbClr val="0C2340"/>
              </a:buClr>
              <a:buSzPct val="100000"/>
              <a:buChar char="•"/>
            </a:pPr>
            <a:r>
              <a:rPr lang="en-US" dirty="0"/>
              <a:t>Produced by the personnel or by certain groups and disseminated through legends, stories, and myths, or reﬂected in ceremonies or rituals</a:t>
            </a:r>
            <a:endParaRPr dirty="0"/>
          </a:p>
          <a:p>
            <a:pPr marL="1142971" lvl="2" indent="-228594" algn="l" rtl="0">
              <a:spcBef>
                <a:spcPts val="336"/>
              </a:spcBef>
              <a:spcAft>
                <a:spcPts val="0"/>
              </a:spcAft>
              <a:buClr>
                <a:srgbClr val="0C2340"/>
              </a:buClr>
              <a:buSzPct val="100000"/>
              <a:buChar char="•"/>
            </a:pPr>
            <a:r>
              <a:rPr lang="en-US" dirty="0"/>
              <a:t>They are the expression of informal culture, based on certain values spread in an informal space. </a:t>
            </a:r>
            <a:endParaRPr dirty="0"/>
          </a:p>
          <a:p>
            <a:pPr marL="342891" lvl="0" indent="-342891" algn="l" rtl="0">
              <a:spcBef>
                <a:spcPts val="392"/>
              </a:spcBef>
              <a:spcAft>
                <a:spcPts val="0"/>
              </a:spcAft>
              <a:buClr>
                <a:srgbClr val="0C2340"/>
              </a:buClr>
              <a:buSzPct val="100000"/>
              <a:buChar char="•"/>
            </a:pPr>
            <a:r>
              <a:rPr lang="en-US" dirty="0"/>
              <a:t>An expressive culture is one that reﬂects the emotions, feelings, and aspirations of the organization’s personnel. </a:t>
            </a:r>
            <a:endParaRPr dirty="0"/>
          </a:p>
        </p:txBody>
      </p:sp>
      <p:sp>
        <p:nvSpPr>
          <p:cNvPr id="219" name="Google Shape;219;p1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20" name="Google Shape;220;p1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10</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Norms and change</a:t>
            </a:r>
            <a:endParaRPr/>
          </a:p>
        </p:txBody>
      </p:sp>
      <p:sp>
        <p:nvSpPr>
          <p:cNvPr id="226" name="Google Shape;226;p13"/>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62500" lnSpcReduction="20000"/>
          </a:bodyPr>
          <a:lstStyle/>
          <a:p>
            <a:pPr marL="342891" lvl="0" indent="-342891" algn="l" rtl="0">
              <a:spcBef>
                <a:spcPts val="0"/>
              </a:spcBef>
              <a:spcAft>
                <a:spcPts val="0"/>
              </a:spcAft>
              <a:buClr>
                <a:srgbClr val="0C2340"/>
              </a:buClr>
              <a:buSzPct val="100000"/>
              <a:buChar char="•"/>
            </a:pPr>
            <a:r>
              <a:rPr lang="en-US" dirty="0"/>
              <a:t>Norms are directly involved in the change process because they allow for interventions in a ﬁeld that is very accessible to individuals. </a:t>
            </a:r>
            <a:endParaRPr dirty="0"/>
          </a:p>
          <a:p>
            <a:pPr marL="742932" lvl="1" indent="-285744" algn="l" rtl="0">
              <a:spcBef>
                <a:spcPts val="336"/>
              </a:spcBef>
              <a:spcAft>
                <a:spcPts val="0"/>
              </a:spcAft>
              <a:buClr>
                <a:srgbClr val="0C2340"/>
              </a:buClr>
              <a:buSzPct val="100000"/>
              <a:buChar char="–"/>
            </a:pPr>
            <a:r>
              <a:rPr lang="en-US" dirty="0"/>
              <a:t>Those who want to understand organizational culture refer to its philosophical and value layers.</a:t>
            </a:r>
            <a:endParaRPr dirty="0"/>
          </a:p>
          <a:p>
            <a:pPr marL="742932" lvl="1" indent="-285744" algn="l" rtl="0">
              <a:spcBef>
                <a:spcPts val="336"/>
              </a:spcBef>
              <a:spcAft>
                <a:spcPts val="0"/>
              </a:spcAft>
              <a:buClr>
                <a:srgbClr val="0C2340"/>
              </a:buClr>
              <a:buSzPct val="100000"/>
              <a:buChar char="–"/>
            </a:pPr>
            <a:r>
              <a:rPr lang="en-US" dirty="0"/>
              <a:t>Those who want to change culture and use it as a maintenance or development tool refer mainly to its normative layer or see it as a normative culture.</a:t>
            </a:r>
            <a:endParaRPr dirty="0"/>
          </a:p>
          <a:p>
            <a:pPr marL="742932" lvl="1" indent="-285744" algn="l" rtl="0">
              <a:spcBef>
                <a:spcPts val="336"/>
              </a:spcBef>
              <a:spcAft>
                <a:spcPts val="0"/>
              </a:spcAft>
              <a:buClr>
                <a:srgbClr val="0C2340"/>
              </a:buClr>
              <a:buSzPct val="100000"/>
              <a:buChar char="–"/>
            </a:pPr>
            <a:r>
              <a:rPr lang="en-US" dirty="0"/>
              <a:t>A normative culture </a:t>
            </a:r>
            <a:r>
              <a:rPr lang="en-US" dirty="0">
                <a:highlight>
                  <a:srgbClr val="FFFF00"/>
                </a:highlight>
              </a:rPr>
              <a:t>is based on a set of formal rules, norms</a:t>
            </a:r>
            <a:r>
              <a:rPr lang="en-US" dirty="0"/>
              <a:t>, prescriptions, positions, and hierarchies and </a:t>
            </a:r>
            <a:r>
              <a:rPr lang="en-US" sz="2600" dirty="0">
                <a:highlight>
                  <a:srgbClr val="FFFF00"/>
                </a:highlight>
              </a:rPr>
              <a:t>emphasizes compliance </a:t>
            </a:r>
            <a:r>
              <a:rPr lang="en-US" dirty="0"/>
              <a:t>with the rules.</a:t>
            </a:r>
            <a:endParaRPr dirty="0"/>
          </a:p>
          <a:p>
            <a:pPr marL="742932" lvl="1" indent="-285744" algn="l" rtl="0">
              <a:spcBef>
                <a:spcPts val="336"/>
              </a:spcBef>
              <a:spcAft>
                <a:spcPts val="0"/>
              </a:spcAft>
              <a:buClr>
                <a:srgbClr val="0C2340"/>
              </a:buClr>
              <a:buSzPct val="100000"/>
              <a:buChar char="–"/>
            </a:pPr>
            <a:r>
              <a:rPr lang="en-US" dirty="0"/>
              <a:t>On the other hand, norms represent one of the premises for cultural unity, the reference system for managers in personnel assessment. ]</a:t>
            </a:r>
            <a:endParaRPr dirty="0"/>
          </a:p>
          <a:p>
            <a:pPr marL="342891" lvl="0" indent="-342891" algn="l" rtl="0">
              <a:spcBef>
                <a:spcPts val="392"/>
              </a:spcBef>
              <a:spcAft>
                <a:spcPts val="0"/>
              </a:spcAft>
              <a:buClr>
                <a:srgbClr val="0C2340"/>
              </a:buClr>
              <a:buSzPct val="100000"/>
              <a:buChar char="•"/>
            </a:pPr>
            <a:r>
              <a:rPr lang="en-US" dirty="0"/>
              <a:t>Such assessments sustain norms strengthening and are often accompanied by bonuses. </a:t>
            </a:r>
            <a:endParaRPr dirty="0"/>
          </a:p>
          <a:p>
            <a:pPr marL="342891" lvl="0" indent="-342891" algn="l" rtl="0">
              <a:spcBef>
                <a:spcPts val="392"/>
              </a:spcBef>
              <a:spcAft>
                <a:spcPts val="0"/>
              </a:spcAft>
              <a:buClr>
                <a:srgbClr val="0C2340"/>
              </a:buClr>
              <a:buSzPct val="100000"/>
              <a:buChar char="•"/>
            </a:pPr>
            <a:r>
              <a:rPr lang="en-US" dirty="0"/>
              <a:t>Norms are thus a reference system for the personnel as well, whose attitude toward them represents the framework that produces organizational ethos.</a:t>
            </a:r>
            <a:endParaRPr dirty="0"/>
          </a:p>
          <a:p>
            <a:pPr marL="342891" lvl="0" indent="-342891" algn="l" rtl="0">
              <a:spcBef>
                <a:spcPts val="392"/>
              </a:spcBef>
              <a:spcAft>
                <a:spcPts val="0"/>
              </a:spcAft>
              <a:buClr>
                <a:srgbClr val="0C2340"/>
              </a:buClr>
              <a:buSzPct val="100000"/>
              <a:buChar char="•"/>
            </a:pPr>
            <a:r>
              <a:rPr lang="en-US" dirty="0"/>
              <a:t>A number of instruments can help diagnose organizational culture.</a:t>
            </a:r>
            <a:endParaRPr dirty="0"/>
          </a:p>
          <a:p>
            <a:pPr marL="742932" lvl="1" indent="-285744" algn="l" rtl="0">
              <a:spcBef>
                <a:spcPts val="336"/>
              </a:spcBef>
              <a:spcAft>
                <a:spcPts val="0"/>
              </a:spcAft>
              <a:buClr>
                <a:srgbClr val="0C2340"/>
              </a:buClr>
              <a:buSzPct val="100000"/>
              <a:buChar char="–"/>
            </a:pPr>
            <a:r>
              <a:rPr lang="en-US" dirty="0"/>
              <a:t>These are typically surveys or questionnaires that help to identify the critical aspects of an existing culture and will provide a proﬁle of your organization’s culture, typically in the form of an orientation.</a:t>
            </a:r>
            <a:endParaRPr dirty="0"/>
          </a:p>
        </p:txBody>
      </p:sp>
      <p:sp>
        <p:nvSpPr>
          <p:cNvPr id="227" name="Google Shape;227;p1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28" name="Google Shape;228;p1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11</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a:spLocks noGrp="1"/>
          </p:cNvSpPr>
          <p:nvPr>
            <p:ph type="title"/>
          </p:nvPr>
        </p:nvSpPr>
        <p:spPr>
          <a:xfrm>
            <a:off x="609603" y="411001"/>
            <a:ext cx="10132191"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Most important dimensions of organizational culture</a:t>
            </a:r>
            <a:endParaRPr/>
          </a:p>
        </p:txBody>
      </p:sp>
      <p:sp>
        <p:nvSpPr>
          <p:cNvPr id="234" name="Google Shape;234;p14"/>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85000" lnSpcReduction="20000"/>
          </a:bodyPr>
          <a:lstStyle/>
          <a:p>
            <a:pPr marL="342891" lvl="0" indent="-342891" algn="l" rtl="0">
              <a:spcBef>
                <a:spcPts val="0"/>
              </a:spcBef>
              <a:spcAft>
                <a:spcPts val="0"/>
              </a:spcAft>
              <a:buClr>
                <a:srgbClr val="0C2340"/>
              </a:buClr>
              <a:buSzPct val="100000"/>
              <a:buChar char="•"/>
            </a:pPr>
            <a:r>
              <a:rPr lang="en-US" sz="2400" dirty="0"/>
              <a:t>The most important dimensions of an organizational culture are </a:t>
            </a:r>
            <a:endParaRPr dirty="0"/>
          </a:p>
          <a:p>
            <a:pPr marL="742932" lvl="1" indent="-285744" algn="l" rtl="0">
              <a:spcBef>
                <a:spcPts val="370"/>
              </a:spcBef>
              <a:spcAft>
                <a:spcPts val="0"/>
              </a:spcAft>
              <a:buClr>
                <a:srgbClr val="0C2340"/>
              </a:buClr>
              <a:buSzPct val="100000"/>
              <a:buChar char="–"/>
            </a:pPr>
            <a:r>
              <a:rPr lang="en-US" sz="2000" dirty="0"/>
              <a:t>that culture promotes an ideal that mobilizes learning institutions in achieving it </a:t>
            </a:r>
            <a:endParaRPr dirty="0"/>
          </a:p>
          <a:p>
            <a:pPr marL="742932" lvl="1" indent="-285744" algn="l" rtl="0">
              <a:spcBef>
                <a:spcPts val="370"/>
              </a:spcBef>
              <a:spcAft>
                <a:spcPts val="0"/>
              </a:spcAft>
              <a:buClr>
                <a:srgbClr val="0C2340"/>
              </a:buClr>
              <a:buSzPct val="100000"/>
              <a:buChar char="–"/>
            </a:pPr>
            <a:r>
              <a:rPr lang="en-US" sz="2000" dirty="0"/>
              <a:t>that culture can bring </a:t>
            </a:r>
            <a:r>
              <a:rPr lang="en-US" sz="2000" dirty="0">
                <a:highlight>
                  <a:srgbClr val="FFFF00"/>
                </a:highlight>
              </a:rPr>
              <a:t>uniformity and unity as well as diversity</a:t>
            </a:r>
            <a:r>
              <a:rPr lang="en-US" sz="2000" dirty="0"/>
              <a:t>. </a:t>
            </a:r>
            <a:endParaRPr dirty="0"/>
          </a:p>
          <a:p>
            <a:pPr marL="342891" lvl="0" indent="-342891" algn="l" rtl="0">
              <a:spcBef>
                <a:spcPts val="407"/>
              </a:spcBef>
              <a:spcAft>
                <a:spcPts val="0"/>
              </a:spcAft>
              <a:buClr>
                <a:srgbClr val="0C2340"/>
              </a:buClr>
              <a:buSzPct val="100000"/>
              <a:buChar char="•"/>
            </a:pPr>
            <a:r>
              <a:rPr lang="en-US" sz="2200" dirty="0"/>
              <a:t>Culture is customs and rights and the organization’s “own way”—its norms, values, behavior patterns, rituals, traditions. </a:t>
            </a:r>
            <a:endParaRPr dirty="0"/>
          </a:p>
          <a:p>
            <a:pPr marL="342891" lvl="0" indent="-342891" algn="l" rtl="0">
              <a:spcBef>
                <a:spcPts val="407"/>
              </a:spcBef>
              <a:spcAft>
                <a:spcPts val="0"/>
              </a:spcAft>
              <a:buClr>
                <a:srgbClr val="0C2340"/>
              </a:buClr>
              <a:buSzPct val="100000"/>
              <a:buChar char="•"/>
            </a:pPr>
            <a:r>
              <a:rPr lang="en-US" sz="2200" dirty="0"/>
              <a:t>Culture implies structural stability, patterning, and integration. </a:t>
            </a:r>
            <a:endParaRPr dirty="0"/>
          </a:p>
          <a:p>
            <a:pPr marL="342891" lvl="0" indent="-342891" algn="l" rtl="0">
              <a:spcBef>
                <a:spcPts val="407"/>
              </a:spcBef>
              <a:spcAft>
                <a:spcPts val="0"/>
              </a:spcAft>
              <a:buClr>
                <a:srgbClr val="0C2340"/>
              </a:buClr>
              <a:buSzPct val="100000"/>
              <a:buChar char="•"/>
            </a:pPr>
            <a:r>
              <a:rPr lang="en-US" sz="2200" dirty="0"/>
              <a:t>It arises from shared history, and adaptation and change are not possible without making changes that affect the culture and more often than not it is not rational. </a:t>
            </a:r>
            <a:endParaRPr dirty="0"/>
          </a:p>
          <a:p>
            <a:pPr marL="342891" lvl="0" indent="-342891" algn="l" rtl="0">
              <a:spcBef>
                <a:spcPts val="407"/>
              </a:spcBef>
              <a:spcAft>
                <a:spcPts val="0"/>
              </a:spcAft>
              <a:buClr>
                <a:srgbClr val="0C2340"/>
              </a:buClr>
              <a:buSzPct val="100000"/>
              <a:buChar char="•"/>
            </a:pPr>
            <a:r>
              <a:rPr lang="en-US" sz="2200" dirty="0"/>
              <a:t>For large organizations there are issues involving the development of subcultures and the integration of newcomers. </a:t>
            </a:r>
            <a:endParaRPr dirty="0"/>
          </a:p>
          <a:p>
            <a:pPr marL="742932" lvl="1" indent="-285744" algn="l" rtl="0">
              <a:spcBef>
                <a:spcPts val="370"/>
              </a:spcBef>
              <a:spcAft>
                <a:spcPts val="0"/>
              </a:spcAft>
              <a:buClr>
                <a:srgbClr val="0C2340"/>
              </a:buClr>
              <a:buSzPct val="100000"/>
              <a:buChar char="–"/>
            </a:pPr>
            <a:r>
              <a:rPr lang="en-US" sz="2000" dirty="0"/>
              <a:t>Organizational learning, development, and planned change cannot be understood without considering culture as the primary source of resistance to change.</a:t>
            </a:r>
            <a:endParaRPr dirty="0"/>
          </a:p>
          <a:p>
            <a:pPr marL="742932" lvl="1" indent="-285744" algn="l" rtl="0">
              <a:spcBef>
                <a:spcPts val="370"/>
              </a:spcBef>
              <a:spcAft>
                <a:spcPts val="0"/>
              </a:spcAft>
              <a:buClr>
                <a:srgbClr val="0C2340"/>
              </a:buClr>
              <a:buSzPct val="100000"/>
              <a:buChar char="–"/>
            </a:pPr>
            <a:r>
              <a:rPr lang="en-US" sz="2000" dirty="0"/>
              <a:t>It is at this junction, the resistance to any change in the organizational culture, that we ﬁrst encounter the intersection between organizational culture and knowledge management.</a:t>
            </a:r>
            <a:endParaRPr dirty="0"/>
          </a:p>
        </p:txBody>
      </p:sp>
      <p:sp>
        <p:nvSpPr>
          <p:cNvPr id="235" name="Google Shape;235;p1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36" name="Google Shape;236;p1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Culture at the foundation of KM</a:t>
            </a:r>
            <a:endParaRPr/>
          </a:p>
        </p:txBody>
      </p:sp>
      <p:sp>
        <p:nvSpPr>
          <p:cNvPr id="242" name="Google Shape;242;p15"/>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a:t>Implementations of knowledge management almost always require a cultural change, if not a complete transformation, at least a tweaking of the existing culture(s) in order to promote a culture of knowledge sharing and collaboration. </a:t>
            </a:r>
            <a:endParaRPr/>
          </a:p>
          <a:p>
            <a:pPr marL="342891" lvl="0" indent="-342891" algn="l" rtl="0">
              <a:spcBef>
                <a:spcPts val="434"/>
              </a:spcBef>
              <a:spcAft>
                <a:spcPts val="0"/>
              </a:spcAft>
              <a:buClr>
                <a:srgbClr val="0C2340"/>
              </a:buClr>
              <a:buSzPct val="100000"/>
              <a:buChar char="•"/>
            </a:pPr>
            <a:r>
              <a:rPr lang="en-US"/>
              <a:t>KM will almost always trigger a change that will in turn trigger a maturing or an evolutionary process. </a:t>
            </a:r>
            <a:endParaRPr/>
          </a:p>
          <a:p>
            <a:pPr marL="342891" lvl="0" indent="-342891" algn="l" rtl="0">
              <a:spcBef>
                <a:spcPts val="434"/>
              </a:spcBef>
              <a:spcAft>
                <a:spcPts val="0"/>
              </a:spcAft>
              <a:buClr>
                <a:srgbClr val="0C2340"/>
              </a:buClr>
              <a:buSzPct val="100000"/>
              <a:buChar char="•"/>
            </a:pPr>
            <a:r>
              <a:rPr lang="en-US"/>
              <a:t>However, the instigator of change rarely meets with a receptive audience. </a:t>
            </a:r>
            <a:endParaRPr/>
          </a:p>
          <a:p>
            <a:pPr marL="742932" lvl="1" indent="-285744" algn="l" rtl="0">
              <a:spcBef>
                <a:spcPts val="372"/>
              </a:spcBef>
              <a:spcAft>
                <a:spcPts val="0"/>
              </a:spcAft>
              <a:buClr>
                <a:srgbClr val="0C2340"/>
              </a:buClr>
              <a:buSzPct val="100000"/>
              <a:buChar char="–"/>
            </a:pPr>
            <a:r>
              <a:rPr lang="en-US"/>
              <a:t>People do not necessarily always oppose change for the sake of opposing, but they will do so if they perceive the proposed change as an imposition rather than an improvement in their personal work lives. </a:t>
            </a:r>
            <a:endParaRPr/>
          </a:p>
          <a:p>
            <a:pPr marL="742932" lvl="1" indent="-285744" algn="l" rtl="0">
              <a:spcBef>
                <a:spcPts val="372"/>
              </a:spcBef>
              <a:spcAft>
                <a:spcPts val="0"/>
              </a:spcAft>
              <a:buClr>
                <a:srgbClr val="0C2340"/>
              </a:buClr>
              <a:buSzPct val="100000"/>
              <a:buChar char="–"/>
            </a:pPr>
            <a:r>
              <a:rPr lang="en-US"/>
              <a:t>They are also often left out of the loop and feel neither ownership nor vested interest in whether or not the change succeeds. </a:t>
            </a:r>
            <a:endParaRPr/>
          </a:p>
          <a:p>
            <a:pPr marL="342891" lvl="0" indent="-342891" algn="l" rtl="0">
              <a:spcBef>
                <a:spcPts val="434"/>
              </a:spcBef>
              <a:spcAft>
                <a:spcPts val="0"/>
              </a:spcAft>
              <a:buClr>
                <a:srgbClr val="0C2340"/>
              </a:buClr>
              <a:buSzPct val="100000"/>
              <a:buChar char="•"/>
            </a:pPr>
            <a:r>
              <a:rPr lang="en-US"/>
              <a:t>A knowledge-sharing culture is built upon the foundation of trust, and as such it is imperative to inform, involve, and inspire organizational participants during the organizational changes that are needed.</a:t>
            </a:r>
            <a:endParaRPr/>
          </a:p>
        </p:txBody>
      </p:sp>
      <p:sp>
        <p:nvSpPr>
          <p:cNvPr id="243" name="Google Shape;243;p1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44" name="Google Shape;244;p1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13</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Corporate culture</a:t>
            </a:r>
            <a:endParaRPr/>
          </a:p>
        </p:txBody>
      </p:sp>
      <p:sp>
        <p:nvSpPr>
          <p:cNvPr id="250" name="Google Shape;250;p16"/>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62500" lnSpcReduction="20000"/>
          </a:bodyPr>
          <a:lstStyle/>
          <a:p>
            <a:pPr marL="342891" lvl="0" indent="-342891" algn="l" rtl="0">
              <a:spcBef>
                <a:spcPts val="0"/>
              </a:spcBef>
              <a:spcAft>
                <a:spcPts val="0"/>
              </a:spcAft>
              <a:buClr>
                <a:srgbClr val="0C2340"/>
              </a:buClr>
              <a:buSzPct val="100000"/>
              <a:buChar char="•"/>
            </a:pPr>
            <a:r>
              <a:rPr lang="en-US" sz="3400"/>
              <a:t>Corporate culture is a key component of ensuring that critical knowledge and information ﬂow within an organization. </a:t>
            </a:r>
            <a:endParaRPr/>
          </a:p>
          <a:p>
            <a:pPr marL="342891" lvl="0" indent="-342891" algn="l" rtl="0">
              <a:spcBef>
                <a:spcPts val="425"/>
              </a:spcBef>
              <a:spcAft>
                <a:spcPts val="0"/>
              </a:spcAft>
              <a:buClr>
                <a:srgbClr val="0C2340"/>
              </a:buClr>
              <a:buSzPct val="100000"/>
              <a:buChar char="•"/>
            </a:pPr>
            <a:r>
              <a:rPr lang="en-US" sz="3400"/>
              <a:t>The strength and commitment of a corporate culture will almost always be more important than the communication technologies that are implemented to promote knowledge sharing.</a:t>
            </a:r>
            <a:endParaRPr/>
          </a:p>
          <a:p>
            <a:pPr marL="342891" lvl="0" indent="-342891" algn="l" rtl="0">
              <a:spcBef>
                <a:spcPts val="425"/>
              </a:spcBef>
              <a:spcAft>
                <a:spcPts val="0"/>
              </a:spcAft>
              <a:buClr>
                <a:srgbClr val="0C2340"/>
              </a:buClr>
              <a:buSzPct val="100000"/>
              <a:buChar char="•"/>
            </a:pPr>
            <a:r>
              <a:rPr lang="en-US" sz="3400"/>
              <a:t>Traditionally, knowledge ﬂows were vertical, from supervisor to supervisee, following the lines of the organizational chart. </a:t>
            </a:r>
            <a:endParaRPr/>
          </a:p>
          <a:p>
            <a:pPr marL="342891" lvl="0" indent="-342891" algn="l" rtl="0">
              <a:spcBef>
                <a:spcPts val="425"/>
              </a:spcBef>
              <a:spcAft>
                <a:spcPts val="0"/>
              </a:spcAft>
              <a:buClr>
                <a:srgbClr val="0C2340"/>
              </a:buClr>
              <a:buSzPct val="100000"/>
              <a:buChar char="•"/>
            </a:pPr>
            <a:r>
              <a:rPr lang="en-US" sz="3400"/>
              <a:t>Organizations today need to change their culture to one that rewards the ﬂow of knowledge horizontally as well.</a:t>
            </a:r>
            <a:endParaRPr/>
          </a:p>
          <a:p>
            <a:pPr marL="342891" lvl="0" indent="-342891" algn="l" rtl="0">
              <a:spcBef>
                <a:spcPts val="425"/>
              </a:spcBef>
              <a:spcAft>
                <a:spcPts val="0"/>
              </a:spcAft>
              <a:buClr>
                <a:srgbClr val="0C2340"/>
              </a:buClr>
              <a:buSzPct val="100000"/>
              <a:buChar char="•"/>
            </a:pPr>
            <a:r>
              <a:rPr lang="en-US" sz="3400"/>
              <a:t>The types of ideas that need to be disseminated for KM to be successfully implemented include a change from perceiving knowledge and knowledge creation as being a proprietary and solo undertaking to a perception of participation and collaboration. </a:t>
            </a:r>
            <a:endParaRPr/>
          </a:p>
          <a:p>
            <a:pPr marL="742932" lvl="1" indent="-285775" algn="l" rtl="0">
              <a:spcBef>
                <a:spcPts val="362"/>
              </a:spcBef>
              <a:spcAft>
                <a:spcPts val="0"/>
              </a:spcAft>
              <a:buClr>
                <a:srgbClr val="0C2340"/>
              </a:buClr>
              <a:buSzPct val="100000"/>
              <a:buChar char="–"/>
            </a:pPr>
            <a:r>
              <a:rPr lang="en-US" sz="2900"/>
              <a:t>This links back to earlier discussions on the social construction of knowledge, and an understanding of the individual differences and organizational contexts that can inﬂuence such perceptions.</a:t>
            </a:r>
            <a:endParaRPr/>
          </a:p>
          <a:p>
            <a:pPr marL="342891" lvl="0" indent="-231765" algn="l" rtl="0">
              <a:spcBef>
                <a:spcPts val="350"/>
              </a:spcBef>
              <a:spcAft>
                <a:spcPts val="0"/>
              </a:spcAft>
              <a:buClr>
                <a:srgbClr val="0C2340"/>
              </a:buClr>
              <a:buSzPct val="100000"/>
              <a:buNone/>
            </a:pPr>
            <a:endParaRPr/>
          </a:p>
        </p:txBody>
      </p:sp>
      <p:sp>
        <p:nvSpPr>
          <p:cNvPr id="251" name="Google Shape;251;p1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52" name="Google Shape;252;p1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Collaborative knowledge sharing</a:t>
            </a:r>
            <a:endParaRPr/>
          </a:p>
        </p:txBody>
      </p:sp>
      <p:sp>
        <p:nvSpPr>
          <p:cNvPr id="258" name="Google Shape;258;p17"/>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lnSpcReduction="10000"/>
          </a:bodyPr>
          <a:lstStyle/>
          <a:p>
            <a:pPr marL="342891" lvl="0" indent="-342891" algn="l" rtl="0">
              <a:spcBef>
                <a:spcPts val="0"/>
              </a:spcBef>
              <a:spcAft>
                <a:spcPts val="0"/>
              </a:spcAft>
              <a:buClr>
                <a:srgbClr val="0C2340"/>
              </a:buClr>
              <a:buSzPts val="2400"/>
              <a:buChar char="•"/>
            </a:pPr>
            <a:r>
              <a:rPr lang="en-US" sz="2400" dirty="0"/>
              <a:t>A knowledge-sharing culture is one where </a:t>
            </a:r>
            <a:r>
              <a:rPr lang="en-US" sz="2400" dirty="0">
                <a:highlight>
                  <a:srgbClr val="FFFF00"/>
                </a:highlight>
              </a:rPr>
              <a:t>knowledge sharing is the norm</a:t>
            </a:r>
            <a:r>
              <a:rPr lang="en-US" sz="2400" dirty="0"/>
              <a:t>, not the exception, </a:t>
            </a:r>
            <a:r>
              <a:rPr lang="en-US" sz="2400" b="1" dirty="0"/>
              <a:t>where people are encouraged to work together, to collaborate and share, and where they are rewarded for doing so. </a:t>
            </a:r>
            <a:endParaRPr b="1" dirty="0"/>
          </a:p>
          <a:p>
            <a:pPr marL="742932" lvl="1" indent="-285744" algn="l" rtl="0">
              <a:spcBef>
                <a:spcPts val="360"/>
              </a:spcBef>
              <a:spcAft>
                <a:spcPts val="0"/>
              </a:spcAft>
              <a:buClr>
                <a:srgbClr val="0C2340"/>
              </a:buClr>
              <a:buSzPts val="1800"/>
              <a:buChar char="–"/>
            </a:pPr>
            <a:r>
              <a:rPr lang="en-US" sz="1800" dirty="0"/>
              <a:t>A paradigm shift has to occur from “knowledge is power” to “sharing knowledge is more powerful” and culture will determine what you can and will do with the knowledge assets of the organization.</a:t>
            </a:r>
            <a:endParaRPr dirty="0"/>
          </a:p>
          <a:p>
            <a:pPr marL="342891" lvl="0" indent="-342891" algn="l" rtl="0">
              <a:spcBef>
                <a:spcPts val="480"/>
              </a:spcBef>
              <a:spcAft>
                <a:spcPts val="0"/>
              </a:spcAft>
              <a:buClr>
                <a:srgbClr val="0C2340"/>
              </a:buClr>
              <a:buSzPts val="2400"/>
              <a:buChar char="•"/>
            </a:pPr>
            <a:r>
              <a:rPr lang="en-US" sz="2400" dirty="0"/>
              <a:t>A </a:t>
            </a:r>
            <a:r>
              <a:rPr lang="en-US" sz="2400" dirty="0">
                <a:highlight>
                  <a:srgbClr val="FFFF00"/>
                </a:highlight>
              </a:rPr>
              <a:t>collaborative climate </a:t>
            </a:r>
            <a:r>
              <a:rPr lang="en-US" sz="2400" dirty="0"/>
              <a:t>is one of the major factors inﬂuencing the effectiveness of knowledge work. </a:t>
            </a:r>
            <a:endParaRPr dirty="0"/>
          </a:p>
          <a:p>
            <a:pPr marL="742932" lvl="1" indent="-285744" algn="l" rtl="0">
              <a:spcBef>
                <a:spcPts val="360"/>
              </a:spcBef>
              <a:spcAft>
                <a:spcPts val="0"/>
              </a:spcAft>
              <a:buClr>
                <a:srgbClr val="0C2340"/>
              </a:buClr>
              <a:buSzPts val="1800"/>
              <a:buChar char="–"/>
            </a:pPr>
            <a:r>
              <a:rPr lang="en-US" sz="1800" dirty="0"/>
              <a:t>The degree to which an organizational culture is collaborative can be assessed, and this in turn will provide a good indicator of how successful KM will be. </a:t>
            </a:r>
            <a:endParaRPr dirty="0"/>
          </a:p>
          <a:p>
            <a:pPr marL="742932" lvl="1" indent="-285744" algn="l" rtl="0">
              <a:spcBef>
                <a:spcPts val="360"/>
              </a:spcBef>
              <a:spcAft>
                <a:spcPts val="0"/>
              </a:spcAft>
              <a:buClr>
                <a:srgbClr val="0C2340"/>
              </a:buClr>
              <a:buSzPts val="1800"/>
              <a:buChar char="–"/>
            </a:pPr>
            <a:r>
              <a:rPr lang="en-US" sz="1800" dirty="0"/>
              <a:t>It is not a surprise that the study found that distance was bad for collaboration, that is, the more dispersed a company, the less the climate is collaborative.</a:t>
            </a:r>
            <a:endParaRPr dirty="0"/>
          </a:p>
        </p:txBody>
      </p:sp>
      <p:sp>
        <p:nvSpPr>
          <p:cNvPr id="259" name="Google Shape;259;p1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60" name="Google Shape;260;p1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Ideal knowledge sharing</a:t>
            </a:r>
            <a:endParaRPr/>
          </a:p>
        </p:txBody>
      </p:sp>
      <p:sp>
        <p:nvSpPr>
          <p:cNvPr id="266" name="Google Shape;266;p18"/>
          <p:cNvSpPr txBox="1">
            <a:spLocks noGrp="1"/>
          </p:cNvSpPr>
          <p:nvPr>
            <p:ph type="body" idx="1"/>
          </p:nvPr>
        </p:nvSpPr>
        <p:spPr>
          <a:xfrm>
            <a:off x="609605" y="1536192"/>
            <a:ext cx="9515958" cy="4777981"/>
          </a:xfrm>
          <a:prstGeom prst="rect">
            <a:avLst/>
          </a:prstGeom>
          <a:noFill/>
          <a:ln>
            <a:noFill/>
          </a:ln>
        </p:spPr>
        <p:txBody>
          <a:bodyPr spcFirstLastPara="1" wrap="square" lIns="0" tIns="0" rIns="91425" bIns="45700" anchor="t" anchorCtr="0">
            <a:normAutofit fontScale="85000" lnSpcReduction="10000"/>
          </a:bodyPr>
          <a:lstStyle/>
          <a:p>
            <a:pPr marL="342891" lvl="0" indent="-342891" algn="l" rtl="0">
              <a:spcBef>
                <a:spcPts val="0"/>
              </a:spcBef>
              <a:spcAft>
                <a:spcPts val="0"/>
              </a:spcAft>
              <a:buClr>
                <a:srgbClr val="0C2340"/>
              </a:buClr>
              <a:buSzPct val="100000"/>
              <a:buChar char="•"/>
            </a:pPr>
            <a:r>
              <a:rPr lang="en-US" sz="1800" dirty="0"/>
              <a:t>The ideal knowledge-sharing culture was thus one where… </a:t>
            </a:r>
            <a:endParaRPr dirty="0"/>
          </a:p>
          <a:p>
            <a:pPr marL="742932" lvl="1" indent="-285744" algn="l" rtl="0">
              <a:spcBef>
                <a:spcPts val="296"/>
              </a:spcBef>
              <a:spcAft>
                <a:spcPts val="0"/>
              </a:spcAft>
              <a:buClr>
                <a:srgbClr val="0C2340"/>
              </a:buClr>
              <a:buSzPct val="100000"/>
              <a:buChar char="–"/>
            </a:pPr>
            <a:r>
              <a:rPr lang="en-US" sz="1600" dirty="0"/>
              <a:t>Communication and coordination between groups were emphasized</a:t>
            </a:r>
            <a:endParaRPr dirty="0"/>
          </a:p>
          <a:p>
            <a:pPr marL="742932" lvl="1" indent="-285744" algn="l" rtl="0">
              <a:spcBef>
                <a:spcPts val="296"/>
              </a:spcBef>
              <a:spcAft>
                <a:spcPts val="0"/>
              </a:spcAft>
              <a:buClr>
                <a:srgbClr val="0C2340"/>
              </a:buClr>
              <a:buSzPct val="100000"/>
              <a:buChar char="–"/>
            </a:pPr>
            <a:r>
              <a:rPr lang="en-US" sz="1600" dirty="0"/>
              <a:t>Experts would not jealously guard their knowledge</a:t>
            </a:r>
            <a:endParaRPr dirty="0"/>
          </a:p>
          <a:p>
            <a:pPr marL="742932" lvl="1" indent="-285744" algn="l" rtl="0">
              <a:spcBef>
                <a:spcPts val="296"/>
              </a:spcBef>
              <a:spcAft>
                <a:spcPts val="0"/>
              </a:spcAft>
              <a:buClr>
                <a:srgbClr val="0C2340"/>
              </a:buClr>
              <a:buSzPct val="100000"/>
              <a:buChar char="–"/>
            </a:pPr>
            <a:r>
              <a:rPr lang="en-US" sz="1600" dirty="0"/>
              <a:t>Knowledge sharing would be actively and visibly encouraged at all levels of the hierarchy </a:t>
            </a:r>
            <a:endParaRPr dirty="0"/>
          </a:p>
          <a:p>
            <a:pPr marL="1142971" lvl="2" indent="-228594" algn="l" rtl="0">
              <a:spcBef>
                <a:spcPts val="296"/>
              </a:spcBef>
              <a:spcAft>
                <a:spcPts val="0"/>
              </a:spcAft>
              <a:buClr>
                <a:srgbClr val="0C2340"/>
              </a:buClr>
              <a:buSzPct val="100000"/>
              <a:buChar char="•"/>
            </a:pPr>
            <a:r>
              <a:rPr lang="en-US" sz="1600" dirty="0"/>
              <a:t>through recognizing and rewarding knowledge sharing and </a:t>
            </a:r>
            <a:endParaRPr dirty="0"/>
          </a:p>
          <a:p>
            <a:pPr marL="1142971" lvl="2" indent="-228594" algn="l" rtl="0">
              <a:spcBef>
                <a:spcPts val="296"/>
              </a:spcBef>
              <a:spcAft>
                <a:spcPts val="0"/>
              </a:spcAft>
              <a:buClr>
                <a:srgbClr val="0C2340"/>
              </a:buClr>
              <a:buSzPct val="100000"/>
              <a:buChar char="•"/>
            </a:pPr>
            <a:r>
              <a:rPr lang="en-US" sz="1600" dirty="0"/>
              <a:t>through embedding such statements in corporate and individual performance objectives. </a:t>
            </a:r>
            <a:endParaRPr dirty="0"/>
          </a:p>
          <a:p>
            <a:pPr marL="342891" lvl="0" indent="-342891" algn="l" rtl="0">
              <a:spcBef>
                <a:spcPts val="333"/>
              </a:spcBef>
              <a:spcAft>
                <a:spcPts val="0"/>
              </a:spcAft>
              <a:buClr>
                <a:srgbClr val="0C2340"/>
              </a:buClr>
              <a:buSzPct val="100000"/>
              <a:buChar char="•"/>
            </a:pPr>
            <a:r>
              <a:rPr lang="en-US" sz="1800" dirty="0"/>
              <a:t>A culture that promotes knowledge sharing would be one where tools and taxonomies are standardized to make access and exchange easy,</a:t>
            </a:r>
            <a:endParaRPr dirty="0"/>
          </a:p>
          <a:p>
            <a:pPr marL="742932" lvl="1" indent="-285744" algn="l" rtl="0">
              <a:spcBef>
                <a:spcPts val="296"/>
              </a:spcBef>
              <a:spcAft>
                <a:spcPts val="0"/>
              </a:spcAft>
              <a:buClr>
                <a:srgbClr val="0C2340"/>
              </a:buClr>
              <a:buSzPct val="100000"/>
              <a:buChar char="–"/>
            </a:pPr>
            <a:r>
              <a:rPr lang="en-US" sz="1600" dirty="0"/>
              <a:t>where there are a signiﬁcant number of semi-social events such as workshops for sharing with experts and other groups</a:t>
            </a:r>
            <a:endParaRPr dirty="0"/>
          </a:p>
          <a:p>
            <a:pPr marL="742932" lvl="1" indent="-285744" algn="l" rtl="0">
              <a:spcBef>
                <a:spcPts val="296"/>
              </a:spcBef>
              <a:spcAft>
                <a:spcPts val="0"/>
              </a:spcAft>
              <a:buClr>
                <a:srgbClr val="0C2340"/>
              </a:buClr>
              <a:buSzPct val="100000"/>
              <a:buChar char="–"/>
            </a:pPr>
            <a:r>
              <a:rPr lang="en-US" sz="1600" dirty="0"/>
              <a:t>where organizational goals explicitly include knowledge sharing,</a:t>
            </a:r>
            <a:endParaRPr dirty="0"/>
          </a:p>
          <a:p>
            <a:pPr marL="742932" lvl="1" indent="-285744" algn="l" rtl="0">
              <a:spcBef>
                <a:spcPts val="296"/>
              </a:spcBef>
              <a:spcAft>
                <a:spcPts val="0"/>
              </a:spcAft>
              <a:buClr>
                <a:srgbClr val="0C2340"/>
              </a:buClr>
              <a:buSzPct val="100000"/>
              <a:buChar char="–"/>
            </a:pPr>
            <a:r>
              <a:rPr lang="en-US" sz="1600" dirty="0"/>
              <a:t>where trust is prevalent in all interactions, and </a:t>
            </a:r>
            <a:endParaRPr dirty="0"/>
          </a:p>
          <a:p>
            <a:pPr marL="742932" lvl="1" indent="-285744" algn="l" rtl="0">
              <a:spcBef>
                <a:spcPts val="296"/>
              </a:spcBef>
              <a:spcAft>
                <a:spcPts val="0"/>
              </a:spcAft>
              <a:buClr>
                <a:srgbClr val="0C2340"/>
              </a:buClr>
              <a:buSzPct val="100000"/>
              <a:buChar char="–"/>
            </a:pPr>
            <a:r>
              <a:rPr lang="en-US" sz="1600" dirty="0"/>
              <a:t>where the communication channels ﬂow across geographical, temporal, and thematic boundaries.</a:t>
            </a:r>
            <a:endParaRPr dirty="0"/>
          </a:p>
          <a:p>
            <a:pPr marL="342891" lvl="0" indent="-342891" algn="l" rtl="0">
              <a:spcBef>
                <a:spcPts val="333"/>
              </a:spcBef>
              <a:spcAft>
                <a:spcPts val="0"/>
              </a:spcAft>
              <a:buClr>
                <a:srgbClr val="0C2340"/>
              </a:buClr>
              <a:buSzPct val="100000"/>
              <a:buChar char="•"/>
            </a:pPr>
            <a:r>
              <a:rPr lang="en-US" sz="1800" dirty="0"/>
              <a:t>An environment that truly supports the sharing of knowledge has the following </a:t>
            </a:r>
            <a:r>
              <a:rPr lang="en-US" sz="1800" dirty="0">
                <a:highlight>
                  <a:srgbClr val="FFFF00"/>
                </a:highlight>
              </a:rPr>
              <a:t>characteristics</a:t>
            </a:r>
            <a:r>
              <a:rPr lang="en-US" sz="1800" dirty="0"/>
              <a:t>:</a:t>
            </a:r>
            <a:endParaRPr dirty="0"/>
          </a:p>
          <a:p>
            <a:pPr marL="914391" lvl="1" indent="-514350" algn="l" rtl="0">
              <a:spcBef>
                <a:spcPts val="296"/>
              </a:spcBef>
              <a:spcAft>
                <a:spcPts val="0"/>
              </a:spcAft>
              <a:buClr>
                <a:srgbClr val="0C2340"/>
              </a:buClr>
              <a:buSzPct val="100000"/>
              <a:buFont typeface="Times New Roman"/>
              <a:buAutoNum type="arabicPeriod"/>
            </a:pPr>
            <a:r>
              <a:rPr lang="en-US" sz="1600" dirty="0"/>
              <a:t>Reward structure – recognition for knowledge sharing with peers.</a:t>
            </a:r>
            <a:endParaRPr dirty="0"/>
          </a:p>
          <a:p>
            <a:pPr marL="914391" lvl="1" indent="-514350" algn="l" rtl="0">
              <a:spcBef>
                <a:spcPts val="296"/>
              </a:spcBef>
              <a:spcAft>
                <a:spcPts val="0"/>
              </a:spcAft>
              <a:buClr>
                <a:srgbClr val="0C2340"/>
              </a:buClr>
              <a:buSzPct val="100000"/>
              <a:buFont typeface="Times New Roman"/>
              <a:buAutoNum type="arabicPeriod"/>
            </a:pPr>
            <a:r>
              <a:rPr lang="en-US" sz="1600" dirty="0"/>
              <a:t>Openness/transparency – no hidden agendas.</a:t>
            </a:r>
            <a:endParaRPr dirty="0"/>
          </a:p>
          <a:p>
            <a:pPr marL="914391" lvl="1" indent="-514350" algn="l" rtl="0">
              <a:spcBef>
                <a:spcPts val="296"/>
              </a:spcBef>
              <a:spcAft>
                <a:spcPts val="0"/>
              </a:spcAft>
              <a:buClr>
                <a:srgbClr val="0C2340"/>
              </a:buClr>
              <a:buSzPct val="100000"/>
              <a:buFont typeface="Times New Roman"/>
              <a:buAutoNum type="arabicPeriod"/>
            </a:pPr>
            <a:r>
              <a:rPr lang="en-US" sz="1600" dirty="0"/>
              <a:t>Sharing supported – communication and coordination between groups.</a:t>
            </a:r>
            <a:endParaRPr dirty="0"/>
          </a:p>
          <a:p>
            <a:pPr marL="914391" lvl="1" indent="-514350" algn="l" rtl="0">
              <a:spcBef>
                <a:spcPts val="296"/>
              </a:spcBef>
              <a:spcAft>
                <a:spcPts val="0"/>
              </a:spcAft>
              <a:buClr>
                <a:srgbClr val="0C2340"/>
              </a:buClr>
              <a:buSzPct val="100000"/>
              <a:buFont typeface="Times New Roman"/>
              <a:buAutoNum type="arabicPeriod"/>
            </a:pPr>
            <a:r>
              <a:rPr lang="en-US" sz="1600" dirty="0"/>
              <a:t>Trust – shared objectives.</a:t>
            </a:r>
            <a:endParaRPr dirty="0"/>
          </a:p>
          <a:p>
            <a:pPr marL="914391" lvl="1" indent="-514350" algn="l" rtl="0">
              <a:spcBef>
                <a:spcPts val="296"/>
              </a:spcBef>
              <a:spcAft>
                <a:spcPts val="0"/>
              </a:spcAft>
              <a:buClr>
                <a:srgbClr val="0C2340"/>
              </a:buClr>
              <a:buSzPct val="100000"/>
              <a:buFont typeface="Times New Roman"/>
              <a:buAutoNum type="arabicPeriod"/>
            </a:pPr>
            <a:r>
              <a:rPr lang="en-US" sz="1600" dirty="0"/>
              <a:t>Top management support – upward and downward communication.</a:t>
            </a:r>
            <a:endParaRPr dirty="0"/>
          </a:p>
        </p:txBody>
      </p:sp>
      <p:sp>
        <p:nvSpPr>
          <p:cNvPr id="267" name="Google Shape;267;p1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68" name="Google Shape;268;p1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The Effects of Culture on Individuals</a:t>
            </a:r>
            <a:endParaRPr/>
          </a:p>
        </p:txBody>
      </p:sp>
      <p:sp>
        <p:nvSpPr>
          <p:cNvPr id="274" name="Google Shape;274;p19"/>
          <p:cNvSpPr txBox="1">
            <a:spLocks noGrp="1"/>
          </p:cNvSpPr>
          <p:nvPr>
            <p:ph type="body" idx="1"/>
          </p:nvPr>
        </p:nvSpPr>
        <p:spPr>
          <a:xfrm>
            <a:off x="609605" y="1536192"/>
            <a:ext cx="9515958" cy="4777981"/>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1400"/>
              <a:t>There are three basic ways in which a culture, or, more accurately, members of a reference group representing a culture, creates high levels of cross-individual behavioral consistency: </a:t>
            </a:r>
            <a:endParaRPr/>
          </a:p>
          <a:p>
            <a:pPr marL="742932" lvl="1" indent="-285744" algn="l" rtl="0">
              <a:spcBef>
                <a:spcPts val="222"/>
              </a:spcBef>
              <a:spcAft>
                <a:spcPts val="0"/>
              </a:spcAft>
              <a:buClr>
                <a:srgbClr val="0C2340"/>
              </a:buClr>
              <a:buSzPct val="100000"/>
              <a:buChar char="–"/>
            </a:pPr>
            <a:r>
              <a:rPr lang="en-US" sz="1200" b="1"/>
              <a:t>Social norms:</a:t>
            </a:r>
            <a:endParaRPr/>
          </a:p>
          <a:p>
            <a:pPr marL="1142971" lvl="2" indent="-228594" algn="l" rtl="0">
              <a:spcBef>
                <a:spcPts val="222"/>
              </a:spcBef>
              <a:spcAft>
                <a:spcPts val="0"/>
              </a:spcAft>
              <a:buClr>
                <a:srgbClr val="0C2340"/>
              </a:buClr>
              <a:buSzPct val="100000"/>
              <a:buChar char="•"/>
            </a:pPr>
            <a:r>
              <a:rPr lang="en-US" sz="1200"/>
              <a:t>The most basic and most obvious of cultural control mechanisms. </a:t>
            </a:r>
            <a:endParaRPr/>
          </a:p>
          <a:p>
            <a:pPr marL="1142971" lvl="2" indent="-228594" algn="l" rtl="0">
              <a:spcBef>
                <a:spcPts val="222"/>
              </a:spcBef>
              <a:spcAft>
                <a:spcPts val="0"/>
              </a:spcAft>
              <a:buClr>
                <a:srgbClr val="0C2340"/>
              </a:buClr>
              <a:buSzPct val="100000"/>
              <a:buChar char="•"/>
            </a:pPr>
            <a:r>
              <a:rPr lang="en-US" sz="1200"/>
              <a:t>In its basic form, a social norm is simply a behavioral expectation that people will act in a certain way in certain situations. </a:t>
            </a:r>
            <a:endParaRPr/>
          </a:p>
          <a:p>
            <a:pPr marL="1142971" lvl="2" indent="-228594" algn="l" rtl="0">
              <a:spcBef>
                <a:spcPts val="222"/>
              </a:spcBef>
              <a:spcAft>
                <a:spcPts val="0"/>
              </a:spcAft>
              <a:buClr>
                <a:srgbClr val="0C2340"/>
              </a:buClr>
              <a:buSzPct val="100000"/>
              <a:buChar char="•"/>
            </a:pPr>
            <a:r>
              <a:rPr lang="en-US" sz="1200"/>
              <a:t>Norms (as opposed to rules) are enforced by other members of a reference group through use of social sanctions.</a:t>
            </a:r>
            <a:endParaRPr/>
          </a:p>
          <a:p>
            <a:pPr marL="742932" lvl="1" indent="-285744" algn="l" rtl="0">
              <a:spcBef>
                <a:spcPts val="222"/>
              </a:spcBef>
              <a:spcAft>
                <a:spcPts val="0"/>
              </a:spcAft>
              <a:buClr>
                <a:srgbClr val="0C2340"/>
              </a:buClr>
              <a:buSzPct val="100000"/>
              <a:buChar char="–"/>
            </a:pPr>
            <a:r>
              <a:rPr lang="en-US" sz="1200" b="1"/>
              <a:t>Shared values:</a:t>
            </a:r>
            <a:endParaRPr/>
          </a:p>
          <a:p>
            <a:pPr marL="1142971" lvl="2" indent="-228594" algn="l" rtl="0">
              <a:spcBef>
                <a:spcPts val="222"/>
              </a:spcBef>
              <a:spcAft>
                <a:spcPts val="0"/>
              </a:spcAft>
              <a:buClr>
                <a:srgbClr val="0C2340"/>
              </a:buClr>
              <a:buSzPct val="100000"/>
              <a:buChar char="•"/>
            </a:pPr>
            <a:r>
              <a:rPr lang="en-US" sz="1200"/>
              <a:t>Value is any phenomenon that has some degree of worth to the members of given groups. </a:t>
            </a:r>
            <a:endParaRPr/>
          </a:p>
          <a:p>
            <a:pPr marL="1142971" lvl="2" indent="-228594" algn="l" rtl="0">
              <a:spcBef>
                <a:spcPts val="222"/>
              </a:spcBef>
              <a:spcAft>
                <a:spcPts val="0"/>
              </a:spcAft>
              <a:buClr>
                <a:srgbClr val="0C2340"/>
              </a:buClr>
              <a:buSzPct val="100000"/>
              <a:buChar char="•"/>
            </a:pPr>
            <a:r>
              <a:rPr lang="en-US" sz="1200"/>
              <a:t>Values are the conscious, affective desires or wants of people who guide their behavior.</a:t>
            </a:r>
            <a:endParaRPr/>
          </a:p>
          <a:p>
            <a:pPr marL="1142971" lvl="2" indent="-228594" algn="l" rtl="0">
              <a:spcBef>
                <a:spcPts val="222"/>
              </a:spcBef>
              <a:spcAft>
                <a:spcPts val="0"/>
              </a:spcAft>
              <a:buClr>
                <a:srgbClr val="0C2340"/>
              </a:buClr>
              <a:buSzPct val="100000"/>
              <a:buChar char="•"/>
            </a:pPr>
            <a:r>
              <a:rPr lang="en-US" sz="1200"/>
              <a:t>The issue is not whether or not a particular individual’s behavior can best be explained and/or predicted by his or her values, but rather </a:t>
            </a:r>
            <a:endParaRPr/>
          </a:p>
          <a:p>
            <a:pPr marL="1600160" lvl="3" indent="-228594" algn="l" rtl="0">
              <a:spcBef>
                <a:spcPts val="185"/>
              </a:spcBef>
              <a:spcAft>
                <a:spcPts val="0"/>
              </a:spcAft>
              <a:buClr>
                <a:srgbClr val="0C2340"/>
              </a:buClr>
              <a:buSzPct val="100000"/>
              <a:buChar char="–"/>
            </a:pPr>
            <a:r>
              <a:rPr lang="en-US" sz="1000"/>
              <a:t>how widely that value is shared among organizational members, and more importantly, </a:t>
            </a:r>
            <a:endParaRPr/>
          </a:p>
          <a:p>
            <a:pPr marL="1600160" lvl="3" indent="-228594" algn="l" rtl="0">
              <a:spcBef>
                <a:spcPts val="185"/>
              </a:spcBef>
              <a:spcAft>
                <a:spcPts val="0"/>
              </a:spcAft>
              <a:buClr>
                <a:srgbClr val="0C2340"/>
              </a:buClr>
              <a:buSzPct val="100000"/>
              <a:buChar char="–"/>
            </a:pPr>
            <a:r>
              <a:rPr lang="en-US" sz="1000"/>
              <a:t>how responsible the organization/culture was in developing that value within the individual. </a:t>
            </a:r>
            <a:endParaRPr/>
          </a:p>
          <a:p>
            <a:pPr marL="742932" lvl="1" indent="-285744" algn="l" rtl="0">
              <a:spcBef>
                <a:spcPts val="222"/>
              </a:spcBef>
              <a:spcAft>
                <a:spcPts val="0"/>
              </a:spcAft>
              <a:buClr>
                <a:srgbClr val="0C2340"/>
              </a:buClr>
              <a:buSzPct val="100000"/>
              <a:buChar char="–"/>
            </a:pPr>
            <a:r>
              <a:rPr lang="en-US" sz="1200" b="1"/>
              <a:t>Shared mental models:</a:t>
            </a:r>
            <a:endParaRPr/>
          </a:p>
          <a:p>
            <a:pPr marL="1142971" lvl="2" indent="-228594" algn="l" rtl="0">
              <a:spcBef>
                <a:spcPts val="222"/>
              </a:spcBef>
              <a:spcAft>
                <a:spcPts val="0"/>
              </a:spcAft>
              <a:buClr>
                <a:srgbClr val="0C2340"/>
              </a:buClr>
              <a:buSzPct val="100000"/>
              <a:buChar char="•"/>
            </a:pPr>
            <a:r>
              <a:rPr lang="en-US" sz="1200"/>
              <a:t>Deﬁnes a causal relationship between two variables.</a:t>
            </a:r>
            <a:endParaRPr/>
          </a:p>
          <a:p>
            <a:pPr marL="1142971" lvl="2" indent="-228594" algn="l" rtl="0">
              <a:spcBef>
                <a:spcPts val="222"/>
              </a:spcBef>
              <a:spcAft>
                <a:spcPts val="0"/>
              </a:spcAft>
              <a:buClr>
                <a:srgbClr val="0C2340"/>
              </a:buClr>
              <a:buSzPct val="100000"/>
              <a:buChar char="•"/>
            </a:pPr>
            <a:r>
              <a:rPr lang="en-US" sz="1200"/>
              <a:t>Mental models can be constructed from perception, imagination, or the comprehension of discourse.</a:t>
            </a:r>
            <a:endParaRPr/>
          </a:p>
          <a:p>
            <a:pPr marL="1142971" lvl="2" indent="-228594" algn="l" rtl="0">
              <a:spcBef>
                <a:spcPts val="222"/>
              </a:spcBef>
              <a:spcAft>
                <a:spcPts val="0"/>
              </a:spcAft>
              <a:buClr>
                <a:srgbClr val="0C2340"/>
              </a:buClr>
              <a:buSzPct val="100000"/>
              <a:buChar char="•"/>
            </a:pPr>
            <a:r>
              <a:rPr lang="en-US" sz="1200"/>
              <a:t>They underlie visual images, but they can also be abstract, representing situations that cannot be visualized. </a:t>
            </a:r>
            <a:endParaRPr/>
          </a:p>
          <a:p>
            <a:pPr marL="1142971" lvl="2" indent="-228594" algn="l" rtl="0">
              <a:spcBef>
                <a:spcPts val="222"/>
              </a:spcBef>
              <a:spcAft>
                <a:spcPts val="0"/>
              </a:spcAft>
              <a:buClr>
                <a:srgbClr val="0C2340"/>
              </a:buClr>
              <a:buSzPct val="100000"/>
              <a:buChar char="•"/>
            </a:pPr>
            <a:r>
              <a:rPr lang="en-US" sz="1200"/>
              <a:t>Each mental model represents a possibility.</a:t>
            </a:r>
            <a:endParaRPr/>
          </a:p>
          <a:p>
            <a:pPr marL="1142971" lvl="2" indent="-228594" algn="l" rtl="0">
              <a:spcBef>
                <a:spcPts val="222"/>
              </a:spcBef>
              <a:spcAft>
                <a:spcPts val="0"/>
              </a:spcAft>
              <a:buClr>
                <a:srgbClr val="0C2340"/>
              </a:buClr>
              <a:buSzPct val="100000"/>
              <a:buChar char="•"/>
            </a:pPr>
            <a:r>
              <a:rPr lang="en-US" sz="1200"/>
              <a:t>Mental models are often called basic underlying assumptions. </a:t>
            </a:r>
            <a:endParaRPr/>
          </a:p>
          <a:p>
            <a:pPr marL="1142971" lvl="2" indent="-228594" algn="l" rtl="0">
              <a:spcBef>
                <a:spcPts val="222"/>
              </a:spcBef>
              <a:spcAft>
                <a:spcPts val="0"/>
              </a:spcAft>
              <a:buClr>
                <a:srgbClr val="0C2340"/>
              </a:buClr>
              <a:buSzPct val="100000"/>
              <a:buChar char="•"/>
            </a:pPr>
            <a:r>
              <a:rPr lang="en-US" sz="1200"/>
              <a:t>Mental models impact the behavior of individuals to a very large extent. </a:t>
            </a:r>
            <a:endParaRPr/>
          </a:p>
          <a:p>
            <a:pPr marL="1142971" lvl="2" indent="-228594" algn="l" rtl="0">
              <a:spcBef>
                <a:spcPts val="222"/>
              </a:spcBef>
              <a:spcAft>
                <a:spcPts val="0"/>
              </a:spcAft>
              <a:buClr>
                <a:srgbClr val="0C2340"/>
              </a:buClr>
              <a:buSzPct val="100000"/>
              <a:buChar char="•"/>
            </a:pPr>
            <a:r>
              <a:rPr lang="en-US" sz="1200"/>
              <a:t>Decisions are often based on one or more of our mental models.</a:t>
            </a:r>
            <a:endParaRPr/>
          </a:p>
          <a:p>
            <a:pPr marL="1142971" lvl="2" indent="-228594" algn="l" rtl="0">
              <a:spcBef>
                <a:spcPts val="222"/>
              </a:spcBef>
              <a:spcAft>
                <a:spcPts val="0"/>
              </a:spcAft>
              <a:buClr>
                <a:srgbClr val="0C2340"/>
              </a:buClr>
              <a:buSzPct val="100000"/>
              <a:buChar char="•"/>
            </a:pPr>
            <a:r>
              <a:rPr lang="en-US" sz="1200"/>
              <a:t>The belief structure of managers can be represented as a complex set of mental models, which they use to diagnose problems and make decisions. </a:t>
            </a:r>
            <a:endParaRPr/>
          </a:p>
          <a:p>
            <a:pPr marL="1142971" lvl="2" indent="-228594" algn="l" rtl="0">
              <a:spcBef>
                <a:spcPts val="222"/>
              </a:spcBef>
              <a:spcAft>
                <a:spcPts val="0"/>
              </a:spcAft>
              <a:buClr>
                <a:srgbClr val="0C2340"/>
              </a:buClr>
              <a:buSzPct val="100000"/>
              <a:buChar char="•"/>
            </a:pPr>
            <a:r>
              <a:rPr lang="en-US" sz="1200"/>
              <a:t>In organizations with strong cultures, members of the organization began to share common mental models about employees, competition, customers, unions, and other important aspects of managerial decision making. </a:t>
            </a:r>
            <a:endParaRPr/>
          </a:p>
        </p:txBody>
      </p:sp>
      <p:sp>
        <p:nvSpPr>
          <p:cNvPr id="275" name="Google Shape;275;p1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76" name="Google Shape;276;p1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Organization culture in summary</a:t>
            </a:r>
            <a:endParaRPr/>
          </a:p>
        </p:txBody>
      </p:sp>
      <p:sp>
        <p:nvSpPr>
          <p:cNvPr id="290" name="Google Shape;290;p21"/>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7500" lnSpcReduction="20000"/>
          </a:bodyPr>
          <a:lstStyle/>
          <a:p>
            <a:pPr marL="342891" lvl="0" indent="-342891" algn="l" rtl="0">
              <a:spcBef>
                <a:spcPts val="0"/>
              </a:spcBef>
              <a:spcAft>
                <a:spcPts val="0"/>
              </a:spcAft>
              <a:buClr>
                <a:srgbClr val="0C2340"/>
              </a:buClr>
              <a:buSzPct val="100000"/>
              <a:buChar char="•"/>
            </a:pPr>
            <a:r>
              <a:rPr lang="en-US"/>
              <a:t>In summary, organizational culture…</a:t>
            </a:r>
            <a:endParaRPr/>
          </a:p>
          <a:p>
            <a:pPr marL="742932" lvl="1" indent="-285744" algn="l" rtl="0">
              <a:spcBef>
                <a:spcPts val="408"/>
              </a:spcBef>
              <a:spcAft>
                <a:spcPts val="0"/>
              </a:spcAft>
              <a:buClr>
                <a:srgbClr val="0C2340"/>
              </a:buClr>
              <a:buSzPct val="100000"/>
              <a:buChar char="–"/>
            </a:pPr>
            <a:r>
              <a:rPr lang="en-US"/>
              <a:t>Establishes a set of roles (social identities).</a:t>
            </a:r>
            <a:endParaRPr/>
          </a:p>
          <a:p>
            <a:pPr marL="742932" lvl="1" indent="-285744" algn="l" rtl="0">
              <a:spcBef>
                <a:spcPts val="408"/>
              </a:spcBef>
              <a:spcAft>
                <a:spcPts val="0"/>
              </a:spcAft>
              <a:buClr>
                <a:srgbClr val="0C2340"/>
              </a:buClr>
              <a:buSzPct val="100000"/>
              <a:buChar char="–"/>
            </a:pPr>
            <a:r>
              <a:rPr lang="en-US"/>
              <a:t>Establishes a set of role expectations (traits, competencies, and values) associated with each identity.</a:t>
            </a:r>
            <a:endParaRPr/>
          </a:p>
          <a:p>
            <a:pPr marL="742932" lvl="1" indent="-285744" algn="l" rtl="0">
              <a:spcBef>
                <a:spcPts val="408"/>
              </a:spcBef>
              <a:spcAft>
                <a:spcPts val="0"/>
              </a:spcAft>
              <a:buClr>
                <a:srgbClr val="0C2340"/>
              </a:buClr>
              <a:buSzPct val="100000"/>
              <a:buChar char="–"/>
            </a:pPr>
            <a:r>
              <a:rPr lang="en-US"/>
              <a:t>Establishes the status or value/worth to the reference group of each social identity.</a:t>
            </a:r>
            <a:endParaRPr/>
          </a:p>
          <a:p>
            <a:pPr marL="742932" lvl="1" indent="-285744" algn="l" rtl="0">
              <a:spcBef>
                <a:spcPts val="408"/>
              </a:spcBef>
              <a:spcAft>
                <a:spcPts val="0"/>
              </a:spcAft>
              <a:buClr>
                <a:srgbClr val="0C2340"/>
              </a:buClr>
              <a:buSzPct val="100000"/>
              <a:buChar char="–"/>
            </a:pPr>
            <a:r>
              <a:rPr lang="en-US"/>
              <a:t>Provides values, cognitive schema, and mental models to inﬂuence how individuals behave with respect to the various groups or communities they ﬁnd themselves a member of (microculture), as well as with respect to the organizational culture as a whole.</a:t>
            </a:r>
            <a:endParaRPr/>
          </a:p>
          <a:p>
            <a:pPr marL="342891" lvl="0" indent="-342891" algn="l" rtl="0">
              <a:spcBef>
                <a:spcPts val="476"/>
              </a:spcBef>
              <a:spcAft>
                <a:spcPts val="0"/>
              </a:spcAft>
              <a:buClr>
                <a:srgbClr val="0C2340"/>
              </a:buClr>
              <a:buSzPct val="100000"/>
              <a:buChar char="•"/>
            </a:pPr>
            <a:r>
              <a:rPr lang="en-US"/>
              <a:t>Organizational culture is not so much a discrete “thing” that can be pointed to as the medium in which the organization resides. </a:t>
            </a:r>
            <a:endParaRPr/>
          </a:p>
          <a:p>
            <a:pPr marL="342891" lvl="0" indent="-342891" algn="l" rtl="0">
              <a:spcBef>
                <a:spcPts val="476"/>
              </a:spcBef>
              <a:spcAft>
                <a:spcPts val="0"/>
              </a:spcAft>
              <a:buClr>
                <a:srgbClr val="0C2340"/>
              </a:buClr>
              <a:buSzPct val="100000"/>
              <a:buChar char="•"/>
            </a:pPr>
            <a:r>
              <a:rPr lang="en-US"/>
              <a:t>This medium not only is complex but is also a moving target, organizational culture as a whole is dynamic and is always in the process of changing.</a:t>
            </a:r>
            <a:endParaRPr/>
          </a:p>
        </p:txBody>
      </p:sp>
      <p:sp>
        <p:nvSpPr>
          <p:cNvPr id="291" name="Google Shape;291;p2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92" name="Google Shape;292;p2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2"/>
          <p:cNvSpPr txBox="1">
            <a:spLocks noGrp="1"/>
          </p:cNvSpPr>
          <p:nvPr>
            <p:ph type="title"/>
          </p:nvPr>
        </p:nvSpPr>
        <p:spPr>
          <a:xfrm>
            <a:off x="609603" y="411001"/>
            <a:ext cx="10526826"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Cultural transformation to a knowledge-sharing culture</a:t>
            </a:r>
            <a:endParaRPr/>
          </a:p>
        </p:txBody>
      </p:sp>
      <p:sp>
        <p:nvSpPr>
          <p:cNvPr id="298" name="Google Shape;298;p22"/>
          <p:cNvSpPr txBox="1">
            <a:spLocks noGrp="1"/>
          </p:cNvSpPr>
          <p:nvPr>
            <p:ph type="body" idx="1"/>
          </p:nvPr>
        </p:nvSpPr>
        <p:spPr>
          <a:xfrm>
            <a:off x="609605" y="1536192"/>
            <a:ext cx="9515958" cy="4681728"/>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sz="1600" dirty="0"/>
              <a:t>It is often said in organizations that “we need to change the culture around here.” </a:t>
            </a:r>
            <a:endParaRPr dirty="0"/>
          </a:p>
          <a:p>
            <a:pPr marL="742932" lvl="1" indent="-285744" algn="l" rtl="0">
              <a:spcBef>
                <a:spcPts val="259"/>
              </a:spcBef>
              <a:spcAft>
                <a:spcPts val="0"/>
              </a:spcAft>
              <a:buClr>
                <a:srgbClr val="0C2340"/>
              </a:buClr>
              <a:buSzPct val="100000"/>
              <a:buChar char="–"/>
            </a:pPr>
            <a:r>
              <a:rPr lang="en-US" sz="1400" dirty="0"/>
              <a:t>What is usually meant is that someone desires a behavioral change, such as employees paying more attention to customers, or that they want managers to come to meetings on time, or some other set of behaviors. </a:t>
            </a:r>
            <a:endParaRPr dirty="0"/>
          </a:p>
          <a:p>
            <a:pPr marL="342891" lvl="0" indent="-342891" algn="l" rtl="0">
              <a:spcBef>
                <a:spcPts val="296"/>
              </a:spcBef>
              <a:spcAft>
                <a:spcPts val="0"/>
              </a:spcAft>
              <a:buClr>
                <a:srgbClr val="0C2340"/>
              </a:buClr>
              <a:buSzPct val="100000"/>
              <a:buChar char="•"/>
            </a:pPr>
            <a:r>
              <a:rPr lang="en-US" sz="1600" dirty="0"/>
              <a:t>Although these patterns of behavior can be changed by changing the organization’s structure (rules, regulations, rewards systems), altering these behaviors through culture involves changing the underlying mechanisms that drive these behavioral patterns: namely, </a:t>
            </a:r>
            <a:r>
              <a:rPr lang="en-US" sz="1600" b="1" dirty="0"/>
              <a:t>norms, social values, or mental models.</a:t>
            </a:r>
            <a:r>
              <a:rPr lang="en-US" sz="1600" dirty="0"/>
              <a:t> </a:t>
            </a:r>
            <a:endParaRPr dirty="0"/>
          </a:p>
          <a:p>
            <a:pPr marL="742932" lvl="1" indent="-285744" algn="l" rtl="0">
              <a:spcBef>
                <a:spcPts val="259"/>
              </a:spcBef>
              <a:spcAft>
                <a:spcPts val="0"/>
              </a:spcAft>
              <a:buClr>
                <a:srgbClr val="0C2340"/>
              </a:buClr>
              <a:buSzPct val="100000"/>
              <a:buChar char="–"/>
            </a:pPr>
            <a:r>
              <a:rPr lang="en-US" sz="1400" dirty="0"/>
              <a:t>Since these underlying culture control mechanisms are often taken for granted and are subconscious, they are difﬁcult to change.</a:t>
            </a:r>
            <a:endParaRPr dirty="0"/>
          </a:p>
          <a:p>
            <a:pPr marL="342891" lvl="0" indent="-342891" algn="l" rtl="0">
              <a:spcBef>
                <a:spcPts val="296"/>
              </a:spcBef>
              <a:spcAft>
                <a:spcPts val="0"/>
              </a:spcAft>
              <a:buClr>
                <a:srgbClr val="0C2340"/>
              </a:buClr>
              <a:buSzPct val="100000"/>
              <a:buChar char="•"/>
            </a:pPr>
            <a:r>
              <a:rPr lang="en-US" sz="1600" dirty="0"/>
              <a:t>Changing structure by changing a rule and its enforcement mechanism is rather simple when compared to changing a social value. </a:t>
            </a:r>
            <a:endParaRPr dirty="0"/>
          </a:p>
          <a:p>
            <a:pPr marL="742932" lvl="1" indent="-285744" algn="l" rtl="0">
              <a:spcBef>
                <a:spcPts val="259"/>
              </a:spcBef>
              <a:spcAft>
                <a:spcPts val="0"/>
              </a:spcAft>
              <a:buClr>
                <a:srgbClr val="0C2340"/>
              </a:buClr>
              <a:buSzPct val="100000"/>
              <a:buChar char="–"/>
            </a:pPr>
            <a:r>
              <a:rPr lang="en-US" sz="1400" dirty="0"/>
              <a:t>Culture is resistant to change because many of the cultural control mechanisms become internal-</a:t>
            </a:r>
            <a:r>
              <a:rPr lang="en-US" sz="1400" dirty="0" err="1"/>
              <a:t>ized</a:t>
            </a:r>
            <a:r>
              <a:rPr lang="en-US" sz="1400" dirty="0"/>
              <a:t> in the minds of organizational members; that is what makes culture such a strong control mechanism. </a:t>
            </a:r>
            <a:endParaRPr dirty="0"/>
          </a:p>
          <a:p>
            <a:pPr marL="342891" lvl="0" indent="-342891" algn="l" rtl="0">
              <a:spcBef>
                <a:spcPts val="296"/>
              </a:spcBef>
              <a:spcAft>
                <a:spcPts val="0"/>
              </a:spcAft>
              <a:buClr>
                <a:srgbClr val="0C2340"/>
              </a:buClr>
              <a:buSzPct val="100000"/>
              <a:buChar char="•"/>
            </a:pPr>
            <a:r>
              <a:rPr lang="en-US" sz="1600" dirty="0"/>
              <a:t>Changing culture often means that members have to change their entire social identity. </a:t>
            </a:r>
            <a:endParaRPr dirty="0"/>
          </a:p>
          <a:p>
            <a:pPr marL="742932" lvl="1" indent="-285744" algn="l" rtl="0">
              <a:spcBef>
                <a:spcPts val="259"/>
              </a:spcBef>
              <a:spcAft>
                <a:spcPts val="0"/>
              </a:spcAft>
              <a:buClr>
                <a:srgbClr val="0C2340"/>
              </a:buClr>
              <a:buSzPct val="100000"/>
              <a:buChar char="–"/>
            </a:pPr>
            <a:r>
              <a:rPr lang="en-US" sz="1400" dirty="0"/>
              <a:t>Sometimes the statuses of various roles or identities change, causing even more resistance among high-status role holders.</a:t>
            </a:r>
            <a:endParaRPr dirty="0"/>
          </a:p>
          <a:p>
            <a:pPr marL="342891" lvl="0" indent="-342891" algn="l" rtl="0">
              <a:spcBef>
                <a:spcPts val="296"/>
              </a:spcBef>
              <a:spcAft>
                <a:spcPts val="0"/>
              </a:spcAft>
              <a:buClr>
                <a:srgbClr val="0C2340"/>
              </a:buClr>
              <a:buSzPct val="100000"/>
              <a:buChar char="•"/>
            </a:pPr>
            <a:r>
              <a:rPr lang="en-US" sz="1600" dirty="0"/>
              <a:t>While changing behavior by changing structure may have more appeal because it appears easier, this type of change is often not successful because managers have not changed the underlying culture and so they ﬁnd that the culture and structure are in conﬂict. </a:t>
            </a:r>
            <a:endParaRPr dirty="0"/>
          </a:p>
          <a:p>
            <a:pPr marL="342891" lvl="0" indent="-342891" algn="l" rtl="0">
              <a:spcBef>
                <a:spcPts val="296"/>
              </a:spcBef>
              <a:spcAft>
                <a:spcPts val="0"/>
              </a:spcAft>
              <a:buClr>
                <a:srgbClr val="0C2340"/>
              </a:buClr>
              <a:buSzPct val="100000"/>
              <a:buChar char="•"/>
            </a:pPr>
            <a:r>
              <a:rPr lang="en-US" sz="1600" dirty="0"/>
              <a:t>Although organizational change is difﬁcult and often lengthy to undertake, it is a critical requirement for most, if not all, KM implementations. </a:t>
            </a:r>
            <a:endParaRPr dirty="0"/>
          </a:p>
          <a:p>
            <a:pPr marL="742932" lvl="1" indent="-285744" algn="l" rtl="0">
              <a:spcBef>
                <a:spcPts val="296"/>
              </a:spcBef>
              <a:spcAft>
                <a:spcPts val="0"/>
              </a:spcAft>
              <a:buClr>
                <a:srgbClr val="0C2340"/>
              </a:buClr>
              <a:buSzPct val="100000"/>
              <a:buChar char="–"/>
            </a:pPr>
            <a:r>
              <a:rPr lang="en-US" sz="1600" dirty="0"/>
              <a:t>The key often lies in symbolic action, that is, dealing with important symbols of values, norms, and assumptions.</a:t>
            </a:r>
            <a:endParaRPr dirty="0"/>
          </a:p>
        </p:txBody>
      </p:sp>
      <p:sp>
        <p:nvSpPr>
          <p:cNvPr id="299" name="Google Shape;299;p2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00" name="Google Shape;300;p2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19</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Learning outcomes </a:t>
            </a:r>
            <a:endParaRPr/>
          </a:p>
        </p:txBody>
      </p:sp>
      <p:sp>
        <p:nvSpPr>
          <p:cNvPr id="136" name="Google Shape;136;p2"/>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p>
            <a:pPr marL="342891" lvl="0" indent="-342891" algn="l" rtl="0">
              <a:spcBef>
                <a:spcPts val="0"/>
              </a:spcBef>
              <a:spcAft>
                <a:spcPts val="0"/>
              </a:spcAft>
              <a:buClr>
                <a:srgbClr val="0C2340"/>
              </a:buClr>
              <a:buSzPts val="2800"/>
              <a:buChar char="•"/>
            </a:pPr>
            <a:r>
              <a:rPr lang="en-US" dirty="0"/>
              <a:t>Define what organizational culture is</a:t>
            </a:r>
            <a:endParaRPr dirty="0"/>
          </a:p>
          <a:p>
            <a:pPr marL="342891" lvl="0" indent="-342891" algn="l" rtl="0">
              <a:spcBef>
                <a:spcPts val="560"/>
              </a:spcBef>
              <a:spcAft>
                <a:spcPts val="0"/>
              </a:spcAft>
              <a:buClr>
                <a:srgbClr val="0C2340"/>
              </a:buClr>
              <a:buSzPts val="2800"/>
              <a:buChar char="•"/>
            </a:pPr>
            <a:r>
              <a:rPr lang="en-US" dirty="0"/>
              <a:t>Correlate between organizational culture, business and change.</a:t>
            </a:r>
            <a:endParaRPr dirty="0"/>
          </a:p>
          <a:p>
            <a:pPr marL="342891" lvl="0" indent="-342891" algn="l" rtl="0">
              <a:spcBef>
                <a:spcPts val="560"/>
              </a:spcBef>
              <a:spcAft>
                <a:spcPts val="0"/>
              </a:spcAft>
              <a:buClr>
                <a:srgbClr val="0C2340"/>
              </a:buClr>
              <a:buSzPts val="2800"/>
              <a:buChar char="•"/>
            </a:pPr>
            <a:r>
              <a:rPr lang="en-US" dirty="0"/>
              <a:t>Describe the analytic elements of organizational culture </a:t>
            </a:r>
            <a:endParaRPr dirty="0"/>
          </a:p>
        </p:txBody>
      </p:sp>
      <p:sp>
        <p:nvSpPr>
          <p:cNvPr id="137" name="Google Shape;137;p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lvl="0" indent="0" algn="l" rtl="0">
              <a:spcBef>
                <a:spcPts val="0"/>
              </a:spcBef>
              <a:spcAft>
                <a:spcPts val="0"/>
              </a:spcAft>
              <a:buNone/>
            </a:pPr>
            <a:r>
              <a:rPr lang="en-US" sz="800"/>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138" name="Google Shape;138;p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dirty="0"/>
              <a:t>Guidelines for cultural change</a:t>
            </a:r>
            <a:endParaRPr dirty="0"/>
          </a:p>
        </p:txBody>
      </p:sp>
      <p:sp>
        <p:nvSpPr>
          <p:cNvPr id="306" name="Google Shape;306;p23"/>
          <p:cNvSpPr txBox="1">
            <a:spLocks noGrp="1"/>
          </p:cNvSpPr>
          <p:nvPr>
            <p:ph type="body" idx="1"/>
          </p:nvPr>
        </p:nvSpPr>
        <p:spPr>
          <a:xfrm>
            <a:off x="609602" y="1257794"/>
            <a:ext cx="9515958" cy="4580829"/>
          </a:xfrm>
          <a:prstGeom prst="rect">
            <a:avLst/>
          </a:prstGeom>
          <a:noFill/>
          <a:ln>
            <a:noFill/>
          </a:ln>
        </p:spPr>
        <p:txBody>
          <a:bodyPr spcFirstLastPara="1" wrap="square" lIns="0" tIns="0" rIns="91425" bIns="45700" anchor="t" anchorCtr="0">
            <a:normAutofit fontScale="92500" lnSpcReduction="20000"/>
          </a:bodyPr>
          <a:lstStyle/>
          <a:p>
            <a:pPr marL="339725" lvl="0" indent="-339725" algn="l" rtl="0">
              <a:spcBef>
                <a:spcPts val="0"/>
              </a:spcBef>
              <a:spcAft>
                <a:spcPts val="0"/>
              </a:spcAft>
              <a:buClr>
                <a:srgbClr val="0C2340"/>
              </a:buClr>
              <a:buSzPct val="100000"/>
              <a:buFont typeface="Times New Roman"/>
              <a:buAutoNum type="arabicPeriod"/>
            </a:pPr>
            <a:r>
              <a:rPr lang="en-US" sz="1600" dirty="0"/>
              <a:t>People look to leaders for cues about what is important in an organization. </a:t>
            </a:r>
            <a:endParaRPr dirty="0"/>
          </a:p>
          <a:p>
            <a:pPr marL="741362" lvl="1" indent="-342900" algn="l" rtl="0">
              <a:spcBef>
                <a:spcPts val="259"/>
              </a:spcBef>
              <a:spcAft>
                <a:spcPts val="0"/>
              </a:spcAft>
              <a:buClr>
                <a:srgbClr val="0C2340"/>
              </a:buClr>
              <a:buSzPct val="100000"/>
              <a:buChar char="–"/>
            </a:pPr>
            <a:r>
              <a:rPr lang="en-US" sz="1400" b="1" dirty="0"/>
              <a:t>The leader’s most important quality is to act in a manner consistent </a:t>
            </a:r>
            <a:r>
              <a:rPr lang="en-US" sz="1400" dirty="0"/>
              <a:t>with the desired social value. </a:t>
            </a:r>
            <a:endParaRPr dirty="0"/>
          </a:p>
          <a:p>
            <a:pPr marL="741362" lvl="1" indent="-342900" algn="l" rtl="0">
              <a:spcBef>
                <a:spcPts val="259"/>
              </a:spcBef>
              <a:spcAft>
                <a:spcPts val="0"/>
              </a:spcAft>
              <a:buClr>
                <a:srgbClr val="0C2340"/>
              </a:buClr>
              <a:buSzPct val="100000"/>
              <a:buChar char="–"/>
            </a:pPr>
            <a:r>
              <a:rPr lang="en-US" sz="1400" dirty="0"/>
              <a:t>When it comes to instilling cultural values, “do as I say, not as I do” does not work very well. </a:t>
            </a:r>
            <a:endParaRPr dirty="0"/>
          </a:p>
          <a:p>
            <a:pPr marL="741362" lvl="1" indent="-342900" algn="l" rtl="0">
              <a:spcBef>
                <a:spcPts val="259"/>
              </a:spcBef>
              <a:spcAft>
                <a:spcPts val="0"/>
              </a:spcAft>
              <a:buClr>
                <a:srgbClr val="0C2340"/>
              </a:buClr>
              <a:buSzPct val="100000"/>
              <a:buChar char="–"/>
            </a:pPr>
            <a:r>
              <a:rPr lang="en-US" sz="1400" dirty="0"/>
              <a:t>When organizational members observe a leader making a personal sacriﬁce for a value, it sends a strong message that this value is important. </a:t>
            </a:r>
            <a:endParaRPr dirty="0"/>
          </a:p>
          <a:p>
            <a:pPr marL="339725" lvl="0" indent="-339725" algn="l" rtl="0">
              <a:spcBef>
                <a:spcPts val="296"/>
              </a:spcBef>
              <a:spcAft>
                <a:spcPts val="0"/>
              </a:spcAft>
              <a:buClr>
                <a:srgbClr val="0C2340"/>
              </a:buClr>
              <a:buSzPct val="100000"/>
              <a:buFont typeface="Times New Roman"/>
              <a:buAutoNum type="arabicPeriod"/>
            </a:pPr>
            <a:r>
              <a:rPr lang="en-US" sz="1600" dirty="0"/>
              <a:t>Culture is often transmitted through stories and myths that extol certain virtues held to be important to the organization. </a:t>
            </a:r>
            <a:endParaRPr dirty="0"/>
          </a:p>
          <a:p>
            <a:pPr marL="741362" lvl="1" indent="-342900" algn="l" rtl="0">
              <a:spcBef>
                <a:spcPts val="259"/>
              </a:spcBef>
              <a:spcAft>
                <a:spcPts val="0"/>
              </a:spcAft>
              <a:buClr>
                <a:srgbClr val="0C2340"/>
              </a:buClr>
              <a:buSzPct val="100000"/>
              <a:buChar char="–"/>
            </a:pPr>
            <a:r>
              <a:rPr lang="en-US" sz="1400" dirty="0"/>
              <a:t>These stories are told in informal settings as well as published in company newsletters.</a:t>
            </a:r>
            <a:endParaRPr dirty="0"/>
          </a:p>
          <a:p>
            <a:pPr marL="339725" lvl="0" indent="-339725" algn="l" rtl="0">
              <a:spcBef>
                <a:spcPts val="296"/>
              </a:spcBef>
              <a:spcAft>
                <a:spcPts val="0"/>
              </a:spcAft>
              <a:buClr>
                <a:srgbClr val="0C2340"/>
              </a:buClr>
              <a:buSzPct val="100000"/>
              <a:buFont typeface="Times New Roman"/>
              <a:buAutoNum type="arabicPeriod"/>
            </a:pPr>
            <a:r>
              <a:rPr lang="en-US" sz="1600" dirty="0"/>
              <a:t>In reacting to crises, leaders can telegraph the organization’s values and assumptions. </a:t>
            </a:r>
            <a:endParaRPr dirty="0"/>
          </a:p>
          <a:p>
            <a:pPr marL="741362" lvl="1" indent="-342900" algn="l" rtl="0">
              <a:spcBef>
                <a:spcPts val="259"/>
              </a:spcBef>
              <a:spcAft>
                <a:spcPts val="0"/>
              </a:spcAft>
              <a:buClr>
                <a:srgbClr val="0C2340"/>
              </a:buClr>
              <a:buSzPct val="100000"/>
              <a:buChar char="–"/>
            </a:pPr>
            <a:r>
              <a:rPr lang="en-US" sz="1400" dirty="0"/>
              <a:t>When a leader supports new values in the face of crisis, when emotions often run high, he or she communicates that this value is very important. </a:t>
            </a:r>
            <a:endParaRPr dirty="0"/>
          </a:p>
          <a:p>
            <a:pPr marL="339725" lvl="0" indent="-339725" algn="l" rtl="0">
              <a:spcBef>
                <a:spcPts val="296"/>
              </a:spcBef>
              <a:spcAft>
                <a:spcPts val="0"/>
              </a:spcAft>
              <a:buClr>
                <a:srgbClr val="0C2340"/>
              </a:buClr>
              <a:buSzPct val="100000"/>
              <a:buFont typeface="Times New Roman"/>
              <a:buAutoNum type="arabicPeriod"/>
            </a:pPr>
            <a:r>
              <a:rPr lang="en-US" sz="1600" dirty="0"/>
              <a:t>In addition to motivating behavior directly, a reward system can send powerful messages regarding what is important. </a:t>
            </a:r>
            <a:endParaRPr dirty="0"/>
          </a:p>
          <a:p>
            <a:pPr marL="339725" lvl="0" indent="-339725" algn="l" rtl="0">
              <a:spcBef>
                <a:spcPts val="296"/>
              </a:spcBef>
              <a:spcAft>
                <a:spcPts val="0"/>
              </a:spcAft>
              <a:buClr>
                <a:srgbClr val="0C2340"/>
              </a:buClr>
              <a:buSzPct val="100000"/>
              <a:buFont typeface="Times New Roman"/>
              <a:buAutoNum type="arabicPeriod"/>
            </a:pPr>
            <a:r>
              <a:rPr lang="en-US" sz="1600" dirty="0"/>
              <a:t>Important and public decisions also communicate the importance of certain values. </a:t>
            </a:r>
            <a:endParaRPr dirty="0"/>
          </a:p>
          <a:p>
            <a:pPr marL="742941" lvl="1" indent="-342900" algn="l" rtl="0">
              <a:spcBef>
                <a:spcPts val="259"/>
              </a:spcBef>
              <a:spcAft>
                <a:spcPts val="0"/>
              </a:spcAft>
              <a:buClr>
                <a:srgbClr val="0C2340"/>
              </a:buClr>
              <a:buSzPct val="100000"/>
              <a:buChar char="–"/>
            </a:pPr>
            <a:r>
              <a:rPr lang="en-US" sz="1400" dirty="0"/>
              <a:t>If the ﬁrst item cut in budget crunches is training, then the strong message is that training is not valued. </a:t>
            </a:r>
            <a:endParaRPr dirty="0"/>
          </a:p>
          <a:p>
            <a:pPr marL="742941" lvl="1" indent="-342900" algn="l" rtl="0">
              <a:spcBef>
                <a:spcPts val="259"/>
              </a:spcBef>
              <a:spcAft>
                <a:spcPts val="0"/>
              </a:spcAft>
              <a:buClr>
                <a:srgbClr val="0C2340"/>
              </a:buClr>
              <a:buSzPct val="100000"/>
              <a:buChar char="–"/>
            </a:pPr>
            <a:r>
              <a:rPr lang="en-US" sz="1400" dirty="0"/>
              <a:t>The criteria for resource allocation often become what is valued in an organization. </a:t>
            </a:r>
            <a:endParaRPr dirty="0"/>
          </a:p>
          <a:p>
            <a:pPr marL="339725" lvl="0" indent="-339725" algn="l" rtl="0">
              <a:spcBef>
                <a:spcPts val="296"/>
              </a:spcBef>
              <a:spcAft>
                <a:spcPts val="0"/>
              </a:spcAft>
              <a:buClr>
                <a:srgbClr val="0C2340"/>
              </a:buClr>
              <a:buSzPct val="100000"/>
              <a:buFont typeface="Times New Roman"/>
              <a:buAutoNum type="arabicPeriod"/>
            </a:pPr>
            <a:r>
              <a:rPr lang="en-US" sz="1600" dirty="0"/>
              <a:t>Leaders communicate the importance of values by what they praise and what they criticize. </a:t>
            </a:r>
            <a:endParaRPr dirty="0"/>
          </a:p>
          <a:p>
            <a:pPr marL="742941" lvl="1" indent="-342900" algn="l" rtl="0">
              <a:spcBef>
                <a:spcPts val="259"/>
              </a:spcBef>
              <a:spcAft>
                <a:spcPts val="0"/>
              </a:spcAft>
              <a:buClr>
                <a:srgbClr val="0C2340"/>
              </a:buClr>
              <a:buSzPct val="100000"/>
              <a:buChar char="–"/>
            </a:pPr>
            <a:r>
              <a:rPr lang="en-US" sz="1400" dirty="0"/>
              <a:t>It is important to pay attention to what leaders say. </a:t>
            </a:r>
            <a:endParaRPr dirty="0"/>
          </a:p>
          <a:p>
            <a:pPr marL="742941" lvl="1" indent="-342900" algn="l" rtl="0">
              <a:spcBef>
                <a:spcPts val="259"/>
              </a:spcBef>
              <a:spcAft>
                <a:spcPts val="0"/>
              </a:spcAft>
              <a:buClr>
                <a:srgbClr val="0C2340"/>
              </a:buClr>
              <a:buSzPct val="100000"/>
              <a:buChar char="–"/>
            </a:pPr>
            <a:r>
              <a:rPr lang="en-US" sz="1400" dirty="0"/>
              <a:t>Social values are often changed through the selection process. </a:t>
            </a:r>
            <a:endParaRPr dirty="0"/>
          </a:p>
          <a:p>
            <a:pPr marL="742941" lvl="1" indent="-342900" algn="l" rtl="0">
              <a:spcBef>
                <a:spcPts val="259"/>
              </a:spcBef>
              <a:spcAft>
                <a:spcPts val="0"/>
              </a:spcAft>
              <a:buClr>
                <a:srgbClr val="0C2340"/>
              </a:buClr>
              <a:buSzPct val="100000"/>
              <a:buChar char="–"/>
            </a:pPr>
            <a:r>
              <a:rPr lang="en-US" sz="1400" dirty="0"/>
              <a:t>As new members are hired, an effort is made to hire new members who hold the new value. </a:t>
            </a:r>
            <a:endParaRPr dirty="0"/>
          </a:p>
          <a:p>
            <a:pPr marL="742941" lvl="1" indent="-342900" algn="l" rtl="0">
              <a:spcBef>
                <a:spcPts val="259"/>
              </a:spcBef>
              <a:spcAft>
                <a:spcPts val="0"/>
              </a:spcAft>
              <a:buClr>
                <a:srgbClr val="0C2340"/>
              </a:buClr>
              <a:buSzPct val="100000"/>
              <a:buChar char="–"/>
            </a:pPr>
            <a:r>
              <a:rPr lang="en-US" sz="1400" dirty="0"/>
              <a:t>Different organizations will elect to implement this reward (praise) and censure (criticize) cycle differently. </a:t>
            </a:r>
            <a:endParaRPr dirty="0"/>
          </a:p>
        </p:txBody>
      </p:sp>
      <p:sp>
        <p:nvSpPr>
          <p:cNvPr id="307" name="Google Shape;307;p2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08" name="Google Shape;308;p2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20</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Culture change and context</a:t>
            </a:r>
            <a:endParaRPr/>
          </a:p>
        </p:txBody>
      </p:sp>
      <p:sp>
        <p:nvSpPr>
          <p:cNvPr id="322" name="Google Shape;322;p25"/>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a:t>Most change programs within companies do not work because </a:t>
            </a:r>
            <a:endParaRPr/>
          </a:p>
          <a:p>
            <a:pPr marL="742932" lvl="1" indent="-285744" algn="l" rtl="0">
              <a:spcBef>
                <a:spcPts val="408"/>
              </a:spcBef>
              <a:spcAft>
                <a:spcPts val="0"/>
              </a:spcAft>
              <a:buClr>
                <a:srgbClr val="0C2340"/>
              </a:buClr>
              <a:buSzPct val="100000"/>
              <a:buChar char="–"/>
            </a:pPr>
            <a:r>
              <a:rPr lang="en-US"/>
              <a:t>they address content (the knowledge, structure, and data in a company) or process (the activities and behaviors)</a:t>
            </a:r>
            <a:endParaRPr/>
          </a:p>
          <a:p>
            <a:pPr marL="742932" lvl="1" indent="-285744" algn="l" rtl="0">
              <a:spcBef>
                <a:spcPts val="408"/>
              </a:spcBef>
              <a:spcAft>
                <a:spcPts val="0"/>
              </a:spcAft>
              <a:buClr>
                <a:srgbClr val="0C2340"/>
              </a:buClr>
              <a:buSzPct val="100000"/>
              <a:buChar char="–"/>
            </a:pPr>
            <a:r>
              <a:rPr lang="en-US"/>
              <a:t>but they never address the context in which both of those elements reside. </a:t>
            </a:r>
            <a:endParaRPr/>
          </a:p>
          <a:p>
            <a:pPr marL="342891" lvl="0" indent="-342891" algn="l" rtl="0">
              <a:spcBef>
                <a:spcPts val="476"/>
              </a:spcBef>
              <a:spcAft>
                <a:spcPts val="0"/>
              </a:spcAft>
              <a:buClr>
                <a:srgbClr val="0C2340"/>
              </a:buClr>
              <a:buSzPct val="100000"/>
              <a:buChar char="•"/>
            </a:pPr>
            <a:r>
              <a:rPr lang="en-US"/>
              <a:t>The source of people’s action is not what they know but how they perceive the world around them. </a:t>
            </a:r>
            <a:endParaRPr/>
          </a:p>
          <a:p>
            <a:pPr marL="342891" lvl="0" indent="-342891" algn="l" rtl="0">
              <a:spcBef>
                <a:spcPts val="476"/>
              </a:spcBef>
              <a:spcAft>
                <a:spcPts val="0"/>
              </a:spcAft>
              <a:buClr>
                <a:srgbClr val="0C2340"/>
              </a:buClr>
              <a:buSzPct val="100000"/>
              <a:buChar char="•"/>
            </a:pPr>
            <a:r>
              <a:rPr lang="en-US"/>
              <a:t>Context can be an individual’s mind-set or the organizational culture. </a:t>
            </a:r>
            <a:endParaRPr/>
          </a:p>
          <a:p>
            <a:pPr marL="742932" lvl="1" indent="-285744" algn="l" rtl="0">
              <a:spcBef>
                <a:spcPts val="408"/>
              </a:spcBef>
              <a:spcAft>
                <a:spcPts val="0"/>
              </a:spcAft>
              <a:buClr>
                <a:srgbClr val="0C2340"/>
              </a:buClr>
              <a:buSzPct val="100000"/>
              <a:buChar char="–"/>
            </a:pPr>
            <a:r>
              <a:rPr lang="en-US"/>
              <a:t>It includes all of the assumptions and norms that are brought to the table. </a:t>
            </a:r>
            <a:endParaRPr/>
          </a:p>
          <a:p>
            <a:pPr marL="342891" lvl="0" indent="-342891" algn="l" rtl="0">
              <a:spcBef>
                <a:spcPts val="476"/>
              </a:spcBef>
              <a:spcAft>
                <a:spcPts val="0"/>
              </a:spcAft>
              <a:buClr>
                <a:srgbClr val="0C2340"/>
              </a:buClr>
              <a:buSzPct val="100000"/>
              <a:buChar char="•"/>
            </a:pPr>
            <a:r>
              <a:rPr lang="en-US"/>
              <a:t>Context is perception, as opposed to facts or data. </a:t>
            </a:r>
            <a:endParaRPr/>
          </a:p>
          <a:p>
            <a:pPr marL="342891" lvl="0" indent="-342891" algn="l" rtl="0">
              <a:spcBef>
                <a:spcPts val="476"/>
              </a:spcBef>
              <a:spcAft>
                <a:spcPts val="0"/>
              </a:spcAft>
              <a:buClr>
                <a:srgbClr val="0C2340"/>
              </a:buClr>
              <a:buSzPct val="100000"/>
              <a:buChar char="•"/>
            </a:pPr>
            <a:r>
              <a:rPr lang="en-US"/>
              <a:t>People do not go off and design their context—they just inherit it. </a:t>
            </a:r>
            <a:endParaRPr/>
          </a:p>
          <a:p>
            <a:pPr marL="342891" lvl="0" indent="-342891" algn="l" rtl="0">
              <a:spcBef>
                <a:spcPts val="476"/>
              </a:spcBef>
              <a:spcAft>
                <a:spcPts val="0"/>
              </a:spcAft>
              <a:buClr>
                <a:srgbClr val="0C2340"/>
              </a:buClr>
              <a:buSzPct val="100000"/>
              <a:buChar char="•"/>
            </a:pPr>
            <a:r>
              <a:rPr lang="en-US"/>
              <a:t>Culture is also socially constructed</a:t>
            </a:r>
            <a:endParaRPr/>
          </a:p>
          <a:p>
            <a:pPr marL="742932" lvl="1" indent="-285744" algn="l" rtl="0">
              <a:spcBef>
                <a:spcPts val="408"/>
              </a:spcBef>
              <a:spcAft>
                <a:spcPts val="0"/>
              </a:spcAft>
              <a:buClr>
                <a:srgbClr val="0C2340"/>
              </a:buClr>
              <a:buSzPct val="100000"/>
              <a:buChar char="–"/>
            </a:pPr>
            <a:r>
              <a:rPr lang="en-US"/>
              <a:t>It reﬂects meanings that are constituted in interaction and that form commonly accepted deﬁnitions of the situation.</a:t>
            </a:r>
            <a:endParaRPr/>
          </a:p>
        </p:txBody>
      </p:sp>
      <p:sp>
        <p:nvSpPr>
          <p:cNvPr id="323" name="Google Shape;323;p2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24" name="Google Shape;324;p2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21</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What culture is</a:t>
            </a:r>
            <a:endParaRPr/>
          </a:p>
        </p:txBody>
      </p:sp>
      <p:sp>
        <p:nvSpPr>
          <p:cNvPr id="330" name="Google Shape;330;p26"/>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62500" lnSpcReduction="20000"/>
          </a:bodyPr>
          <a:lstStyle/>
          <a:p>
            <a:pPr marL="342891" lvl="0" indent="-342891" algn="l" rtl="0">
              <a:spcBef>
                <a:spcPts val="0"/>
              </a:spcBef>
              <a:spcAft>
                <a:spcPts val="0"/>
              </a:spcAft>
              <a:buClr>
                <a:srgbClr val="0C2340"/>
              </a:buClr>
              <a:buSzPct val="100000"/>
              <a:buChar char="•"/>
            </a:pPr>
            <a:r>
              <a:rPr lang="en-US"/>
              <a:t>Culture is symbolic, which is why it is best described by telling stories about how we feel about the organization. </a:t>
            </a:r>
            <a:endParaRPr/>
          </a:p>
          <a:p>
            <a:pPr marL="742932" lvl="1" indent="-285744" algn="l" rtl="0">
              <a:spcBef>
                <a:spcPts val="336"/>
              </a:spcBef>
              <a:spcAft>
                <a:spcPts val="0"/>
              </a:spcAft>
              <a:buClr>
                <a:srgbClr val="0C2340"/>
              </a:buClr>
              <a:buSzPct val="100000"/>
              <a:buChar char="–"/>
            </a:pPr>
            <a:r>
              <a:rPr lang="en-US"/>
              <a:t>A symbol stands for something more than itself and can be many things, but the point is that we invest a symbol with meaning and the symbol expresses forms of understanding derived from our past collective experiences. </a:t>
            </a:r>
            <a:endParaRPr/>
          </a:p>
          <a:p>
            <a:pPr marL="342891" lvl="0" indent="-342891" algn="l" rtl="0">
              <a:spcBef>
                <a:spcPts val="392"/>
              </a:spcBef>
              <a:spcAft>
                <a:spcPts val="0"/>
              </a:spcAft>
              <a:buClr>
                <a:srgbClr val="0C2340"/>
              </a:buClr>
              <a:buSzPct val="100000"/>
              <a:buChar char="•"/>
            </a:pPr>
            <a:r>
              <a:rPr lang="en-US"/>
              <a:t>The sociological view is that organizations exist in the minds of their members. </a:t>
            </a:r>
            <a:endParaRPr/>
          </a:p>
          <a:p>
            <a:pPr marL="342891" lvl="0" indent="-342891" algn="l" rtl="0">
              <a:spcBef>
                <a:spcPts val="392"/>
              </a:spcBef>
              <a:spcAft>
                <a:spcPts val="0"/>
              </a:spcAft>
              <a:buClr>
                <a:srgbClr val="0C2340"/>
              </a:buClr>
              <a:buSzPct val="100000"/>
              <a:buChar char="•"/>
            </a:pPr>
            <a:r>
              <a:rPr lang="en-US"/>
              <a:t>Stories about culture show how it acts as a sense-making device. </a:t>
            </a:r>
            <a:endParaRPr/>
          </a:p>
          <a:p>
            <a:pPr marL="342891" lvl="0" indent="-342891" algn="l" rtl="0">
              <a:spcBef>
                <a:spcPts val="392"/>
              </a:spcBef>
              <a:spcAft>
                <a:spcPts val="0"/>
              </a:spcAft>
              <a:buClr>
                <a:srgbClr val="0C2340"/>
              </a:buClr>
              <a:buSzPct val="100000"/>
              <a:buChar char="•"/>
            </a:pPr>
            <a:r>
              <a:rPr lang="en-US"/>
              <a:t>Also, culture is unifying and refers to the processes that bind the organization together. </a:t>
            </a:r>
            <a:endParaRPr/>
          </a:p>
          <a:p>
            <a:pPr marL="342891" lvl="0" indent="-342891" algn="l" rtl="0">
              <a:spcBef>
                <a:spcPts val="392"/>
              </a:spcBef>
              <a:spcAft>
                <a:spcPts val="0"/>
              </a:spcAft>
              <a:buClr>
                <a:srgbClr val="0C2340"/>
              </a:buClr>
              <a:buSzPct val="100000"/>
              <a:buChar char="•"/>
            </a:pPr>
            <a:r>
              <a:rPr lang="en-US"/>
              <a:t>Culture is thus consensual and not conﬂictual. </a:t>
            </a:r>
            <a:endParaRPr/>
          </a:p>
          <a:p>
            <a:pPr marL="742932" lvl="1" indent="-285744" algn="l" rtl="0">
              <a:spcBef>
                <a:spcPts val="336"/>
              </a:spcBef>
              <a:spcAft>
                <a:spcPts val="0"/>
              </a:spcAft>
              <a:buClr>
                <a:srgbClr val="0C2340"/>
              </a:buClr>
              <a:buSzPct val="100000"/>
              <a:buChar char="–"/>
            </a:pPr>
            <a:r>
              <a:rPr lang="en-US"/>
              <a:t>The idea of corporate culture reinforces the unifying strengths of central goals and creates a sense of common responsibility. </a:t>
            </a:r>
            <a:endParaRPr/>
          </a:p>
          <a:p>
            <a:pPr marL="342891" lvl="0" indent="-342891" algn="l" rtl="0">
              <a:spcBef>
                <a:spcPts val="392"/>
              </a:spcBef>
              <a:spcAft>
                <a:spcPts val="0"/>
              </a:spcAft>
              <a:buClr>
                <a:srgbClr val="0C2340"/>
              </a:buClr>
              <a:buSzPct val="100000"/>
              <a:buChar char="•"/>
            </a:pPr>
            <a:r>
              <a:rPr lang="en-US"/>
              <a:t>Culture is also holistic and refers to the essence, i.e. the reality of the organization, reﬂecting…</a:t>
            </a:r>
            <a:endParaRPr/>
          </a:p>
          <a:p>
            <a:pPr marL="742932" lvl="1" indent="-285744" algn="l" rtl="0">
              <a:spcBef>
                <a:spcPts val="336"/>
              </a:spcBef>
              <a:spcAft>
                <a:spcPts val="0"/>
              </a:spcAft>
              <a:buClr>
                <a:srgbClr val="0C2340"/>
              </a:buClr>
              <a:buSzPct val="100000"/>
              <a:buChar char="–"/>
            </a:pPr>
            <a:r>
              <a:rPr lang="en-US"/>
              <a:t>what it is like to work there, </a:t>
            </a:r>
            <a:endParaRPr/>
          </a:p>
          <a:p>
            <a:pPr marL="742932" lvl="1" indent="-285744" algn="l" rtl="0">
              <a:spcBef>
                <a:spcPts val="336"/>
              </a:spcBef>
              <a:spcAft>
                <a:spcPts val="0"/>
              </a:spcAft>
              <a:buClr>
                <a:srgbClr val="0C2340"/>
              </a:buClr>
              <a:buSzPct val="100000"/>
              <a:buChar char="–"/>
            </a:pPr>
            <a:r>
              <a:rPr lang="en-US"/>
              <a:t>how people deal with each other, and </a:t>
            </a:r>
            <a:endParaRPr/>
          </a:p>
          <a:p>
            <a:pPr marL="742932" lvl="1" indent="-285744" algn="l" rtl="0">
              <a:spcBef>
                <a:spcPts val="336"/>
              </a:spcBef>
              <a:spcAft>
                <a:spcPts val="0"/>
              </a:spcAft>
              <a:buClr>
                <a:srgbClr val="0C2340"/>
              </a:buClr>
              <a:buSzPct val="100000"/>
              <a:buChar char="–"/>
            </a:pPr>
            <a:r>
              <a:rPr lang="en-US"/>
              <a:t>what behaviors are expected.</a:t>
            </a:r>
            <a:endParaRPr/>
          </a:p>
        </p:txBody>
      </p:sp>
      <p:sp>
        <p:nvSpPr>
          <p:cNvPr id="331" name="Google Shape;331;p2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32" name="Google Shape;332;p2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Steps to creating a knowledge-sharing culture</a:t>
            </a:r>
            <a:endParaRPr/>
          </a:p>
        </p:txBody>
      </p:sp>
      <p:sp>
        <p:nvSpPr>
          <p:cNvPr id="338" name="Google Shape;338;p27"/>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Culture is rooted deep in unconscious sources but is represented in superﬁcial practices and behavior codes and embodied in cultural artifacts. </a:t>
            </a:r>
            <a:endParaRPr dirty="0"/>
          </a:p>
          <a:p>
            <a:pPr marL="342891" lvl="0" indent="-342891" algn="l" rtl="0">
              <a:spcBef>
                <a:spcPts val="434"/>
              </a:spcBef>
              <a:spcAft>
                <a:spcPts val="0"/>
              </a:spcAft>
              <a:buClr>
                <a:srgbClr val="0C2340"/>
              </a:buClr>
              <a:buSzPct val="100000"/>
              <a:buChar char="•"/>
            </a:pPr>
            <a:r>
              <a:rPr lang="en-US" dirty="0"/>
              <a:t>Some initial steps to creating a knowledge-sharing culture could include:</a:t>
            </a:r>
            <a:endParaRPr dirty="0"/>
          </a:p>
          <a:p>
            <a:pPr marL="742932" lvl="1" indent="-285744" algn="l" rtl="0">
              <a:spcBef>
                <a:spcPts val="372"/>
              </a:spcBef>
              <a:spcAft>
                <a:spcPts val="0"/>
              </a:spcAft>
              <a:buClr>
                <a:srgbClr val="0C2340"/>
              </a:buClr>
              <a:buSzPct val="100000"/>
              <a:buChar char="–"/>
            </a:pPr>
            <a:r>
              <a:rPr lang="en-US" b="1" dirty="0"/>
              <a:t>Having knowledge journalists begin interviewing </a:t>
            </a:r>
            <a:r>
              <a:rPr lang="en-US" dirty="0"/>
              <a:t>key people to document projects, best practices, lessons learned, and good stories.</a:t>
            </a:r>
            <a:endParaRPr dirty="0"/>
          </a:p>
          <a:p>
            <a:pPr marL="742932" lvl="1" indent="-285744" algn="l" rtl="0">
              <a:spcBef>
                <a:spcPts val="372"/>
              </a:spcBef>
              <a:spcAft>
                <a:spcPts val="0"/>
              </a:spcAft>
              <a:buClr>
                <a:srgbClr val="0C2340"/>
              </a:buClr>
              <a:buSzPct val="100000"/>
              <a:buChar char="–"/>
            </a:pPr>
            <a:r>
              <a:rPr lang="en-US" b="1" dirty="0"/>
              <a:t>Instituting KM get-togethers</a:t>
            </a:r>
            <a:r>
              <a:rPr lang="en-US" dirty="0"/>
              <a:t>, which could be breakfasts, lunch and learn sessions, or any type of informal gathering to help people get to know one another, sometimes with thematic talks and showing managerial support.</a:t>
            </a:r>
            <a:endParaRPr dirty="0"/>
          </a:p>
          <a:p>
            <a:pPr marL="742932" lvl="1" indent="-285744" algn="l" rtl="0">
              <a:spcBef>
                <a:spcPts val="372"/>
              </a:spcBef>
              <a:spcAft>
                <a:spcPts val="0"/>
              </a:spcAft>
              <a:buClr>
                <a:srgbClr val="0C2340"/>
              </a:buClr>
              <a:buSzPct val="100000"/>
              <a:buChar char="–"/>
            </a:pPr>
            <a:r>
              <a:rPr lang="en-US" b="1" dirty="0"/>
              <a:t>Producing newsletters to publicize KM initiatives </a:t>
            </a:r>
            <a:r>
              <a:rPr lang="en-US" dirty="0"/>
              <a:t>and celebrate good role models.</a:t>
            </a:r>
            <a:endParaRPr dirty="0"/>
          </a:p>
          <a:p>
            <a:pPr marL="742932" lvl="1" indent="-285744" algn="l" rtl="0">
              <a:spcBef>
                <a:spcPts val="372"/>
              </a:spcBef>
              <a:spcAft>
                <a:spcPts val="0"/>
              </a:spcAft>
              <a:buClr>
                <a:srgbClr val="0C2340"/>
              </a:buClr>
              <a:buSzPct val="100000"/>
              <a:buChar char="–"/>
            </a:pPr>
            <a:r>
              <a:rPr lang="en-US" b="1" dirty="0"/>
              <a:t>Launching KM pilot projects</a:t>
            </a:r>
            <a:r>
              <a:rPr lang="en-US" dirty="0"/>
              <a:t>, such as expertise location systems and intranets with space devoted to different communities of practice.</a:t>
            </a:r>
            <a:endParaRPr dirty="0"/>
          </a:p>
          <a:p>
            <a:pPr marL="742932" lvl="1" indent="-285744" algn="l" rtl="0">
              <a:spcBef>
                <a:spcPts val="372"/>
              </a:spcBef>
              <a:spcAft>
                <a:spcPts val="0"/>
              </a:spcAft>
              <a:buClr>
                <a:srgbClr val="0C2340"/>
              </a:buClr>
              <a:buSzPct val="100000"/>
              <a:buChar char="–"/>
            </a:pPr>
            <a:r>
              <a:rPr lang="en-US" b="1" dirty="0"/>
              <a:t>Changing performance evaluation criteria to reﬂect and assess </a:t>
            </a:r>
            <a:r>
              <a:rPr lang="en-US" dirty="0"/>
              <a:t>knowledge-sharing competencies and accomplishments.</a:t>
            </a:r>
            <a:endParaRPr dirty="0"/>
          </a:p>
          <a:p>
            <a:pPr marL="742932" lvl="1" indent="-285744" algn="l" rtl="0">
              <a:spcBef>
                <a:spcPts val="372"/>
              </a:spcBef>
              <a:spcAft>
                <a:spcPts val="0"/>
              </a:spcAft>
              <a:buClr>
                <a:srgbClr val="0C2340"/>
              </a:buClr>
              <a:buSzPct val="100000"/>
              <a:buChar char="–"/>
            </a:pPr>
            <a:r>
              <a:rPr lang="en-US" dirty="0"/>
              <a:t>Censuring knowledge hoarders </a:t>
            </a:r>
            <a:r>
              <a:rPr lang="en-US" b="1" dirty="0"/>
              <a:t>and rewarding effective knowledge sharers</a:t>
            </a:r>
            <a:r>
              <a:rPr lang="en-US" dirty="0"/>
              <a:t>.</a:t>
            </a:r>
            <a:endParaRPr dirty="0"/>
          </a:p>
          <a:p>
            <a:pPr marL="742932" lvl="1" indent="-285744" algn="l" rtl="0">
              <a:spcBef>
                <a:spcPts val="372"/>
              </a:spcBef>
              <a:spcAft>
                <a:spcPts val="0"/>
              </a:spcAft>
              <a:buClr>
                <a:srgbClr val="0C2340"/>
              </a:buClr>
              <a:buSzPct val="100000"/>
              <a:buChar char="–"/>
            </a:pPr>
            <a:r>
              <a:rPr lang="en-US" b="1" dirty="0"/>
              <a:t>Redesigning workplaces to allow for gathering</a:t>
            </a:r>
            <a:r>
              <a:rPr lang="en-US" dirty="0"/>
              <a:t> places</a:t>
            </a:r>
            <a:endParaRPr dirty="0"/>
          </a:p>
        </p:txBody>
      </p:sp>
      <p:sp>
        <p:nvSpPr>
          <p:cNvPr id="339" name="Google Shape;339;p2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40" name="Google Shape;340;p2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23</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Open Space Technology (OST)</a:t>
            </a:r>
            <a:endParaRPr/>
          </a:p>
        </p:txBody>
      </p:sp>
      <p:sp>
        <p:nvSpPr>
          <p:cNvPr id="346" name="Google Shape;346;p28"/>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1600"/>
              <a:t>The redesign of workplaces extends beyond simple physical ofﬁce layout designs to a process of facilitating more effective knowledge sharing. </a:t>
            </a:r>
            <a:endParaRPr/>
          </a:p>
          <a:p>
            <a:pPr marL="342891" lvl="0" indent="-342891" algn="l" rtl="0">
              <a:spcBef>
                <a:spcPts val="296"/>
              </a:spcBef>
              <a:spcAft>
                <a:spcPts val="0"/>
              </a:spcAft>
              <a:buClr>
                <a:srgbClr val="0C2340"/>
              </a:buClr>
              <a:buSzPct val="100000"/>
              <a:buChar char="•"/>
            </a:pPr>
            <a:r>
              <a:rPr lang="en-US" sz="1600"/>
              <a:t>The notion of Open Space Technology (OST) as a large-group facilitation process. </a:t>
            </a:r>
            <a:endParaRPr/>
          </a:p>
          <a:p>
            <a:pPr marL="342891" lvl="0" indent="-342891" algn="l" rtl="0">
              <a:spcBef>
                <a:spcPts val="296"/>
              </a:spcBef>
              <a:spcAft>
                <a:spcPts val="0"/>
              </a:spcAft>
              <a:buClr>
                <a:srgbClr val="0C2340"/>
              </a:buClr>
              <a:buSzPct val="100000"/>
              <a:buChar char="•"/>
            </a:pPr>
            <a:r>
              <a:rPr lang="en-US" sz="1600"/>
              <a:t>In practice, Open Space Technology meetings take on many forms and variations, but they follow the same general guidelines. </a:t>
            </a:r>
            <a:endParaRPr/>
          </a:p>
          <a:p>
            <a:pPr marL="742932" lvl="1" indent="-285744" algn="l" rtl="0">
              <a:spcBef>
                <a:spcPts val="259"/>
              </a:spcBef>
              <a:spcAft>
                <a:spcPts val="0"/>
              </a:spcAft>
              <a:buClr>
                <a:srgbClr val="0C2340"/>
              </a:buClr>
              <a:buSzPct val="100000"/>
              <a:buChar char="–"/>
            </a:pPr>
            <a:r>
              <a:rPr lang="en-US" sz="1400"/>
              <a:t>OST meetings begin with all the participants sitting in a circle and no items on the agenda. </a:t>
            </a:r>
            <a:endParaRPr/>
          </a:p>
          <a:p>
            <a:pPr marL="742932" lvl="1" indent="-285744" algn="l" rtl="0">
              <a:spcBef>
                <a:spcPts val="259"/>
              </a:spcBef>
              <a:spcAft>
                <a:spcPts val="0"/>
              </a:spcAft>
              <a:buClr>
                <a:srgbClr val="0C2340"/>
              </a:buClr>
              <a:buSzPct val="100000"/>
              <a:buChar char="–"/>
            </a:pPr>
            <a:r>
              <a:rPr lang="en-US" sz="1400"/>
              <a:t>The meeting opens with an agenda-setting exercise, following which the group self-organizes into smaller discussion groups. </a:t>
            </a:r>
            <a:endParaRPr/>
          </a:p>
          <a:p>
            <a:pPr marL="742932" lvl="1" indent="-285744" algn="l" rtl="0">
              <a:spcBef>
                <a:spcPts val="259"/>
              </a:spcBef>
              <a:spcAft>
                <a:spcPts val="0"/>
              </a:spcAft>
              <a:buClr>
                <a:srgbClr val="0C2340"/>
              </a:buClr>
              <a:buSzPct val="100000"/>
              <a:buChar char="–"/>
            </a:pPr>
            <a:r>
              <a:rPr lang="en-US" sz="1400"/>
              <a:t>Discussion group conveners are responsible for providing a report of the discussions, which is immediately added to a book of proceedings. </a:t>
            </a:r>
            <a:endParaRPr/>
          </a:p>
          <a:p>
            <a:pPr marL="742932" lvl="1" indent="-285744" algn="l" rtl="0">
              <a:spcBef>
                <a:spcPts val="259"/>
              </a:spcBef>
              <a:spcAft>
                <a:spcPts val="0"/>
              </a:spcAft>
              <a:buClr>
                <a:srgbClr val="0C2340"/>
              </a:buClr>
              <a:buSzPct val="100000"/>
              <a:buChar char="–"/>
            </a:pPr>
            <a:r>
              <a:rPr lang="en-US" sz="1400"/>
              <a:t>At the conclusion of the meeting, or very shortly thereafter, participants receive a copy of the proceedings including all of the discussion groups’ reports and any action plans that were developed.</a:t>
            </a:r>
            <a:endParaRPr/>
          </a:p>
          <a:p>
            <a:pPr marL="342891" lvl="0" indent="-342891" algn="l" rtl="0">
              <a:spcBef>
                <a:spcPts val="296"/>
              </a:spcBef>
              <a:spcAft>
                <a:spcPts val="0"/>
              </a:spcAft>
              <a:buClr>
                <a:srgbClr val="0C2340"/>
              </a:buClr>
              <a:buSzPct val="100000"/>
              <a:buChar char="•"/>
            </a:pPr>
            <a:r>
              <a:rPr lang="en-US" sz="1600"/>
              <a:t>Open Space Technology meetings operate on four principles and one law.</a:t>
            </a:r>
            <a:endParaRPr/>
          </a:p>
          <a:p>
            <a:pPr marL="742932" lvl="1" indent="-285744" algn="l" rtl="0">
              <a:spcBef>
                <a:spcPts val="259"/>
              </a:spcBef>
              <a:spcAft>
                <a:spcPts val="0"/>
              </a:spcAft>
              <a:buClr>
                <a:srgbClr val="0C2340"/>
              </a:buClr>
              <a:buSzPct val="100000"/>
              <a:buChar char="–"/>
            </a:pPr>
            <a:r>
              <a:rPr lang="en-US" sz="1400"/>
              <a:t>The principles are:</a:t>
            </a:r>
            <a:endParaRPr/>
          </a:p>
          <a:p>
            <a:pPr marL="1142971" lvl="2" indent="-228594" algn="l" rtl="0">
              <a:spcBef>
                <a:spcPts val="259"/>
              </a:spcBef>
              <a:spcAft>
                <a:spcPts val="0"/>
              </a:spcAft>
              <a:buClr>
                <a:srgbClr val="0C2340"/>
              </a:buClr>
              <a:buSzPct val="100000"/>
              <a:buChar char="•"/>
            </a:pPr>
            <a:r>
              <a:rPr lang="en-US" sz="1400"/>
              <a:t>Whoever comes is the right person.</a:t>
            </a:r>
            <a:endParaRPr/>
          </a:p>
          <a:p>
            <a:pPr marL="1142971" lvl="2" indent="-228594" algn="l" rtl="0">
              <a:spcBef>
                <a:spcPts val="259"/>
              </a:spcBef>
              <a:spcAft>
                <a:spcPts val="0"/>
              </a:spcAft>
              <a:buClr>
                <a:srgbClr val="0C2340"/>
              </a:buClr>
              <a:buSzPct val="100000"/>
              <a:buChar char="•"/>
            </a:pPr>
            <a:r>
              <a:rPr lang="en-US" sz="1400"/>
              <a:t>Whatever happens is the only thing that could have happened.</a:t>
            </a:r>
            <a:endParaRPr/>
          </a:p>
          <a:p>
            <a:pPr marL="1142971" lvl="2" indent="-228594" algn="l" rtl="0">
              <a:spcBef>
                <a:spcPts val="259"/>
              </a:spcBef>
              <a:spcAft>
                <a:spcPts val="0"/>
              </a:spcAft>
              <a:buClr>
                <a:srgbClr val="0C2340"/>
              </a:buClr>
              <a:buSzPct val="100000"/>
              <a:buChar char="•"/>
            </a:pPr>
            <a:r>
              <a:rPr lang="en-US" sz="1400"/>
              <a:t>When it starts is the right time.</a:t>
            </a:r>
            <a:endParaRPr/>
          </a:p>
          <a:p>
            <a:pPr marL="1142971" lvl="2" indent="-228594" algn="l" rtl="0">
              <a:spcBef>
                <a:spcPts val="259"/>
              </a:spcBef>
              <a:spcAft>
                <a:spcPts val="0"/>
              </a:spcAft>
              <a:buClr>
                <a:srgbClr val="0C2340"/>
              </a:buClr>
              <a:buSzPct val="100000"/>
              <a:buChar char="•"/>
            </a:pPr>
            <a:r>
              <a:rPr lang="en-US" sz="1400"/>
              <a:t>When it’s over it’s over.</a:t>
            </a:r>
            <a:endParaRPr/>
          </a:p>
          <a:p>
            <a:pPr marL="342891" lvl="0" indent="-342891" algn="l" rtl="0">
              <a:spcBef>
                <a:spcPts val="296"/>
              </a:spcBef>
              <a:spcAft>
                <a:spcPts val="0"/>
              </a:spcAft>
              <a:buClr>
                <a:srgbClr val="0C2340"/>
              </a:buClr>
              <a:buSzPct val="100000"/>
              <a:buChar char="•"/>
            </a:pPr>
            <a:r>
              <a:rPr lang="en-US" sz="1600"/>
              <a:t>The law is known as the Law of Two Feet (sometimes referred to as the Law of Mobility). </a:t>
            </a:r>
            <a:endParaRPr/>
          </a:p>
          <a:p>
            <a:pPr marL="742932" lvl="1" indent="-285744" algn="l" rtl="0">
              <a:spcBef>
                <a:spcPts val="259"/>
              </a:spcBef>
              <a:spcAft>
                <a:spcPts val="0"/>
              </a:spcAft>
              <a:buClr>
                <a:srgbClr val="0C2340"/>
              </a:buClr>
              <a:buSzPct val="100000"/>
              <a:buChar char="–"/>
            </a:pPr>
            <a:r>
              <a:rPr lang="en-US" sz="1400"/>
              <a:t>It states that “If you ﬁnd yourself in a situation where you are not learning or contributing, go somewhere where you can.”</a:t>
            </a:r>
            <a:endParaRPr/>
          </a:p>
        </p:txBody>
      </p:sp>
      <p:sp>
        <p:nvSpPr>
          <p:cNvPr id="347" name="Google Shape;347;p2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48" name="Google Shape;348;p2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Office space and knowledge-sharing</a:t>
            </a:r>
            <a:endParaRPr/>
          </a:p>
        </p:txBody>
      </p:sp>
      <p:sp>
        <p:nvSpPr>
          <p:cNvPr id="354" name="Google Shape;354;p29"/>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ct val="100000"/>
              <a:buChar char="•"/>
            </a:pPr>
            <a:r>
              <a:rPr lang="en-US" sz="2000" dirty="0"/>
              <a:t>The setup and character of ofﬁces can </a:t>
            </a:r>
            <a:r>
              <a:rPr lang="en-US" sz="2000" dirty="0">
                <a:highlight>
                  <a:srgbClr val="FFFF00"/>
                </a:highlight>
              </a:rPr>
              <a:t>inﬂuence innovation and knowledge sharing</a:t>
            </a:r>
            <a:r>
              <a:rPr lang="en-US" sz="2000" dirty="0"/>
              <a:t>.</a:t>
            </a:r>
            <a:endParaRPr dirty="0"/>
          </a:p>
          <a:p>
            <a:pPr marL="742932" lvl="1" indent="-285744" algn="l" rtl="0">
              <a:spcBef>
                <a:spcPts val="296"/>
              </a:spcBef>
              <a:spcAft>
                <a:spcPts val="0"/>
              </a:spcAft>
              <a:buClr>
                <a:srgbClr val="0C2340"/>
              </a:buClr>
              <a:buSzPct val="100000"/>
              <a:buChar char="–"/>
            </a:pPr>
            <a:r>
              <a:rPr lang="en-US" sz="1600" dirty="0"/>
              <a:t>The frequent interaction among colleagues and the basic ofﬁce layout is important in shaping the human relationships within the workplace.</a:t>
            </a:r>
            <a:endParaRPr dirty="0"/>
          </a:p>
          <a:p>
            <a:pPr marL="342891" lvl="0" indent="-342891" algn="l" rtl="0">
              <a:spcBef>
                <a:spcPts val="370"/>
              </a:spcBef>
              <a:spcAft>
                <a:spcPts val="0"/>
              </a:spcAft>
              <a:buClr>
                <a:srgbClr val="0C2340"/>
              </a:buClr>
              <a:buSzPct val="100000"/>
              <a:buChar char="•"/>
            </a:pPr>
            <a:r>
              <a:rPr lang="en-US" sz="2000" b="1" dirty="0"/>
              <a:t>Innovation</a:t>
            </a:r>
            <a:r>
              <a:rPr lang="en-US" sz="2000" dirty="0"/>
              <a:t> is at the heart of the knowledge economy and that it is a fundamentally social phenomenon. </a:t>
            </a:r>
            <a:endParaRPr dirty="0"/>
          </a:p>
          <a:p>
            <a:pPr marL="742932" lvl="1" indent="-285744" algn="l" rtl="0">
              <a:spcBef>
                <a:spcPts val="296"/>
              </a:spcBef>
              <a:spcAft>
                <a:spcPts val="0"/>
              </a:spcAft>
              <a:buClr>
                <a:srgbClr val="0C2340"/>
              </a:buClr>
              <a:buSzPct val="100000"/>
              <a:buChar char="–"/>
            </a:pPr>
            <a:r>
              <a:rPr lang="en-US" sz="1600" dirty="0"/>
              <a:t>Companies will therefore need to design for public and semi-public spaces to promote employee interaction. </a:t>
            </a:r>
            <a:endParaRPr dirty="0"/>
          </a:p>
          <a:p>
            <a:pPr marL="742932" lvl="1" indent="-285744" algn="l" rtl="0">
              <a:spcBef>
                <a:spcPts val="296"/>
              </a:spcBef>
              <a:spcAft>
                <a:spcPts val="0"/>
              </a:spcAft>
              <a:buClr>
                <a:srgbClr val="0C2340"/>
              </a:buClr>
              <a:buSzPct val="100000"/>
              <a:buChar char="–"/>
            </a:pPr>
            <a:r>
              <a:rPr lang="en-US" sz="1600" dirty="0"/>
              <a:t>Many companies provide comfortable seating and access to the knowledge repository via a few workstations to promote both tacit and explicit knowledge sharing.</a:t>
            </a:r>
            <a:endParaRPr dirty="0"/>
          </a:p>
          <a:p>
            <a:pPr marL="342891" lvl="0" indent="-342891" algn="l" rtl="0">
              <a:spcBef>
                <a:spcPts val="370"/>
              </a:spcBef>
              <a:spcAft>
                <a:spcPts val="0"/>
              </a:spcAft>
              <a:buClr>
                <a:srgbClr val="0C2340"/>
              </a:buClr>
              <a:buSzPct val="100000"/>
              <a:buChar char="•"/>
            </a:pPr>
            <a:r>
              <a:rPr lang="en-US" sz="2000" dirty="0"/>
              <a:t>The cultural approach to Open Space Technology creates an environment for innovation, teamwork, and rapid change. </a:t>
            </a:r>
            <a:endParaRPr dirty="0"/>
          </a:p>
          <a:p>
            <a:pPr marL="742932" lvl="1" indent="-285744" algn="l" rtl="0">
              <a:spcBef>
                <a:spcPts val="296"/>
              </a:spcBef>
              <a:spcAft>
                <a:spcPts val="0"/>
              </a:spcAft>
              <a:buClr>
                <a:srgbClr val="0C2340"/>
              </a:buClr>
              <a:buSzPct val="100000"/>
              <a:buChar char="–"/>
            </a:pPr>
            <a:r>
              <a:rPr lang="en-US" sz="1600" dirty="0"/>
              <a:t>Open space offers a chance to gather the members of the organization in an open setting and have the work done efﬁciently and creatively. </a:t>
            </a:r>
            <a:endParaRPr dirty="0"/>
          </a:p>
          <a:p>
            <a:pPr marL="742932" lvl="1" indent="-285744" algn="l" rtl="0">
              <a:spcBef>
                <a:spcPts val="296"/>
              </a:spcBef>
              <a:spcAft>
                <a:spcPts val="0"/>
              </a:spcAft>
              <a:buClr>
                <a:srgbClr val="0C2340"/>
              </a:buClr>
              <a:buSzPct val="100000"/>
              <a:buChar char="–"/>
            </a:pPr>
            <a:r>
              <a:rPr lang="en-US" sz="1600" dirty="0"/>
              <a:t>Open space involves much brainstorming, but it is not just brainstorming. </a:t>
            </a:r>
            <a:endParaRPr dirty="0"/>
          </a:p>
          <a:p>
            <a:pPr marL="742932" lvl="1" indent="-285744" algn="l" rtl="0">
              <a:spcBef>
                <a:spcPts val="296"/>
              </a:spcBef>
              <a:spcAft>
                <a:spcPts val="0"/>
              </a:spcAft>
              <a:buClr>
                <a:srgbClr val="0C2340"/>
              </a:buClr>
              <a:buSzPct val="100000"/>
              <a:buChar char="–"/>
            </a:pPr>
            <a:r>
              <a:rPr lang="en-US" sz="1600" dirty="0"/>
              <a:t>It is the process through which people have the urge to raise the topic they are passionate about, and they are willing to share their own knowledge, especially tacit knowledge.</a:t>
            </a:r>
            <a:endParaRPr dirty="0"/>
          </a:p>
          <a:p>
            <a:pPr marL="742932" lvl="1" indent="-285744" algn="l" rtl="0">
              <a:spcBef>
                <a:spcPts val="296"/>
              </a:spcBef>
              <a:spcAft>
                <a:spcPts val="0"/>
              </a:spcAft>
              <a:buClr>
                <a:srgbClr val="0C2340"/>
              </a:buClr>
              <a:buSzPct val="100000"/>
              <a:buChar char="–"/>
            </a:pPr>
            <a:r>
              <a:rPr lang="en-US" sz="1600" dirty="0"/>
              <a:t>Whether the open space can be successful depends on the extent to which the participants are willing to share the knowledge, which is inﬂuenced by their organizational culture.</a:t>
            </a:r>
            <a:endParaRPr dirty="0"/>
          </a:p>
        </p:txBody>
      </p:sp>
      <p:sp>
        <p:nvSpPr>
          <p:cNvPr id="355" name="Google Shape;355;p2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56" name="Google Shape;356;p2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Encouraging knowledge-friendly culture</a:t>
            </a:r>
            <a:endParaRPr/>
          </a:p>
        </p:txBody>
      </p:sp>
      <p:sp>
        <p:nvSpPr>
          <p:cNvPr id="362" name="Google Shape;362;p30"/>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62500" lnSpcReduction="20000"/>
          </a:bodyPr>
          <a:lstStyle/>
          <a:p>
            <a:pPr marL="342891" lvl="0" indent="-342891" algn="l" rtl="0">
              <a:spcBef>
                <a:spcPts val="0"/>
              </a:spcBef>
              <a:spcAft>
                <a:spcPts val="0"/>
              </a:spcAft>
              <a:buClr>
                <a:srgbClr val="0C2340"/>
              </a:buClr>
              <a:buSzPct val="100000"/>
              <a:buChar char="•"/>
            </a:pPr>
            <a:r>
              <a:rPr lang="en-US" dirty="0"/>
              <a:t>Yet other characteristics of an organizational culture can either encourage or discourage the recognition of belonging to the organization. </a:t>
            </a:r>
            <a:endParaRPr dirty="0"/>
          </a:p>
          <a:p>
            <a:pPr marL="742932" lvl="1" indent="-285744" algn="l" rtl="0">
              <a:spcBef>
                <a:spcPts val="336"/>
              </a:spcBef>
              <a:spcAft>
                <a:spcPts val="0"/>
              </a:spcAft>
              <a:buClr>
                <a:srgbClr val="0C2340"/>
              </a:buClr>
              <a:buSzPct val="100000"/>
              <a:buChar char="–"/>
            </a:pPr>
            <a:r>
              <a:rPr lang="en-US" dirty="0"/>
              <a:t>consequently, they will inﬂuence the member’s performance in the open space. </a:t>
            </a:r>
            <a:endParaRPr dirty="0"/>
          </a:p>
          <a:p>
            <a:pPr marL="342891" lvl="0" indent="-342891" algn="l" rtl="0">
              <a:spcBef>
                <a:spcPts val="392"/>
              </a:spcBef>
              <a:spcAft>
                <a:spcPts val="0"/>
              </a:spcAft>
              <a:buClr>
                <a:srgbClr val="0C2340"/>
              </a:buClr>
              <a:buSzPct val="100000"/>
              <a:buChar char="•"/>
            </a:pPr>
            <a:r>
              <a:rPr lang="en-US" dirty="0"/>
              <a:t>Some characteristics that are more connected with open space include individual initiative, integration, reward system, and ethical climate. </a:t>
            </a:r>
            <a:endParaRPr dirty="0"/>
          </a:p>
          <a:p>
            <a:pPr marL="342891" lvl="0" indent="-342891" algn="l" rtl="0">
              <a:spcBef>
                <a:spcPts val="392"/>
              </a:spcBef>
              <a:spcAft>
                <a:spcPts val="0"/>
              </a:spcAft>
              <a:buClr>
                <a:srgbClr val="0C2340"/>
              </a:buClr>
              <a:buSzPct val="100000"/>
              <a:buChar char="•"/>
            </a:pPr>
            <a:r>
              <a:rPr lang="en-US" dirty="0"/>
              <a:t>The facilitators should not ignore the impact of organizational culture on the group of people who will attend the open space, and should prepare for the possible outcome that is expected from them. </a:t>
            </a:r>
            <a:endParaRPr dirty="0"/>
          </a:p>
          <a:p>
            <a:pPr marL="742932" lvl="1" indent="-285744" algn="l" rtl="0">
              <a:spcBef>
                <a:spcPts val="336"/>
              </a:spcBef>
              <a:spcAft>
                <a:spcPts val="0"/>
              </a:spcAft>
              <a:buClr>
                <a:srgbClr val="0C2340"/>
              </a:buClr>
              <a:buSzPct val="100000"/>
              <a:buChar char="–"/>
            </a:pPr>
            <a:r>
              <a:rPr lang="en-US" dirty="0"/>
              <a:t>Then the facilitators can work out some methods to encourage the participants to understand and execute the essence of the open space.</a:t>
            </a:r>
            <a:endParaRPr dirty="0"/>
          </a:p>
          <a:p>
            <a:pPr marL="342891" lvl="0" indent="-342891" algn="l" rtl="0">
              <a:spcBef>
                <a:spcPts val="392"/>
              </a:spcBef>
              <a:spcAft>
                <a:spcPts val="0"/>
              </a:spcAft>
              <a:buClr>
                <a:srgbClr val="0C2340"/>
              </a:buClr>
              <a:buSzPct val="100000"/>
              <a:buChar char="•"/>
            </a:pPr>
            <a:r>
              <a:rPr lang="en-US" dirty="0"/>
              <a:t>Other good practices that encourage a knowledge-friendly culture include the following: </a:t>
            </a:r>
            <a:endParaRPr dirty="0"/>
          </a:p>
          <a:p>
            <a:pPr marL="742932" lvl="1" indent="-285744" algn="l" rtl="0">
              <a:spcBef>
                <a:spcPts val="336"/>
              </a:spcBef>
              <a:spcAft>
                <a:spcPts val="0"/>
              </a:spcAft>
              <a:buClr>
                <a:srgbClr val="0C2340"/>
              </a:buClr>
              <a:buSzPct val="100000"/>
              <a:buChar char="–"/>
            </a:pPr>
            <a:r>
              <a:rPr lang="en-US" b="1" dirty="0"/>
              <a:t>do not impose top-down</a:t>
            </a:r>
            <a:r>
              <a:rPr lang="en-US" dirty="0"/>
              <a:t>, </a:t>
            </a:r>
            <a:endParaRPr dirty="0"/>
          </a:p>
          <a:p>
            <a:pPr marL="742932" lvl="1" indent="-285744" algn="l" rtl="0">
              <a:spcBef>
                <a:spcPts val="336"/>
              </a:spcBef>
              <a:spcAft>
                <a:spcPts val="0"/>
              </a:spcAft>
              <a:buClr>
                <a:srgbClr val="0C2340"/>
              </a:buClr>
              <a:buSzPct val="100000"/>
              <a:buChar char="–"/>
            </a:pPr>
            <a:r>
              <a:rPr lang="en-US" b="1" dirty="0"/>
              <a:t>allow cultural change to evolve </a:t>
            </a:r>
            <a:r>
              <a:rPr lang="en-US" dirty="0"/>
              <a:t>over a period of time, </a:t>
            </a:r>
            <a:endParaRPr dirty="0"/>
          </a:p>
          <a:p>
            <a:pPr marL="742932" lvl="1" indent="-285744" algn="l" rtl="0">
              <a:spcBef>
                <a:spcPts val="336"/>
              </a:spcBef>
              <a:spcAft>
                <a:spcPts val="0"/>
              </a:spcAft>
              <a:buClr>
                <a:srgbClr val="0C2340"/>
              </a:buClr>
              <a:buSzPct val="100000"/>
              <a:buChar char="–"/>
            </a:pPr>
            <a:r>
              <a:rPr lang="en-US" b="1" dirty="0"/>
              <a:t>provide positive role models </a:t>
            </a:r>
            <a:r>
              <a:rPr lang="en-US" dirty="0"/>
              <a:t>wherever possible, </a:t>
            </a:r>
            <a:endParaRPr dirty="0"/>
          </a:p>
          <a:p>
            <a:pPr marL="742932" lvl="1" indent="-285744" algn="l" rtl="0">
              <a:spcBef>
                <a:spcPts val="336"/>
              </a:spcBef>
              <a:spcAft>
                <a:spcPts val="0"/>
              </a:spcAft>
              <a:buClr>
                <a:srgbClr val="0C2340"/>
              </a:buClr>
              <a:buSzPct val="100000"/>
              <a:buChar char="–"/>
            </a:pPr>
            <a:r>
              <a:rPr lang="en-US" b="1" dirty="0"/>
              <a:t>create opportunities for people to get to know one another</a:t>
            </a:r>
            <a:r>
              <a:rPr lang="en-US" dirty="0"/>
              <a:t>, and focus on connecting people rather than capturing content. </a:t>
            </a:r>
            <a:endParaRPr dirty="0"/>
          </a:p>
        </p:txBody>
      </p:sp>
      <p:sp>
        <p:nvSpPr>
          <p:cNvPr id="363" name="Google Shape;363;p30"/>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64" name="Google Shape;364;p30"/>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Culture in a virtual organization</a:t>
            </a:r>
            <a:endParaRPr/>
          </a:p>
        </p:txBody>
      </p:sp>
      <p:sp>
        <p:nvSpPr>
          <p:cNvPr id="370" name="Google Shape;370;p31"/>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Virtual organizations face additional challenges such as:</a:t>
            </a:r>
            <a:endParaRPr dirty="0"/>
          </a:p>
          <a:p>
            <a:pPr marL="742932" lvl="1" indent="-285744" algn="l" rtl="0">
              <a:spcBef>
                <a:spcPts val="336"/>
              </a:spcBef>
              <a:spcAft>
                <a:spcPts val="0"/>
              </a:spcAft>
              <a:buClr>
                <a:srgbClr val="0C2340"/>
              </a:buClr>
              <a:buSzPct val="100000"/>
              <a:buChar char="–"/>
            </a:pPr>
            <a:r>
              <a:rPr lang="en-US" b="1" dirty="0"/>
              <a:t>No formalization</a:t>
            </a:r>
            <a:r>
              <a:rPr lang="en-US" dirty="0"/>
              <a:t>, with each organization following its own norms, styles, and ideas.</a:t>
            </a:r>
            <a:endParaRPr dirty="0"/>
          </a:p>
          <a:p>
            <a:pPr marL="742932" lvl="1" indent="-285744" algn="l" rtl="0">
              <a:spcBef>
                <a:spcPts val="336"/>
              </a:spcBef>
              <a:spcAft>
                <a:spcPts val="0"/>
              </a:spcAft>
              <a:buClr>
                <a:srgbClr val="0C2340"/>
              </a:buClr>
              <a:buSzPct val="100000"/>
              <a:buChar char="–"/>
            </a:pPr>
            <a:r>
              <a:rPr lang="en-US" b="1" dirty="0"/>
              <a:t>No shared values</a:t>
            </a:r>
            <a:r>
              <a:rPr lang="en-US" dirty="0"/>
              <a:t>, beliefs, ideas, or norms.</a:t>
            </a:r>
            <a:endParaRPr dirty="0"/>
          </a:p>
          <a:p>
            <a:pPr marL="742932" lvl="1" indent="-285744" algn="l" rtl="0">
              <a:spcBef>
                <a:spcPts val="336"/>
              </a:spcBef>
              <a:spcAft>
                <a:spcPts val="0"/>
              </a:spcAft>
              <a:buClr>
                <a:srgbClr val="0C2340"/>
              </a:buClr>
              <a:buSzPct val="100000"/>
              <a:buChar char="–"/>
            </a:pPr>
            <a:r>
              <a:rPr lang="en-US" b="1" dirty="0"/>
              <a:t>No frameworks or policies</a:t>
            </a:r>
            <a:r>
              <a:rPr lang="en-US" dirty="0"/>
              <a:t> that guide individuals working in the organization.</a:t>
            </a:r>
            <a:endParaRPr dirty="0"/>
          </a:p>
          <a:p>
            <a:pPr marL="342891" lvl="0" indent="-342891" algn="l" rtl="0">
              <a:spcBef>
                <a:spcPts val="392"/>
              </a:spcBef>
              <a:spcAft>
                <a:spcPts val="0"/>
              </a:spcAft>
              <a:buClr>
                <a:srgbClr val="0C2340"/>
              </a:buClr>
              <a:buSzPct val="100000"/>
              <a:buChar char="•"/>
            </a:pPr>
            <a:r>
              <a:rPr lang="en-US" dirty="0"/>
              <a:t>The communication between the members of virtual organizations is so limited and is conducted through channels so impersonal (the computer) that the scope for developing a shared sense of belonging or a climate in the organization is almost nonexistent.</a:t>
            </a:r>
            <a:endParaRPr dirty="0"/>
          </a:p>
          <a:p>
            <a:pPr marL="342891" lvl="0" indent="-342891" algn="l" rtl="0">
              <a:spcBef>
                <a:spcPts val="392"/>
              </a:spcBef>
              <a:spcAft>
                <a:spcPts val="0"/>
              </a:spcAft>
              <a:buClr>
                <a:srgbClr val="0C2340"/>
              </a:buClr>
              <a:buSzPct val="100000"/>
              <a:buChar char="•"/>
            </a:pPr>
            <a:r>
              <a:rPr lang="en-US" dirty="0"/>
              <a:t>Virtual organizations are here to stay, and what they need to do today is to build a culture that will give </a:t>
            </a:r>
            <a:endParaRPr dirty="0"/>
          </a:p>
          <a:p>
            <a:pPr marL="742932" lvl="1" indent="-285744" algn="l" rtl="0">
              <a:spcBef>
                <a:spcPts val="336"/>
              </a:spcBef>
              <a:spcAft>
                <a:spcPts val="0"/>
              </a:spcAft>
              <a:buClr>
                <a:srgbClr val="0C2340"/>
              </a:buClr>
              <a:buSzPct val="100000"/>
              <a:buChar char="–"/>
            </a:pPr>
            <a:r>
              <a:rPr lang="en-US" dirty="0"/>
              <a:t>an existence to the organization in the minds of its members and </a:t>
            </a:r>
            <a:endParaRPr dirty="0"/>
          </a:p>
          <a:p>
            <a:pPr marL="742932" lvl="1" indent="-285744" algn="l" rtl="0">
              <a:spcBef>
                <a:spcPts val="336"/>
              </a:spcBef>
              <a:spcAft>
                <a:spcPts val="0"/>
              </a:spcAft>
              <a:buClr>
                <a:srgbClr val="0C2340"/>
              </a:buClr>
              <a:buSzPct val="100000"/>
              <a:buChar char="–"/>
            </a:pPr>
            <a:r>
              <a:rPr lang="en-US" dirty="0"/>
              <a:t>a sense of identiﬁcation and belonging that will bring them together in spite of limited interactions. </a:t>
            </a:r>
            <a:endParaRPr dirty="0"/>
          </a:p>
          <a:p>
            <a:pPr marL="342891" lvl="0" indent="-342891" algn="l" rtl="0">
              <a:spcBef>
                <a:spcPts val="392"/>
              </a:spcBef>
              <a:spcAft>
                <a:spcPts val="0"/>
              </a:spcAft>
              <a:buClr>
                <a:srgbClr val="0C2340"/>
              </a:buClr>
              <a:buSzPct val="100000"/>
              <a:buChar char="•"/>
            </a:pPr>
            <a:r>
              <a:rPr lang="en-US" dirty="0"/>
              <a:t>Within this culture it is necessary for each individual to take his or her own developmental path, which is actually the core of the functioning of virtual organizations.</a:t>
            </a:r>
            <a:endParaRPr dirty="0"/>
          </a:p>
        </p:txBody>
      </p:sp>
      <p:sp>
        <p:nvSpPr>
          <p:cNvPr id="371" name="Google Shape;371;p3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72" name="Google Shape;372;p3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Lessons from cultural change</a:t>
            </a:r>
            <a:endParaRPr/>
          </a:p>
        </p:txBody>
      </p:sp>
      <p:sp>
        <p:nvSpPr>
          <p:cNvPr id="378" name="Google Shape;378;p32"/>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85000" lnSpcReduction="20000"/>
          </a:bodyPr>
          <a:lstStyle/>
          <a:p>
            <a:pPr marL="342891" lvl="0" indent="-342891" algn="l" rtl="0">
              <a:spcBef>
                <a:spcPts val="0"/>
              </a:spcBef>
              <a:spcAft>
                <a:spcPts val="0"/>
              </a:spcAft>
              <a:buClr>
                <a:srgbClr val="0C2340"/>
              </a:buClr>
              <a:buSzPct val="100000"/>
              <a:buChar char="•"/>
            </a:pPr>
            <a:r>
              <a:rPr lang="en-US" dirty="0"/>
              <a:t>A number of lessons are learned from cultural change initiatives, including:</a:t>
            </a:r>
            <a:endParaRPr dirty="0"/>
          </a:p>
          <a:p>
            <a:pPr marL="742932" lvl="1" indent="-285744" algn="l" rtl="0">
              <a:spcBef>
                <a:spcPts val="340"/>
              </a:spcBef>
              <a:spcAft>
                <a:spcPts val="0"/>
              </a:spcAft>
              <a:buClr>
                <a:srgbClr val="0C2340"/>
              </a:buClr>
              <a:buSzPct val="100000"/>
              <a:buChar char="–"/>
            </a:pPr>
            <a:r>
              <a:rPr lang="en-US" sz="2000" dirty="0"/>
              <a:t>They provide information about </a:t>
            </a:r>
            <a:r>
              <a:rPr lang="en-US" sz="2000" b="1" dirty="0"/>
              <a:t>the skills and experience of employees to overcome problems arising from the absence or difﬁculty of establishing  personal relationships</a:t>
            </a:r>
            <a:r>
              <a:rPr lang="en-US" sz="2000" dirty="0"/>
              <a:t> (e.g., virtual organizations).</a:t>
            </a:r>
            <a:endParaRPr dirty="0"/>
          </a:p>
          <a:p>
            <a:pPr marL="742932" lvl="1" indent="-285744" algn="l" rtl="0">
              <a:spcBef>
                <a:spcPts val="340"/>
              </a:spcBef>
              <a:spcAft>
                <a:spcPts val="0"/>
              </a:spcAft>
              <a:buClr>
                <a:srgbClr val="0C2340"/>
              </a:buClr>
              <a:buSzPct val="100000"/>
              <a:buChar char="–"/>
            </a:pPr>
            <a:r>
              <a:rPr lang="en-US" sz="2000" dirty="0"/>
              <a:t>They provide support mechanisms such as feedback for effective knowledge sharing to take place.</a:t>
            </a:r>
            <a:endParaRPr dirty="0"/>
          </a:p>
          <a:p>
            <a:pPr marL="742932" lvl="1" indent="-285744" algn="l" rtl="0">
              <a:spcBef>
                <a:spcPts val="340"/>
              </a:spcBef>
              <a:spcAft>
                <a:spcPts val="0"/>
              </a:spcAft>
              <a:buClr>
                <a:srgbClr val="0C2340"/>
              </a:buClr>
              <a:buSzPct val="100000"/>
              <a:buChar char="–"/>
            </a:pPr>
            <a:r>
              <a:rPr lang="en-US" sz="2000" dirty="0"/>
              <a:t>Active knowledge transfer requires a bidirectional communication channel.</a:t>
            </a:r>
            <a:endParaRPr dirty="0"/>
          </a:p>
          <a:p>
            <a:pPr marL="742932" lvl="1" indent="-285744" algn="l" rtl="0">
              <a:spcBef>
                <a:spcPts val="340"/>
              </a:spcBef>
              <a:spcAft>
                <a:spcPts val="0"/>
              </a:spcAft>
              <a:buClr>
                <a:srgbClr val="0C2340"/>
              </a:buClr>
              <a:buSzPct val="100000"/>
              <a:buChar char="–"/>
            </a:pPr>
            <a:r>
              <a:rPr lang="en-US" sz="2000" dirty="0"/>
              <a:t>Common goals and mutual trust need to be developed.</a:t>
            </a:r>
            <a:endParaRPr dirty="0"/>
          </a:p>
          <a:p>
            <a:pPr marL="742932" lvl="1" indent="-285744" algn="l" rtl="0">
              <a:spcBef>
                <a:spcPts val="340"/>
              </a:spcBef>
              <a:spcAft>
                <a:spcPts val="0"/>
              </a:spcAft>
              <a:buClr>
                <a:srgbClr val="0C2340"/>
              </a:buClr>
              <a:buSzPct val="100000"/>
              <a:buChar char="–"/>
            </a:pPr>
            <a:r>
              <a:rPr lang="en-US" sz="2000" dirty="0"/>
              <a:t>KM is an evolutionary process that must be embedded into the organizational culture.</a:t>
            </a:r>
            <a:endParaRPr dirty="0"/>
          </a:p>
          <a:p>
            <a:pPr marL="742932" lvl="1" indent="-285744" algn="l" rtl="0">
              <a:spcBef>
                <a:spcPts val="340"/>
              </a:spcBef>
              <a:spcAft>
                <a:spcPts val="0"/>
              </a:spcAft>
              <a:buClr>
                <a:srgbClr val="0C2340"/>
              </a:buClr>
              <a:buSzPct val="100000"/>
              <a:buChar char="–"/>
            </a:pPr>
            <a:r>
              <a:rPr lang="en-US" sz="2000" dirty="0"/>
              <a:t>The introduction of new communication/information technologies that are capable of enhancing knowledge sharing can be used to catalyze cultural changes by </a:t>
            </a:r>
            <a:endParaRPr dirty="0"/>
          </a:p>
          <a:p>
            <a:pPr marL="1142971" lvl="2" indent="-228594" algn="l" rtl="0">
              <a:spcBef>
                <a:spcPts val="340"/>
              </a:spcBef>
              <a:spcAft>
                <a:spcPts val="0"/>
              </a:spcAft>
              <a:buClr>
                <a:srgbClr val="0C2340"/>
              </a:buClr>
              <a:buSzPct val="100000"/>
              <a:buChar char="•"/>
            </a:pPr>
            <a:r>
              <a:rPr lang="en-US" sz="2000" dirty="0"/>
              <a:t>externalizing tacit knowledge</a:t>
            </a:r>
            <a:endParaRPr dirty="0"/>
          </a:p>
          <a:p>
            <a:pPr marL="1142971" lvl="2" indent="-228594" algn="l" rtl="0">
              <a:spcBef>
                <a:spcPts val="340"/>
              </a:spcBef>
              <a:spcAft>
                <a:spcPts val="0"/>
              </a:spcAft>
              <a:buClr>
                <a:srgbClr val="0C2340"/>
              </a:buClr>
              <a:buSzPct val="100000"/>
              <a:buChar char="•"/>
            </a:pPr>
            <a:r>
              <a:rPr lang="en-US" sz="2000" dirty="0"/>
              <a:t>building up a permanent organizational memory</a:t>
            </a:r>
            <a:endParaRPr dirty="0"/>
          </a:p>
          <a:p>
            <a:pPr marL="1142971" lvl="2" indent="-228594" algn="l" rtl="0">
              <a:spcBef>
                <a:spcPts val="340"/>
              </a:spcBef>
              <a:spcAft>
                <a:spcPts val="0"/>
              </a:spcAft>
              <a:buClr>
                <a:srgbClr val="0C2340"/>
              </a:buClr>
              <a:buSzPct val="100000"/>
              <a:buChar char="•"/>
            </a:pPr>
            <a:r>
              <a:rPr lang="en-US" sz="2000" dirty="0"/>
              <a:t>including all members in a participatory development of content, rules, goals, and systems.</a:t>
            </a:r>
            <a:endParaRPr dirty="0"/>
          </a:p>
        </p:txBody>
      </p:sp>
      <p:sp>
        <p:nvSpPr>
          <p:cNvPr id="379" name="Google Shape;379;p3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80" name="Google Shape;380;p3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dirty="0"/>
              <a:t>Organizational transparency</a:t>
            </a:r>
            <a:endParaRPr dirty="0"/>
          </a:p>
        </p:txBody>
      </p:sp>
      <p:sp>
        <p:nvSpPr>
          <p:cNvPr id="386" name="Google Shape;386;p33"/>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dirty="0"/>
              <a:t>There is a need to move to a transparent organization. </a:t>
            </a:r>
            <a:endParaRPr dirty="0"/>
          </a:p>
          <a:p>
            <a:pPr marL="742932" lvl="1" indent="-285744" algn="l" rtl="0">
              <a:spcBef>
                <a:spcPts val="444"/>
              </a:spcBef>
              <a:spcAft>
                <a:spcPts val="0"/>
              </a:spcAft>
              <a:buClr>
                <a:srgbClr val="0C2340"/>
              </a:buClr>
              <a:buSzPct val="100000"/>
              <a:buChar char="–"/>
            </a:pPr>
            <a:r>
              <a:rPr lang="en-US" dirty="0"/>
              <a:t>This means </a:t>
            </a:r>
            <a:r>
              <a:rPr lang="en-US" dirty="0">
                <a:highlight>
                  <a:srgbClr val="FFFF00"/>
                </a:highlight>
              </a:rPr>
              <a:t>all kinds of information and knowledge is shared </a:t>
            </a:r>
            <a:r>
              <a:rPr lang="en-US" dirty="0"/>
              <a:t>across the whole organization. </a:t>
            </a:r>
            <a:endParaRPr dirty="0"/>
          </a:p>
          <a:p>
            <a:pPr marL="742932" lvl="1" indent="-285744" algn="l" rtl="0">
              <a:spcBef>
                <a:spcPts val="444"/>
              </a:spcBef>
              <a:spcAft>
                <a:spcPts val="0"/>
              </a:spcAft>
              <a:buClr>
                <a:srgbClr val="0C2340"/>
              </a:buClr>
              <a:buSzPct val="100000"/>
              <a:buChar char="–"/>
            </a:pPr>
            <a:r>
              <a:rPr lang="en-US" dirty="0"/>
              <a:t>Everyone can ﬁnd out what everyone else is doing. </a:t>
            </a:r>
            <a:endParaRPr dirty="0"/>
          </a:p>
          <a:p>
            <a:pPr marL="742932" lvl="1" indent="-285744" algn="l" rtl="0">
              <a:spcBef>
                <a:spcPts val="444"/>
              </a:spcBef>
              <a:spcAft>
                <a:spcPts val="0"/>
              </a:spcAft>
              <a:buClr>
                <a:srgbClr val="0C2340"/>
              </a:buClr>
              <a:buSzPct val="100000"/>
              <a:buChar char="–"/>
            </a:pPr>
            <a:r>
              <a:rPr lang="en-US" dirty="0"/>
              <a:t>Any kind of information that inﬂuences one person is made available to everyone else.</a:t>
            </a:r>
            <a:endParaRPr dirty="0"/>
          </a:p>
          <a:p>
            <a:pPr marL="342891" lvl="0" indent="-342891" algn="l" rtl="0">
              <a:spcBef>
                <a:spcPts val="518"/>
              </a:spcBef>
              <a:spcAft>
                <a:spcPts val="0"/>
              </a:spcAft>
              <a:buClr>
                <a:srgbClr val="0C2340"/>
              </a:buClr>
              <a:buSzPct val="100000"/>
              <a:buChar char="•"/>
            </a:pPr>
            <a:r>
              <a:rPr lang="en-US" dirty="0"/>
              <a:t>The notion of organizational transparency has been recently addressed by discussing the importance of having good values of honesty and openness and being successful as an organization. </a:t>
            </a:r>
            <a:endParaRPr dirty="0"/>
          </a:p>
          <a:p>
            <a:pPr marL="342891" lvl="0" indent="-342891" algn="l" rtl="0">
              <a:spcBef>
                <a:spcPts val="518"/>
              </a:spcBef>
              <a:spcAft>
                <a:spcPts val="0"/>
              </a:spcAft>
              <a:buClr>
                <a:srgbClr val="0C2340"/>
              </a:buClr>
              <a:buSzPct val="100000"/>
              <a:buChar char="•"/>
            </a:pPr>
            <a:r>
              <a:rPr lang="en-US" dirty="0"/>
              <a:t>The transparent organization can be viewed as an ideal form or as a target for any type of organization. </a:t>
            </a:r>
            <a:endParaRPr dirty="0"/>
          </a:p>
        </p:txBody>
      </p:sp>
      <p:sp>
        <p:nvSpPr>
          <p:cNvPr id="387" name="Google Shape;387;p3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88" name="Google Shape;388;p3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29</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dirty="0"/>
              <a:t>What is organizational culture?</a:t>
            </a:r>
            <a:endParaRPr dirty="0"/>
          </a:p>
        </p:txBody>
      </p:sp>
      <p:sp>
        <p:nvSpPr>
          <p:cNvPr id="152" name="Google Shape;152;p4"/>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Autofit/>
          </a:bodyPr>
          <a:lstStyle/>
          <a:p>
            <a:pPr marL="342891" lvl="0" indent="-342891" algn="l" rtl="0">
              <a:spcBef>
                <a:spcPts val="0"/>
              </a:spcBef>
              <a:spcAft>
                <a:spcPts val="0"/>
              </a:spcAft>
              <a:buClr>
                <a:srgbClr val="0C2340"/>
              </a:buClr>
              <a:buSzPct val="100000"/>
              <a:buChar char="•"/>
            </a:pPr>
            <a:r>
              <a:rPr lang="en-US" sz="2000" dirty="0"/>
              <a:t>Organizational culture:</a:t>
            </a:r>
            <a:endParaRPr sz="2000" dirty="0"/>
          </a:p>
          <a:p>
            <a:pPr marL="742932" lvl="1" indent="-285744" algn="l" rtl="0">
              <a:spcBef>
                <a:spcPts val="408"/>
              </a:spcBef>
              <a:spcAft>
                <a:spcPts val="0"/>
              </a:spcAft>
              <a:buClr>
                <a:srgbClr val="0C2340"/>
              </a:buClr>
              <a:buSzPct val="100000"/>
              <a:buChar char="–"/>
            </a:pPr>
            <a:r>
              <a:rPr lang="en-US" sz="1800" b="1" dirty="0"/>
              <a:t>a pattern of basic assumptions </a:t>
            </a:r>
            <a:r>
              <a:rPr lang="en-US" sz="1800" dirty="0"/>
              <a:t>(invented, discovered, or </a:t>
            </a:r>
            <a:r>
              <a:rPr lang="en-US" sz="1800" b="1" dirty="0"/>
              <a:t>developed</a:t>
            </a:r>
            <a:r>
              <a:rPr lang="en-US" sz="1800" dirty="0"/>
              <a:t> by a given group as it </a:t>
            </a:r>
            <a:r>
              <a:rPr lang="en-US" sz="1800" b="1" dirty="0"/>
              <a:t>learns to cope with its problems </a:t>
            </a:r>
            <a:r>
              <a:rPr lang="en-US" sz="1800" dirty="0"/>
              <a:t>of external adaptation and internal integration) that </a:t>
            </a:r>
            <a:r>
              <a:rPr lang="en-US" sz="1800" b="1" dirty="0"/>
              <a:t>has worked well enough to be considered valid</a:t>
            </a:r>
            <a:r>
              <a:rPr lang="en-US" sz="1800" dirty="0"/>
              <a:t> and, therefore to be taught to new members as the correct way to perceive, think and feel in relation to those problem.</a:t>
            </a:r>
            <a:endParaRPr sz="1800" dirty="0"/>
          </a:p>
          <a:p>
            <a:pPr marL="742932" lvl="1" indent="-285744" algn="l" rtl="0">
              <a:spcBef>
                <a:spcPts val="408"/>
              </a:spcBef>
              <a:spcAft>
                <a:spcPts val="0"/>
              </a:spcAft>
              <a:buClr>
                <a:srgbClr val="0C2340"/>
              </a:buClr>
              <a:buSzPct val="100000"/>
              <a:buChar char="–"/>
            </a:pPr>
            <a:r>
              <a:rPr lang="en-US" sz="1800" dirty="0"/>
              <a:t>Using an outcomes perspective, we can deﬁne culture as a manifest pattern of behavior, consistent behavioral patterns observed across a group of individuals, or “the way we do things around here.”</a:t>
            </a:r>
            <a:endParaRPr sz="1800" dirty="0"/>
          </a:p>
          <a:p>
            <a:pPr marL="1142971" lvl="2" indent="-228594" algn="l" rtl="0">
              <a:spcBef>
                <a:spcPts val="408"/>
              </a:spcBef>
              <a:spcAft>
                <a:spcPts val="0"/>
              </a:spcAft>
              <a:buClr>
                <a:srgbClr val="0C2340"/>
              </a:buClr>
              <a:buSzPct val="100000"/>
              <a:buChar char="•"/>
            </a:pPr>
            <a:r>
              <a:rPr lang="en-US" sz="1800" dirty="0"/>
              <a:t>Culture thus deﬁnes consistent ways in which people perform tasks, solve problems, resolve conﬂicts, treat customers and employees, and so on. </a:t>
            </a:r>
            <a:endParaRPr sz="1800" dirty="0"/>
          </a:p>
          <a:p>
            <a:pPr marL="742932" lvl="1" indent="-285744" algn="l" rtl="0">
              <a:spcBef>
                <a:spcPts val="408"/>
              </a:spcBef>
              <a:spcAft>
                <a:spcPts val="0"/>
              </a:spcAft>
              <a:buClr>
                <a:srgbClr val="0C2340"/>
              </a:buClr>
              <a:buSzPct val="100000"/>
              <a:buChar char="–"/>
            </a:pPr>
            <a:r>
              <a:rPr lang="en-US" sz="1800" dirty="0"/>
              <a:t>Using a process perspective, culture can also be deﬁned as a set of mechanisms such as informal values, norms, and beliefs that control how individuals and groups in an organization interact with each other and people outside the organization.</a:t>
            </a:r>
            <a:endParaRPr sz="1800" dirty="0"/>
          </a:p>
        </p:txBody>
      </p:sp>
      <p:sp>
        <p:nvSpPr>
          <p:cNvPr id="153" name="Google Shape;153;p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154" name="Google Shape;154;p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Organizational maturity models</a:t>
            </a:r>
            <a:endParaRPr/>
          </a:p>
        </p:txBody>
      </p:sp>
      <p:sp>
        <p:nvSpPr>
          <p:cNvPr id="394" name="Google Shape;394;p34"/>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85000" lnSpcReduction="20000"/>
          </a:bodyPr>
          <a:lstStyle/>
          <a:p>
            <a:pPr marL="342891" lvl="0" indent="-342891" algn="l" rtl="0">
              <a:spcBef>
                <a:spcPts val="0"/>
              </a:spcBef>
              <a:spcAft>
                <a:spcPts val="0"/>
              </a:spcAft>
              <a:buClr>
                <a:srgbClr val="0C2340"/>
              </a:buClr>
              <a:buSzPct val="100000"/>
              <a:buChar char="•"/>
            </a:pPr>
            <a:r>
              <a:rPr lang="en-US" dirty="0"/>
              <a:t>Maturity models are useful frameworks that can be used </a:t>
            </a:r>
            <a:endParaRPr dirty="0"/>
          </a:p>
          <a:p>
            <a:pPr marL="742932" lvl="1" indent="-285744" algn="l" rtl="0">
              <a:spcBef>
                <a:spcPts val="408"/>
              </a:spcBef>
              <a:spcAft>
                <a:spcPts val="0"/>
              </a:spcAft>
              <a:buClr>
                <a:srgbClr val="0C2340"/>
              </a:buClr>
              <a:buSzPct val="100000"/>
              <a:buChar char="–"/>
            </a:pPr>
            <a:r>
              <a:rPr lang="en-US" dirty="0"/>
              <a:t>to situate the current cultural state of an organization, and </a:t>
            </a:r>
            <a:endParaRPr dirty="0"/>
          </a:p>
          <a:p>
            <a:pPr marL="742932" lvl="1" indent="-285744" algn="l" rtl="0">
              <a:spcBef>
                <a:spcPts val="408"/>
              </a:spcBef>
              <a:spcAft>
                <a:spcPts val="0"/>
              </a:spcAft>
              <a:buClr>
                <a:srgbClr val="0C2340"/>
              </a:buClr>
              <a:buSzPct val="100000"/>
              <a:buChar char="–"/>
            </a:pPr>
            <a:r>
              <a:rPr lang="en-US" dirty="0"/>
              <a:t>to identify the types of cultural transformations that need to take place in order to move the organization to higher levels of organizational maturity, KM readiness, and desired transparency.</a:t>
            </a:r>
            <a:endParaRPr dirty="0"/>
          </a:p>
          <a:p>
            <a:pPr marL="342891" lvl="0" indent="-342891" algn="l" rtl="0">
              <a:spcBef>
                <a:spcPts val="476"/>
              </a:spcBef>
              <a:spcAft>
                <a:spcPts val="0"/>
              </a:spcAft>
              <a:buClr>
                <a:srgbClr val="0C2340"/>
              </a:buClr>
              <a:buSzPct val="100000"/>
              <a:buChar char="•"/>
            </a:pPr>
            <a:r>
              <a:rPr lang="en-US" dirty="0"/>
              <a:t>Maturity models have their roots in software engineering.</a:t>
            </a:r>
            <a:endParaRPr dirty="0"/>
          </a:p>
          <a:p>
            <a:pPr marL="342891" lvl="0" indent="-342891" algn="l" rtl="0">
              <a:spcBef>
                <a:spcPts val="476"/>
              </a:spcBef>
              <a:spcAft>
                <a:spcPts val="0"/>
              </a:spcAft>
              <a:buClr>
                <a:srgbClr val="0C2340"/>
              </a:buClr>
              <a:buSzPct val="100000"/>
              <a:buChar char="•"/>
            </a:pPr>
            <a:r>
              <a:rPr lang="en-US" dirty="0"/>
              <a:t>A maturity model is defined as </a:t>
            </a:r>
            <a:r>
              <a:rPr lang="en-US" b="1" dirty="0"/>
              <a:t>a descriptive model of the stages of organizational progress as they deﬁne, implement, evolve, and improve their processes.</a:t>
            </a:r>
            <a:endParaRPr dirty="0"/>
          </a:p>
          <a:p>
            <a:pPr marL="742932" lvl="1" indent="-285744" algn="l" rtl="0">
              <a:spcBef>
                <a:spcPts val="408"/>
              </a:spcBef>
              <a:spcAft>
                <a:spcPts val="0"/>
              </a:spcAft>
              <a:buClr>
                <a:srgbClr val="0C2340"/>
              </a:buClr>
              <a:buSzPct val="100000"/>
              <a:buChar char="–"/>
            </a:pPr>
            <a:r>
              <a:rPr lang="en-US" dirty="0"/>
              <a:t>Maturity models serves as a guide for selecting process improvement strategies by facilitating…  </a:t>
            </a:r>
            <a:endParaRPr dirty="0"/>
          </a:p>
          <a:p>
            <a:pPr marL="1142971" lvl="2" indent="-228594" algn="l" rtl="0">
              <a:spcBef>
                <a:spcPts val="408"/>
              </a:spcBef>
              <a:spcAft>
                <a:spcPts val="0"/>
              </a:spcAft>
              <a:buClr>
                <a:srgbClr val="0C2340"/>
              </a:buClr>
              <a:buSzPct val="100000"/>
              <a:buChar char="•"/>
            </a:pPr>
            <a:r>
              <a:rPr lang="en-US" dirty="0"/>
              <a:t>the determination of the current process capabilities, and </a:t>
            </a:r>
            <a:endParaRPr dirty="0"/>
          </a:p>
          <a:p>
            <a:pPr marL="1142971" lvl="2" indent="-228594" algn="l" rtl="0">
              <a:spcBef>
                <a:spcPts val="408"/>
              </a:spcBef>
              <a:spcAft>
                <a:spcPts val="0"/>
              </a:spcAft>
              <a:buClr>
                <a:srgbClr val="0C2340"/>
              </a:buClr>
              <a:buSzPct val="100000"/>
              <a:buChar char="•"/>
            </a:pPr>
            <a:r>
              <a:rPr lang="en-US" dirty="0"/>
              <a:t>the identiﬁcation of issues most critical to quality and process improvement within a particular domain, such as software engineering or systems engineering” </a:t>
            </a:r>
            <a:endParaRPr dirty="0"/>
          </a:p>
        </p:txBody>
      </p:sp>
      <p:sp>
        <p:nvSpPr>
          <p:cNvPr id="395" name="Google Shape;395;p3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396" name="Google Shape;396;p3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30</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Capability Maturity Model (CMM) </a:t>
            </a:r>
            <a:endParaRPr/>
          </a:p>
        </p:txBody>
      </p:sp>
      <p:sp>
        <p:nvSpPr>
          <p:cNvPr id="402" name="Google Shape;402;p35"/>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ts val="1600"/>
              <a:buChar char="•"/>
            </a:pPr>
            <a:r>
              <a:rPr lang="en-US" sz="1600"/>
              <a:t>There are a number of organizational and KM maturity models, most of which are derived from the Capability Maturity Model (CMM).</a:t>
            </a:r>
            <a:endParaRPr/>
          </a:p>
          <a:p>
            <a:pPr marL="342891" lvl="0" indent="-342891" algn="l" rtl="0">
              <a:spcBef>
                <a:spcPts val="320"/>
              </a:spcBef>
              <a:spcAft>
                <a:spcPts val="0"/>
              </a:spcAft>
              <a:buClr>
                <a:srgbClr val="0C2340"/>
              </a:buClr>
              <a:buSzPts val="1600"/>
              <a:buChar char="•"/>
            </a:pPr>
            <a:r>
              <a:rPr lang="en-US" sz="1600"/>
              <a:t>The CMM was developed in order to better describe the phases of software development processes, and the model was subsequently updated to the Capability Maturity Model Integration in 2000.</a:t>
            </a:r>
            <a:endParaRPr/>
          </a:p>
          <a:p>
            <a:pPr marL="342891" lvl="0" indent="-342891" algn="l" rtl="0">
              <a:spcBef>
                <a:spcPts val="320"/>
              </a:spcBef>
              <a:spcAft>
                <a:spcPts val="0"/>
              </a:spcAft>
              <a:buClr>
                <a:srgbClr val="0C2340"/>
              </a:buClr>
              <a:buSzPts val="1600"/>
              <a:buChar char="•"/>
            </a:pPr>
            <a:r>
              <a:rPr lang="en-US" sz="1600"/>
              <a:t>The Capability Maturity Model is an organizational model that describes ﬁve evolutionary stages (levels) in which an organization manages its processes.</a:t>
            </a:r>
            <a:endParaRPr/>
          </a:p>
          <a:p>
            <a:pPr marL="742932" lvl="1" indent="-285744" algn="l" rtl="0">
              <a:spcBef>
                <a:spcPts val="240"/>
              </a:spcBef>
              <a:spcAft>
                <a:spcPts val="0"/>
              </a:spcAft>
              <a:buClr>
                <a:srgbClr val="0C2340"/>
              </a:buClr>
              <a:buSzPts val="1200"/>
              <a:buChar char="–"/>
            </a:pPr>
            <a:r>
              <a:rPr lang="en-US" sz="1200"/>
              <a:t>An organization should be able to absorb and carry its software applications.</a:t>
            </a:r>
            <a:endParaRPr/>
          </a:p>
          <a:p>
            <a:pPr marL="742932" lvl="1" indent="-285744" algn="l" rtl="0">
              <a:spcBef>
                <a:spcPts val="240"/>
              </a:spcBef>
              <a:spcAft>
                <a:spcPts val="0"/>
              </a:spcAft>
              <a:buClr>
                <a:srgbClr val="0C2340"/>
              </a:buClr>
              <a:buSzPts val="1200"/>
              <a:buChar char="–"/>
            </a:pPr>
            <a:r>
              <a:rPr lang="en-US" sz="1200"/>
              <a:t>The model also provides speciﬁc steps and activities to get from one level to the next. </a:t>
            </a:r>
            <a:endParaRPr/>
          </a:p>
          <a:p>
            <a:pPr marL="342891" lvl="0" indent="-342891" algn="l" rtl="0">
              <a:spcBef>
                <a:spcPts val="320"/>
              </a:spcBef>
              <a:spcAft>
                <a:spcPts val="0"/>
              </a:spcAft>
              <a:buClr>
                <a:srgbClr val="0C2340"/>
              </a:buClr>
              <a:buSzPts val="1600"/>
              <a:buChar char="•"/>
            </a:pPr>
            <a:r>
              <a:rPr lang="en-US" sz="1600"/>
              <a:t>The ﬁve stages of the CMM are:</a:t>
            </a:r>
            <a:endParaRPr/>
          </a:p>
          <a:p>
            <a:pPr marL="914388" lvl="1" indent="-457200" algn="l" rtl="0">
              <a:spcBef>
                <a:spcPts val="280"/>
              </a:spcBef>
              <a:spcAft>
                <a:spcPts val="0"/>
              </a:spcAft>
              <a:buClr>
                <a:srgbClr val="0C2340"/>
              </a:buClr>
              <a:buSzPts val="1400"/>
              <a:buFont typeface="Times New Roman"/>
              <a:buAutoNum type="arabicPeriod"/>
            </a:pPr>
            <a:r>
              <a:rPr lang="en-US" sz="1400" b="1"/>
              <a:t>Initial</a:t>
            </a:r>
            <a:r>
              <a:rPr lang="en-US" sz="1400"/>
              <a:t>: Processes are ad hoc, chaotic, or rarely deﬁned.</a:t>
            </a:r>
            <a:endParaRPr/>
          </a:p>
          <a:p>
            <a:pPr marL="914388" lvl="1" indent="-457200" algn="l" rtl="0">
              <a:spcBef>
                <a:spcPts val="280"/>
              </a:spcBef>
              <a:spcAft>
                <a:spcPts val="0"/>
              </a:spcAft>
              <a:buClr>
                <a:srgbClr val="0C2340"/>
              </a:buClr>
              <a:buSzPts val="1400"/>
              <a:buFont typeface="Times New Roman"/>
              <a:buAutoNum type="arabicPeriod"/>
            </a:pPr>
            <a:r>
              <a:rPr lang="en-US" sz="1400" b="1"/>
              <a:t>Repeatable</a:t>
            </a:r>
            <a:r>
              <a:rPr lang="en-US" sz="1400"/>
              <a:t>: Basic processes are established, and there is a level of discipline to stick to these processes.</a:t>
            </a:r>
            <a:endParaRPr/>
          </a:p>
          <a:p>
            <a:pPr marL="914388" lvl="1" indent="-457200" algn="l" rtl="0">
              <a:spcBef>
                <a:spcPts val="280"/>
              </a:spcBef>
              <a:spcAft>
                <a:spcPts val="0"/>
              </a:spcAft>
              <a:buClr>
                <a:srgbClr val="0C2340"/>
              </a:buClr>
              <a:buSzPts val="1400"/>
              <a:buFont typeface="Times New Roman"/>
              <a:buAutoNum type="arabicPeriod"/>
            </a:pPr>
            <a:r>
              <a:rPr lang="en-US" sz="1400" b="1"/>
              <a:t>Deﬁned</a:t>
            </a:r>
            <a:r>
              <a:rPr lang="en-US" sz="1400"/>
              <a:t>: All processes are deﬁned, documented, standardized, and integrated into each other.</a:t>
            </a:r>
            <a:endParaRPr/>
          </a:p>
          <a:p>
            <a:pPr marL="914388" lvl="1" indent="-457200" algn="l" rtl="0">
              <a:spcBef>
                <a:spcPts val="280"/>
              </a:spcBef>
              <a:spcAft>
                <a:spcPts val="0"/>
              </a:spcAft>
              <a:buClr>
                <a:srgbClr val="0C2340"/>
              </a:buClr>
              <a:buSzPts val="1400"/>
              <a:buFont typeface="Times New Roman"/>
              <a:buAutoNum type="arabicPeriod"/>
            </a:pPr>
            <a:r>
              <a:rPr lang="en-US" sz="1400" b="1"/>
              <a:t>Managed</a:t>
            </a:r>
            <a:r>
              <a:rPr lang="en-US" sz="1400"/>
              <a:t>: Processes are measured by collecting detailed data on the processes and their quality.</a:t>
            </a:r>
            <a:endParaRPr/>
          </a:p>
          <a:p>
            <a:pPr marL="914388" lvl="1" indent="-457200" algn="l" rtl="0">
              <a:spcBef>
                <a:spcPts val="280"/>
              </a:spcBef>
              <a:spcAft>
                <a:spcPts val="0"/>
              </a:spcAft>
              <a:buClr>
                <a:srgbClr val="0C2340"/>
              </a:buClr>
              <a:buSzPts val="1400"/>
              <a:buFont typeface="Times New Roman"/>
              <a:buAutoNum type="arabicPeriod"/>
            </a:pPr>
            <a:r>
              <a:rPr lang="en-US" sz="1400" b="1"/>
              <a:t>Optimizing</a:t>
            </a:r>
            <a:r>
              <a:rPr lang="en-US" sz="1400"/>
              <a:t>: Continuous process improvement is adopted and in place by quantitative feedback and from piloting new ideas and technologies.</a:t>
            </a:r>
            <a:endParaRPr/>
          </a:p>
          <a:p>
            <a:pPr marL="401638" lvl="0" indent="-346075" algn="l" rtl="0">
              <a:spcBef>
                <a:spcPts val="320"/>
              </a:spcBef>
              <a:spcAft>
                <a:spcPts val="0"/>
              </a:spcAft>
              <a:buClr>
                <a:srgbClr val="0C2340"/>
              </a:buClr>
              <a:buSzPts val="1600"/>
              <a:buChar char="•"/>
            </a:pPr>
            <a:r>
              <a:rPr lang="en-US" sz="1600"/>
              <a:t>CMM is useful not only for developing software, but also for describing evolutionary levels of organizations in general. </a:t>
            </a:r>
            <a:endParaRPr/>
          </a:p>
          <a:p>
            <a:pPr marL="401638" lvl="0" indent="-346075" algn="l" rtl="0">
              <a:spcBef>
                <a:spcPts val="320"/>
              </a:spcBef>
              <a:spcAft>
                <a:spcPts val="0"/>
              </a:spcAft>
              <a:buClr>
                <a:srgbClr val="0C2340"/>
              </a:buClr>
              <a:buSzPts val="1600"/>
              <a:buChar char="•"/>
            </a:pPr>
            <a:r>
              <a:rPr lang="en-US" sz="1600"/>
              <a:t>The CMM and the CMMI can be extended to cover knowledge management processes, which can in turn serve to assess the organization’s current level of readiness for knowledge management.</a:t>
            </a:r>
            <a:endParaRPr/>
          </a:p>
        </p:txBody>
      </p:sp>
      <p:sp>
        <p:nvSpPr>
          <p:cNvPr id="403" name="Google Shape;403;p3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04" name="Google Shape;404;p3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31</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Stages of organizational maturity</a:t>
            </a:r>
            <a:endParaRPr/>
          </a:p>
        </p:txBody>
      </p:sp>
      <p:graphicFrame>
        <p:nvGraphicFramePr>
          <p:cNvPr id="410" name="Google Shape;410;p36"/>
          <p:cNvGraphicFramePr/>
          <p:nvPr/>
        </p:nvGraphicFramePr>
        <p:xfrm>
          <a:off x="914400" y="1257795"/>
          <a:ext cx="8695950" cy="4987550"/>
        </p:xfrm>
        <a:graphic>
          <a:graphicData uri="http://schemas.openxmlformats.org/drawingml/2006/table">
            <a:tbl>
              <a:tblPr firstRow="1" bandRow="1">
                <a:noFill/>
                <a:tableStyleId>{CB82CCA2-7A41-49F6-B642-CBFF38AC1926}</a:tableStyleId>
              </a:tblPr>
              <a:tblGrid>
                <a:gridCol w="1481325">
                  <a:extLst>
                    <a:ext uri="{9D8B030D-6E8A-4147-A177-3AD203B41FA5}">
                      <a16:colId xmlns:a16="http://schemas.microsoft.com/office/drawing/2014/main" val="20000"/>
                    </a:ext>
                  </a:extLst>
                </a:gridCol>
                <a:gridCol w="7214625">
                  <a:extLst>
                    <a:ext uri="{9D8B030D-6E8A-4147-A177-3AD203B41FA5}">
                      <a16:colId xmlns:a16="http://schemas.microsoft.com/office/drawing/2014/main" val="20001"/>
                    </a:ext>
                  </a:extLst>
                </a:gridCol>
              </a:tblGrid>
              <a:tr h="283275">
                <a:tc>
                  <a:txBody>
                    <a:bodyPr/>
                    <a:lstStyle/>
                    <a:p>
                      <a:pPr marL="0" marR="0" lvl="0" indent="0" algn="l" rtl="0">
                        <a:spcBef>
                          <a:spcPts val="0"/>
                        </a:spcBef>
                        <a:spcAft>
                          <a:spcPts val="0"/>
                        </a:spcAft>
                        <a:buNone/>
                      </a:pPr>
                      <a:r>
                        <a:rPr lang="en-US" sz="1200" u="none" strike="noStrike" cap="none"/>
                        <a:t>Maturity Phase</a:t>
                      </a:r>
                      <a:endParaRPr/>
                    </a:p>
                  </a:txBody>
                  <a:tcPr marL="91450" marR="91450" marT="45725" marB="45725"/>
                </a:tc>
                <a:tc>
                  <a:txBody>
                    <a:bodyPr/>
                    <a:lstStyle/>
                    <a:p>
                      <a:pPr marL="0" marR="0" lvl="0" indent="0" algn="l" rtl="0">
                        <a:spcBef>
                          <a:spcPts val="0"/>
                        </a:spcBef>
                        <a:spcAft>
                          <a:spcPts val="0"/>
                        </a:spcAft>
                        <a:buNone/>
                      </a:pPr>
                      <a:r>
                        <a:rPr lang="en-US" sz="1200"/>
                        <a:t>Description</a:t>
                      </a:r>
                      <a:endParaRPr/>
                    </a:p>
                  </a:txBody>
                  <a:tcPr marL="91450" marR="91450" marT="45725" marB="45725"/>
                </a:tc>
                <a:extLst>
                  <a:ext uri="{0D108BD9-81ED-4DB2-BD59-A6C34878D82A}">
                    <a16:rowId xmlns:a16="http://schemas.microsoft.com/office/drawing/2014/main" val="10000"/>
                  </a:ext>
                </a:extLst>
              </a:tr>
              <a:tr h="1124300">
                <a:tc>
                  <a:txBody>
                    <a:bodyPr/>
                    <a:lstStyle/>
                    <a:p>
                      <a:pPr marL="0" marR="0" lvl="0" indent="0" algn="l" rtl="0">
                        <a:spcBef>
                          <a:spcPts val="0"/>
                        </a:spcBef>
                        <a:spcAft>
                          <a:spcPts val="0"/>
                        </a:spcAft>
                        <a:buNone/>
                      </a:pPr>
                      <a:r>
                        <a:rPr lang="en-US" sz="1200" b="1"/>
                        <a:t>Chaotic</a:t>
                      </a:r>
                      <a:endParaRPr/>
                    </a:p>
                  </a:txBody>
                  <a:tcPr marL="91450" marR="91450" marT="45725" marB="45725"/>
                </a:tc>
                <a:tc>
                  <a:txBody>
                    <a:bodyPr/>
                    <a:lstStyle/>
                    <a:p>
                      <a:pPr marL="0" marR="0" lvl="0" indent="0" algn="l" rtl="0">
                        <a:spcBef>
                          <a:spcPts val="0"/>
                        </a:spcBef>
                        <a:spcAft>
                          <a:spcPts val="0"/>
                        </a:spcAft>
                        <a:buNone/>
                      </a:pPr>
                      <a:r>
                        <a:rPr lang="en-US" sz="1200"/>
                        <a:t>■ Non-cohesive culture</a:t>
                      </a:r>
                      <a:endParaRPr/>
                    </a:p>
                    <a:p>
                      <a:pPr marL="0" marR="0" lvl="0" indent="0" algn="l" rtl="0">
                        <a:spcBef>
                          <a:spcPts val="0"/>
                        </a:spcBef>
                        <a:spcAft>
                          <a:spcPts val="0"/>
                        </a:spcAft>
                        <a:buNone/>
                      </a:pPr>
                      <a:r>
                        <a:rPr lang="en-US" sz="1200"/>
                        <a:t>■ Decision making in-ﬂight</a:t>
                      </a:r>
                      <a:endParaRPr/>
                    </a:p>
                    <a:p>
                      <a:pPr marL="0" marR="0" lvl="0" indent="0" algn="l" rtl="0">
                        <a:spcBef>
                          <a:spcPts val="0"/>
                        </a:spcBef>
                        <a:spcAft>
                          <a:spcPts val="0"/>
                        </a:spcAft>
                        <a:buNone/>
                      </a:pPr>
                      <a:r>
                        <a:rPr lang="en-US" sz="1200"/>
                        <a:t>■ Leadership structure vague</a:t>
                      </a:r>
                      <a:endParaRPr/>
                    </a:p>
                    <a:p>
                      <a:pPr marL="0" marR="0" lvl="0" indent="0" algn="l" rtl="0">
                        <a:spcBef>
                          <a:spcPts val="0"/>
                        </a:spcBef>
                        <a:spcAft>
                          <a:spcPts val="0"/>
                        </a:spcAft>
                        <a:buNone/>
                      </a:pPr>
                      <a:r>
                        <a:rPr lang="en-US" sz="1200"/>
                        <a:t>■ Operation model undeﬁned</a:t>
                      </a:r>
                      <a:endParaRPr/>
                    </a:p>
                    <a:p>
                      <a:pPr marL="0" marR="0" lvl="0" indent="0" algn="l" rtl="0">
                        <a:spcBef>
                          <a:spcPts val="0"/>
                        </a:spcBef>
                        <a:spcAft>
                          <a:spcPts val="0"/>
                        </a:spcAft>
                        <a:buNone/>
                      </a:pPr>
                      <a:r>
                        <a:rPr lang="en-US" sz="1200"/>
                        <a:t>■ Employees evaporating</a:t>
                      </a:r>
                      <a:endParaRPr/>
                    </a:p>
                  </a:txBody>
                  <a:tcPr marL="91450" marR="91450" marT="45725" marB="45725"/>
                </a:tc>
                <a:extLst>
                  <a:ext uri="{0D108BD9-81ED-4DB2-BD59-A6C34878D82A}">
                    <a16:rowId xmlns:a16="http://schemas.microsoft.com/office/drawing/2014/main" val="10001"/>
                  </a:ext>
                </a:extLst>
              </a:tr>
              <a:tr h="710075">
                <a:tc>
                  <a:txBody>
                    <a:bodyPr/>
                    <a:lstStyle/>
                    <a:p>
                      <a:pPr marL="0" marR="0" lvl="0" indent="0" algn="l" rtl="0">
                        <a:lnSpc>
                          <a:spcPct val="100000"/>
                        </a:lnSpc>
                        <a:spcBef>
                          <a:spcPts val="0"/>
                        </a:spcBef>
                        <a:spcAft>
                          <a:spcPts val="0"/>
                        </a:spcAft>
                        <a:buClr>
                          <a:schemeClr val="dk1"/>
                        </a:buClr>
                        <a:buSzPts val="1200"/>
                        <a:buFont typeface="Montserrat"/>
                        <a:buNone/>
                      </a:pPr>
                      <a:r>
                        <a:rPr lang="en-US" sz="1200" b="1"/>
                        <a:t>Ad hoc</a:t>
                      </a:r>
                      <a:endParaRPr/>
                    </a:p>
                    <a:p>
                      <a:pPr marL="0" marR="0" lvl="0" indent="0" algn="l" rtl="0">
                        <a:spcBef>
                          <a:spcPts val="0"/>
                        </a:spcBef>
                        <a:spcAft>
                          <a:spcPts val="0"/>
                        </a:spcAft>
                        <a:buNone/>
                      </a:pPr>
                      <a:endParaRPr sz="1200" b="1"/>
                    </a:p>
                  </a:txBody>
                  <a:tcPr marL="91450" marR="91450" marT="45725" marB="45725"/>
                </a:tc>
                <a:tc>
                  <a:txBody>
                    <a:bodyPr/>
                    <a:lstStyle/>
                    <a:p>
                      <a:pPr marL="0" marR="0" lvl="0" indent="0" algn="l" rtl="0">
                        <a:spcBef>
                          <a:spcPts val="0"/>
                        </a:spcBef>
                        <a:spcAft>
                          <a:spcPts val="0"/>
                        </a:spcAft>
                        <a:buNone/>
                      </a:pPr>
                      <a:r>
                        <a:rPr lang="en-US" sz="1200"/>
                        <a:t>■ Multiple local cultures, leadership structures, and operation models</a:t>
                      </a:r>
                      <a:endParaRPr/>
                    </a:p>
                    <a:p>
                      <a:pPr marL="0" marR="0" lvl="0" indent="0" algn="l" rtl="0">
                        <a:spcBef>
                          <a:spcPts val="0"/>
                        </a:spcBef>
                        <a:spcAft>
                          <a:spcPts val="0"/>
                        </a:spcAft>
                        <a:buNone/>
                      </a:pPr>
                      <a:r>
                        <a:rPr lang="en-US" sz="1200"/>
                        <a:t>■ Local decision making</a:t>
                      </a:r>
                      <a:endParaRPr/>
                    </a:p>
                    <a:p>
                      <a:pPr marL="0" marR="0" lvl="0" indent="0" algn="l" rtl="0">
                        <a:spcBef>
                          <a:spcPts val="0"/>
                        </a:spcBef>
                        <a:spcAft>
                          <a:spcPts val="0"/>
                        </a:spcAft>
                        <a:buNone/>
                      </a:pPr>
                      <a:r>
                        <a:rPr lang="en-US" sz="1200"/>
                        <a:t>■ Employee turnover high except in preferred classes of employees</a:t>
                      </a:r>
                      <a:endParaRPr/>
                    </a:p>
                  </a:txBody>
                  <a:tcPr marL="91450" marR="91450" marT="45725" marB="45725"/>
                </a:tc>
                <a:extLst>
                  <a:ext uri="{0D108BD9-81ED-4DB2-BD59-A6C34878D82A}">
                    <a16:rowId xmlns:a16="http://schemas.microsoft.com/office/drawing/2014/main" val="10002"/>
                  </a:ext>
                </a:extLst>
              </a:tr>
              <a:tr h="1124300">
                <a:tc>
                  <a:txBody>
                    <a:bodyPr/>
                    <a:lstStyle/>
                    <a:p>
                      <a:pPr marL="0" marR="0" lvl="0" indent="0" algn="l" rtl="0">
                        <a:spcBef>
                          <a:spcPts val="0"/>
                        </a:spcBef>
                        <a:spcAft>
                          <a:spcPts val="0"/>
                        </a:spcAft>
                        <a:buNone/>
                      </a:pPr>
                      <a:r>
                        <a:rPr lang="en-US" sz="1200" b="1"/>
                        <a:t>Organized</a:t>
                      </a:r>
                      <a:endParaRPr/>
                    </a:p>
                  </a:txBody>
                  <a:tcPr marL="91450" marR="91450" marT="45725" marB="45725"/>
                </a:tc>
                <a:tc>
                  <a:txBody>
                    <a:bodyPr/>
                    <a:lstStyle/>
                    <a:p>
                      <a:pPr marL="0" marR="0" lvl="0" indent="0" algn="l" rtl="0">
                        <a:spcBef>
                          <a:spcPts val="0"/>
                        </a:spcBef>
                        <a:spcAft>
                          <a:spcPts val="0"/>
                        </a:spcAft>
                        <a:buNone/>
                      </a:pPr>
                      <a:r>
                        <a:rPr lang="en-US" sz="1200"/>
                        <a:t>■ Similar local cultures</a:t>
                      </a:r>
                      <a:endParaRPr/>
                    </a:p>
                    <a:p>
                      <a:pPr marL="0" marR="0" lvl="0" indent="0" algn="l" rtl="0">
                        <a:spcBef>
                          <a:spcPts val="0"/>
                        </a:spcBef>
                        <a:spcAft>
                          <a:spcPts val="0"/>
                        </a:spcAft>
                        <a:buNone/>
                      </a:pPr>
                      <a:r>
                        <a:rPr lang="en-US" sz="1200"/>
                        <a:t>■ Local decision making based on corporate strategy</a:t>
                      </a:r>
                      <a:endParaRPr/>
                    </a:p>
                    <a:p>
                      <a:pPr marL="0" marR="0" lvl="0" indent="0" algn="l" rtl="0">
                        <a:spcBef>
                          <a:spcPts val="0"/>
                        </a:spcBef>
                        <a:spcAft>
                          <a:spcPts val="0"/>
                        </a:spcAft>
                        <a:buNone/>
                      </a:pPr>
                      <a:r>
                        <a:rPr lang="en-US" sz="1200"/>
                        <a:t>■ Local leadership linked to corporate leadership team</a:t>
                      </a:r>
                      <a:endParaRPr/>
                    </a:p>
                    <a:p>
                      <a:pPr marL="0" marR="0" lvl="0" indent="0" algn="l" rtl="0">
                        <a:spcBef>
                          <a:spcPts val="0"/>
                        </a:spcBef>
                        <a:spcAft>
                          <a:spcPts val="0"/>
                        </a:spcAft>
                        <a:buNone/>
                      </a:pPr>
                      <a:r>
                        <a:rPr lang="en-US" sz="1200"/>
                        <a:t>■ Corporate operation model pushed down to local level</a:t>
                      </a:r>
                      <a:endParaRPr/>
                    </a:p>
                    <a:p>
                      <a:pPr marL="0" marR="0" lvl="0" indent="0" algn="l" rtl="0">
                        <a:spcBef>
                          <a:spcPts val="0"/>
                        </a:spcBef>
                        <a:spcAft>
                          <a:spcPts val="0"/>
                        </a:spcAft>
                        <a:buNone/>
                      </a:pPr>
                      <a:r>
                        <a:rPr lang="en-US" sz="1200"/>
                        <a:t>■ Stable employee base</a:t>
                      </a:r>
                      <a:endParaRPr/>
                    </a:p>
                  </a:txBody>
                  <a:tcPr marL="91450" marR="91450" marT="45725" marB="45725"/>
                </a:tc>
                <a:extLst>
                  <a:ext uri="{0D108BD9-81ED-4DB2-BD59-A6C34878D82A}">
                    <a16:rowId xmlns:a16="http://schemas.microsoft.com/office/drawing/2014/main" val="10003"/>
                  </a:ext>
                </a:extLst>
              </a:tr>
              <a:tr h="917200">
                <a:tc>
                  <a:txBody>
                    <a:bodyPr/>
                    <a:lstStyle/>
                    <a:p>
                      <a:pPr marL="0" marR="0" lvl="0" indent="0" algn="l" rtl="0">
                        <a:spcBef>
                          <a:spcPts val="0"/>
                        </a:spcBef>
                        <a:spcAft>
                          <a:spcPts val="0"/>
                        </a:spcAft>
                        <a:buNone/>
                      </a:pPr>
                      <a:r>
                        <a:rPr lang="en-US" sz="1200" b="1"/>
                        <a:t>Managed </a:t>
                      </a:r>
                      <a:endParaRPr/>
                    </a:p>
                  </a:txBody>
                  <a:tcPr marL="91450" marR="91450" marT="45725" marB="45725"/>
                </a:tc>
                <a:tc>
                  <a:txBody>
                    <a:bodyPr/>
                    <a:lstStyle/>
                    <a:p>
                      <a:pPr marL="0" marR="0" lvl="0" indent="0" algn="l" rtl="0">
                        <a:spcBef>
                          <a:spcPts val="0"/>
                        </a:spcBef>
                        <a:spcAft>
                          <a:spcPts val="0"/>
                        </a:spcAft>
                        <a:buNone/>
                      </a:pPr>
                      <a:r>
                        <a:rPr lang="en-US" sz="1200"/>
                        <a:t>■ Cohesive corporate culture and operation model</a:t>
                      </a:r>
                      <a:endParaRPr/>
                    </a:p>
                    <a:p>
                      <a:pPr marL="0" marR="0" lvl="0" indent="0" algn="l" rtl="0">
                        <a:spcBef>
                          <a:spcPts val="0"/>
                        </a:spcBef>
                        <a:spcAft>
                          <a:spcPts val="0"/>
                        </a:spcAft>
                        <a:buNone/>
                      </a:pPr>
                      <a:r>
                        <a:rPr lang="en-US" sz="1200"/>
                        <a:t>■ Corporate strategy drives operational tactics</a:t>
                      </a:r>
                      <a:endParaRPr/>
                    </a:p>
                    <a:p>
                      <a:pPr marL="0" marR="0" lvl="0" indent="0" algn="l" rtl="0">
                        <a:spcBef>
                          <a:spcPts val="0"/>
                        </a:spcBef>
                        <a:spcAft>
                          <a:spcPts val="0"/>
                        </a:spcAft>
                        <a:buNone/>
                      </a:pPr>
                      <a:r>
                        <a:rPr lang="en-US" sz="1200"/>
                        <a:t>■ Corporate leadership team coaches and empowers local leaders</a:t>
                      </a:r>
                      <a:endParaRPr/>
                    </a:p>
                    <a:p>
                      <a:pPr marL="0" marR="0" lvl="0" indent="0" algn="l" rtl="0">
                        <a:spcBef>
                          <a:spcPts val="0"/>
                        </a:spcBef>
                        <a:spcAft>
                          <a:spcPts val="0"/>
                        </a:spcAft>
                        <a:buNone/>
                      </a:pPr>
                      <a:r>
                        <a:rPr lang="en-US" sz="1200"/>
                        <a:t>■ Employees recruited and retained based on strategic direction</a:t>
                      </a:r>
                      <a:endParaRPr/>
                    </a:p>
                  </a:txBody>
                  <a:tcPr marL="91450" marR="91450" marT="45725" marB="45725"/>
                </a:tc>
                <a:extLst>
                  <a:ext uri="{0D108BD9-81ED-4DB2-BD59-A6C34878D82A}">
                    <a16:rowId xmlns:a16="http://schemas.microsoft.com/office/drawing/2014/main" val="10004"/>
                  </a:ext>
                </a:extLst>
              </a:tr>
              <a:tr h="828400">
                <a:tc>
                  <a:txBody>
                    <a:bodyPr/>
                    <a:lstStyle/>
                    <a:p>
                      <a:pPr marL="0" marR="0" lvl="0" indent="0" algn="l" rtl="0">
                        <a:lnSpc>
                          <a:spcPct val="100000"/>
                        </a:lnSpc>
                        <a:spcBef>
                          <a:spcPts val="0"/>
                        </a:spcBef>
                        <a:spcAft>
                          <a:spcPts val="0"/>
                        </a:spcAft>
                        <a:buClr>
                          <a:schemeClr val="dk1"/>
                        </a:buClr>
                        <a:buSzPts val="1200"/>
                        <a:buFont typeface="Montserrat"/>
                        <a:buNone/>
                      </a:pPr>
                      <a:r>
                        <a:rPr lang="en-US" sz="1200" b="1"/>
                        <a:t>Agile</a:t>
                      </a:r>
                      <a:endParaRPr/>
                    </a:p>
                    <a:p>
                      <a:pPr marL="0" marR="0" lvl="0" indent="0" algn="l" rtl="0">
                        <a:spcBef>
                          <a:spcPts val="0"/>
                        </a:spcBef>
                        <a:spcAft>
                          <a:spcPts val="0"/>
                        </a:spcAft>
                        <a:buNone/>
                      </a:pPr>
                      <a:endParaRPr sz="1200" b="1"/>
                    </a:p>
                  </a:txBody>
                  <a:tcPr marL="91450" marR="91450" marT="45725" marB="45725"/>
                </a:tc>
                <a:tc>
                  <a:txBody>
                    <a:bodyPr/>
                    <a:lstStyle/>
                    <a:p>
                      <a:pPr marL="0" marR="0" lvl="0" indent="0" algn="l" rtl="0">
                        <a:spcBef>
                          <a:spcPts val="0"/>
                        </a:spcBef>
                        <a:spcAft>
                          <a:spcPts val="0"/>
                        </a:spcAft>
                        <a:buNone/>
                      </a:pPr>
                      <a:r>
                        <a:rPr lang="en-US" sz="1200"/>
                        <a:t>■ Culture adapts strategically</a:t>
                      </a:r>
                      <a:endParaRPr/>
                    </a:p>
                    <a:p>
                      <a:pPr marL="0" marR="0" lvl="0" indent="0" algn="l" rtl="0">
                        <a:spcBef>
                          <a:spcPts val="0"/>
                        </a:spcBef>
                        <a:spcAft>
                          <a:spcPts val="0"/>
                        </a:spcAft>
                        <a:buNone/>
                      </a:pPr>
                      <a:r>
                        <a:rPr lang="en-US" sz="1200"/>
                        <a:t>■ Operation model changes dynamically based on environmental changes</a:t>
                      </a:r>
                      <a:endParaRPr/>
                    </a:p>
                    <a:p>
                      <a:pPr marL="0" marR="0" lvl="0" indent="0" algn="l" rtl="0">
                        <a:spcBef>
                          <a:spcPts val="0"/>
                        </a:spcBef>
                        <a:spcAft>
                          <a:spcPts val="0"/>
                        </a:spcAft>
                        <a:buNone/>
                      </a:pPr>
                      <a:r>
                        <a:rPr lang="en-US" sz="1200"/>
                        <a:t>■ Professionals compete to work for corporation </a:t>
                      </a:r>
                      <a:endParaRPr/>
                    </a:p>
                  </a:txBody>
                  <a:tcPr marL="91450" marR="91450" marT="45725" marB="45725"/>
                </a:tc>
                <a:extLst>
                  <a:ext uri="{0D108BD9-81ED-4DB2-BD59-A6C34878D82A}">
                    <a16:rowId xmlns:a16="http://schemas.microsoft.com/office/drawing/2014/main" val="10005"/>
                  </a:ext>
                </a:extLst>
              </a:tr>
            </a:tbl>
          </a:graphicData>
        </a:graphic>
      </p:graphicFrame>
      <p:sp>
        <p:nvSpPr>
          <p:cNvPr id="411" name="Google Shape;411;p3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12" name="Google Shape;412;p3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32</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3600"/>
              <a:buFont typeface="Times New Roman"/>
              <a:buNone/>
            </a:pPr>
            <a:r>
              <a:rPr lang="en-US"/>
              <a:t>Key features of maturity models</a:t>
            </a:r>
            <a:endParaRPr/>
          </a:p>
        </p:txBody>
      </p:sp>
      <p:sp>
        <p:nvSpPr>
          <p:cNvPr id="450" name="Google Shape;450;p41"/>
          <p:cNvSpPr txBox="1">
            <a:spLocks noGrp="1"/>
          </p:cNvSpPr>
          <p:nvPr>
            <p:ph type="body" idx="1"/>
          </p:nvPr>
        </p:nvSpPr>
        <p:spPr>
          <a:xfrm>
            <a:off x="609600" y="1517716"/>
            <a:ext cx="4569845" cy="4675694"/>
          </a:xfrm>
          <a:prstGeom prst="rect">
            <a:avLst/>
          </a:prstGeom>
          <a:noFill/>
          <a:ln>
            <a:noFill/>
          </a:ln>
        </p:spPr>
        <p:txBody>
          <a:bodyPr spcFirstLastPara="1" wrap="square" lIns="0" tIns="0" rIns="91425" bIns="45700" anchor="t" anchorCtr="0">
            <a:normAutofit lnSpcReduction="10000"/>
          </a:bodyPr>
          <a:lstStyle/>
          <a:p>
            <a:pPr marL="342891" lvl="0" indent="-342891" algn="l" rtl="0">
              <a:spcBef>
                <a:spcPts val="0"/>
              </a:spcBef>
              <a:spcAft>
                <a:spcPts val="0"/>
              </a:spcAft>
              <a:buClr>
                <a:srgbClr val="0C2340"/>
              </a:buClr>
              <a:buSzPts val="1600"/>
              <a:buChar char="•"/>
            </a:pPr>
            <a:r>
              <a:rPr lang="en-US" sz="1600" b="1" dirty="0"/>
              <a:t>Paulk organizational maturity model:</a:t>
            </a:r>
            <a:endParaRPr dirty="0"/>
          </a:p>
          <a:p>
            <a:pPr marL="742941" lvl="1" indent="-342900" algn="l" rtl="0">
              <a:spcBef>
                <a:spcPts val="280"/>
              </a:spcBef>
              <a:spcAft>
                <a:spcPts val="0"/>
              </a:spcAft>
              <a:buClr>
                <a:srgbClr val="0C2340"/>
              </a:buClr>
              <a:buSzPts val="1400"/>
              <a:buChar char="–"/>
            </a:pPr>
            <a:r>
              <a:rPr lang="en-US" sz="1400" dirty="0"/>
              <a:t>Represents the </a:t>
            </a:r>
            <a:r>
              <a:rPr lang="en-US" sz="1400" b="1" dirty="0"/>
              <a:t>adoption of a new technology or process </a:t>
            </a:r>
            <a:r>
              <a:rPr lang="en-US" sz="1400" dirty="0"/>
              <a:t>within an organization, which is a very good match for the introduction of new KM functions.</a:t>
            </a:r>
            <a:endParaRPr dirty="0"/>
          </a:p>
          <a:p>
            <a:pPr marL="342891" lvl="0" indent="-342891" algn="l" rtl="0">
              <a:spcBef>
                <a:spcPts val="320"/>
              </a:spcBef>
              <a:spcAft>
                <a:spcPts val="0"/>
              </a:spcAft>
              <a:buClr>
                <a:srgbClr val="0C2340"/>
              </a:buClr>
              <a:buSzPts val="1600"/>
              <a:buChar char="•"/>
            </a:pPr>
            <a:r>
              <a:rPr lang="en-US" sz="1600" b="1" dirty="0"/>
              <a:t>Fujitsu organizational maturity model:</a:t>
            </a:r>
            <a:endParaRPr dirty="0"/>
          </a:p>
          <a:p>
            <a:pPr marL="742941" lvl="1" indent="-342900" algn="l" rtl="0">
              <a:spcBef>
                <a:spcPts val="280"/>
              </a:spcBef>
              <a:spcAft>
                <a:spcPts val="0"/>
              </a:spcAft>
              <a:buClr>
                <a:srgbClr val="0C2340"/>
              </a:buClr>
              <a:buSzPts val="1400"/>
              <a:buChar char="–"/>
            </a:pPr>
            <a:r>
              <a:rPr lang="en-US" sz="1400" dirty="0"/>
              <a:t>Provides a fast and easy way of </a:t>
            </a:r>
            <a:r>
              <a:rPr lang="en-US" sz="1400" b="1" dirty="0"/>
              <a:t>assessing how cohesive or pervasive a culture is </a:t>
            </a:r>
            <a:r>
              <a:rPr lang="en-US" sz="1400" dirty="0"/>
              <a:t>within a given organization, which can provide valuable guidance either in selecting pilot KM sites, if the organization is in the earlier stages, or in focusing on closely aligning KM with the overall business strategy.</a:t>
            </a:r>
            <a:endParaRPr dirty="0"/>
          </a:p>
          <a:p>
            <a:pPr marL="342891" lvl="0" indent="-342891" algn="l" rtl="0">
              <a:spcBef>
                <a:spcPts val="320"/>
              </a:spcBef>
              <a:spcAft>
                <a:spcPts val="0"/>
              </a:spcAft>
              <a:buClr>
                <a:srgbClr val="0C2340"/>
              </a:buClr>
              <a:buSzPts val="1600"/>
              <a:buChar char="•"/>
            </a:pPr>
            <a:r>
              <a:rPr lang="en-US" sz="1600" b="1" dirty="0"/>
              <a:t>Infosys KM model:</a:t>
            </a:r>
            <a:endParaRPr dirty="0"/>
          </a:p>
          <a:p>
            <a:pPr marL="742941" lvl="1" indent="-342900" algn="l" rtl="0">
              <a:spcBef>
                <a:spcPts val="280"/>
              </a:spcBef>
              <a:spcAft>
                <a:spcPts val="0"/>
              </a:spcAft>
              <a:buClr>
                <a:srgbClr val="0C2340"/>
              </a:buClr>
              <a:buSzPts val="1400"/>
              <a:buChar char="–"/>
            </a:pPr>
            <a:r>
              <a:rPr lang="en-US" sz="1400" dirty="0"/>
              <a:t>A model that is much more speciﬁc and </a:t>
            </a:r>
            <a:r>
              <a:rPr lang="en-US" sz="1400" b="1" dirty="0"/>
              <a:t>allows diagnosis of speciﬁc KM behaviors</a:t>
            </a:r>
            <a:r>
              <a:rPr lang="en-US" sz="1400" dirty="0"/>
              <a:t>, such as content capture, knowledge sharing, and KM metrics. </a:t>
            </a:r>
            <a:endParaRPr dirty="0"/>
          </a:p>
          <a:p>
            <a:pPr marL="742941" lvl="1" indent="-342900" algn="l" rtl="0">
              <a:spcBef>
                <a:spcPts val="280"/>
              </a:spcBef>
              <a:spcAft>
                <a:spcPts val="0"/>
              </a:spcAft>
              <a:buClr>
                <a:srgbClr val="0C2340"/>
              </a:buClr>
              <a:buSzPts val="1400"/>
              <a:buChar char="–"/>
            </a:pPr>
            <a:r>
              <a:rPr lang="en-US" sz="1400" dirty="0"/>
              <a:t>Greater speciﬁcity allows for more reﬁned targeting of priority KM initiatives.</a:t>
            </a:r>
            <a:endParaRPr dirty="0"/>
          </a:p>
        </p:txBody>
      </p:sp>
      <p:sp>
        <p:nvSpPr>
          <p:cNvPr id="451" name="Google Shape;451;p41"/>
          <p:cNvSpPr txBox="1">
            <a:spLocks noGrp="1"/>
          </p:cNvSpPr>
          <p:nvPr>
            <p:ph type="body" idx="2"/>
          </p:nvPr>
        </p:nvSpPr>
        <p:spPr>
          <a:xfrm>
            <a:off x="5455239" y="1517716"/>
            <a:ext cx="4670323" cy="4675694"/>
          </a:xfrm>
          <a:prstGeom prst="rect">
            <a:avLst/>
          </a:prstGeom>
          <a:noFill/>
          <a:ln>
            <a:noFill/>
          </a:ln>
        </p:spPr>
        <p:txBody>
          <a:bodyPr spcFirstLastPara="1" wrap="square" lIns="0" tIns="0" rIns="91425" bIns="45700" anchor="t" anchorCtr="0">
            <a:normAutofit lnSpcReduction="10000"/>
          </a:bodyPr>
          <a:lstStyle/>
          <a:p>
            <a:pPr marL="342891" lvl="0" indent="-342891" algn="l" rtl="0">
              <a:spcBef>
                <a:spcPts val="0"/>
              </a:spcBef>
              <a:spcAft>
                <a:spcPts val="0"/>
              </a:spcAft>
              <a:buClr>
                <a:srgbClr val="0C2340"/>
              </a:buClr>
              <a:buSzPts val="1600"/>
              <a:buChar char="•"/>
            </a:pPr>
            <a:r>
              <a:rPr lang="en-US" sz="1600" b="1" dirty="0" err="1"/>
              <a:t>Paulzen</a:t>
            </a:r>
            <a:r>
              <a:rPr lang="en-US" sz="1600" b="1" dirty="0"/>
              <a:t> and Perc KPQM model:</a:t>
            </a:r>
            <a:endParaRPr dirty="0"/>
          </a:p>
          <a:p>
            <a:pPr marL="742941" lvl="1" indent="-342900" algn="l" rtl="0">
              <a:spcBef>
                <a:spcPts val="280"/>
              </a:spcBef>
              <a:spcAft>
                <a:spcPts val="0"/>
              </a:spcAft>
              <a:buClr>
                <a:srgbClr val="0C2340"/>
              </a:buClr>
              <a:buSzPts val="1400"/>
              <a:buChar char="–"/>
            </a:pPr>
            <a:r>
              <a:rPr lang="en-US" sz="1400" dirty="0"/>
              <a:t>The KPQM is quite similar to the Infosys KM model and also allows for</a:t>
            </a:r>
            <a:r>
              <a:rPr lang="en-US" sz="1400" b="1" dirty="0"/>
              <a:t> incremental introduction of KM initiatives </a:t>
            </a:r>
            <a:r>
              <a:rPr lang="en-US" sz="1400" dirty="0"/>
              <a:t>into an organization based on the phase of KM maturity.</a:t>
            </a:r>
            <a:endParaRPr dirty="0"/>
          </a:p>
          <a:p>
            <a:pPr marL="342891" lvl="0" indent="-342891" algn="l" rtl="0">
              <a:spcBef>
                <a:spcPts val="320"/>
              </a:spcBef>
              <a:spcAft>
                <a:spcPts val="0"/>
              </a:spcAft>
              <a:buClr>
                <a:srgbClr val="0C2340"/>
              </a:buClr>
              <a:buSzPts val="1600"/>
              <a:buChar char="•"/>
            </a:pPr>
            <a:r>
              <a:rPr lang="en-US" sz="1600" b="1" dirty="0"/>
              <a:t>Forrester Group KM maturity model: </a:t>
            </a:r>
            <a:endParaRPr dirty="0"/>
          </a:p>
          <a:p>
            <a:pPr marL="742941" lvl="1" indent="-342900" algn="l" rtl="0">
              <a:spcBef>
                <a:spcPts val="280"/>
              </a:spcBef>
              <a:spcAft>
                <a:spcPts val="0"/>
              </a:spcAft>
              <a:buClr>
                <a:srgbClr val="0C2340"/>
              </a:buClr>
              <a:buSzPts val="1400"/>
              <a:buChar char="–"/>
            </a:pPr>
            <a:r>
              <a:rPr lang="en-US" sz="1400" dirty="0"/>
              <a:t>A model that focuses on </a:t>
            </a:r>
            <a:r>
              <a:rPr lang="en-US" sz="1400" b="1" dirty="0"/>
              <a:t>how employees acquire model relevant content</a:t>
            </a:r>
            <a:r>
              <a:rPr lang="en-US" sz="1400" dirty="0"/>
              <a:t>, which is particularly well suited for an incremental introduction of knowledge support services within an organization.</a:t>
            </a:r>
            <a:endParaRPr dirty="0"/>
          </a:p>
          <a:p>
            <a:pPr marL="342891" lvl="0" indent="-342891" algn="l" rtl="0">
              <a:spcBef>
                <a:spcPts val="320"/>
              </a:spcBef>
              <a:spcAft>
                <a:spcPts val="0"/>
              </a:spcAft>
              <a:buClr>
                <a:srgbClr val="0C2340"/>
              </a:buClr>
              <a:buSzPts val="1600"/>
              <a:buChar char="•"/>
            </a:pPr>
            <a:r>
              <a:rPr lang="en-US" sz="1600" b="1" dirty="0"/>
              <a:t>Wenger CoP life-cycle model:</a:t>
            </a:r>
            <a:endParaRPr dirty="0"/>
          </a:p>
          <a:p>
            <a:pPr marL="742941" lvl="1" indent="-342900" algn="l" rtl="0">
              <a:spcBef>
                <a:spcPts val="280"/>
              </a:spcBef>
              <a:spcAft>
                <a:spcPts val="0"/>
              </a:spcAft>
              <a:buClr>
                <a:srgbClr val="0C2340"/>
              </a:buClr>
              <a:buSzPts val="1400"/>
              <a:buChar char="–"/>
            </a:pPr>
            <a:r>
              <a:rPr lang="en-US" sz="1400" dirty="0"/>
              <a:t>The CoP life-cycle model can also provide a good indicator of the</a:t>
            </a:r>
            <a:r>
              <a:rPr lang="en-US" sz="1400" b="1" dirty="0"/>
              <a:t> cultural evolution of an organization</a:t>
            </a:r>
            <a:r>
              <a:rPr lang="en-US" sz="1400" dirty="0"/>
              <a:t>, particularly as it pertains to the coalescing of informal networks of peers who regularly share valuable knowledge with one another. </a:t>
            </a:r>
            <a:endParaRPr dirty="0"/>
          </a:p>
          <a:p>
            <a:pPr marL="742941" lvl="1" indent="-342900" algn="l" rtl="0">
              <a:spcBef>
                <a:spcPts val="280"/>
              </a:spcBef>
              <a:spcAft>
                <a:spcPts val="0"/>
              </a:spcAft>
              <a:buClr>
                <a:srgbClr val="0C2340"/>
              </a:buClr>
              <a:buSzPts val="1400"/>
              <a:buChar char="–"/>
            </a:pPr>
            <a:r>
              <a:rPr lang="en-US" sz="1400" dirty="0"/>
              <a:t>The CoP life-cycle model can also help identify key KM roles and responsibilities that should be introduced at each phase.</a:t>
            </a:r>
            <a:endParaRPr dirty="0"/>
          </a:p>
          <a:p>
            <a:pPr marL="342891" lvl="0" indent="-228590" algn="l" rtl="0">
              <a:spcBef>
                <a:spcPts val="360"/>
              </a:spcBef>
              <a:spcAft>
                <a:spcPts val="0"/>
              </a:spcAft>
              <a:buClr>
                <a:srgbClr val="0C2340"/>
              </a:buClr>
              <a:buSzPts val="1800"/>
              <a:buNone/>
            </a:pPr>
            <a:endParaRPr dirty="0"/>
          </a:p>
        </p:txBody>
      </p:sp>
      <p:sp>
        <p:nvSpPr>
          <p:cNvPr id="452" name="Google Shape;452;p4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53" name="Google Shape;453;p4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33</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dirty="0"/>
              <a:t>Usefulness of maturity models</a:t>
            </a:r>
            <a:endParaRPr dirty="0"/>
          </a:p>
        </p:txBody>
      </p:sp>
      <p:sp>
        <p:nvSpPr>
          <p:cNvPr id="459" name="Google Shape;459;p42"/>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62500" lnSpcReduction="20000"/>
          </a:bodyPr>
          <a:lstStyle/>
          <a:p>
            <a:pPr marL="342891" lvl="0" indent="-342891" algn="l" rtl="0">
              <a:spcBef>
                <a:spcPts val="0"/>
              </a:spcBef>
              <a:spcAft>
                <a:spcPts val="0"/>
              </a:spcAft>
              <a:buClr>
                <a:srgbClr val="0C2340"/>
              </a:buClr>
              <a:buSzPct val="100000"/>
              <a:buChar char="•"/>
            </a:pPr>
            <a:r>
              <a:rPr lang="en-US" dirty="0"/>
              <a:t>Organizational and KM maturity models help </a:t>
            </a:r>
            <a:r>
              <a:rPr lang="en-US" b="1" dirty="0"/>
              <a:t>to assess the current level of knowledge sharing and knowledge activities </a:t>
            </a:r>
            <a:r>
              <a:rPr lang="en-US" dirty="0"/>
              <a:t>within an organization. </a:t>
            </a:r>
            <a:endParaRPr dirty="0"/>
          </a:p>
          <a:p>
            <a:pPr marL="342891" lvl="0" indent="-342891" algn="l" rtl="0">
              <a:spcBef>
                <a:spcPts val="392"/>
              </a:spcBef>
              <a:spcAft>
                <a:spcPts val="0"/>
              </a:spcAft>
              <a:buClr>
                <a:srgbClr val="0C2340"/>
              </a:buClr>
              <a:buSzPct val="100000"/>
              <a:buChar char="•"/>
            </a:pPr>
            <a:r>
              <a:rPr lang="en-US" dirty="0"/>
              <a:t>In situating a given company on a given maturity model, organizational change is greatly facilitated as it becomes easier to visualize what is needed in order to step up to the next level. </a:t>
            </a:r>
            <a:endParaRPr dirty="0"/>
          </a:p>
          <a:p>
            <a:pPr marL="342891" lvl="0" indent="-342891" algn="l" rtl="0">
              <a:spcBef>
                <a:spcPts val="392"/>
              </a:spcBef>
              <a:spcAft>
                <a:spcPts val="0"/>
              </a:spcAft>
              <a:buClr>
                <a:srgbClr val="0C2340"/>
              </a:buClr>
              <a:buSzPct val="100000"/>
              <a:buChar char="•"/>
            </a:pPr>
            <a:r>
              <a:rPr lang="en-US" dirty="0"/>
              <a:t>It is important to note that there is a minimum level of maturity or readiness before KM stands a good chance of succeeding.</a:t>
            </a:r>
            <a:endParaRPr dirty="0"/>
          </a:p>
          <a:p>
            <a:pPr marL="342891" lvl="0" indent="-342891" algn="l" rtl="0">
              <a:spcBef>
                <a:spcPts val="392"/>
              </a:spcBef>
              <a:spcAft>
                <a:spcPts val="0"/>
              </a:spcAft>
              <a:buClr>
                <a:srgbClr val="0C2340"/>
              </a:buClr>
              <a:buSzPct val="100000"/>
              <a:buChar char="•"/>
            </a:pPr>
            <a:r>
              <a:rPr lang="en-US" dirty="0"/>
              <a:t>Each of the </a:t>
            </a:r>
            <a:r>
              <a:rPr lang="en-US" dirty="0" err="1"/>
              <a:t>materity</a:t>
            </a:r>
            <a:r>
              <a:rPr lang="en-US" dirty="0"/>
              <a:t> model can serve as a good framework for understanding how change is introduced and eventually adopted within knowledge-based organizations.</a:t>
            </a:r>
            <a:endParaRPr dirty="0"/>
          </a:p>
          <a:p>
            <a:pPr marL="342891" lvl="0" indent="-342891" algn="l" rtl="0">
              <a:spcBef>
                <a:spcPts val="392"/>
              </a:spcBef>
              <a:spcAft>
                <a:spcPts val="0"/>
              </a:spcAft>
              <a:buClr>
                <a:srgbClr val="0C2340"/>
              </a:buClr>
              <a:buSzPct val="100000"/>
              <a:buChar char="•"/>
            </a:pPr>
            <a:r>
              <a:rPr lang="en-US" dirty="0"/>
              <a:t>The current state of an organization can be diagnosed in order to better anticipate how both the organization as a whole and individual knowledge workers within that organization will react to KM initiatives. </a:t>
            </a:r>
            <a:endParaRPr dirty="0"/>
          </a:p>
          <a:p>
            <a:pPr marL="342891" lvl="0" indent="-342891" algn="l" rtl="0">
              <a:spcBef>
                <a:spcPts val="392"/>
              </a:spcBef>
              <a:spcAft>
                <a:spcPts val="0"/>
              </a:spcAft>
              <a:buClr>
                <a:srgbClr val="0C2340"/>
              </a:buClr>
              <a:buSzPct val="100000"/>
              <a:buChar char="•"/>
            </a:pPr>
            <a:r>
              <a:rPr lang="en-US" dirty="0"/>
              <a:t>A better understanding of the level or phase of maturity of the organization will greatly help in identifying the potential enablers and obstacles to the organizational cultural change(s) required for KM to succeed.</a:t>
            </a:r>
            <a:endParaRPr dirty="0"/>
          </a:p>
          <a:p>
            <a:pPr marL="342891" lvl="0" indent="-218431" algn="l" rtl="0">
              <a:spcBef>
                <a:spcPts val="392"/>
              </a:spcBef>
              <a:spcAft>
                <a:spcPts val="0"/>
              </a:spcAft>
              <a:buClr>
                <a:srgbClr val="0C2340"/>
              </a:buClr>
              <a:buSzPct val="100000"/>
              <a:buNone/>
            </a:pPr>
            <a:endParaRPr dirty="0"/>
          </a:p>
        </p:txBody>
      </p:sp>
      <p:sp>
        <p:nvSpPr>
          <p:cNvPr id="460" name="Google Shape;460;p42"/>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61" name="Google Shape;461;p42"/>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3"/>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Strategic implications of organizational culture (1)</a:t>
            </a:r>
            <a:endParaRPr/>
          </a:p>
        </p:txBody>
      </p:sp>
      <p:sp>
        <p:nvSpPr>
          <p:cNvPr id="467" name="Google Shape;467;p43"/>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a:bodyPr>
          <a:lstStyle/>
          <a:p>
            <a:pPr marL="342891" lvl="0" indent="-342891" algn="l" rtl="0">
              <a:spcBef>
                <a:spcPts val="0"/>
              </a:spcBef>
              <a:spcAft>
                <a:spcPts val="0"/>
              </a:spcAft>
              <a:buClr>
                <a:srgbClr val="0C2340"/>
              </a:buClr>
              <a:buSzPts val="2600"/>
              <a:buChar char="•"/>
            </a:pPr>
            <a:r>
              <a:rPr lang="en-US" sz="2600"/>
              <a:t>The paradox implicit in linking culture with change:</a:t>
            </a:r>
            <a:endParaRPr/>
          </a:p>
          <a:p>
            <a:pPr marL="742932" lvl="1" indent="-285744" algn="l" rtl="0">
              <a:spcBef>
                <a:spcPts val="440"/>
              </a:spcBef>
              <a:spcAft>
                <a:spcPts val="0"/>
              </a:spcAft>
              <a:buClr>
                <a:srgbClr val="0C2340"/>
              </a:buClr>
              <a:buSzPts val="2200"/>
              <a:buChar char="–"/>
            </a:pPr>
            <a:r>
              <a:rPr lang="en-US" sz="2200"/>
              <a:t>On the surface, culture possesses essentially traditional and stable qualities, so how can you have a “culture of change”? </a:t>
            </a:r>
            <a:endParaRPr/>
          </a:p>
          <a:p>
            <a:pPr marL="742932" lvl="1" indent="-285744" algn="l" rtl="0">
              <a:spcBef>
                <a:spcPts val="440"/>
              </a:spcBef>
              <a:spcAft>
                <a:spcPts val="0"/>
              </a:spcAft>
              <a:buClr>
                <a:srgbClr val="0C2340"/>
              </a:buClr>
              <a:buSzPts val="2200"/>
              <a:buChar char="–"/>
            </a:pPr>
            <a:r>
              <a:rPr lang="en-US" sz="2200"/>
              <a:t>Yet this is exactly what the innovative organization needs. </a:t>
            </a:r>
            <a:endParaRPr/>
          </a:p>
          <a:p>
            <a:pPr marL="742932" lvl="1" indent="-285744" algn="l" rtl="0">
              <a:spcBef>
                <a:spcPts val="440"/>
              </a:spcBef>
              <a:spcAft>
                <a:spcPts val="0"/>
              </a:spcAft>
              <a:buClr>
                <a:srgbClr val="0C2340"/>
              </a:buClr>
              <a:buSzPts val="2200"/>
              <a:buChar char="–"/>
            </a:pPr>
            <a:r>
              <a:rPr lang="en-US" sz="2200"/>
              <a:t>If real change rather than cosmetic or short-lived change is to occur in organizations, it has to happen at the cultural level. </a:t>
            </a:r>
            <a:endParaRPr/>
          </a:p>
          <a:p>
            <a:pPr marL="342891" lvl="0" indent="-342891" algn="l" rtl="0">
              <a:spcBef>
                <a:spcPts val="520"/>
              </a:spcBef>
              <a:spcAft>
                <a:spcPts val="0"/>
              </a:spcAft>
              <a:buClr>
                <a:srgbClr val="0C2340"/>
              </a:buClr>
              <a:buSzPts val="2600"/>
              <a:buChar char="•"/>
            </a:pPr>
            <a:r>
              <a:rPr lang="en-US" sz="2600"/>
              <a:t>Corporate culture has many powerful attractions as a lever for change. </a:t>
            </a:r>
            <a:endParaRPr/>
          </a:p>
          <a:p>
            <a:pPr marL="742932" lvl="1" indent="-285744" algn="l" rtl="0">
              <a:spcBef>
                <a:spcPts val="440"/>
              </a:spcBef>
              <a:spcAft>
                <a:spcPts val="0"/>
              </a:spcAft>
              <a:buClr>
                <a:srgbClr val="0C2340"/>
              </a:buClr>
              <a:buSzPts val="2200"/>
              <a:buChar char="–"/>
            </a:pPr>
            <a:r>
              <a:rPr lang="en-US" sz="2200"/>
              <a:t>The problem is how to get a hand on the lever. </a:t>
            </a:r>
            <a:endParaRPr/>
          </a:p>
          <a:p>
            <a:pPr marL="742932" lvl="1" indent="-285744" algn="l" rtl="0">
              <a:spcBef>
                <a:spcPts val="440"/>
              </a:spcBef>
              <a:spcAft>
                <a:spcPts val="0"/>
              </a:spcAft>
              <a:buClr>
                <a:srgbClr val="0C2340"/>
              </a:buClr>
              <a:buSzPts val="2200"/>
              <a:buChar char="–"/>
            </a:pPr>
            <a:r>
              <a:rPr lang="en-US" sz="2200"/>
              <a:t>First, cultures can be explicitly created: you have to be aware of what it takes to change an existing culture.</a:t>
            </a:r>
            <a:endParaRPr/>
          </a:p>
          <a:p>
            <a:pPr marL="342891" lvl="0" indent="-190490" algn="l" rtl="0">
              <a:spcBef>
                <a:spcPts val="480"/>
              </a:spcBef>
              <a:spcAft>
                <a:spcPts val="0"/>
              </a:spcAft>
              <a:buClr>
                <a:srgbClr val="0C2340"/>
              </a:buClr>
              <a:buSzPts val="2400"/>
              <a:buNone/>
            </a:pPr>
            <a:endParaRPr sz="2400"/>
          </a:p>
          <a:p>
            <a:pPr marL="742932" lvl="1" indent="-196844" algn="l" rtl="0">
              <a:spcBef>
                <a:spcPts val="280"/>
              </a:spcBef>
              <a:spcAft>
                <a:spcPts val="0"/>
              </a:spcAft>
              <a:buClr>
                <a:srgbClr val="0C2340"/>
              </a:buClr>
              <a:buSzPts val="1400"/>
              <a:buNone/>
            </a:pPr>
            <a:endParaRPr sz="1400"/>
          </a:p>
          <a:p>
            <a:pPr marL="342891" lvl="0" indent="-228590" algn="l" rtl="0">
              <a:spcBef>
                <a:spcPts val="360"/>
              </a:spcBef>
              <a:spcAft>
                <a:spcPts val="0"/>
              </a:spcAft>
              <a:buClr>
                <a:srgbClr val="0C2340"/>
              </a:buClr>
              <a:buSzPts val="1800"/>
              <a:buNone/>
            </a:pPr>
            <a:endParaRPr sz="1800"/>
          </a:p>
        </p:txBody>
      </p:sp>
      <p:sp>
        <p:nvSpPr>
          <p:cNvPr id="468" name="Google Shape;468;p43"/>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69" name="Google Shape;469;p43"/>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4"/>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Strategic implications of organizational culture (2)</a:t>
            </a:r>
            <a:endParaRPr/>
          </a:p>
        </p:txBody>
      </p:sp>
      <p:sp>
        <p:nvSpPr>
          <p:cNvPr id="475" name="Google Shape;475;p44"/>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85000" lnSpcReduction="20000"/>
          </a:bodyPr>
          <a:lstStyle/>
          <a:p>
            <a:pPr marL="342891" lvl="0" indent="-342891" algn="l" rtl="0">
              <a:spcBef>
                <a:spcPts val="0"/>
              </a:spcBef>
              <a:spcAft>
                <a:spcPts val="0"/>
              </a:spcAft>
              <a:buClr>
                <a:srgbClr val="0C2340"/>
              </a:buClr>
              <a:buSzPct val="100000"/>
              <a:buChar char="•"/>
            </a:pPr>
            <a:r>
              <a:rPr lang="en-US"/>
              <a:t>The company’s ability to be culturally innovative is related to leadership, and top management must be responsible for building strong cultures. </a:t>
            </a:r>
            <a:endParaRPr/>
          </a:p>
          <a:p>
            <a:pPr marL="742932" lvl="1" indent="-285744" algn="l" rtl="0">
              <a:spcBef>
                <a:spcPts val="444"/>
              </a:spcBef>
              <a:spcAft>
                <a:spcPts val="0"/>
              </a:spcAft>
              <a:buClr>
                <a:srgbClr val="0C2340"/>
              </a:buClr>
              <a:buSzPct val="100000"/>
              <a:buChar char="–"/>
            </a:pPr>
            <a:r>
              <a:rPr lang="en-US"/>
              <a:t>Leaders construct the social reality of the organization, shape values, and help both to create and attain the vision of the organization.</a:t>
            </a:r>
            <a:endParaRPr/>
          </a:p>
          <a:p>
            <a:pPr marL="342891" lvl="0" indent="-342891" algn="l" rtl="0">
              <a:spcBef>
                <a:spcPts val="518"/>
              </a:spcBef>
              <a:spcAft>
                <a:spcPts val="0"/>
              </a:spcAft>
              <a:buClr>
                <a:srgbClr val="0C2340"/>
              </a:buClr>
              <a:buSzPct val="100000"/>
              <a:buChar char="•"/>
            </a:pPr>
            <a:r>
              <a:rPr lang="en-US"/>
              <a:t>The knowledge culture change adoption process will necessarily be a long one. </a:t>
            </a:r>
            <a:endParaRPr/>
          </a:p>
          <a:p>
            <a:pPr marL="742932" lvl="1" indent="-285744" algn="l" rtl="0">
              <a:spcBef>
                <a:spcPts val="444"/>
              </a:spcBef>
              <a:spcAft>
                <a:spcPts val="0"/>
              </a:spcAft>
              <a:buClr>
                <a:srgbClr val="0C2340"/>
              </a:buClr>
              <a:buSzPct val="100000"/>
              <a:buChar char="–"/>
            </a:pPr>
            <a:r>
              <a:rPr lang="en-US"/>
              <a:t>In fact, the more dispersed the organization and the longer it has been in existence, the less stable its environment and workforce, among other factors, and the longer the cultural change period that will be needed. </a:t>
            </a:r>
            <a:endParaRPr/>
          </a:p>
          <a:p>
            <a:pPr marL="742932" lvl="1" indent="-285744" algn="l" rtl="0">
              <a:spcBef>
                <a:spcPts val="444"/>
              </a:spcBef>
              <a:spcAft>
                <a:spcPts val="0"/>
              </a:spcAft>
              <a:buClr>
                <a:srgbClr val="0C2340"/>
              </a:buClr>
              <a:buSzPct val="100000"/>
              <a:buChar char="–"/>
            </a:pPr>
            <a:r>
              <a:rPr lang="en-US"/>
              <a:t>For some organizations, this may be as long as 10 years. </a:t>
            </a:r>
            <a:endParaRPr/>
          </a:p>
          <a:p>
            <a:pPr marL="742932" lvl="1" indent="-285744" algn="l" rtl="0">
              <a:spcBef>
                <a:spcPts val="444"/>
              </a:spcBef>
              <a:spcAft>
                <a:spcPts val="0"/>
              </a:spcAft>
              <a:buClr>
                <a:srgbClr val="0C2340"/>
              </a:buClr>
              <a:buSzPct val="100000"/>
              <a:buChar char="–"/>
            </a:pPr>
            <a:r>
              <a:rPr lang="en-US"/>
              <a:t>However, this does not mean that small, meaningful steps cannot be taken to progress toward the overall cultural change goal.</a:t>
            </a:r>
            <a:endParaRPr/>
          </a:p>
        </p:txBody>
      </p:sp>
      <p:sp>
        <p:nvSpPr>
          <p:cNvPr id="476" name="Google Shape;476;p44"/>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77" name="Google Shape;477;p44"/>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Strategic implications of organizational culture (3)</a:t>
            </a:r>
            <a:endParaRPr/>
          </a:p>
        </p:txBody>
      </p:sp>
      <p:sp>
        <p:nvSpPr>
          <p:cNvPr id="483" name="Google Shape;483;p45"/>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a:t>The following are some recommendations for bringing about the cultural change needed for KM to succeed:</a:t>
            </a:r>
            <a:endParaRPr/>
          </a:p>
          <a:p>
            <a:pPr marL="914391" lvl="1" indent="-514350" algn="l" rtl="0">
              <a:spcBef>
                <a:spcPts val="444"/>
              </a:spcBef>
              <a:spcAft>
                <a:spcPts val="0"/>
              </a:spcAft>
              <a:buClr>
                <a:srgbClr val="0C2340"/>
              </a:buClr>
              <a:buSzPct val="100000"/>
              <a:buFont typeface="Times New Roman"/>
              <a:buAutoNum type="arabicPeriod"/>
            </a:pPr>
            <a:r>
              <a:rPr lang="en-US"/>
              <a:t>Clearly deﬁne desired cultural outcomes.</a:t>
            </a:r>
            <a:endParaRPr/>
          </a:p>
          <a:p>
            <a:pPr marL="914391" lvl="1" indent="-514350" algn="l" rtl="0">
              <a:spcBef>
                <a:spcPts val="444"/>
              </a:spcBef>
              <a:spcAft>
                <a:spcPts val="0"/>
              </a:spcAft>
              <a:buClr>
                <a:srgbClr val="0C2340"/>
              </a:buClr>
              <a:buSzPct val="100000"/>
              <a:buFont typeface="Times New Roman"/>
              <a:buAutoNum type="arabicPeriod"/>
            </a:pPr>
            <a:r>
              <a:rPr lang="en-US"/>
              <a:t>Assess the current cultural state.</a:t>
            </a:r>
            <a:endParaRPr/>
          </a:p>
          <a:p>
            <a:pPr marL="914391" lvl="1" indent="-514350" algn="l" rtl="0">
              <a:spcBef>
                <a:spcPts val="444"/>
              </a:spcBef>
              <a:spcAft>
                <a:spcPts val="0"/>
              </a:spcAft>
              <a:buClr>
                <a:srgbClr val="0C2340"/>
              </a:buClr>
              <a:buSzPct val="100000"/>
              <a:buFont typeface="Times New Roman"/>
              <a:buAutoNum type="arabicPeriod"/>
            </a:pPr>
            <a:r>
              <a:rPr lang="en-US"/>
              <a:t>Diagnose the existing culture with respect to desired knowledge-sharing behaviors.</a:t>
            </a:r>
            <a:endParaRPr/>
          </a:p>
          <a:p>
            <a:pPr marL="914391" lvl="1" indent="-514350" algn="l" rtl="0">
              <a:spcBef>
                <a:spcPts val="444"/>
              </a:spcBef>
              <a:spcAft>
                <a:spcPts val="0"/>
              </a:spcAft>
              <a:buClr>
                <a:srgbClr val="0C2340"/>
              </a:buClr>
              <a:buSzPct val="100000"/>
              <a:buFont typeface="Times New Roman"/>
              <a:buAutoNum type="arabicPeriod"/>
            </a:pPr>
            <a:r>
              <a:rPr lang="en-US"/>
              <a:t>Assess tolerance to change.</a:t>
            </a:r>
            <a:endParaRPr/>
          </a:p>
          <a:p>
            <a:pPr marL="914391" lvl="1" indent="-514350" algn="l" rtl="0">
              <a:spcBef>
                <a:spcPts val="444"/>
              </a:spcBef>
              <a:spcAft>
                <a:spcPts val="0"/>
              </a:spcAft>
              <a:buClr>
                <a:srgbClr val="0C2340"/>
              </a:buClr>
              <a:buSzPct val="100000"/>
              <a:buFont typeface="Times New Roman"/>
              <a:buAutoNum type="arabicPeriod"/>
            </a:pPr>
            <a:r>
              <a:rPr lang="en-US"/>
              <a:t>Identify change enablers and barriers.</a:t>
            </a:r>
            <a:endParaRPr/>
          </a:p>
          <a:p>
            <a:pPr marL="914391" lvl="1" indent="-514350" algn="l" rtl="0">
              <a:spcBef>
                <a:spcPts val="444"/>
              </a:spcBef>
              <a:spcAft>
                <a:spcPts val="0"/>
              </a:spcAft>
              <a:buClr>
                <a:srgbClr val="0C2340"/>
              </a:buClr>
              <a:buSzPct val="100000"/>
              <a:buFont typeface="Times New Roman"/>
              <a:buAutoNum type="arabicPeriod"/>
            </a:pPr>
            <a:r>
              <a:rPr lang="en-US"/>
              <a:t>Assess the maturity level of KM within the organization.</a:t>
            </a:r>
            <a:endParaRPr/>
          </a:p>
          <a:p>
            <a:pPr marL="914391" lvl="1" indent="-514350" algn="l" rtl="0">
              <a:spcBef>
                <a:spcPts val="444"/>
              </a:spcBef>
              <a:spcAft>
                <a:spcPts val="0"/>
              </a:spcAft>
              <a:buClr>
                <a:srgbClr val="0C2340"/>
              </a:buClr>
              <a:buSzPct val="100000"/>
              <a:buFont typeface="Times New Roman"/>
              <a:buAutoNum type="arabicPeriod"/>
            </a:pPr>
            <a:r>
              <a:rPr lang="en-US"/>
              <a:t>Identify KM enablers and barriers.</a:t>
            </a:r>
            <a:endParaRPr/>
          </a:p>
          <a:p>
            <a:pPr marL="914391" lvl="1" indent="-514350" algn="l" rtl="0">
              <a:spcBef>
                <a:spcPts val="444"/>
              </a:spcBef>
              <a:spcAft>
                <a:spcPts val="0"/>
              </a:spcAft>
              <a:buClr>
                <a:srgbClr val="0C2340"/>
              </a:buClr>
              <a:buSzPct val="100000"/>
              <a:buFont typeface="Times New Roman"/>
              <a:buAutoNum type="arabicPeriod"/>
            </a:pPr>
            <a:r>
              <a:rPr lang="en-US"/>
              <a:t>Conduct a gap analysis to yield a map on how to get from where the organization is currently to where it would like to be culturally.</a:t>
            </a:r>
            <a:endParaRPr/>
          </a:p>
        </p:txBody>
      </p:sp>
      <p:sp>
        <p:nvSpPr>
          <p:cNvPr id="484" name="Google Shape;484;p4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85" name="Google Shape;485;p4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fontScale="90000"/>
          </a:bodyPr>
          <a:lstStyle/>
          <a:p>
            <a:pPr marL="0" lvl="0" indent="0" algn="l" rtl="0">
              <a:spcBef>
                <a:spcPts val="0"/>
              </a:spcBef>
              <a:spcAft>
                <a:spcPts val="0"/>
              </a:spcAft>
              <a:buClr>
                <a:schemeClr val="dk2"/>
              </a:buClr>
              <a:buSzPct val="100000"/>
              <a:buFont typeface="Times New Roman"/>
              <a:buNone/>
            </a:pPr>
            <a:r>
              <a:rPr lang="en-US"/>
              <a:t>Practical implications of organizational culture (1) </a:t>
            </a:r>
            <a:endParaRPr/>
          </a:p>
        </p:txBody>
      </p:sp>
      <p:sp>
        <p:nvSpPr>
          <p:cNvPr id="491" name="Google Shape;491;p46"/>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a:t>At a minimum, certain solutions to potential cultural barriers should be put into place in order to catalyze and successfully implement desired organizational cultural changes:</a:t>
            </a:r>
            <a:endParaRPr/>
          </a:p>
          <a:p>
            <a:pPr marL="742932" lvl="1" indent="-285744" algn="l" rtl="0">
              <a:spcBef>
                <a:spcPts val="408"/>
              </a:spcBef>
              <a:spcAft>
                <a:spcPts val="0"/>
              </a:spcAft>
              <a:buClr>
                <a:srgbClr val="0C2340"/>
              </a:buClr>
              <a:buSzPct val="100000"/>
              <a:buChar char="–"/>
            </a:pPr>
            <a:r>
              <a:rPr lang="en-US" b="1"/>
              <a:t>Lack of time and meeting places: </a:t>
            </a:r>
            <a:r>
              <a:rPr lang="en-US"/>
              <a:t>Hold seminars and e-meetings, redesign physical workspaces.</a:t>
            </a:r>
            <a:endParaRPr/>
          </a:p>
          <a:p>
            <a:pPr marL="742932" lvl="1" indent="-285744" algn="l" rtl="0">
              <a:spcBef>
                <a:spcPts val="408"/>
              </a:spcBef>
              <a:spcAft>
                <a:spcPts val="0"/>
              </a:spcAft>
              <a:buClr>
                <a:srgbClr val="0C2340"/>
              </a:buClr>
              <a:buSzPct val="100000"/>
              <a:buChar char="–"/>
            </a:pPr>
            <a:r>
              <a:rPr lang="en-US" b="1"/>
              <a:t>Status and rewards to knowledge owners: </a:t>
            </a:r>
            <a:r>
              <a:rPr lang="en-US"/>
              <a:t>Establish incentives and include them in performance evaluations, develop role models.</a:t>
            </a:r>
            <a:endParaRPr/>
          </a:p>
          <a:p>
            <a:pPr marL="742932" lvl="1" indent="-285744" algn="l" rtl="0">
              <a:spcBef>
                <a:spcPts val="408"/>
              </a:spcBef>
              <a:spcAft>
                <a:spcPts val="0"/>
              </a:spcAft>
              <a:buClr>
                <a:srgbClr val="0C2340"/>
              </a:buClr>
              <a:buSzPct val="100000"/>
              <a:buChar char="–"/>
            </a:pPr>
            <a:r>
              <a:rPr lang="en-US" b="1"/>
              <a:t>Lack of absorptive capacity: </a:t>
            </a:r>
            <a:r>
              <a:rPr lang="en-US"/>
              <a:t>Hire for openness, educate current workforce.</a:t>
            </a:r>
            <a:endParaRPr/>
          </a:p>
          <a:p>
            <a:pPr marL="742932" lvl="1" indent="-285744" algn="l" rtl="0">
              <a:spcBef>
                <a:spcPts val="408"/>
              </a:spcBef>
              <a:spcAft>
                <a:spcPts val="0"/>
              </a:spcAft>
              <a:buClr>
                <a:srgbClr val="0C2340"/>
              </a:buClr>
              <a:buSzPct val="100000"/>
              <a:buChar char="–"/>
            </a:pPr>
            <a:r>
              <a:rPr lang="en-US" b="1"/>
              <a:t>Not-invented-here syndrome: </a:t>
            </a:r>
            <a:r>
              <a:rPr lang="en-US"/>
              <a:t>Use nonhierarchical approach based on quality of ideas and not status of source.</a:t>
            </a:r>
            <a:endParaRPr/>
          </a:p>
          <a:p>
            <a:pPr marL="742932" lvl="1" indent="-285744" algn="l" rtl="0">
              <a:spcBef>
                <a:spcPts val="408"/>
              </a:spcBef>
              <a:spcAft>
                <a:spcPts val="0"/>
              </a:spcAft>
              <a:buClr>
                <a:srgbClr val="0C2340"/>
              </a:buClr>
              <a:buSzPct val="100000"/>
              <a:buChar char="–"/>
            </a:pPr>
            <a:r>
              <a:rPr lang="en-US" b="1"/>
              <a:t>Intolerance of mistakes and need for help, lack of trust: </a:t>
            </a:r>
            <a:r>
              <a:rPr lang="en-US"/>
              <a:t>Accept and reward creativity and collaboration and ensure there is no loss of status for not knowing everything.</a:t>
            </a:r>
            <a:endParaRPr/>
          </a:p>
          <a:p>
            <a:pPr marL="742932" lvl="1" indent="-285744" algn="l" rtl="0">
              <a:spcBef>
                <a:spcPts val="408"/>
              </a:spcBef>
              <a:spcAft>
                <a:spcPts val="0"/>
              </a:spcAft>
              <a:buClr>
                <a:srgbClr val="0C2340"/>
              </a:buClr>
              <a:buSzPct val="100000"/>
              <a:buChar char="–"/>
            </a:pPr>
            <a:r>
              <a:rPr lang="en-US" b="1"/>
              <a:t>Lack of common language (engineer-speak vs. manager-speak): </a:t>
            </a:r>
            <a:r>
              <a:rPr lang="en-US"/>
              <a:t>Establish a knowledge taxonomy and knowledge dictionary for knowledge content, standard formats, translators, metadata, knowledge support staff.</a:t>
            </a:r>
            <a:endParaRPr/>
          </a:p>
        </p:txBody>
      </p:sp>
      <p:sp>
        <p:nvSpPr>
          <p:cNvPr id="492" name="Google Shape;492;p4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493" name="Google Shape;493;p4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38</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Unit checkpoint:</a:t>
            </a:r>
            <a:endParaRPr/>
          </a:p>
        </p:txBody>
      </p:sp>
      <p:sp>
        <p:nvSpPr>
          <p:cNvPr id="531" name="Google Shape;531;p51"/>
          <p:cNvSpPr txBox="1">
            <a:spLocks noGrp="1"/>
          </p:cNvSpPr>
          <p:nvPr>
            <p:ph type="body" idx="1"/>
          </p:nvPr>
        </p:nvSpPr>
        <p:spPr>
          <a:xfrm>
            <a:off x="609605" y="1536192"/>
            <a:ext cx="9515958" cy="4797231"/>
          </a:xfrm>
          <a:prstGeom prst="rect">
            <a:avLst/>
          </a:prstGeom>
          <a:noFill/>
          <a:ln>
            <a:noFill/>
          </a:ln>
        </p:spPr>
        <p:txBody>
          <a:bodyPr spcFirstLastPara="1" wrap="square" lIns="0" tIns="0" rIns="91425" bIns="45700" anchor="t" anchorCtr="0">
            <a:normAutofit/>
          </a:bodyPr>
          <a:lstStyle/>
          <a:p>
            <a:pPr marL="514350" lvl="0" indent="-514350" algn="l" rtl="0">
              <a:spcBef>
                <a:spcPts val="0"/>
              </a:spcBef>
              <a:spcAft>
                <a:spcPts val="0"/>
              </a:spcAft>
              <a:buClr>
                <a:srgbClr val="0C2340"/>
              </a:buClr>
              <a:buSzPct val="100000"/>
              <a:buFont typeface="Times New Roman"/>
              <a:buAutoNum type="arabicPeriod"/>
            </a:pPr>
            <a:r>
              <a:rPr lang="en-US" sz="1600" dirty="0"/>
              <a:t>What is the culture of an organization? Why is it important to understand?</a:t>
            </a:r>
            <a:endParaRPr dirty="0"/>
          </a:p>
          <a:p>
            <a:pPr marL="514350" lvl="0" indent="-514350" algn="l" rtl="0">
              <a:spcBef>
                <a:spcPts val="296"/>
              </a:spcBef>
              <a:spcAft>
                <a:spcPts val="0"/>
              </a:spcAft>
              <a:buClr>
                <a:srgbClr val="0C2340"/>
              </a:buClr>
              <a:buSzPct val="100000"/>
              <a:buFont typeface="Times New Roman"/>
              <a:buAutoNum type="arabicPeriod"/>
            </a:pPr>
            <a:r>
              <a:rPr lang="en-US" sz="1600" dirty="0"/>
              <a:t>What contribution does organizational culture make to the intellectual capital of the organization?</a:t>
            </a:r>
            <a:endParaRPr dirty="0"/>
          </a:p>
          <a:p>
            <a:pPr marL="514350" lvl="0" indent="-514350" algn="l" rtl="0">
              <a:spcBef>
                <a:spcPts val="296"/>
              </a:spcBef>
              <a:spcAft>
                <a:spcPts val="0"/>
              </a:spcAft>
              <a:buClr>
                <a:srgbClr val="0C2340"/>
              </a:buClr>
              <a:buSzPct val="100000"/>
              <a:buFont typeface="Times New Roman"/>
              <a:buAutoNum type="arabicPeriod"/>
            </a:pPr>
            <a:r>
              <a:rPr lang="en-US" sz="1600" dirty="0"/>
              <a:t>What do we mean when we talk about changing the culture of an organization? What would be some examples?</a:t>
            </a:r>
            <a:endParaRPr dirty="0"/>
          </a:p>
          <a:p>
            <a:pPr marL="514350" lvl="0" indent="-514350" algn="l" rtl="0">
              <a:spcBef>
                <a:spcPts val="296"/>
              </a:spcBef>
              <a:spcAft>
                <a:spcPts val="0"/>
              </a:spcAft>
              <a:buClr>
                <a:srgbClr val="0C2340"/>
              </a:buClr>
              <a:buSzPct val="100000"/>
              <a:buFont typeface="Times New Roman"/>
              <a:buAutoNum type="arabicPeriod"/>
            </a:pPr>
            <a:r>
              <a:rPr lang="en-US" sz="1600" dirty="0"/>
              <a:t>How would we go about assessing the cultural readiness of an organization with respect to planned KM interventions? How would we modify our KM implementation strategy based on the results of such an assessment?</a:t>
            </a:r>
            <a:endParaRPr dirty="0"/>
          </a:p>
        </p:txBody>
      </p:sp>
      <p:sp>
        <p:nvSpPr>
          <p:cNvPr id="532" name="Google Shape;532;p5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533" name="Google Shape;533;p5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39</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Key elements of organizational culture</a:t>
            </a:r>
            <a:endParaRPr/>
          </a:p>
        </p:txBody>
      </p:sp>
      <p:sp>
        <p:nvSpPr>
          <p:cNvPr id="160" name="Google Shape;160;p5"/>
          <p:cNvSpPr txBox="1">
            <a:spLocks noGrp="1"/>
          </p:cNvSpPr>
          <p:nvPr>
            <p:ph type="body" idx="1"/>
          </p:nvPr>
        </p:nvSpPr>
        <p:spPr>
          <a:xfrm>
            <a:off x="609605" y="1700981"/>
            <a:ext cx="9515958" cy="4416040"/>
          </a:xfrm>
          <a:prstGeom prst="rect">
            <a:avLst/>
          </a:prstGeom>
          <a:noFill/>
          <a:ln>
            <a:noFill/>
          </a:ln>
        </p:spPr>
        <p:txBody>
          <a:bodyPr spcFirstLastPara="1" wrap="square" lIns="0" tIns="0" rIns="91425" bIns="45700" anchor="t" anchorCtr="0">
            <a:normAutofit fontScale="92500" lnSpcReduction="20000"/>
          </a:bodyPr>
          <a:lstStyle/>
          <a:p>
            <a:pPr marL="342891" lvl="0" indent="-342891" algn="l" rtl="0">
              <a:spcBef>
                <a:spcPts val="0"/>
              </a:spcBef>
              <a:spcAft>
                <a:spcPts val="0"/>
              </a:spcAft>
              <a:buClr>
                <a:srgbClr val="0C2340"/>
              </a:buClr>
              <a:buSzPts val="2800"/>
              <a:buChar char="•"/>
            </a:pPr>
            <a:r>
              <a:rPr lang="en-US" dirty="0"/>
              <a:t>Stated and unstated </a:t>
            </a:r>
            <a:r>
              <a:rPr lang="en-US" dirty="0">
                <a:highlight>
                  <a:srgbClr val="FFFF00"/>
                </a:highlight>
              </a:rPr>
              <a:t>values</a:t>
            </a:r>
            <a:r>
              <a:rPr lang="en-US" dirty="0"/>
              <a:t>.</a:t>
            </a:r>
            <a:endParaRPr dirty="0"/>
          </a:p>
          <a:p>
            <a:pPr marL="342891" lvl="0" indent="-342891" algn="l" rtl="0">
              <a:spcBef>
                <a:spcPts val="560"/>
              </a:spcBef>
              <a:spcAft>
                <a:spcPts val="0"/>
              </a:spcAft>
              <a:buClr>
                <a:srgbClr val="0C2340"/>
              </a:buClr>
              <a:buSzPts val="2800"/>
              <a:buChar char="•"/>
            </a:pPr>
            <a:r>
              <a:rPr lang="en-US" dirty="0"/>
              <a:t>Overt and implicit expectations for member </a:t>
            </a:r>
            <a:r>
              <a:rPr lang="en-US" dirty="0">
                <a:highlight>
                  <a:srgbClr val="FFFF00"/>
                </a:highlight>
              </a:rPr>
              <a:t>behavior</a:t>
            </a:r>
            <a:r>
              <a:rPr lang="en-US" dirty="0"/>
              <a:t>.</a:t>
            </a:r>
            <a:endParaRPr dirty="0"/>
          </a:p>
          <a:p>
            <a:pPr marL="342891" lvl="0" indent="-342891" algn="l" rtl="0">
              <a:spcBef>
                <a:spcPts val="560"/>
              </a:spcBef>
              <a:spcAft>
                <a:spcPts val="0"/>
              </a:spcAft>
              <a:buClr>
                <a:srgbClr val="0C2340"/>
              </a:buClr>
              <a:buSzPts val="2800"/>
              <a:buChar char="•"/>
            </a:pPr>
            <a:r>
              <a:rPr lang="en-US" dirty="0">
                <a:highlight>
                  <a:srgbClr val="FFFF00"/>
                </a:highlight>
              </a:rPr>
              <a:t>Customs</a:t>
            </a:r>
            <a:r>
              <a:rPr lang="en-US" dirty="0"/>
              <a:t> and rituals.</a:t>
            </a:r>
            <a:endParaRPr dirty="0"/>
          </a:p>
          <a:p>
            <a:pPr marL="342891" lvl="0" indent="-342891" algn="l" rtl="0">
              <a:spcBef>
                <a:spcPts val="560"/>
              </a:spcBef>
              <a:spcAft>
                <a:spcPts val="0"/>
              </a:spcAft>
              <a:buClr>
                <a:srgbClr val="0C2340"/>
              </a:buClr>
              <a:buSzPts val="2800"/>
              <a:buChar char="•"/>
            </a:pPr>
            <a:r>
              <a:rPr lang="en-US" dirty="0"/>
              <a:t>Stories and myths about the </a:t>
            </a:r>
            <a:r>
              <a:rPr lang="en-US" dirty="0">
                <a:highlight>
                  <a:srgbClr val="FFFF00"/>
                </a:highlight>
              </a:rPr>
              <a:t>history</a:t>
            </a:r>
            <a:r>
              <a:rPr lang="en-US" dirty="0"/>
              <a:t> of the group.</a:t>
            </a:r>
            <a:endParaRPr dirty="0"/>
          </a:p>
          <a:p>
            <a:pPr marL="342891" lvl="0" indent="-342891" algn="l" rtl="0">
              <a:spcBef>
                <a:spcPts val="560"/>
              </a:spcBef>
              <a:spcAft>
                <a:spcPts val="0"/>
              </a:spcAft>
              <a:buClr>
                <a:srgbClr val="0C2340"/>
              </a:buClr>
              <a:buSzPts val="2800"/>
              <a:buChar char="•"/>
            </a:pPr>
            <a:r>
              <a:rPr lang="en-US" dirty="0">
                <a:highlight>
                  <a:srgbClr val="FFFF00"/>
                </a:highlight>
              </a:rPr>
              <a:t>Shop talk</a:t>
            </a:r>
            <a:r>
              <a:rPr lang="en-US" dirty="0"/>
              <a:t>—typical language used in and about the group.</a:t>
            </a:r>
            <a:endParaRPr dirty="0"/>
          </a:p>
          <a:p>
            <a:pPr marL="342891" lvl="0" indent="-342891" algn="l" rtl="0">
              <a:spcBef>
                <a:spcPts val="560"/>
              </a:spcBef>
              <a:spcAft>
                <a:spcPts val="0"/>
              </a:spcAft>
              <a:buClr>
                <a:srgbClr val="0C2340"/>
              </a:buClr>
              <a:buSzPts val="2800"/>
              <a:buChar char="•"/>
            </a:pPr>
            <a:r>
              <a:rPr lang="en-US" dirty="0">
                <a:highlight>
                  <a:srgbClr val="FFFF00"/>
                </a:highlight>
              </a:rPr>
              <a:t>Climate</a:t>
            </a:r>
            <a:r>
              <a:rPr lang="en-US" dirty="0"/>
              <a:t>—the feelings evoked by the way members interact with one another, with outsiders, and with their environment, including the physical space they occupy.</a:t>
            </a:r>
            <a:endParaRPr dirty="0"/>
          </a:p>
          <a:p>
            <a:pPr marL="342891" lvl="0" indent="-342891" algn="l" rtl="0">
              <a:spcBef>
                <a:spcPts val="560"/>
              </a:spcBef>
              <a:spcAft>
                <a:spcPts val="0"/>
              </a:spcAft>
              <a:buClr>
                <a:srgbClr val="0C2340"/>
              </a:buClr>
              <a:buSzPts val="2800"/>
              <a:buChar char="•"/>
            </a:pPr>
            <a:r>
              <a:rPr lang="en-US" dirty="0">
                <a:highlight>
                  <a:srgbClr val="FFFF00"/>
                </a:highlight>
              </a:rPr>
              <a:t>Metaphors</a:t>
            </a:r>
            <a:r>
              <a:rPr lang="en-US" dirty="0"/>
              <a:t> and symbols—may be unconscious or embodied in other cultural elements.</a:t>
            </a:r>
            <a:endParaRPr dirty="0"/>
          </a:p>
        </p:txBody>
      </p:sp>
      <p:sp>
        <p:nvSpPr>
          <p:cNvPr id="161" name="Google Shape;161;p5"/>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162" name="Google Shape;162;p5"/>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4</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Creating culture</a:t>
            </a:r>
            <a:endParaRPr/>
          </a:p>
        </p:txBody>
      </p:sp>
      <p:sp>
        <p:nvSpPr>
          <p:cNvPr id="168" name="Google Shape;168;p6"/>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dirty="0"/>
              <a:t>Although every organization has its own culture, strong or weak, most organizations do not create their culture consciously. </a:t>
            </a:r>
            <a:endParaRPr dirty="0"/>
          </a:p>
          <a:p>
            <a:pPr marL="342891" lvl="0" indent="-342891" algn="l" rtl="0">
              <a:spcBef>
                <a:spcPts val="434"/>
              </a:spcBef>
              <a:spcAft>
                <a:spcPts val="0"/>
              </a:spcAft>
              <a:buClr>
                <a:srgbClr val="0C2340"/>
              </a:buClr>
              <a:buSzPct val="100000"/>
              <a:buChar char="•"/>
            </a:pPr>
            <a:r>
              <a:rPr lang="en-US" dirty="0"/>
              <a:t>Culture is created and ingrained into people’s lives unconsciously. </a:t>
            </a:r>
            <a:endParaRPr dirty="0"/>
          </a:p>
          <a:p>
            <a:pPr marL="342891" lvl="0" indent="-342891" algn="l" rtl="0">
              <a:spcBef>
                <a:spcPts val="434"/>
              </a:spcBef>
              <a:spcAft>
                <a:spcPts val="0"/>
              </a:spcAft>
              <a:buClr>
                <a:srgbClr val="0C2340"/>
              </a:buClr>
              <a:buSzPct val="100000"/>
              <a:buChar char="•"/>
            </a:pPr>
            <a:r>
              <a:rPr lang="en-US" dirty="0"/>
              <a:t>Unless special effort is taken, people will not recognize that the attitudes, beliefs, and visions they have always taken for granted are actually standardized assumptions that they may pass on to future generations. </a:t>
            </a:r>
            <a:endParaRPr dirty="0"/>
          </a:p>
          <a:p>
            <a:pPr marL="342891" lvl="0" indent="-342891" algn="l" rtl="0">
              <a:spcBef>
                <a:spcPts val="434"/>
              </a:spcBef>
              <a:spcAft>
                <a:spcPts val="0"/>
              </a:spcAft>
              <a:buClr>
                <a:srgbClr val="0C2340"/>
              </a:buClr>
              <a:buSzPct val="100000"/>
              <a:buChar char="•"/>
            </a:pPr>
            <a:r>
              <a:rPr lang="en-US" dirty="0"/>
              <a:t>The difﬁculty of making sense of culture lies in the fact that even though the artifacts of culture can be easily sensed, the core of the culture values, which are deﬁned as “broad, nonspeciﬁc feelings of good and evil, beautiful and ugly, normal and abnormal, rational and irrational”, are often unconscious and rarely discussable.</a:t>
            </a:r>
            <a:endParaRPr dirty="0"/>
          </a:p>
          <a:p>
            <a:pPr marL="342891" lvl="0" indent="-342891" algn="l" rtl="0">
              <a:spcBef>
                <a:spcPts val="434"/>
              </a:spcBef>
              <a:spcAft>
                <a:spcPts val="0"/>
              </a:spcAft>
              <a:buClr>
                <a:srgbClr val="0C2340"/>
              </a:buClr>
              <a:buSzPct val="100000"/>
              <a:buChar char="•"/>
            </a:pPr>
            <a:r>
              <a:rPr lang="en-US" dirty="0"/>
              <a:t>Cultural artifacts are </a:t>
            </a:r>
            <a:r>
              <a:rPr lang="en-US" dirty="0">
                <a:highlight>
                  <a:srgbClr val="FFFF00"/>
                </a:highlight>
              </a:rPr>
              <a:t>both conceptual (such as language) and material</a:t>
            </a:r>
            <a:r>
              <a:rPr lang="en-US" dirty="0"/>
              <a:t>. They mediate interaction with the world, coordinating people’s activities with the physical world and with each other.</a:t>
            </a:r>
            <a:endParaRPr dirty="0"/>
          </a:p>
        </p:txBody>
      </p:sp>
      <p:sp>
        <p:nvSpPr>
          <p:cNvPr id="169" name="Google Shape;169;p6"/>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170" name="Google Shape;170;p6"/>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5</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Culture and communication</a:t>
            </a:r>
            <a:endParaRPr/>
          </a:p>
        </p:txBody>
      </p:sp>
      <p:sp>
        <p:nvSpPr>
          <p:cNvPr id="176" name="Google Shape;176;p7"/>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70000" lnSpcReduction="20000"/>
          </a:bodyPr>
          <a:lstStyle/>
          <a:p>
            <a:pPr marL="342891" lvl="0" indent="-342891" algn="l" rtl="0">
              <a:spcBef>
                <a:spcPts val="0"/>
              </a:spcBef>
              <a:spcAft>
                <a:spcPts val="0"/>
              </a:spcAft>
              <a:buClr>
                <a:srgbClr val="0C2340"/>
              </a:buClr>
              <a:buSzPct val="100000"/>
              <a:buChar char="•"/>
            </a:pPr>
            <a:r>
              <a:rPr lang="en-US"/>
              <a:t>A reciprocal relationship exists between organizational culture and communication.</a:t>
            </a:r>
            <a:endParaRPr/>
          </a:p>
          <a:p>
            <a:pPr marL="742932" lvl="1" indent="-285744" algn="l" rtl="0">
              <a:spcBef>
                <a:spcPts val="336"/>
              </a:spcBef>
              <a:spcAft>
                <a:spcPts val="0"/>
              </a:spcAft>
              <a:buClr>
                <a:srgbClr val="0C2340"/>
              </a:buClr>
              <a:buSzPct val="100000"/>
              <a:buChar char="–"/>
            </a:pPr>
            <a:r>
              <a:rPr lang="en-US"/>
              <a:t>On the one hand, communication is the tool that helps to transmit organizational culture to each other and to the newcomers of the organization</a:t>
            </a:r>
            <a:endParaRPr/>
          </a:p>
          <a:p>
            <a:pPr marL="742932" lvl="1" indent="-285744" algn="l" rtl="0">
              <a:spcBef>
                <a:spcPts val="336"/>
              </a:spcBef>
              <a:spcAft>
                <a:spcPts val="0"/>
              </a:spcAft>
              <a:buClr>
                <a:srgbClr val="0C2340"/>
              </a:buClr>
              <a:buSzPct val="100000"/>
              <a:buChar char="–"/>
            </a:pPr>
            <a:r>
              <a:rPr lang="en-US"/>
              <a:t>It also enables the culture to be maintained and developed in its certain way. </a:t>
            </a:r>
            <a:endParaRPr/>
          </a:p>
          <a:p>
            <a:pPr marL="342891" lvl="0" indent="-342891" algn="l" rtl="0">
              <a:spcBef>
                <a:spcPts val="392"/>
              </a:spcBef>
              <a:spcAft>
                <a:spcPts val="0"/>
              </a:spcAft>
              <a:buClr>
                <a:srgbClr val="0C2340"/>
              </a:buClr>
              <a:buSzPct val="100000"/>
              <a:buChar char="•"/>
            </a:pPr>
            <a:r>
              <a:rPr lang="en-US"/>
              <a:t>In a sense, culture comes into being through constant communication among the members of the organization, and communication changes the cultural assumptions over time. </a:t>
            </a:r>
            <a:endParaRPr/>
          </a:p>
          <a:p>
            <a:pPr marL="342891" lvl="0" indent="-342891" algn="l" rtl="0">
              <a:spcBef>
                <a:spcPts val="392"/>
              </a:spcBef>
              <a:spcAft>
                <a:spcPts val="0"/>
              </a:spcAft>
              <a:buClr>
                <a:srgbClr val="0C2340"/>
              </a:buClr>
              <a:buSzPct val="100000"/>
              <a:buChar char="•"/>
            </a:pPr>
            <a:r>
              <a:rPr lang="en-US"/>
              <a:t>Culture deeply shapes and alters the communication within this speciﬁc culture. </a:t>
            </a:r>
            <a:endParaRPr/>
          </a:p>
          <a:p>
            <a:pPr marL="742932" lvl="1" indent="-285744" algn="l" rtl="0">
              <a:spcBef>
                <a:spcPts val="336"/>
              </a:spcBef>
              <a:spcAft>
                <a:spcPts val="0"/>
              </a:spcAft>
              <a:buClr>
                <a:srgbClr val="0C2340"/>
              </a:buClr>
              <a:buSzPct val="100000"/>
              <a:buChar char="–"/>
            </a:pPr>
            <a:r>
              <a:rPr lang="en-US"/>
              <a:t>The culture encourages certain topics for communication and discounts others. </a:t>
            </a:r>
            <a:endParaRPr/>
          </a:p>
          <a:p>
            <a:pPr marL="742932" lvl="1" indent="-285744" algn="l" rtl="0">
              <a:spcBef>
                <a:spcPts val="336"/>
              </a:spcBef>
              <a:spcAft>
                <a:spcPts val="0"/>
              </a:spcAft>
              <a:buClr>
                <a:srgbClr val="0C2340"/>
              </a:buClr>
              <a:buSzPct val="100000"/>
              <a:buChar char="–"/>
            </a:pPr>
            <a:r>
              <a:rPr lang="en-US"/>
              <a:t>The culture often determines who talks with whom, on what occasions, and covering what matters.</a:t>
            </a:r>
            <a:endParaRPr/>
          </a:p>
          <a:p>
            <a:pPr marL="342891" lvl="0" indent="-342891" algn="l" rtl="0">
              <a:spcBef>
                <a:spcPts val="392"/>
              </a:spcBef>
              <a:spcAft>
                <a:spcPts val="0"/>
              </a:spcAft>
              <a:buClr>
                <a:srgbClr val="0C2340"/>
              </a:buClr>
              <a:buSzPct val="100000"/>
              <a:buChar char="•"/>
            </a:pPr>
            <a:r>
              <a:rPr lang="en-US"/>
              <a:t>Organizational culture, therefore, may be thought of as the manner in which an organization solves problems to achieve its speciﬁc goals and to maintain itself over time. </a:t>
            </a:r>
            <a:endParaRPr/>
          </a:p>
          <a:p>
            <a:pPr marL="342891" lvl="0" indent="-342891" algn="l" rtl="0">
              <a:spcBef>
                <a:spcPts val="392"/>
              </a:spcBef>
              <a:spcAft>
                <a:spcPts val="0"/>
              </a:spcAft>
              <a:buClr>
                <a:srgbClr val="0C2340"/>
              </a:buClr>
              <a:buSzPct val="100000"/>
              <a:buChar char="•"/>
            </a:pPr>
            <a:r>
              <a:rPr lang="en-US"/>
              <a:t>Moreover, it is holistic, historically determined, socially constructed, and difﬁcult to change</a:t>
            </a:r>
            <a:endParaRPr/>
          </a:p>
        </p:txBody>
      </p:sp>
      <p:sp>
        <p:nvSpPr>
          <p:cNvPr id="177" name="Google Shape;177;p7"/>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178" name="Google Shape;178;p7"/>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6</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4000"/>
              <a:buFont typeface="Times New Roman"/>
              <a:buNone/>
            </a:pPr>
            <a:r>
              <a:rPr lang="en-US"/>
              <a:t>2 dimensions of culture:</a:t>
            </a:r>
            <a:endParaRPr/>
          </a:p>
        </p:txBody>
      </p:sp>
      <p:sp>
        <p:nvSpPr>
          <p:cNvPr id="184" name="Google Shape;184;p8"/>
          <p:cNvSpPr txBox="1">
            <a:spLocks noGrp="1"/>
          </p:cNvSpPr>
          <p:nvPr>
            <p:ph type="body" idx="1"/>
          </p:nvPr>
        </p:nvSpPr>
        <p:spPr>
          <a:xfrm>
            <a:off x="609605" y="1536192"/>
            <a:ext cx="9515958" cy="4580829"/>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ts val="2800"/>
              <a:buChar char="•"/>
            </a:pPr>
            <a:r>
              <a:rPr lang="en-US" dirty="0"/>
              <a:t>Sociability:</a:t>
            </a:r>
            <a:endParaRPr dirty="0"/>
          </a:p>
          <a:p>
            <a:pPr marL="742932" lvl="1" indent="-285744" algn="l" rtl="0">
              <a:spcBef>
                <a:spcPts val="480"/>
              </a:spcBef>
              <a:spcAft>
                <a:spcPts val="0"/>
              </a:spcAft>
              <a:buClr>
                <a:srgbClr val="0C2340"/>
              </a:buClr>
              <a:buSzPts val="2400"/>
              <a:buChar char="–"/>
            </a:pPr>
            <a:r>
              <a:rPr lang="en-US" dirty="0"/>
              <a:t>A measure for friendliness. </a:t>
            </a:r>
            <a:endParaRPr dirty="0"/>
          </a:p>
          <a:p>
            <a:pPr marL="742932" lvl="1" indent="-285744" algn="l" rtl="0">
              <a:spcBef>
                <a:spcPts val="480"/>
              </a:spcBef>
              <a:spcAft>
                <a:spcPts val="0"/>
              </a:spcAft>
              <a:buClr>
                <a:srgbClr val="0C2340"/>
              </a:buClr>
              <a:buSzPts val="2400"/>
              <a:buChar char="–"/>
            </a:pPr>
            <a:r>
              <a:rPr lang="en-US" dirty="0"/>
              <a:t>A high sociable culture indicates that people within the culture tend to be friendly to each other without expecting something in return. </a:t>
            </a:r>
            <a:endParaRPr dirty="0"/>
          </a:p>
          <a:p>
            <a:pPr marL="742932" lvl="1" indent="-285744" algn="l" rtl="0">
              <a:spcBef>
                <a:spcPts val="480"/>
              </a:spcBef>
              <a:spcAft>
                <a:spcPts val="0"/>
              </a:spcAft>
              <a:buClr>
                <a:srgbClr val="0C2340"/>
              </a:buClr>
              <a:buSzPts val="2400"/>
              <a:buChar char="–"/>
            </a:pPr>
            <a:r>
              <a:rPr lang="en-US" dirty="0"/>
              <a:t>Sociability is consistent with a high people orientation, high team orientation, and focus on process rather than outcomes. </a:t>
            </a:r>
            <a:endParaRPr dirty="0"/>
          </a:p>
          <a:p>
            <a:pPr marL="342891" lvl="0" indent="-342891" algn="l" rtl="0">
              <a:spcBef>
                <a:spcPts val="560"/>
              </a:spcBef>
              <a:spcAft>
                <a:spcPts val="0"/>
              </a:spcAft>
              <a:buClr>
                <a:srgbClr val="0C2340"/>
              </a:buClr>
              <a:buSzPts val="2800"/>
              <a:buChar char="•"/>
            </a:pPr>
            <a:r>
              <a:rPr lang="en-US" dirty="0"/>
              <a:t>Solidarity:</a:t>
            </a:r>
            <a:endParaRPr dirty="0"/>
          </a:p>
          <a:p>
            <a:pPr marL="742932" lvl="1" indent="-285744" algn="l" rtl="0">
              <a:spcBef>
                <a:spcPts val="480"/>
              </a:spcBef>
              <a:spcAft>
                <a:spcPts val="0"/>
              </a:spcAft>
              <a:buClr>
                <a:srgbClr val="0C2340"/>
              </a:buClr>
              <a:buSzPts val="2400"/>
              <a:buChar char="–"/>
            </a:pPr>
            <a:r>
              <a:rPr lang="en-US" dirty="0"/>
              <a:t>Measures the task orientation. </a:t>
            </a:r>
            <a:endParaRPr dirty="0"/>
          </a:p>
          <a:p>
            <a:pPr marL="742932" lvl="1" indent="-285744" algn="l" rtl="0">
              <a:spcBef>
                <a:spcPts val="480"/>
              </a:spcBef>
              <a:spcAft>
                <a:spcPts val="0"/>
              </a:spcAft>
              <a:buClr>
                <a:srgbClr val="0C2340"/>
              </a:buClr>
              <a:buSzPts val="2400"/>
              <a:buChar char="–"/>
            </a:pPr>
            <a:r>
              <a:rPr lang="en-US" dirty="0"/>
              <a:t>High solidarity means that people can work well together toward common goals, even when they have personal disputes or conﬂicts.</a:t>
            </a:r>
            <a:endParaRPr dirty="0"/>
          </a:p>
        </p:txBody>
      </p:sp>
      <p:sp>
        <p:nvSpPr>
          <p:cNvPr id="185" name="Google Shape;185;p8"/>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186" name="Google Shape;186;p8"/>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7</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3600"/>
              <a:buFont typeface="Times New Roman"/>
              <a:buNone/>
            </a:pPr>
            <a:r>
              <a:rPr lang="en-US"/>
              <a:t>Types of organizational culture</a:t>
            </a:r>
            <a:endParaRPr/>
          </a:p>
        </p:txBody>
      </p:sp>
      <p:sp>
        <p:nvSpPr>
          <p:cNvPr id="192" name="Google Shape;192;p9"/>
          <p:cNvSpPr txBox="1">
            <a:spLocks noGrp="1"/>
          </p:cNvSpPr>
          <p:nvPr>
            <p:ph type="body" idx="1"/>
          </p:nvPr>
        </p:nvSpPr>
        <p:spPr>
          <a:xfrm>
            <a:off x="609600" y="1517716"/>
            <a:ext cx="4569845" cy="4675694"/>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ts val="1800"/>
              <a:buChar char="•"/>
            </a:pPr>
            <a:r>
              <a:rPr lang="en-US" b="1" dirty="0"/>
              <a:t>A communal culture:</a:t>
            </a:r>
            <a:endParaRPr dirty="0"/>
          </a:p>
          <a:p>
            <a:pPr marL="682625" lvl="1" indent="-225425" algn="l" rtl="0">
              <a:spcBef>
                <a:spcPts val="320"/>
              </a:spcBef>
              <a:spcAft>
                <a:spcPts val="0"/>
              </a:spcAft>
              <a:buClr>
                <a:srgbClr val="0C2340"/>
              </a:buClr>
              <a:buSzPts val="1600"/>
              <a:buChar char="–"/>
            </a:pPr>
            <a:r>
              <a:rPr lang="en-US" sz="1600" dirty="0"/>
              <a:t>This culture can give its members a sense of belonging, though it also is </a:t>
            </a:r>
            <a:r>
              <a:rPr lang="en-US" sz="1600" dirty="0">
                <a:highlight>
                  <a:srgbClr val="FFFF00"/>
                </a:highlight>
              </a:rPr>
              <a:t>task-driven. </a:t>
            </a:r>
            <a:endParaRPr dirty="0">
              <a:highlight>
                <a:srgbClr val="FFFF00"/>
              </a:highlight>
            </a:endParaRPr>
          </a:p>
          <a:p>
            <a:pPr marL="682625" lvl="1" indent="-225425" algn="l" rtl="0">
              <a:spcBef>
                <a:spcPts val="320"/>
              </a:spcBef>
              <a:spcAft>
                <a:spcPts val="0"/>
              </a:spcAft>
              <a:buClr>
                <a:srgbClr val="0C2340"/>
              </a:buClr>
              <a:buSzPts val="1600"/>
              <a:buChar char="–"/>
            </a:pPr>
            <a:r>
              <a:rPr lang="en-US" sz="1600" dirty="0"/>
              <a:t>Leaders of this culture are usually very inspirational and charismatic. </a:t>
            </a:r>
            <a:endParaRPr dirty="0"/>
          </a:p>
          <a:p>
            <a:pPr marL="682625" lvl="1" indent="-225425" algn="l" rtl="0">
              <a:spcBef>
                <a:spcPts val="320"/>
              </a:spcBef>
              <a:spcAft>
                <a:spcPts val="0"/>
              </a:spcAft>
              <a:buClr>
                <a:srgbClr val="0C2340"/>
              </a:buClr>
              <a:buSzPts val="1600"/>
              <a:buChar char="–"/>
            </a:pPr>
            <a:r>
              <a:rPr lang="en-US" sz="1600" dirty="0"/>
              <a:t>The major negative is that they often exert too much inﬂuence and other members are rarely vocal.</a:t>
            </a:r>
            <a:endParaRPr dirty="0"/>
          </a:p>
          <a:p>
            <a:pPr marL="342891" lvl="0" indent="-342891" algn="l" rtl="0">
              <a:spcBef>
                <a:spcPts val="360"/>
              </a:spcBef>
              <a:spcAft>
                <a:spcPts val="0"/>
              </a:spcAft>
              <a:buClr>
                <a:srgbClr val="0C2340"/>
              </a:buClr>
              <a:buSzPts val="1800"/>
              <a:buChar char="•"/>
            </a:pPr>
            <a:r>
              <a:rPr lang="en-US" b="1" dirty="0"/>
              <a:t>A networked culture:</a:t>
            </a:r>
            <a:endParaRPr dirty="0"/>
          </a:p>
          <a:p>
            <a:pPr marL="682625" lvl="1" indent="-227012" algn="l" rtl="0">
              <a:spcBef>
                <a:spcPts val="320"/>
              </a:spcBef>
              <a:spcAft>
                <a:spcPts val="0"/>
              </a:spcAft>
              <a:buClr>
                <a:srgbClr val="0C2340"/>
              </a:buClr>
              <a:buSzPts val="1600"/>
              <a:buChar char="–"/>
            </a:pPr>
            <a:r>
              <a:rPr lang="en-US" sz="1600" dirty="0"/>
              <a:t>Members are treated as </a:t>
            </a:r>
            <a:r>
              <a:rPr lang="en-US" sz="1600" dirty="0">
                <a:highlight>
                  <a:srgbClr val="FFFF00"/>
                </a:highlight>
              </a:rPr>
              <a:t>friends and family.</a:t>
            </a:r>
            <a:endParaRPr dirty="0">
              <a:highlight>
                <a:srgbClr val="FFFF00"/>
              </a:highlight>
            </a:endParaRPr>
          </a:p>
          <a:p>
            <a:pPr marL="682625" lvl="1" indent="-227012" algn="l" rtl="0">
              <a:spcBef>
                <a:spcPts val="320"/>
              </a:spcBef>
              <a:spcAft>
                <a:spcPts val="0"/>
              </a:spcAft>
              <a:buClr>
                <a:srgbClr val="0C2340"/>
              </a:buClr>
              <a:buSzPts val="1600"/>
              <a:buChar char="–"/>
            </a:pPr>
            <a:r>
              <a:rPr lang="en-US" sz="1600" dirty="0"/>
              <a:t>People have close contact with each other and love each other. </a:t>
            </a:r>
            <a:endParaRPr dirty="0"/>
          </a:p>
          <a:p>
            <a:pPr marL="682625" lvl="1" indent="-227012" algn="l" rtl="0">
              <a:spcBef>
                <a:spcPts val="320"/>
              </a:spcBef>
              <a:spcAft>
                <a:spcPts val="0"/>
              </a:spcAft>
              <a:buClr>
                <a:srgbClr val="0C2340"/>
              </a:buClr>
              <a:buSzPts val="1600"/>
              <a:buChar char="–"/>
            </a:pPr>
            <a:r>
              <a:rPr lang="en-US" sz="1600" dirty="0"/>
              <a:t>They are willing to help each other and share information. </a:t>
            </a:r>
            <a:endParaRPr dirty="0"/>
          </a:p>
          <a:p>
            <a:pPr marL="682625" lvl="1" indent="-227012" algn="l" rtl="0">
              <a:spcBef>
                <a:spcPts val="320"/>
              </a:spcBef>
              <a:spcAft>
                <a:spcPts val="0"/>
              </a:spcAft>
              <a:buClr>
                <a:srgbClr val="0C2340"/>
              </a:buClr>
              <a:buSzPts val="1600"/>
              <a:buChar char="–"/>
            </a:pPr>
            <a:r>
              <a:rPr lang="en-US" sz="1600" dirty="0"/>
              <a:t>The disadvantage of this culture is that people are so kind to each other that they are reluctant to point out and criticize the poor performance.</a:t>
            </a:r>
            <a:endParaRPr dirty="0"/>
          </a:p>
        </p:txBody>
      </p:sp>
      <p:sp>
        <p:nvSpPr>
          <p:cNvPr id="193" name="Google Shape;193;p9"/>
          <p:cNvSpPr txBox="1">
            <a:spLocks noGrp="1"/>
          </p:cNvSpPr>
          <p:nvPr>
            <p:ph type="body" idx="2"/>
          </p:nvPr>
        </p:nvSpPr>
        <p:spPr>
          <a:xfrm>
            <a:off x="5455238" y="1517716"/>
            <a:ext cx="4670323" cy="4675694"/>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ts val="1800"/>
              <a:buChar char="•"/>
            </a:pPr>
            <a:r>
              <a:rPr lang="en-US" b="1" dirty="0"/>
              <a:t>A mercenary culture:</a:t>
            </a:r>
            <a:endParaRPr dirty="0"/>
          </a:p>
          <a:p>
            <a:pPr marL="682625" lvl="1" indent="-227012" algn="l" rtl="0">
              <a:spcBef>
                <a:spcPts val="320"/>
              </a:spcBef>
              <a:spcAft>
                <a:spcPts val="0"/>
              </a:spcAft>
              <a:buClr>
                <a:srgbClr val="0C2340"/>
              </a:buClr>
              <a:buSzPts val="1600"/>
              <a:buChar char="–"/>
            </a:pPr>
            <a:r>
              <a:rPr lang="en-US" sz="1600" dirty="0"/>
              <a:t>Focuses on </a:t>
            </a:r>
            <a:r>
              <a:rPr lang="en-US" sz="1600" dirty="0">
                <a:highlight>
                  <a:srgbClr val="FFFF00"/>
                </a:highlight>
              </a:rPr>
              <a:t>strict goals</a:t>
            </a:r>
            <a:r>
              <a:rPr lang="en-US" sz="1600" dirty="0"/>
              <a:t>. </a:t>
            </a:r>
            <a:endParaRPr dirty="0"/>
          </a:p>
          <a:p>
            <a:pPr marL="682625" lvl="1" indent="-227012" algn="l" rtl="0">
              <a:spcBef>
                <a:spcPts val="320"/>
              </a:spcBef>
              <a:spcAft>
                <a:spcPts val="0"/>
              </a:spcAft>
              <a:buClr>
                <a:srgbClr val="0C2340"/>
              </a:buClr>
              <a:buSzPts val="1600"/>
              <a:buChar char="–"/>
            </a:pPr>
            <a:r>
              <a:rPr lang="en-US" sz="1600" dirty="0"/>
              <a:t>Members are expected to meet the goals and to </a:t>
            </a:r>
            <a:r>
              <a:rPr lang="en-US" sz="1600" dirty="0">
                <a:highlight>
                  <a:srgbClr val="FFFF00"/>
                </a:highlight>
              </a:rPr>
              <a:t>get the job done quickly</a:t>
            </a:r>
            <a:r>
              <a:rPr lang="en-US" sz="1600" dirty="0"/>
              <a:t>. </a:t>
            </a:r>
            <a:endParaRPr dirty="0"/>
          </a:p>
          <a:p>
            <a:pPr marL="682625" lvl="1" indent="-227012" algn="l" rtl="0">
              <a:spcBef>
                <a:spcPts val="320"/>
              </a:spcBef>
              <a:spcAft>
                <a:spcPts val="0"/>
              </a:spcAft>
              <a:buClr>
                <a:srgbClr val="0C2340"/>
              </a:buClr>
              <a:buSzPts val="1600"/>
              <a:buChar char="–"/>
            </a:pPr>
            <a:r>
              <a:rPr lang="en-US" sz="1600" dirty="0"/>
              <a:t>Since everyone focuses on goals and objectivity, there is little room for political cliques. </a:t>
            </a:r>
            <a:endParaRPr dirty="0"/>
          </a:p>
          <a:p>
            <a:pPr marL="682625" lvl="1" indent="-227012" algn="l" rtl="0">
              <a:spcBef>
                <a:spcPts val="320"/>
              </a:spcBef>
              <a:spcAft>
                <a:spcPts val="0"/>
              </a:spcAft>
              <a:buClr>
                <a:srgbClr val="0C2340"/>
              </a:buClr>
              <a:buSzPts val="1600"/>
              <a:buChar char="–"/>
            </a:pPr>
            <a:r>
              <a:rPr lang="en-US" sz="1600" dirty="0"/>
              <a:t>The negative is that those with poor performance may be treated inhumanely.</a:t>
            </a:r>
            <a:endParaRPr dirty="0"/>
          </a:p>
          <a:p>
            <a:pPr marL="342891" lvl="0" indent="-342891" algn="l" rtl="0">
              <a:spcBef>
                <a:spcPts val="360"/>
              </a:spcBef>
              <a:spcAft>
                <a:spcPts val="0"/>
              </a:spcAft>
              <a:buClr>
                <a:srgbClr val="0C2340"/>
              </a:buClr>
              <a:buSzPts val="1800"/>
              <a:buChar char="•"/>
            </a:pPr>
            <a:r>
              <a:rPr lang="en-US" b="1" dirty="0"/>
              <a:t>A fragmented culture:</a:t>
            </a:r>
            <a:endParaRPr dirty="0"/>
          </a:p>
          <a:p>
            <a:pPr marL="682625" lvl="1" indent="-220662" algn="l" rtl="0">
              <a:spcBef>
                <a:spcPts val="320"/>
              </a:spcBef>
              <a:spcAft>
                <a:spcPts val="0"/>
              </a:spcAft>
              <a:buClr>
                <a:srgbClr val="0C2340"/>
              </a:buClr>
              <a:buSzPts val="1600"/>
              <a:buChar char="–"/>
            </a:pPr>
            <a:r>
              <a:rPr lang="en-US" sz="1600" dirty="0"/>
              <a:t>The sense of belonging to and </a:t>
            </a:r>
            <a:r>
              <a:rPr lang="en-US" sz="1600" dirty="0">
                <a:highlight>
                  <a:srgbClr val="FFFF00"/>
                </a:highlight>
              </a:rPr>
              <a:t>identiﬁcation with the organization is usually very weak</a:t>
            </a:r>
            <a:r>
              <a:rPr lang="en-US" sz="1600" dirty="0"/>
              <a:t>. </a:t>
            </a:r>
            <a:endParaRPr dirty="0"/>
          </a:p>
          <a:p>
            <a:pPr marL="682625" lvl="1" indent="-220662" algn="l" rtl="0">
              <a:spcBef>
                <a:spcPts val="320"/>
              </a:spcBef>
              <a:spcAft>
                <a:spcPts val="0"/>
              </a:spcAft>
              <a:buClr>
                <a:srgbClr val="0C2340"/>
              </a:buClr>
              <a:buSzPts val="1600"/>
              <a:buChar char="–"/>
            </a:pPr>
            <a:r>
              <a:rPr lang="en-US" sz="1600" dirty="0"/>
              <a:t>The individualists constitute the organizations, and their commitment is given ﬁrst to individual members and task work. </a:t>
            </a:r>
            <a:endParaRPr dirty="0"/>
          </a:p>
          <a:p>
            <a:pPr marL="682625" lvl="1" indent="-220662" algn="l" rtl="0">
              <a:spcBef>
                <a:spcPts val="320"/>
              </a:spcBef>
              <a:spcAft>
                <a:spcPts val="0"/>
              </a:spcAft>
              <a:buClr>
                <a:srgbClr val="0C2340"/>
              </a:buClr>
              <a:buSzPts val="1600"/>
              <a:buChar char="–"/>
            </a:pPr>
            <a:r>
              <a:rPr lang="en-US" sz="1600" dirty="0"/>
              <a:t>The downside is that there is a lack of cooperation.</a:t>
            </a:r>
            <a:endParaRPr dirty="0"/>
          </a:p>
        </p:txBody>
      </p:sp>
      <p:sp>
        <p:nvSpPr>
          <p:cNvPr id="194" name="Google Shape;194;p9"/>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195" name="Google Shape;195;p9"/>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8</a:t>
            </a:fld>
            <a:endParaRPr sz="651" b="0" i="0" u="none" strike="noStrike" cap="none">
              <a:solidFill>
                <a:srgbClr val="888888"/>
              </a:solidFill>
              <a:latin typeface="Montserrat"/>
              <a:ea typeface="Montserrat"/>
              <a:cs typeface="Montserrat"/>
              <a:sym typeface="Montserrat"/>
            </a:endParaRPr>
          </a:p>
        </p:txBody>
      </p:sp>
      <p:pic>
        <p:nvPicPr>
          <p:cNvPr id="1026" name="Picture 2" descr="Image result for inspirational leader clip art">
            <a:extLst>
              <a:ext uri="{FF2B5EF4-FFF2-40B4-BE49-F238E27FC236}">
                <a16:creationId xmlns:a16="http://schemas.microsoft.com/office/drawing/2014/main" id="{289F412D-6D4E-7DCA-028D-D8E114877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4" y="1897626"/>
            <a:ext cx="1179872" cy="11798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ople, Pets, Circle, Silhouette, Together, Dog, Cat">
            <a:extLst>
              <a:ext uri="{FF2B5EF4-FFF2-40B4-BE49-F238E27FC236}">
                <a16:creationId xmlns:a16="http://schemas.microsoft.com/office/drawing/2014/main" id="{454AB21A-402A-F029-9247-FBCAAA5D1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93" y="4125087"/>
            <a:ext cx="1049589" cy="10466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n, Gangster, Robbery, Pistol, Person, Criminal, Gang">
            <a:extLst>
              <a:ext uri="{FF2B5EF4-FFF2-40B4-BE49-F238E27FC236}">
                <a16:creationId xmlns:a16="http://schemas.microsoft.com/office/drawing/2014/main" id="{BE351444-01A6-AF22-4A83-27AB25C7F2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8538" y="1517716"/>
            <a:ext cx="1773862" cy="22565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uzzle, Pieces Of The Puzzle, Belonging Together">
            <a:extLst>
              <a:ext uri="{FF2B5EF4-FFF2-40B4-BE49-F238E27FC236}">
                <a16:creationId xmlns:a16="http://schemas.microsoft.com/office/drawing/2014/main" id="{FB249427-64D1-5364-BDB9-AF6AC96732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25561" y="4125087"/>
            <a:ext cx="1825072" cy="13162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txBox="1">
            <a:spLocks noGrp="1"/>
          </p:cNvSpPr>
          <p:nvPr>
            <p:ph type="title"/>
          </p:nvPr>
        </p:nvSpPr>
        <p:spPr>
          <a:xfrm>
            <a:off x="609603" y="411001"/>
            <a:ext cx="9515959" cy="846793"/>
          </a:xfrm>
          <a:prstGeom prst="rect">
            <a:avLst/>
          </a:prstGeom>
          <a:noFill/>
          <a:ln>
            <a:noFill/>
          </a:ln>
        </p:spPr>
        <p:txBody>
          <a:bodyPr spcFirstLastPara="1" wrap="square" lIns="0" tIns="0" rIns="91425" bIns="45700" anchor="ctr" anchorCtr="0">
            <a:normAutofit/>
          </a:bodyPr>
          <a:lstStyle/>
          <a:p>
            <a:pPr marL="0" lvl="0" indent="0" algn="l" rtl="0">
              <a:spcBef>
                <a:spcPts val="0"/>
              </a:spcBef>
              <a:spcAft>
                <a:spcPts val="0"/>
              </a:spcAft>
              <a:buClr>
                <a:schemeClr val="dk2"/>
              </a:buClr>
              <a:buSzPts val="3600"/>
              <a:buFont typeface="Times New Roman"/>
              <a:buNone/>
            </a:pPr>
            <a:r>
              <a:rPr lang="en-US" dirty="0"/>
              <a:t>Organizational culture analysis</a:t>
            </a:r>
            <a:endParaRPr dirty="0"/>
          </a:p>
        </p:txBody>
      </p:sp>
      <p:sp>
        <p:nvSpPr>
          <p:cNvPr id="209" name="Google Shape;209;p11"/>
          <p:cNvSpPr txBox="1">
            <a:spLocks noGrp="1"/>
          </p:cNvSpPr>
          <p:nvPr>
            <p:ph type="body" idx="1"/>
          </p:nvPr>
        </p:nvSpPr>
        <p:spPr>
          <a:xfrm>
            <a:off x="609600" y="1517716"/>
            <a:ext cx="4569845" cy="4675694"/>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sz="1600"/>
              <a:t>Organizational cultural analysis must be one of the ﬁrst steps to be taken in any KM initiative.</a:t>
            </a:r>
            <a:endParaRPr/>
          </a:p>
          <a:p>
            <a:pPr marL="742932" lvl="1" indent="-285744" algn="l" rtl="0">
              <a:spcBef>
                <a:spcPts val="296"/>
              </a:spcBef>
              <a:spcAft>
                <a:spcPts val="0"/>
              </a:spcAft>
              <a:buClr>
                <a:srgbClr val="0C2340"/>
              </a:buClr>
              <a:buSzPct val="100000"/>
              <a:buChar char="–"/>
            </a:pPr>
            <a:r>
              <a:rPr lang="en-US" sz="1600"/>
              <a:t>One of the fundamental prerequisites of a culture that fosters knowledge management is the notion of trust. </a:t>
            </a:r>
            <a:endParaRPr/>
          </a:p>
          <a:p>
            <a:pPr marL="742932" lvl="1" indent="-285744" algn="l" rtl="0">
              <a:spcBef>
                <a:spcPts val="296"/>
              </a:spcBef>
              <a:spcAft>
                <a:spcPts val="0"/>
              </a:spcAft>
              <a:buClr>
                <a:srgbClr val="0C2340"/>
              </a:buClr>
              <a:buSzPct val="100000"/>
              <a:buChar char="–"/>
            </a:pPr>
            <a:r>
              <a:rPr lang="en-US" sz="1600"/>
              <a:t>Knowledge sharing is greatly enhanced when organizational members feel that… </a:t>
            </a:r>
            <a:endParaRPr/>
          </a:p>
          <a:p>
            <a:pPr marL="1142971" lvl="2" indent="-228594" algn="l" rtl="0">
              <a:spcBef>
                <a:spcPts val="296"/>
              </a:spcBef>
              <a:spcAft>
                <a:spcPts val="0"/>
              </a:spcAft>
              <a:buClr>
                <a:srgbClr val="0C2340"/>
              </a:buClr>
              <a:buSzPct val="100000"/>
              <a:buChar char="•"/>
            </a:pPr>
            <a:r>
              <a:rPr lang="en-US"/>
              <a:t>they are respected</a:t>
            </a:r>
            <a:endParaRPr/>
          </a:p>
          <a:p>
            <a:pPr marL="1142971" lvl="2" indent="-228594" algn="l" rtl="0">
              <a:spcBef>
                <a:spcPts val="296"/>
              </a:spcBef>
              <a:spcAft>
                <a:spcPts val="0"/>
              </a:spcAft>
              <a:buClr>
                <a:srgbClr val="0C2340"/>
              </a:buClr>
              <a:buSzPct val="100000"/>
              <a:buChar char="•"/>
            </a:pPr>
            <a:r>
              <a:rPr lang="en-US"/>
              <a:t>they can expect to be treated in a professional manner</a:t>
            </a:r>
            <a:endParaRPr/>
          </a:p>
          <a:p>
            <a:pPr marL="1142971" lvl="2" indent="-228594" algn="l" rtl="0">
              <a:spcBef>
                <a:spcPts val="296"/>
              </a:spcBef>
              <a:spcAft>
                <a:spcPts val="0"/>
              </a:spcAft>
              <a:buClr>
                <a:srgbClr val="0C2340"/>
              </a:buClr>
              <a:buSzPct val="100000"/>
              <a:buChar char="•"/>
            </a:pPr>
            <a:r>
              <a:rPr lang="en-US"/>
              <a:t>they can trust the other members of their group</a:t>
            </a:r>
            <a:endParaRPr/>
          </a:p>
          <a:p>
            <a:pPr marL="742932" lvl="1" indent="-285744" algn="l" rtl="0">
              <a:spcBef>
                <a:spcPts val="296"/>
              </a:spcBef>
              <a:spcAft>
                <a:spcPts val="0"/>
              </a:spcAft>
              <a:buClr>
                <a:srgbClr val="0C2340"/>
              </a:buClr>
              <a:buSzPct val="100000"/>
              <a:buChar char="–"/>
            </a:pPr>
            <a:r>
              <a:rPr lang="en-US" sz="1600"/>
              <a:t>Trust removes any potential barriers to sharing owing to lack of conﬁdence that the learner will</a:t>
            </a:r>
            <a:endParaRPr/>
          </a:p>
          <a:p>
            <a:pPr marL="1142971" lvl="2" indent="-228594" algn="l" rtl="0">
              <a:spcBef>
                <a:spcPts val="296"/>
              </a:spcBef>
              <a:spcAft>
                <a:spcPts val="0"/>
              </a:spcAft>
              <a:buClr>
                <a:srgbClr val="0C2340"/>
              </a:buClr>
              <a:buSzPct val="100000"/>
              <a:buChar char="•"/>
            </a:pPr>
            <a:r>
              <a:rPr lang="en-US"/>
              <a:t>not attribute the authors of knowledge or</a:t>
            </a:r>
            <a:endParaRPr/>
          </a:p>
          <a:p>
            <a:pPr marL="1142971" lvl="2" indent="-228594" algn="l" rtl="0">
              <a:spcBef>
                <a:spcPts val="296"/>
              </a:spcBef>
              <a:spcAft>
                <a:spcPts val="0"/>
              </a:spcAft>
              <a:buClr>
                <a:srgbClr val="0C2340"/>
              </a:buClr>
              <a:buSzPct val="100000"/>
              <a:buChar char="•"/>
            </a:pPr>
            <a:r>
              <a:rPr lang="en-US"/>
              <a:t>make inappropriate use of the knowledge shared.</a:t>
            </a:r>
            <a:endParaRPr/>
          </a:p>
        </p:txBody>
      </p:sp>
      <p:sp>
        <p:nvSpPr>
          <p:cNvPr id="210" name="Google Shape;210;p11"/>
          <p:cNvSpPr txBox="1">
            <a:spLocks noGrp="1"/>
          </p:cNvSpPr>
          <p:nvPr>
            <p:ph type="body" idx="2"/>
          </p:nvPr>
        </p:nvSpPr>
        <p:spPr>
          <a:xfrm>
            <a:off x="5455238" y="1517716"/>
            <a:ext cx="4670323" cy="4675694"/>
          </a:xfrm>
          <a:prstGeom prst="rect">
            <a:avLst/>
          </a:prstGeom>
          <a:noFill/>
          <a:ln>
            <a:noFill/>
          </a:ln>
        </p:spPr>
        <p:txBody>
          <a:bodyPr spcFirstLastPara="1" wrap="square" lIns="0" tIns="0" rIns="91425" bIns="45700" anchor="t" anchorCtr="0">
            <a:normAutofit fontScale="92500" lnSpcReduction="10000"/>
          </a:bodyPr>
          <a:lstStyle/>
          <a:p>
            <a:pPr marL="342891" lvl="0" indent="-342891" algn="l" rtl="0">
              <a:spcBef>
                <a:spcPts val="0"/>
              </a:spcBef>
              <a:spcAft>
                <a:spcPts val="0"/>
              </a:spcAft>
              <a:buClr>
                <a:srgbClr val="0C2340"/>
              </a:buClr>
              <a:buSzPct val="100000"/>
              <a:buChar char="•"/>
            </a:pPr>
            <a:r>
              <a:rPr lang="en-US" dirty="0"/>
              <a:t>3 levels of culture:</a:t>
            </a:r>
            <a:endParaRPr dirty="0"/>
          </a:p>
          <a:p>
            <a:pPr marL="914391" lvl="1" indent="-514381" algn="l" rtl="0">
              <a:spcBef>
                <a:spcPts val="314"/>
              </a:spcBef>
              <a:spcAft>
                <a:spcPts val="0"/>
              </a:spcAft>
              <a:buClr>
                <a:srgbClr val="0C2340"/>
              </a:buClr>
              <a:buSzPct val="100000"/>
              <a:buFont typeface="Times New Roman"/>
              <a:buAutoNum type="arabicPeriod"/>
            </a:pPr>
            <a:r>
              <a:rPr lang="en-US" b="1" dirty="0"/>
              <a:t>Artifacts</a:t>
            </a:r>
            <a:r>
              <a:rPr lang="en-US" dirty="0"/>
              <a:t>: </a:t>
            </a:r>
            <a:endParaRPr dirty="0"/>
          </a:p>
          <a:p>
            <a:pPr marL="1142971" lvl="2" indent="-228594" algn="l" rtl="0">
              <a:spcBef>
                <a:spcPts val="296"/>
              </a:spcBef>
              <a:spcAft>
                <a:spcPts val="0"/>
              </a:spcAft>
              <a:buClr>
                <a:srgbClr val="0C2340"/>
              </a:buClr>
              <a:buSzPct val="100000"/>
              <a:buChar char="•"/>
            </a:pPr>
            <a:r>
              <a:rPr lang="en-US" dirty="0"/>
              <a:t>The visible organizational structures and processes.</a:t>
            </a:r>
            <a:endParaRPr dirty="0"/>
          </a:p>
          <a:p>
            <a:pPr marL="1142971" lvl="2" indent="-228594" algn="l" rtl="0">
              <a:spcBef>
                <a:spcPts val="296"/>
              </a:spcBef>
              <a:spcAft>
                <a:spcPts val="0"/>
              </a:spcAft>
              <a:buClr>
                <a:srgbClr val="0C2340"/>
              </a:buClr>
              <a:buSzPct val="100000"/>
              <a:buChar char="•"/>
            </a:pPr>
            <a:r>
              <a:rPr lang="en-US" dirty="0"/>
              <a:t>Easy to detect but they may be difﬁcult to understand.</a:t>
            </a:r>
            <a:endParaRPr dirty="0"/>
          </a:p>
          <a:p>
            <a:pPr marL="914391" lvl="1" indent="-514381" algn="l" rtl="0">
              <a:spcBef>
                <a:spcPts val="314"/>
              </a:spcBef>
              <a:spcAft>
                <a:spcPts val="0"/>
              </a:spcAft>
              <a:buClr>
                <a:srgbClr val="0C2340"/>
              </a:buClr>
              <a:buSzPct val="100000"/>
              <a:buFont typeface="Times New Roman"/>
              <a:buAutoNum type="arabicPeriod"/>
            </a:pPr>
            <a:r>
              <a:rPr lang="en-US" b="1" dirty="0"/>
              <a:t>Values</a:t>
            </a:r>
            <a:r>
              <a:rPr lang="en-US" dirty="0"/>
              <a:t>:</a:t>
            </a:r>
            <a:endParaRPr dirty="0"/>
          </a:p>
          <a:p>
            <a:pPr marL="1142971" lvl="2" indent="-228594" algn="l" rtl="0">
              <a:spcBef>
                <a:spcPts val="296"/>
              </a:spcBef>
              <a:spcAft>
                <a:spcPts val="0"/>
              </a:spcAft>
              <a:buClr>
                <a:srgbClr val="0C2340"/>
              </a:buClr>
              <a:buSzPct val="100000"/>
              <a:buChar char="•"/>
            </a:pPr>
            <a:r>
              <a:rPr lang="en-US" dirty="0"/>
              <a:t>The stated strategies, goals, philosophies, and justiﬁcations.</a:t>
            </a:r>
            <a:endParaRPr dirty="0"/>
          </a:p>
          <a:p>
            <a:pPr marL="1142971" lvl="2" indent="-228594" algn="l" rtl="0">
              <a:spcBef>
                <a:spcPts val="296"/>
              </a:spcBef>
              <a:spcAft>
                <a:spcPts val="0"/>
              </a:spcAft>
              <a:buClr>
                <a:srgbClr val="0C2340"/>
              </a:buClr>
              <a:buSzPct val="100000"/>
              <a:buChar char="•"/>
            </a:pPr>
            <a:r>
              <a:rPr lang="en-US" dirty="0"/>
              <a:t> Shared by the members of an organization.</a:t>
            </a:r>
            <a:endParaRPr dirty="0"/>
          </a:p>
          <a:p>
            <a:pPr marL="914391" lvl="1" indent="-514381" algn="l" rtl="0">
              <a:spcBef>
                <a:spcPts val="314"/>
              </a:spcBef>
              <a:spcAft>
                <a:spcPts val="0"/>
              </a:spcAft>
              <a:buClr>
                <a:srgbClr val="0C2340"/>
              </a:buClr>
              <a:buSzPct val="100000"/>
              <a:buFont typeface="Times New Roman"/>
              <a:buAutoNum type="arabicPeriod"/>
            </a:pPr>
            <a:r>
              <a:rPr lang="en-US" b="1" dirty="0"/>
              <a:t>Assumptions</a:t>
            </a:r>
            <a:r>
              <a:rPr lang="en-US" dirty="0"/>
              <a:t>:</a:t>
            </a:r>
            <a:endParaRPr dirty="0"/>
          </a:p>
          <a:p>
            <a:pPr marL="1142971" lvl="2" indent="-228594" algn="l" rtl="0">
              <a:spcBef>
                <a:spcPts val="296"/>
              </a:spcBef>
              <a:spcAft>
                <a:spcPts val="0"/>
              </a:spcAft>
              <a:buClr>
                <a:srgbClr val="0C2340"/>
              </a:buClr>
              <a:buSzPct val="100000"/>
              <a:buChar char="•"/>
            </a:pPr>
            <a:r>
              <a:rPr lang="en-US" dirty="0"/>
              <a:t>The basic underlying assumptions, unconscious, taken for granted beliefs, perceptions, thought, and feelings.</a:t>
            </a:r>
            <a:endParaRPr dirty="0"/>
          </a:p>
          <a:p>
            <a:pPr marL="1142971" lvl="2" indent="-228594" algn="l" rtl="0">
              <a:spcBef>
                <a:spcPts val="296"/>
              </a:spcBef>
              <a:spcAft>
                <a:spcPts val="0"/>
              </a:spcAft>
              <a:buClr>
                <a:srgbClr val="0C2340"/>
              </a:buClr>
              <a:buSzPct val="100000"/>
              <a:buChar char="•"/>
            </a:pPr>
            <a:r>
              <a:rPr lang="en-US" dirty="0"/>
              <a:t>Its origins can be found in both the organization and personal history of its members.</a:t>
            </a:r>
            <a:endParaRPr dirty="0"/>
          </a:p>
          <a:p>
            <a:pPr marL="342891" lvl="0" indent="-237163" algn="l" rtl="0">
              <a:spcBef>
                <a:spcPts val="333"/>
              </a:spcBef>
              <a:spcAft>
                <a:spcPts val="0"/>
              </a:spcAft>
              <a:buClr>
                <a:srgbClr val="0C2340"/>
              </a:buClr>
              <a:buSzPct val="100000"/>
              <a:buNone/>
            </a:pPr>
            <a:endParaRPr dirty="0"/>
          </a:p>
        </p:txBody>
      </p:sp>
      <p:sp>
        <p:nvSpPr>
          <p:cNvPr id="211" name="Google Shape;211;p11"/>
          <p:cNvSpPr txBox="1">
            <a:spLocks noGrp="1"/>
          </p:cNvSpPr>
          <p:nvPr>
            <p:ph type="ftr" idx="11"/>
          </p:nvPr>
        </p:nvSpPr>
        <p:spPr>
          <a:xfrm>
            <a:off x="1529905" y="6459548"/>
            <a:ext cx="3860800"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r>
              <a:rPr lang="en-US" sz="651" b="0" i="0" u="none" strike="noStrike" cap="none">
                <a:solidFill>
                  <a:srgbClr val="888888"/>
                </a:solidFill>
                <a:latin typeface="Montserrat"/>
                <a:ea typeface="Montserrat"/>
                <a:cs typeface="Montserrat"/>
                <a:sym typeface="Montserrat"/>
              </a:rPr>
              <a:t>Unit 07: The Role of Organisation Culture </a:t>
            </a:r>
            <a:endParaRPr sz="651" b="0" i="0" u="none" strike="noStrike" cap="none">
              <a:solidFill>
                <a:srgbClr val="888888"/>
              </a:solidFill>
              <a:latin typeface="Montserrat"/>
              <a:ea typeface="Montserrat"/>
              <a:cs typeface="Montserrat"/>
              <a:sym typeface="Montserrat"/>
            </a:endParaRPr>
          </a:p>
        </p:txBody>
      </p:sp>
      <p:sp>
        <p:nvSpPr>
          <p:cNvPr id="212" name="Google Shape;212;p11"/>
          <p:cNvSpPr txBox="1">
            <a:spLocks noGrp="1"/>
          </p:cNvSpPr>
          <p:nvPr>
            <p:ph type="sldNum" idx="12"/>
          </p:nvPr>
        </p:nvSpPr>
        <p:spPr>
          <a:xfrm>
            <a:off x="609602" y="6459548"/>
            <a:ext cx="486052" cy="190440"/>
          </a:xfrm>
          <a:prstGeom prst="rect">
            <a:avLst/>
          </a:prstGeom>
          <a:noFill/>
          <a:ln>
            <a:noFill/>
          </a:ln>
        </p:spPr>
        <p:txBody>
          <a:bodyPr spcFirstLastPara="1" wrap="square" lIns="0" tIns="0" rIns="91425" bIns="45700" anchor="ctr" anchorCtr="0">
            <a:noAutofit/>
          </a:bodyPr>
          <a:lstStyle/>
          <a:p>
            <a:pPr marL="0" marR="0" lvl="0" indent="0" algn="l" rtl="0">
              <a:lnSpc>
                <a:spcPct val="100000"/>
              </a:lnSpc>
              <a:spcBef>
                <a:spcPts val="0"/>
              </a:spcBef>
              <a:spcAft>
                <a:spcPts val="0"/>
              </a:spcAft>
              <a:buClr>
                <a:srgbClr val="888888"/>
              </a:buClr>
              <a:buSzPts val="651"/>
              <a:buFont typeface="Montserrat"/>
              <a:buNone/>
            </a:pPr>
            <a:fld id="{00000000-1234-1234-1234-123412341234}" type="slidenum">
              <a:rPr lang="en-US" sz="651" b="0" i="0" u="none" strike="noStrike" cap="none">
                <a:solidFill>
                  <a:srgbClr val="888888"/>
                </a:solidFill>
                <a:latin typeface="Montserrat"/>
                <a:ea typeface="Montserrat"/>
                <a:cs typeface="Montserrat"/>
                <a:sym typeface="Montserrat"/>
              </a:rPr>
              <a:t>9</a:t>
            </a:fld>
            <a:endParaRPr sz="651" b="0" i="0" u="none" strike="noStrike" cap="none">
              <a:solidFill>
                <a:srgbClr val="888888"/>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UOW_PPT_2016_16x9_March2016">
  <a:themeElements>
    <a:clrScheme name="new UOW brand">
      <a:dk1>
        <a:srgbClr val="000000"/>
      </a:dk1>
      <a:lt1>
        <a:srgbClr val="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OW_PPT_2016_16x9_March2016">
  <a:themeElements>
    <a:clrScheme name="new UOW brand">
      <a:dk1>
        <a:srgbClr val="000000"/>
      </a:dk1>
      <a:lt1>
        <a:srgbClr val="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6929</Words>
  <Application>Microsoft Office PowerPoint</Application>
  <PresentationFormat>Widescreen</PresentationFormat>
  <Paragraphs>500</Paragraphs>
  <Slides>39</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Times New Roman</vt:lpstr>
      <vt:lpstr>Montserrat</vt:lpstr>
      <vt:lpstr>Calibri</vt:lpstr>
      <vt:lpstr>Arial</vt:lpstr>
      <vt:lpstr>UOW_PPT_2016_16x9_March2016</vt:lpstr>
      <vt:lpstr>1_UOW_PPT_2016_16x9_March2016</vt:lpstr>
      <vt:lpstr>CSS3133 Knowledge Management  Unit 07: The Role of Organisation Culture  </vt:lpstr>
      <vt:lpstr>Learning outcomes </vt:lpstr>
      <vt:lpstr>What is organizational culture?</vt:lpstr>
      <vt:lpstr>Key elements of organizational culture</vt:lpstr>
      <vt:lpstr>Creating culture</vt:lpstr>
      <vt:lpstr>Culture and communication</vt:lpstr>
      <vt:lpstr>2 dimensions of culture:</vt:lpstr>
      <vt:lpstr>Types of organizational culture</vt:lpstr>
      <vt:lpstr>Organizational culture analysis</vt:lpstr>
      <vt:lpstr>Norms </vt:lpstr>
      <vt:lpstr>Norms and change</vt:lpstr>
      <vt:lpstr>Most important dimensions of organizational culture</vt:lpstr>
      <vt:lpstr>Culture at the foundation of KM</vt:lpstr>
      <vt:lpstr>Corporate culture</vt:lpstr>
      <vt:lpstr>Collaborative knowledge sharing</vt:lpstr>
      <vt:lpstr>Ideal knowledge sharing</vt:lpstr>
      <vt:lpstr>The Effects of Culture on Individuals</vt:lpstr>
      <vt:lpstr>Organization culture in summary</vt:lpstr>
      <vt:lpstr>Cultural transformation to a knowledge-sharing culture</vt:lpstr>
      <vt:lpstr>Guidelines for cultural change</vt:lpstr>
      <vt:lpstr>Culture change and context</vt:lpstr>
      <vt:lpstr>What culture is</vt:lpstr>
      <vt:lpstr>Steps to creating a knowledge-sharing culture</vt:lpstr>
      <vt:lpstr>Open Space Technology (OST)</vt:lpstr>
      <vt:lpstr>Office space and knowledge-sharing</vt:lpstr>
      <vt:lpstr>Encouraging knowledge-friendly culture</vt:lpstr>
      <vt:lpstr>Culture in a virtual organization</vt:lpstr>
      <vt:lpstr>Lessons from cultural change</vt:lpstr>
      <vt:lpstr>Organizational transparency</vt:lpstr>
      <vt:lpstr>Organizational maturity models</vt:lpstr>
      <vt:lpstr>Capability Maturity Model (CMM) </vt:lpstr>
      <vt:lpstr>Stages of organizational maturity</vt:lpstr>
      <vt:lpstr>Key features of maturity models</vt:lpstr>
      <vt:lpstr>Usefulness of maturity models</vt:lpstr>
      <vt:lpstr>Strategic implications of organizational culture (1)</vt:lpstr>
      <vt:lpstr>Strategic implications of organizational culture (2)</vt:lpstr>
      <vt:lpstr>Strategic implications of organizational culture (3)</vt:lpstr>
      <vt:lpstr>Practical implications of organizational culture (1) </vt:lpstr>
      <vt:lpstr>Unit checkpoint: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CSS3133 Knowledge Management  Unit 07: The Role of Organisation Culture</dc:title>
  <dc:creator>Dr. Lim Chia Yean</dc:creator>
  <cp:lastModifiedBy>0204677 LIM ZHE YUAN</cp:lastModifiedBy>
  <cp:revision>26</cp:revision>
  <dcterms:created xsi:type="dcterms:W3CDTF">2021-01-18T05:33:36Z</dcterms:created>
  <dcterms:modified xsi:type="dcterms:W3CDTF">2023-08-14T00:59:35Z</dcterms:modified>
</cp:coreProperties>
</file>