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5.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58"/>
  </p:notesMasterIdLst>
  <p:sldIdLst>
    <p:sldId id="256" r:id="rId3"/>
    <p:sldId id="310" r:id="rId4"/>
    <p:sldId id="257" r:id="rId5"/>
    <p:sldId id="311" r:id="rId6"/>
    <p:sldId id="258" r:id="rId7"/>
    <p:sldId id="259" r:id="rId8"/>
    <p:sldId id="260" r:id="rId9"/>
    <p:sldId id="261" r:id="rId10"/>
    <p:sldId id="312" r:id="rId11"/>
    <p:sldId id="262" r:id="rId12"/>
    <p:sldId id="263" r:id="rId13"/>
    <p:sldId id="266" r:id="rId14"/>
    <p:sldId id="267" r:id="rId15"/>
    <p:sldId id="268" r:id="rId16"/>
    <p:sldId id="271" r:id="rId17"/>
    <p:sldId id="272" r:id="rId18"/>
    <p:sldId id="273" r:id="rId19"/>
    <p:sldId id="274" r:id="rId20"/>
    <p:sldId id="275" r:id="rId21"/>
    <p:sldId id="31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14"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Montserrat" panose="000005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hQDB9ugUxvxZTNmOZgnNgPt5V0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font" Target="fonts/font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21T01:42:30.534"/>
    </inkml:context>
    <inkml:brush xml:id="br0">
      <inkml:brushProperty name="width" value="0.05292" units="cm"/>
      <inkml:brushProperty name="height" value="0.05292" units="cm"/>
      <inkml:brushProperty name="color" value="#FF0000"/>
    </inkml:brush>
  </inkml:definitions>
  <inkml:trace contextRef="#ctx0" brushRef="#br0">17321 4639 0,'0'0'16,"-17"-18"78,-19 18-63,1-17 0,35-1-15,-17 18 15,-1 0-31,0 0 31,1 0-15,-1 0-1,0 0 1,1 0-16,-1 18 31,-17-1-15,35 19 0,0-1-1,0-17 1,0 17-1,0-18-15,0 19 16,0-1 0,17-35 31,19 0-32,-19 0 1,1 0-1,17 0 1,1-18 0,-19-17-1,1 17 1,-1 18 0,-17-17-1,18-1 16,-18 53 94,0 18-93,0-17-17,0 17 1,0-18 0,0 0-1,0-17 32</inkml:trace>
  <inkml:trace contextRef="#ctx0" brushRef="#br0" timeOffset="659.19">17586 4357 0,'0'35'47,"-18"106"-16,18-70-31,0-54 16,0 89-1,0-71-15,0 1 16,0 52-1,0-53 1,0-17 0,0 0-16,0-1 15</inkml:trace>
  <inkml:trace contextRef="#ctx0" brushRef="#br0" timeOffset="1365.86">18045 4604 0,'17'17'78,"-17"1"-62,0 0-1,18 52 1,-1-17-1,-17-18 1,18-35 0</inkml:trace>
  <inkml:trace contextRef="#ctx0" brushRef="#br0" timeOffset="1806.31">17974 4304 0</inkml:trace>
  <inkml:trace contextRef="#ctx0" brushRef="#br0" timeOffset="3125.34">19209 4604 0,'0'0'0,"17"-18"16,1 18-1,-53 0 110,-1 0-109,1 0-1,-18 0 1,0 0 0,36 18-1,-36 17 1,18-17 0,17-1-1,18 1 1,0 0-1,0-1-15,0 18 16,0-17 15,18 0-15,-1-1 0,36-17-1,18 0 1,-1 0-1,-35-35 1,1 17 0,-19-34-1,19-1 1,-36 35-16,17 0 31,-17 1-15,18 34 78,-18 19-79,18-1-15,-18-17 16,35 52-1,-18-35 1,-17-17 0,0 0-1,18-18 1</inkml:trace>
  <inkml:trace contextRef="#ctx0" brushRef="#br0" timeOffset="4508.67">20161 4674 0,'18'0'78,"-18"18"-47,18-18-15,34 0 0,19-18 15,-36 1-15,18-19-1,0 1 1,-53 17-1,18 1 1,-18-1 31,0 1-31,0-1 15,-18 18-16,0 0 1,-34 0 15,16 0-15,19 0 0,-19 18-1,19-1 1,-19 54-1,19-1 1,-1 71 0,18-88-1,0 18 1,0-18 0,18-36-1,-1 19 1,19-36 46,-19 0-46,1 0 0</inkml:trace>
  <inkml:trace contextRef="#ctx0" brushRef="#br0" timeOffset="6624.31">21731 4480 0,'18'0'16,"-18"-35"15,0 17-15,0 1-1,0-36 1,-18 0-1,0 53 1,1-18-16,17 1 31,-18 17-15,1 0 15,-1 17-15,-17 54-1,-1 35 1,19-36 0,17 1 15,0 52-15,0 1-1,35-18 1,-17-54-1,-1 1 1,-17-35 0,0 0 15</inkml:trace>
  <inkml:trace contextRef="#ctx0" brushRef="#br0" timeOffset="7025.52">21290 4762 0,'71'0'78,"105"0"-63,-35-17 1,-88 17 15,-35 0-15,-1 0 0</inkml:trace>
  <inkml:trace contextRef="#ctx0" brushRef="#br0" timeOffset="7774.78">21855 4604 0,'-89'0'15,"36"17"1,1 1-1,34 17 1,-17-17-16,35 17 16,0-17-1,0 17 1,0-17 0,0 17-1,17-17 1,1-18-1,0 0 1,-1 0 15,18-18 1,-35-17-17,0-1-15,0 19 16,0-36-1,0 35 1</inkml:trace>
  <inkml:trace contextRef="#ctx0" brushRef="#br0" timeOffset="8542.61">22578 4621 0,'17'71'47,"-17"-36"-31,0 0-1,18 1 1,-18-54 78,-18-52-79,18 52 1,0-17-1,0 17-15,0 0 16,0 1 15,18 17 1,0 0-1,-18-18-16,17 18 1</inkml:trace>
  <inkml:trace contextRef="#ctx0" brushRef="#br0" timeOffset="9375.83">22966 4604 0,'0'35'15,"0"-70"-15,0 123 16,0-53 15,0-17-15,0-71 62,17 35-62,1-70-1,17 53 1,-35 0 0,18 35-1,0 0 1,-1 0-1,36 52 32,-35-16-31,-1-19-16,1-17 16,0 0 46,-18-17-31,17 17-15</inkml:trace>
  <inkml:trace contextRef="#ctx0" brushRef="#br0" timeOffset="10295.58">23530 4568 0,'-17'0'62,"-1"0"-46,18 18 0,-35 35-1,17-18 1,18-17-1,0 0 1,0-1 0,18-17 62,-1-35-63,19 0 1,-19 17 0,-17-17-1,18 35 48,0 0-48,-1 35 1,18 0 15,-35-17-31,18-18 47</inkml:trace>
  <inkml:trace contextRef="#ctx0" brushRef="#br0" timeOffset="10741.54">24024 4374 0,'18'53'32,"-1"18"-17,1-36 1,-18 53-1,0-52 1,0-1 15,0-17-31,0-1 16</inkml:trace>
  <inkml:trace contextRef="#ctx0" brushRef="#br0" timeOffset="11042.07">23971 4516 0,'71'0'63,"70"0"-47,-35 0-1,-53-18 1,-36 18-1,1 0 1</inkml:trace>
  <inkml:trace contextRef="#ctx0" brushRef="#br0" timeOffset="11344.42">24483 4463 0,'17'0'16,"1"35"15,17 0-15,-35-17-1,18 17 1,0-17 0,-18-1 15</inkml:trace>
  <inkml:trace contextRef="#ctx0" brushRef="#br0" timeOffset="11652.55">24606 4198 0</inkml:trace>
  <inkml:trace contextRef="#ctx0" brushRef="#br0" timeOffset="12275.66">24888 4392 0,'0'53'47,"0"-18"-32,-17 71 1,-1-71-1,18 1-15,0-1 32,0-17-17,18-18 1,-1 0 0,19 0-1,-19-53 1,1 0-1,-18-18 17,0 36-32,0-18 31,-18 0-15,1 53-1</inkml:trace>
  <inkml:trace contextRef="#ctx0" brushRef="#br0" timeOffset="12809.28">25382 4445 0,'0'0'31,"53"141"-31,-35-88 15,-18-35 1,0-54 47,0-122-48,18 52 16,-1 88 16,1 18-31,35 88 0,-36-52-1,1-1 1,0-17-16,-18-1 15,0 1 17</inkml:trace>
  <inkml:trace contextRef="#ctx0" brushRef="#br0" timeOffset="13241.47">25753 5045 0,'0'0'0,"17"17"16,-17 1 0,18 0-1,0-18 1,-18 17 0,88-34-1,88-89 1,106-141-1,283-282 17,-406 388-17,352-195 1,-352 248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21T01:52:02.395"/>
    </inkml:context>
    <inkml:brush xml:id="br0">
      <inkml:brushProperty name="width" value="0.05292" units="cm"/>
      <inkml:brushProperty name="height" value="0.05292" units="cm"/>
      <inkml:brushProperty name="color" value="#FF0000"/>
    </inkml:brush>
  </inkml:definitions>
  <inkml:trace contextRef="#ctx0" brushRef="#br0">10054 7320 0,'635'582'0</inkml:trace>
  <inkml:trace contextRef="#ctx0" brushRef="#br0" timeOffset="1661.91">11007 7250 0,'0'35'78,"0"0"-47,-18 0-31,0-17 32,18 0-32,-35-1 15,0 19 1,35-19-16,-18 1 16,-17 17-1,35 0 1,-35-17-1,17 17 1,18-17 0,-18 0-1,18-1 32,-35 1-31,35 17-1,-18-17 17,-34 52 15,34-34-16,18-19 0,0 1-15,0 0-1,0-1 1,0 1 31</inkml:trace>
  <inkml:trace contextRef="#ctx0" brushRef="#br0" timeOffset="2651.91">11553 6773 0,'0'141'47,"0"1"-31,0-37 15,0 1-15,0-53-1,0 106 1,0-71 0,0 0-1,0 18 1,0-53 0,0-18-1,0-17 1,0 0-1,0-1 17</inkml:trace>
  <inkml:trace contextRef="#ctx0" brushRef="#br0" timeOffset="4328.03">12382 7373 0,'0'-35'31,"0"70"-31,-17-70 62,17 17-46,-18 18 15,1 0-15,-1 0-1,-17 0 17,-18 0-17,0 35 17,18 1-17,17-36-15,18 17 16,-18 19-1,1-1 1,-1 18 15,18-18-15,0-17-16,0-1 16,0 36-1,0-17-15,18-19 16,-1 1-1,1 17 1,0 0-16,17 18 31,-18-35-15,-17 0 0,18-18-16,0 17 15,17 18 48,0-17-32,1-18 0,122 0-15,-140 0-1,17-35 17,18 17-17,-35-17 1,-1 17 0,1-17-1,0 35 1,-1-35-1,-17-36 1,0 36 0,0-18-1,0 0 1,0 35 0,-35-17-1,35 0 1,-18 0-1,1 35 1,-1-36 15,1 19-15,-1-1 0,18 0-16,-18 1 46,1 17-30,-1-18 15,-17 18-15,17 0 15,0 0-15</inkml:trace>
  <inkml:trace contextRef="#ctx0" brushRef="#br0" timeOffset="6129.64">13406 7479 0,'0'-18'125,"-18"1"-109,0-1-1,1 0 17,-19 18-17,1 0 17,-18 0-17,0 0 1,18 18-1,-18 17 1,35-35 0,-35 53-1,18-35 1,18 17 0,-19 0-1,19 1 1,17-1-1,0 18 17,0-36-17,0 19-15,0-1 16,35 71 0,0-71-1,-17-17 1,-1-1-1,1 1 1,17 0 0,18-18-1,0-18 1,18-53 0,35-17-1,17-35 1,-88 88-1,18-54 17,-35 54-17,-18-18 1,0 36 0,0-1 30,0 53 17,0-17-47,0 105-1,-18-52 1,1 35-1,17-71 17,-18 88-32,0-70 15,1 88 1,-1-105 0,0 122-1,1-52 1,-1-88-1,1 123 1</inkml:trace>
  <inkml:trace contextRef="#ctx0" brushRef="#br0" timeOffset="6909.23">13388 8678 0,'0'0'31,"-1641"-88"16,1553-35-31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21T01:54:37.852"/>
    </inkml:context>
    <inkml:brush xml:id="br0">
      <inkml:brushProperty name="width" value="0.05292" units="cm"/>
      <inkml:brushProperty name="height" value="0.05292" units="cm"/>
      <inkml:brushProperty name="color" value="#FF0000"/>
    </inkml:brush>
  </inkml:definitions>
  <inkml:trace contextRef="#ctx0" brushRef="#br0">10178 5009 0,'35'-17'62,"177"-18"-30,70 35-17,0-18 1,177 18 0,-71 0-1,53 0 1,35 0-1,-106 0 1,142 53 0,-248-36-1,124 19 1,-52-19 0,-89 19-1,-124-36-15,-70 17 16,176 1 15,-123-18-31,53 18 16,70 34-1,-52-34 1,69 0 0,-51 17-1,16-17 1,-158-18-1,159 53 1,-142-53 0,107 35-1,-71-18 1,-54 1 0,-16 0-1,-1-18 1,53 17-1,0 36 17,1-17-17,-36-19 1,17 19 0,1-19-1,-18 18 1,-18-17-1,35-18 1,1 18 0,-1-1-1,1 1 1,-18 0 0,35-1-1,36 1 1,-36 0-1,0-18 17,-53 0-17,-17 17 1,0-17 46,-36-53 188,-35-70-234,18 70 0,17 18-1,0-1 17,18 19-1,-17 17 0,17 35 110,0-17-126,35 52 1,0 36 0,1-35-1,-1-19 1,-35-34 15,0 0-15,18-1-1,-18 1 1,17 0 0,-17 17 62,-141 18-47,18 0 16,52-53-16,53 0-15</inkml:trace>
  <inkml:trace contextRef="#ctx0" brushRef="#br0" timeOffset="3750.87">12277 5098 0,'158'35'31,"-105"-17"-15,53 52-1,0-17 1,17 18-1,54 52 1,-54-35 0,18 0-1,-35 1 1,18-1 0,-1-18-1,1 19 1,-1 34-1,1-35 1,-1-35 0,-35 0-1,-17 18-15,52 17 16,89 53 0,-18 0-1,-35-17 1,158 52-1,-87-35 1,69 0 0,-16 18-1,-54-53 1,0 0 0,-158-71-16,52 0 15,107 71 1,122 35-1,-105-53 17,-123-52-32,105 52 15,124 18 1,-194-36 0,35 1-1,-53-36 1,88 35-1,-70-34 1,-89-19 0,19-17-1,-37 36 1,37-19 0,-19 1-1,-34-18 1,-1 18-16,88 17 31,-70-17-31,88-1 31,-88 1-31,35-1 16,106 1 0,-70-18-1,-36 18 1,36-1-1,-54-17 1,-17 18 0,0-18-1,0 18 1,0-18 0,35 0-1,35 17 16,-34-17-31,-36 0 0,52 18 32,-87-18-32,0 18 15,35-18 1,-36 0 0,1 0 15,0 0-16,17 0 1,-18 0 0,19 0-1,-19 0 17,36 0-17,-35 0 1,17 0-16,18 0 31,-35 17-31,17-17 16,0 0-1,-35-53 126,-17 18-125,-36-36-1,0 36 1,53 0-1,-71-36-15,54 71 32,-1-35-17,0 17 1,18 1 0,-17 17-1,17-18 16,35 53 79,36 107-79,-36-72 0,0-17-15,-17-18 0,17-17-1,-35 0 1,0-1-1,18-17 17,-1 35-17,-17-17 32,18-18 47,-18 35-32,-88 1-46,35-1 0,-159 88-1,71-52 1,35-36 0,71 1-1,0-19 1,17-17 78</inkml:trace>
  <inkml:trace contextRef="#ctx0" brushRef="#br0" timeOffset="7321.68">5927 6950 0,'35'0'79,"-17"88"-64,-1 0 1,1 0-1,-18-17 1,0 35 0,17 17-1,-17-17 1,0-35 0,18-19-1,-18 1 1,18 0-1,-1 18 1,1-1 15,-18-34-31,18-1 16,-18 0 0,17-17-1,1 35 1,0 17-1,-18-34 1,17-19 0,-17 1-1,0 0 1,-35-54 125,17 1-126,-52-36 1,-18-17-1,35 53 1,17-18 0,-17 35-1,53 1 1,-17-1 0,-1 18 30,53 18 95,54 52-125,-1 1-1,0-18 1,36 0 0,-36-18-1,-35-17-15,-18-1 16,53 1 15,-70-18-15,-1 0 31,-17-35 93,0-36-124,0 53-16,0-52 15,0 17 17,18 18-17,-18-1 1,18 1 0,-18 17-1,0-17 16,0 18 16</inkml:trace>
  <inkml:trace contextRef="#ctx0" brushRef="#br0" timeOffset="10941.6">6138 6932 0,'36'0'94,"69"35"-79,1 18-15,-18-35 16,318 123 15,-300-106-31,194 71 16,335 53-1,-194-36 1,-177-70 0,-17 18-1,-17 17 1,-72-53-1,19 18 1,-124-53-16,17 35 16,54-17-1,-36 17 1,53 1 0,-35-19-1,0 1 1,17 17-1,36 1 17,-18-19-17,106 36 1,-159-35-16,36-1 16,-54 1-16,54 0 15,-1-1-15,-35 1 16,124 17-1,-71-17 1,-35-1 0,0 1-1,-53 0 1,0-18 0,17 17-1,-35-17 1,18 18 15,36 0-15,-37-1-1,19-17 1,17 0 0,-70 18-16,17-18 15,0 18 1,1-18-1,-19 0 1,-17-18 109,0-53-109,-17 18-1,-19-17 1,36 35-16,-17 17 16,-1-53-1,18 54 1,-17-18-1,-1 35 1,18-36 0,-18 36 15,18-17-15,-17 17 15,34 0 78,1 53-93,17-36-1,-35 18 1,35 36 0,1-36-1,-36-17 1,0 0 0,17-1-1,1 1 1,-18-1-1,0 1 17,18 0-1,-18-1 16,17-17-32,1 18 1,-18 0 31,0-1-31,18 1 46,-36-18 110,-53 18-156,1-1-1,-1-17 1,54 0-1,-19 0 17,19 0-1,-19 0-15,19 0-1,-19 0 1,19 0-1,-18 0 17,17 0 15,0 0-1,1 18-14,-1-18-17,0 0 1,18 17 0,-17-17 15,-1 0-16,0 0 1,1 18 0,-1-18-1,18 18 1,-17-18 46,17 17-30,-18-17 61,18 18 32,-18-18-46,18 18-33,-17-18 48</inkml:trace>
  <inkml:trace contextRef="#ctx0" brushRef="#br0" timeOffset="33111.92">26123 7461 0,'0'-35'47,"-53"-36"-31,-35 18-1,-18-17 1,-70-1 0,70 18-1,35 36-15,19 17 16,-178-18 15,177 1-15,-88 17-1,71 0-15,17 0 16,-141 0 0,106 0-1,17 17 1,18-17-1,35 0 1,1 18 0,-1-1-1,-17 19 1,0 17 0,-18-18-1,35 0 1,0-17-1,1 17-15,-19 0 32,19 1-17,-36 17 1,35-36 0,-35 36-1,0 0 1,-17-18-1,70-17-15,-35 0 16,-1 17-16,19-17 16,-54 34-1,36-34 1,17 17 0,-17-17-1,17 17 1,1-17-1,-19 0 17,19-1-17,-1 1 1,0-18-16,18 17 31,-17 1-15,-1 0-1,1-1 1,17 1-16,-18 17 16,0 1-1,1-1 1,17 18 0,-18 0-1,0-18 1,18-17-1,-17 17 1,17 0 0,0 0-1,-18 1 1,18-1 0,0-17-1,0 17 1,-18-17 15,18-1-15,0 1-1,0-1 1,0 1 0,0 0-1,0 17 1,0 0 15,18 18 0,-18-17-15,18-1 0,-1-18-1,-17 19 1,0-19-1,36 19 1,-19-19 0,-17 19-1,36-19 1,-19 18 0,18 18-1,-17-35 1,0 0 15,-1-1-15,-17 1-1,18 0 1,0-18 0,-18 17-1,17 1 1,1-18-16,17 35 31,-17-17-15,-1-18-1,1 17 1,0 1 0,17-18-1,-35 18 1,53-1 15,-35 1 0,-1-18-15,1 0-16,0 18 16,-1-1-1,18-17 1,-17 0 15,17 18-15,1 0-1,-19-18 1,36 17 0,0-17 15,-35 0 0,17 18-15,0-18-1,1 0 1,16 0 0,-34 0-16,0 0 15,35 0 1,-18 0-1,0 0 1,1 0 0,16 0-1,54 0 1,-35 0 0,-18 0-1,0 0 1,0 0-1,17 0 17,-17 0-17,0 0 1,0 0-16,-35-18 16,87 1-1,-69 17-15,17 0 16,52-71-1,-34 36 1,17-36 0,-17 18-1,17-35 1,-53 53 0,36-18-1,-54 0 1,36-35 15,-17 52-31,-19-16 16,18-54-1,-35 88-15,36-70 16,-19 35 0,1 18-16,-18-18 15,18-71 1,-1 71-1,-17 0 1,0-17 0,0-1-1,18 1 1,-18-18 0,0 17-1,0 36 1,0-18-1,0 0 17,0 18-32,0-1 15,0-17 1,-18 18 0,18-18-1,0 0 1,-17-17-1,17 34 1,-18 1 0,18 18-1,-18-1 1,18 0 0,-35 18 249,17 0-249,-17 0-1,35 18 17,-17-18-32,-1 0 31,0 18 16</inkml:trace>
  <inkml:trace contextRef="#ctx0" brushRef="#br0" timeOffset="47929.84">26776 8184 0,'35'-17'156,"53"-1"-124,-17 18-17,35 0-15,52-17 16,1 17 0,18 0-1,-72 0 1,-69 0-1,17 0 1,-36 0-16,1 0 16,0 0-1,-1 0 1,-17-18 15</inkml:trace>
  <inkml:trace contextRef="#ctx0" brushRef="#br0" timeOffset="49026.6">27746 7885 0,'18'17'125,"-18"18"-109,17 1 0,1-19-1,0 19 1,-1-19 0,1 1 15,-18 0 16,17-18-32,-17 35 126,0-17-125,-17 52-1,-18-52 1,35 17-1,-18-35 1,18 18 0,-18-1-1</inkml:trace>
  <inkml:trace contextRef="#ctx0" brushRef="#br0" timeOffset="50025.71">28187 7779 0,'0'-18'31,"0"0"47,35-17-47,36-18 0,-18 18 1,-18 35-17,0 18 17,-17-1-17,0 36-15,-1-18 16,18 36-1,-17-53 1,-18 35 0,0-1-1,0-16 1,0 17 0,-18-18-1,-17 36 1,35-54 15,-17 1-31,-1-1 16,18 1-1,0 17 1,0 1 31,0-1 0,0-17-47,0-1 15,0 1 1</inkml:trace>
  <inkml:trace contextRef="#ctx0" brushRef="#br0" timeOffset="50532.74">28575 8625 0</inkml:trace>
  <inkml:trace contextRef="#ctx0" brushRef="#br0" timeOffset="101316.64">26652 4974 0,'0'0'0,"18"-17"47,0-19-31,-18 1-1,0 0 1,0-1-1,0-17 1,-53 1 0,35-19-1,-52 18 1,-19-17 0,72 52-16,-19 0 15,-122-70 16,87 53-15,36 17 0,0 18-1,-1-17 1,1 17 0,-18-18-1,-35 18 1,17 0-1,18 0 1,-35 0 0,0 0-1,70 0 1,-35 0 0,-17 18-1,35-1-15,-18 1 16,17-1-1,-16 1 1,-37 17 0,54 1-1,0-19 1,-1-17 0,19 36-1,-54-19 1,36 36-1,0-35 1,-1-1 0,1 19-1,18-19 1,-19 1 0,1 35-1,0-36 1,35 1-16,-71 53 31,18 17 0,18-53-15,17 0 0,18-17-1,-35 35 1,35-35-1,-35 35 1,35 35 0,0-18-1,0-17 1,0 18 0,0-1-1,0-17 1,0 0-1,0-18 17,0 1-32,0-19 15,0 54 1,0-53-16,0 52 16,0-17-1,0 18 1,17-36-1,-17 18 1,18-36 0,-18 54-1,18-18 1,-18 0 0,17-18-16,-17-17 15,18 52 1,0-52-1,-1 35 1,1-18 0,0 18-1,17 18 1,0-19 0,0 19-1,36-18 1,-36 18-1,18-19 1,18 19 0,-18-18-1,-18-35 1,18 17 0,-18-35-1,-17 0-15,17 17 16,0-17 15,1 18-31,16-18 16,-16 0-1,52 0 1,0 0 0,-35-18-1,35-17 1,-35 18-1,53-36 1,-35 17 0,-1-17-1,-35 36-15,-35-1 16,89-70 0,-19 35-1,-17 0 1,0-17 15,0 17-15,35-36-1,-17 37 1,-18-19 0,17-17-1,-17 35 1,0-18-1,0 18 1,-53 18 0,35-18-1,0 0 1,-35 18-16,18-18 16,-18-53-1,18 18 1,-18 70 15,0-34-15,0-19-1,0 36 1,0 17 0,0-17-16,0-53 31,0-1-16,0 19 1,-18 17 0,0 0-1,1-18 1,17 36 0,-18-35-1,18-1 1,-18 36 15,18 17-15,0-17-1,-17 35-15,17-18 16,-18-17 0</inkml:trace>
  <inkml:trace contextRef="#ctx0" brushRef="#br0" timeOffset="102018.43">26793 4657 0,'18'0'140,"88"-71"-108,106-105-1,17 35 0,-194 123-15,36-35-1,-36 18-15,36 17 16,-19-35 0,-16 18-1,-1 35 1,-17-18-1</inkml:trace>
  <inkml:trace contextRef="#ctx0" brushRef="#br0" timeOffset="103036.71">27517 3845 0,'53'0'156,"-1"18"-140,-16 0-16,-1-18 16,18 17-1,-35-17 1,17 18-16,-17-1 31,-1-17-31,18 0 31,18 18-15,-35-18 0,-18 18-1,18-18 1,-18 17 62,0 36-62,0-35-1,17 17-15,-17 53 16,0-52 15,0-1-15,0-17 15,0-1-15,0 1 15,0 0-16,0-1 17</inkml:trace>
  <inkml:trace contextRef="#ctx0" brushRef="#br0" timeOffset="150734.04">20955 4427 0,'0'-17'78,"0"-54"-46,0 36-17,0 17-15,18 1 16,17-36 0,0 0-1,18 0 1,-18 0-1,18 18 17,-35 17-17,35 0 1,-36 1 0,19-1-1,-1 18 1,0-18-1,18 1 1,0 17 0,-18-18-16,1 18 15,34 0 1,-34 0-16,-19 0 16,89-17-1,-35 17 1,52 0 15,-35 0-15,0 0-1,1 0 1,-19 0 0,1 0-1,17 0 1,-35-18-1,-18 18 1,0 0-16,1 0 16,52-18-1,-35 1-15,17-1 16,-34 0 0,-1-17-1,-17 17 1,17 1 15,-18-1-31,-17 1 16,0-1-16,53-53 31,-53 36-15,0 0-1,18 35 1,-18-18-1,18 18 95,52 35-79,1 1 0,-18-19-15,17 1 0,-34 0-1,-19-1 1,36 1-1,-18-18 1,-17 0 0,17 18-1,1-18 1,-19 0-16,1 0 16,17 0-1,18 0 1,18 0-1,-19 0 17,19 0-17,0-18 1,-18 0 0,-1 1-1,37 17 1,-1-18-1,-35 18-15,0 0 16,141-18 0,-159 18-1,88 0 1,-17 0 0,35 0-1,-70 0 1,17 0-1,18 0 1,-18 0 15,-17 0-15,-18 0 0,17 0-1,-35 0 1,1 18-16,-19-18 15,54 53 1,-36-18-16,18 0 16,0 1-1,-18 17 1,18 0 0,-17-1-1,-19-16 1,18-1-1,-35 18 17,0-35-32,18-1 15,0 1 1,-18-1 0</inkml:trace>
  <inkml:trace contextRef="#ctx0" brushRef="#br0" timeOffset="152509.57">22472 2999 0,'35'35'94,"0"0"-78,1 0-16,-1-17 15,18 35 1,0-18 0,-35-17 15,-1-18 0,54-53 32,-71 0-48,35 0 1,0 0 0,-17 0-1,-18 36 1,18-1-1,-18 0 1</inkml:trace>
  <inkml:trace contextRef="#ctx0" brushRef="#br0" timeOffset="152794.34">22948 2910 0,'35'36'32,"-17"-19"-17,53 124 1,-54-105-1,1-19 1,-18 1 0,0 0-1</inkml:trace>
  <inkml:trace contextRef="#ctx0" brushRef="#br0" timeOffset="153157.76">22966 2840 0,'0'0'0</inkml:trace>
  <inkml:trace contextRef="#ctx0" brushRef="#br0" timeOffset="154109.04">23513 2963 0,'0'0'0,"-36"-17"16,19-1-1,-36 18 1,35 0 15,1 0-15,-1 0-16,0 0 15,18 18 17,0 52-17,18-17 1,0-18-1,-1-17 1,1-18 0,-18-70 77,0-160-61,-18 160-17,-17-1 1,35 53 0,0 71 46,53 124-31,0-54-15,17-17 0,-52-71-1,0-35 1,-18 18 15</inkml:trace>
  <inkml:trace contextRef="#ctx0" brushRef="#br0" timeOffset="154659.44">23618 3175 0,'18'0'31,"-18"-18"-15,88-17-1,-17-53 17,-36 53-17,-17-1 1,-18-17 0,0 0-1,0 36 1,-18-18-1,0 52 64,1 71-48,17-52-31,0 34 31,0 18 0,17-70 1</inkml:trace>
  <inkml:trace contextRef="#ctx0" brushRef="#br0" timeOffset="155243.13">24059 2857 0,'0'36'47,"0"17"-32,0 17 1,0 18 0,0-52-1,0-19 1,18-17 15,17 0 0,1 0 1,-1-35-17,-17-18 1,-1 0 0,-17-35-1,0 0 1,-17 17-1,-19 18-15,36 36 16,-17-1 0</inkml:trace>
  <inkml:trace contextRef="#ctx0" brushRef="#br0" timeOffset="155923.6">24395 2681 0,'0'53'31,"17"35"0,1 0-15,-1-70-1,1 35 1,17-18 0,1 1-1,-1 16 1,0-34-1,-17 0 1,52 52 0,-34-70-1,-36 18 1,17-18 0,-17 18-1,-17 17 32,-1-35-31</inkml:trace>
  <inkml:trace contextRef="#ctx0" brushRef="#br0" timeOffset="161859.49">28522 3475 0,'18'0'32,"-18"88"-17,0-70-15,0 70 16,0 71 0,0-106-16,0 35 15,-18 88 16,18-141-15,0 1 15,0-54 16,0-70-31,0-53-1,0 17 1,18-17 0,-18 35-1,0 71-15,0 0 16,17 17 0,-17 0 15,18 54 31,0-1-46,52 71 0,1 53-1,-36-106 1,53 123-1,-35-88 1,-35-17 0,-1-54-1,-17 1 1,18-18 0,-18 18 46</inkml:trace>
  <inkml:trace contextRef="#ctx0" brushRef="#br0" timeOffset="162293.41">28593 4180 0,'35'-17'63,"18"-1"-48,35 18 1,0-18-1,-35 1 1,-18 17 0,1-18-1,-1 1 1,-17 17-16,-1 0 16,-17-18-1</inkml:trace>
  <inkml:trace contextRef="#ctx0" brushRef="#br0" timeOffset="163310.41">29316 4022 0,'-18'-36'31,"1"19"-15,-19 17-1,19 0 1,-1-18-1,0 18 1,-17 0 0,17 18-1,-34 52 1,52-34 0,0 16-1,0-16 16,0-1-15,0-17 0,35-36 46,-18-17-62,19-18 16,-1-53-1,0 18 1,-35-18 0,18 71-16,-18-18 15,0 0-15,0 35 16,0-52 0,0 52-1,0 0 1,0 36 46,0 35-46,18 53 0,-1 17-1,18-17 1,-35-18-1,18-35 1,0-18 0,-18-17-16,0 0 31</inkml:trace>
  <inkml:trace contextRef="#ctx0" brushRef="#br0" timeOffset="163959.6">29510 4075 0,'-18'35'62,"18"-18"-46,0 1 0,0 17-1,0-17 1,0 17-1,0-17 1,18-18 0,-1 0 15,1-18-15,17-17-1,-17-36 1,-18-17 15,0 53-15,0 17-16,-18 18 15,1-17 1,-19-1 0,1 18 15</inkml:trace>
  <inkml:trace contextRef="#ctx0" brushRef="#br0" timeOffset="164875.93">29633 3404 0,'36'88'47,"-19"36"-32,-17 17 1,36 35 15,-19-70-15,1 18-1,-1-54 1,-17-52 0,0-36 46,0 1-46,0-19-16,0 19 15,0-36 1,0 18 0,0 17-1,0 0 16,18 18-15,0 0 31,-1 0-31,1 18-1,17 0 1,-35 34 15,0-16-15,0-19-1,0 19 1,0-19 31</inkml:trace>
  <inkml:trace contextRef="#ctx0" brushRef="#br0" timeOffset="165593.37">29968 4180 0,'18'-17'94,"17"-1"-78,1-35-1,-1 0 1,-17 0 0,-18 18-1,0 17 1,0-17 15,-18 35 16,0 18-16,1 88-15,17-53-1,0 35 1,35-53 0,18 18-1,-18-35 17,-17-1-17,-1-17-15,1 18 16,-18 0 15</inkml:trace>
  <inkml:trace contextRef="#ctx0" brushRef="#br0" timeOffset="167280.46">21572 4815 0,'0'-53'31,"-35"-17"0,35 52-15,-35 18-1,-18-17 1,-88 17 0,-36 0-1,19 0 1,-54 17-1,53 19 1,-35 34 0,35 36-1,1 0 1,34-18 0,54 18-1,34 0 1,1-1-1,17 19 17,18-36-32,-17 36 15,17 123 1,53-106 0,0-71-1,-18 1-15,18 17 16,53 0-1,35 53-15,-35-53 16,-36 1-16,36-54 16,0 53-16,53-35 15,70 53 1,-17-53-16,123 17 16,-88-70-1,17 0 1,-17-35-1,-123-18 17,-36-35-17,35-35 1,1-36 0,-36-53-1,-70 53 1,-18-17-1,17 70 1,-17 0 0,0 89-1,-17-124 1,-72 52 0,37 36-16</inkml:trace>
  <inkml:trace contextRef="#ctx0" brushRef="#br0" timeOffset="171744.63">18538 3598 0,'36'53'63,"-1"-17"-48,18 69 1,-18 36 0,-17-105-16,-1 34 15,72 142 1,-72-177-1,-17-17 1,0-106 78,0-1-79,-17-69 17,17 17-17,0 52 1,0 1 0,0 71-16,0-1 15,0 0 1,0 36 46,70 105-46,18 19 0,-17-1-1,35 35 1,-53-70 15,-53-88-31,17-18 16,-17-18 46,18-106-46,53-140-1,-54 140 1,1 19 0,-1 34-1,1 53-15,17 54 78,1 69-62,-19-34 0,19 35-1,-1-71-15,-17 0 16,17 54 0,-35-54-1,0-18 16</inkml:trace>
  <inkml:trace contextRef="#ctx0" brushRef="#br0" timeOffset="172068.31">19632 3969 0,'18'0'31,"17"106"-15,-17-36-1,-1-17 1,-17-18 0,18-35 15,-36-35 31</inkml:trace>
  <inkml:trace contextRef="#ctx0" brushRef="#br0" timeOffset="172760.24">19720 3792 0,'18'0'15</inkml:trace>
  <inkml:trace contextRef="#ctx0" brushRef="#br0" timeOffset="173343.46">19967 3881 0,'-17'0'47,"-1"52"-31,-17 1-1,35 0 1,0-17-16,0-1 15,0 0 1,0-17-16,0 17 16,17-35-1,1 18 1,-18-1 15,35-17-15,0-17 15,-17-19-31</inkml:trace>
  <inkml:trace contextRef="#ctx0" brushRef="#br0" timeOffset="174144.3">20055 3986 0,'18'36'62,"17"17"-46,-35-18 0,36-18-1,-36 1-15,0 0 16,0-1 31,0-52-16,0 0-15,0 0-1,17-1 1,1 19-1,-18-1 1,0 0 0,18 1-1,-1 17 1,1 0 31,-18 88-32,17-53 17,1 0-17,0 1 1,-1-19 0,1 1-1,-18 0 1,18-18-1,-1-18 32,-17-17-31,0 17 0,0 0-16,0-34 15,0 34 16,0 0-31,0 1 63</inkml:trace>
  <inkml:trace contextRef="#ctx0" brushRef="#br0" timeOffset="174785.58">20867 3828 0,'0'35'63,"0"35"-32,0-17 0,17-17-15,19-19-1,-1 19 1,-17-19 15</inkml:trace>
  <inkml:trace contextRef="#ctx0" brushRef="#br0" timeOffset="175250.96">21502 3757 0,'0'18'47,"-18"52"-31,18-52 15,0 0-15,0-1 15,18-17 63,-18-35-63</inkml:trace>
  <inkml:trace contextRef="#ctx0" brushRef="#br0" timeOffset="179566.75">30815 4304 0,'0'18'79,"18"-18"-48,317 0 0,-247-18-15,283-35-1,-36-18 1,0 36 0,-88 0-1,-124 35 1,-17-35 15,-71 35-15,-17 0-1,-18-18 17,18 18 30</inkml:trace>
  <inkml:trace contextRef="#ctx0" brushRef="#br0" timeOffset="180958.57">31009 4445 0,'18'0'109,"35"0"-93,0 0 0,70 0-1,-35-18-15,71 18 16,123-17 0,-123-1-1,-53 18 1,-18-18-1,0 18 17,-35-17-17,18-1 1,17 18 0,-35-17-1,-18 17 1,0 0-1,-17 0 17,0 0-17,-1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21T01:59:16.971"/>
    </inkml:context>
    <inkml:brush xml:id="br0">
      <inkml:brushProperty name="width" value="0.05292" units="cm"/>
      <inkml:brushProperty name="height" value="0.05292" units="cm"/>
      <inkml:brushProperty name="color" value="#FF0000"/>
    </inkml:brush>
  </inkml:definitions>
  <inkml:trace contextRef="#ctx0" brushRef="#br0">28716 1358 0,'-18'0'62,"-34"18"-31,-54-1-15,-106 54 0,124-53-16,-71-1 15,-88 54 1,-35-36-1,-71 0 1,124-17 0,17 17-1,53-17 1,36 0 0,-18-18-1,-18 0 1,-17 35 15,-1-35-15,-70 0-1,142 0 1,-1 0 0,88-18-16,0 1 15,-17-1 1,18 0-16,-19-17 15,-34-71 1,34 53 0,-34-141-1,35 88 1,17-17 0,0 35-1,18 17 1,0-17 15,0 35-15,18 18-1,0-18 1,-1 18-16,1-1 16,70-34-1,0-1 1,106-17-1,0 35 1,106-17 0,-53 34-1,124-17 1,-1 36 0,53-19-1,-193 36 1,-19 0 15,-52 0-15,17 0-1,-52 0 1,-54 0 0,-34 0-16,-1 0 15,18 18 1,-18 0-1,-17-18 1,-1 35 0,19 0-1,-19-17 1,36 35 0,-53-18-16,53 53 15,0 124 1,-18-36 15,-35-105-15,0-53-1,0 17 1,0-18 15,18 1-15,-18 0 15,0-1-15,0 1-1,0 0 48</inkml:trace>
  <inkml:trace contextRef="#ctx0" brushRef="#br0" timeOffset="3897.64">32826 3334 0,'-18'0'78,"-105"0"-47,70-18-31,-229 0 32,-159 1-1,-124-18 0,89 35 0,264 0-15,54 0 0,-54 17-1,18 36 1,88-18-1,-17 18 1,70-17 0,-18 16-1,36-16 1,-18 70 0,53-53-1,-18 70 16,18 18-15,53 159 15,53-159-15,0 18 0,35 0-1,-18-36 1,36 18-1,-18-35 1,36 0 0,-19-18-1,19 0 1,105 18 0,-141-71-16,-17 1 15,264 17 16,-71-36-31,-105-17 32,52 0-17,-140 0 1,-1-35 0,-52-18-1,0-18 1,17 1-1,-35-18 1,17-18 0,-17 0-1,0-70 1,-18 87 0,1 1-1,-19 0 1,-17 17 15,0 1-15,0-1-1,0 18-15,0 18 16,0-88 0,0 52-1,-17-17 1,-19 17-1,19 18 1,-1 36-16,0-36 16,-17-18-1,17 71 1,18-35 0,-17 17-1,-18-17 1,-1 18 15,19-19-15,-19 19-1,19 17 1,-1 0 31,0-18-16,-17 0 16,0 1-31,-53-36-1,-18 0 1,18 18-1,52 17 17,19 0-1,-1 18 0</inkml:trace>
  <inkml:trace contextRef="#ctx0" brushRef="#br0" timeOffset="7141.5">28945 2187 0,'-17'0'94,"-19"-17"-79,-69-1 1,-19 0 15,54 18-31,-336-17 31,212 17-15,-35 0 0,-1 0-1,-17 0 1,124 0-1,17 0 1,18 0 0,0 0-1,-36 0 1,18 0 0,-35 0-1,35 0 1,18 0 15,35 0-31,18 0 16,-18 0-1,18 0 1,17-18 0,-17 18-1,17 0 1,-17 0-1,0 0 1,17 0 0,-17 0-1,-18 0 1,-18 0 0,18 0-1,-17 0 1,-1 0 15,1 0-15,17 0-16,35 0 15,-123 35 1,35 1 0,53-19-1,-53 1 1,71-1-1,0-17 1,35 36 0,-18 17-1,1 35 1,17 53 0,0 35-1,35 18 1,71 18 15,-53-141-31,141 176 31,-18-89-15,-52-52 0,105-18-1,-88-52 1,124 17-1,-1-53 1,89 0 0,35 0-1,-35-18 1,70-17 0,-247 17-1,-52-17-15,229-36 16,-300 54 15,0-36 0,-36 35-31,36-35 16,18-53 0,17 0-1,-18 36 1,-34-1-1,-1 36 1,0-18 0,-17-17-1,-18-36 1,0-71 15,0 124-31,-18-123 31,-35 70-15,36 71 0,-19-18-1,1 0 1,18 0 0,-1 53-1,18-18 1,0 1-1,0-1 17</inkml:trace>
  <inkml:trace contextRef="#ctx0" brushRef="#br0" timeOffset="9074.58">24977 1535 0,'-18'0'63,"-17"88"-32,-71 141-15,0 36-1,0-18 1,-35 158 0,71-193-16,17-53 15,-71 352 1,54-87-1,52-160 1,18 212 0,0-88-1,18-88 1,52-17 0,-35-125-1,18-17 1,0-52 15,18 52 0,-54-106-15,1-35 0</inkml:trace>
  <inkml:trace contextRef="#ctx0" brushRef="#br0" timeOffset="9759.52">25347 3969 0,'0'35'32,"0"88"-17,0 266 1,-123 157 0,17-158-1,-35-35 1,88-159-1,-35 36 1,35-36 0,17-89-1,19-16 1,17-37 0</inkml:trace>
  <inkml:trace contextRef="#ctx0" brushRef="#br0" timeOffset="10757.89">29333 5486 0,'-88'35'109,"-106"53"-93,-70 36-1,-142 52 1,18-70-1,17 17 1,-52-17 0,53 0-1,105-53 1,1 17 0,70-17-1,-18-17 1,-35 34 15,71-35-15,140-17-16,-34 0 15,-89-1 1,18-17 0,17 18-1,1-18 1,52 18-1,54-18 1,-1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21T03:11:09.431"/>
    </inkml:context>
    <inkml:brush xml:id="br0">
      <inkml:brushProperty name="width" value="0.05292" units="cm"/>
      <inkml:brushProperty name="height" value="0.05292" units="cm"/>
      <inkml:brushProperty name="color" value="#FF0000"/>
    </inkml:brush>
  </inkml:definitions>
  <inkml:trace contextRef="#ctx0" brushRef="#br0">14164 9402 0,'0'-18'78,"-71"-35"-47,36 35-31,-53 1 32,-141-19-1,193 36-31,-17-17 15,-88 17 1,0-18 0,0 0-1,-18 18 1,54-17 0,-1 17-1,35 0 1,36 0-16,-53 0 15,35 0 1,0 0 0,0 0-1,-35 0 17,0 0-17,35 0 1,-18 0-1,-17 0 1,17 0 0,1 0-1,-1 0 1,18 0-16,18 0 16,17 0-16,-17 0 15,-18 0 1,18 0-16,-36 0 15,18 0 1,-35 0 0,35 0-1,-17 0 1,17 0 15,-18 0-15,18 0-1,36 0 1,-19 0 0,19 0-1,-18 0 1,-1 0 0,-34 0-1,34 0 1,-52 0-1,53 0 1,-36 0 0,36 0-1,-18 0 17,18 0-17,17 0 1,-17 0-1,-18 0 1,18 0 0,0 0-1,-18 0 1,-18 0 0,36 0-16,0 0 15,-18 17 1,17-17-16,19 0 15,-71 0 1,35 0 0,-18 0-1,36 18 1,-1-18 15,1 0-15,18 18-1,-1-18 1,0 0 15,-17 17-15,17-17 15,1 18-15,17 0-1,-36-18 1,19 17 0,17 1-1,-18 0 1,1-1 15,17 1-15,-36 35-1,19-36 1,17 19 0,-18-1 15,0-17-15,18-1-16,0 1 31,0 17-16,-17 0 17,17-17 15,0 17-32,0-17 16,0 0-15,0-1 0,0 1-1,0 0 1,0-1 0,0 36 15,0-35-16,0-1 1,17 1 0,1 0-1,-18-1 1,0 1 15,35 17 0,-17 1-15,-18-19-16,18 1 16,-1-18-16,1 35 15,-1-17 1,1-1-16,0 1 16,17 17-1,-17-35 1,17 36-1,0-19 17,-17 1-17,17-1 17,0-17-1,-17 0-16,0 0 1,-1 18-16,1-18 16,0 0-1,-1 0-15,1 0 16,17 18 0,-17-18-1,35 0 1,-36 17-1,19-17 1,-1 0 0,0 0-1,-17 0 17,88 0-1,-71 18-16,0-18 1,0 0 0,-17 18-1,17-18-15,1 17 32,17-17-17,-18 0 1,0 0-1,0 0 1,18 18 0,0 0-1,-17-18 17,-1 0-17,35 17 1,-34-17-1,17 18 1,-1-18 0,1 0-1,0 0-15,-17 0 16,87 0 0,-70 0-1,18 0 1,52 0-1,-35 0 1,-17 0 0,35 0-1,-36 0 1,18 0 15,1 0-15,-1 0-1,18 0 1,-1 0 0,-16 0-1,-19 0 1,-17 0-16,0 0 16,-18 0-1,36 0 1,-1 0-1,1 0 1,-1 0 0,19 0-1,-19 0 17,18 17-17,1-17 1,-72 0-16,19 0 15,34 0 1,1 0 0,52 0-1,-88 0-15,18 0 16,106 0 0,-71 0-1,0 0 1,-17 0-1,0 0 1,-19 0 0,19 0-1,-18 0 17,18 0-17,-19 0-15,-34 0 16,53 0-1,-36 0-15,0-17 16,36 17 0,-18 0-16,-18 0 15,106 0 1,-70 0 0,-18-18-1,-1 18 1,37-17-1,-36 17 1,-18-18 0,18 18-1,-18-18 17,-17 18-17,35 0 1,-36 0-16,18-17 15,-17-1 1,0 0-16,-1 18 16,1 0-1,0-17 1,-1-1 0,1 0-1,0 1 1,-1-1-1,-17-17 1,18 0 0,0-1-1,-18 1 17,17 0-17,-17 17 1,18-17-1,-18-36 1,0 1 0,0 17-1,0 18 1,0-1 0,0 1-1,0-18 1,-18 35-1,18 1 1,0-1 0,0 1-1,-17-1 17,-1 0-17,0 1 1,18-1-1,-17 0 1,17 1-16,-18 17 16,18-18-1,-18 0 1,1 1 0,-1-1-1,18 1 1,-35 17-1,35-18 1,-18 0 0,0 18-1,1 0 1,17-17 15,-35-1-15,17 18-16,0 0 15,1 0 1,-1 0-16,0 0 16,-70-18-1,18 18 1,-19-17 0,-34 17-1,35-18 1,-18 0-1,53 18 1,-35 0 0,17 0-1,-17 0 1,18 0 15,52 0-31,-17 0 16,-1 0-1,1 0-15,17 0 16,-35 0 0,1 0-1,-19 0 1,0 0 0,19 0-1,-19 18 1,-17-18-1,17 18 1,1-18 0,17 0-1,35 0 1,0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6" name="Google Shape;1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bg>
      <p:bgPr>
        <a:solidFill>
          <a:schemeClr val="accent3"/>
        </a:solidFill>
        <a:effectLst/>
      </p:bgPr>
    </p:bg>
    <p:spTree>
      <p:nvGrpSpPr>
        <p:cNvPr id="1" name="Shape 16"/>
        <p:cNvGrpSpPr/>
        <p:nvPr/>
      </p:nvGrpSpPr>
      <p:grpSpPr>
        <a:xfrm>
          <a:off x="0" y="0"/>
          <a:ext cx="0" cy="0"/>
          <a:chOff x="0" y="0"/>
          <a:chExt cx="0" cy="0"/>
        </a:xfrm>
      </p:grpSpPr>
      <p:pic>
        <p:nvPicPr>
          <p:cNvPr id="17" name="Google Shape;17;p56"/>
          <p:cNvPicPr preferRelativeResize="0"/>
          <p:nvPr/>
        </p:nvPicPr>
        <p:blipFill rotWithShape="1">
          <a:blip r:embed="rId2">
            <a:alphaModFix/>
          </a:blip>
          <a:srcRect/>
          <a:stretch/>
        </p:blipFill>
        <p:spPr>
          <a:xfrm>
            <a:off x="13139" y="368596"/>
            <a:ext cx="12178861" cy="6858000"/>
          </a:xfrm>
          <a:prstGeom prst="rect">
            <a:avLst/>
          </a:prstGeom>
          <a:noFill/>
          <a:ln>
            <a:noFill/>
          </a:ln>
        </p:spPr>
      </p:pic>
      <p:sp>
        <p:nvSpPr>
          <p:cNvPr id="18" name="Google Shape;18;p56"/>
          <p:cNvSpPr txBox="1">
            <a:spLocks noGrp="1"/>
          </p:cNvSpPr>
          <p:nvPr>
            <p:ph type="ctrTitle"/>
          </p:nvPr>
        </p:nvSpPr>
        <p:spPr>
          <a:xfrm>
            <a:off x="474559" y="3274273"/>
            <a:ext cx="8463767" cy="2148899"/>
          </a:xfrm>
          <a:prstGeom prst="rect">
            <a:avLst/>
          </a:prstGeom>
          <a:noFill/>
          <a:ln>
            <a:noFill/>
          </a:ln>
        </p:spPr>
        <p:txBody>
          <a:bodyPr spcFirstLastPara="1" wrap="square" lIns="0" tIns="0" rIns="91425" bIns="45700" anchor="b" anchorCtr="0">
            <a:noAutofit/>
          </a:bodyPr>
          <a:lstStyle>
            <a:lvl1pPr lvl="0" algn="l">
              <a:lnSpc>
                <a:spcPct val="80000"/>
              </a:lnSpc>
              <a:spcBef>
                <a:spcPts val="0"/>
              </a:spcBef>
              <a:spcAft>
                <a:spcPts val="0"/>
              </a:spcAft>
              <a:buClr>
                <a:srgbClr val="FFFFFF"/>
              </a:buClr>
              <a:buSzPts val="8800"/>
              <a:buFont typeface="Times New Roman"/>
              <a:buNone/>
              <a:defRPr sz="8800">
                <a:solidFill>
                  <a:srgbClr val="FFFFF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6"/>
          <p:cNvSpPr txBox="1">
            <a:spLocks noGrp="1"/>
          </p:cNvSpPr>
          <p:nvPr>
            <p:ph type="subTitle" idx="1"/>
          </p:nvPr>
        </p:nvSpPr>
        <p:spPr>
          <a:xfrm>
            <a:off x="474559" y="5653142"/>
            <a:ext cx="8463767" cy="565927"/>
          </a:xfrm>
          <a:prstGeom prst="rect">
            <a:avLst/>
          </a:prstGeom>
          <a:noFill/>
          <a:ln>
            <a:noFill/>
          </a:ln>
        </p:spPr>
        <p:txBody>
          <a:bodyPr spcFirstLastPara="1" wrap="square" lIns="0" tIns="0" rIns="91425" bIns="45700" anchor="t" anchorCtr="0">
            <a:normAutofit/>
          </a:bodyPr>
          <a:lstStyle>
            <a:lvl1pPr lvl="0" algn="l">
              <a:spcBef>
                <a:spcPts val="427"/>
              </a:spcBef>
              <a:spcAft>
                <a:spcPts val="0"/>
              </a:spcAft>
              <a:buClr>
                <a:schemeClr val="accent2"/>
              </a:buClr>
              <a:buSzPts val="2133"/>
              <a:buNone/>
              <a:defRPr sz="2133">
                <a:solidFill>
                  <a:schemeClr val="accent2"/>
                </a:solidFill>
              </a:defRPr>
            </a:lvl1pPr>
            <a:lvl2pPr lvl="1" algn="ctr">
              <a:spcBef>
                <a:spcPts val="427"/>
              </a:spcBef>
              <a:spcAft>
                <a:spcPts val="0"/>
              </a:spcAft>
              <a:buClr>
                <a:srgbClr val="888888"/>
              </a:buClr>
              <a:buSzPts val="2133"/>
              <a:buNone/>
              <a:defRPr>
                <a:solidFill>
                  <a:srgbClr val="888888"/>
                </a:solidFill>
              </a:defRPr>
            </a:lvl2pPr>
            <a:lvl3pPr lvl="2" algn="ctr">
              <a:spcBef>
                <a:spcPts val="427"/>
              </a:spcBef>
              <a:spcAft>
                <a:spcPts val="0"/>
              </a:spcAft>
              <a:buClr>
                <a:srgbClr val="888888"/>
              </a:buClr>
              <a:buSzPts val="2133"/>
              <a:buNone/>
              <a:defRPr>
                <a:solidFill>
                  <a:srgbClr val="888888"/>
                </a:solidFill>
              </a:defRPr>
            </a:lvl3pPr>
            <a:lvl4pPr lvl="3" algn="ctr">
              <a:spcBef>
                <a:spcPts val="427"/>
              </a:spcBef>
              <a:spcAft>
                <a:spcPts val="0"/>
              </a:spcAft>
              <a:buClr>
                <a:srgbClr val="888888"/>
              </a:buClr>
              <a:buSzPts val="2133"/>
              <a:buNone/>
              <a:defRPr>
                <a:solidFill>
                  <a:srgbClr val="888888"/>
                </a:solidFill>
              </a:defRPr>
            </a:lvl4pPr>
            <a:lvl5pPr lvl="4" algn="ctr">
              <a:spcBef>
                <a:spcPts val="427"/>
              </a:spcBef>
              <a:spcAft>
                <a:spcPts val="0"/>
              </a:spcAft>
              <a:buClr>
                <a:srgbClr val="888888"/>
              </a:buClr>
              <a:buSzPts val="2133"/>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pic>
        <p:nvPicPr>
          <p:cNvPr id="20" name="Google Shape;20;p56"/>
          <p:cNvPicPr preferRelativeResize="0"/>
          <p:nvPr/>
        </p:nvPicPr>
        <p:blipFill rotWithShape="1">
          <a:blip r:embed="rId3">
            <a:alphaModFix/>
          </a:blip>
          <a:srcRect/>
          <a:stretch/>
        </p:blipFill>
        <p:spPr>
          <a:xfrm>
            <a:off x="9048605" y="4697862"/>
            <a:ext cx="2932254" cy="20735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6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1"/>
        <p:cNvGrpSpPr/>
        <p:nvPr/>
      </p:nvGrpSpPr>
      <p:grpSpPr>
        <a:xfrm>
          <a:off x="0" y="0"/>
          <a:ext cx="0" cy="0"/>
          <a:chOff x="0" y="0"/>
          <a:chExt cx="0" cy="0"/>
        </a:xfrm>
      </p:grpSpPr>
      <p:sp>
        <p:nvSpPr>
          <p:cNvPr id="62" name="Google Shape;62;p71"/>
          <p:cNvSpPr txBox="1">
            <a:spLocks noGrp="1"/>
          </p:cNvSpPr>
          <p:nvPr>
            <p:ph type="title"/>
          </p:nvPr>
        </p:nvSpPr>
        <p:spPr>
          <a:xfrm>
            <a:off x="1727200" y="1219200"/>
            <a:ext cx="9448800" cy="1447800"/>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1"/>
          <p:cNvSpPr txBox="1">
            <a:spLocks noGrp="1"/>
          </p:cNvSpPr>
          <p:nvPr>
            <p:ph type="body" idx="1"/>
          </p:nvPr>
        </p:nvSpPr>
        <p:spPr>
          <a:xfrm>
            <a:off x="1727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71"/>
          <p:cNvSpPr txBox="1">
            <a:spLocks noGrp="1"/>
          </p:cNvSpPr>
          <p:nvPr>
            <p:ph type="body" idx="2"/>
          </p:nvPr>
        </p:nvSpPr>
        <p:spPr>
          <a:xfrm>
            <a:off x="6553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7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66" name="Google Shape;66;p71"/>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1"/>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5"/>
        <p:cNvGrpSpPr/>
        <p:nvPr/>
      </p:nvGrpSpPr>
      <p:grpSpPr>
        <a:xfrm>
          <a:off x="0" y="0"/>
          <a:ext cx="0" cy="0"/>
          <a:chOff x="0" y="0"/>
          <a:chExt cx="0" cy="0"/>
        </a:xfrm>
      </p:grpSpPr>
      <p:sp>
        <p:nvSpPr>
          <p:cNvPr id="76" name="Google Shape;76;p5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lvl1pPr lvl="0" algn="l">
              <a:spcBef>
                <a:spcPts val="0"/>
              </a:spcBef>
              <a:spcAft>
                <a:spcPts val="0"/>
              </a:spcAft>
              <a:buClr>
                <a:schemeClr val="dk2"/>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8"/>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lvl1pPr marL="457200" lvl="0" indent="-406400" algn="l">
              <a:spcBef>
                <a:spcPts val="560"/>
              </a:spcBef>
              <a:spcAft>
                <a:spcPts val="0"/>
              </a:spcAft>
              <a:buClr>
                <a:srgbClr val="0C2340"/>
              </a:buClr>
              <a:buSzPts val="2800"/>
              <a:buChar char="•"/>
              <a:defRPr sz="2800"/>
            </a:lvl1pPr>
            <a:lvl2pPr marL="914400" lvl="1" indent="-381000" algn="l">
              <a:spcBef>
                <a:spcPts val="480"/>
              </a:spcBef>
              <a:spcAft>
                <a:spcPts val="0"/>
              </a:spcAft>
              <a:buClr>
                <a:srgbClr val="0C2340"/>
              </a:buClr>
              <a:buSzPts val="2400"/>
              <a:buChar char="–"/>
              <a:defRPr sz="2400"/>
            </a:lvl2pPr>
            <a:lvl3pPr marL="1371600" lvl="2" indent="-381000" algn="l">
              <a:spcBef>
                <a:spcPts val="480"/>
              </a:spcBef>
              <a:spcAft>
                <a:spcPts val="0"/>
              </a:spcAft>
              <a:buClr>
                <a:srgbClr val="0C2340"/>
              </a:buClr>
              <a:buSzPts val="2400"/>
              <a:buChar char="•"/>
              <a:defRPr sz="2400"/>
            </a:lvl3pPr>
            <a:lvl4pPr marL="1828800" lvl="3" indent="-355600" algn="l">
              <a:spcBef>
                <a:spcPts val="400"/>
              </a:spcBef>
              <a:spcAft>
                <a:spcPts val="0"/>
              </a:spcAft>
              <a:buClr>
                <a:srgbClr val="0C2340"/>
              </a:buClr>
              <a:buSzPts val="2000"/>
              <a:buChar char="–"/>
              <a:defRPr sz="2000"/>
            </a:lvl4pPr>
            <a:lvl5pPr marL="2286000" lvl="4" indent="-355600" algn="l">
              <a:spcBef>
                <a:spcPts val="400"/>
              </a:spcBef>
              <a:spcAft>
                <a:spcPts val="0"/>
              </a:spcAft>
              <a:buClr>
                <a:srgbClr val="0C2340"/>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5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0"/>
        <p:cNvGrpSpPr/>
        <p:nvPr/>
      </p:nvGrpSpPr>
      <p:grpSpPr>
        <a:xfrm>
          <a:off x="0" y="0"/>
          <a:ext cx="0" cy="0"/>
          <a:chOff x="0" y="0"/>
          <a:chExt cx="0" cy="0"/>
        </a:xfrm>
      </p:grpSpPr>
      <p:sp>
        <p:nvSpPr>
          <p:cNvPr id="81" name="Google Shape;81;p5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9"/>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59"/>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5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bg>
      <p:bgPr>
        <a:solidFill>
          <a:schemeClr val="accent3"/>
        </a:solidFill>
        <a:effectLst/>
      </p:bgPr>
    </p:bg>
    <p:spTree>
      <p:nvGrpSpPr>
        <p:cNvPr id="1" name="Shape 86"/>
        <p:cNvGrpSpPr/>
        <p:nvPr/>
      </p:nvGrpSpPr>
      <p:grpSpPr>
        <a:xfrm>
          <a:off x="0" y="0"/>
          <a:ext cx="0" cy="0"/>
          <a:chOff x="0" y="0"/>
          <a:chExt cx="0" cy="0"/>
        </a:xfrm>
      </p:grpSpPr>
      <p:sp>
        <p:nvSpPr>
          <p:cNvPr id="87" name="Google Shape;87;p72"/>
          <p:cNvSpPr txBox="1">
            <a:spLocks noGrp="1"/>
          </p:cNvSpPr>
          <p:nvPr>
            <p:ph type="ctrTitle"/>
          </p:nvPr>
        </p:nvSpPr>
        <p:spPr>
          <a:xfrm>
            <a:off x="474563" y="3274274"/>
            <a:ext cx="8463767" cy="2148899"/>
          </a:xfrm>
          <a:prstGeom prst="rect">
            <a:avLst/>
          </a:prstGeom>
          <a:noFill/>
          <a:ln>
            <a:noFill/>
          </a:ln>
        </p:spPr>
        <p:txBody>
          <a:bodyPr spcFirstLastPara="1" wrap="square" lIns="0" tIns="0" rIns="91425" bIns="45700" anchor="b" anchorCtr="0">
            <a:noAutofit/>
          </a:bodyPr>
          <a:lstStyle>
            <a:lvl1pPr lvl="0" algn="l">
              <a:lnSpc>
                <a:spcPct val="80000"/>
              </a:lnSpc>
              <a:spcBef>
                <a:spcPts val="0"/>
              </a:spcBef>
              <a:spcAft>
                <a:spcPts val="0"/>
              </a:spcAft>
              <a:buClr>
                <a:srgbClr val="FFFFFF"/>
              </a:buClr>
              <a:buSzPts val="6600"/>
              <a:buFont typeface="Times New Roman"/>
              <a:buNone/>
              <a:defRPr sz="6600">
                <a:solidFill>
                  <a:srgbClr val="FFFFF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72"/>
          <p:cNvSpPr txBox="1">
            <a:spLocks noGrp="1"/>
          </p:cNvSpPr>
          <p:nvPr>
            <p:ph type="subTitle" idx="1"/>
          </p:nvPr>
        </p:nvSpPr>
        <p:spPr>
          <a:xfrm>
            <a:off x="474563" y="5653147"/>
            <a:ext cx="8463767" cy="565927"/>
          </a:xfrm>
          <a:prstGeom prst="rect">
            <a:avLst/>
          </a:prstGeom>
          <a:noFill/>
          <a:ln>
            <a:noFill/>
          </a:ln>
        </p:spPr>
        <p:txBody>
          <a:bodyPr spcFirstLastPara="1" wrap="square" lIns="0" tIns="0" rIns="91425" bIns="45700" anchor="t" anchorCtr="0">
            <a:normAutofit/>
          </a:bodyPr>
          <a:lstStyle>
            <a:lvl1pPr lvl="0" algn="l">
              <a:spcBef>
                <a:spcPts val="320"/>
              </a:spcBef>
              <a:spcAft>
                <a:spcPts val="0"/>
              </a:spcAft>
              <a:buClr>
                <a:schemeClr val="accent2"/>
              </a:buClr>
              <a:buSzPts val="1600"/>
              <a:buNone/>
              <a:defRPr sz="1600">
                <a:solidFill>
                  <a:schemeClr val="accent2"/>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89" name="Google Shape;89;p72" descr="A close up of a logo&#10;&#10;Description automatically generated"/>
          <p:cNvPicPr preferRelativeResize="0"/>
          <p:nvPr/>
        </p:nvPicPr>
        <p:blipFill rotWithShape="1">
          <a:blip r:embed="rId2">
            <a:alphaModFix/>
          </a:blip>
          <a:srcRect/>
          <a:stretch/>
        </p:blipFill>
        <p:spPr>
          <a:xfrm>
            <a:off x="9492620" y="4839689"/>
            <a:ext cx="2337429" cy="162690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90"/>
        <p:cNvGrpSpPr/>
        <p:nvPr/>
      </p:nvGrpSpPr>
      <p:grpSpPr>
        <a:xfrm>
          <a:off x="0" y="0"/>
          <a:ext cx="0" cy="0"/>
          <a:chOff x="0" y="0"/>
          <a:chExt cx="0" cy="0"/>
        </a:xfrm>
      </p:grpSpPr>
      <p:sp>
        <p:nvSpPr>
          <p:cNvPr id="91" name="Google Shape;91;p73"/>
          <p:cNvSpPr txBox="1">
            <a:spLocks noGrp="1"/>
          </p:cNvSpPr>
          <p:nvPr>
            <p:ph type="ftr" idx="11"/>
          </p:nvPr>
        </p:nvSpPr>
        <p:spPr>
          <a:xfrm>
            <a:off x="3462300" y="6417653"/>
            <a:ext cx="3396697" cy="365125"/>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3"/>
          <p:cNvSpPr txBox="1">
            <a:spLocks noGrp="1"/>
          </p:cNvSpPr>
          <p:nvPr>
            <p:ph type="sldNum" idx="12"/>
          </p:nvPr>
        </p:nvSpPr>
        <p:spPr>
          <a:xfrm>
            <a:off x="609603" y="6417653"/>
            <a:ext cx="2698299" cy="365125"/>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93" name="Google Shape;93;p73"/>
          <p:cNvSpPr txBox="1">
            <a:spLocks noGrp="1"/>
          </p:cNvSpPr>
          <p:nvPr>
            <p:ph type="body" idx="1"/>
          </p:nvPr>
        </p:nvSpPr>
        <p:spPr>
          <a:xfrm>
            <a:off x="390628" y="2375397"/>
            <a:ext cx="7588251" cy="2267483"/>
          </a:xfrm>
          <a:prstGeom prst="rect">
            <a:avLst/>
          </a:prstGeom>
          <a:noFill/>
          <a:ln>
            <a:noFill/>
          </a:ln>
        </p:spPr>
        <p:txBody>
          <a:bodyPr spcFirstLastPara="1" wrap="square" lIns="0" tIns="0" rIns="91425" bIns="45700" anchor="t" anchorCtr="0">
            <a:normAutofit/>
          </a:bodyPr>
          <a:lstStyle>
            <a:lvl1pPr marL="457200" lvl="0" indent="-228600" algn="l">
              <a:lnSpc>
                <a:spcPct val="80000"/>
              </a:lnSpc>
              <a:spcBef>
                <a:spcPts val="1200"/>
              </a:spcBef>
              <a:spcAft>
                <a:spcPts val="0"/>
              </a:spcAft>
              <a:buClr>
                <a:srgbClr val="FFFFFF"/>
              </a:buClr>
              <a:buSzPts val="6000"/>
              <a:buNone/>
              <a:defRPr sz="6000">
                <a:solidFill>
                  <a:srgbClr val="FFFFFF"/>
                </a:solidFill>
                <a:latin typeface="Times New Roman"/>
                <a:ea typeface="Times New Roman"/>
                <a:cs typeface="Times New Roman"/>
                <a:sym typeface="Times New Roman"/>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73"/>
          <p:cNvSpPr txBox="1">
            <a:spLocks noGrp="1"/>
          </p:cNvSpPr>
          <p:nvPr>
            <p:ph type="body" idx="2"/>
          </p:nvPr>
        </p:nvSpPr>
        <p:spPr>
          <a:xfrm>
            <a:off x="390628" y="4642880"/>
            <a:ext cx="7498005" cy="1690507"/>
          </a:xfrm>
          <a:prstGeom prst="rect">
            <a:avLst/>
          </a:prstGeom>
          <a:noFill/>
          <a:ln>
            <a:noFill/>
          </a:ln>
        </p:spPr>
        <p:txBody>
          <a:bodyPr spcFirstLastPara="1" wrap="square" lIns="0" tIns="0" rIns="91425" bIns="45700" anchor="t" anchorCtr="0">
            <a:normAutofit/>
          </a:bodyPr>
          <a:lstStyle>
            <a:lvl1pPr marL="457200" lvl="0" indent="-228600" algn="l">
              <a:spcBef>
                <a:spcPts val="320"/>
              </a:spcBef>
              <a:spcAft>
                <a:spcPts val="0"/>
              </a:spcAft>
              <a:buClr>
                <a:srgbClr val="FFFFFF"/>
              </a:buClr>
              <a:buSzPts val="1600"/>
              <a:buNone/>
              <a:defRPr sz="1600" cap="none">
                <a:solidFill>
                  <a:srgbClr val="FFFFFF"/>
                </a:solidFill>
                <a:latin typeface="Montserrat"/>
                <a:ea typeface="Montserrat"/>
                <a:cs typeface="Montserrat"/>
                <a:sym typeface="Montserrat"/>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73" descr="A close up of a logo&#10;&#10;Description automatically generated"/>
          <p:cNvPicPr preferRelativeResize="0"/>
          <p:nvPr/>
        </p:nvPicPr>
        <p:blipFill rotWithShape="1">
          <a:blip r:embed="rId2">
            <a:alphaModFix/>
          </a:blip>
          <a:srcRect/>
          <a:stretch/>
        </p:blipFill>
        <p:spPr>
          <a:xfrm>
            <a:off x="9492620" y="4839689"/>
            <a:ext cx="2337429" cy="162690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6"/>
        <p:cNvGrpSpPr/>
        <p:nvPr/>
      </p:nvGrpSpPr>
      <p:grpSpPr>
        <a:xfrm>
          <a:off x="0" y="0"/>
          <a:ext cx="0" cy="0"/>
          <a:chOff x="0" y="0"/>
          <a:chExt cx="0" cy="0"/>
        </a:xfrm>
      </p:grpSpPr>
      <p:sp>
        <p:nvSpPr>
          <p:cNvPr id="97" name="Google Shape;97;p74"/>
          <p:cNvSpPr txBox="1">
            <a:spLocks noGrp="1"/>
          </p:cNvSpPr>
          <p:nvPr>
            <p:ph type="body" idx="1"/>
          </p:nvPr>
        </p:nvSpPr>
        <p:spPr>
          <a:xfrm>
            <a:off x="609600" y="1314293"/>
            <a:ext cx="4569845" cy="851523"/>
          </a:xfrm>
          <a:prstGeom prst="rect">
            <a:avLst/>
          </a:prstGeom>
          <a:noFill/>
          <a:ln>
            <a:noFill/>
          </a:ln>
        </p:spPr>
        <p:txBody>
          <a:bodyPr spcFirstLastPara="1" wrap="square" lIns="0" tIns="0" rIns="91425" bIns="45700" anchor="t" anchorCtr="0">
            <a:normAutofit/>
          </a:bodyPr>
          <a:lstStyle>
            <a:lvl1pPr marL="457200" lvl="0" indent="-228600" algn="l">
              <a:spcBef>
                <a:spcPts val="280"/>
              </a:spcBef>
              <a:spcAft>
                <a:spcPts val="0"/>
              </a:spcAft>
              <a:buClr>
                <a:srgbClr val="E10600"/>
              </a:buClr>
              <a:buSzPts val="1400"/>
              <a:buNone/>
              <a:defRPr sz="1400" b="1">
                <a:solidFill>
                  <a:srgbClr val="E10600"/>
                </a:solidFill>
              </a:defRPr>
            </a:lvl1pPr>
            <a:lvl2pPr marL="914400" lvl="1" indent="-228600" algn="l">
              <a:spcBef>
                <a:spcPts val="400"/>
              </a:spcBef>
              <a:spcAft>
                <a:spcPts val="0"/>
              </a:spcAft>
              <a:buClr>
                <a:srgbClr val="0C2340"/>
              </a:buClr>
              <a:buSzPts val="2000"/>
              <a:buNone/>
              <a:defRPr sz="2000" b="1"/>
            </a:lvl2pPr>
            <a:lvl3pPr marL="1371600" lvl="2" indent="-228600" algn="l">
              <a:spcBef>
                <a:spcPts val="360"/>
              </a:spcBef>
              <a:spcAft>
                <a:spcPts val="0"/>
              </a:spcAft>
              <a:buClr>
                <a:srgbClr val="0C2340"/>
              </a:buClr>
              <a:buSzPts val="1800"/>
              <a:buNone/>
              <a:defRPr sz="1800" b="1"/>
            </a:lvl3pPr>
            <a:lvl4pPr marL="1828800" lvl="3" indent="-228600" algn="l">
              <a:spcBef>
                <a:spcPts val="320"/>
              </a:spcBef>
              <a:spcAft>
                <a:spcPts val="0"/>
              </a:spcAft>
              <a:buClr>
                <a:srgbClr val="0C2340"/>
              </a:buClr>
              <a:buSzPts val="1600"/>
              <a:buNone/>
              <a:defRPr sz="1600" b="1"/>
            </a:lvl4pPr>
            <a:lvl5pPr marL="2286000" lvl="4" indent="-228600" algn="l">
              <a:spcBef>
                <a:spcPts val="320"/>
              </a:spcBef>
              <a:spcAft>
                <a:spcPts val="0"/>
              </a:spcAft>
              <a:buClr>
                <a:srgbClr val="0C23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8" name="Google Shape;98;p74"/>
          <p:cNvSpPr txBox="1">
            <a:spLocks noGrp="1"/>
          </p:cNvSpPr>
          <p:nvPr>
            <p:ph type="body" idx="2"/>
          </p:nvPr>
        </p:nvSpPr>
        <p:spPr>
          <a:xfrm>
            <a:off x="5455239" y="1314293"/>
            <a:ext cx="4860996" cy="851523"/>
          </a:xfrm>
          <a:prstGeom prst="rect">
            <a:avLst/>
          </a:prstGeom>
          <a:noFill/>
          <a:ln>
            <a:noFill/>
          </a:ln>
        </p:spPr>
        <p:txBody>
          <a:bodyPr spcFirstLastPara="1" wrap="square" lIns="0" tIns="0" rIns="91425" bIns="45700" anchor="t" anchorCtr="0">
            <a:normAutofit/>
          </a:bodyPr>
          <a:lstStyle>
            <a:lvl1pPr marL="457200" lvl="0" indent="-228600" algn="l">
              <a:spcBef>
                <a:spcPts val="280"/>
              </a:spcBef>
              <a:spcAft>
                <a:spcPts val="0"/>
              </a:spcAft>
              <a:buClr>
                <a:srgbClr val="E10600"/>
              </a:buClr>
              <a:buSzPts val="1400"/>
              <a:buNone/>
              <a:defRPr sz="1400" b="1">
                <a:solidFill>
                  <a:srgbClr val="E10600"/>
                </a:solidFill>
              </a:defRPr>
            </a:lvl1pPr>
            <a:lvl2pPr marL="914400" lvl="1" indent="-228600" algn="l">
              <a:spcBef>
                <a:spcPts val="400"/>
              </a:spcBef>
              <a:spcAft>
                <a:spcPts val="0"/>
              </a:spcAft>
              <a:buClr>
                <a:srgbClr val="0C2340"/>
              </a:buClr>
              <a:buSzPts val="2000"/>
              <a:buNone/>
              <a:defRPr sz="2000" b="1"/>
            </a:lvl2pPr>
            <a:lvl3pPr marL="1371600" lvl="2" indent="-228600" algn="l">
              <a:spcBef>
                <a:spcPts val="360"/>
              </a:spcBef>
              <a:spcAft>
                <a:spcPts val="0"/>
              </a:spcAft>
              <a:buClr>
                <a:srgbClr val="0C2340"/>
              </a:buClr>
              <a:buSzPts val="1800"/>
              <a:buNone/>
              <a:defRPr sz="1800" b="1"/>
            </a:lvl3pPr>
            <a:lvl4pPr marL="1828800" lvl="3" indent="-228600" algn="l">
              <a:spcBef>
                <a:spcPts val="320"/>
              </a:spcBef>
              <a:spcAft>
                <a:spcPts val="0"/>
              </a:spcAft>
              <a:buClr>
                <a:srgbClr val="0C2340"/>
              </a:buClr>
              <a:buSzPts val="1600"/>
              <a:buNone/>
              <a:defRPr sz="1600" b="1"/>
            </a:lvl4pPr>
            <a:lvl5pPr marL="2286000" lvl="4" indent="-228600" algn="l">
              <a:spcBef>
                <a:spcPts val="320"/>
              </a:spcBef>
              <a:spcAft>
                <a:spcPts val="0"/>
              </a:spcAft>
              <a:buClr>
                <a:srgbClr val="0C23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9" name="Google Shape;99;p74"/>
          <p:cNvSpPr txBox="1">
            <a:spLocks noGrp="1"/>
          </p:cNvSpPr>
          <p:nvPr>
            <p:ph type="title"/>
          </p:nvPr>
        </p:nvSpPr>
        <p:spPr>
          <a:xfrm>
            <a:off x="609604" y="411001"/>
            <a:ext cx="9706633"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74"/>
          <p:cNvSpPr txBox="1">
            <a:spLocks noGrp="1"/>
          </p:cNvSpPr>
          <p:nvPr>
            <p:ph type="body" idx="3"/>
          </p:nvPr>
        </p:nvSpPr>
        <p:spPr>
          <a:xfrm>
            <a:off x="609600" y="2480832"/>
            <a:ext cx="4569845" cy="3085523"/>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1" name="Google Shape;101;p74"/>
          <p:cNvSpPr txBox="1">
            <a:spLocks noGrp="1"/>
          </p:cNvSpPr>
          <p:nvPr>
            <p:ph type="body" idx="4"/>
          </p:nvPr>
        </p:nvSpPr>
        <p:spPr>
          <a:xfrm>
            <a:off x="5455239" y="2480832"/>
            <a:ext cx="4860996" cy="3085523"/>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2" name="Google Shape;102;p7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7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7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7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21"/>
        <p:cNvGrpSpPr/>
        <p:nvPr/>
      </p:nvGrpSpPr>
      <p:grpSpPr>
        <a:xfrm>
          <a:off x="0" y="0"/>
          <a:ext cx="0" cy="0"/>
          <a:chOff x="0" y="0"/>
          <a:chExt cx="0" cy="0"/>
        </a:xfrm>
      </p:grpSpPr>
      <p:sp>
        <p:nvSpPr>
          <p:cNvPr id="22" name="Google Shape;22;p60"/>
          <p:cNvSpPr txBox="1">
            <a:spLocks noGrp="1"/>
          </p:cNvSpPr>
          <p:nvPr>
            <p:ph type="sldNum" idx="12"/>
          </p:nvPr>
        </p:nvSpPr>
        <p:spPr>
          <a:xfrm>
            <a:off x="609600" y="6417652"/>
            <a:ext cx="2698299" cy="365125"/>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60"/>
          <p:cNvSpPr txBox="1">
            <a:spLocks noGrp="1"/>
          </p:cNvSpPr>
          <p:nvPr>
            <p:ph type="body" idx="1"/>
          </p:nvPr>
        </p:nvSpPr>
        <p:spPr>
          <a:xfrm>
            <a:off x="390627" y="2375396"/>
            <a:ext cx="7588251" cy="2267483"/>
          </a:xfrm>
          <a:prstGeom prst="rect">
            <a:avLst/>
          </a:prstGeom>
          <a:noFill/>
          <a:ln>
            <a:noFill/>
          </a:ln>
        </p:spPr>
        <p:txBody>
          <a:bodyPr spcFirstLastPara="1" wrap="square" lIns="0" tIns="0" rIns="91425" bIns="45700" anchor="t" anchorCtr="0">
            <a:normAutofit/>
          </a:bodyPr>
          <a:lstStyle>
            <a:lvl1pPr marL="457200" lvl="0" indent="-228600" algn="l">
              <a:lnSpc>
                <a:spcPct val="80000"/>
              </a:lnSpc>
              <a:spcBef>
                <a:spcPts val="1600"/>
              </a:spcBef>
              <a:spcAft>
                <a:spcPts val="0"/>
              </a:spcAft>
              <a:buClr>
                <a:srgbClr val="FFFFFF"/>
              </a:buClr>
              <a:buSzPts val="8000"/>
              <a:buNone/>
              <a:defRPr sz="8000">
                <a:solidFill>
                  <a:srgbClr val="FFFFFF"/>
                </a:solidFill>
                <a:latin typeface="Times New Roman"/>
                <a:ea typeface="Times New Roman"/>
                <a:cs typeface="Times New Roman"/>
                <a:sym typeface="Times New Roman"/>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0"/>
          <p:cNvSpPr txBox="1">
            <a:spLocks noGrp="1"/>
          </p:cNvSpPr>
          <p:nvPr>
            <p:ph type="body" idx="2"/>
          </p:nvPr>
        </p:nvSpPr>
        <p:spPr>
          <a:xfrm>
            <a:off x="390627" y="4642879"/>
            <a:ext cx="7498005" cy="1690507"/>
          </a:xfrm>
          <a:prstGeom prst="rect">
            <a:avLst/>
          </a:prstGeom>
          <a:noFill/>
          <a:ln>
            <a:noFill/>
          </a:ln>
        </p:spPr>
        <p:txBody>
          <a:bodyPr spcFirstLastPara="1" wrap="square" lIns="0" tIns="0" rIns="91425" bIns="45700" anchor="t" anchorCtr="0">
            <a:normAutofit/>
          </a:bodyPr>
          <a:lstStyle>
            <a:lvl1pPr marL="457200" lvl="0" indent="-228600" algn="l">
              <a:spcBef>
                <a:spcPts val="427"/>
              </a:spcBef>
              <a:spcAft>
                <a:spcPts val="0"/>
              </a:spcAft>
              <a:buClr>
                <a:srgbClr val="FFFFFF"/>
              </a:buClr>
              <a:buSzPts val="2133"/>
              <a:buNone/>
              <a:defRPr sz="2133" cap="none">
                <a:solidFill>
                  <a:srgbClr val="FFFFFF"/>
                </a:solidFill>
                <a:latin typeface="Montserrat"/>
                <a:ea typeface="Montserrat"/>
                <a:cs typeface="Montserrat"/>
                <a:sym typeface="Montserrat"/>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5" name="Google Shape;25;p60"/>
          <p:cNvPicPr preferRelativeResize="0"/>
          <p:nvPr/>
        </p:nvPicPr>
        <p:blipFill rotWithShape="1">
          <a:blip r:embed="rId2">
            <a:alphaModFix/>
          </a:blip>
          <a:srcRect/>
          <a:stretch/>
        </p:blipFill>
        <p:spPr>
          <a:xfrm>
            <a:off x="9847117" y="5347471"/>
            <a:ext cx="2114927" cy="83953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7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7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77"/>
          <p:cNvSpPr txBox="1">
            <a:spLocks noGrp="1"/>
          </p:cNvSpPr>
          <p:nvPr>
            <p:ph type="title"/>
          </p:nvPr>
        </p:nvSpPr>
        <p:spPr>
          <a:xfrm>
            <a:off x="2389717" y="4800601"/>
            <a:ext cx="7315200" cy="566739"/>
          </a:xfrm>
          <a:prstGeom prst="rect">
            <a:avLst/>
          </a:prstGeom>
          <a:noFill/>
          <a:ln>
            <a:noFill/>
          </a:ln>
        </p:spPr>
        <p:txBody>
          <a:bodyPr spcFirstLastPara="1" wrap="square" lIns="0" tIns="0" rIns="91425" bIns="45700" anchor="b" anchorCtr="0">
            <a:normAutofit/>
          </a:bodyPr>
          <a:lstStyle>
            <a:lvl1pPr lvl="0" algn="l">
              <a:spcBef>
                <a:spcPts val="0"/>
              </a:spcBef>
              <a:spcAft>
                <a:spcPts val="0"/>
              </a:spcAft>
              <a:buClr>
                <a:schemeClr val="dk2"/>
              </a:buClr>
              <a:buSzPts val="2000"/>
              <a:buFont typeface="Times New Roman"/>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77"/>
          <p:cNvSpPr>
            <a:spLocks noGrp="1"/>
          </p:cNvSpPr>
          <p:nvPr>
            <p:ph type="pic" idx="2"/>
          </p:nvPr>
        </p:nvSpPr>
        <p:spPr>
          <a:xfrm>
            <a:off x="2389717" y="612775"/>
            <a:ext cx="7315200" cy="4114800"/>
          </a:xfrm>
          <a:prstGeom prst="rect">
            <a:avLst/>
          </a:prstGeom>
          <a:noFill/>
          <a:ln>
            <a:noFill/>
          </a:ln>
        </p:spPr>
      </p:sp>
      <p:sp>
        <p:nvSpPr>
          <p:cNvPr id="114" name="Google Shape;114;p77"/>
          <p:cNvSpPr txBox="1">
            <a:spLocks noGrp="1"/>
          </p:cNvSpPr>
          <p:nvPr>
            <p:ph type="body" idx="1"/>
          </p:nvPr>
        </p:nvSpPr>
        <p:spPr>
          <a:xfrm>
            <a:off x="2389717" y="5436302"/>
            <a:ext cx="7315200" cy="655443"/>
          </a:xfrm>
          <a:prstGeom prst="rect">
            <a:avLst/>
          </a:prstGeom>
          <a:noFill/>
          <a:ln>
            <a:noFill/>
          </a:ln>
        </p:spPr>
        <p:txBody>
          <a:bodyPr spcFirstLastPara="1" wrap="square" lIns="0" tIns="0" rIns="91425" bIns="45700" anchor="t" anchorCtr="0">
            <a:normAutofit/>
          </a:bodyPr>
          <a:lstStyle>
            <a:lvl1pPr marL="457200" lvl="0" indent="-228600" algn="l">
              <a:spcBef>
                <a:spcPts val="240"/>
              </a:spcBef>
              <a:spcAft>
                <a:spcPts val="0"/>
              </a:spcAft>
              <a:buClr>
                <a:srgbClr val="0C2340"/>
              </a:buClr>
              <a:buSzPts val="1200"/>
              <a:buNone/>
              <a:defRPr sz="1200" b="0"/>
            </a:lvl1pPr>
            <a:lvl2pPr marL="914400" lvl="1" indent="-228600" algn="l">
              <a:spcBef>
                <a:spcPts val="240"/>
              </a:spcBef>
              <a:spcAft>
                <a:spcPts val="0"/>
              </a:spcAft>
              <a:buClr>
                <a:srgbClr val="0C2340"/>
              </a:buClr>
              <a:buSzPts val="1200"/>
              <a:buNone/>
              <a:defRPr sz="1200"/>
            </a:lvl2pPr>
            <a:lvl3pPr marL="1371600" lvl="2" indent="-228600" algn="l">
              <a:spcBef>
                <a:spcPts val="200"/>
              </a:spcBef>
              <a:spcAft>
                <a:spcPts val="0"/>
              </a:spcAft>
              <a:buClr>
                <a:srgbClr val="0C2340"/>
              </a:buClr>
              <a:buSzPts val="1000"/>
              <a:buNone/>
              <a:defRPr sz="1000"/>
            </a:lvl3pPr>
            <a:lvl4pPr marL="1828800" lvl="3" indent="-228600" algn="l">
              <a:spcBef>
                <a:spcPts val="180"/>
              </a:spcBef>
              <a:spcAft>
                <a:spcPts val="0"/>
              </a:spcAft>
              <a:buClr>
                <a:srgbClr val="0C2340"/>
              </a:buClr>
              <a:buSzPts val="900"/>
              <a:buNone/>
              <a:defRPr sz="900"/>
            </a:lvl4pPr>
            <a:lvl5pPr marL="2286000" lvl="4" indent="-228600" algn="l">
              <a:spcBef>
                <a:spcPts val="180"/>
              </a:spcBef>
              <a:spcAft>
                <a:spcPts val="0"/>
              </a:spcAft>
              <a:buClr>
                <a:srgbClr val="0C23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5" name="Google Shape;115;p7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7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17"/>
        <p:cNvGrpSpPr/>
        <p:nvPr/>
      </p:nvGrpSpPr>
      <p:grpSpPr>
        <a:xfrm>
          <a:off x="0" y="0"/>
          <a:ext cx="0" cy="0"/>
          <a:chOff x="0" y="0"/>
          <a:chExt cx="0" cy="0"/>
        </a:xfrm>
      </p:grpSpPr>
      <p:sp>
        <p:nvSpPr>
          <p:cNvPr id="118" name="Google Shape;118;p78"/>
          <p:cNvSpPr txBox="1">
            <a:spLocks noGrp="1"/>
          </p:cNvSpPr>
          <p:nvPr>
            <p:ph type="title"/>
          </p:nvPr>
        </p:nvSpPr>
        <p:spPr>
          <a:xfrm>
            <a:off x="1727200" y="1219200"/>
            <a:ext cx="9448800" cy="1447800"/>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78"/>
          <p:cNvSpPr txBox="1">
            <a:spLocks noGrp="1"/>
          </p:cNvSpPr>
          <p:nvPr>
            <p:ph type="body" idx="1"/>
          </p:nvPr>
        </p:nvSpPr>
        <p:spPr>
          <a:xfrm>
            <a:off x="1727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78"/>
          <p:cNvSpPr txBox="1">
            <a:spLocks noGrp="1"/>
          </p:cNvSpPr>
          <p:nvPr>
            <p:ph type="body" idx="2"/>
          </p:nvPr>
        </p:nvSpPr>
        <p:spPr>
          <a:xfrm>
            <a:off x="6553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7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22" name="Google Shape;122;p7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7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61"/>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1"/>
          <p:cNvSpPr txBox="1">
            <a:spLocks noGrp="1"/>
          </p:cNvSpPr>
          <p:nvPr>
            <p:ph type="body" idx="1"/>
          </p:nvPr>
        </p:nvSpPr>
        <p:spPr>
          <a:xfrm>
            <a:off x="609600" y="1694047"/>
            <a:ext cx="9706632" cy="3872308"/>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29" name="Google Shape;29;p61"/>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62"/>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2"/>
          <p:cNvSpPr txBox="1">
            <a:spLocks noGrp="1"/>
          </p:cNvSpPr>
          <p:nvPr>
            <p:ph type="body" idx="1"/>
          </p:nvPr>
        </p:nvSpPr>
        <p:spPr>
          <a:xfrm>
            <a:off x="609600" y="1655545"/>
            <a:ext cx="4569845" cy="3910810"/>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3" name="Google Shape;33;p62"/>
          <p:cNvSpPr txBox="1">
            <a:spLocks noGrp="1"/>
          </p:cNvSpPr>
          <p:nvPr>
            <p:ph type="body" idx="2"/>
          </p:nvPr>
        </p:nvSpPr>
        <p:spPr>
          <a:xfrm>
            <a:off x="5455237" y="1655545"/>
            <a:ext cx="4860996" cy="3910809"/>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4" name="Google Shape;34;p62"/>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5"/>
        <p:cNvGrpSpPr/>
        <p:nvPr/>
      </p:nvGrpSpPr>
      <p:grpSpPr>
        <a:xfrm>
          <a:off x="0" y="0"/>
          <a:ext cx="0" cy="0"/>
          <a:chOff x="0" y="0"/>
          <a:chExt cx="0" cy="0"/>
        </a:xfrm>
      </p:grpSpPr>
      <p:sp>
        <p:nvSpPr>
          <p:cNvPr id="36" name="Google Shape;36;p63"/>
          <p:cNvSpPr txBox="1">
            <a:spLocks noGrp="1"/>
          </p:cNvSpPr>
          <p:nvPr>
            <p:ph type="body" idx="1"/>
          </p:nvPr>
        </p:nvSpPr>
        <p:spPr>
          <a:xfrm>
            <a:off x="609600" y="1314293"/>
            <a:ext cx="4569845" cy="851523"/>
          </a:xfrm>
          <a:prstGeom prst="rect">
            <a:avLst/>
          </a:prstGeom>
          <a:noFill/>
          <a:ln>
            <a:noFill/>
          </a:ln>
        </p:spPr>
        <p:txBody>
          <a:bodyPr spcFirstLastPara="1" wrap="square" lIns="0" tIns="0" rIns="91425" bIns="45700" anchor="t" anchorCtr="0">
            <a:normAutofit/>
          </a:bodyPr>
          <a:lstStyle>
            <a:lvl1pPr marL="457200" lvl="0" indent="-228600" algn="l">
              <a:spcBef>
                <a:spcPts val="373"/>
              </a:spcBef>
              <a:spcAft>
                <a:spcPts val="0"/>
              </a:spcAft>
              <a:buClr>
                <a:srgbClr val="E10600"/>
              </a:buClr>
              <a:buSzPts val="1867"/>
              <a:buNone/>
              <a:defRPr sz="1867" b="1">
                <a:solidFill>
                  <a:srgbClr val="E10600"/>
                </a:solidFill>
              </a:defRPr>
            </a:lvl1pPr>
            <a:lvl2pPr marL="914400" lvl="1" indent="-228600" algn="l">
              <a:spcBef>
                <a:spcPts val="533"/>
              </a:spcBef>
              <a:spcAft>
                <a:spcPts val="0"/>
              </a:spcAft>
              <a:buClr>
                <a:srgbClr val="0C2340"/>
              </a:buClr>
              <a:buSzPts val="2667"/>
              <a:buNone/>
              <a:defRPr sz="2667" b="1"/>
            </a:lvl2pPr>
            <a:lvl3pPr marL="1371600" lvl="2" indent="-228600" algn="l">
              <a:spcBef>
                <a:spcPts val="480"/>
              </a:spcBef>
              <a:spcAft>
                <a:spcPts val="0"/>
              </a:spcAft>
              <a:buClr>
                <a:srgbClr val="0C2340"/>
              </a:buClr>
              <a:buSzPts val="2400"/>
              <a:buNone/>
              <a:defRPr sz="2400" b="1"/>
            </a:lvl3pPr>
            <a:lvl4pPr marL="1828800" lvl="3" indent="-228600" algn="l">
              <a:spcBef>
                <a:spcPts val="427"/>
              </a:spcBef>
              <a:spcAft>
                <a:spcPts val="0"/>
              </a:spcAft>
              <a:buClr>
                <a:srgbClr val="0C2340"/>
              </a:buClr>
              <a:buSzPts val="2133"/>
              <a:buNone/>
              <a:defRPr sz="2133" b="1"/>
            </a:lvl4pPr>
            <a:lvl5pPr marL="2286000" lvl="4" indent="-228600" algn="l">
              <a:spcBef>
                <a:spcPts val="427"/>
              </a:spcBef>
              <a:spcAft>
                <a:spcPts val="0"/>
              </a:spcAft>
              <a:buClr>
                <a:srgbClr val="0C2340"/>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37" name="Google Shape;37;p63"/>
          <p:cNvSpPr txBox="1">
            <a:spLocks noGrp="1"/>
          </p:cNvSpPr>
          <p:nvPr>
            <p:ph type="body" idx="2"/>
          </p:nvPr>
        </p:nvSpPr>
        <p:spPr>
          <a:xfrm>
            <a:off x="5455237" y="1314293"/>
            <a:ext cx="4860996" cy="851523"/>
          </a:xfrm>
          <a:prstGeom prst="rect">
            <a:avLst/>
          </a:prstGeom>
          <a:noFill/>
          <a:ln>
            <a:noFill/>
          </a:ln>
        </p:spPr>
        <p:txBody>
          <a:bodyPr spcFirstLastPara="1" wrap="square" lIns="0" tIns="0" rIns="91425" bIns="45700" anchor="t" anchorCtr="0">
            <a:normAutofit/>
          </a:bodyPr>
          <a:lstStyle>
            <a:lvl1pPr marL="457200" lvl="0" indent="-228600" algn="l">
              <a:spcBef>
                <a:spcPts val="373"/>
              </a:spcBef>
              <a:spcAft>
                <a:spcPts val="0"/>
              </a:spcAft>
              <a:buClr>
                <a:srgbClr val="E10600"/>
              </a:buClr>
              <a:buSzPts val="1867"/>
              <a:buNone/>
              <a:defRPr sz="1867" b="1">
                <a:solidFill>
                  <a:srgbClr val="E10600"/>
                </a:solidFill>
              </a:defRPr>
            </a:lvl1pPr>
            <a:lvl2pPr marL="914400" lvl="1" indent="-228600" algn="l">
              <a:spcBef>
                <a:spcPts val="533"/>
              </a:spcBef>
              <a:spcAft>
                <a:spcPts val="0"/>
              </a:spcAft>
              <a:buClr>
                <a:srgbClr val="0C2340"/>
              </a:buClr>
              <a:buSzPts val="2667"/>
              <a:buNone/>
              <a:defRPr sz="2667" b="1"/>
            </a:lvl2pPr>
            <a:lvl3pPr marL="1371600" lvl="2" indent="-228600" algn="l">
              <a:spcBef>
                <a:spcPts val="480"/>
              </a:spcBef>
              <a:spcAft>
                <a:spcPts val="0"/>
              </a:spcAft>
              <a:buClr>
                <a:srgbClr val="0C2340"/>
              </a:buClr>
              <a:buSzPts val="2400"/>
              <a:buNone/>
              <a:defRPr sz="2400" b="1"/>
            </a:lvl3pPr>
            <a:lvl4pPr marL="1828800" lvl="3" indent="-228600" algn="l">
              <a:spcBef>
                <a:spcPts val="427"/>
              </a:spcBef>
              <a:spcAft>
                <a:spcPts val="0"/>
              </a:spcAft>
              <a:buClr>
                <a:srgbClr val="0C2340"/>
              </a:buClr>
              <a:buSzPts val="2133"/>
              <a:buNone/>
              <a:defRPr sz="2133" b="1"/>
            </a:lvl4pPr>
            <a:lvl5pPr marL="2286000" lvl="4" indent="-228600" algn="l">
              <a:spcBef>
                <a:spcPts val="427"/>
              </a:spcBef>
              <a:spcAft>
                <a:spcPts val="0"/>
              </a:spcAft>
              <a:buClr>
                <a:srgbClr val="0C2340"/>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38" name="Google Shape;38;p63"/>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3"/>
          <p:cNvSpPr txBox="1">
            <a:spLocks noGrp="1"/>
          </p:cNvSpPr>
          <p:nvPr>
            <p:ph type="body" idx="3"/>
          </p:nvPr>
        </p:nvSpPr>
        <p:spPr>
          <a:xfrm>
            <a:off x="609600" y="2480831"/>
            <a:ext cx="4569845" cy="3085523"/>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63"/>
          <p:cNvSpPr txBox="1">
            <a:spLocks noGrp="1"/>
          </p:cNvSpPr>
          <p:nvPr>
            <p:ph type="body" idx="4"/>
          </p:nvPr>
        </p:nvSpPr>
        <p:spPr>
          <a:xfrm>
            <a:off x="5455237" y="2480831"/>
            <a:ext cx="4860996" cy="3085523"/>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63"/>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4"/>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4"/>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65"/>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66"/>
          <p:cNvSpPr txBox="1">
            <a:spLocks noGrp="1"/>
          </p:cNvSpPr>
          <p:nvPr>
            <p:ph type="title"/>
          </p:nvPr>
        </p:nvSpPr>
        <p:spPr>
          <a:xfrm>
            <a:off x="2389717" y="4800600"/>
            <a:ext cx="7315200" cy="566739"/>
          </a:xfrm>
          <a:prstGeom prst="rect">
            <a:avLst/>
          </a:prstGeom>
          <a:noFill/>
          <a:ln>
            <a:noFill/>
          </a:ln>
        </p:spPr>
        <p:txBody>
          <a:bodyPr spcFirstLastPara="1" wrap="square" lIns="0" tIns="0" rIns="91425" bIns="45700" anchor="b" anchorCtr="0">
            <a:normAutofit/>
          </a:bodyPr>
          <a:lstStyle>
            <a:lvl1pPr lvl="0" algn="l">
              <a:spcBef>
                <a:spcPts val="0"/>
              </a:spcBef>
              <a:spcAft>
                <a:spcPts val="0"/>
              </a:spcAft>
              <a:buClr>
                <a:schemeClr val="dk2"/>
              </a:buClr>
              <a:buSzPts val="2667"/>
              <a:buFont typeface="Times New Roman"/>
              <a:buNone/>
              <a:defRPr sz="2667"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6"/>
          <p:cNvSpPr>
            <a:spLocks noGrp="1"/>
          </p:cNvSpPr>
          <p:nvPr>
            <p:ph type="pic" idx="2"/>
          </p:nvPr>
        </p:nvSpPr>
        <p:spPr>
          <a:xfrm>
            <a:off x="2389717" y="612775"/>
            <a:ext cx="7315200" cy="4114800"/>
          </a:xfrm>
          <a:prstGeom prst="rect">
            <a:avLst/>
          </a:prstGeom>
          <a:noFill/>
          <a:ln>
            <a:noFill/>
          </a:ln>
        </p:spPr>
      </p:sp>
      <p:sp>
        <p:nvSpPr>
          <p:cNvPr id="50" name="Google Shape;50;p66"/>
          <p:cNvSpPr txBox="1">
            <a:spLocks noGrp="1"/>
          </p:cNvSpPr>
          <p:nvPr>
            <p:ph type="body" idx="1"/>
          </p:nvPr>
        </p:nvSpPr>
        <p:spPr>
          <a:xfrm>
            <a:off x="2389717" y="5436301"/>
            <a:ext cx="7315200" cy="655443"/>
          </a:xfrm>
          <a:prstGeom prst="rect">
            <a:avLst/>
          </a:prstGeom>
          <a:noFill/>
          <a:ln>
            <a:noFill/>
          </a:ln>
        </p:spPr>
        <p:txBody>
          <a:bodyPr spcFirstLastPara="1" wrap="square" lIns="0" tIns="0" rIns="91425" bIns="45700" anchor="t" anchorCtr="0">
            <a:normAutofit/>
          </a:bodyPr>
          <a:lstStyle>
            <a:lvl1pPr marL="457200" lvl="0" indent="-228600" algn="l">
              <a:spcBef>
                <a:spcPts val="320"/>
              </a:spcBef>
              <a:spcAft>
                <a:spcPts val="0"/>
              </a:spcAft>
              <a:buClr>
                <a:srgbClr val="0C2340"/>
              </a:buClr>
              <a:buSzPts val="1600"/>
              <a:buNone/>
              <a:defRPr sz="1600" b="0"/>
            </a:lvl1pPr>
            <a:lvl2pPr marL="914400" lvl="1" indent="-228600" algn="l">
              <a:spcBef>
                <a:spcPts val="320"/>
              </a:spcBef>
              <a:spcAft>
                <a:spcPts val="0"/>
              </a:spcAft>
              <a:buClr>
                <a:srgbClr val="0C2340"/>
              </a:buClr>
              <a:buSzPts val="1600"/>
              <a:buNone/>
              <a:defRPr sz="1600"/>
            </a:lvl2pPr>
            <a:lvl3pPr marL="1371600" lvl="2" indent="-228600" algn="l">
              <a:spcBef>
                <a:spcPts val="267"/>
              </a:spcBef>
              <a:spcAft>
                <a:spcPts val="0"/>
              </a:spcAft>
              <a:buClr>
                <a:srgbClr val="0C2340"/>
              </a:buClr>
              <a:buSzPts val="1333"/>
              <a:buNone/>
              <a:defRPr sz="1333"/>
            </a:lvl3pPr>
            <a:lvl4pPr marL="1828800" lvl="3" indent="-228600" algn="l">
              <a:spcBef>
                <a:spcPts val="240"/>
              </a:spcBef>
              <a:spcAft>
                <a:spcPts val="0"/>
              </a:spcAft>
              <a:buClr>
                <a:srgbClr val="0C2340"/>
              </a:buClr>
              <a:buSzPts val="1200"/>
              <a:buNone/>
              <a:defRPr sz="1200"/>
            </a:lvl4pPr>
            <a:lvl5pPr marL="2286000" lvl="4" indent="-228600" algn="l">
              <a:spcBef>
                <a:spcPts val="240"/>
              </a:spcBef>
              <a:spcAft>
                <a:spcPts val="0"/>
              </a:spcAft>
              <a:buClr>
                <a:srgbClr val="0C2340"/>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51" name="Google Shape;51;p66"/>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52"/>
        <p:cNvGrpSpPr/>
        <p:nvPr/>
      </p:nvGrpSpPr>
      <p:grpSpPr>
        <a:xfrm>
          <a:off x="0" y="0"/>
          <a:ext cx="0" cy="0"/>
          <a:chOff x="0" y="0"/>
          <a:chExt cx="0" cy="0"/>
        </a:xfrm>
      </p:grpSpPr>
      <p:sp>
        <p:nvSpPr>
          <p:cNvPr id="53" name="Google Shape;53;p67"/>
          <p:cNvSpPr txBox="1">
            <a:spLocks noGrp="1"/>
          </p:cNvSpPr>
          <p:nvPr>
            <p:ph type="ctrTitle"/>
          </p:nvPr>
        </p:nvSpPr>
        <p:spPr>
          <a:xfrm>
            <a:off x="914400" y="2130426"/>
            <a:ext cx="10363200" cy="1470025"/>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7"/>
          <p:cNvSpPr txBox="1">
            <a:spLocks noGrp="1"/>
          </p:cNvSpPr>
          <p:nvPr>
            <p:ph type="subTitle" idx="1"/>
          </p:nvPr>
        </p:nvSpPr>
        <p:spPr>
          <a:xfrm>
            <a:off x="1828800" y="3886200"/>
            <a:ext cx="8534400" cy="1752600"/>
          </a:xfrm>
          <a:prstGeom prst="rect">
            <a:avLst/>
          </a:prstGeom>
          <a:noFill/>
          <a:ln>
            <a:noFill/>
          </a:ln>
        </p:spPr>
        <p:txBody>
          <a:bodyPr spcFirstLastPara="1" wrap="square" lIns="0" tIns="0" rIns="91425" bIns="45700" anchor="t" anchorCtr="0">
            <a:normAutofit/>
          </a:bodyPr>
          <a:lstStyle>
            <a:lvl1pPr lvl="0" algn="ctr">
              <a:spcBef>
                <a:spcPts val="427"/>
              </a:spcBef>
              <a:spcAft>
                <a:spcPts val="0"/>
              </a:spcAft>
              <a:buClr>
                <a:srgbClr val="888888"/>
              </a:buClr>
              <a:buSzPts val="2133"/>
              <a:buNone/>
              <a:defRPr>
                <a:solidFill>
                  <a:srgbClr val="888888"/>
                </a:solidFill>
              </a:defRPr>
            </a:lvl1pPr>
            <a:lvl2pPr lvl="1" algn="ctr">
              <a:spcBef>
                <a:spcPts val="427"/>
              </a:spcBef>
              <a:spcAft>
                <a:spcPts val="0"/>
              </a:spcAft>
              <a:buClr>
                <a:srgbClr val="888888"/>
              </a:buClr>
              <a:buSzPts val="2133"/>
              <a:buNone/>
              <a:defRPr>
                <a:solidFill>
                  <a:srgbClr val="888888"/>
                </a:solidFill>
              </a:defRPr>
            </a:lvl2pPr>
            <a:lvl3pPr lvl="2" algn="ctr">
              <a:spcBef>
                <a:spcPts val="427"/>
              </a:spcBef>
              <a:spcAft>
                <a:spcPts val="0"/>
              </a:spcAft>
              <a:buClr>
                <a:srgbClr val="888888"/>
              </a:buClr>
              <a:buSzPts val="2133"/>
              <a:buNone/>
              <a:defRPr>
                <a:solidFill>
                  <a:srgbClr val="888888"/>
                </a:solidFill>
              </a:defRPr>
            </a:lvl3pPr>
            <a:lvl4pPr lvl="3" algn="ctr">
              <a:spcBef>
                <a:spcPts val="427"/>
              </a:spcBef>
              <a:spcAft>
                <a:spcPts val="0"/>
              </a:spcAft>
              <a:buClr>
                <a:srgbClr val="888888"/>
              </a:buClr>
              <a:buSzPts val="2133"/>
              <a:buNone/>
              <a:defRPr>
                <a:solidFill>
                  <a:srgbClr val="888888"/>
                </a:solidFill>
              </a:defRPr>
            </a:lvl4pPr>
            <a:lvl5pPr lvl="4" algn="ctr">
              <a:spcBef>
                <a:spcPts val="427"/>
              </a:spcBef>
              <a:spcAft>
                <a:spcPts val="0"/>
              </a:spcAft>
              <a:buClr>
                <a:srgbClr val="888888"/>
              </a:buClr>
              <a:buSzPts val="2133"/>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55" name="Google Shape;55;p6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56" name="Google Shape;56;p67"/>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5"/>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marR="0" lvl="0" algn="l" rtl="0">
              <a:spcBef>
                <a:spcPts val="0"/>
              </a:spcBef>
              <a:spcAft>
                <a:spcPts val="0"/>
              </a:spcAft>
              <a:buClr>
                <a:schemeClr val="dk2"/>
              </a:buClr>
              <a:buSzPts val="4800"/>
              <a:buFont typeface="Times New Roman"/>
              <a:buNone/>
              <a:defRPr sz="48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5"/>
          <p:cNvSpPr txBox="1">
            <a:spLocks noGrp="1"/>
          </p:cNvSpPr>
          <p:nvPr>
            <p:ph type="body" idx="1"/>
          </p:nvPr>
        </p:nvSpPr>
        <p:spPr>
          <a:xfrm>
            <a:off x="609600" y="1694047"/>
            <a:ext cx="9706632" cy="4439236"/>
          </a:xfrm>
          <a:prstGeom prst="rect">
            <a:avLst/>
          </a:prstGeom>
          <a:noFill/>
          <a:ln>
            <a:noFill/>
          </a:ln>
        </p:spPr>
        <p:txBody>
          <a:bodyPr spcFirstLastPara="1" wrap="square" lIns="0" tIns="0" rIns="91425" bIns="45700" anchor="t" anchorCtr="0">
            <a:normAutofit/>
          </a:bodyPr>
          <a:lstStyle>
            <a:lvl1pPr marL="457200" marR="0" lvl="0"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1pPr>
            <a:lvl2pPr marL="914400" marR="0" lvl="1"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2pPr>
            <a:lvl3pPr marL="1371600" marR="0" lvl="2"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3pPr>
            <a:lvl4pPr marL="1828800" marR="0" lvl="3"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4pPr>
            <a:lvl5pPr marL="2286000" marR="0" lvl="4"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9pPr>
          </a:lstStyle>
          <a:p>
            <a:endParaRPr/>
          </a:p>
        </p:txBody>
      </p:sp>
      <p:cxnSp>
        <p:nvCxnSpPr>
          <p:cNvPr id="12" name="Google Shape;12;p55"/>
          <p:cNvCxnSpPr/>
          <p:nvPr/>
        </p:nvCxnSpPr>
        <p:spPr>
          <a:xfrm>
            <a:off x="609600" y="6421235"/>
            <a:ext cx="10048104" cy="0"/>
          </a:xfrm>
          <a:prstGeom prst="straightConnector1">
            <a:avLst/>
          </a:prstGeom>
          <a:noFill/>
          <a:ln w="9525" cap="flat" cmpd="sng">
            <a:solidFill>
              <a:schemeClr val="dk1"/>
            </a:solidFill>
            <a:prstDash val="solid"/>
            <a:round/>
            <a:headEnd type="none" w="sm" len="sm"/>
            <a:tailEnd type="none" w="sm" len="sm"/>
          </a:ln>
        </p:spPr>
      </p:cxnSp>
      <p:sp>
        <p:nvSpPr>
          <p:cNvPr id="13" name="Google Shape;13;p55"/>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marR="0" lvl="0" algn="l" rtl="0">
              <a:spcBef>
                <a:spcPts val="0"/>
              </a:spcBef>
              <a:spcAft>
                <a:spcPts val="0"/>
              </a:spcAft>
              <a:buSzPts val="1400"/>
              <a:buNone/>
              <a:defRPr sz="867"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55"/>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15" name="Google Shape;15;p55"/>
          <p:cNvPicPr preferRelativeResize="0"/>
          <p:nvPr/>
        </p:nvPicPr>
        <p:blipFill rotWithShape="1">
          <a:blip r:embed="rId15">
            <a:alphaModFix/>
          </a:blip>
          <a:srcRect/>
          <a:stretch/>
        </p:blipFill>
        <p:spPr>
          <a:xfrm>
            <a:off x="10965352" y="6240071"/>
            <a:ext cx="924211" cy="362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5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t" anchorCtr="0">
            <a:normAutofit/>
          </a:bodyPr>
          <a:lstStyle>
            <a:lvl1pPr marR="0" lvl="0" algn="l" rtl="0">
              <a:spcBef>
                <a:spcPts val="0"/>
              </a:spcBef>
              <a:spcAft>
                <a:spcPts val="0"/>
              </a:spcAft>
              <a:buClr>
                <a:schemeClr val="dk2"/>
              </a:buClr>
              <a:buSzPts val="3600"/>
              <a:buFont typeface="Times New Roman"/>
              <a:buNone/>
              <a:defRPr sz="36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57"/>
          <p:cNvSpPr txBox="1">
            <a:spLocks noGrp="1"/>
          </p:cNvSpPr>
          <p:nvPr>
            <p:ph type="body" idx="1"/>
          </p:nvPr>
        </p:nvSpPr>
        <p:spPr>
          <a:xfrm>
            <a:off x="609603" y="1892809"/>
            <a:ext cx="9515959" cy="4240476"/>
          </a:xfrm>
          <a:prstGeom prst="rect">
            <a:avLst/>
          </a:prstGeom>
          <a:noFill/>
          <a:ln>
            <a:noFill/>
          </a:ln>
        </p:spPr>
        <p:txBody>
          <a:bodyPr spcFirstLastPara="1" wrap="square" lIns="0" tIns="0" rIns="91425" bIns="45700" anchor="t" anchorCtr="0">
            <a:normAutofit/>
          </a:bodyPr>
          <a:lstStyle>
            <a:lvl1pPr marL="457200" marR="0" lvl="0"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1pPr>
            <a:lvl2pPr marL="914400" marR="0" lvl="1"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2pPr>
            <a:lvl3pPr marL="1371600" marR="0" lvl="2"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3pPr>
            <a:lvl4pPr marL="1828800" marR="0" lvl="3"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4pPr>
            <a:lvl5pPr marL="2286000" marR="0" lvl="4"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9pPr>
          </a:lstStyle>
          <a:p>
            <a:endParaRPr/>
          </a:p>
        </p:txBody>
      </p:sp>
      <p:cxnSp>
        <p:nvCxnSpPr>
          <p:cNvPr id="71" name="Google Shape;71;p57"/>
          <p:cNvCxnSpPr/>
          <p:nvPr/>
        </p:nvCxnSpPr>
        <p:spPr>
          <a:xfrm>
            <a:off x="609603" y="6421235"/>
            <a:ext cx="9515959" cy="0"/>
          </a:xfrm>
          <a:prstGeom prst="straightConnector1">
            <a:avLst/>
          </a:prstGeom>
          <a:noFill/>
          <a:ln w="9525" cap="flat" cmpd="sng">
            <a:solidFill>
              <a:schemeClr val="dk1"/>
            </a:solidFill>
            <a:prstDash val="solid"/>
            <a:round/>
            <a:headEnd type="none" w="sm" len="sm"/>
            <a:tailEnd type="none" w="sm" len="sm"/>
          </a:ln>
        </p:spPr>
      </p:cxnSp>
      <p:sp>
        <p:nvSpPr>
          <p:cNvPr id="72" name="Google Shape;72;p5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marR="0" lvl="0" algn="l" rtl="0">
              <a:spcBef>
                <a:spcPts val="0"/>
              </a:spcBef>
              <a:spcAft>
                <a:spcPts val="0"/>
              </a:spcAft>
              <a:buSzPts val="1400"/>
              <a:buNone/>
              <a:defRPr sz="651"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73" name="Google Shape;73;p5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74" name="Google Shape;74;p57" descr="A close up of a sign&#10;&#10;Description automatically generated"/>
          <p:cNvPicPr preferRelativeResize="0"/>
          <p:nvPr/>
        </p:nvPicPr>
        <p:blipFill rotWithShape="1">
          <a:blip r:embed="rId11">
            <a:alphaModFix/>
          </a:blip>
          <a:srcRect/>
          <a:stretch/>
        </p:blipFill>
        <p:spPr>
          <a:xfrm>
            <a:off x="10334626" y="5580329"/>
            <a:ext cx="1532313" cy="10696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ai8BcEyrgu8" TargetMode="External"/><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customXml" Target="../ink/ink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474559" y="3181350"/>
            <a:ext cx="10002941" cy="2272597"/>
          </a:xfrm>
          <a:prstGeom prst="rect">
            <a:avLst/>
          </a:prstGeom>
          <a:noFill/>
          <a:ln>
            <a:noFill/>
          </a:ln>
        </p:spPr>
        <p:txBody>
          <a:bodyPr spcFirstLastPara="1" wrap="square" lIns="0" tIns="0" rIns="91425" bIns="45700" anchor="t" anchorCtr="0">
            <a:normAutofit/>
          </a:bodyPr>
          <a:lstStyle/>
          <a:p>
            <a:pPr marL="0" lvl="0" indent="0" algn="l" rtl="0">
              <a:lnSpc>
                <a:spcPct val="100000"/>
              </a:lnSpc>
              <a:spcBef>
                <a:spcPts val="0"/>
              </a:spcBef>
              <a:spcAft>
                <a:spcPts val="0"/>
              </a:spcAft>
              <a:buClr>
                <a:srgbClr val="FFFFFF"/>
              </a:buClr>
              <a:buSzPts val="2800"/>
              <a:buFont typeface="Times New Roman"/>
              <a:buNone/>
            </a:pPr>
            <a:r>
              <a:rPr lang="en-US" sz="2800"/>
              <a:t>CSS3133 Knowledge Management</a:t>
            </a:r>
            <a:br>
              <a:rPr lang="en-US" sz="2800"/>
            </a:br>
            <a:br>
              <a:rPr lang="en-US" sz="2800"/>
            </a:br>
            <a:r>
              <a:rPr lang="en-US" sz="2800"/>
              <a:t>Unit 08: KM Tools</a:t>
            </a:r>
            <a:br>
              <a:rPr lang="en-US" sz="1050"/>
            </a:br>
            <a:endParaRPr sz="1050"/>
          </a:p>
        </p:txBody>
      </p:sp>
      <p:sp>
        <p:nvSpPr>
          <p:cNvPr id="129" name="Google Shape;129;p1"/>
          <p:cNvSpPr txBox="1">
            <a:spLocks noGrp="1"/>
          </p:cNvSpPr>
          <p:nvPr>
            <p:ph type="subTitle" idx="1"/>
          </p:nvPr>
        </p:nvSpPr>
        <p:spPr>
          <a:xfrm>
            <a:off x="474559" y="5653142"/>
            <a:ext cx="8463767" cy="565927"/>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Clr>
                <a:schemeClr val="accent2"/>
              </a:buClr>
              <a:buSzPts val="2100"/>
              <a:buNone/>
            </a:pPr>
            <a:endParaRPr dirty="0"/>
          </a:p>
        </p:txBody>
      </p:sp>
      <p:sp>
        <p:nvSpPr>
          <p:cNvPr id="130" name="Google Shape;130;p1"/>
          <p:cNvSpPr txBox="1">
            <a:spLocks noGrp="1"/>
          </p:cNvSpPr>
          <p:nvPr>
            <p:ph type="sldNum" idx="4294967295"/>
          </p:nvPr>
        </p:nvSpPr>
        <p:spPr>
          <a:xfrm>
            <a:off x="0" y="6418263"/>
            <a:ext cx="2698750" cy="365125"/>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867"/>
              <a:buFont typeface="Montserrat"/>
              <a:buNone/>
            </a:pPr>
            <a:fld id="{00000000-1234-1234-1234-123412341234}" type="slidenum">
              <a:rPr lang="en-US" sz="867" b="0" i="0" u="none" strike="noStrike" cap="none">
                <a:solidFill>
                  <a:srgbClr val="888888"/>
                </a:solidFill>
                <a:latin typeface="Montserrat"/>
                <a:ea typeface="Montserrat"/>
                <a:cs typeface="Montserrat"/>
                <a:sym typeface="Montserrat"/>
              </a:rPr>
              <a:t>1</a:t>
            </a:fld>
            <a:endParaRPr sz="867"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Content Creation Tools – CMS</a:t>
            </a:r>
            <a:endParaRPr/>
          </a:p>
        </p:txBody>
      </p:sp>
      <p:sp>
        <p:nvSpPr>
          <p:cNvPr id="178" name="Google Shape;178;p7"/>
          <p:cNvSpPr txBox="1">
            <a:spLocks noGrp="1"/>
          </p:cNvSpPr>
          <p:nvPr>
            <p:ph type="body" idx="1"/>
          </p:nvPr>
        </p:nvSpPr>
        <p:spPr>
          <a:xfrm>
            <a:off x="609605" y="1536192"/>
            <a:ext cx="9271814" cy="4738773"/>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dirty="0"/>
              <a:t>Content management systems (CMS)</a:t>
            </a:r>
          </a:p>
          <a:p>
            <a:pPr marL="0" lvl="0" indent="0" algn="l" rtl="0">
              <a:spcBef>
                <a:spcPts val="0"/>
              </a:spcBef>
              <a:spcAft>
                <a:spcPts val="0"/>
              </a:spcAft>
              <a:buClr>
                <a:srgbClr val="0C2340"/>
              </a:buClr>
              <a:buSzPct val="100000"/>
              <a:buNone/>
            </a:pPr>
            <a:r>
              <a:rPr lang="en-US" dirty="0"/>
              <a:t> is predicted to become a “commodity” in the future.</a:t>
            </a:r>
            <a:endParaRPr dirty="0"/>
          </a:p>
          <a:p>
            <a:pPr marL="742932" lvl="1" indent="-285744" algn="l" rtl="0">
              <a:spcBef>
                <a:spcPts val="296"/>
              </a:spcBef>
              <a:spcAft>
                <a:spcPts val="0"/>
              </a:spcAft>
              <a:buClr>
                <a:srgbClr val="0C2340"/>
              </a:buClr>
              <a:buSzPct val="100000"/>
              <a:buChar char="–"/>
            </a:pPr>
            <a:r>
              <a:rPr lang="en-US" sz="1600" dirty="0"/>
              <a:t>Many content management system projects fail owing to</a:t>
            </a:r>
            <a:endParaRPr dirty="0"/>
          </a:p>
          <a:p>
            <a:pPr marL="1142971" lvl="2" indent="-228594" algn="l" rtl="0">
              <a:spcBef>
                <a:spcPts val="296"/>
              </a:spcBef>
              <a:spcAft>
                <a:spcPts val="0"/>
              </a:spcAft>
              <a:buClr>
                <a:srgbClr val="0C2340"/>
              </a:buClr>
              <a:buSzPct val="100000"/>
              <a:buChar char="•"/>
            </a:pPr>
            <a:r>
              <a:rPr lang="en-US" sz="1600" dirty="0"/>
              <a:t>a lack of good implementation standards and </a:t>
            </a:r>
            <a:endParaRPr dirty="0"/>
          </a:p>
          <a:p>
            <a:pPr marL="1142971" lvl="2" indent="-228594" algn="l" rtl="0">
              <a:spcBef>
                <a:spcPts val="296"/>
              </a:spcBef>
              <a:spcAft>
                <a:spcPts val="0"/>
              </a:spcAft>
              <a:buClr>
                <a:srgbClr val="0C2340"/>
              </a:buClr>
              <a:buSzPct val="100000"/>
              <a:buChar char="•"/>
            </a:pPr>
            <a:r>
              <a:rPr lang="en-US" sz="1600" dirty="0"/>
              <a:t>a lack of an understanding of usability issues. </a:t>
            </a:r>
            <a:endParaRPr dirty="0"/>
          </a:p>
          <a:p>
            <a:pPr marL="742932" lvl="1" indent="-285744" algn="l" rtl="0">
              <a:spcBef>
                <a:spcPts val="296"/>
              </a:spcBef>
              <a:spcAft>
                <a:spcPts val="0"/>
              </a:spcAft>
              <a:buClr>
                <a:srgbClr val="0C2340"/>
              </a:buClr>
              <a:buSzPct val="100000"/>
              <a:buChar char="–"/>
            </a:pPr>
            <a:r>
              <a:rPr lang="en-US" sz="1600" dirty="0"/>
              <a:t>Technology-only approaches will continue to generate unsuccessful projects. </a:t>
            </a:r>
            <a:endParaRPr dirty="0"/>
          </a:p>
          <a:p>
            <a:pPr marL="742932" lvl="1" indent="-285744" algn="l" rtl="0">
              <a:spcBef>
                <a:spcPts val="296"/>
              </a:spcBef>
              <a:spcAft>
                <a:spcPts val="0"/>
              </a:spcAft>
              <a:buClr>
                <a:srgbClr val="0C2340"/>
              </a:buClr>
              <a:buSzPct val="100000"/>
              <a:buChar char="–"/>
            </a:pPr>
            <a:r>
              <a:rPr lang="en-US" sz="1600" dirty="0"/>
              <a:t>CMS should be handled in a strategic way.</a:t>
            </a:r>
            <a:endParaRPr dirty="0"/>
          </a:p>
          <a:p>
            <a:pPr marL="742932" lvl="1" indent="-285744" algn="l" rtl="0">
              <a:spcBef>
                <a:spcPts val="296"/>
              </a:spcBef>
              <a:spcAft>
                <a:spcPts val="0"/>
              </a:spcAft>
              <a:buClr>
                <a:srgbClr val="0C2340"/>
              </a:buClr>
              <a:buSzPct val="100000"/>
              <a:buChar char="–"/>
            </a:pPr>
            <a:r>
              <a:rPr lang="en-US" sz="1600" dirty="0"/>
              <a:t>These failures provide a valuable source of learning. </a:t>
            </a:r>
            <a:endParaRPr dirty="0"/>
          </a:p>
          <a:p>
            <a:pPr marL="342891" lvl="0" indent="-342891" algn="l" rtl="0">
              <a:spcBef>
                <a:spcPts val="518"/>
              </a:spcBef>
              <a:spcAft>
                <a:spcPts val="0"/>
              </a:spcAft>
              <a:buClr>
                <a:srgbClr val="0C2340"/>
              </a:buClr>
              <a:buSzPct val="100000"/>
              <a:buChar char="•"/>
            </a:pPr>
            <a:r>
              <a:rPr lang="en-US" dirty="0"/>
              <a:t>The move toward open standards would greatly assist the evolution of CMS. </a:t>
            </a:r>
            <a:endParaRPr dirty="0"/>
          </a:p>
          <a:p>
            <a:pPr marL="742932" lvl="1" indent="-285744" algn="l" rtl="0">
              <a:spcBef>
                <a:spcPts val="296"/>
              </a:spcBef>
              <a:spcAft>
                <a:spcPts val="0"/>
              </a:spcAft>
              <a:buClr>
                <a:srgbClr val="0C2340"/>
              </a:buClr>
              <a:buSzPct val="100000"/>
              <a:buChar char="–"/>
            </a:pPr>
            <a:r>
              <a:rPr lang="en-US" sz="1600" dirty="0"/>
              <a:t>This is likely to proceed with the use of XML-based protocols for communicating with and between content management systems. </a:t>
            </a:r>
            <a:endParaRPr dirty="0"/>
          </a:p>
          <a:p>
            <a:pPr marL="742932" lvl="1" indent="-285744" algn="l" rtl="0">
              <a:spcBef>
                <a:spcPts val="296"/>
              </a:spcBef>
              <a:spcAft>
                <a:spcPts val="0"/>
              </a:spcAft>
              <a:buClr>
                <a:srgbClr val="0C2340"/>
              </a:buClr>
              <a:buSzPct val="100000"/>
              <a:buChar char="–"/>
            </a:pPr>
            <a:r>
              <a:rPr lang="en-US" sz="1600" dirty="0"/>
              <a:t>Additional standards are needed for storing, structuring, and managing content. </a:t>
            </a:r>
            <a:endParaRPr dirty="0"/>
          </a:p>
          <a:p>
            <a:pPr marL="342891" lvl="0" indent="-342891" algn="l" rtl="0">
              <a:spcBef>
                <a:spcPts val="518"/>
              </a:spcBef>
              <a:spcAft>
                <a:spcPts val="0"/>
              </a:spcAft>
              <a:buClr>
                <a:srgbClr val="0C2340"/>
              </a:buClr>
              <a:buSzPct val="100000"/>
              <a:buChar char="•"/>
            </a:pPr>
            <a:r>
              <a:rPr lang="en-US" dirty="0"/>
              <a:t>Eventually, content, document, records, and knowledge management will converge, which will be of greatest beneﬁt to organizations. </a:t>
            </a:r>
            <a:endParaRPr dirty="0"/>
          </a:p>
          <a:p>
            <a:pPr marL="742932" lvl="1" indent="-285744" algn="l" rtl="0">
              <a:spcBef>
                <a:spcPts val="296"/>
              </a:spcBef>
              <a:spcAft>
                <a:spcPts val="0"/>
              </a:spcAft>
              <a:buClr>
                <a:srgbClr val="0C2340"/>
              </a:buClr>
              <a:buSzPct val="100000"/>
              <a:buChar char="–"/>
            </a:pPr>
            <a:r>
              <a:rPr lang="en-US" sz="1600" dirty="0"/>
              <a:t>As yet, there is no merged platform to accommodate such a convergence.</a:t>
            </a:r>
            <a:endParaRPr dirty="0"/>
          </a:p>
          <a:p>
            <a:pPr marL="742932" lvl="1" indent="-232912" algn="l" rtl="0">
              <a:spcBef>
                <a:spcPts val="166"/>
              </a:spcBef>
              <a:spcAft>
                <a:spcPts val="0"/>
              </a:spcAft>
              <a:buClr>
                <a:srgbClr val="0C2340"/>
              </a:buClr>
              <a:buSzPct val="100000"/>
              <a:buNone/>
            </a:pPr>
            <a:endParaRPr sz="900" dirty="0"/>
          </a:p>
        </p:txBody>
      </p:sp>
      <p:sp>
        <p:nvSpPr>
          <p:cNvPr id="179" name="Google Shape;179;p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80" name="Google Shape;180;p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10</a:t>
            </a:fld>
            <a:endParaRPr sz="651" b="0" i="0" u="none" strike="noStrike" cap="none">
              <a:solidFill>
                <a:srgbClr val="888888"/>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FD3D18D2-5FC9-339B-6FE1-1D4EE1450144}"/>
              </a:ext>
            </a:extLst>
          </p:cNvPr>
          <p:cNvPicPr>
            <a:picLocks noChangeAspect="1"/>
          </p:cNvPicPr>
          <p:nvPr/>
        </p:nvPicPr>
        <p:blipFill>
          <a:blip r:embed="rId3"/>
          <a:stretch>
            <a:fillRect/>
          </a:stretch>
        </p:blipFill>
        <p:spPr>
          <a:xfrm>
            <a:off x="8819535" y="1"/>
            <a:ext cx="3417961" cy="1840012"/>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231C15F-5C22-2AC2-F857-C9625BC847EE}"/>
                  </a:ext>
                </a:extLst>
              </p14:cNvPr>
              <p14:cNvContentPartPr/>
              <p14:nvPr/>
            </p14:nvContentPartPr>
            <p14:xfrm>
              <a:off x="8686800" y="44280"/>
              <a:ext cx="3372120" cy="2388240"/>
            </p14:xfrm>
          </p:contentPart>
        </mc:Choice>
        <mc:Fallback xmlns="">
          <p:pic>
            <p:nvPicPr>
              <p:cNvPr id="2" name="Ink 1">
                <a:extLst>
                  <a:ext uri="{FF2B5EF4-FFF2-40B4-BE49-F238E27FC236}">
                    <a16:creationId xmlns:a16="http://schemas.microsoft.com/office/drawing/2014/main" id="{A231C15F-5C22-2AC2-F857-C9625BC847EE}"/>
                  </a:ext>
                </a:extLst>
              </p:cNvPr>
              <p:cNvPicPr/>
              <p:nvPr/>
            </p:nvPicPr>
            <p:blipFill>
              <a:blip r:embed="rId5"/>
              <a:stretch>
                <a:fillRect/>
              </a:stretch>
            </p:blipFill>
            <p:spPr>
              <a:xfrm>
                <a:off x="8677440" y="34920"/>
                <a:ext cx="3390840" cy="24069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Content Creation Tools – Authoring Tools</a:t>
            </a:r>
            <a:endParaRPr/>
          </a:p>
        </p:txBody>
      </p:sp>
      <p:sp>
        <p:nvSpPr>
          <p:cNvPr id="186" name="Google Shape;186;p8"/>
          <p:cNvSpPr txBox="1">
            <a:spLocks noGrp="1"/>
          </p:cNvSpPr>
          <p:nvPr>
            <p:ph type="body" idx="1"/>
          </p:nvPr>
        </p:nvSpPr>
        <p:spPr>
          <a:xfrm>
            <a:off x="609605" y="1536192"/>
            <a:ext cx="9515958" cy="4747162"/>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ts val="2800"/>
              <a:buChar char="•"/>
            </a:pPr>
            <a:r>
              <a:rPr lang="en-US"/>
              <a:t>Authoring tools, the most commonly used content creation tools, range from the general (e.g., word processing) to the more specialized (e.g., web page design software). </a:t>
            </a:r>
            <a:endParaRPr/>
          </a:p>
          <a:p>
            <a:pPr marL="342891" lvl="0" indent="-342891" algn="l" rtl="0">
              <a:spcBef>
                <a:spcPts val="560"/>
              </a:spcBef>
              <a:spcAft>
                <a:spcPts val="0"/>
              </a:spcAft>
              <a:buClr>
                <a:srgbClr val="0C2340"/>
              </a:buClr>
              <a:buSzPts val="2800"/>
              <a:buChar char="•"/>
            </a:pPr>
            <a:r>
              <a:rPr lang="en-US"/>
              <a:t>Annotation technologies enable short comments to be attached to speciﬁc sections of a text document, often by a number of different authors (e.g., by making used of the track changes feature in Word). </a:t>
            </a:r>
            <a:endParaRPr/>
          </a:p>
          <a:p>
            <a:pPr marL="342891" lvl="0" indent="-342891" algn="l" rtl="0">
              <a:spcBef>
                <a:spcPts val="560"/>
              </a:spcBef>
              <a:spcAft>
                <a:spcPts val="0"/>
              </a:spcAft>
              <a:buClr>
                <a:srgbClr val="0C2340"/>
              </a:buClr>
              <a:buSzPts val="2800"/>
              <a:buChar char="•"/>
            </a:pPr>
            <a:r>
              <a:rPr lang="en-US"/>
              <a:t>This allows a “running commentary” to be built up and preserved. </a:t>
            </a:r>
            <a:endParaRPr/>
          </a:p>
          <a:p>
            <a:pPr marL="342891" lvl="0" indent="-342891" algn="l" rtl="0">
              <a:spcBef>
                <a:spcPts val="560"/>
              </a:spcBef>
              <a:spcAft>
                <a:spcPts val="0"/>
              </a:spcAft>
              <a:buClr>
                <a:srgbClr val="0C2340"/>
              </a:buClr>
              <a:buSzPts val="2800"/>
              <a:buChar char="•"/>
            </a:pPr>
            <a:r>
              <a:rPr lang="en-US"/>
              <a:t>Annotations may be public (visible to all who access and read the document) or private (visible to the author only).</a:t>
            </a:r>
            <a:endParaRPr/>
          </a:p>
        </p:txBody>
      </p:sp>
      <p:sp>
        <p:nvSpPr>
          <p:cNvPr id="187" name="Google Shape;187;p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88" name="Google Shape;188;p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11</a:t>
            </a:fld>
            <a:endParaRPr sz="651" b="0" i="0" u="none" strike="noStrike" cap="none">
              <a:solidFill>
                <a:srgbClr val="888888"/>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22F7DCCF-5319-54DE-623D-C3A80A759DD2}"/>
              </a:ext>
            </a:extLst>
          </p:cNvPr>
          <p:cNvPicPr>
            <a:picLocks noChangeAspect="1"/>
          </p:cNvPicPr>
          <p:nvPr/>
        </p:nvPicPr>
        <p:blipFill>
          <a:blip r:embed="rId3"/>
          <a:stretch>
            <a:fillRect/>
          </a:stretch>
        </p:blipFill>
        <p:spPr>
          <a:xfrm>
            <a:off x="10761252" y="953422"/>
            <a:ext cx="1209675" cy="2571750"/>
          </a:xfrm>
          <a:prstGeom prst="rect">
            <a:avLst/>
          </a:prstGeom>
        </p:spPr>
      </p:pic>
      <p:pic>
        <p:nvPicPr>
          <p:cNvPr id="5" name="Picture 4">
            <a:extLst>
              <a:ext uri="{FF2B5EF4-FFF2-40B4-BE49-F238E27FC236}">
                <a16:creationId xmlns:a16="http://schemas.microsoft.com/office/drawing/2014/main" id="{638FF238-DC84-10F1-1C1D-E509D1776D34}"/>
              </a:ext>
            </a:extLst>
          </p:cNvPr>
          <p:cNvPicPr>
            <a:picLocks noChangeAspect="1"/>
          </p:cNvPicPr>
          <p:nvPr/>
        </p:nvPicPr>
        <p:blipFill>
          <a:blip r:embed="rId4"/>
          <a:stretch>
            <a:fillRect/>
          </a:stretch>
        </p:blipFill>
        <p:spPr>
          <a:xfrm>
            <a:off x="9682162" y="-3182"/>
            <a:ext cx="2581275" cy="93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dirty="0"/>
              <a:t>Data mining tools</a:t>
            </a:r>
            <a:endParaRPr dirty="0"/>
          </a:p>
        </p:txBody>
      </p:sp>
      <p:sp>
        <p:nvSpPr>
          <p:cNvPr id="210" name="Google Shape;210;p11"/>
          <p:cNvSpPr txBox="1">
            <a:spLocks noGrp="1"/>
          </p:cNvSpPr>
          <p:nvPr>
            <p:ph type="body" idx="1"/>
          </p:nvPr>
        </p:nvSpPr>
        <p:spPr>
          <a:xfrm>
            <a:off x="609605" y="1257794"/>
            <a:ext cx="9515958" cy="4859227"/>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1800" dirty="0"/>
              <a:t>Data mining tools that are currently in use include: (Trends/Pattern analyzer)</a:t>
            </a:r>
            <a:endParaRPr dirty="0"/>
          </a:p>
          <a:p>
            <a:pPr marL="742932" lvl="1" indent="-285744" algn="l" rtl="0">
              <a:spcBef>
                <a:spcPts val="296"/>
              </a:spcBef>
              <a:spcAft>
                <a:spcPts val="0"/>
              </a:spcAft>
              <a:buClr>
                <a:srgbClr val="0C2340"/>
              </a:buClr>
              <a:buSzPct val="100000"/>
              <a:buChar char="–"/>
            </a:pPr>
            <a:r>
              <a:rPr lang="en-US" sz="1600" dirty="0"/>
              <a:t>Statistical analysis tools (e.g., SAS).</a:t>
            </a:r>
            <a:endParaRPr dirty="0"/>
          </a:p>
          <a:p>
            <a:pPr marL="742932" lvl="1" indent="-285744" algn="l" rtl="0">
              <a:spcBef>
                <a:spcPts val="296"/>
              </a:spcBef>
              <a:spcAft>
                <a:spcPts val="0"/>
              </a:spcAft>
              <a:buClr>
                <a:srgbClr val="0C2340"/>
              </a:buClr>
              <a:buSzPct val="100000"/>
              <a:buChar char="–"/>
            </a:pPr>
            <a:r>
              <a:rPr lang="en-US" sz="1600" dirty="0"/>
              <a:t>Data mining suites (e.g., </a:t>
            </a:r>
            <a:r>
              <a:rPr lang="en-US" sz="1600" dirty="0" err="1"/>
              <a:t>EnterpriseMiner</a:t>
            </a:r>
            <a:r>
              <a:rPr lang="en-US" sz="1600" dirty="0"/>
              <a:t>).</a:t>
            </a:r>
            <a:endParaRPr dirty="0"/>
          </a:p>
          <a:p>
            <a:pPr marL="742932" lvl="1" indent="-285744" algn="l" rtl="0">
              <a:spcBef>
                <a:spcPts val="296"/>
              </a:spcBef>
              <a:spcAft>
                <a:spcPts val="0"/>
              </a:spcAft>
              <a:buClr>
                <a:srgbClr val="0C2340"/>
              </a:buClr>
              <a:buSzPct val="100000"/>
              <a:buChar char="–"/>
            </a:pPr>
            <a:r>
              <a:rPr lang="en-US" sz="1600" dirty="0"/>
              <a:t>Consulting/outsourcing tools such as EDS, IBM, and Epsilon. (Note that these tools are models, not just software.)</a:t>
            </a:r>
            <a:endParaRPr dirty="0"/>
          </a:p>
          <a:p>
            <a:pPr marL="742932" lvl="1" indent="-285744" algn="l" rtl="0">
              <a:spcBef>
                <a:spcPts val="296"/>
              </a:spcBef>
              <a:spcAft>
                <a:spcPts val="0"/>
              </a:spcAft>
              <a:buClr>
                <a:srgbClr val="0C2340"/>
              </a:buClr>
              <a:buSzPct val="100000"/>
              <a:buChar char="–"/>
            </a:pPr>
            <a:r>
              <a:rPr lang="en-US" sz="1600" dirty="0"/>
              <a:t>Data visualization software that coherently presents a large amount of information in a small space. </a:t>
            </a:r>
            <a:endParaRPr dirty="0"/>
          </a:p>
          <a:p>
            <a:pPr marL="1142971" lvl="2" indent="-228594" algn="l" rtl="0">
              <a:spcBef>
                <a:spcPts val="296"/>
              </a:spcBef>
              <a:spcAft>
                <a:spcPts val="0"/>
              </a:spcAft>
              <a:buClr>
                <a:srgbClr val="0C2340"/>
              </a:buClr>
              <a:buSzPct val="100000"/>
              <a:buChar char="•"/>
            </a:pPr>
            <a:r>
              <a:rPr lang="en-US" sz="1600" dirty="0"/>
              <a:t>They make use of human information processing capabilities, e.g. your eyes, to detect patterns. </a:t>
            </a:r>
            <a:endParaRPr dirty="0"/>
          </a:p>
          <a:p>
            <a:pPr marL="342891" lvl="0" indent="-342891" algn="l" rtl="0">
              <a:spcBef>
                <a:spcPts val="333"/>
              </a:spcBef>
              <a:spcAft>
                <a:spcPts val="0"/>
              </a:spcAft>
              <a:buClr>
                <a:srgbClr val="0C2340"/>
              </a:buClr>
              <a:buSzPct val="100000"/>
              <a:buChar char="•"/>
            </a:pPr>
            <a:r>
              <a:rPr lang="en-US" sz="1800" dirty="0"/>
              <a:t>It is also possible to apply this technique and use these tools to mine content other than data</a:t>
            </a:r>
            <a:endParaRPr dirty="0"/>
          </a:p>
          <a:p>
            <a:pPr marL="742932" lvl="1" indent="-285744" algn="l" rtl="0">
              <a:spcBef>
                <a:spcPts val="296"/>
              </a:spcBef>
              <a:spcAft>
                <a:spcPts val="0"/>
              </a:spcAft>
              <a:buClr>
                <a:srgbClr val="0C2340"/>
              </a:buClr>
              <a:buSzPct val="100000"/>
              <a:buChar char="–"/>
            </a:pPr>
            <a:r>
              <a:rPr lang="en-US" sz="1600" dirty="0"/>
              <a:t>Text mining and thematic analysis and web-mining can be carried out to look at what content, how often, for how long (e.g., number of hits), which is very helpful in content management. </a:t>
            </a:r>
            <a:endParaRPr dirty="0"/>
          </a:p>
          <a:p>
            <a:pPr marL="742932" lvl="1" indent="-285744" algn="l" rtl="0">
              <a:spcBef>
                <a:spcPts val="296"/>
              </a:spcBef>
              <a:spcAft>
                <a:spcPts val="0"/>
              </a:spcAft>
              <a:buClr>
                <a:srgbClr val="0C2340"/>
              </a:buClr>
              <a:buSzPct val="100000"/>
              <a:buChar char="–"/>
            </a:pPr>
            <a:r>
              <a:rPr lang="en-US" sz="1600" dirty="0"/>
              <a:t>Similarly, skill mining or expertise proﬁling can be used to detect patterns in online curriculum vitae of organizational members. </a:t>
            </a:r>
            <a:endParaRPr dirty="0"/>
          </a:p>
          <a:p>
            <a:pPr marL="742932" lvl="1" indent="-285744" algn="l" rtl="0">
              <a:spcBef>
                <a:spcPts val="296"/>
              </a:spcBef>
              <a:spcAft>
                <a:spcPts val="0"/>
              </a:spcAft>
              <a:buClr>
                <a:srgbClr val="0C2340"/>
              </a:buClr>
              <a:buSzPct val="100000"/>
              <a:buChar char="–"/>
            </a:pPr>
            <a:r>
              <a:rPr lang="en-US" sz="1600" dirty="0"/>
              <a:t>Expertise location systems can be automatically created based on the content that has been mined. </a:t>
            </a:r>
            <a:endParaRPr dirty="0"/>
          </a:p>
          <a:p>
            <a:pPr marL="742932" lvl="1" indent="-285744" algn="l" rtl="0">
              <a:spcBef>
                <a:spcPts val="296"/>
              </a:spcBef>
              <a:spcAft>
                <a:spcPts val="0"/>
              </a:spcAft>
              <a:buClr>
                <a:srgbClr val="0C2340"/>
              </a:buClr>
              <a:buSzPct val="100000"/>
              <a:buChar char="–"/>
            </a:pPr>
            <a:r>
              <a:rPr lang="en-US" sz="1600" dirty="0"/>
              <a:t>Commercial software systems can also be used to mine e-mail data in order to determine who is answering what types of queries or themes. </a:t>
            </a:r>
            <a:endParaRPr dirty="0"/>
          </a:p>
          <a:p>
            <a:pPr marL="742932" lvl="1" indent="-285744" algn="l" rtl="0">
              <a:spcBef>
                <a:spcPts val="296"/>
              </a:spcBef>
              <a:spcAft>
                <a:spcPts val="0"/>
              </a:spcAft>
              <a:buClr>
                <a:srgbClr val="0C2340"/>
              </a:buClr>
              <a:buSzPct val="100000"/>
              <a:buChar char="–"/>
            </a:pPr>
            <a:r>
              <a:rPr lang="en-US" sz="1600" dirty="0"/>
              <a:t>Organizational experts and expertise can be detected by looking at the patterns of questions and answers contained within the e-mails.</a:t>
            </a:r>
            <a:endParaRPr dirty="0"/>
          </a:p>
        </p:txBody>
      </p:sp>
      <p:sp>
        <p:nvSpPr>
          <p:cNvPr id="211" name="Google Shape;211;p1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12" name="Google Shape;212;p1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Blogs</a:t>
            </a:r>
            <a:endParaRPr/>
          </a:p>
        </p:txBody>
      </p:sp>
      <p:sp>
        <p:nvSpPr>
          <p:cNvPr id="218" name="Google Shape;218;p12"/>
          <p:cNvSpPr txBox="1">
            <a:spLocks noGrp="1"/>
          </p:cNvSpPr>
          <p:nvPr>
            <p:ph type="body" idx="1"/>
          </p:nvPr>
        </p:nvSpPr>
        <p:spPr>
          <a:xfrm>
            <a:off x="609604" y="1359212"/>
            <a:ext cx="9515958" cy="4738773"/>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A blog is a slang term for a web log. </a:t>
            </a:r>
            <a:endParaRPr dirty="0"/>
          </a:p>
          <a:p>
            <a:pPr marL="742932" lvl="1" indent="-285744" algn="l" rtl="0">
              <a:spcBef>
                <a:spcPts val="372"/>
              </a:spcBef>
              <a:spcAft>
                <a:spcPts val="0"/>
              </a:spcAft>
              <a:buClr>
                <a:srgbClr val="0C2340"/>
              </a:buClr>
              <a:buSzPct val="100000"/>
              <a:buChar char="–"/>
            </a:pPr>
            <a:r>
              <a:rPr lang="en-US" dirty="0"/>
              <a:t>For the uninitiated, a web log is a popular and fairly personal content form on the Internet. </a:t>
            </a:r>
            <a:endParaRPr dirty="0"/>
          </a:p>
          <a:p>
            <a:pPr marL="742932" lvl="1" indent="-285744" algn="l" rtl="0">
              <a:spcBef>
                <a:spcPts val="372"/>
              </a:spcBef>
              <a:spcAft>
                <a:spcPts val="0"/>
              </a:spcAft>
              <a:buClr>
                <a:srgbClr val="0C2340"/>
              </a:buClr>
              <a:buSzPct val="100000"/>
              <a:buChar char="–"/>
            </a:pPr>
            <a:r>
              <a:rPr lang="en-US" dirty="0"/>
              <a:t>A person’s web log is much like an open diary. </a:t>
            </a:r>
            <a:endParaRPr dirty="0"/>
          </a:p>
          <a:p>
            <a:pPr marL="742932" lvl="1" indent="-285744" algn="l" rtl="0">
              <a:spcBef>
                <a:spcPts val="372"/>
              </a:spcBef>
              <a:spcAft>
                <a:spcPts val="0"/>
              </a:spcAft>
              <a:buClr>
                <a:srgbClr val="0C2340"/>
              </a:buClr>
              <a:buSzPct val="100000"/>
              <a:buChar char="–"/>
            </a:pPr>
            <a:r>
              <a:rPr lang="en-US" dirty="0"/>
              <a:t>It chronicles what a person wants to share with the world on an almost daily basis.</a:t>
            </a:r>
            <a:endParaRPr dirty="0"/>
          </a:p>
          <a:p>
            <a:pPr marL="342891" lvl="0" indent="-342891" algn="l" rtl="0">
              <a:spcBef>
                <a:spcPts val="434"/>
              </a:spcBef>
              <a:spcAft>
                <a:spcPts val="0"/>
              </a:spcAft>
              <a:buClr>
                <a:srgbClr val="0C2340"/>
              </a:buClr>
              <a:buSzPct val="100000"/>
              <a:buChar char="•"/>
            </a:pPr>
            <a:r>
              <a:rPr lang="en-US" dirty="0"/>
              <a:t>A blog is a </a:t>
            </a:r>
            <a:r>
              <a:rPr lang="en-US" b="1" dirty="0"/>
              <a:t>frequently updated, publicly accessible journal.</a:t>
            </a:r>
            <a:endParaRPr b="1" dirty="0"/>
          </a:p>
          <a:p>
            <a:pPr marL="342891" lvl="0" indent="-342891" algn="l" rtl="0">
              <a:spcBef>
                <a:spcPts val="434"/>
              </a:spcBef>
              <a:spcAft>
                <a:spcPts val="0"/>
              </a:spcAft>
              <a:buClr>
                <a:srgbClr val="0C2340"/>
              </a:buClr>
              <a:buSzPct val="100000"/>
              <a:buChar char="•"/>
            </a:pPr>
            <a:r>
              <a:rPr lang="en-US" dirty="0"/>
              <a:t>Although the “blogosphere” started off as a medium for mostly personal musings, it has evolved into a tool that offers some of the most insightful information on the web. </a:t>
            </a:r>
            <a:endParaRPr dirty="0"/>
          </a:p>
          <a:p>
            <a:pPr marL="342891" lvl="0" indent="-342891" algn="l" rtl="0">
              <a:spcBef>
                <a:spcPts val="434"/>
              </a:spcBef>
              <a:spcAft>
                <a:spcPts val="0"/>
              </a:spcAft>
              <a:buClr>
                <a:srgbClr val="0C2340"/>
              </a:buClr>
              <a:buSzPct val="100000"/>
              <a:buChar char="•"/>
            </a:pPr>
            <a:r>
              <a:rPr lang="en-US" dirty="0"/>
              <a:t>Furthermore, blogs are becoming much more common, as businesses, politicians, policy makers, and even libraries and library associations have begun to blog as a way of communicating with their patrons and constituents.</a:t>
            </a:r>
            <a:endParaRPr dirty="0"/>
          </a:p>
          <a:p>
            <a:pPr marL="342891" lvl="0" indent="-342891" algn="l" rtl="0">
              <a:spcBef>
                <a:spcPts val="434"/>
              </a:spcBef>
              <a:spcAft>
                <a:spcPts val="0"/>
              </a:spcAft>
              <a:buClr>
                <a:srgbClr val="0C2340"/>
              </a:buClr>
              <a:buSzPct val="100000"/>
              <a:buChar char="•"/>
            </a:pPr>
            <a:r>
              <a:rPr lang="en-US" dirty="0"/>
              <a:t>At present, the majority of blogs are published exclusively in text. </a:t>
            </a:r>
            <a:endParaRPr dirty="0"/>
          </a:p>
          <a:p>
            <a:pPr marL="342891" lvl="0" indent="-342891" algn="l" rtl="0">
              <a:spcBef>
                <a:spcPts val="434"/>
              </a:spcBef>
              <a:spcAft>
                <a:spcPts val="0"/>
              </a:spcAft>
              <a:buClr>
                <a:srgbClr val="0C2340"/>
              </a:buClr>
              <a:buSzPct val="100000"/>
              <a:buChar char="•"/>
            </a:pPr>
            <a:r>
              <a:rPr lang="en-US" dirty="0"/>
              <a:t>The next generation of blogs, however, will implement audio and video elements, bringing a sophisticated multimedia blend to the medium</a:t>
            </a:r>
            <a:endParaRPr dirty="0"/>
          </a:p>
        </p:txBody>
      </p:sp>
      <p:sp>
        <p:nvSpPr>
          <p:cNvPr id="219" name="Google Shape;219;p1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20" name="Google Shape;220;p1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Blog as an information source</a:t>
            </a:r>
            <a:endParaRPr/>
          </a:p>
        </p:txBody>
      </p:sp>
      <p:sp>
        <p:nvSpPr>
          <p:cNvPr id="226" name="Google Shape;226;p13"/>
          <p:cNvSpPr txBox="1">
            <a:spLocks noGrp="1"/>
          </p:cNvSpPr>
          <p:nvPr>
            <p:ph type="body" idx="1"/>
          </p:nvPr>
        </p:nvSpPr>
        <p:spPr>
          <a:xfrm>
            <a:off x="609605" y="1536192"/>
            <a:ext cx="9515958" cy="4738773"/>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dirty="0"/>
              <a:t>Blogs are collections of articles or stories arranged in reverse chronology and are generally updated more frequently than regular web pages. </a:t>
            </a:r>
            <a:endParaRPr dirty="0"/>
          </a:p>
          <a:p>
            <a:pPr marL="342891" lvl="0" indent="-342891" algn="l" rtl="0">
              <a:spcBef>
                <a:spcPts val="518"/>
              </a:spcBef>
              <a:spcAft>
                <a:spcPts val="0"/>
              </a:spcAft>
              <a:buClr>
                <a:srgbClr val="0C2340"/>
              </a:buClr>
              <a:buSzPct val="100000"/>
              <a:buChar char="•"/>
            </a:pPr>
            <a:r>
              <a:rPr lang="en-US" dirty="0"/>
              <a:t>Just like any other information on the net, there is</a:t>
            </a:r>
            <a:r>
              <a:rPr lang="en-US" dirty="0">
                <a:highlight>
                  <a:srgbClr val="FFFF00"/>
                </a:highlight>
              </a:rPr>
              <a:t> no guarantee of authority, accuracy, or lack of bias. </a:t>
            </a:r>
            <a:endParaRPr dirty="0">
              <a:highlight>
                <a:srgbClr val="FFFF00"/>
              </a:highlight>
            </a:endParaRPr>
          </a:p>
          <a:p>
            <a:pPr marL="342891" lvl="0" indent="-342891" algn="l" rtl="0">
              <a:spcBef>
                <a:spcPts val="518"/>
              </a:spcBef>
              <a:spcAft>
                <a:spcPts val="0"/>
              </a:spcAft>
              <a:buClr>
                <a:srgbClr val="0C2340"/>
              </a:buClr>
              <a:buSzPct val="100000"/>
              <a:buChar char="•"/>
            </a:pPr>
            <a:r>
              <a:rPr lang="en-US" dirty="0"/>
              <a:t>In fact, personal blogs are frequently biased and can be good sources of opinion and information from the “man on the street.” </a:t>
            </a:r>
            <a:endParaRPr dirty="0"/>
          </a:p>
          <a:p>
            <a:pPr marL="342891" lvl="0" indent="-342891" algn="l" rtl="0">
              <a:spcBef>
                <a:spcPts val="518"/>
              </a:spcBef>
              <a:spcAft>
                <a:spcPts val="0"/>
              </a:spcAft>
              <a:buClr>
                <a:srgbClr val="0C2340"/>
              </a:buClr>
              <a:buSzPct val="100000"/>
              <a:buChar char="•"/>
            </a:pPr>
            <a:r>
              <a:rPr lang="en-US" dirty="0"/>
              <a:t>Because blogs can be updated on the ﬂy, they frequently have access to unﬁltered information faster from war zones and sites of natural disasters than the mainstream media outlets. </a:t>
            </a:r>
            <a:endParaRPr dirty="0"/>
          </a:p>
          <a:p>
            <a:pPr marL="342891" lvl="0" indent="-342891" algn="l" rtl="0">
              <a:spcBef>
                <a:spcPts val="518"/>
              </a:spcBef>
              <a:spcAft>
                <a:spcPts val="0"/>
              </a:spcAft>
              <a:buClr>
                <a:srgbClr val="0C2340"/>
              </a:buClr>
              <a:buSzPct val="100000"/>
              <a:buChar char="•"/>
            </a:pPr>
            <a:r>
              <a:rPr lang="en-US" dirty="0"/>
              <a:t>Blogs are also good sources of unﬁltered information on either faulty or very useful products.</a:t>
            </a:r>
            <a:endParaRPr dirty="0"/>
          </a:p>
        </p:txBody>
      </p:sp>
      <p:sp>
        <p:nvSpPr>
          <p:cNvPr id="227" name="Google Shape;227;p1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28" name="Google Shape;228;p1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Content Management Tools</a:t>
            </a:r>
            <a:endParaRPr/>
          </a:p>
        </p:txBody>
      </p:sp>
      <p:sp>
        <p:nvSpPr>
          <p:cNvPr id="250" name="Google Shape;250;p16"/>
          <p:cNvSpPr txBox="1">
            <a:spLocks noGrp="1"/>
          </p:cNvSpPr>
          <p:nvPr>
            <p:ph type="body" idx="1"/>
          </p:nvPr>
        </p:nvSpPr>
        <p:spPr>
          <a:xfrm>
            <a:off x="609605" y="1536192"/>
            <a:ext cx="9515958" cy="4747162"/>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dirty="0"/>
              <a:t>Content management refers to the </a:t>
            </a:r>
            <a:r>
              <a:rPr lang="en-US" b="1" dirty="0"/>
              <a:t>management of valuable content throughout the useful lifespan of the content. </a:t>
            </a:r>
            <a:endParaRPr b="1" dirty="0"/>
          </a:p>
          <a:p>
            <a:pPr marL="742932" lvl="1" indent="-285744" algn="l" rtl="0">
              <a:spcBef>
                <a:spcPts val="408"/>
              </a:spcBef>
              <a:spcAft>
                <a:spcPts val="0"/>
              </a:spcAft>
              <a:buClr>
                <a:srgbClr val="0C2340"/>
              </a:buClr>
              <a:buSzPct val="100000"/>
              <a:buChar char="–"/>
            </a:pPr>
            <a:r>
              <a:rPr lang="en-US" dirty="0"/>
              <a:t>Content lifespan will typically begin with content creation, handle multiple changes and updates, merging, summarization, and other repackaging, and will typically end with archiving. </a:t>
            </a:r>
            <a:endParaRPr dirty="0"/>
          </a:p>
          <a:p>
            <a:pPr marL="342891" lvl="0" indent="-342891" algn="l" rtl="0">
              <a:spcBef>
                <a:spcPts val="476"/>
              </a:spcBef>
              <a:spcAft>
                <a:spcPts val="0"/>
              </a:spcAft>
              <a:buClr>
                <a:srgbClr val="0C2340"/>
              </a:buClr>
              <a:buSzPct val="100000"/>
              <a:buChar char="•"/>
            </a:pPr>
            <a:r>
              <a:rPr lang="en-US" dirty="0"/>
              <a:t>Metadata (information about the content) is used to better manage content throughout its useful lifespan. </a:t>
            </a:r>
            <a:endParaRPr dirty="0"/>
          </a:p>
          <a:p>
            <a:pPr marL="742932" lvl="1" indent="-285744" algn="l" rtl="0">
              <a:spcBef>
                <a:spcPts val="408"/>
              </a:spcBef>
              <a:spcAft>
                <a:spcPts val="0"/>
              </a:spcAft>
              <a:buClr>
                <a:srgbClr val="0C2340"/>
              </a:buClr>
              <a:buSzPct val="100000"/>
              <a:buChar char="–"/>
            </a:pPr>
            <a:r>
              <a:rPr lang="en-US" dirty="0"/>
              <a:t>Metadata includes such information as source/author, key words to describe content, date created, date changed, quality, best purposes, annotations by those who have made use of it, and an expiry or “best before” date where applicable. </a:t>
            </a:r>
            <a:endParaRPr dirty="0"/>
          </a:p>
          <a:p>
            <a:pPr marL="742932" lvl="1" indent="-285744" algn="l" rtl="0">
              <a:spcBef>
                <a:spcPts val="408"/>
              </a:spcBef>
              <a:spcAft>
                <a:spcPts val="0"/>
              </a:spcAft>
              <a:buClr>
                <a:srgbClr val="0C2340"/>
              </a:buClr>
              <a:buSzPct val="100000"/>
              <a:buChar char="–"/>
            </a:pPr>
            <a:r>
              <a:rPr lang="en-US" dirty="0"/>
              <a:t>It is also useful to include attributes such as storage medium, location, and whether or not it exists in a number of alternative forms (e.g., different languages). </a:t>
            </a:r>
            <a:endParaRPr dirty="0"/>
          </a:p>
          <a:p>
            <a:pPr marL="342891" lvl="0" indent="-342891" algn="l" rtl="0">
              <a:spcBef>
                <a:spcPts val="476"/>
              </a:spcBef>
              <a:spcAft>
                <a:spcPts val="0"/>
              </a:spcAft>
              <a:buClr>
                <a:srgbClr val="0C2340"/>
              </a:buClr>
              <a:buSzPct val="100000"/>
              <a:buChar char="•"/>
            </a:pPr>
            <a:r>
              <a:rPr lang="en-US" dirty="0"/>
              <a:t>XML is increasingly being used to tag knowledge content, and taxonomies serve to better organize and classify content for easier future retrieval and use.</a:t>
            </a:r>
            <a:endParaRPr dirty="0"/>
          </a:p>
        </p:txBody>
      </p:sp>
      <p:sp>
        <p:nvSpPr>
          <p:cNvPr id="251" name="Google Shape;251;p1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52" name="Google Shape;252;p1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XML (eXtensible Markup Language)</a:t>
            </a:r>
            <a:endParaRPr/>
          </a:p>
        </p:txBody>
      </p:sp>
      <p:sp>
        <p:nvSpPr>
          <p:cNvPr id="258" name="Google Shape;258;p17"/>
          <p:cNvSpPr txBox="1">
            <a:spLocks noGrp="1"/>
          </p:cNvSpPr>
          <p:nvPr>
            <p:ph type="body" idx="1"/>
          </p:nvPr>
        </p:nvSpPr>
        <p:spPr>
          <a:xfrm>
            <a:off x="609605" y="1536192"/>
            <a:ext cx="9515958" cy="4713606"/>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dirty="0"/>
              <a:t>XML (</a:t>
            </a:r>
            <a:r>
              <a:rPr lang="en-US" dirty="0" err="1"/>
              <a:t>eXtensible</a:t>
            </a:r>
            <a:r>
              <a:rPr lang="en-US" dirty="0"/>
              <a:t> Markup Language) gives the ability to </a:t>
            </a:r>
            <a:r>
              <a:rPr lang="en-US" b="1" dirty="0"/>
              <a:t>structure and add relevance to chunks of information </a:t>
            </a:r>
            <a:r>
              <a:rPr lang="en-US" dirty="0"/>
              <a:t>(that is why many CM solutions use XML)</a:t>
            </a:r>
            <a:endParaRPr dirty="0"/>
          </a:p>
          <a:p>
            <a:pPr marL="342891" lvl="0" indent="-342891" algn="l" rtl="0">
              <a:spcBef>
                <a:spcPts val="518"/>
              </a:spcBef>
              <a:spcAft>
                <a:spcPts val="0"/>
              </a:spcAft>
              <a:buClr>
                <a:srgbClr val="0C2340"/>
              </a:buClr>
              <a:buSzPct val="100000"/>
              <a:buChar char="•"/>
            </a:pPr>
            <a:r>
              <a:rPr lang="en-US" dirty="0"/>
              <a:t>In theory XML also gives the ability to exchange data more easily between applications (e.g., with suppliers, customers, and partners). </a:t>
            </a:r>
            <a:endParaRPr dirty="0"/>
          </a:p>
          <a:p>
            <a:pPr marL="742932" lvl="1" indent="-285744" algn="l" rtl="0">
              <a:spcBef>
                <a:spcPts val="444"/>
              </a:spcBef>
              <a:spcAft>
                <a:spcPts val="0"/>
              </a:spcAft>
              <a:buClr>
                <a:srgbClr val="0C2340"/>
              </a:buClr>
              <a:buSzPct val="100000"/>
              <a:buChar char="–"/>
            </a:pPr>
            <a:r>
              <a:rPr lang="en-US" dirty="0"/>
              <a:t>However, while all may use the same words (tags), but if each deﬁnes and applies them differently, then it is still not possible for data to be exchanged easily. </a:t>
            </a:r>
            <a:endParaRPr dirty="0"/>
          </a:p>
          <a:p>
            <a:pPr marL="342891" lvl="0" indent="-342891" algn="l" rtl="0">
              <a:spcBef>
                <a:spcPts val="518"/>
              </a:spcBef>
              <a:spcAft>
                <a:spcPts val="0"/>
              </a:spcAft>
              <a:buClr>
                <a:srgbClr val="0C2340"/>
              </a:buClr>
              <a:buSzPct val="100000"/>
              <a:buChar char="•"/>
            </a:pPr>
            <a:r>
              <a:rPr lang="en-US" dirty="0"/>
              <a:t>Common agreed schemas are essential. </a:t>
            </a:r>
            <a:endParaRPr dirty="0"/>
          </a:p>
          <a:p>
            <a:pPr marL="742932" lvl="1" indent="-285744" algn="l" rtl="0">
              <a:spcBef>
                <a:spcPts val="444"/>
              </a:spcBef>
              <a:spcAft>
                <a:spcPts val="0"/>
              </a:spcAft>
              <a:buClr>
                <a:srgbClr val="0C2340"/>
              </a:buClr>
              <a:buSzPct val="100000"/>
              <a:buChar char="–"/>
            </a:pPr>
            <a:r>
              <a:rPr lang="en-US" dirty="0"/>
              <a:t>Keep tabs with developments on the schemas and metadata standards in your ﬁeld.</a:t>
            </a:r>
            <a:endParaRPr dirty="0"/>
          </a:p>
          <a:p>
            <a:pPr marL="742932" lvl="1" indent="-285744" algn="l" rtl="0">
              <a:spcBef>
                <a:spcPts val="444"/>
              </a:spcBef>
              <a:spcAft>
                <a:spcPts val="0"/>
              </a:spcAft>
              <a:buClr>
                <a:srgbClr val="0C2340"/>
              </a:buClr>
              <a:buSzPct val="100000"/>
              <a:buChar char="–"/>
            </a:pPr>
            <a:r>
              <a:rPr lang="en-US" dirty="0"/>
              <a:t>Useful sources are XML.org (http://www.xml.org) in the W3C XML schemas section (http://www.w3.org/XML/Schema).</a:t>
            </a:r>
            <a:endParaRPr dirty="0"/>
          </a:p>
        </p:txBody>
      </p:sp>
      <p:sp>
        <p:nvSpPr>
          <p:cNvPr id="259" name="Google Shape;259;p1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60" name="Google Shape;260;p1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Taxonomies</a:t>
            </a:r>
            <a:endParaRPr/>
          </a:p>
        </p:txBody>
      </p:sp>
      <p:sp>
        <p:nvSpPr>
          <p:cNvPr id="266" name="Google Shape;266;p18"/>
          <p:cNvSpPr txBox="1">
            <a:spLocks noGrp="1"/>
          </p:cNvSpPr>
          <p:nvPr>
            <p:ph type="body" idx="1"/>
          </p:nvPr>
        </p:nvSpPr>
        <p:spPr>
          <a:xfrm>
            <a:off x="609605" y="1536192"/>
            <a:ext cx="9515958" cy="4772329"/>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dirty="0"/>
              <a:t>Taxonomies are </a:t>
            </a:r>
            <a:r>
              <a:rPr lang="en-US" b="1" dirty="0"/>
              <a:t>hierarchical information trees for classifying information</a:t>
            </a:r>
            <a:r>
              <a:rPr lang="en-US" dirty="0"/>
              <a:t>, analogous to the library subject catalog. </a:t>
            </a:r>
            <a:endParaRPr dirty="0"/>
          </a:p>
          <a:p>
            <a:pPr marL="742932" lvl="1" indent="-285744" algn="l" rtl="0">
              <a:spcBef>
                <a:spcPts val="408"/>
              </a:spcBef>
              <a:spcAft>
                <a:spcPts val="0"/>
              </a:spcAft>
              <a:buClr>
                <a:srgbClr val="0C2340"/>
              </a:buClr>
              <a:buSzPct val="100000"/>
              <a:buChar char="–"/>
            </a:pPr>
            <a:r>
              <a:rPr lang="en-US" dirty="0"/>
              <a:t>They can help overcome differences of language usage in different parts of an organization and even clarify the use of different languages. </a:t>
            </a:r>
            <a:endParaRPr dirty="0"/>
          </a:p>
          <a:p>
            <a:pPr marL="342891" lvl="0" indent="-342891" algn="l" rtl="0">
              <a:spcBef>
                <a:spcPts val="476"/>
              </a:spcBef>
              <a:spcAft>
                <a:spcPts val="0"/>
              </a:spcAft>
              <a:buClr>
                <a:srgbClr val="0C2340"/>
              </a:buClr>
              <a:buSzPct val="100000"/>
              <a:buChar char="•"/>
            </a:pPr>
            <a:r>
              <a:rPr lang="en-US" dirty="0"/>
              <a:t>Traditionally, taxonomy development is manually intensive in that it is created and maintained by people. </a:t>
            </a:r>
            <a:endParaRPr dirty="0"/>
          </a:p>
          <a:p>
            <a:pPr marL="342891" lvl="0" indent="-342891" algn="l" rtl="0">
              <a:spcBef>
                <a:spcPts val="476"/>
              </a:spcBef>
              <a:spcAft>
                <a:spcPts val="0"/>
              </a:spcAft>
              <a:buClr>
                <a:srgbClr val="0C2340"/>
              </a:buClr>
              <a:buSzPct val="100000"/>
              <a:buChar char="•"/>
            </a:pPr>
            <a:r>
              <a:rPr lang="en-US" dirty="0"/>
              <a:t>The growing problem of information overload means that taxonomies are receiving signiﬁcant attention. </a:t>
            </a:r>
            <a:endParaRPr dirty="0"/>
          </a:p>
          <a:p>
            <a:pPr marL="342891" lvl="0" indent="-342891" algn="l" rtl="0">
              <a:spcBef>
                <a:spcPts val="476"/>
              </a:spcBef>
              <a:spcAft>
                <a:spcPts val="0"/>
              </a:spcAft>
              <a:buClr>
                <a:srgbClr val="0C2340"/>
              </a:buClr>
              <a:buSzPct val="100000"/>
              <a:buChar char="•"/>
            </a:pPr>
            <a:r>
              <a:rPr lang="en-US" dirty="0"/>
              <a:t>But how do you cope with the evolution of terms whose meanings seem to change from one year to the next? </a:t>
            </a:r>
            <a:endParaRPr dirty="0"/>
          </a:p>
          <a:p>
            <a:pPr marL="742932" lvl="1" indent="-285744" algn="l" rtl="0">
              <a:spcBef>
                <a:spcPts val="408"/>
              </a:spcBef>
              <a:spcAft>
                <a:spcPts val="0"/>
              </a:spcAft>
              <a:buClr>
                <a:srgbClr val="0C2340"/>
              </a:buClr>
              <a:buSzPct val="100000"/>
              <a:buChar char="–"/>
            </a:pPr>
            <a:r>
              <a:rPr lang="en-US" dirty="0"/>
              <a:t>Automatic (or semiautomatic) classiﬁcation of information objects uses software such as natural language analyzers, text summarizers, and other technology to understand some of the meaning, the concepts, behind blocks of text, and to tag and index it appropriately to aid subsequent retrieval. </a:t>
            </a:r>
            <a:endParaRPr dirty="0"/>
          </a:p>
          <a:p>
            <a:pPr marL="742932" lvl="1" indent="-285744" algn="l" rtl="0">
              <a:spcBef>
                <a:spcPts val="408"/>
              </a:spcBef>
              <a:spcAft>
                <a:spcPts val="0"/>
              </a:spcAft>
              <a:buClr>
                <a:srgbClr val="0C2340"/>
              </a:buClr>
              <a:buSzPct val="100000"/>
              <a:buChar char="–"/>
            </a:pPr>
            <a:r>
              <a:rPr lang="en-US" dirty="0"/>
              <a:t>Automated classiﬁers ﬁnd patterns in textual content, produce categories, and classify the content using these categories.</a:t>
            </a:r>
            <a:endParaRPr dirty="0"/>
          </a:p>
        </p:txBody>
      </p:sp>
      <p:sp>
        <p:nvSpPr>
          <p:cNvPr id="267" name="Google Shape;267;p1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68" name="Google Shape;268;p1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Personal capital</a:t>
            </a:r>
            <a:endParaRPr/>
          </a:p>
        </p:txBody>
      </p:sp>
      <p:sp>
        <p:nvSpPr>
          <p:cNvPr id="274" name="Google Shape;274;p19"/>
          <p:cNvSpPr txBox="1">
            <a:spLocks noGrp="1"/>
          </p:cNvSpPr>
          <p:nvPr>
            <p:ph type="body" idx="1"/>
          </p:nvPr>
        </p:nvSpPr>
        <p:spPr>
          <a:xfrm>
            <a:off x="749830" y="1257792"/>
            <a:ext cx="9516000" cy="4764000"/>
          </a:xfrm>
          <a:prstGeom prst="rect">
            <a:avLst/>
          </a:prstGeom>
          <a:noFill/>
          <a:ln>
            <a:noFill/>
          </a:ln>
        </p:spPr>
        <p:txBody>
          <a:bodyPr spcFirstLastPara="1" wrap="square" lIns="0" tIns="0" rIns="91425" bIns="45700" anchor="t" anchorCtr="0">
            <a:normAutofit fontScale="85000" lnSpcReduction="20000"/>
          </a:bodyPr>
          <a:lstStyle/>
          <a:p>
            <a:pPr marL="342891" lvl="0" indent="-331460" algn="l" rtl="0">
              <a:spcBef>
                <a:spcPts val="0"/>
              </a:spcBef>
              <a:spcAft>
                <a:spcPts val="0"/>
              </a:spcAft>
              <a:buClr>
                <a:srgbClr val="0C2340"/>
              </a:buClr>
              <a:buSzPct val="100000"/>
              <a:buChar char="•"/>
            </a:pPr>
            <a:r>
              <a:rPr lang="en-US" sz="2400" dirty="0"/>
              <a:t>Personal capital is a term coined to explain </a:t>
            </a:r>
            <a:r>
              <a:rPr lang="en-US" sz="2400" b="1" dirty="0"/>
              <a:t>a divergence from the traditional notion of capital</a:t>
            </a:r>
            <a:r>
              <a:rPr lang="en-US" sz="2400" dirty="0"/>
              <a:t>, which is an asset “owned” by an organization.</a:t>
            </a:r>
            <a:endParaRPr dirty="0"/>
          </a:p>
          <a:p>
            <a:pPr marL="342891" lvl="0" indent="-331460" algn="l" rtl="0">
              <a:spcBef>
                <a:spcPts val="444"/>
              </a:spcBef>
              <a:spcAft>
                <a:spcPts val="0"/>
              </a:spcAft>
              <a:buClr>
                <a:srgbClr val="0C2340"/>
              </a:buClr>
              <a:buSzPct val="100000"/>
              <a:buChar char="•"/>
            </a:pPr>
            <a:r>
              <a:rPr lang="en-US" sz="2400" dirty="0"/>
              <a:t>In fact, the future of KM will blur the boundaries between the individual, the group or community, and the organization. </a:t>
            </a:r>
            <a:endParaRPr dirty="0"/>
          </a:p>
          <a:p>
            <a:pPr marL="742932" lvl="1" indent="-276219" algn="l" rtl="0">
              <a:spcBef>
                <a:spcPts val="370"/>
              </a:spcBef>
              <a:spcAft>
                <a:spcPts val="0"/>
              </a:spcAft>
              <a:buClr>
                <a:srgbClr val="0C2340"/>
              </a:buClr>
              <a:buSzPct val="100000"/>
              <a:buChar char="–"/>
            </a:pPr>
            <a:r>
              <a:rPr lang="en-US" sz="2000" dirty="0"/>
              <a:t>KM will become a pervasive part of how we conduct our everyday business lives. </a:t>
            </a:r>
            <a:endParaRPr dirty="0"/>
          </a:p>
          <a:p>
            <a:pPr marL="342891" lvl="0" indent="-331460" algn="l" rtl="0">
              <a:spcBef>
                <a:spcPts val="444"/>
              </a:spcBef>
              <a:spcAft>
                <a:spcPts val="0"/>
              </a:spcAft>
              <a:buClr>
                <a:srgbClr val="0C2340"/>
              </a:buClr>
              <a:buSzPct val="100000"/>
              <a:buChar char="•"/>
            </a:pPr>
            <a:r>
              <a:rPr lang="en-US" sz="2400" dirty="0"/>
              <a:t>Personalized KM (PKM) will gain increasing importance given the ever-increasing momentum of information overload with which we must deal. </a:t>
            </a:r>
            <a:endParaRPr dirty="0"/>
          </a:p>
          <a:p>
            <a:pPr marL="742932" lvl="1" indent="-276219" algn="l" rtl="0">
              <a:spcBef>
                <a:spcPts val="370"/>
              </a:spcBef>
              <a:spcAft>
                <a:spcPts val="0"/>
              </a:spcAft>
              <a:buClr>
                <a:srgbClr val="0C2340"/>
              </a:buClr>
              <a:buSzPct val="100000"/>
              <a:buChar char="–"/>
            </a:pPr>
            <a:r>
              <a:rPr lang="en-US" sz="2000" dirty="0"/>
              <a:t>In other words, some of the key principles, best practices, and business processes of KM that have to date been focused at the organizational level will ﬁlter down to be used by individuals managing their own personal capital.</a:t>
            </a:r>
            <a:endParaRPr dirty="0"/>
          </a:p>
          <a:p>
            <a:pPr marL="742932" lvl="1" indent="-276219" algn="l" rtl="0">
              <a:spcBef>
                <a:spcPts val="370"/>
              </a:spcBef>
              <a:spcAft>
                <a:spcPts val="0"/>
              </a:spcAft>
              <a:buClr>
                <a:srgbClr val="0C2340"/>
              </a:buClr>
              <a:buSzPct val="100000"/>
              <a:buChar char="–"/>
            </a:pPr>
            <a:r>
              <a:rPr lang="en-US" sz="2000" dirty="0"/>
              <a:t>PKM and traditional knowledge management differ depending on whether an organizational or personal perspective is adopted. </a:t>
            </a:r>
            <a:endParaRPr dirty="0"/>
          </a:p>
          <a:p>
            <a:pPr marL="342891" lvl="0" indent="-331460" algn="l" rtl="0">
              <a:spcBef>
                <a:spcPts val="444"/>
              </a:spcBef>
              <a:spcAft>
                <a:spcPts val="0"/>
              </a:spcAft>
              <a:buClr>
                <a:srgbClr val="0C2340"/>
              </a:buClr>
              <a:buSzPct val="100000"/>
              <a:buChar char="•"/>
            </a:pPr>
            <a:r>
              <a:rPr lang="en-US" sz="2400" dirty="0"/>
              <a:t>Tools for personal information management are impressive and, if you think about e-mail and portals, are already widely used. </a:t>
            </a:r>
            <a:endParaRPr dirty="0"/>
          </a:p>
          <a:p>
            <a:pPr marL="742932" lvl="1" indent="-276219" algn="l" rtl="0">
              <a:spcBef>
                <a:spcPts val="370"/>
              </a:spcBef>
              <a:spcAft>
                <a:spcPts val="0"/>
              </a:spcAft>
              <a:buClr>
                <a:srgbClr val="0C2340"/>
              </a:buClr>
              <a:buSzPct val="100000"/>
              <a:buChar char="–"/>
            </a:pPr>
            <a:r>
              <a:rPr lang="en-US" sz="2000" dirty="0"/>
              <a:t>Newer tools such as blogs, news aggregators and instant messaging, represent a new toolset for PKM.</a:t>
            </a:r>
            <a:endParaRPr dirty="0"/>
          </a:p>
        </p:txBody>
      </p:sp>
      <p:sp>
        <p:nvSpPr>
          <p:cNvPr id="275" name="Google Shape;275;p1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76" name="Google Shape;276;p1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Personal portals</a:t>
            </a:r>
            <a:endParaRPr/>
          </a:p>
        </p:txBody>
      </p:sp>
      <p:sp>
        <p:nvSpPr>
          <p:cNvPr id="282" name="Google Shape;282;p20"/>
          <p:cNvSpPr txBox="1">
            <a:spLocks noGrp="1"/>
          </p:cNvSpPr>
          <p:nvPr>
            <p:ph type="body" idx="1"/>
          </p:nvPr>
        </p:nvSpPr>
        <p:spPr>
          <a:xfrm>
            <a:off x="609605" y="1536192"/>
            <a:ext cx="9515958" cy="4747162"/>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Personal portals, which were once known as “enterprise” portals, are now focused on the needs of the individual.</a:t>
            </a:r>
            <a:endParaRPr dirty="0"/>
          </a:p>
          <a:p>
            <a:pPr marL="742932" lvl="1" indent="-285744" algn="l" rtl="0">
              <a:spcBef>
                <a:spcPts val="336"/>
              </a:spcBef>
              <a:spcAft>
                <a:spcPts val="0"/>
              </a:spcAft>
              <a:buClr>
                <a:srgbClr val="0C2340"/>
              </a:buClr>
              <a:buSzPct val="100000"/>
              <a:buChar char="–"/>
            </a:pPr>
            <a:r>
              <a:rPr lang="en-US" dirty="0"/>
              <a:t>all a person’s information and application needs harmoniously brought together into a preferred arrangement on the desktop. </a:t>
            </a:r>
            <a:endParaRPr dirty="0"/>
          </a:p>
          <a:p>
            <a:pPr marL="742932" lvl="1" indent="-285744" algn="l" rtl="0">
              <a:spcBef>
                <a:spcPts val="336"/>
              </a:spcBef>
              <a:spcAft>
                <a:spcPts val="0"/>
              </a:spcAft>
              <a:buClr>
                <a:srgbClr val="0C2340"/>
              </a:buClr>
              <a:buSzPct val="100000"/>
              <a:buChar char="–"/>
            </a:pPr>
            <a:r>
              <a:rPr lang="en-US" dirty="0"/>
              <a:t>This is mass customization in front of your eyes! </a:t>
            </a:r>
            <a:endParaRPr dirty="0"/>
          </a:p>
          <a:p>
            <a:pPr marL="742932" lvl="1" indent="-285744" algn="l" rtl="0">
              <a:spcBef>
                <a:spcPts val="336"/>
              </a:spcBef>
              <a:spcAft>
                <a:spcPts val="0"/>
              </a:spcAft>
              <a:buClr>
                <a:srgbClr val="0C2340"/>
              </a:buClr>
              <a:buSzPct val="100000"/>
              <a:buChar char="–"/>
            </a:pPr>
            <a:r>
              <a:rPr lang="en-US" dirty="0"/>
              <a:t>Again, the aims are laudable, but reality and theory are often miles apart. </a:t>
            </a:r>
            <a:endParaRPr dirty="0"/>
          </a:p>
          <a:p>
            <a:pPr marL="342891" lvl="0" indent="-342891" algn="l" rtl="0">
              <a:spcBef>
                <a:spcPts val="392"/>
              </a:spcBef>
              <a:spcAft>
                <a:spcPts val="0"/>
              </a:spcAft>
              <a:buClr>
                <a:srgbClr val="0C2340"/>
              </a:buClr>
              <a:buSzPct val="100000"/>
              <a:buChar char="•"/>
            </a:pPr>
            <a:r>
              <a:rPr lang="en-US" dirty="0"/>
              <a:t>PKM brings many of the key principles of KM to bear on the personal productivity and speciﬁc work requirements of a given knowledge worker. </a:t>
            </a:r>
            <a:endParaRPr dirty="0"/>
          </a:p>
          <a:p>
            <a:pPr marL="342891" lvl="0" indent="-342891" algn="l" rtl="0">
              <a:spcBef>
                <a:spcPts val="392"/>
              </a:spcBef>
              <a:spcAft>
                <a:spcPts val="0"/>
              </a:spcAft>
              <a:buClr>
                <a:srgbClr val="0C2340"/>
              </a:buClr>
              <a:buSzPct val="100000"/>
              <a:buChar char="•"/>
            </a:pPr>
            <a:r>
              <a:rPr lang="en-US" dirty="0"/>
              <a:t>Deﬁnitions of PKM revolve around a set of core issues: </a:t>
            </a:r>
            <a:endParaRPr dirty="0"/>
          </a:p>
          <a:p>
            <a:pPr marL="742932" lvl="1" indent="-285744" algn="l" rtl="0">
              <a:spcBef>
                <a:spcPts val="336"/>
              </a:spcBef>
              <a:spcAft>
                <a:spcPts val="0"/>
              </a:spcAft>
              <a:buClr>
                <a:srgbClr val="0C2340"/>
              </a:buClr>
              <a:buSzPct val="100000"/>
              <a:buChar char="–"/>
            </a:pPr>
            <a:r>
              <a:rPr lang="en-US" b="1" dirty="0"/>
              <a:t>managing and supporting personal knowledge and information </a:t>
            </a:r>
            <a:r>
              <a:rPr lang="en-US" dirty="0"/>
              <a:t>so that it is accessible, meaningful, and valuable to the individual; </a:t>
            </a:r>
            <a:endParaRPr dirty="0"/>
          </a:p>
          <a:p>
            <a:pPr marL="742932" lvl="1" indent="-285744" algn="l" rtl="0">
              <a:spcBef>
                <a:spcPts val="336"/>
              </a:spcBef>
              <a:spcAft>
                <a:spcPts val="0"/>
              </a:spcAft>
              <a:buClr>
                <a:srgbClr val="0C2340"/>
              </a:buClr>
              <a:buSzPct val="100000"/>
              <a:buChar char="–"/>
            </a:pPr>
            <a:r>
              <a:rPr lang="en-US" b="1" dirty="0"/>
              <a:t>maintaining networks, contacts, and communities; </a:t>
            </a:r>
            <a:endParaRPr b="1" dirty="0"/>
          </a:p>
          <a:p>
            <a:pPr marL="742932" lvl="1" indent="-285744" algn="l" rtl="0">
              <a:spcBef>
                <a:spcPts val="336"/>
              </a:spcBef>
              <a:spcAft>
                <a:spcPts val="0"/>
              </a:spcAft>
              <a:buClr>
                <a:srgbClr val="0C2340"/>
              </a:buClr>
              <a:buSzPct val="100000"/>
              <a:buChar char="–"/>
            </a:pPr>
            <a:r>
              <a:rPr lang="en-US" b="1" dirty="0"/>
              <a:t>making life easier </a:t>
            </a:r>
            <a:r>
              <a:rPr lang="en-US" dirty="0"/>
              <a:t>and more enjoyable; and </a:t>
            </a:r>
            <a:endParaRPr dirty="0"/>
          </a:p>
          <a:p>
            <a:pPr marL="742932" lvl="1" indent="-285744" algn="l" rtl="0">
              <a:spcBef>
                <a:spcPts val="336"/>
              </a:spcBef>
              <a:spcAft>
                <a:spcPts val="0"/>
              </a:spcAft>
              <a:buClr>
                <a:srgbClr val="0C2340"/>
              </a:buClr>
              <a:buSzPct val="100000"/>
              <a:buChar char="–"/>
            </a:pPr>
            <a:r>
              <a:rPr lang="en-US" b="1" dirty="0"/>
              <a:t>exploiting personal capital</a:t>
            </a:r>
            <a:endParaRPr b="1" dirty="0"/>
          </a:p>
          <a:p>
            <a:pPr marL="342891" lvl="0" indent="-342891" algn="l" rtl="0">
              <a:spcBef>
                <a:spcPts val="392"/>
              </a:spcBef>
              <a:spcAft>
                <a:spcPts val="0"/>
              </a:spcAft>
              <a:buClr>
                <a:srgbClr val="0C2340"/>
              </a:buClr>
              <a:buSzPct val="100000"/>
              <a:buChar char="•"/>
            </a:pPr>
            <a:r>
              <a:rPr lang="en-US" dirty="0"/>
              <a:t>On an information management level, PKM involves ﬁltering and making sense of information and organizing paper and digital archives, e-mails, and bookmark collections.</a:t>
            </a:r>
            <a:endParaRPr dirty="0"/>
          </a:p>
        </p:txBody>
      </p:sp>
      <p:sp>
        <p:nvSpPr>
          <p:cNvPr id="283" name="Google Shape;283;p20"/>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84" name="Google Shape;284;p20"/>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E9BC06-3BB2-1602-501E-CD8666327DA4}"/>
              </a:ext>
            </a:extLst>
          </p:cNvPr>
          <p:cNvSpPr>
            <a:spLocks noGrp="1"/>
          </p:cNvSpPr>
          <p:nvPr>
            <p:ph type="body" idx="1"/>
          </p:nvPr>
        </p:nvSpPr>
        <p:spPr>
          <a:xfrm>
            <a:off x="1095653" y="962821"/>
            <a:ext cx="9706632" cy="3872308"/>
          </a:xfrm>
        </p:spPr>
        <p:txBody>
          <a:bodyPr/>
          <a:lstStyle/>
          <a:p>
            <a:r>
              <a:rPr lang="en-US" b="0" i="0" dirty="0">
                <a:solidFill>
                  <a:srgbClr val="374151"/>
                </a:solidFill>
                <a:effectLst/>
                <a:latin typeface="Söhne"/>
              </a:rPr>
              <a:t>Imagine this: every minute, 3.8 million Google searches are conducted, 500 hours of video are uploaded to YouTube, and a staggering 347,222 tweets are sent into the digital depth. </a:t>
            </a:r>
            <a:endParaRPr lang="en-MY" dirty="0"/>
          </a:p>
        </p:txBody>
      </p:sp>
      <p:sp>
        <p:nvSpPr>
          <p:cNvPr id="2" name="Slide Number Placeholder 1">
            <a:extLst>
              <a:ext uri="{FF2B5EF4-FFF2-40B4-BE49-F238E27FC236}">
                <a16:creationId xmlns:a16="http://schemas.microsoft.com/office/drawing/2014/main" id="{F97792ED-FE4A-1BFF-9A22-80A60151351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p>
        </p:txBody>
      </p:sp>
      <p:pic>
        <p:nvPicPr>
          <p:cNvPr id="1026" name="Picture 2" descr="Image result for loss in massive amount of data cartoon">
            <a:extLst>
              <a:ext uri="{FF2B5EF4-FFF2-40B4-BE49-F238E27FC236}">
                <a16:creationId xmlns:a16="http://schemas.microsoft.com/office/drawing/2014/main" id="{49FE8CAB-234C-41E6-2C59-F120DE11F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272" y="2991619"/>
            <a:ext cx="2989005" cy="333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36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E778-7666-CD06-4116-A7ED2FD58C61}"/>
              </a:ext>
            </a:extLst>
          </p:cNvPr>
          <p:cNvSpPr>
            <a:spLocks noGrp="1"/>
          </p:cNvSpPr>
          <p:nvPr>
            <p:ph type="title"/>
          </p:nvPr>
        </p:nvSpPr>
        <p:spPr/>
        <p:txBody>
          <a:bodyPr>
            <a:normAutofit/>
          </a:bodyPr>
          <a:lstStyle/>
          <a:p>
            <a:r>
              <a:rPr lang="en-US" sz="3600" b="1" dirty="0"/>
              <a:t>Knowledge Sharing and Dissemination Phase:</a:t>
            </a:r>
            <a:endParaRPr lang="en-MY" dirty="0"/>
          </a:p>
        </p:txBody>
      </p:sp>
      <p:sp>
        <p:nvSpPr>
          <p:cNvPr id="3" name="Text Placeholder 2">
            <a:extLst>
              <a:ext uri="{FF2B5EF4-FFF2-40B4-BE49-F238E27FC236}">
                <a16:creationId xmlns:a16="http://schemas.microsoft.com/office/drawing/2014/main" id="{BBB30DEC-D972-3786-0E52-283B00D1B674}"/>
              </a:ext>
            </a:extLst>
          </p:cNvPr>
          <p:cNvSpPr>
            <a:spLocks noGrp="1"/>
          </p:cNvSpPr>
          <p:nvPr>
            <p:ph type="body" idx="1"/>
          </p:nvPr>
        </p:nvSpPr>
        <p:spPr/>
        <p:txBody>
          <a:bodyPr/>
          <a:lstStyle/>
          <a:p>
            <a:endParaRPr lang="en-MY"/>
          </a:p>
        </p:txBody>
      </p:sp>
      <p:sp>
        <p:nvSpPr>
          <p:cNvPr id="4" name="Text Placeholder 3">
            <a:extLst>
              <a:ext uri="{FF2B5EF4-FFF2-40B4-BE49-F238E27FC236}">
                <a16:creationId xmlns:a16="http://schemas.microsoft.com/office/drawing/2014/main" id="{9A1BDAEC-F0ED-191D-7F0A-1ED60ABF428E}"/>
              </a:ext>
            </a:extLst>
          </p:cNvPr>
          <p:cNvSpPr>
            <a:spLocks noGrp="1"/>
          </p:cNvSpPr>
          <p:nvPr>
            <p:ph type="body" idx="2"/>
          </p:nvPr>
        </p:nvSpPr>
        <p:spPr/>
        <p:txBody>
          <a:bodyPr/>
          <a:lstStyle/>
          <a:p>
            <a:endParaRPr lang="en-MY"/>
          </a:p>
        </p:txBody>
      </p:sp>
      <p:sp>
        <p:nvSpPr>
          <p:cNvPr id="5" name="Slide Number Placeholder 4">
            <a:extLst>
              <a:ext uri="{FF2B5EF4-FFF2-40B4-BE49-F238E27FC236}">
                <a16:creationId xmlns:a16="http://schemas.microsoft.com/office/drawing/2014/main" id="{428DBA4E-F960-D359-3779-5C45AF57A1D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pic>
        <p:nvPicPr>
          <p:cNvPr id="7" name="Picture 6">
            <a:extLst>
              <a:ext uri="{FF2B5EF4-FFF2-40B4-BE49-F238E27FC236}">
                <a16:creationId xmlns:a16="http://schemas.microsoft.com/office/drawing/2014/main" id="{EC11D0A8-1A6A-F028-1610-C22526819091}"/>
              </a:ext>
            </a:extLst>
          </p:cNvPr>
          <p:cNvPicPr>
            <a:picLocks noChangeAspect="1"/>
          </p:cNvPicPr>
          <p:nvPr/>
        </p:nvPicPr>
        <p:blipFill>
          <a:blip r:embed="rId2"/>
          <a:stretch>
            <a:fillRect/>
          </a:stretch>
        </p:blipFill>
        <p:spPr>
          <a:xfrm>
            <a:off x="852628" y="1687907"/>
            <a:ext cx="5341695" cy="2632443"/>
          </a:xfrm>
          <a:prstGeom prst="rect">
            <a:avLst/>
          </a:prstGeom>
        </p:spPr>
      </p:pic>
      <p:pic>
        <p:nvPicPr>
          <p:cNvPr id="8" name="Picture 7">
            <a:extLst>
              <a:ext uri="{FF2B5EF4-FFF2-40B4-BE49-F238E27FC236}">
                <a16:creationId xmlns:a16="http://schemas.microsoft.com/office/drawing/2014/main" id="{56CAD623-4014-8470-F32C-5FBC9756C676}"/>
              </a:ext>
            </a:extLst>
          </p:cNvPr>
          <p:cNvPicPr>
            <a:picLocks noChangeAspect="1"/>
          </p:cNvPicPr>
          <p:nvPr/>
        </p:nvPicPr>
        <p:blipFill>
          <a:blip r:embed="rId3"/>
          <a:stretch>
            <a:fillRect/>
          </a:stretch>
        </p:blipFill>
        <p:spPr>
          <a:xfrm>
            <a:off x="6503885" y="2575562"/>
            <a:ext cx="5078515" cy="3223013"/>
          </a:xfrm>
          <a:prstGeom prst="rect">
            <a:avLst/>
          </a:prstGeom>
        </p:spPr>
      </p:pic>
    </p:spTree>
    <p:extLst>
      <p:ext uri="{BB962C8B-B14F-4D97-AF65-F5344CB8AC3E}">
        <p14:creationId xmlns:p14="http://schemas.microsoft.com/office/powerpoint/2010/main" val="388054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Knowledge sharing and dissemination tools</a:t>
            </a:r>
            <a:endParaRPr/>
          </a:p>
        </p:txBody>
      </p:sp>
      <p:sp>
        <p:nvSpPr>
          <p:cNvPr id="290" name="Google Shape;290;p21"/>
          <p:cNvSpPr txBox="1">
            <a:spLocks noGrp="1"/>
          </p:cNvSpPr>
          <p:nvPr>
            <p:ph type="body" idx="1"/>
          </p:nvPr>
        </p:nvSpPr>
        <p:spPr>
          <a:xfrm>
            <a:off x="609575" y="1343400"/>
            <a:ext cx="9516000" cy="4171200"/>
          </a:xfrm>
          <a:prstGeom prst="rect">
            <a:avLst/>
          </a:prstGeom>
          <a:noFill/>
          <a:ln>
            <a:noFill/>
          </a:ln>
        </p:spPr>
        <p:txBody>
          <a:bodyPr spcFirstLastPara="1" wrap="square" lIns="0" tIns="0" rIns="91425" bIns="45700" anchor="t" anchorCtr="0">
            <a:normAutofit fontScale="77500" lnSpcReduction="20000"/>
          </a:bodyPr>
          <a:lstStyle/>
          <a:p>
            <a:pPr marL="342891" lvl="0" indent="-302886" algn="l" rtl="0">
              <a:spcBef>
                <a:spcPts val="0"/>
              </a:spcBef>
              <a:spcAft>
                <a:spcPts val="0"/>
              </a:spcAft>
              <a:buClr>
                <a:srgbClr val="0C2340"/>
              </a:buClr>
              <a:buSzPct val="100000"/>
              <a:buChar char="•"/>
            </a:pPr>
            <a:r>
              <a:rPr lang="en-US"/>
              <a:t>It is very difﬁcult to draw a line between communication technologies (such as telephone and e-mail) and collaboration technologies (such as workﬂow management).</a:t>
            </a:r>
            <a:endParaRPr/>
          </a:p>
          <a:p>
            <a:pPr marL="342891" lvl="0" indent="-302886" algn="l" rtl="0">
              <a:spcBef>
                <a:spcPts val="560"/>
              </a:spcBef>
              <a:spcAft>
                <a:spcPts val="0"/>
              </a:spcAft>
              <a:buClr>
                <a:srgbClr val="0C2340"/>
              </a:buClr>
              <a:buSzPct val="100000"/>
              <a:buChar char="•"/>
            </a:pPr>
            <a:r>
              <a:rPr lang="en-US"/>
              <a:t>Communication and collaboration are invariably intertwined</a:t>
            </a:r>
            <a:endParaRPr/>
          </a:p>
          <a:p>
            <a:pPr marL="742932" lvl="1" indent="-251453" algn="l" rtl="0">
              <a:spcBef>
                <a:spcPts val="480"/>
              </a:spcBef>
              <a:spcAft>
                <a:spcPts val="0"/>
              </a:spcAft>
              <a:buClr>
                <a:srgbClr val="0C2340"/>
              </a:buClr>
              <a:buSzPct val="100000"/>
              <a:buChar char="–"/>
            </a:pPr>
            <a:r>
              <a:rPr lang="en-US"/>
              <a:t>it is quite difﬁcult to establish where one ends and the other begins. </a:t>
            </a:r>
            <a:endParaRPr/>
          </a:p>
          <a:p>
            <a:pPr marL="342891" lvl="0" indent="-302886" algn="l" rtl="0">
              <a:spcBef>
                <a:spcPts val="560"/>
              </a:spcBef>
              <a:spcAft>
                <a:spcPts val="0"/>
              </a:spcAft>
              <a:buClr>
                <a:srgbClr val="0C2340"/>
              </a:buClr>
              <a:buSzPct val="100000"/>
              <a:buChar char="•"/>
            </a:pPr>
            <a:r>
              <a:rPr lang="en-US"/>
              <a:t>Both types of tools have been grouped under the category of groupware or collaboration tools.</a:t>
            </a:r>
            <a:endParaRPr/>
          </a:p>
          <a:p>
            <a:pPr marL="342891" lvl="0" indent="-302886" algn="l" rtl="0">
              <a:spcBef>
                <a:spcPts val="560"/>
              </a:spcBef>
              <a:spcAft>
                <a:spcPts val="0"/>
              </a:spcAft>
              <a:buClr>
                <a:srgbClr val="0C2340"/>
              </a:buClr>
              <a:buSzPct val="100000"/>
              <a:buChar char="•"/>
            </a:pPr>
            <a:r>
              <a:rPr lang="en-US"/>
              <a:t>All organizational members will make use of communication and collaboration, including project teams and work units.</a:t>
            </a:r>
            <a:endParaRPr/>
          </a:p>
          <a:p>
            <a:pPr marL="742932" lvl="1" indent="-251453" algn="l" rtl="0">
              <a:spcBef>
                <a:spcPts val="480"/>
              </a:spcBef>
              <a:spcAft>
                <a:spcPts val="0"/>
              </a:spcAft>
              <a:buClr>
                <a:srgbClr val="0C2340"/>
              </a:buClr>
              <a:buSzPct val="100000"/>
              <a:buChar char="–"/>
            </a:pPr>
            <a:r>
              <a:rPr lang="en-US"/>
              <a:t>Communities of practice will be particularly active in making use of many, if not all, of the communication and collaboration technologies.</a:t>
            </a:r>
            <a:endParaRPr/>
          </a:p>
        </p:txBody>
      </p:sp>
      <p:sp>
        <p:nvSpPr>
          <p:cNvPr id="291" name="Google Shape;291;p2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292" name="Google Shape;292;p2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and Collaboration Tools</a:t>
            </a:r>
            <a:endParaRPr/>
          </a:p>
        </p:txBody>
      </p:sp>
      <p:sp>
        <p:nvSpPr>
          <p:cNvPr id="298" name="Google Shape;298;p22"/>
          <p:cNvSpPr txBox="1">
            <a:spLocks noGrp="1"/>
          </p:cNvSpPr>
          <p:nvPr>
            <p:ph type="body" idx="1"/>
          </p:nvPr>
        </p:nvSpPr>
        <p:spPr>
          <a:xfrm>
            <a:off x="609605" y="1536192"/>
            <a:ext cx="9515958" cy="4747162"/>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ts val="2800"/>
              <a:buChar char="•"/>
            </a:pPr>
            <a:r>
              <a:rPr lang="en-US"/>
              <a:t>Groupware represents a class of software that helps groups of colleagues (workgroups) attached to a communication network (e.g., Local Area Networks [LANs]) to organize their activities. </a:t>
            </a:r>
            <a:endParaRPr/>
          </a:p>
          <a:p>
            <a:pPr marL="342891" lvl="0" indent="-342891" algn="l" rtl="0">
              <a:spcBef>
                <a:spcPts val="560"/>
              </a:spcBef>
              <a:spcAft>
                <a:spcPts val="0"/>
              </a:spcAft>
              <a:buClr>
                <a:srgbClr val="0C2340"/>
              </a:buClr>
              <a:buSzPts val="2800"/>
              <a:buChar char="•"/>
            </a:pPr>
            <a:r>
              <a:rPr lang="en-US"/>
              <a:t>Typically, groupware supports the following operations:</a:t>
            </a:r>
            <a:endParaRPr/>
          </a:p>
          <a:p>
            <a:pPr marL="742932" lvl="1" indent="-285744" algn="l" rtl="0">
              <a:spcBef>
                <a:spcPts val="480"/>
              </a:spcBef>
              <a:spcAft>
                <a:spcPts val="0"/>
              </a:spcAft>
              <a:buClr>
                <a:srgbClr val="0C2340"/>
              </a:buClr>
              <a:buSzPts val="2400"/>
              <a:buChar char="–"/>
            </a:pPr>
            <a:r>
              <a:rPr lang="en-US"/>
              <a:t>Scheduling meetings and allocating resources</a:t>
            </a:r>
            <a:endParaRPr/>
          </a:p>
          <a:p>
            <a:pPr marL="742932" lvl="1" indent="-285744" algn="l" rtl="0">
              <a:spcBef>
                <a:spcPts val="480"/>
              </a:spcBef>
              <a:spcAft>
                <a:spcPts val="0"/>
              </a:spcAft>
              <a:buClr>
                <a:srgbClr val="0C2340"/>
              </a:buClr>
              <a:buSzPts val="2400"/>
              <a:buChar char="–"/>
            </a:pPr>
            <a:r>
              <a:rPr lang="en-US"/>
              <a:t>E-mail</a:t>
            </a:r>
            <a:endParaRPr/>
          </a:p>
          <a:p>
            <a:pPr marL="742932" lvl="1" indent="-285744" algn="l" rtl="0">
              <a:spcBef>
                <a:spcPts val="480"/>
              </a:spcBef>
              <a:spcAft>
                <a:spcPts val="0"/>
              </a:spcAft>
              <a:buClr>
                <a:srgbClr val="0C2340"/>
              </a:buClr>
              <a:buSzPts val="2400"/>
              <a:buChar char="–"/>
            </a:pPr>
            <a:r>
              <a:rPr lang="en-US"/>
              <a:t>Password protection for documents</a:t>
            </a:r>
            <a:endParaRPr/>
          </a:p>
          <a:p>
            <a:pPr marL="742932" lvl="1" indent="-285744" algn="l" rtl="0">
              <a:spcBef>
                <a:spcPts val="480"/>
              </a:spcBef>
              <a:spcAft>
                <a:spcPts val="0"/>
              </a:spcAft>
              <a:buClr>
                <a:srgbClr val="0C2340"/>
              </a:buClr>
              <a:buSzPts val="2400"/>
              <a:buChar char="–"/>
            </a:pPr>
            <a:r>
              <a:rPr lang="en-US"/>
              <a:t>Telephone utilities</a:t>
            </a:r>
            <a:endParaRPr/>
          </a:p>
          <a:p>
            <a:pPr marL="742932" lvl="1" indent="-285744" algn="l" rtl="0">
              <a:spcBef>
                <a:spcPts val="480"/>
              </a:spcBef>
              <a:spcAft>
                <a:spcPts val="0"/>
              </a:spcAft>
              <a:buClr>
                <a:srgbClr val="0C2340"/>
              </a:buClr>
              <a:buSzPts val="2400"/>
              <a:buChar char="–"/>
            </a:pPr>
            <a:r>
              <a:rPr lang="en-US"/>
              <a:t>Electronic newsletters</a:t>
            </a:r>
            <a:endParaRPr/>
          </a:p>
          <a:p>
            <a:pPr marL="742932" lvl="1" indent="-285744" algn="l" rtl="0">
              <a:spcBef>
                <a:spcPts val="480"/>
              </a:spcBef>
              <a:spcAft>
                <a:spcPts val="0"/>
              </a:spcAft>
              <a:buClr>
                <a:srgbClr val="0C2340"/>
              </a:buClr>
              <a:buSzPts val="2400"/>
              <a:buChar char="–"/>
            </a:pPr>
            <a:r>
              <a:rPr lang="en-US"/>
              <a:t>File distribution</a:t>
            </a:r>
            <a:endParaRPr/>
          </a:p>
        </p:txBody>
      </p:sp>
      <p:sp>
        <p:nvSpPr>
          <p:cNvPr id="299" name="Google Shape;299;p2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00" name="Google Shape;300;p2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Communication technologies</a:t>
            </a:r>
            <a:endParaRPr/>
          </a:p>
        </p:txBody>
      </p:sp>
      <p:sp>
        <p:nvSpPr>
          <p:cNvPr id="306" name="Google Shape;306;p23"/>
          <p:cNvSpPr txBox="1">
            <a:spLocks noGrp="1"/>
          </p:cNvSpPr>
          <p:nvPr>
            <p:ph type="body" idx="1"/>
          </p:nvPr>
        </p:nvSpPr>
        <p:spPr>
          <a:xfrm>
            <a:off x="609605" y="1386038"/>
            <a:ext cx="9515958" cy="4928135"/>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sz="1800"/>
              <a:t>The most commonly used communication technologies include the telephone, fax, videoconferencing, teleconferencing, chat rooms, instant messaging, phone text messaging (SMS), Internet telephone (voice over IP or VOIP), e-mail, and discussion forums. </a:t>
            </a:r>
            <a:endParaRPr/>
          </a:p>
          <a:p>
            <a:pPr marL="342891" lvl="0" indent="-342891" algn="l" rtl="0">
              <a:spcBef>
                <a:spcPts val="333"/>
              </a:spcBef>
              <a:spcAft>
                <a:spcPts val="0"/>
              </a:spcAft>
              <a:buClr>
                <a:srgbClr val="0C2340"/>
              </a:buClr>
              <a:buSzPct val="100000"/>
              <a:buChar char="•"/>
            </a:pPr>
            <a:r>
              <a:rPr lang="en-US" sz="1800"/>
              <a:t>Communication is said to be dyadic when it occurs between two individuals (e.g., a telephone call). </a:t>
            </a:r>
            <a:endParaRPr/>
          </a:p>
          <a:p>
            <a:pPr marL="742932" lvl="1" indent="-285744" algn="l" rtl="0">
              <a:spcBef>
                <a:spcPts val="259"/>
              </a:spcBef>
              <a:spcAft>
                <a:spcPts val="0"/>
              </a:spcAft>
              <a:buClr>
                <a:srgbClr val="0C2340"/>
              </a:buClr>
              <a:buSzPct val="100000"/>
              <a:buChar char="–"/>
            </a:pPr>
            <a:r>
              <a:rPr lang="en-US" sz="1400" b="1"/>
              <a:t>Teleconferencing</a:t>
            </a:r>
            <a:r>
              <a:rPr lang="en-US" sz="1400"/>
              <a:t>, on the other hand, may have more than two participants interacting with one another in real time. </a:t>
            </a:r>
            <a:endParaRPr/>
          </a:p>
          <a:p>
            <a:pPr marL="742932" lvl="1" indent="-285744" algn="l" rtl="0">
              <a:spcBef>
                <a:spcPts val="259"/>
              </a:spcBef>
              <a:spcAft>
                <a:spcPts val="0"/>
              </a:spcAft>
              <a:buClr>
                <a:srgbClr val="0C2340"/>
              </a:buClr>
              <a:buSzPct val="100000"/>
              <a:buChar char="–"/>
            </a:pPr>
            <a:r>
              <a:rPr lang="en-US" sz="1400" b="1"/>
              <a:t>Videoconferencing</a:t>
            </a:r>
            <a:r>
              <a:rPr lang="en-US" sz="1400"/>
              <a:t> introduces a multimedia component to the communication channel.</a:t>
            </a:r>
            <a:endParaRPr/>
          </a:p>
          <a:p>
            <a:pPr marL="1142971" lvl="2" indent="-228594" algn="l" rtl="0">
              <a:spcBef>
                <a:spcPts val="296"/>
              </a:spcBef>
              <a:spcAft>
                <a:spcPts val="0"/>
              </a:spcAft>
              <a:buClr>
                <a:srgbClr val="0C2340"/>
              </a:buClr>
              <a:buSzPct val="100000"/>
              <a:buChar char="•"/>
            </a:pPr>
            <a:r>
              <a:rPr lang="en-US" sz="1600"/>
              <a:t>Participants can not only hear (audio) but also see the other participants (audiovisual). </a:t>
            </a:r>
            <a:endParaRPr/>
          </a:p>
          <a:p>
            <a:pPr marL="742932" lvl="1" indent="-285744" algn="l" rtl="0">
              <a:spcBef>
                <a:spcPts val="259"/>
              </a:spcBef>
              <a:spcAft>
                <a:spcPts val="0"/>
              </a:spcAft>
              <a:buClr>
                <a:srgbClr val="0C2340"/>
              </a:buClr>
              <a:buSzPct val="100000"/>
              <a:buChar char="–"/>
            </a:pPr>
            <a:r>
              <a:rPr lang="en-US" sz="1400" b="1"/>
              <a:t>Desktop videoconferencing </a:t>
            </a:r>
            <a:r>
              <a:rPr lang="en-US" sz="1400"/>
              <a:t>is similar but does not require a dedicated videoconference facility. </a:t>
            </a:r>
            <a:endParaRPr/>
          </a:p>
          <a:p>
            <a:pPr marL="1142971" lvl="2" indent="-228594" algn="l" rtl="0">
              <a:spcBef>
                <a:spcPts val="296"/>
              </a:spcBef>
              <a:spcAft>
                <a:spcPts val="0"/>
              </a:spcAft>
              <a:buClr>
                <a:srgbClr val="0C2340"/>
              </a:buClr>
              <a:buSzPct val="100000"/>
              <a:buChar char="•"/>
            </a:pPr>
            <a:r>
              <a:rPr lang="en-US" sz="1600"/>
              <a:t>Simple and inexpensive digital video cameras can be used to transmit images. </a:t>
            </a:r>
            <a:endParaRPr/>
          </a:p>
          <a:p>
            <a:pPr marL="1142971" lvl="2" indent="-228594" algn="l" rtl="0">
              <a:spcBef>
                <a:spcPts val="296"/>
              </a:spcBef>
              <a:spcAft>
                <a:spcPts val="0"/>
              </a:spcAft>
              <a:buClr>
                <a:srgbClr val="0C2340"/>
              </a:buClr>
              <a:buSzPct val="100000"/>
              <a:buChar char="•"/>
            </a:pPr>
            <a:r>
              <a:rPr lang="en-US" sz="1600"/>
              <a:t>The visual component is especially useful when demonstrations are presented to all participants.</a:t>
            </a:r>
            <a:endParaRPr/>
          </a:p>
          <a:p>
            <a:pPr marL="742932" lvl="1" indent="-285744" algn="l" rtl="0">
              <a:spcBef>
                <a:spcPts val="259"/>
              </a:spcBef>
              <a:spcAft>
                <a:spcPts val="0"/>
              </a:spcAft>
              <a:buClr>
                <a:srgbClr val="0C2340"/>
              </a:buClr>
              <a:buSzPct val="100000"/>
              <a:buChar char="–"/>
            </a:pPr>
            <a:r>
              <a:rPr lang="en-US" sz="1400" b="1"/>
              <a:t>Chat rooms </a:t>
            </a:r>
            <a:r>
              <a:rPr lang="en-US" sz="1400"/>
              <a:t>are text-based but synchronous. </a:t>
            </a:r>
            <a:endParaRPr/>
          </a:p>
          <a:p>
            <a:pPr marL="1142971" lvl="2" indent="-228594" algn="l" rtl="0">
              <a:spcBef>
                <a:spcPts val="296"/>
              </a:spcBef>
              <a:spcAft>
                <a:spcPts val="0"/>
              </a:spcAft>
              <a:buClr>
                <a:srgbClr val="0C2340"/>
              </a:buClr>
              <a:buSzPct val="100000"/>
              <a:buChar char="•"/>
            </a:pPr>
            <a:r>
              <a:rPr lang="en-US" sz="1600"/>
              <a:t>Participants communicate with one another in real time via a web server that provides the interaction facility.</a:t>
            </a:r>
            <a:endParaRPr/>
          </a:p>
          <a:p>
            <a:pPr marL="742932" lvl="1" indent="-285744" algn="l" rtl="0">
              <a:spcBef>
                <a:spcPts val="259"/>
              </a:spcBef>
              <a:spcAft>
                <a:spcPts val="0"/>
              </a:spcAft>
              <a:buClr>
                <a:srgbClr val="0C2340"/>
              </a:buClr>
              <a:buSzPct val="100000"/>
              <a:buChar char="–"/>
            </a:pPr>
            <a:r>
              <a:rPr lang="en-US" sz="1400" b="1"/>
              <a:t>Instant messaging </a:t>
            </a:r>
            <a:r>
              <a:rPr lang="en-US" sz="1400"/>
              <a:t>is also real-time communication, but in this case participants sign on to the instant messaging system and they can immediately see who else is online or “live” at that same time. </a:t>
            </a:r>
            <a:endParaRPr/>
          </a:p>
          <a:p>
            <a:pPr marL="1142971" lvl="2" indent="-228594" algn="l" rtl="0">
              <a:spcBef>
                <a:spcPts val="296"/>
              </a:spcBef>
              <a:spcAft>
                <a:spcPts val="0"/>
              </a:spcAft>
              <a:buClr>
                <a:srgbClr val="0C2340"/>
              </a:buClr>
              <a:buSzPct val="100000"/>
              <a:buChar char="•"/>
            </a:pPr>
            <a:r>
              <a:rPr lang="en-US" sz="1600"/>
              <a:t>Messages are exchanged through text boxes. </a:t>
            </a:r>
            <a:endParaRPr/>
          </a:p>
          <a:p>
            <a:pPr marL="742932" lvl="1" indent="-285744" algn="l" rtl="0">
              <a:spcBef>
                <a:spcPts val="259"/>
              </a:spcBef>
              <a:spcAft>
                <a:spcPts val="0"/>
              </a:spcAft>
              <a:buClr>
                <a:srgbClr val="0C2340"/>
              </a:buClr>
              <a:buSzPct val="100000"/>
              <a:buChar char="–"/>
            </a:pPr>
            <a:r>
              <a:rPr lang="en-US" sz="1400"/>
              <a:t>The </a:t>
            </a:r>
            <a:r>
              <a:rPr lang="en-US" sz="1400" b="1"/>
              <a:t>SMS (Short Messaging System) </a:t>
            </a:r>
            <a:r>
              <a:rPr lang="en-US" sz="1400"/>
              <a:t>allows text messages to be sent via a cellular phone rather than through the Internet.</a:t>
            </a:r>
            <a:endParaRPr/>
          </a:p>
          <a:p>
            <a:pPr marL="742932" lvl="1" indent="-285744" algn="l" rtl="0">
              <a:spcBef>
                <a:spcPts val="259"/>
              </a:spcBef>
              <a:spcAft>
                <a:spcPts val="0"/>
              </a:spcAft>
              <a:buClr>
                <a:srgbClr val="0C2340"/>
              </a:buClr>
              <a:buSzPct val="100000"/>
              <a:buChar char="–"/>
            </a:pPr>
            <a:r>
              <a:rPr lang="en-US" sz="1400" b="1"/>
              <a:t>E-mail </a:t>
            </a:r>
            <a:r>
              <a:rPr lang="en-US" sz="1400"/>
              <a:t>continues to be one of the most frequently used communication channels in organizations. </a:t>
            </a:r>
            <a:endParaRPr/>
          </a:p>
          <a:p>
            <a:pPr marL="1142971" lvl="2" indent="-228594" algn="l" rtl="0">
              <a:spcBef>
                <a:spcPts val="296"/>
              </a:spcBef>
              <a:spcAft>
                <a:spcPts val="0"/>
              </a:spcAft>
              <a:buClr>
                <a:srgbClr val="0C2340"/>
              </a:buClr>
              <a:buSzPct val="100000"/>
              <a:buChar char="•"/>
            </a:pPr>
            <a:r>
              <a:rPr lang="en-US" sz="1600"/>
              <a:t>Although e-mail messaging is dyadic, it can also be used in a more broadcast mode (e.g., group mailings) as well as in an asynchronous group discussion mode (by forwarding previous discussion threads).</a:t>
            </a:r>
            <a:endParaRPr/>
          </a:p>
        </p:txBody>
      </p:sp>
      <p:sp>
        <p:nvSpPr>
          <p:cNvPr id="307" name="Google Shape;307;p2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08" name="Google Shape;308;p2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Collaboration technologies</a:t>
            </a:r>
            <a:endParaRPr/>
          </a:p>
        </p:txBody>
      </p:sp>
      <p:sp>
        <p:nvSpPr>
          <p:cNvPr id="314" name="Google Shape;314;p24"/>
          <p:cNvSpPr txBox="1">
            <a:spLocks noGrp="1"/>
          </p:cNvSpPr>
          <p:nvPr>
            <p:ph type="body" idx="1"/>
          </p:nvPr>
        </p:nvSpPr>
        <p:spPr>
          <a:xfrm>
            <a:off x="609605" y="1536192"/>
            <a:ext cx="9515958" cy="4721995"/>
          </a:xfrm>
          <a:prstGeom prst="rect">
            <a:avLst/>
          </a:prstGeom>
          <a:noFill/>
          <a:ln>
            <a:noFill/>
          </a:ln>
        </p:spPr>
        <p:txBody>
          <a:bodyPr spcFirstLastPara="1" wrap="square" lIns="0" tIns="0" rIns="91425" bIns="45700" anchor="t" anchorCtr="0">
            <a:normAutofit lnSpcReduction="10000"/>
          </a:bodyPr>
          <a:lstStyle/>
          <a:p>
            <a:pPr marL="342891" lvl="0" indent="-342891" algn="l" rtl="0">
              <a:spcBef>
                <a:spcPts val="0"/>
              </a:spcBef>
              <a:spcAft>
                <a:spcPts val="0"/>
              </a:spcAft>
              <a:buClr>
                <a:srgbClr val="0C2340"/>
              </a:buClr>
              <a:buSzPts val="2400"/>
              <a:buChar char="•"/>
            </a:pPr>
            <a:r>
              <a:rPr lang="en-US" sz="2400"/>
              <a:t>Communication technologies are almost always integrated with some form of collaboration, whether it be planning for collaboration or organizing collaborative work. </a:t>
            </a:r>
            <a:endParaRPr/>
          </a:p>
          <a:p>
            <a:pPr marL="342891" lvl="0" indent="-342891" algn="l" rtl="0">
              <a:spcBef>
                <a:spcPts val="480"/>
              </a:spcBef>
              <a:spcAft>
                <a:spcPts val="0"/>
              </a:spcAft>
              <a:buClr>
                <a:srgbClr val="0C2340"/>
              </a:buClr>
              <a:buSzPts val="2400"/>
              <a:buChar char="•"/>
            </a:pPr>
            <a:r>
              <a:rPr lang="en-US" sz="2400"/>
              <a:t>Collaboration technologies are often referred to as groupware or as workgroup productivity software. </a:t>
            </a:r>
            <a:endParaRPr/>
          </a:p>
          <a:p>
            <a:pPr marL="742932" lvl="1" indent="-285744" algn="l" rtl="0">
              <a:spcBef>
                <a:spcPts val="360"/>
              </a:spcBef>
              <a:spcAft>
                <a:spcPts val="0"/>
              </a:spcAft>
              <a:buClr>
                <a:srgbClr val="0C2340"/>
              </a:buClr>
              <a:buSzPts val="1800"/>
              <a:buChar char="–"/>
            </a:pPr>
            <a:r>
              <a:rPr lang="en-US" sz="1800"/>
              <a:t>It is technology designed to facilitate the work of groups. </a:t>
            </a:r>
            <a:endParaRPr/>
          </a:p>
          <a:p>
            <a:pPr marL="742932" lvl="1" indent="-285744" algn="l" rtl="0">
              <a:spcBef>
                <a:spcPts val="360"/>
              </a:spcBef>
              <a:spcAft>
                <a:spcPts val="0"/>
              </a:spcAft>
              <a:buClr>
                <a:srgbClr val="0C2340"/>
              </a:buClr>
              <a:buSzPts val="1800"/>
              <a:buChar char="–"/>
            </a:pPr>
            <a:r>
              <a:rPr lang="en-US" sz="1800"/>
              <a:t>This technology may be used to communicate, cooperate, coordinate, solve problems, compete, or negotiate. </a:t>
            </a:r>
            <a:endParaRPr/>
          </a:p>
          <a:p>
            <a:pPr marL="342891" lvl="0" indent="-342891" algn="l" rtl="0">
              <a:spcBef>
                <a:spcPts val="480"/>
              </a:spcBef>
              <a:spcAft>
                <a:spcPts val="0"/>
              </a:spcAft>
              <a:buClr>
                <a:srgbClr val="0C2340"/>
              </a:buClr>
              <a:buSzPts val="2400"/>
              <a:buChar char="•"/>
            </a:pPr>
            <a:r>
              <a:rPr lang="en-US" sz="2400"/>
              <a:t>Although traditional technologies like the telephone qualify as groupware, the term is ordinarily used to refer to a speciﬁc class of technologies relying on modern computer networks, such as e-mail, newsgroups, videophones, or chat.</a:t>
            </a:r>
            <a:endParaRPr/>
          </a:p>
        </p:txBody>
      </p:sp>
      <p:sp>
        <p:nvSpPr>
          <p:cNvPr id="315" name="Google Shape;315;p2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16" name="Google Shape;316;p2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technologies (1)</a:t>
            </a:r>
            <a:endParaRPr/>
          </a:p>
        </p:txBody>
      </p:sp>
      <p:sp>
        <p:nvSpPr>
          <p:cNvPr id="322" name="Google Shape;322;p25"/>
          <p:cNvSpPr txBox="1">
            <a:spLocks noGrp="1"/>
          </p:cNvSpPr>
          <p:nvPr>
            <p:ph type="body" idx="1"/>
          </p:nvPr>
        </p:nvSpPr>
        <p:spPr>
          <a:xfrm>
            <a:off x="609605" y="1536192"/>
            <a:ext cx="9515958" cy="4763940"/>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2400"/>
              <a:t>Groupware technologies are typically categorized along two primary dimensions:</a:t>
            </a:r>
            <a:endParaRPr/>
          </a:p>
          <a:p>
            <a:pPr marL="914391" lvl="1" indent="-514350" algn="l" rtl="0">
              <a:spcBef>
                <a:spcPts val="296"/>
              </a:spcBef>
              <a:spcAft>
                <a:spcPts val="0"/>
              </a:spcAft>
              <a:buClr>
                <a:srgbClr val="0C2340"/>
              </a:buClr>
              <a:buSzPct val="100000"/>
              <a:buFont typeface="Times New Roman"/>
              <a:buAutoNum type="arabicPeriod"/>
            </a:pPr>
            <a:r>
              <a:rPr lang="en-US" sz="1600"/>
              <a:t>Whether users of the groupware are working together at the same time (“real-time” or “synchronous” groupware) or different times (“asynchronous” groupware).</a:t>
            </a:r>
            <a:endParaRPr/>
          </a:p>
          <a:p>
            <a:pPr marL="914391" lvl="1" indent="-514350" algn="l" rtl="0">
              <a:spcBef>
                <a:spcPts val="296"/>
              </a:spcBef>
              <a:spcAft>
                <a:spcPts val="0"/>
              </a:spcAft>
              <a:buClr>
                <a:srgbClr val="0C2340"/>
              </a:buClr>
              <a:buSzPct val="100000"/>
              <a:buFont typeface="Times New Roman"/>
              <a:buAutoNum type="arabicPeriod"/>
            </a:pPr>
            <a:r>
              <a:rPr lang="en-US" sz="1600"/>
              <a:t>Whether users are working together in the same place (“colocated” or “face-to-face”) or in different places (“non-colocated” or “distance”).</a:t>
            </a:r>
            <a:endParaRPr/>
          </a:p>
          <a:p>
            <a:pPr marL="342891" lvl="0" indent="-342891" algn="l" rtl="0">
              <a:spcBef>
                <a:spcPts val="370"/>
              </a:spcBef>
              <a:spcAft>
                <a:spcPts val="0"/>
              </a:spcAft>
              <a:buClr>
                <a:srgbClr val="0C2340"/>
              </a:buClr>
              <a:buSzPct val="100000"/>
              <a:buChar char="•"/>
            </a:pPr>
            <a:r>
              <a:rPr lang="en-US" sz="2000"/>
              <a:t>Coleman’s taxonomy of groupware lists 12 different categories:</a:t>
            </a:r>
            <a:endParaRPr/>
          </a:p>
          <a:p>
            <a:pPr marL="857241" lvl="1" indent="-457200" algn="l" rtl="0">
              <a:spcBef>
                <a:spcPts val="296"/>
              </a:spcBef>
              <a:spcAft>
                <a:spcPts val="0"/>
              </a:spcAft>
              <a:buClr>
                <a:srgbClr val="0C2340"/>
              </a:buClr>
              <a:buSzPct val="100000"/>
              <a:buFont typeface="Times New Roman"/>
              <a:buAutoNum type="arabicPeriod"/>
            </a:pPr>
            <a:r>
              <a:rPr lang="en-US" sz="1600"/>
              <a:t>Electronic mail and messaging</a:t>
            </a:r>
            <a:endParaRPr/>
          </a:p>
          <a:p>
            <a:pPr marL="857241" lvl="1" indent="-457200" algn="l" rtl="0">
              <a:spcBef>
                <a:spcPts val="296"/>
              </a:spcBef>
              <a:spcAft>
                <a:spcPts val="0"/>
              </a:spcAft>
              <a:buClr>
                <a:srgbClr val="0C2340"/>
              </a:buClr>
              <a:buSzPct val="100000"/>
              <a:buFont typeface="Times New Roman"/>
              <a:buAutoNum type="arabicPeriod"/>
            </a:pPr>
            <a:r>
              <a:rPr lang="en-US" sz="1600"/>
              <a:t>Group calendaring and scheduling</a:t>
            </a:r>
            <a:endParaRPr/>
          </a:p>
          <a:p>
            <a:pPr marL="857241" lvl="1" indent="-457200" algn="l" rtl="0">
              <a:spcBef>
                <a:spcPts val="296"/>
              </a:spcBef>
              <a:spcAft>
                <a:spcPts val="0"/>
              </a:spcAft>
              <a:buClr>
                <a:srgbClr val="0C2340"/>
              </a:buClr>
              <a:buSzPct val="100000"/>
              <a:buFont typeface="Times New Roman"/>
              <a:buAutoNum type="arabicPeriod"/>
            </a:pPr>
            <a:r>
              <a:rPr lang="en-US" sz="1600"/>
              <a:t>Electronic meeting systems</a:t>
            </a:r>
            <a:endParaRPr/>
          </a:p>
          <a:p>
            <a:pPr marL="857241" lvl="1" indent="-457200" algn="l" rtl="0">
              <a:spcBef>
                <a:spcPts val="296"/>
              </a:spcBef>
              <a:spcAft>
                <a:spcPts val="0"/>
              </a:spcAft>
              <a:buClr>
                <a:srgbClr val="0C2340"/>
              </a:buClr>
              <a:buSzPct val="100000"/>
              <a:buFont typeface="Times New Roman"/>
              <a:buAutoNum type="arabicPeriod"/>
            </a:pPr>
            <a:r>
              <a:rPr lang="en-US" sz="1600"/>
              <a:t>Desktop video, real-time synchronous conferencing</a:t>
            </a:r>
            <a:endParaRPr/>
          </a:p>
          <a:p>
            <a:pPr marL="857241" lvl="1" indent="-457200" algn="l" rtl="0">
              <a:spcBef>
                <a:spcPts val="296"/>
              </a:spcBef>
              <a:spcAft>
                <a:spcPts val="0"/>
              </a:spcAft>
              <a:buClr>
                <a:srgbClr val="0C2340"/>
              </a:buClr>
              <a:buSzPct val="100000"/>
              <a:buFont typeface="Times New Roman"/>
              <a:buAutoNum type="arabicPeriod"/>
            </a:pPr>
            <a:r>
              <a:rPr lang="en-US" sz="1600"/>
              <a:t>Non-real-time asynchronous conferencing</a:t>
            </a:r>
            <a:endParaRPr/>
          </a:p>
          <a:p>
            <a:pPr marL="857241" lvl="1" indent="-457200" algn="l" rtl="0">
              <a:spcBef>
                <a:spcPts val="296"/>
              </a:spcBef>
              <a:spcAft>
                <a:spcPts val="0"/>
              </a:spcAft>
              <a:buClr>
                <a:srgbClr val="0C2340"/>
              </a:buClr>
              <a:buSzPct val="100000"/>
              <a:buFont typeface="Times New Roman"/>
              <a:buAutoNum type="arabicPeriod"/>
            </a:pPr>
            <a:r>
              <a:rPr lang="en-US" sz="1600"/>
              <a:t>Group document handling</a:t>
            </a:r>
            <a:endParaRPr/>
          </a:p>
          <a:p>
            <a:pPr marL="857241" lvl="1" indent="-457200" algn="l" rtl="0">
              <a:spcBef>
                <a:spcPts val="296"/>
              </a:spcBef>
              <a:spcAft>
                <a:spcPts val="0"/>
              </a:spcAft>
              <a:buClr>
                <a:srgbClr val="0C2340"/>
              </a:buClr>
              <a:buSzPct val="100000"/>
              <a:buFont typeface="Times New Roman"/>
              <a:buAutoNum type="arabicPeriod"/>
            </a:pPr>
            <a:r>
              <a:rPr lang="en-US" sz="1600"/>
              <a:t>Workﬂow</a:t>
            </a:r>
            <a:endParaRPr/>
          </a:p>
          <a:p>
            <a:pPr marL="857241" lvl="1" indent="-457200" algn="l" rtl="0">
              <a:spcBef>
                <a:spcPts val="296"/>
              </a:spcBef>
              <a:spcAft>
                <a:spcPts val="0"/>
              </a:spcAft>
              <a:buClr>
                <a:srgbClr val="0C2340"/>
              </a:buClr>
              <a:buSzPct val="100000"/>
              <a:buFont typeface="Times New Roman"/>
              <a:buAutoNum type="arabicPeriod"/>
            </a:pPr>
            <a:r>
              <a:rPr lang="en-US" sz="1600"/>
              <a:t>Workgroup utilities and development tools</a:t>
            </a:r>
            <a:endParaRPr/>
          </a:p>
          <a:p>
            <a:pPr marL="857241" lvl="1" indent="-457200" algn="l" rtl="0">
              <a:spcBef>
                <a:spcPts val="296"/>
              </a:spcBef>
              <a:spcAft>
                <a:spcPts val="0"/>
              </a:spcAft>
              <a:buClr>
                <a:srgbClr val="0C2340"/>
              </a:buClr>
              <a:buSzPct val="100000"/>
              <a:buFont typeface="Times New Roman"/>
              <a:buAutoNum type="arabicPeriod"/>
            </a:pPr>
            <a:r>
              <a:rPr lang="en-US" sz="1600"/>
              <a:t>Groupware services</a:t>
            </a:r>
            <a:endParaRPr/>
          </a:p>
          <a:p>
            <a:pPr marL="857241" lvl="1" indent="-457200" algn="l" rtl="0">
              <a:spcBef>
                <a:spcPts val="296"/>
              </a:spcBef>
              <a:spcAft>
                <a:spcPts val="0"/>
              </a:spcAft>
              <a:buClr>
                <a:srgbClr val="0C2340"/>
              </a:buClr>
              <a:buSzPct val="100000"/>
              <a:buFont typeface="Times New Roman"/>
              <a:buAutoNum type="arabicPeriod"/>
            </a:pPr>
            <a:r>
              <a:rPr lang="en-US" sz="1600"/>
              <a:t>Groupware and KM frameworks</a:t>
            </a:r>
            <a:endParaRPr/>
          </a:p>
          <a:p>
            <a:pPr marL="857241" lvl="1" indent="-457200" algn="l" rtl="0">
              <a:spcBef>
                <a:spcPts val="296"/>
              </a:spcBef>
              <a:spcAft>
                <a:spcPts val="0"/>
              </a:spcAft>
              <a:buClr>
                <a:srgbClr val="0C2340"/>
              </a:buClr>
              <a:buSzPct val="100000"/>
              <a:buFont typeface="Times New Roman"/>
              <a:buAutoNum type="arabicPeriod"/>
            </a:pPr>
            <a:r>
              <a:rPr lang="en-US" sz="1600"/>
              <a:t>Groupware applications</a:t>
            </a:r>
            <a:endParaRPr/>
          </a:p>
          <a:p>
            <a:pPr marL="857241" lvl="1" indent="-457200" algn="l" rtl="0">
              <a:spcBef>
                <a:spcPts val="296"/>
              </a:spcBef>
              <a:spcAft>
                <a:spcPts val="0"/>
              </a:spcAft>
              <a:buClr>
                <a:srgbClr val="0C2340"/>
              </a:buClr>
              <a:buSzPct val="100000"/>
              <a:buFont typeface="Times New Roman"/>
              <a:buAutoNum type="arabicPeriod"/>
            </a:pPr>
            <a:r>
              <a:rPr lang="en-US" sz="1600"/>
              <a:t>Collaborative Internet-based applications and products</a:t>
            </a:r>
            <a:endParaRPr/>
          </a:p>
          <a:p>
            <a:pPr marL="342891" lvl="0" indent="-178425" algn="l" rtl="0">
              <a:spcBef>
                <a:spcPts val="518"/>
              </a:spcBef>
              <a:spcAft>
                <a:spcPts val="0"/>
              </a:spcAft>
              <a:buClr>
                <a:srgbClr val="0C2340"/>
              </a:buClr>
              <a:buSzPct val="100000"/>
              <a:buNone/>
            </a:pPr>
            <a:endParaRPr/>
          </a:p>
        </p:txBody>
      </p:sp>
      <p:sp>
        <p:nvSpPr>
          <p:cNvPr id="323" name="Google Shape;323;p2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24" name="Google Shape;324;p2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technologies (2)</a:t>
            </a:r>
            <a:endParaRPr/>
          </a:p>
        </p:txBody>
      </p:sp>
      <p:sp>
        <p:nvSpPr>
          <p:cNvPr id="330" name="Google Shape;330;p26"/>
          <p:cNvSpPr txBox="1">
            <a:spLocks noGrp="1"/>
          </p:cNvSpPr>
          <p:nvPr>
            <p:ph type="body" idx="1"/>
          </p:nvPr>
        </p:nvSpPr>
        <p:spPr>
          <a:xfrm>
            <a:off x="609605" y="1536192"/>
            <a:ext cx="9515958" cy="4772329"/>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sz="1800" b="1" dirty="0"/>
              <a:t>E-mail</a:t>
            </a:r>
            <a:r>
              <a:rPr lang="en-US" sz="1800" dirty="0"/>
              <a:t> is by far the most common groupware application (besides, of course, the traditional telephone). </a:t>
            </a:r>
            <a:endParaRPr dirty="0"/>
          </a:p>
          <a:p>
            <a:pPr marL="742932" lvl="1" indent="-285744" algn="l" rtl="0">
              <a:spcBef>
                <a:spcPts val="296"/>
              </a:spcBef>
              <a:spcAft>
                <a:spcPts val="0"/>
              </a:spcAft>
              <a:buClr>
                <a:srgbClr val="0C2340"/>
              </a:buClr>
              <a:buSzPct val="100000"/>
              <a:buChar char="–"/>
            </a:pPr>
            <a:r>
              <a:rPr lang="en-US" sz="1600" dirty="0"/>
              <a:t>The basic technology is designed to pass simple messages between two people. </a:t>
            </a:r>
            <a:endParaRPr dirty="0"/>
          </a:p>
          <a:p>
            <a:pPr marL="742932" lvl="1" indent="-285744" algn="l" rtl="0">
              <a:spcBef>
                <a:spcPts val="296"/>
              </a:spcBef>
              <a:spcAft>
                <a:spcPts val="0"/>
              </a:spcAft>
              <a:buClr>
                <a:srgbClr val="0C2340"/>
              </a:buClr>
              <a:buSzPct val="100000"/>
              <a:buChar char="–"/>
            </a:pPr>
            <a:r>
              <a:rPr lang="en-US" sz="1600" dirty="0"/>
              <a:t>However, even relatively basic e-mail systems today typically include interesting features for forwarding messages, ﬁling messages, creating mailing groups, and attaching ﬁles with a message. </a:t>
            </a:r>
            <a:endParaRPr dirty="0"/>
          </a:p>
          <a:p>
            <a:pPr marL="742932" lvl="1" indent="-285744" algn="l" rtl="0">
              <a:spcBef>
                <a:spcPts val="296"/>
              </a:spcBef>
              <a:spcAft>
                <a:spcPts val="0"/>
              </a:spcAft>
              <a:buClr>
                <a:srgbClr val="0C2340"/>
              </a:buClr>
              <a:buSzPct val="100000"/>
              <a:buChar char="–"/>
            </a:pPr>
            <a:r>
              <a:rPr lang="en-US" sz="1600" dirty="0"/>
              <a:t>Other features that have been explored include automatic sorting and processing of messages, automatic routing, and structured communication (messages requiring certain information).</a:t>
            </a:r>
            <a:endParaRPr dirty="0"/>
          </a:p>
          <a:p>
            <a:pPr marL="342891" lvl="0" indent="-342891" algn="l" rtl="0">
              <a:spcBef>
                <a:spcPts val="333"/>
              </a:spcBef>
              <a:spcAft>
                <a:spcPts val="0"/>
              </a:spcAft>
              <a:buClr>
                <a:srgbClr val="0C2340"/>
              </a:buClr>
              <a:buSzPct val="100000"/>
              <a:buChar char="•"/>
            </a:pPr>
            <a:r>
              <a:rPr lang="en-US" sz="1800" b="1" dirty="0"/>
              <a:t>Newsgroups and mailing lists </a:t>
            </a:r>
            <a:r>
              <a:rPr lang="en-US" sz="1800" dirty="0"/>
              <a:t>are similar in spirit to e-mail systems except that they are intended for messages among large groups of people instead of one-to-one communication. </a:t>
            </a:r>
            <a:endParaRPr dirty="0"/>
          </a:p>
          <a:p>
            <a:pPr marL="742932" lvl="1" indent="-285744" algn="l" rtl="0">
              <a:spcBef>
                <a:spcPts val="296"/>
              </a:spcBef>
              <a:spcAft>
                <a:spcPts val="0"/>
              </a:spcAft>
              <a:buClr>
                <a:srgbClr val="0C2340"/>
              </a:buClr>
              <a:buSzPct val="100000"/>
              <a:buChar char="–"/>
            </a:pPr>
            <a:r>
              <a:rPr lang="en-US" sz="1600" dirty="0"/>
              <a:t>In practice, the main difference between newsgroups and mailing lists is that</a:t>
            </a:r>
            <a:endParaRPr dirty="0"/>
          </a:p>
          <a:p>
            <a:pPr marL="1142971" lvl="2" indent="-228594" algn="l" rtl="0">
              <a:spcBef>
                <a:spcPts val="296"/>
              </a:spcBef>
              <a:spcAft>
                <a:spcPts val="0"/>
              </a:spcAft>
              <a:buClr>
                <a:srgbClr val="0C2340"/>
              </a:buClr>
              <a:buSzPct val="100000"/>
              <a:buChar char="•"/>
            </a:pPr>
            <a:r>
              <a:rPr lang="en-US" sz="1600" dirty="0"/>
              <a:t>newsgroups show messages to a user only when they are explicitly requested (an “on-demand” service), while </a:t>
            </a:r>
            <a:endParaRPr dirty="0"/>
          </a:p>
          <a:p>
            <a:pPr marL="1142971" lvl="2" indent="-228594" algn="l" rtl="0">
              <a:spcBef>
                <a:spcPts val="296"/>
              </a:spcBef>
              <a:spcAft>
                <a:spcPts val="0"/>
              </a:spcAft>
              <a:buClr>
                <a:srgbClr val="0C2340"/>
              </a:buClr>
              <a:buSzPct val="100000"/>
              <a:buChar char="•"/>
            </a:pPr>
            <a:r>
              <a:rPr lang="en-US" sz="1600" dirty="0"/>
              <a:t>mailing lists deliver messages as they become available (an “interrupt-driven” interface).</a:t>
            </a:r>
            <a:endParaRPr dirty="0"/>
          </a:p>
          <a:p>
            <a:pPr marL="342891" lvl="0" indent="-342891" algn="l" rtl="0">
              <a:spcBef>
                <a:spcPts val="333"/>
              </a:spcBef>
              <a:spcAft>
                <a:spcPts val="0"/>
              </a:spcAft>
              <a:buClr>
                <a:srgbClr val="0C2340"/>
              </a:buClr>
              <a:buSzPct val="100000"/>
              <a:buChar char="•"/>
            </a:pPr>
            <a:r>
              <a:rPr lang="en-US" sz="1800" b="1" dirty="0"/>
              <a:t>Workﬂow systems </a:t>
            </a:r>
            <a:r>
              <a:rPr lang="en-US" sz="1800" dirty="0"/>
              <a:t>allow documents to be routed through organizations by means of a relatively ﬁxed process.</a:t>
            </a:r>
            <a:endParaRPr dirty="0"/>
          </a:p>
          <a:p>
            <a:pPr marL="742932" lvl="1" indent="-285744" algn="l" rtl="0">
              <a:spcBef>
                <a:spcPts val="296"/>
              </a:spcBef>
              <a:spcAft>
                <a:spcPts val="0"/>
              </a:spcAft>
              <a:buClr>
                <a:srgbClr val="0C2340"/>
              </a:buClr>
              <a:buSzPct val="100000"/>
              <a:buChar char="–"/>
            </a:pPr>
            <a:r>
              <a:rPr lang="en-US" sz="1600" dirty="0"/>
              <a:t>A simple example of a workﬂow application is an expense report in an organization: </a:t>
            </a:r>
            <a:endParaRPr dirty="0"/>
          </a:p>
          <a:p>
            <a:pPr marL="1142971" lvl="2" indent="-228594" algn="l" rtl="0">
              <a:spcBef>
                <a:spcPts val="296"/>
              </a:spcBef>
              <a:spcAft>
                <a:spcPts val="0"/>
              </a:spcAft>
              <a:buClr>
                <a:srgbClr val="0C2340"/>
              </a:buClr>
              <a:buSzPct val="100000"/>
              <a:buChar char="•"/>
            </a:pPr>
            <a:r>
              <a:rPr lang="en-US" sz="1600" dirty="0"/>
              <a:t>an employee enters an expense report and submits it, </a:t>
            </a:r>
            <a:endParaRPr dirty="0"/>
          </a:p>
          <a:p>
            <a:pPr marL="1142971" lvl="2" indent="-228594" algn="l" rtl="0">
              <a:spcBef>
                <a:spcPts val="296"/>
              </a:spcBef>
              <a:spcAft>
                <a:spcPts val="0"/>
              </a:spcAft>
              <a:buClr>
                <a:srgbClr val="0C2340"/>
              </a:buClr>
              <a:buSzPct val="100000"/>
              <a:buChar char="•"/>
            </a:pPr>
            <a:r>
              <a:rPr lang="en-US" sz="1600" dirty="0"/>
              <a:t>a copy is archived and then routed to the employee’s manager for approval, </a:t>
            </a:r>
            <a:endParaRPr dirty="0"/>
          </a:p>
          <a:p>
            <a:pPr marL="1142971" lvl="2" indent="-228594" algn="l" rtl="0">
              <a:spcBef>
                <a:spcPts val="296"/>
              </a:spcBef>
              <a:spcAft>
                <a:spcPts val="0"/>
              </a:spcAft>
              <a:buClr>
                <a:srgbClr val="0C2340"/>
              </a:buClr>
              <a:buSzPct val="100000"/>
              <a:buChar char="•"/>
            </a:pPr>
            <a:r>
              <a:rPr lang="en-US" sz="1600" dirty="0"/>
              <a:t>the manager receives the document, electronically approves it, and sends it on, and </a:t>
            </a:r>
            <a:endParaRPr dirty="0"/>
          </a:p>
          <a:p>
            <a:pPr marL="1142971" lvl="2" indent="-228594" algn="l" rtl="0">
              <a:spcBef>
                <a:spcPts val="296"/>
              </a:spcBef>
              <a:spcAft>
                <a:spcPts val="0"/>
              </a:spcAft>
              <a:buClr>
                <a:srgbClr val="0C2340"/>
              </a:buClr>
              <a:buSzPct val="100000"/>
              <a:buChar char="•"/>
            </a:pPr>
            <a:r>
              <a:rPr lang="en-US" sz="1600" dirty="0"/>
              <a:t>the expense is registered to the group’s account and forwarded to the accounting department for payment. </a:t>
            </a:r>
            <a:endParaRPr dirty="0"/>
          </a:p>
          <a:p>
            <a:pPr marL="742932" lvl="1" indent="-285744" algn="l" rtl="0">
              <a:spcBef>
                <a:spcPts val="296"/>
              </a:spcBef>
              <a:spcAft>
                <a:spcPts val="0"/>
              </a:spcAft>
              <a:buClr>
                <a:srgbClr val="0C2340"/>
              </a:buClr>
              <a:buSzPct val="100000"/>
              <a:buChar char="–"/>
            </a:pPr>
            <a:r>
              <a:rPr lang="en-US" sz="1600" dirty="0"/>
              <a:t>Workﬂow systems may provide features such as routing, development of forms, and support for differing roles and privileges.</a:t>
            </a:r>
            <a:endParaRPr dirty="0"/>
          </a:p>
        </p:txBody>
      </p:sp>
      <p:sp>
        <p:nvSpPr>
          <p:cNvPr id="331" name="Google Shape;331;p2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32" name="Google Shape;332;p2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technologies (3)</a:t>
            </a:r>
            <a:endParaRPr/>
          </a:p>
        </p:txBody>
      </p:sp>
      <p:sp>
        <p:nvSpPr>
          <p:cNvPr id="338" name="Google Shape;338;p27"/>
          <p:cNvSpPr txBox="1">
            <a:spLocks noGrp="1"/>
          </p:cNvSpPr>
          <p:nvPr>
            <p:ph type="body" idx="1"/>
          </p:nvPr>
        </p:nvSpPr>
        <p:spPr>
          <a:xfrm>
            <a:off x="609605" y="1536192"/>
            <a:ext cx="9515958" cy="4822663"/>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sz="1600" b="1"/>
              <a:t>Hypertext</a:t>
            </a:r>
            <a:r>
              <a:rPr lang="en-US" sz="1600"/>
              <a:t> is a system for linking text documents to each other, with the web being an obvious example. </a:t>
            </a:r>
            <a:endParaRPr/>
          </a:p>
          <a:p>
            <a:pPr marL="742932" lvl="1" indent="-285744" algn="l" rtl="0">
              <a:spcBef>
                <a:spcPts val="259"/>
              </a:spcBef>
              <a:spcAft>
                <a:spcPts val="0"/>
              </a:spcAft>
              <a:buClr>
                <a:srgbClr val="0C2340"/>
              </a:buClr>
              <a:buSzPct val="100000"/>
              <a:buChar char="–"/>
            </a:pPr>
            <a:r>
              <a:rPr lang="en-US" sz="1400"/>
              <a:t>Whenever multiple people author and link documents, the system becomes group work, constantly evolving and responding to others’ work. </a:t>
            </a:r>
            <a:endParaRPr/>
          </a:p>
          <a:p>
            <a:pPr marL="742932" lvl="1" indent="-285744" algn="l" rtl="0">
              <a:spcBef>
                <a:spcPts val="259"/>
              </a:spcBef>
              <a:spcAft>
                <a:spcPts val="0"/>
              </a:spcAft>
              <a:buClr>
                <a:srgbClr val="0C2340"/>
              </a:buClr>
              <a:buSzPct val="100000"/>
              <a:buChar char="–"/>
            </a:pPr>
            <a:r>
              <a:rPr lang="en-US" sz="1400"/>
              <a:t>Some hypertext systems include capabilities for seeing who else has visited a certain page or link, or at least seeing how often a link has been followed, thus giving users a basic awareness of what other people are doing in the system. </a:t>
            </a:r>
            <a:endParaRPr/>
          </a:p>
          <a:p>
            <a:pPr marL="742932" lvl="1" indent="-285744" algn="l" rtl="0">
              <a:spcBef>
                <a:spcPts val="259"/>
              </a:spcBef>
              <a:spcAft>
                <a:spcPts val="0"/>
              </a:spcAft>
              <a:buClr>
                <a:srgbClr val="0C2340"/>
              </a:buClr>
              <a:buSzPct val="100000"/>
              <a:buChar char="–"/>
            </a:pPr>
            <a:r>
              <a:rPr lang="en-US" sz="1400"/>
              <a:t>Page counters on the web are a crude approximation of this function. </a:t>
            </a:r>
            <a:endParaRPr/>
          </a:p>
          <a:p>
            <a:pPr marL="742932" lvl="1" indent="-285744" algn="l" rtl="0">
              <a:spcBef>
                <a:spcPts val="259"/>
              </a:spcBef>
              <a:spcAft>
                <a:spcPts val="0"/>
              </a:spcAft>
              <a:buClr>
                <a:srgbClr val="0C2340"/>
              </a:buClr>
              <a:buSzPct val="100000"/>
              <a:buChar char="–"/>
            </a:pPr>
            <a:r>
              <a:rPr lang="en-US" sz="1400"/>
              <a:t>Another common multiuser feature in hypertext (that is not found on the web) is allowing any user to create links from any page, so that others can be informed when there are relevant links not known to the original author.</a:t>
            </a:r>
            <a:endParaRPr/>
          </a:p>
          <a:p>
            <a:pPr marL="342891" lvl="0" indent="-342891" algn="l" rtl="0">
              <a:spcBef>
                <a:spcPts val="296"/>
              </a:spcBef>
              <a:spcAft>
                <a:spcPts val="0"/>
              </a:spcAft>
              <a:buClr>
                <a:srgbClr val="0C2340"/>
              </a:buClr>
              <a:buSzPct val="100000"/>
              <a:buChar char="•"/>
            </a:pPr>
            <a:r>
              <a:rPr lang="en-US" sz="1600" b="1"/>
              <a:t>Group calendars </a:t>
            </a:r>
            <a:r>
              <a:rPr lang="en-US" sz="1600"/>
              <a:t>allow scheduling, project management, and coordination among many people and may provide support for scheduling equipment as well. </a:t>
            </a:r>
            <a:endParaRPr/>
          </a:p>
          <a:p>
            <a:pPr marL="742932" lvl="1" indent="-285744" algn="l" rtl="0">
              <a:spcBef>
                <a:spcPts val="259"/>
              </a:spcBef>
              <a:spcAft>
                <a:spcPts val="0"/>
              </a:spcAft>
              <a:buClr>
                <a:srgbClr val="0C2340"/>
              </a:buClr>
              <a:buSzPct val="100000"/>
              <a:buChar char="–"/>
            </a:pPr>
            <a:r>
              <a:rPr lang="en-US" sz="1400"/>
              <a:t>Typical features detect when schedules conﬂict or ﬁnd meeting times that will work for everyone. </a:t>
            </a:r>
            <a:endParaRPr/>
          </a:p>
          <a:p>
            <a:pPr marL="342891" lvl="0" indent="-342891" algn="l" rtl="0">
              <a:spcBef>
                <a:spcPts val="296"/>
              </a:spcBef>
              <a:spcAft>
                <a:spcPts val="0"/>
              </a:spcAft>
              <a:buClr>
                <a:srgbClr val="0C2340"/>
              </a:buClr>
              <a:buSzPct val="100000"/>
              <a:buChar char="•"/>
            </a:pPr>
            <a:r>
              <a:rPr lang="en-US" sz="1600"/>
              <a:t>Group calendars also help to locate people. </a:t>
            </a:r>
            <a:endParaRPr/>
          </a:p>
          <a:p>
            <a:pPr marL="742932" lvl="1" indent="-285744" algn="l" rtl="0">
              <a:spcBef>
                <a:spcPts val="259"/>
              </a:spcBef>
              <a:spcAft>
                <a:spcPts val="0"/>
              </a:spcAft>
              <a:buClr>
                <a:srgbClr val="0C2340"/>
              </a:buClr>
              <a:buSzPct val="100000"/>
              <a:buChar char="–"/>
            </a:pPr>
            <a:r>
              <a:rPr lang="en-US" sz="1400"/>
              <a:t>Typical concerns are </a:t>
            </a:r>
            <a:endParaRPr/>
          </a:p>
          <a:p>
            <a:pPr marL="1142971" lvl="2" indent="-228594" algn="l" rtl="0">
              <a:spcBef>
                <a:spcPts val="296"/>
              </a:spcBef>
              <a:spcAft>
                <a:spcPts val="0"/>
              </a:spcAft>
              <a:buClr>
                <a:srgbClr val="0C2340"/>
              </a:buClr>
              <a:buSzPct val="100000"/>
              <a:buChar char="•"/>
            </a:pPr>
            <a:r>
              <a:rPr lang="en-US" sz="1600"/>
              <a:t>privacy (users may feel that certain activities are not public matters) and </a:t>
            </a:r>
            <a:endParaRPr/>
          </a:p>
          <a:p>
            <a:pPr marL="1142971" lvl="2" indent="-228594" algn="l" rtl="0">
              <a:spcBef>
                <a:spcPts val="296"/>
              </a:spcBef>
              <a:spcAft>
                <a:spcPts val="0"/>
              </a:spcAft>
              <a:buClr>
                <a:srgbClr val="0C2340"/>
              </a:buClr>
              <a:buSzPct val="100000"/>
              <a:buChar char="•"/>
            </a:pPr>
            <a:r>
              <a:rPr lang="en-US" sz="1600"/>
              <a:t>completeness and accuracy (users may feel that the beneﬁts of the calendar do not justify the time it takes to enter schedule information).</a:t>
            </a:r>
            <a:endParaRPr/>
          </a:p>
          <a:p>
            <a:pPr marL="342891" lvl="0" indent="-342891" algn="l" rtl="0">
              <a:spcBef>
                <a:spcPts val="296"/>
              </a:spcBef>
              <a:spcAft>
                <a:spcPts val="0"/>
              </a:spcAft>
              <a:buClr>
                <a:srgbClr val="0C2340"/>
              </a:buClr>
              <a:buSzPct val="100000"/>
              <a:buChar char="•"/>
            </a:pPr>
            <a:r>
              <a:rPr lang="en-US" sz="1600" b="1"/>
              <a:t>Collaborative writing systems </a:t>
            </a:r>
            <a:r>
              <a:rPr lang="en-US" sz="1600"/>
              <a:t>may provide both real-time and non-real-time support. </a:t>
            </a:r>
            <a:endParaRPr/>
          </a:p>
          <a:p>
            <a:pPr marL="742932" lvl="1" indent="-285744" algn="l" rtl="0">
              <a:spcBef>
                <a:spcPts val="259"/>
              </a:spcBef>
              <a:spcAft>
                <a:spcPts val="0"/>
              </a:spcAft>
              <a:buClr>
                <a:srgbClr val="0C2340"/>
              </a:buClr>
              <a:buSzPct val="100000"/>
              <a:buChar char="–"/>
            </a:pPr>
            <a:r>
              <a:rPr lang="en-US" sz="1400"/>
              <a:t>Word processors may provide asynchronous support by showing authorship and by allowing users to track changes and make annotations to documents. </a:t>
            </a:r>
            <a:endParaRPr/>
          </a:p>
          <a:p>
            <a:pPr marL="742932" lvl="1" indent="-285744" algn="l" rtl="0">
              <a:spcBef>
                <a:spcPts val="259"/>
              </a:spcBef>
              <a:spcAft>
                <a:spcPts val="0"/>
              </a:spcAft>
              <a:buClr>
                <a:srgbClr val="0C2340"/>
              </a:buClr>
              <a:buSzPct val="100000"/>
              <a:buChar char="–"/>
            </a:pPr>
            <a:r>
              <a:rPr lang="en-US" sz="1400"/>
              <a:t>Authors collaborating on a document may also be given tools to help plan and coordinate the authoring process, such as methods for locking parts of the document or linking separately authored documents. </a:t>
            </a:r>
            <a:endParaRPr/>
          </a:p>
          <a:p>
            <a:pPr marL="742932" lvl="1" indent="-285744" algn="l" rtl="0">
              <a:spcBef>
                <a:spcPts val="259"/>
              </a:spcBef>
              <a:spcAft>
                <a:spcPts val="0"/>
              </a:spcAft>
              <a:buClr>
                <a:srgbClr val="0C2340"/>
              </a:buClr>
              <a:buSzPct val="100000"/>
              <a:buChar char="–"/>
            </a:pPr>
            <a:r>
              <a:rPr lang="en-US" sz="1400"/>
              <a:t>Synchronous support allows authors to see each other’s changes as they make them, and usually needs to provide an additional communication channel to the authors as they work (via videophones or chat systems).</a:t>
            </a:r>
            <a:endParaRPr/>
          </a:p>
        </p:txBody>
      </p:sp>
      <p:sp>
        <p:nvSpPr>
          <p:cNvPr id="339" name="Google Shape;339;p2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40" name="Google Shape;340;p2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technologies (4)</a:t>
            </a:r>
            <a:endParaRPr/>
          </a:p>
        </p:txBody>
      </p:sp>
      <p:sp>
        <p:nvSpPr>
          <p:cNvPr id="346" name="Google Shape;346;p28"/>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2000" b="1"/>
              <a:t>Synchronous or real-time groupware </a:t>
            </a:r>
            <a:r>
              <a:rPr lang="en-US" sz="2000"/>
              <a:t>is exempliﬁed by shared workspaces, tele- or videoconferencing, and chat systems. </a:t>
            </a:r>
            <a:endParaRPr/>
          </a:p>
          <a:p>
            <a:pPr marL="742932" lvl="1" indent="-285744" algn="l" rtl="0">
              <a:spcBef>
                <a:spcPts val="296"/>
              </a:spcBef>
              <a:spcAft>
                <a:spcPts val="0"/>
              </a:spcAft>
              <a:buClr>
                <a:srgbClr val="0C2340"/>
              </a:buClr>
              <a:buSzPct val="100000"/>
              <a:buChar char="–"/>
            </a:pPr>
            <a:r>
              <a:rPr lang="en-US" sz="1600"/>
              <a:t>For example, </a:t>
            </a:r>
            <a:r>
              <a:rPr lang="en-US" sz="1600" b="1"/>
              <a:t>shared whiteboards </a:t>
            </a:r>
            <a:r>
              <a:rPr lang="en-US" sz="1600"/>
              <a:t>allow two or more people to view and draw on a shared drawing surface even from different locations. </a:t>
            </a:r>
            <a:endParaRPr/>
          </a:p>
          <a:p>
            <a:pPr marL="742932" lvl="1" indent="-285744" algn="l" rtl="0">
              <a:spcBef>
                <a:spcPts val="296"/>
              </a:spcBef>
              <a:spcAft>
                <a:spcPts val="0"/>
              </a:spcAft>
              <a:buClr>
                <a:srgbClr val="0C2340"/>
              </a:buClr>
              <a:buSzPct val="100000"/>
              <a:buChar char="–"/>
            </a:pPr>
            <a:r>
              <a:rPr lang="en-US" sz="1600"/>
              <a:t>This system can be used, for instance, during a phone call, where each person can jot down notes (e.g., a name, phone number, or map), or people can work collaboratively on a visual problem. </a:t>
            </a:r>
            <a:endParaRPr/>
          </a:p>
          <a:p>
            <a:pPr marL="742932" lvl="1" indent="-285744" algn="l" rtl="0">
              <a:spcBef>
                <a:spcPts val="296"/>
              </a:spcBef>
              <a:spcAft>
                <a:spcPts val="0"/>
              </a:spcAft>
              <a:buClr>
                <a:srgbClr val="0C2340"/>
              </a:buClr>
              <a:buSzPct val="100000"/>
              <a:buChar char="–"/>
            </a:pPr>
            <a:r>
              <a:rPr lang="en-US" sz="1600"/>
              <a:t>Most shared whiteboards are designed for informal conversation, but they may also serve structured communications or more sophisticated drawing tasks, such as collaborative graphic design, publishing, or engineering applications. </a:t>
            </a:r>
            <a:endParaRPr/>
          </a:p>
          <a:p>
            <a:pPr marL="742932" lvl="1" indent="-285744" algn="l" rtl="0">
              <a:spcBef>
                <a:spcPts val="296"/>
              </a:spcBef>
              <a:spcAft>
                <a:spcPts val="0"/>
              </a:spcAft>
              <a:buClr>
                <a:srgbClr val="0C2340"/>
              </a:buClr>
              <a:buSzPct val="100000"/>
              <a:buChar char="–"/>
            </a:pPr>
            <a:r>
              <a:rPr lang="en-US" sz="1600"/>
              <a:t>Shared whiteboards can indicate where each person is drawing or pointing by showing telepointers, which are color-coded or labeled to identify each person.</a:t>
            </a:r>
            <a:endParaRPr/>
          </a:p>
          <a:p>
            <a:pPr marL="342891" lvl="0" indent="-342891" algn="l" rtl="0">
              <a:spcBef>
                <a:spcPts val="370"/>
              </a:spcBef>
              <a:spcAft>
                <a:spcPts val="0"/>
              </a:spcAft>
              <a:buClr>
                <a:srgbClr val="0C2340"/>
              </a:buClr>
              <a:buSzPct val="100000"/>
              <a:buChar char="•"/>
            </a:pPr>
            <a:r>
              <a:rPr lang="en-US" sz="2000" b="1"/>
              <a:t>Video communications systems </a:t>
            </a:r>
            <a:r>
              <a:rPr lang="en-US" sz="2000"/>
              <a:t>allow two-way or multiway calling with live video, providing essentially a telephone system with an additional visual component. </a:t>
            </a:r>
            <a:endParaRPr/>
          </a:p>
          <a:p>
            <a:pPr marL="742932" lvl="1" indent="-285744" algn="l" rtl="0">
              <a:spcBef>
                <a:spcPts val="296"/>
              </a:spcBef>
              <a:spcAft>
                <a:spcPts val="0"/>
              </a:spcAft>
              <a:buClr>
                <a:srgbClr val="0C2340"/>
              </a:buClr>
              <a:buSzPct val="100000"/>
              <a:buChar char="–"/>
            </a:pPr>
            <a:r>
              <a:rPr lang="en-US" sz="1600"/>
              <a:t>Cost and compatibility issues limited the early use of video systems to scheduled videoconference meeting rooms. </a:t>
            </a:r>
            <a:endParaRPr/>
          </a:p>
          <a:p>
            <a:pPr marL="742932" lvl="1" indent="-285744" algn="l" rtl="0">
              <a:spcBef>
                <a:spcPts val="296"/>
              </a:spcBef>
              <a:spcAft>
                <a:spcPts val="0"/>
              </a:spcAft>
              <a:buClr>
                <a:srgbClr val="0C2340"/>
              </a:buClr>
              <a:buSzPct val="100000"/>
              <a:buChar char="–"/>
            </a:pPr>
            <a:r>
              <a:rPr lang="en-US" sz="1600"/>
              <a:t>Video is advantageous when visual information is being discussed, but may not provide substantial beneﬁt in most cases where conventional audio telephones are adequate. </a:t>
            </a:r>
            <a:endParaRPr/>
          </a:p>
          <a:p>
            <a:pPr marL="742932" lvl="1" indent="-285744" algn="l" rtl="0">
              <a:spcBef>
                <a:spcPts val="296"/>
              </a:spcBef>
              <a:spcAft>
                <a:spcPts val="0"/>
              </a:spcAft>
              <a:buClr>
                <a:srgbClr val="0C2340"/>
              </a:buClr>
              <a:buSzPct val="100000"/>
              <a:buChar char="–"/>
            </a:pPr>
            <a:r>
              <a:rPr lang="en-US" sz="1600"/>
              <a:t>In addition to supporting conversations, video may also be used in less direct collaborative situations, such as by providing a view of activities at a remote location.</a:t>
            </a:r>
            <a:endParaRPr/>
          </a:p>
        </p:txBody>
      </p:sp>
      <p:sp>
        <p:nvSpPr>
          <p:cNvPr id="347" name="Google Shape;347;p2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48" name="Google Shape;348;p2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Groupware technologies (5)</a:t>
            </a:r>
            <a:endParaRPr/>
          </a:p>
        </p:txBody>
      </p:sp>
      <p:sp>
        <p:nvSpPr>
          <p:cNvPr id="354" name="Google Shape;354;p29"/>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2000" b="1" dirty="0"/>
              <a:t>Chat systems </a:t>
            </a:r>
            <a:r>
              <a:rPr lang="en-US" sz="2000" dirty="0"/>
              <a:t>permit many people to write messages in real time in a public space. </a:t>
            </a:r>
            <a:endParaRPr dirty="0"/>
          </a:p>
          <a:p>
            <a:pPr marL="742932" lvl="1" indent="-285744" algn="l" rtl="0">
              <a:spcBef>
                <a:spcPts val="296"/>
              </a:spcBef>
              <a:spcAft>
                <a:spcPts val="0"/>
              </a:spcAft>
              <a:buClr>
                <a:srgbClr val="0C2340"/>
              </a:buClr>
              <a:buSzPct val="100000"/>
              <a:buChar char="–"/>
            </a:pPr>
            <a:r>
              <a:rPr lang="en-US" sz="1600" dirty="0"/>
              <a:t>As each person submits a message, it appears at the bottom of a scrolling screen. </a:t>
            </a:r>
            <a:endParaRPr dirty="0"/>
          </a:p>
          <a:p>
            <a:pPr marL="742932" lvl="1" indent="-285744" algn="l" rtl="0">
              <a:spcBef>
                <a:spcPts val="296"/>
              </a:spcBef>
              <a:spcAft>
                <a:spcPts val="0"/>
              </a:spcAft>
              <a:buClr>
                <a:srgbClr val="0C2340"/>
              </a:buClr>
              <a:buSzPct val="100000"/>
              <a:buChar char="–"/>
            </a:pPr>
            <a:r>
              <a:rPr lang="en-US" sz="1600" dirty="0"/>
              <a:t>Chat groups are usually formed by listing chat rooms by name, location, number of people, topic of discussion, and so on.</a:t>
            </a:r>
            <a:endParaRPr dirty="0"/>
          </a:p>
          <a:p>
            <a:pPr marL="342891" lvl="0" indent="-342891" algn="l" rtl="0">
              <a:spcBef>
                <a:spcPts val="370"/>
              </a:spcBef>
              <a:spcAft>
                <a:spcPts val="0"/>
              </a:spcAft>
              <a:buClr>
                <a:srgbClr val="0C2340"/>
              </a:buClr>
              <a:buSzPct val="100000"/>
              <a:buChar char="•"/>
            </a:pPr>
            <a:r>
              <a:rPr lang="en-US" sz="2000" dirty="0"/>
              <a:t>Many systems allow for rooms with controlled access or with moderators to lead the discussions</a:t>
            </a:r>
            <a:endParaRPr dirty="0"/>
          </a:p>
          <a:p>
            <a:pPr marL="742932" lvl="1" indent="-285744" algn="l" rtl="0">
              <a:spcBef>
                <a:spcPts val="296"/>
              </a:spcBef>
              <a:spcAft>
                <a:spcPts val="0"/>
              </a:spcAft>
              <a:buClr>
                <a:srgbClr val="0C2340"/>
              </a:buClr>
              <a:buSzPct val="100000"/>
              <a:buChar char="–"/>
            </a:pPr>
            <a:r>
              <a:rPr lang="en-US" sz="1600" dirty="0"/>
              <a:t>However. most of the topics of interest to researchers involve issues related to unmoderated real-time communication, including </a:t>
            </a:r>
            <a:endParaRPr dirty="0"/>
          </a:p>
          <a:p>
            <a:pPr marL="1142971" lvl="2" indent="-228594" algn="l" rtl="0">
              <a:spcBef>
                <a:spcPts val="296"/>
              </a:spcBef>
              <a:spcAft>
                <a:spcPts val="0"/>
              </a:spcAft>
              <a:buClr>
                <a:srgbClr val="0C2340"/>
              </a:buClr>
              <a:buSzPct val="100000"/>
              <a:buChar char="•"/>
            </a:pPr>
            <a:r>
              <a:rPr lang="en-US" sz="1600" dirty="0"/>
              <a:t>anonymity, </a:t>
            </a:r>
            <a:endParaRPr dirty="0"/>
          </a:p>
          <a:p>
            <a:pPr marL="1142971" lvl="2" indent="-228594" algn="l" rtl="0">
              <a:spcBef>
                <a:spcPts val="296"/>
              </a:spcBef>
              <a:spcAft>
                <a:spcPts val="0"/>
              </a:spcAft>
              <a:buClr>
                <a:srgbClr val="0C2340"/>
              </a:buClr>
              <a:buSzPct val="100000"/>
              <a:buChar char="•"/>
            </a:pPr>
            <a:r>
              <a:rPr lang="en-US" sz="1600" dirty="0"/>
              <a:t>following the stream of conversation, </a:t>
            </a:r>
            <a:endParaRPr dirty="0"/>
          </a:p>
          <a:p>
            <a:pPr marL="1142971" lvl="2" indent="-228594" algn="l" rtl="0">
              <a:spcBef>
                <a:spcPts val="296"/>
              </a:spcBef>
              <a:spcAft>
                <a:spcPts val="0"/>
              </a:spcAft>
              <a:buClr>
                <a:srgbClr val="0C2340"/>
              </a:buClr>
              <a:buSzPct val="100000"/>
              <a:buChar char="•"/>
            </a:pPr>
            <a:r>
              <a:rPr lang="en-US" sz="1600" dirty="0"/>
              <a:t>scalability with number of users, and </a:t>
            </a:r>
            <a:endParaRPr dirty="0"/>
          </a:p>
          <a:p>
            <a:pPr marL="1142971" lvl="2" indent="-228594" algn="l" rtl="0">
              <a:spcBef>
                <a:spcPts val="296"/>
              </a:spcBef>
              <a:spcAft>
                <a:spcPts val="0"/>
              </a:spcAft>
              <a:buClr>
                <a:srgbClr val="0C2340"/>
              </a:buClr>
              <a:buSzPct val="100000"/>
              <a:buChar char="•"/>
            </a:pPr>
            <a:r>
              <a:rPr lang="en-US" sz="1600" dirty="0"/>
              <a:t>abusive users.</a:t>
            </a:r>
            <a:endParaRPr dirty="0"/>
          </a:p>
          <a:p>
            <a:pPr marL="342891" lvl="0" indent="-342891" algn="l" rtl="0">
              <a:spcBef>
                <a:spcPts val="370"/>
              </a:spcBef>
              <a:spcAft>
                <a:spcPts val="0"/>
              </a:spcAft>
              <a:buClr>
                <a:srgbClr val="0C2340"/>
              </a:buClr>
              <a:buSzPct val="100000"/>
              <a:buChar char="•"/>
            </a:pPr>
            <a:r>
              <a:rPr lang="en-US" sz="2000" dirty="0"/>
              <a:t>Although chat-like systems are possible using non text media, the text version of chat has the rather interesting aspect of having a direct transcript of the conversation</a:t>
            </a:r>
            <a:endParaRPr dirty="0"/>
          </a:p>
          <a:p>
            <a:pPr marL="742932" lvl="1" indent="-285744" algn="l" rtl="0">
              <a:spcBef>
                <a:spcPts val="296"/>
              </a:spcBef>
              <a:spcAft>
                <a:spcPts val="0"/>
              </a:spcAft>
              <a:buClr>
                <a:srgbClr val="0C2340"/>
              </a:buClr>
              <a:buSzPct val="100000"/>
              <a:buChar char="–"/>
            </a:pPr>
            <a:r>
              <a:rPr lang="en-US" sz="1600" dirty="0"/>
              <a:t>not only does this have a long-term value, but allows for backward reference during conversation</a:t>
            </a:r>
            <a:endParaRPr dirty="0"/>
          </a:p>
          <a:p>
            <a:pPr marL="742932" lvl="1" indent="-285744" algn="l" rtl="0">
              <a:spcBef>
                <a:spcPts val="296"/>
              </a:spcBef>
              <a:spcAft>
                <a:spcPts val="0"/>
              </a:spcAft>
              <a:buClr>
                <a:srgbClr val="0C2340"/>
              </a:buClr>
              <a:buSzPct val="100000"/>
              <a:buChar char="–"/>
            </a:pPr>
            <a:r>
              <a:rPr lang="en-US" sz="1600" dirty="0"/>
              <a:t>making it easier for people to drop into a conversation and still pick up on the ongoing discussion.</a:t>
            </a:r>
            <a:endParaRPr dirty="0"/>
          </a:p>
        </p:txBody>
      </p:sp>
      <p:sp>
        <p:nvSpPr>
          <p:cNvPr id="355" name="Google Shape;355;p2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56" name="Google Shape;356;p2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Learning outcomes </a:t>
            </a:r>
            <a:endParaRPr/>
          </a:p>
        </p:txBody>
      </p:sp>
      <p:sp>
        <p:nvSpPr>
          <p:cNvPr id="136" name="Google Shape;136;p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a:bodyPr>
          <a:lstStyle/>
          <a:p>
            <a:pPr marL="342891" lvl="0" indent="-342891" algn="l" rtl="0">
              <a:spcBef>
                <a:spcPts val="0"/>
              </a:spcBef>
              <a:spcAft>
                <a:spcPts val="0"/>
              </a:spcAft>
              <a:buClr>
                <a:srgbClr val="0C2340"/>
              </a:buClr>
              <a:buSzPts val="2800"/>
              <a:buChar char="•"/>
            </a:pPr>
            <a:r>
              <a:rPr lang="en-US"/>
              <a:t>Describe the key communication and collaboration technologies that supports knowledge sharing.</a:t>
            </a:r>
            <a:endParaRPr/>
          </a:p>
          <a:p>
            <a:pPr marL="342891" lvl="0" indent="-342891" algn="l" rtl="0">
              <a:spcBef>
                <a:spcPts val="560"/>
              </a:spcBef>
              <a:spcAft>
                <a:spcPts val="0"/>
              </a:spcAft>
              <a:buClr>
                <a:srgbClr val="0C2340"/>
              </a:buClr>
              <a:buSzPts val="2800"/>
              <a:buChar char="•"/>
            </a:pPr>
            <a:r>
              <a:rPr lang="en-US"/>
              <a:t>Illustrate the major advantages and drawbacks of synchronous versus asynchronous KM technologies.</a:t>
            </a:r>
            <a:endParaRPr/>
          </a:p>
          <a:p>
            <a:pPr marL="342891" lvl="0" indent="-342891" algn="l" rtl="0">
              <a:spcBef>
                <a:spcPts val="560"/>
              </a:spcBef>
              <a:spcAft>
                <a:spcPts val="0"/>
              </a:spcAft>
              <a:buClr>
                <a:srgbClr val="0C2340"/>
              </a:buClr>
              <a:buSzPts val="2800"/>
              <a:buChar char="•"/>
            </a:pPr>
            <a:r>
              <a:rPr lang="en-US"/>
              <a:t>Define data mining and how it can be used for KM.</a:t>
            </a:r>
            <a:endParaRPr/>
          </a:p>
          <a:p>
            <a:pPr marL="342891" lvl="0" indent="-342891" algn="l" rtl="0">
              <a:spcBef>
                <a:spcPts val="560"/>
              </a:spcBef>
              <a:spcAft>
                <a:spcPts val="0"/>
              </a:spcAft>
              <a:buClr>
                <a:srgbClr val="0C2340"/>
              </a:buClr>
              <a:buSzPts val="2800"/>
              <a:buChar char="•"/>
            </a:pPr>
            <a:r>
              <a:rPr lang="en-US"/>
              <a:t>Compare and contrast the different types of intelligent agents and how they can be used to personalize KM technologies.</a:t>
            </a:r>
            <a:endParaRPr/>
          </a:p>
          <a:p>
            <a:pPr marL="342891" lvl="0" indent="-342891" algn="l" rtl="0">
              <a:spcBef>
                <a:spcPts val="560"/>
              </a:spcBef>
              <a:spcAft>
                <a:spcPts val="0"/>
              </a:spcAft>
              <a:buClr>
                <a:srgbClr val="0C2340"/>
              </a:buClr>
              <a:buSzPts val="2800"/>
              <a:buChar char="•"/>
            </a:pPr>
            <a:r>
              <a:rPr lang="en-US"/>
              <a:t>Define the difference between push and pull KM technologies.</a:t>
            </a:r>
            <a:endParaRPr/>
          </a:p>
        </p:txBody>
      </p:sp>
      <p:sp>
        <p:nvSpPr>
          <p:cNvPr id="137" name="Google Shape;137;p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lvl="0" indent="0" algn="l" rtl="0">
              <a:spcBef>
                <a:spcPts val="0"/>
              </a:spcBef>
              <a:spcAft>
                <a:spcPts val="0"/>
              </a:spcAft>
              <a:buNone/>
            </a:pPr>
            <a:r>
              <a:rPr lang="en-US" sz="800"/>
              <a:t>Unit 08: KM Tools</a:t>
            </a:r>
            <a:endParaRPr sz="651" b="0" i="0" u="none" strike="noStrike" cap="none">
              <a:solidFill>
                <a:srgbClr val="888888"/>
              </a:solidFill>
              <a:latin typeface="Montserrat"/>
              <a:ea typeface="Montserrat"/>
              <a:cs typeface="Montserrat"/>
              <a:sym typeface="Montserrat"/>
            </a:endParaRPr>
          </a:p>
        </p:txBody>
      </p:sp>
      <p:sp>
        <p:nvSpPr>
          <p:cNvPr id="138" name="Google Shape;138;p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Wikis </a:t>
            </a:r>
            <a:endParaRPr/>
          </a:p>
        </p:txBody>
      </p:sp>
      <p:sp>
        <p:nvSpPr>
          <p:cNvPr id="362" name="Google Shape;362;p30"/>
          <p:cNvSpPr txBox="1">
            <a:spLocks noGrp="1"/>
          </p:cNvSpPr>
          <p:nvPr>
            <p:ph type="body" idx="1"/>
          </p:nvPr>
        </p:nvSpPr>
        <p:spPr>
          <a:xfrm>
            <a:off x="609602" y="1516527"/>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1600" dirty="0"/>
              <a:t>Wikis are </a:t>
            </a:r>
            <a:r>
              <a:rPr lang="en-US" sz="1600" dirty="0">
                <a:highlight>
                  <a:srgbClr val="FFFF00"/>
                </a:highlight>
              </a:rPr>
              <a:t>web-based software that supports concepts such as open-source editing</a:t>
            </a:r>
            <a:endParaRPr dirty="0">
              <a:highlight>
                <a:srgbClr val="FFFF00"/>
              </a:highlight>
            </a:endParaRPr>
          </a:p>
          <a:p>
            <a:pPr marL="742932" lvl="1" indent="-285744" algn="l" rtl="0">
              <a:spcBef>
                <a:spcPts val="259"/>
              </a:spcBef>
              <a:spcAft>
                <a:spcPts val="0"/>
              </a:spcAft>
              <a:buClr>
                <a:srgbClr val="0C2340"/>
              </a:buClr>
              <a:buSzPct val="100000"/>
              <a:buChar char="–"/>
            </a:pPr>
            <a:r>
              <a:rPr lang="en-US" sz="1400" dirty="0"/>
              <a:t>This allows multiple users to create and edit content on a website (for more information, see http://en.wikipedia.org/wiki/Wiki). </a:t>
            </a:r>
            <a:endParaRPr dirty="0"/>
          </a:p>
          <a:p>
            <a:pPr marL="342891" lvl="0" indent="-342891" algn="l" rtl="0">
              <a:spcBef>
                <a:spcPts val="296"/>
              </a:spcBef>
              <a:spcAft>
                <a:spcPts val="0"/>
              </a:spcAft>
              <a:buClr>
                <a:srgbClr val="0C2340"/>
              </a:buClr>
              <a:buSzPct val="100000"/>
              <a:buChar char="•"/>
            </a:pPr>
            <a:r>
              <a:rPr lang="en-US" sz="1600" dirty="0"/>
              <a:t>A wiki site grows and changes at the will of the participants. </a:t>
            </a:r>
            <a:endParaRPr dirty="0"/>
          </a:p>
          <a:p>
            <a:pPr marL="742932" lvl="1" indent="-285744" algn="l" rtl="0">
              <a:spcBef>
                <a:spcPts val="259"/>
              </a:spcBef>
              <a:spcAft>
                <a:spcPts val="0"/>
              </a:spcAft>
              <a:buClr>
                <a:srgbClr val="0C2340"/>
              </a:buClr>
              <a:buSzPct val="100000"/>
              <a:buChar char="–"/>
            </a:pPr>
            <a:r>
              <a:rPr lang="en-US" sz="1400" dirty="0"/>
              <a:t>People can add and edit pages at will, using a Word-like screen, without knowing any programming or HTML commands. </a:t>
            </a:r>
            <a:endParaRPr dirty="0"/>
          </a:p>
          <a:p>
            <a:pPr marL="742932" lvl="1" indent="-285744" algn="l" rtl="0">
              <a:spcBef>
                <a:spcPts val="259"/>
              </a:spcBef>
              <a:spcAft>
                <a:spcPts val="0"/>
              </a:spcAft>
              <a:buClr>
                <a:srgbClr val="0C2340"/>
              </a:buClr>
              <a:buSzPct val="100000"/>
              <a:buChar char="–"/>
            </a:pPr>
            <a:r>
              <a:rPr lang="en-US" sz="1400" dirty="0"/>
              <a:t>More speciﬁcally, a wiki is composed of web pages where people input information and then create hyperlinks to another page or new pages for more details about a particular topic. </a:t>
            </a:r>
            <a:endParaRPr dirty="0"/>
          </a:p>
          <a:p>
            <a:pPr marL="742932" lvl="1" indent="-285744" algn="l" rtl="0">
              <a:spcBef>
                <a:spcPts val="259"/>
              </a:spcBef>
              <a:spcAft>
                <a:spcPts val="0"/>
              </a:spcAft>
              <a:buClr>
                <a:srgbClr val="0C2340"/>
              </a:buClr>
              <a:buSzPct val="100000"/>
              <a:buChar char="–"/>
            </a:pPr>
            <a:r>
              <a:rPr lang="en-US" sz="1400" dirty="0"/>
              <a:t>Anyone can edit any page and add, delete, or correct information. </a:t>
            </a:r>
            <a:endParaRPr dirty="0"/>
          </a:p>
          <a:p>
            <a:pPr marL="742932" lvl="1" indent="-285744" algn="l" rtl="0">
              <a:spcBef>
                <a:spcPts val="259"/>
              </a:spcBef>
              <a:spcAft>
                <a:spcPts val="0"/>
              </a:spcAft>
              <a:buClr>
                <a:srgbClr val="0C2340"/>
              </a:buClr>
              <a:buSzPct val="100000"/>
              <a:buChar char="–"/>
            </a:pPr>
            <a:r>
              <a:rPr lang="en-US" sz="1400" dirty="0"/>
              <a:t>A search ﬁeld at the bottom of the page lets you enter a key word for the information you want to ﬁnd. </a:t>
            </a:r>
            <a:endParaRPr dirty="0"/>
          </a:p>
          <a:p>
            <a:pPr marL="342891" lvl="0" indent="-342891" algn="l" rtl="0">
              <a:spcBef>
                <a:spcPts val="296"/>
              </a:spcBef>
              <a:spcAft>
                <a:spcPts val="0"/>
              </a:spcAft>
              <a:buClr>
                <a:srgbClr val="0C2340"/>
              </a:buClr>
              <a:buSzPct val="100000"/>
              <a:buChar char="•"/>
            </a:pPr>
            <a:r>
              <a:rPr lang="en-US" sz="1600" dirty="0"/>
              <a:t>The ﬁrst wiki was started in 1995 by Ward Cunningham, a programmer who decided to build the most minimal working database possible. </a:t>
            </a:r>
            <a:endParaRPr dirty="0"/>
          </a:p>
          <a:p>
            <a:pPr marL="742932" lvl="1" indent="-285744" algn="l" rtl="0">
              <a:spcBef>
                <a:spcPts val="259"/>
              </a:spcBef>
              <a:spcAft>
                <a:spcPts val="0"/>
              </a:spcAft>
              <a:buClr>
                <a:srgbClr val="0C2340"/>
              </a:buClr>
              <a:buSzPct val="100000"/>
              <a:buChar char="–"/>
            </a:pPr>
            <a:r>
              <a:rPr lang="en-US" sz="1400" dirty="0"/>
              <a:t>The idea was to provide a simple website where programmers could quickly and easily exchange information without waiting for a webmaster to update the site. </a:t>
            </a:r>
            <a:endParaRPr dirty="0"/>
          </a:p>
          <a:p>
            <a:pPr marL="742932" lvl="1" indent="-285744" algn="l" rtl="0">
              <a:spcBef>
                <a:spcPts val="259"/>
              </a:spcBef>
              <a:spcAft>
                <a:spcPts val="0"/>
              </a:spcAft>
              <a:buClr>
                <a:srgbClr val="0C2340"/>
              </a:buClr>
              <a:buSzPct val="100000"/>
              <a:buChar char="–"/>
            </a:pPr>
            <a:r>
              <a:rPr lang="en-US" sz="1400" dirty="0"/>
              <a:t>He named the site “wiki,” after the quick little wiki-wiki shuttle buses in Hawaii.</a:t>
            </a:r>
            <a:endParaRPr dirty="0"/>
          </a:p>
          <a:p>
            <a:pPr marL="342891" lvl="0" indent="-342891" algn="l" rtl="0">
              <a:spcBef>
                <a:spcPts val="296"/>
              </a:spcBef>
              <a:spcAft>
                <a:spcPts val="0"/>
              </a:spcAft>
              <a:buClr>
                <a:srgbClr val="0C2340"/>
              </a:buClr>
              <a:buSzPct val="100000"/>
              <a:buChar char="•"/>
            </a:pPr>
            <a:r>
              <a:rPr lang="en-US" sz="1600" dirty="0"/>
              <a:t>Wikis exist for thousands of topics (see </a:t>
            </a:r>
            <a:r>
              <a:rPr lang="en-US" sz="1600" dirty="0" err="1"/>
              <a:t>WorldWideWiki</a:t>
            </a:r>
            <a:r>
              <a:rPr lang="en-US" sz="1600" dirty="0"/>
              <a:t>: </a:t>
            </a:r>
            <a:r>
              <a:rPr lang="en-US" sz="1600" dirty="0" err="1"/>
              <a:t>SwitchWiki</a:t>
            </a:r>
            <a:r>
              <a:rPr lang="en-US" sz="1600" dirty="0"/>
              <a:t>), and if one does not exist for your favorite subject, you can start one on it and add it to the list.</a:t>
            </a:r>
            <a:endParaRPr dirty="0"/>
          </a:p>
          <a:p>
            <a:pPr marL="342891" lvl="0" indent="-342891" algn="l" rtl="0">
              <a:spcBef>
                <a:spcPts val="296"/>
              </a:spcBef>
              <a:spcAft>
                <a:spcPts val="0"/>
              </a:spcAft>
              <a:buClr>
                <a:srgbClr val="0C2340"/>
              </a:buClr>
              <a:buSzPct val="100000"/>
              <a:buChar char="•"/>
            </a:pPr>
            <a:r>
              <a:rPr lang="en-US" sz="1600" dirty="0"/>
              <a:t>Wikis support new types of communications by combining Internet applications and websites with human voices. </a:t>
            </a:r>
            <a:endParaRPr dirty="0"/>
          </a:p>
          <a:p>
            <a:pPr marL="742932" lvl="1" indent="-285744" algn="l" rtl="0">
              <a:spcBef>
                <a:spcPts val="259"/>
              </a:spcBef>
              <a:spcAft>
                <a:spcPts val="0"/>
              </a:spcAft>
              <a:buClr>
                <a:srgbClr val="0C2340"/>
              </a:buClr>
              <a:buSzPct val="100000"/>
              <a:buChar char="–"/>
            </a:pPr>
            <a:r>
              <a:rPr lang="en-US" sz="1400" dirty="0"/>
              <a:t>That means people can collaborate online more easily.</a:t>
            </a:r>
            <a:endParaRPr dirty="0"/>
          </a:p>
        </p:txBody>
      </p:sp>
      <p:sp>
        <p:nvSpPr>
          <p:cNvPr id="363" name="Google Shape;363;p30"/>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64" name="Google Shape;364;p30"/>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Public and corporate wikis</a:t>
            </a:r>
            <a:endParaRPr/>
          </a:p>
        </p:txBody>
      </p:sp>
      <p:sp>
        <p:nvSpPr>
          <p:cNvPr id="370" name="Google Shape;370;p31"/>
          <p:cNvSpPr txBox="1">
            <a:spLocks noGrp="1"/>
          </p:cNvSpPr>
          <p:nvPr>
            <p:ph type="body" idx="1"/>
          </p:nvPr>
        </p:nvSpPr>
        <p:spPr>
          <a:xfrm>
            <a:off x="609593" y="1438042"/>
            <a:ext cx="9516000" cy="4580700"/>
          </a:xfrm>
          <a:prstGeom prst="rect">
            <a:avLst/>
          </a:prstGeom>
          <a:noFill/>
          <a:ln>
            <a:noFill/>
          </a:ln>
        </p:spPr>
        <p:txBody>
          <a:bodyPr spcFirstLastPara="1" wrap="square" lIns="0" tIns="0" rIns="91425" bIns="45700" anchor="t" anchorCtr="0">
            <a:normAutofit fontScale="92500" lnSpcReduction="20000"/>
          </a:bodyPr>
          <a:lstStyle/>
          <a:p>
            <a:pPr marL="342891" lvl="0" indent="-335270" algn="l" rtl="0">
              <a:spcBef>
                <a:spcPts val="0"/>
              </a:spcBef>
              <a:spcAft>
                <a:spcPts val="0"/>
              </a:spcAft>
              <a:buClr>
                <a:srgbClr val="0C2340"/>
              </a:buClr>
              <a:buSzPct val="100000"/>
              <a:buChar char="•"/>
            </a:pPr>
            <a:r>
              <a:rPr lang="en-US" sz="1600" dirty="0"/>
              <a:t>Today, two types of wikis exist:</a:t>
            </a:r>
            <a:endParaRPr dirty="0"/>
          </a:p>
          <a:p>
            <a:pPr marL="742932" lvl="1" indent="-279076" algn="l" rtl="0">
              <a:spcBef>
                <a:spcPts val="259"/>
              </a:spcBef>
              <a:spcAft>
                <a:spcPts val="0"/>
              </a:spcAft>
              <a:buClr>
                <a:srgbClr val="0C2340"/>
              </a:buClr>
              <a:buSzPct val="100000"/>
              <a:buChar char="–"/>
            </a:pPr>
            <a:r>
              <a:rPr lang="en-US" sz="1400" b="1" dirty="0"/>
              <a:t>Public wikis </a:t>
            </a:r>
            <a:r>
              <a:rPr lang="en-US" sz="1400" dirty="0"/>
              <a:t>were developed ﬁrst and are freewheeling forums with few controls. </a:t>
            </a:r>
            <a:endParaRPr dirty="0"/>
          </a:p>
          <a:p>
            <a:pPr marL="742932" lvl="1" indent="-279076" algn="l" rtl="0">
              <a:spcBef>
                <a:spcPts val="259"/>
              </a:spcBef>
              <a:spcAft>
                <a:spcPts val="0"/>
              </a:spcAft>
              <a:buClr>
                <a:srgbClr val="0C2340"/>
              </a:buClr>
              <a:buSzPct val="100000"/>
              <a:buChar char="–"/>
            </a:pPr>
            <a:r>
              <a:rPr lang="en-US" sz="1400" b="1" dirty="0"/>
              <a:t>Corporate wikis </a:t>
            </a:r>
            <a:r>
              <a:rPr lang="en-US" sz="1400" dirty="0"/>
              <a:t>harness the power of wikis to provide interactive forums </a:t>
            </a:r>
            <a:r>
              <a:rPr lang="en-US" sz="1400" b="1" dirty="0"/>
              <a:t>for tracking projects and communicating with employees </a:t>
            </a:r>
            <a:r>
              <a:rPr lang="en-US" sz="1400" dirty="0"/>
              <a:t>over their in-house intranets.</a:t>
            </a:r>
            <a:endParaRPr dirty="0"/>
          </a:p>
          <a:p>
            <a:pPr marL="342891" lvl="0" indent="-335270" algn="l" rtl="0">
              <a:spcBef>
                <a:spcPts val="296"/>
              </a:spcBef>
              <a:spcAft>
                <a:spcPts val="0"/>
              </a:spcAft>
              <a:buClr>
                <a:srgbClr val="0C2340"/>
              </a:buClr>
              <a:buSzPct val="100000"/>
              <a:buChar char="•"/>
            </a:pPr>
            <a:r>
              <a:rPr lang="en-US" sz="1600" dirty="0"/>
              <a:t>A public wiki survives thanks to the </a:t>
            </a:r>
            <a:r>
              <a:rPr lang="en-US" sz="1600" dirty="0">
                <a:highlight>
                  <a:srgbClr val="FFFF00"/>
                </a:highlight>
              </a:rPr>
              <a:t>initiative, honesty, and integrity of its users. </a:t>
            </a:r>
            <a:endParaRPr dirty="0">
              <a:highlight>
                <a:srgbClr val="FFFF00"/>
              </a:highlight>
            </a:endParaRPr>
          </a:p>
          <a:p>
            <a:pPr marL="742932" lvl="1" indent="-279076" algn="l" rtl="0">
              <a:spcBef>
                <a:spcPts val="259"/>
              </a:spcBef>
              <a:spcAft>
                <a:spcPts val="0"/>
              </a:spcAft>
              <a:buClr>
                <a:srgbClr val="0C2340"/>
              </a:buClr>
              <a:buSzPct val="100000"/>
              <a:buChar char="–"/>
            </a:pPr>
            <a:r>
              <a:rPr lang="en-US" sz="1400" dirty="0"/>
              <a:t>Sites can be vandalized, derogatory remark, called “ﬂames”, can be posted, and misinformation can be published. </a:t>
            </a:r>
            <a:endParaRPr dirty="0"/>
          </a:p>
          <a:p>
            <a:pPr marL="742932" lvl="1" indent="-279076" algn="l" rtl="0">
              <a:spcBef>
                <a:spcPts val="259"/>
              </a:spcBef>
              <a:spcAft>
                <a:spcPts val="0"/>
              </a:spcAft>
              <a:buClr>
                <a:srgbClr val="0C2340"/>
              </a:buClr>
              <a:buSzPct val="100000"/>
              <a:buChar char="–"/>
            </a:pPr>
            <a:r>
              <a:rPr lang="en-US" sz="1400" dirty="0"/>
              <a:t>However, a vandalized site can be restored, a ﬂame can be erased, and information can be corrected by anyone who knows better. </a:t>
            </a:r>
            <a:endParaRPr dirty="0"/>
          </a:p>
          <a:p>
            <a:pPr marL="742932" lvl="1" indent="-279076" algn="l" rtl="0">
              <a:spcBef>
                <a:spcPts val="259"/>
              </a:spcBef>
              <a:spcAft>
                <a:spcPts val="0"/>
              </a:spcAft>
              <a:buClr>
                <a:srgbClr val="0C2340"/>
              </a:buClr>
              <a:buSzPct val="100000"/>
              <a:buChar char="–"/>
            </a:pPr>
            <a:r>
              <a:rPr lang="en-US" sz="1400" dirty="0"/>
              <a:t>The community polices itself. </a:t>
            </a:r>
            <a:endParaRPr dirty="0"/>
          </a:p>
          <a:p>
            <a:pPr marL="342891" lvl="0" indent="-335270" algn="l" rtl="0">
              <a:spcBef>
                <a:spcPts val="296"/>
              </a:spcBef>
              <a:spcAft>
                <a:spcPts val="0"/>
              </a:spcAft>
              <a:buClr>
                <a:srgbClr val="0C2340"/>
              </a:buClr>
              <a:buSzPct val="100000"/>
              <a:buChar char="•"/>
            </a:pPr>
            <a:r>
              <a:rPr lang="en-US" sz="1600" dirty="0"/>
              <a:t>Corporate wikis differ from public wikis in that they are </a:t>
            </a:r>
            <a:r>
              <a:rPr lang="en-US" sz="1600" dirty="0">
                <a:highlight>
                  <a:srgbClr val="FFFF00"/>
                </a:highlight>
              </a:rPr>
              <a:t>more secure </a:t>
            </a:r>
            <a:r>
              <a:rPr lang="en-US" sz="1600" dirty="0"/>
              <a:t>and have many more </a:t>
            </a:r>
            <a:r>
              <a:rPr lang="en-US" sz="1600" dirty="0">
                <a:highlight>
                  <a:srgbClr val="FFFF00"/>
                </a:highlight>
              </a:rPr>
              <a:t>navigation, usage, and help features. </a:t>
            </a:r>
            <a:endParaRPr dirty="0">
              <a:highlight>
                <a:srgbClr val="FFFF00"/>
              </a:highlight>
            </a:endParaRPr>
          </a:p>
          <a:p>
            <a:pPr marL="742932" lvl="1" indent="-279076" algn="l" rtl="0">
              <a:spcBef>
                <a:spcPts val="259"/>
              </a:spcBef>
              <a:spcAft>
                <a:spcPts val="0"/>
              </a:spcAft>
              <a:buClr>
                <a:srgbClr val="0C2340"/>
              </a:buClr>
              <a:buSzPct val="100000"/>
              <a:buChar char="–"/>
            </a:pPr>
            <a:r>
              <a:rPr lang="en-US" sz="1400" dirty="0"/>
              <a:t>Corporate wikis are used for project management and company communications as well as discussion sites and knowledge databases.</a:t>
            </a:r>
            <a:endParaRPr dirty="0"/>
          </a:p>
          <a:p>
            <a:pPr marL="742932" lvl="1" indent="-279076" algn="l" rtl="0">
              <a:spcBef>
                <a:spcPts val="259"/>
              </a:spcBef>
              <a:spcAft>
                <a:spcPts val="0"/>
              </a:spcAft>
              <a:buClr>
                <a:srgbClr val="0C2340"/>
              </a:buClr>
              <a:buSzPct val="100000"/>
              <a:buChar char="–"/>
            </a:pPr>
            <a:r>
              <a:rPr lang="en-US" sz="1400" dirty="0"/>
              <a:t>Managers like wikis because they allow them to see what progress the team is making or what issues it is facing without getting involved or raising concern (e.g., a new way of project management reporting).</a:t>
            </a:r>
            <a:endParaRPr dirty="0"/>
          </a:p>
          <a:p>
            <a:pPr marL="742932" lvl="1" indent="-279076" algn="l" rtl="0">
              <a:spcBef>
                <a:spcPts val="259"/>
              </a:spcBef>
              <a:spcAft>
                <a:spcPts val="0"/>
              </a:spcAft>
              <a:buClr>
                <a:srgbClr val="0C2340"/>
              </a:buClr>
              <a:buSzPct val="100000"/>
              <a:buChar char="–"/>
            </a:pPr>
            <a:r>
              <a:rPr lang="en-US" sz="1400" dirty="0"/>
              <a:t>For security reasons, corporations usually buy wiki software rather than lease space on the Internet, and they set up the wiki behind the company’s ﬁrewall as part of an intranet or as an extranet if customers or vendors are allowed access. </a:t>
            </a:r>
            <a:endParaRPr dirty="0"/>
          </a:p>
          <a:p>
            <a:pPr marL="742932" lvl="1" indent="-279076" algn="l" rtl="0">
              <a:spcBef>
                <a:spcPts val="259"/>
              </a:spcBef>
              <a:spcAft>
                <a:spcPts val="0"/>
              </a:spcAft>
              <a:buClr>
                <a:srgbClr val="0C2340"/>
              </a:buClr>
              <a:buSzPct val="100000"/>
              <a:buChar char="–"/>
            </a:pPr>
            <a:r>
              <a:rPr lang="en-US" sz="1400" dirty="0"/>
              <a:t>Also, corporations look for wiki software that has authorization and password safeguards, “rollback” versions so that information can be restored to its former state, and easy upload capabilities for documents and images.</a:t>
            </a:r>
            <a:endParaRPr dirty="0"/>
          </a:p>
          <a:p>
            <a:pPr marL="742932" lvl="1" indent="-279076" algn="l" rtl="0">
              <a:spcBef>
                <a:spcPts val="259"/>
              </a:spcBef>
              <a:spcAft>
                <a:spcPts val="0"/>
              </a:spcAft>
              <a:buClr>
                <a:srgbClr val="0C2340"/>
              </a:buClr>
              <a:buSzPct val="100000"/>
              <a:buChar char="–"/>
            </a:pPr>
            <a:r>
              <a:rPr lang="en-US" sz="1400" dirty="0"/>
              <a:t>Some wikis notify users when new information is added; this is an especially nice feature for corporate projects where fast responses are required.</a:t>
            </a:r>
            <a:endParaRPr dirty="0"/>
          </a:p>
        </p:txBody>
      </p:sp>
      <p:sp>
        <p:nvSpPr>
          <p:cNvPr id="371" name="Google Shape;371;p3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72" name="Google Shape;372;p3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Networking Technologies</a:t>
            </a:r>
            <a:endParaRPr/>
          </a:p>
        </p:txBody>
      </p:sp>
      <p:sp>
        <p:nvSpPr>
          <p:cNvPr id="378" name="Google Shape;378;p3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ts val="2800"/>
              <a:buChar char="•"/>
            </a:pPr>
            <a:r>
              <a:rPr lang="en-US" dirty="0"/>
              <a:t>Networking technologies consist of:</a:t>
            </a:r>
            <a:endParaRPr dirty="0"/>
          </a:p>
          <a:p>
            <a:pPr marL="742932" lvl="1" indent="-285744" algn="l" rtl="0">
              <a:spcBef>
                <a:spcPts val="480"/>
              </a:spcBef>
              <a:spcAft>
                <a:spcPts val="0"/>
              </a:spcAft>
              <a:buClr>
                <a:srgbClr val="0C2340"/>
              </a:buClr>
              <a:buSzPts val="2400"/>
              <a:buChar char="–"/>
            </a:pPr>
            <a:r>
              <a:rPr lang="en-US" dirty="0"/>
              <a:t>intranets (intraorganizational network),</a:t>
            </a:r>
            <a:endParaRPr dirty="0"/>
          </a:p>
          <a:p>
            <a:pPr marL="742932" lvl="1" indent="-285744" algn="l" rtl="0">
              <a:spcBef>
                <a:spcPts val="480"/>
              </a:spcBef>
              <a:spcAft>
                <a:spcPts val="0"/>
              </a:spcAft>
              <a:buClr>
                <a:srgbClr val="0C2340"/>
              </a:buClr>
              <a:buSzPts val="2400"/>
              <a:buChar char="–"/>
            </a:pPr>
            <a:r>
              <a:rPr lang="en-US" dirty="0"/>
              <a:t>extranets (interorganizational network), </a:t>
            </a:r>
            <a:endParaRPr dirty="0"/>
          </a:p>
          <a:p>
            <a:pPr marL="742932" lvl="1" indent="-285744" algn="l" rtl="0">
              <a:spcBef>
                <a:spcPts val="480"/>
              </a:spcBef>
              <a:spcAft>
                <a:spcPts val="0"/>
              </a:spcAft>
              <a:buClr>
                <a:srgbClr val="0C2340"/>
              </a:buClr>
              <a:buSzPts val="2400"/>
              <a:buChar char="–"/>
            </a:pPr>
            <a:r>
              <a:rPr lang="en-US" dirty="0"/>
              <a:t>knowledge repositories, </a:t>
            </a:r>
            <a:endParaRPr dirty="0"/>
          </a:p>
          <a:p>
            <a:pPr marL="742932" lvl="1" indent="-285744" algn="l" rtl="0">
              <a:spcBef>
                <a:spcPts val="480"/>
              </a:spcBef>
              <a:spcAft>
                <a:spcPts val="0"/>
              </a:spcAft>
              <a:buClr>
                <a:srgbClr val="0C2340"/>
              </a:buClr>
              <a:buSzPts val="2400"/>
              <a:buChar char="–"/>
            </a:pPr>
            <a:r>
              <a:rPr lang="en-US" dirty="0"/>
              <a:t>knowledge portals, and </a:t>
            </a:r>
            <a:endParaRPr dirty="0"/>
          </a:p>
          <a:p>
            <a:pPr marL="742932" lvl="1" indent="-285744" algn="l" rtl="0">
              <a:spcBef>
                <a:spcPts val="480"/>
              </a:spcBef>
              <a:spcAft>
                <a:spcPts val="0"/>
              </a:spcAft>
              <a:buClr>
                <a:srgbClr val="0C2340"/>
              </a:buClr>
              <a:buSzPts val="2400"/>
              <a:buChar char="–"/>
            </a:pPr>
            <a:r>
              <a:rPr lang="en-US" dirty="0"/>
              <a:t>web-based shared workspaces. </a:t>
            </a:r>
            <a:endParaRPr dirty="0"/>
          </a:p>
        </p:txBody>
      </p:sp>
      <p:sp>
        <p:nvSpPr>
          <p:cNvPr id="379" name="Google Shape;379;p3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80" name="Google Shape;380;p3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Knowledge repositories (1)</a:t>
            </a:r>
            <a:endParaRPr/>
          </a:p>
        </p:txBody>
      </p:sp>
      <p:sp>
        <p:nvSpPr>
          <p:cNvPr id="386" name="Google Shape;386;p33"/>
          <p:cNvSpPr txBox="1">
            <a:spLocks noGrp="1"/>
          </p:cNvSpPr>
          <p:nvPr>
            <p:ph type="body" idx="1"/>
          </p:nvPr>
        </p:nvSpPr>
        <p:spPr>
          <a:xfrm>
            <a:off x="530947" y="1257795"/>
            <a:ext cx="6287570" cy="4583924"/>
          </a:xfrm>
          <a:prstGeom prst="rect">
            <a:avLst/>
          </a:prstGeom>
          <a:noFill/>
          <a:ln>
            <a:noFill/>
          </a:ln>
        </p:spPr>
        <p:txBody>
          <a:bodyPr spcFirstLastPara="1" wrap="square" lIns="0" tIns="0" rIns="91425" bIns="45700" anchor="t" anchorCtr="0">
            <a:normAutofit fontScale="92500"/>
          </a:bodyPr>
          <a:lstStyle/>
          <a:p>
            <a:pPr marL="342891" lvl="0" indent="-342891" algn="l" rtl="0">
              <a:spcBef>
                <a:spcPts val="0"/>
              </a:spcBef>
              <a:spcAft>
                <a:spcPts val="0"/>
              </a:spcAft>
              <a:buClr>
                <a:srgbClr val="0C2340"/>
              </a:buClr>
              <a:buSzPct val="100000"/>
              <a:buChar char="•"/>
            </a:pPr>
            <a:r>
              <a:rPr lang="en-US" sz="1600" dirty="0"/>
              <a:t>Knowledge repositories is defined as an online computer-based storehouse of expertise, knowledge, experiences, and documentation about a particular domain of expertise. </a:t>
            </a:r>
            <a:endParaRPr sz="1600" dirty="0"/>
          </a:p>
          <a:p>
            <a:pPr marL="742932" lvl="1" indent="-285744" algn="l" rtl="0">
              <a:spcBef>
                <a:spcPts val="336"/>
              </a:spcBef>
              <a:spcAft>
                <a:spcPts val="0"/>
              </a:spcAft>
              <a:buClr>
                <a:srgbClr val="0C2340"/>
              </a:buClr>
              <a:buSzPct val="100000"/>
              <a:buChar char="–"/>
            </a:pPr>
            <a:r>
              <a:rPr lang="en-US" sz="1400" dirty="0"/>
              <a:t>In creating a knowledge repository, knowledge is collected, summarized, and integrated across sources. </a:t>
            </a:r>
            <a:endParaRPr sz="1400" dirty="0"/>
          </a:p>
          <a:p>
            <a:pPr marL="742932" lvl="1" indent="-285744" algn="l" rtl="0">
              <a:spcBef>
                <a:spcPts val="336"/>
              </a:spcBef>
              <a:spcAft>
                <a:spcPts val="0"/>
              </a:spcAft>
              <a:buClr>
                <a:srgbClr val="0C2340"/>
              </a:buClr>
              <a:buSzPct val="100000"/>
              <a:buChar char="–"/>
            </a:pPr>
            <a:r>
              <a:rPr lang="en-US" sz="1400" dirty="0"/>
              <a:t>Such repositories are sometimes referred to as experience bases or corporate memories. </a:t>
            </a:r>
            <a:endParaRPr sz="1400" dirty="0"/>
          </a:p>
          <a:p>
            <a:pPr marL="342891" lvl="0" indent="-342891" algn="l" rtl="0">
              <a:spcBef>
                <a:spcPts val="392"/>
              </a:spcBef>
              <a:spcAft>
                <a:spcPts val="0"/>
              </a:spcAft>
              <a:buClr>
                <a:srgbClr val="0C2340"/>
              </a:buClr>
              <a:buSzPct val="100000"/>
              <a:buChar char="•"/>
            </a:pPr>
            <a:r>
              <a:rPr lang="en-US" sz="1600" dirty="0"/>
              <a:t>The repository can either be ﬁlled with knowledge through</a:t>
            </a:r>
            <a:endParaRPr sz="1600" dirty="0"/>
          </a:p>
          <a:p>
            <a:pPr marL="742932" lvl="1" indent="-285744" algn="l" rtl="0">
              <a:spcBef>
                <a:spcPts val="336"/>
              </a:spcBef>
              <a:spcAft>
                <a:spcPts val="0"/>
              </a:spcAft>
              <a:buClr>
                <a:srgbClr val="0C2340"/>
              </a:buClr>
              <a:buSzPct val="100000"/>
              <a:buChar char="–"/>
            </a:pPr>
            <a:r>
              <a:rPr lang="en-US" sz="1400" b="1" dirty="0"/>
              <a:t>passive collection </a:t>
            </a:r>
            <a:r>
              <a:rPr lang="en-US" sz="1400" dirty="0"/>
              <a:t>– where workers themselves recognize what knowledge has sufﬁcient value to be stored in the repository, or</a:t>
            </a:r>
            <a:endParaRPr sz="1400" dirty="0"/>
          </a:p>
          <a:p>
            <a:pPr marL="742932" lvl="1" indent="-285744" algn="l" rtl="0">
              <a:spcBef>
                <a:spcPts val="336"/>
              </a:spcBef>
              <a:spcAft>
                <a:spcPts val="0"/>
              </a:spcAft>
              <a:buClr>
                <a:srgbClr val="0C2340"/>
              </a:buClr>
              <a:buSzPct val="100000"/>
              <a:buChar char="–"/>
            </a:pPr>
            <a:r>
              <a:rPr lang="en-US" sz="1400" b="1" dirty="0"/>
              <a:t>active collection </a:t>
            </a:r>
            <a:r>
              <a:rPr lang="en-US" sz="1400" dirty="0"/>
              <a:t>– where some people in the organization are scanning communication processes to detect knowledge.</a:t>
            </a:r>
            <a:endParaRPr sz="1400" dirty="0"/>
          </a:p>
          <a:p>
            <a:pPr marL="342891" lvl="0" indent="-342891" algn="l" rtl="0">
              <a:spcBef>
                <a:spcPts val="392"/>
              </a:spcBef>
              <a:spcAft>
                <a:spcPts val="0"/>
              </a:spcAft>
              <a:buClr>
                <a:srgbClr val="0C2340"/>
              </a:buClr>
              <a:buSzPct val="100000"/>
              <a:buChar char="•"/>
            </a:pPr>
            <a:r>
              <a:rPr lang="en-US" sz="1600" dirty="0"/>
              <a:t>Three types of knowledge repositories:</a:t>
            </a:r>
            <a:endParaRPr sz="1600" dirty="0"/>
          </a:p>
          <a:p>
            <a:pPr marL="914391" lvl="1" indent="-514350" algn="l" rtl="0">
              <a:spcBef>
                <a:spcPts val="336"/>
              </a:spcBef>
              <a:spcAft>
                <a:spcPts val="0"/>
              </a:spcAft>
              <a:buClr>
                <a:srgbClr val="0C2340"/>
              </a:buClr>
              <a:buSzPct val="100000"/>
              <a:buFont typeface="Times New Roman"/>
              <a:buAutoNum type="arabicPeriod"/>
            </a:pPr>
            <a:r>
              <a:rPr lang="en-US" sz="1400" b="1" dirty="0"/>
              <a:t>External knowledge repositories</a:t>
            </a:r>
            <a:r>
              <a:rPr lang="en-US" sz="1400" dirty="0"/>
              <a:t> (such as competitive intelligence).</a:t>
            </a:r>
            <a:endParaRPr sz="1400" dirty="0"/>
          </a:p>
          <a:p>
            <a:pPr marL="914391" lvl="1" indent="-514350" algn="l" rtl="0">
              <a:spcBef>
                <a:spcPts val="336"/>
              </a:spcBef>
              <a:spcAft>
                <a:spcPts val="0"/>
              </a:spcAft>
              <a:buClr>
                <a:srgbClr val="0C2340"/>
              </a:buClr>
              <a:buSzPct val="100000"/>
              <a:buFont typeface="Times New Roman"/>
              <a:buAutoNum type="arabicPeriod"/>
            </a:pPr>
            <a:r>
              <a:rPr lang="en-US" sz="1400" b="1" dirty="0"/>
              <a:t>Structured internal knowledge repositories </a:t>
            </a:r>
            <a:r>
              <a:rPr lang="en-US" sz="1400" dirty="0"/>
              <a:t>(such as research reports and product-oriented market material).</a:t>
            </a:r>
            <a:endParaRPr sz="1400" dirty="0"/>
          </a:p>
          <a:p>
            <a:pPr marL="914391" lvl="1" indent="-514350" algn="l" rtl="0">
              <a:spcBef>
                <a:spcPts val="336"/>
              </a:spcBef>
              <a:spcAft>
                <a:spcPts val="0"/>
              </a:spcAft>
              <a:buClr>
                <a:srgbClr val="0C2340"/>
              </a:buClr>
              <a:buSzPct val="100000"/>
              <a:buFont typeface="Times New Roman"/>
              <a:buAutoNum type="arabicPeriod"/>
            </a:pPr>
            <a:r>
              <a:rPr lang="en-US" sz="1400" b="1" dirty="0"/>
              <a:t>Informal internal knowledge repositories </a:t>
            </a:r>
            <a:r>
              <a:rPr lang="en-US" sz="1400" dirty="0"/>
              <a:t>(such as “lessons learned”).</a:t>
            </a:r>
            <a:endParaRPr sz="1400" dirty="0"/>
          </a:p>
        </p:txBody>
      </p:sp>
      <p:sp>
        <p:nvSpPr>
          <p:cNvPr id="387" name="Google Shape;387;p3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88" name="Google Shape;388;p3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33</a:t>
            </a:fld>
            <a:endParaRPr sz="651" b="0" i="0" u="none" strike="noStrike" cap="none">
              <a:solidFill>
                <a:srgbClr val="888888"/>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23ED5D57-94BB-77C3-1015-3BEF717C6865}"/>
              </a:ext>
            </a:extLst>
          </p:cNvPr>
          <p:cNvPicPr>
            <a:picLocks noChangeAspect="1"/>
          </p:cNvPicPr>
          <p:nvPr/>
        </p:nvPicPr>
        <p:blipFill>
          <a:blip r:embed="rId3"/>
          <a:stretch>
            <a:fillRect/>
          </a:stretch>
        </p:blipFill>
        <p:spPr>
          <a:xfrm>
            <a:off x="6897175" y="205987"/>
            <a:ext cx="5078515" cy="322301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Knowledge repositories (2)</a:t>
            </a:r>
            <a:endParaRPr/>
          </a:p>
        </p:txBody>
      </p:sp>
      <p:sp>
        <p:nvSpPr>
          <p:cNvPr id="394" name="Google Shape;394;p34"/>
          <p:cNvSpPr txBox="1">
            <a:spLocks noGrp="1"/>
          </p:cNvSpPr>
          <p:nvPr>
            <p:ph type="body" idx="1"/>
          </p:nvPr>
        </p:nvSpPr>
        <p:spPr>
          <a:xfrm>
            <a:off x="609605" y="1376516"/>
            <a:ext cx="9515958" cy="4740505"/>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1600" dirty="0"/>
              <a:t>A knowledge repository differs from a data warehouse and an information repository primarily in the nature of the content that is stored. </a:t>
            </a:r>
            <a:endParaRPr dirty="0"/>
          </a:p>
          <a:p>
            <a:pPr marL="742932" lvl="1" indent="-285744" algn="l" rtl="0">
              <a:spcBef>
                <a:spcPts val="259"/>
              </a:spcBef>
              <a:spcAft>
                <a:spcPts val="0"/>
              </a:spcAft>
              <a:buClr>
                <a:srgbClr val="0C2340"/>
              </a:buClr>
              <a:buSzPct val="100000"/>
              <a:buChar char="–"/>
            </a:pPr>
            <a:r>
              <a:rPr lang="en-US" sz="1400" dirty="0"/>
              <a:t>Knowledge content will typically consist of contextual, subjective, and fairly pragmatic content. </a:t>
            </a:r>
            <a:endParaRPr dirty="0"/>
          </a:p>
          <a:p>
            <a:pPr marL="742932" lvl="1" indent="-285744" algn="l" rtl="0">
              <a:spcBef>
                <a:spcPts val="259"/>
              </a:spcBef>
              <a:spcAft>
                <a:spcPts val="0"/>
              </a:spcAft>
              <a:buClr>
                <a:srgbClr val="0C2340"/>
              </a:buClr>
              <a:buSzPct val="100000"/>
              <a:buChar char="–"/>
            </a:pPr>
            <a:r>
              <a:rPr lang="en-US" sz="1400" dirty="0"/>
              <a:t>Content in knowledge repositories tends to be unstructured (e.g., works in progress, draft reports, presentations). </a:t>
            </a:r>
            <a:endParaRPr dirty="0"/>
          </a:p>
          <a:p>
            <a:pPr marL="342891" lvl="0" indent="-342891" algn="l" rtl="0">
              <a:spcBef>
                <a:spcPts val="296"/>
              </a:spcBef>
              <a:spcAft>
                <a:spcPts val="0"/>
              </a:spcAft>
              <a:buClr>
                <a:srgbClr val="0C2340"/>
              </a:buClr>
              <a:buSzPct val="100000"/>
              <a:buChar char="•"/>
            </a:pPr>
            <a:r>
              <a:rPr lang="en-US" sz="1600" dirty="0"/>
              <a:t>Knowledge repositories also tend to be more dynamic than other types of architectures, </a:t>
            </a:r>
            <a:endParaRPr dirty="0"/>
          </a:p>
          <a:p>
            <a:pPr marL="742932" lvl="1" indent="-285744" algn="l" rtl="0">
              <a:spcBef>
                <a:spcPts val="259"/>
              </a:spcBef>
              <a:spcAft>
                <a:spcPts val="0"/>
              </a:spcAft>
              <a:buClr>
                <a:srgbClr val="0C2340"/>
              </a:buClr>
              <a:buSzPct val="100000"/>
              <a:buChar char="–"/>
            </a:pPr>
            <a:r>
              <a:rPr lang="en-US" sz="1400" dirty="0"/>
              <a:t>This is because the knowledge content is continually updated and splintered into varying perspectives to serve a wide variety of different users and user contexts. </a:t>
            </a:r>
            <a:endParaRPr dirty="0"/>
          </a:p>
          <a:p>
            <a:pPr marL="742932" lvl="1" indent="-285744" algn="l" rtl="0">
              <a:spcBef>
                <a:spcPts val="259"/>
              </a:spcBef>
              <a:spcAft>
                <a:spcPts val="0"/>
              </a:spcAft>
              <a:buClr>
                <a:srgbClr val="0C2340"/>
              </a:buClr>
              <a:buSzPct val="100000"/>
              <a:buChar char="–"/>
            </a:pPr>
            <a:r>
              <a:rPr lang="en-US" sz="1400" dirty="0"/>
              <a:t>To this end, repositories typically end up being a series of linked mini-portals distributed across an organization.</a:t>
            </a:r>
            <a:endParaRPr dirty="0"/>
          </a:p>
          <a:p>
            <a:pPr marL="342891" lvl="0" indent="-342891" algn="l" rtl="0">
              <a:spcBef>
                <a:spcPts val="296"/>
              </a:spcBef>
              <a:spcAft>
                <a:spcPts val="0"/>
              </a:spcAft>
              <a:buClr>
                <a:srgbClr val="0C2340"/>
              </a:buClr>
              <a:buSzPct val="100000"/>
              <a:buChar char="•"/>
            </a:pPr>
            <a:r>
              <a:rPr lang="en-US" sz="1600" dirty="0"/>
              <a:t>Most repositories contain the following elements: </a:t>
            </a:r>
            <a:r>
              <a:rPr lang="en-US" sz="1600" b="1" dirty="0"/>
              <a:t>DPCC</a:t>
            </a:r>
            <a:endParaRPr b="1" dirty="0"/>
          </a:p>
          <a:p>
            <a:pPr marL="914388" lvl="1" indent="-457200" algn="l" rtl="0">
              <a:spcBef>
                <a:spcPts val="259"/>
              </a:spcBef>
              <a:spcAft>
                <a:spcPts val="0"/>
              </a:spcAft>
              <a:buClr>
                <a:srgbClr val="0C2340"/>
              </a:buClr>
              <a:buSzPct val="100000"/>
              <a:buFont typeface="Times New Roman"/>
              <a:buAutoNum type="arabicPeriod"/>
            </a:pPr>
            <a:r>
              <a:rPr lang="en-US" sz="1400" b="1" dirty="0"/>
              <a:t>Declarative knowledge </a:t>
            </a:r>
            <a:r>
              <a:rPr lang="en-US" sz="1400" dirty="0"/>
              <a:t>(e.g., concepts, categories, deﬁnitions, assumptions 🡪 knowledge of what).</a:t>
            </a:r>
            <a:endParaRPr dirty="0"/>
          </a:p>
          <a:p>
            <a:pPr marL="914388" lvl="1" indent="-457200" algn="l" rtl="0">
              <a:spcBef>
                <a:spcPts val="259"/>
              </a:spcBef>
              <a:spcAft>
                <a:spcPts val="0"/>
              </a:spcAft>
              <a:buClr>
                <a:srgbClr val="0C2340"/>
              </a:buClr>
              <a:buSzPct val="100000"/>
              <a:buFont typeface="Times New Roman"/>
              <a:buAutoNum type="arabicPeriod"/>
            </a:pPr>
            <a:r>
              <a:rPr lang="en-US" sz="1400" b="1" dirty="0"/>
              <a:t>Procedural knowledge </a:t>
            </a:r>
            <a:r>
              <a:rPr lang="en-US" sz="1400" dirty="0"/>
              <a:t>(e.g., processes, events, activities, actions, manuals 🡪 knowledge of how or know-how).</a:t>
            </a:r>
            <a:endParaRPr dirty="0"/>
          </a:p>
          <a:p>
            <a:pPr marL="914388" lvl="1" indent="-457200" algn="l" rtl="0">
              <a:spcBef>
                <a:spcPts val="259"/>
              </a:spcBef>
              <a:spcAft>
                <a:spcPts val="0"/>
              </a:spcAft>
              <a:buClr>
                <a:srgbClr val="0C2340"/>
              </a:buClr>
              <a:buSzPct val="100000"/>
              <a:buFont typeface="Times New Roman"/>
              <a:buAutoNum type="arabicPeriod"/>
            </a:pPr>
            <a:r>
              <a:rPr lang="en-US" sz="1400" b="1" dirty="0"/>
              <a:t>Causal knowledge </a:t>
            </a:r>
            <a:r>
              <a:rPr lang="en-US" sz="1400" dirty="0"/>
              <a:t>(e.g., rationale for decisions, for rejected decisions 🡪 knowledge of why).</a:t>
            </a:r>
            <a:endParaRPr dirty="0"/>
          </a:p>
          <a:p>
            <a:pPr marL="914388" lvl="1" indent="-457200" algn="l" rtl="0">
              <a:spcBef>
                <a:spcPts val="259"/>
              </a:spcBef>
              <a:spcAft>
                <a:spcPts val="0"/>
              </a:spcAft>
              <a:buClr>
                <a:srgbClr val="0C2340"/>
              </a:buClr>
              <a:buSzPct val="100000"/>
              <a:buFont typeface="Times New Roman"/>
              <a:buAutoNum type="arabicPeriod"/>
            </a:pPr>
            <a:r>
              <a:rPr lang="en-US" sz="1400" b="1" dirty="0"/>
              <a:t>Context </a:t>
            </a:r>
            <a:r>
              <a:rPr lang="en-US" sz="1400" dirty="0"/>
              <a:t>(e.g., circumstances of decisions, informal knowledge, what is and what is not done, accepted, etc. 🡪 knowledge of care-why).</a:t>
            </a:r>
            <a:endParaRPr dirty="0"/>
          </a:p>
          <a:p>
            <a:pPr marL="347663" lvl="0" indent="-292100" algn="l" rtl="0">
              <a:spcBef>
                <a:spcPts val="296"/>
              </a:spcBef>
              <a:spcAft>
                <a:spcPts val="0"/>
              </a:spcAft>
              <a:buClr>
                <a:srgbClr val="0C2340"/>
              </a:buClr>
              <a:buSzPct val="100000"/>
              <a:buChar char="•"/>
            </a:pPr>
            <a:r>
              <a:rPr lang="en-US" sz="1600" dirty="0"/>
              <a:t>The knowledge repository is the one-stop-shop for all organizational users providing access to all historical, current, and projected valuable knowledge content. </a:t>
            </a:r>
            <a:endParaRPr dirty="0"/>
          </a:p>
          <a:p>
            <a:pPr marL="747704" lvl="1" indent="-292100" algn="l" rtl="0">
              <a:spcBef>
                <a:spcPts val="259"/>
              </a:spcBef>
              <a:spcAft>
                <a:spcPts val="0"/>
              </a:spcAft>
              <a:buClr>
                <a:srgbClr val="0C2340"/>
              </a:buClr>
              <a:buSzPct val="100000"/>
              <a:buChar char="–"/>
            </a:pPr>
            <a:r>
              <a:rPr lang="en-US" sz="1400" dirty="0"/>
              <a:t>All users should be able to connect to and annotate content, connect to others who have come into contact with the content, as well as contribute content of their own. </a:t>
            </a:r>
            <a:endParaRPr dirty="0"/>
          </a:p>
          <a:p>
            <a:pPr marL="747704" lvl="1" indent="-292100" algn="l" rtl="0">
              <a:spcBef>
                <a:spcPts val="259"/>
              </a:spcBef>
              <a:spcAft>
                <a:spcPts val="0"/>
              </a:spcAft>
              <a:buClr>
                <a:srgbClr val="0C2340"/>
              </a:buClr>
              <a:buSzPct val="100000"/>
              <a:buChar char="–"/>
            </a:pPr>
            <a:r>
              <a:rPr lang="en-US" sz="1400" dirty="0"/>
              <a:t>The interface to the repository or repositories should be user-friendly, seamless, and transparent.</a:t>
            </a:r>
            <a:endParaRPr dirty="0"/>
          </a:p>
        </p:txBody>
      </p:sp>
      <p:sp>
        <p:nvSpPr>
          <p:cNvPr id="395" name="Google Shape;395;p3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396" name="Google Shape;396;p3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Knowledge repository personalization</a:t>
            </a:r>
            <a:endParaRPr/>
          </a:p>
        </p:txBody>
      </p:sp>
      <p:sp>
        <p:nvSpPr>
          <p:cNvPr id="402" name="Google Shape;402;p3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a:t>Personalization in the form of personalized news services through push technologies, in the form of mini-portals for each community of practice, and so forth will help maintain the repository in a manageable state. </a:t>
            </a:r>
            <a:endParaRPr/>
          </a:p>
          <a:p>
            <a:pPr marL="742932" lvl="1" indent="-285744" algn="l" rtl="0">
              <a:spcBef>
                <a:spcPts val="444"/>
              </a:spcBef>
              <a:spcAft>
                <a:spcPts val="0"/>
              </a:spcAft>
              <a:buClr>
                <a:srgbClr val="0C2340"/>
              </a:buClr>
              <a:buSzPct val="100000"/>
              <a:buChar char="–"/>
            </a:pPr>
            <a:r>
              <a:rPr lang="en-US"/>
              <a:t>To this end, use of a term such as a knowledge warehouse should be strongly discouraged. </a:t>
            </a:r>
            <a:endParaRPr/>
          </a:p>
          <a:p>
            <a:pPr marL="342891" lvl="0" indent="-342891" algn="l" rtl="0">
              <a:spcBef>
                <a:spcPts val="518"/>
              </a:spcBef>
              <a:spcAft>
                <a:spcPts val="0"/>
              </a:spcAft>
              <a:buClr>
                <a:srgbClr val="0C2340"/>
              </a:buClr>
              <a:buSzPct val="100000"/>
              <a:buChar char="•"/>
            </a:pPr>
            <a:r>
              <a:rPr lang="en-US"/>
              <a:t>The knowledge repository should instead be visualized as a lens that is placed on top of the organization’s data and information stores. </a:t>
            </a:r>
            <a:endParaRPr/>
          </a:p>
          <a:p>
            <a:pPr marL="342891" lvl="0" indent="-342891" algn="l" rtl="0">
              <a:spcBef>
                <a:spcPts val="518"/>
              </a:spcBef>
              <a:spcAft>
                <a:spcPts val="0"/>
              </a:spcAft>
              <a:buClr>
                <a:srgbClr val="0C2340"/>
              </a:buClr>
              <a:buSzPct val="100000"/>
              <a:buChar char="•"/>
            </a:pPr>
            <a:r>
              <a:rPr lang="en-US"/>
              <a:t>The access and application of the content of a repository should be as directly linked to professional practice and concrete actions as possible.</a:t>
            </a:r>
            <a:endParaRPr/>
          </a:p>
        </p:txBody>
      </p:sp>
      <p:sp>
        <p:nvSpPr>
          <p:cNvPr id="403" name="Google Shape;403;p3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04" name="Google Shape;404;p3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Knowledge portals</a:t>
            </a:r>
            <a:endParaRPr/>
          </a:p>
        </p:txBody>
      </p:sp>
      <p:sp>
        <p:nvSpPr>
          <p:cNvPr id="410" name="Google Shape;410;p3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Knowledge portals </a:t>
            </a:r>
            <a:r>
              <a:rPr lang="en-US" dirty="0">
                <a:highlight>
                  <a:srgbClr val="FFFF00"/>
                </a:highlight>
              </a:rPr>
              <a:t>provide access to diverse enterprise content, </a:t>
            </a:r>
            <a:r>
              <a:rPr lang="en-US" dirty="0"/>
              <a:t>communities, expertise, and internal and external services and information.</a:t>
            </a:r>
            <a:endParaRPr dirty="0"/>
          </a:p>
          <a:p>
            <a:pPr marL="342891" lvl="0" indent="-342891" algn="l" rtl="0">
              <a:spcBef>
                <a:spcPts val="392"/>
              </a:spcBef>
              <a:spcAft>
                <a:spcPts val="0"/>
              </a:spcAft>
              <a:buClr>
                <a:srgbClr val="0C2340"/>
              </a:buClr>
              <a:buSzPct val="100000"/>
              <a:buChar char="•"/>
            </a:pPr>
            <a:r>
              <a:rPr lang="en-US" dirty="0"/>
              <a:t>Portals are a means of </a:t>
            </a:r>
            <a:r>
              <a:rPr lang="en-US" dirty="0">
                <a:highlight>
                  <a:srgbClr val="FFFF00"/>
                </a:highlight>
              </a:rPr>
              <a:t>storing and disseminating organizational knowledge</a:t>
            </a:r>
            <a:r>
              <a:rPr lang="en-US" dirty="0"/>
              <a:t> such as business processes, policies, procedures, documents, and other codiﬁed knowledge. </a:t>
            </a:r>
            <a:endParaRPr dirty="0"/>
          </a:p>
          <a:p>
            <a:pPr marL="742932" lvl="1" indent="-285744" algn="l" rtl="0">
              <a:spcBef>
                <a:spcPts val="336"/>
              </a:spcBef>
              <a:spcAft>
                <a:spcPts val="0"/>
              </a:spcAft>
              <a:buClr>
                <a:srgbClr val="0C2340"/>
              </a:buClr>
              <a:buSzPct val="100000"/>
              <a:buChar char="–"/>
            </a:pPr>
            <a:r>
              <a:rPr lang="en-US" dirty="0"/>
              <a:t>They typically feature searching capabilities through content as well as through a taxonomy (categorized content). </a:t>
            </a:r>
            <a:endParaRPr dirty="0"/>
          </a:p>
          <a:p>
            <a:pPr marL="742932" lvl="1" indent="-285744" algn="l" rtl="0">
              <a:spcBef>
                <a:spcPts val="336"/>
              </a:spcBef>
              <a:spcAft>
                <a:spcPts val="0"/>
              </a:spcAft>
              <a:buClr>
                <a:srgbClr val="0C2340"/>
              </a:buClr>
              <a:buSzPct val="100000"/>
              <a:buChar char="–"/>
            </a:pPr>
            <a:r>
              <a:rPr lang="en-US" dirty="0"/>
              <a:t>The option to receive personalized content through push technologies as well as through pull technologies (intelligent agents) may exist. </a:t>
            </a:r>
            <a:endParaRPr dirty="0"/>
          </a:p>
          <a:p>
            <a:pPr marL="742932" lvl="1" indent="-285744" algn="l" rtl="0">
              <a:spcBef>
                <a:spcPts val="336"/>
              </a:spcBef>
              <a:spcAft>
                <a:spcPts val="0"/>
              </a:spcAft>
              <a:buClr>
                <a:srgbClr val="0C2340"/>
              </a:buClr>
              <a:buSzPct val="100000"/>
              <a:buChar char="–"/>
            </a:pPr>
            <a:r>
              <a:rPr lang="en-US" dirty="0"/>
              <a:t>Communities can be accessed via the portal for communication and collaboration purposes. </a:t>
            </a:r>
            <a:endParaRPr dirty="0"/>
          </a:p>
          <a:p>
            <a:pPr marL="342891" lvl="0" indent="-342891" algn="l" rtl="0">
              <a:spcBef>
                <a:spcPts val="392"/>
              </a:spcBef>
              <a:spcAft>
                <a:spcPts val="0"/>
              </a:spcAft>
              <a:buClr>
                <a:srgbClr val="0C2340"/>
              </a:buClr>
              <a:buSzPct val="100000"/>
              <a:buChar char="•"/>
            </a:pPr>
            <a:r>
              <a:rPr lang="en-US" dirty="0"/>
              <a:t>There may be a number of services that users can subscribe to as well as web-based learning modules on selected topics and professional practices. </a:t>
            </a:r>
            <a:endParaRPr dirty="0"/>
          </a:p>
          <a:p>
            <a:pPr marL="742932" lvl="1" indent="-285744" algn="l" rtl="0">
              <a:spcBef>
                <a:spcPts val="336"/>
              </a:spcBef>
              <a:spcAft>
                <a:spcPts val="0"/>
              </a:spcAft>
              <a:buClr>
                <a:srgbClr val="0C2340"/>
              </a:buClr>
              <a:buSzPct val="100000"/>
              <a:buChar char="–"/>
            </a:pPr>
            <a:r>
              <a:rPr lang="en-US" dirty="0"/>
              <a:t>The critical content will consist of the best practices and lessons learned that have been accumulated over the years and to which many organizational members have added value.</a:t>
            </a:r>
            <a:endParaRPr dirty="0"/>
          </a:p>
        </p:txBody>
      </p:sp>
      <p:sp>
        <p:nvSpPr>
          <p:cNvPr id="411" name="Google Shape;411;p3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12" name="Google Shape;412;p3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Purpose of portals</a:t>
            </a:r>
            <a:endParaRPr/>
          </a:p>
        </p:txBody>
      </p:sp>
      <p:sp>
        <p:nvSpPr>
          <p:cNvPr id="418" name="Google Shape;418;p37"/>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55000" lnSpcReduction="20000"/>
          </a:bodyPr>
          <a:lstStyle/>
          <a:p>
            <a:pPr marL="342891" lvl="0" indent="-342891" algn="l" rtl="0">
              <a:spcBef>
                <a:spcPts val="0"/>
              </a:spcBef>
              <a:spcAft>
                <a:spcPts val="0"/>
              </a:spcAft>
              <a:buClr>
                <a:srgbClr val="0C2340"/>
              </a:buClr>
              <a:buSzPct val="100000"/>
              <a:buChar char="•"/>
            </a:pPr>
            <a:r>
              <a:rPr lang="en-US" sz="4000" dirty="0"/>
              <a:t>The purpose of a portal is to </a:t>
            </a:r>
            <a:r>
              <a:rPr lang="en-US" sz="4000" dirty="0">
                <a:highlight>
                  <a:srgbClr val="FFFF00"/>
                </a:highlight>
              </a:rPr>
              <a:t>aggregate content from a variety of sources into a one-stop shop </a:t>
            </a:r>
            <a:r>
              <a:rPr lang="en-US" sz="4000" dirty="0"/>
              <a:t>for relevant content. </a:t>
            </a:r>
            <a:endParaRPr dirty="0"/>
          </a:p>
          <a:p>
            <a:pPr marL="742932" lvl="1" indent="-285775" algn="l" rtl="0">
              <a:spcBef>
                <a:spcPts val="362"/>
              </a:spcBef>
              <a:spcAft>
                <a:spcPts val="0"/>
              </a:spcAft>
              <a:buClr>
                <a:srgbClr val="0C2340"/>
              </a:buClr>
              <a:buSzPct val="100000"/>
              <a:buChar char="–"/>
            </a:pPr>
            <a:r>
              <a:rPr lang="en-US" sz="2900" dirty="0"/>
              <a:t>Portals enable the organization to access internal and external knowledge that can be consolidated, analyzed, and used as inputs to decision making. </a:t>
            </a:r>
            <a:endParaRPr dirty="0"/>
          </a:p>
          <a:p>
            <a:pPr marL="742932" lvl="1" indent="-285775" algn="l" rtl="0">
              <a:spcBef>
                <a:spcPts val="362"/>
              </a:spcBef>
              <a:spcAft>
                <a:spcPts val="0"/>
              </a:spcAft>
              <a:buClr>
                <a:srgbClr val="0C2340"/>
              </a:buClr>
              <a:buSzPct val="100000"/>
              <a:buChar char="–"/>
            </a:pPr>
            <a:r>
              <a:rPr lang="en-US" sz="2900" dirty="0"/>
              <a:t>Ideally, portals will take into account the different needs of users and the different sorts of knowledge work they carry out in order to provide the best ﬁt with both the content and the format in which the content is presented (the portal interface). </a:t>
            </a:r>
            <a:endParaRPr dirty="0"/>
          </a:p>
          <a:p>
            <a:pPr marL="742932" lvl="1" indent="-285775" algn="l" rtl="0">
              <a:spcBef>
                <a:spcPts val="362"/>
              </a:spcBef>
              <a:spcAft>
                <a:spcPts val="0"/>
              </a:spcAft>
              <a:buClr>
                <a:srgbClr val="0C2340"/>
              </a:buClr>
              <a:buSzPct val="100000"/>
              <a:buChar char="–"/>
            </a:pPr>
            <a:r>
              <a:rPr lang="en-US" sz="2900" dirty="0"/>
              <a:t>Knowledge portals link people, processes, and valuable knowledge content and provide the organizational glue or common thread that serves to support knowledge workers. </a:t>
            </a:r>
            <a:endParaRPr dirty="0"/>
          </a:p>
          <a:p>
            <a:pPr marL="742932" lvl="1" indent="-285775" algn="l" rtl="0">
              <a:spcBef>
                <a:spcPts val="362"/>
              </a:spcBef>
              <a:spcAft>
                <a:spcPts val="0"/>
              </a:spcAft>
              <a:buClr>
                <a:srgbClr val="0C2340"/>
              </a:buClr>
              <a:buSzPct val="100000"/>
              <a:buChar char="–"/>
            </a:pPr>
            <a:r>
              <a:rPr lang="en-US" sz="2900" dirty="0"/>
              <a:t>First-generation portals were essentially a means of broadcasting information to all organizational members. </a:t>
            </a:r>
            <a:endParaRPr dirty="0"/>
          </a:p>
          <a:p>
            <a:pPr marL="742932" lvl="1" indent="-285775" algn="l" rtl="0">
              <a:spcBef>
                <a:spcPts val="362"/>
              </a:spcBef>
              <a:spcAft>
                <a:spcPts val="0"/>
              </a:spcAft>
              <a:buClr>
                <a:srgbClr val="0C2340"/>
              </a:buClr>
              <a:buSzPct val="100000"/>
              <a:buChar char="–"/>
            </a:pPr>
            <a:r>
              <a:rPr lang="en-US" sz="2900" dirty="0"/>
              <a:t>Today, they have evolved into sophisticated shared workspaces where knowledge workers can not only contribute content and share content but also acquire and apply valuable organizational knowledge.</a:t>
            </a:r>
            <a:endParaRPr dirty="0"/>
          </a:p>
          <a:p>
            <a:pPr marL="742932" lvl="1" indent="-285775" algn="l" rtl="0">
              <a:spcBef>
                <a:spcPts val="362"/>
              </a:spcBef>
              <a:spcAft>
                <a:spcPts val="0"/>
              </a:spcAft>
              <a:buClr>
                <a:srgbClr val="0C2340"/>
              </a:buClr>
              <a:buSzPct val="100000"/>
              <a:buChar char="–"/>
            </a:pPr>
            <a:r>
              <a:rPr lang="en-US" sz="2900" dirty="0"/>
              <a:t>Knowledge portals support knowledge creation, sharing, and use by allowing a high level of bidirectional interaction with users.</a:t>
            </a:r>
            <a:endParaRPr dirty="0"/>
          </a:p>
          <a:p>
            <a:pPr marL="342891" lvl="0" indent="-231765" algn="l" rtl="0">
              <a:spcBef>
                <a:spcPts val="350"/>
              </a:spcBef>
              <a:spcAft>
                <a:spcPts val="0"/>
              </a:spcAft>
              <a:buClr>
                <a:srgbClr val="0C2340"/>
              </a:buClr>
              <a:buSzPct val="100000"/>
              <a:buNone/>
            </a:pPr>
            <a:endParaRPr dirty="0"/>
          </a:p>
        </p:txBody>
      </p:sp>
      <p:sp>
        <p:nvSpPr>
          <p:cNvPr id="419" name="Google Shape;419;p3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20" name="Google Shape;420;p3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Application of portals</a:t>
            </a:r>
            <a:endParaRPr/>
          </a:p>
        </p:txBody>
      </p:sp>
      <p:sp>
        <p:nvSpPr>
          <p:cNvPr id="426" name="Google Shape;426;p38"/>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10000"/>
          </a:bodyPr>
          <a:lstStyle/>
          <a:p>
            <a:pPr marL="342891" lvl="0" indent="-342891" algn="l" rtl="0">
              <a:spcBef>
                <a:spcPts val="0"/>
              </a:spcBef>
              <a:spcAft>
                <a:spcPts val="0"/>
              </a:spcAft>
              <a:buClr>
                <a:srgbClr val="0C2340"/>
              </a:buClr>
              <a:buSzPct val="100000"/>
              <a:buChar char="•"/>
            </a:pPr>
            <a:r>
              <a:rPr lang="en-US" sz="2400" dirty="0"/>
              <a:t>Portals serve to </a:t>
            </a:r>
            <a:r>
              <a:rPr lang="en-US" sz="2400" b="1" dirty="0"/>
              <a:t>promote knowledge creation </a:t>
            </a:r>
            <a:r>
              <a:rPr lang="en-US" sz="2400" dirty="0"/>
              <a:t>by </a:t>
            </a:r>
            <a:r>
              <a:rPr lang="en-US" sz="2400" b="1" dirty="0"/>
              <a:t>providing a common virtual space</a:t>
            </a:r>
            <a:r>
              <a:rPr lang="en-US" sz="2400" dirty="0"/>
              <a:t> where knowledge workers can contribute their knowledge to organizational memory. </a:t>
            </a:r>
            <a:endParaRPr dirty="0"/>
          </a:p>
          <a:p>
            <a:pPr marL="342891" lvl="0" indent="-342891" algn="l" rtl="0">
              <a:spcBef>
                <a:spcPts val="444"/>
              </a:spcBef>
              <a:spcAft>
                <a:spcPts val="0"/>
              </a:spcAft>
              <a:buClr>
                <a:srgbClr val="0C2340"/>
              </a:buClr>
              <a:buSzPct val="100000"/>
              <a:buChar char="•"/>
            </a:pPr>
            <a:r>
              <a:rPr lang="en-US" sz="2400" dirty="0"/>
              <a:t>Portals </a:t>
            </a:r>
            <a:r>
              <a:rPr lang="en-US" sz="2400" b="1" dirty="0"/>
              <a:t>promote knowledge sharing </a:t>
            </a:r>
            <a:r>
              <a:rPr lang="en-US" sz="2400" dirty="0"/>
              <a:t>by </a:t>
            </a:r>
            <a:r>
              <a:rPr lang="en-US" sz="2400" b="1" dirty="0"/>
              <a:t>providing links to other organizational members</a:t>
            </a:r>
            <a:r>
              <a:rPr lang="en-US" sz="2400" dirty="0"/>
              <a:t> through expertise location systems. </a:t>
            </a:r>
            <a:endParaRPr dirty="0"/>
          </a:p>
          <a:p>
            <a:pPr marL="742932" lvl="1" indent="-285744" algn="l" rtl="0">
              <a:spcBef>
                <a:spcPts val="370"/>
              </a:spcBef>
              <a:spcAft>
                <a:spcPts val="0"/>
              </a:spcAft>
              <a:buClr>
                <a:srgbClr val="0C2340"/>
              </a:buClr>
              <a:buSzPct val="100000"/>
              <a:buChar char="–"/>
            </a:pPr>
            <a:r>
              <a:rPr lang="en-US" sz="2000" dirty="0"/>
              <a:t>Communities of practice will typically have a dedicated space for their members on the organizational portal and their own membership location system included in the virtual workspace. </a:t>
            </a:r>
            <a:endParaRPr dirty="0"/>
          </a:p>
          <a:p>
            <a:pPr marL="342891" lvl="0" indent="-342891" algn="l" rtl="0">
              <a:spcBef>
                <a:spcPts val="444"/>
              </a:spcBef>
              <a:spcAft>
                <a:spcPts val="0"/>
              </a:spcAft>
              <a:buClr>
                <a:srgbClr val="0C2340"/>
              </a:buClr>
              <a:buSzPct val="100000"/>
              <a:buChar char="•"/>
            </a:pPr>
            <a:r>
              <a:rPr lang="en-US" sz="2400" dirty="0"/>
              <a:t>The portal </a:t>
            </a:r>
            <a:r>
              <a:rPr lang="en-US" sz="2400" b="1" dirty="0"/>
              <a:t>organizes valuable knowledge content using taxonomies or classiﬁcation schemes</a:t>
            </a:r>
            <a:r>
              <a:rPr lang="en-US" sz="2400" dirty="0"/>
              <a:t> to store both structured (e.g., documents) and unstructured content (e.g., stories, lessons learned, and best practices).</a:t>
            </a:r>
            <a:endParaRPr dirty="0"/>
          </a:p>
          <a:p>
            <a:pPr marL="342891" lvl="0" indent="-342891" algn="l" rtl="0">
              <a:spcBef>
                <a:spcPts val="444"/>
              </a:spcBef>
              <a:spcAft>
                <a:spcPts val="0"/>
              </a:spcAft>
              <a:buClr>
                <a:srgbClr val="0C2340"/>
              </a:buClr>
              <a:buSzPct val="100000"/>
              <a:buChar char="•"/>
            </a:pPr>
            <a:r>
              <a:rPr lang="en-US" sz="2400" dirty="0"/>
              <a:t>Finally, portals </a:t>
            </a:r>
            <a:r>
              <a:rPr lang="en-US" sz="2400" b="1" dirty="0"/>
              <a:t>support knowledge acquisition and application by providing access to the accumulated knowledge</a:t>
            </a:r>
            <a:r>
              <a:rPr lang="en-US" sz="2400" dirty="0"/>
              <a:t>, know-how, experience, and expertise of all those who have worked within that organization.</a:t>
            </a:r>
            <a:endParaRPr dirty="0"/>
          </a:p>
        </p:txBody>
      </p:sp>
      <p:sp>
        <p:nvSpPr>
          <p:cNvPr id="427" name="Google Shape;427;p3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28" name="Google Shape;428;p3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1603-3D6A-3BFE-8C26-D78235F6E3A2}"/>
              </a:ext>
            </a:extLst>
          </p:cNvPr>
          <p:cNvSpPr>
            <a:spLocks noGrp="1"/>
          </p:cNvSpPr>
          <p:nvPr>
            <p:ph type="title"/>
          </p:nvPr>
        </p:nvSpPr>
        <p:spPr/>
        <p:txBody>
          <a:bodyPr>
            <a:normAutofit/>
          </a:bodyPr>
          <a:lstStyle/>
          <a:p>
            <a:r>
              <a:rPr lang="en-US" sz="3600" b="1" dirty="0"/>
              <a:t>Knowledge Acquisition and Application Phase:</a:t>
            </a:r>
            <a:endParaRPr lang="en-MY" dirty="0"/>
          </a:p>
        </p:txBody>
      </p:sp>
      <p:sp>
        <p:nvSpPr>
          <p:cNvPr id="3" name="Text Placeholder 2">
            <a:extLst>
              <a:ext uri="{FF2B5EF4-FFF2-40B4-BE49-F238E27FC236}">
                <a16:creationId xmlns:a16="http://schemas.microsoft.com/office/drawing/2014/main" id="{378A74BF-D484-261A-4983-4E69F15644EF}"/>
              </a:ext>
            </a:extLst>
          </p:cNvPr>
          <p:cNvSpPr>
            <a:spLocks noGrp="1"/>
          </p:cNvSpPr>
          <p:nvPr>
            <p:ph type="body" idx="1"/>
          </p:nvPr>
        </p:nvSpPr>
        <p:spPr/>
        <p:txBody>
          <a:bodyPr/>
          <a:lstStyle/>
          <a:p>
            <a:endParaRPr lang="en-MY"/>
          </a:p>
        </p:txBody>
      </p:sp>
      <p:sp>
        <p:nvSpPr>
          <p:cNvPr id="4" name="Text Placeholder 3">
            <a:extLst>
              <a:ext uri="{FF2B5EF4-FFF2-40B4-BE49-F238E27FC236}">
                <a16:creationId xmlns:a16="http://schemas.microsoft.com/office/drawing/2014/main" id="{1059F846-7184-1E7F-4976-9CF83DEC58C1}"/>
              </a:ext>
            </a:extLst>
          </p:cNvPr>
          <p:cNvSpPr>
            <a:spLocks noGrp="1"/>
          </p:cNvSpPr>
          <p:nvPr>
            <p:ph type="body" idx="2"/>
          </p:nvPr>
        </p:nvSpPr>
        <p:spPr/>
        <p:txBody>
          <a:bodyPr/>
          <a:lstStyle/>
          <a:p>
            <a:endParaRPr lang="en-MY"/>
          </a:p>
        </p:txBody>
      </p:sp>
      <p:sp>
        <p:nvSpPr>
          <p:cNvPr id="5" name="Slide Number Placeholder 4">
            <a:extLst>
              <a:ext uri="{FF2B5EF4-FFF2-40B4-BE49-F238E27FC236}">
                <a16:creationId xmlns:a16="http://schemas.microsoft.com/office/drawing/2014/main" id="{E3245DAC-A139-0608-475A-C4D17A526ED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259198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D3FC-5B8C-5304-F2B9-CA1CE0134522}"/>
              </a:ext>
            </a:extLst>
          </p:cNvPr>
          <p:cNvSpPr>
            <a:spLocks noGrp="1"/>
          </p:cNvSpPr>
          <p:nvPr>
            <p:ph type="title"/>
          </p:nvPr>
        </p:nvSpPr>
        <p:spPr/>
        <p:txBody>
          <a:bodyPr/>
          <a:lstStyle/>
          <a:p>
            <a:r>
              <a:rPr lang="en-MY" dirty="0"/>
              <a:t>Challenges in Managing Knowledge</a:t>
            </a:r>
          </a:p>
        </p:txBody>
      </p:sp>
      <p:sp>
        <p:nvSpPr>
          <p:cNvPr id="3" name="Text Placeholder 2">
            <a:extLst>
              <a:ext uri="{FF2B5EF4-FFF2-40B4-BE49-F238E27FC236}">
                <a16:creationId xmlns:a16="http://schemas.microsoft.com/office/drawing/2014/main" id="{1B7403D1-3F5B-01E2-3971-6401A7A84EA0}"/>
              </a:ext>
            </a:extLst>
          </p:cNvPr>
          <p:cNvSpPr>
            <a:spLocks noGrp="1"/>
          </p:cNvSpPr>
          <p:nvPr>
            <p:ph type="body" idx="1"/>
          </p:nvPr>
        </p:nvSpPr>
        <p:spPr>
          <a:xfrm>
            <a:off x="432620" y="1595183"/>
            <a:ext cx="4569845" cy="4675694"/>
          </a:xfrm>
        </p:spPr>
        <p:txBody>
          <a:bodyPr/>
          <a:lstStyle/>
          <a:p>
            <a:r>
              <a:rPr lang="en-MY" dirty="0"/>
              <a:t>                  overload</a:t>
            </a:r>
          </a:p>
          <a:p>
            <a:endParaRPr lang="en-MY" dirty="0"/>
          </a:p>
          <a:p>
            <a:endParaRPr lang="en-MY" dirty="0"/>
          </a:p>
          <a:p>
            <a:endParaRPr lang="en-MY" dirty="0"/>
          </a:p>
          <a:p>
            <a:r>
              <a:rPr lang="en-MY" dirty="0"/>
              <a:t>Knowledge </a:t>
            </a:r>
          </a:p>
        </p:txBody>
      </p:sp>
      <p:sp>
        <p:nvSpPr>
          <p:cNvPr id="4" name="Text Placeholder 3">
            <a:extLst>
              <a:ext uri="{FF2B5EF4-FFF2-40B4-BE49-F238E27FC236}">
                <a16:creationId xmlns:a16="http://schemas.microsoft.com/office/drawing/2014/main" id="{3D508634-48C4-52B4-8BFB-B974F21C0D53}"/>
              </a:ext>
            </a:extLst>
          </p:cNvPr>
          <p:cNvSpPr>
            <a:spLocks noGrp="1"/>
          </p:cNvSpPr>
          <p:nvPr>
            <p:ph type="body" idx="2"/>
          </p:nvPr>
        </p:nvSpPr>
        <p:spPr/>
        <p:txBody>
          <a:bodyPr/>
          <a:lstStyle/>
          <a:p>
            <a:r>
              <a:rPr lang="en-MY" dirty="0"/>
              <a:t>V _ _ _ d _  t _  In_ _ _ _ _ _ _ _ _</a:t>
            </a:r>
          </a:p>
        </p:txBody>
      </p:sp>
      <p:sp>
        <p:nvSpPr>
          <p:cNvPr id="5" name="Slide Number Placeholder 4">
            <a:extLst>
              <a:ext uri="{FF2B5EF4-FFF2-40B4-BE49-F238E27FC236}">
                <a16:creationId xmlns:a16="http://schemas.microsoft.com/office/drawing/2014/main" id="{E53FF59B-3AF6-21DC-546C-2452981B783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pic>
        <p:nvPicPr>
          <p:cNvPr id="2050" name="Picture 2" descr="Image result for emoji for information ">
            <a:extLst>
              <a:ext uri="{FF2B5EF4-FFF2-40B4-BE49-F238E27FC236}">
                <a16:creationId xmlns:a16="http://schemas.microsoft.com/office/drawing/2014/main" id="{71C753C4-97C3-66FF-A334-D2E2971DA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29" y="1517716"/>
            <a:ext cx="818856" cy="8908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Loss in jungle">
            <a:extLst>
              <a:ext uri="{FF2B5EF4-FFF2-40B4-BE49-F238E27FC236}">
                <a16:creationId xmlns:a16="http://schemas.microsoft.com/office/drawing/2014/main" id="{7540A5B6-8938-DD2A-2CBA-9CFE6C898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776" y="2524162"/>
            <a:ext cx="3315057" cy="1959347"/>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with Corners Rounded 7">
            <a:extLst>
              <a:ext uri="{FF2B5EF4-FFF2-40B4-BE49-F238E27FC236}">
                <a16:creationId xmlns:a16="http://schemas.microsoft.com/office/drawing/2014/main" id="{D57C57D7-9A44-1CBA-006E-EE1821CF2620}"/>
              </a:ext>
            </a:extLst>
          </p:cNvPr>
          <p:cNvSpPr/>
          <p:nvPr/>
        </p:nvSpPr>
        <p:spPr>
          <a:xfrm>
            <a:off x="7600335" y="2733368"/>
            <a:ext cx="2448233" cy="1042219"/>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Speech Bubble: Rectangle with Corners Rounded 8">
            <a:extLst>
              <a:ext uri="{FF2B5EF4-FFF2-40B4-BE49-F238E27FC236}">
                <a16:creationId xmlns:a16="http://schemas.microsoft.com/office/drawing/2014/main" id="{1A2C4167-C5F9-D528-7C5D-5E577176D4C5}"/>
              </a:ext>
            </a:extLst>
          </p:cNvPr>
          <p:cNvSpPr/>
          <p:nvPr/>
        </p:nvSpPr>
        <p:spPr>
          <a:xfrm>
            <a:off x="6376218" y="4356426"/>
            <a:ext cx="2448233" cy="1042219"/>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Speech Bubble: Rectangle with Corners Rounded 9">
            <a:extLst>
              <a:ext uri="{FF2B5EF4-FFF2-40B4-BE49-F238E27FC236}">
                <a16:creationId xmlns:a16="http://schemas.microsoft.com/office/drawing/2014/main" id="{864B7123-9721-DD88-9629-FAE5E9A73BD3}"/>
              </a:ext>
            </a:extLst>
          </p:cNvPr>
          <p:cNvSpPr/>
          <p:nvPr/>
        </p:nvSpPr>
        <p:spPr>
          <a:xfrm>
            <a:off x="9178413" y="4144297"/>
            <a:ext cx="2448233" cy="1042219"/>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a:extLst>
              <a:ext uri="{FF2B5EF4-FFF2-40B4-BE49-F238E27FC236}">
                <a16:creationId xmlns:a16="http://schemas.microsoft.com/office/drawing/2014/main" id="{3F3FE7E6-6764-7C78-364A-77E7433E7FE1}"/>
              </a:ext>
            </a:extLst>
          </p:cNvPr>
          <p:cNvSpPr/>
          <p:nvPr/>
        </p:nvSpPr>
        <p:spPr>
          <a:xfrm>
            <a:off x="6376218" y="2087348"/>
            <a:ext cx="5509842"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Can you think of any other challenges?</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09F3542-46FB-4265-026C-14006956F35F}"/>
                  </a:ext>
                </a:extLst>
              </p14:cNvPr>
              <p14:cNvContentPartPr/>
              <p14:nvPr/>
            </p14:nvContentPartPr>
            <p14:xfrm>
              <a:off x="6140520" y="1314360"/>
              <a:ext cx="3848400" cy="527400"/>
            </p14:xfrm>
          </p:contentPart>
        </mc:Choice>
        <mc:Fallback xmlns="">
          <p:pic>
            <p:nvPicPr>
              <p:cNvPr id="6" name="Ink 5">
                <a:extLst>
                  <a:ext uri="{FF2B5EF4-FFF2-40B4-BE49-F238E27FC236}">
                    <a16:creationId xmlns:a16="http://schemas.microsoft.com/office/drawing/2014/main" id="{909F3542-46FB-4265-026C-14006956F35F}"/>
                  </a:ext>
                </a:extLst>
              </p:cNvPr>
              <p:cNvPicPr/>
              <p:nvPr/>
            </p:nvPicPr>
            <p:blipFill>
              <a:blip r:embed="rId5"/>
              <a:stretch>
                <a:fillRect/>
              </a:stretch>
            </p:blipFill>
            <p:spPr>
              <a:xfrm>
                <a:off x="6131160" y="1305000"/>
                <a:ext cx="3867120" cy="546120"/>
              </a:xfrm>
              <a:prstGeom prst="rect">
                <a:avLst/>
              </a:prstGeom>
            </p:spPr>
          </p:pic>
        </mc:Fallback>
      </mc:AlternateContent>
    </p:spTree>
    <p:extLst>
      <p:ext uri="{BB962C8B-B14F-4D97-AF65-F5344CB8AC3E}">
        <p14:creationId xmlns:p14="http://schemas.microsoft.com/office/powerpoint/2010/main" val="371047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Knowledge acquisition and application tools (1)</a:t>
            </a:r>
            <a:endParaRPr/>
          </a:p>
        </p:txBody>
      </p:sp>
      <p:sp>
        <p:nvSpPr>
          <p:cNvPr id="434" name="Google Shape;434;p39"/>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10000"/>
          </a:bodyPr>
          <a:lstStyle/>
          <a:p>
            <a:pPr marL="342891" lvl="0" indent="-342891" algn="l" rtl="0">
              <a:spcBef>
                <a:spcPts val="0"/>
              </a:spcBef>
              <a:spcAft>
                <a:spcPts val="0"/>
              </a:spcAft>
              <a:buClr>
                <a:srgbClr val="0C2340"/>
              </a:buClr>
              <a:buSzPct val="100000"/>
              <a:buChar char="•"/>
            </a:pPr>
            <a:r>
              <a:rPr lang="en-US" sz="2400" dirty="0"/>
              <a:t>A number of technologies play an important role in how successful knowledge workers are in acquiring (i.e., understanding) and applying (i.e., making use of) knowledge content that is made available to them by the organization.</a:t>
            </a:r>
            <a:endParaRPr dirty="0"/>
          </a:p>
          <a:p>
            <a:pPr marL="342891" lvl="0" indent="-342891" algn="l" rtl="0">
              <a:spcBef>
                <a:spcPts val="444"/>
              </a:spcBef>
              <a:spcAft>
                <a:spcPts val="0"/>
              </a:spcAft>
              <a:buClr>
                <a:srgbClr val="0C2340"/>
              </a:buClr>
              <a:buSzPct val="100000"/>
              <a:buChar char="•"/>
            </a:pPr>
            <a:r>
              <a:rPr lang="en-US" sz="2400" b="1" dirty="0"/>
              <a:t>E-learning systems </a:t>
            </a:r>
            <a:r>
              <a:rPr lang="en-US" sz="2400" dirty="0"/>
              <a:t>provide support for learning, comprehension, and better understanding of the new knowledge to be acquired. </a:t>
            </a:r>
            <a:endParaRPr dirty="0"/>
          </a:p>
          <a:p>
            <a:pPr marL="742932" lvl="1" indent="-285744" algn="l" rtl="0">
              <a:spcBef>
                <a:spcPts val="333"/>
              </a:spcBef>
              <a:spcAft>
                <a:spcPts val="0"/>
              </a:spcAft>
              <a:buClr>
                <a:srgbClr val="0C2340"/>
              </a:buClr>
              <a:buSzPct val="100000"/>
              <a:buChar char="–"/>
            </a:pPr>
            <a:r>
              <a:rPr lang="en-US" sz="1800" dirty="0"/>
              <a:t>Tools such </a:t>
            </a:r>
            <a:r>
              <a:rPr lang="en-US" sz="1800" b="1" dirty="0"/>
              <a:t>as electronic performance support systems (EPSS)</a:t>
            </a:r>
            <a:r>
              <a:rPr lang="en-US" sz="1800" dirty="0"/>
              <a:t>, expert systems, and decision support systems (DSS) help knowledge workers to better apply the knowledge on the job. </a:t>
            </a:r>
            <a:endParaRPr dirty="0"/>
          </a:p>
          <a:p>
            <a:pPr marL="742932" lvl="1" indent="-285744" algn="l" rtl="0">
              <a:spcBef>
                <a:spcPts val="333"/>
              </a:spcBef>
              <a:spcAft>
                <a:spcPts val="0"/>
              </a:spcAft>
              <a:buClr>
                <a:srgbClr val="0C2340"/>
              </a:buClr>
              <a:buSzPct val="100000"/>
              <a:buChar char="–"/>
            </a:pPr>
            <a:r>
              <a:rPr lang="en-US" sz="1800" b="1" dirty="0"/>
              <a:t>Adaptive technologies </a:t>
            </a:r>
            <a:r>
              <a:rPr lang="en-US" sz="1800" dirty="0"/>
              <a:t>can be used to personalize knowledge content push or pull. </a:t>
            </a:r>
            <a:endParaRPr dirty="0"/>
          </a:p>
          <a:p>
            <a:pPr marL="742932" lvl="1" indent="-285744" algn="l" rtl="0">
              <a:spcBef>
                <a:spcPts val="333"/>
              </a:spcBef>
              <a:spcAft>
                <a:spcPts val="0"/>
              </a:spcAft>
              <a:buClr>
                <a:srgbClr val="0C2340"/>
              </a:buClr>
              <a:buSzPct val="100000"/>
              <a:buChar char="–"/>
            </a:pPr>
            <a:r>
              <a:rPr lang="en-US" sz="1800" b="1" dirty="0"/>
              <a:t>Recommender systems </a:t>
            </a:r>
            <a:r>
              <a:rPr lang="en-US" sz="1800" dirty="0"/>
              <a:t>can detect similarities or afﬁnities between different types of users and make recommendations of additional content that others like them have found to be useful to acquire and apply. </a:t>
            </a:r>
            <a:endParaRPr dirty="0"/>
          </a:p>
          <a:p>
            <a:pPr marL="742932" lvl="1" indent="-285744" algn="l" rtl="0">
              <a:spcBef>
                <a:spcPts val="333"/>
              </a:spcBef>
              <a:spcAft>
                <a:spcPts val="0"/>
              </a:spcAft>
              <a:buClr>
                <a:srgbClr val="0C2340"/>
              </a:buClr>
              <a:buSzPct val="100000"/>
              <a:buChar char="–"/>
            </a:pPr>
            <a:r>
              <a:rPr lang="en-US" sz="1800" b="1" dirty="0"/>
              <a:t>Knowledge maps and other visualization tools </a:t>
            </a:r>
            <a:r>
              <a:rPr lang="en-US" sz="1800" dirty="0"/>
              <a:t>can help to better acquire and apply valuable knowledge</a:t>
            </a:r>
            <a:endParaRPr dirty="0"/>
          </a:p>
          <a:p>
            <a:pPr marL="742932" lvl="1" indent="-285744" algn="l" rtl="0">
              <a:spcBef>
                <a:spcPts val="333"/>
              </a:spcBef>
              <a:spcAft>
                <a:spcPts val="0"/>
              </a:spcAft>
              <a:buClr>
                <a:srgbClr val="0C2340"/>
              </a:buClr>
              <a:buSzPct val="100000"/>
              <a:buChar char="–"/>
            </a:pPr>
            <a:r>
              <a:rPr lang="en-US" sz="1800" dirty="0"/>
              <a:t>A number of tools derived from artiﬁcial intelligence can at least partially automate processes such as text summarization, content classiﬁcation, and content selection.</a:t>
            </a:r>
            <a:endParaRPr dirty="0"/>
          </a:p>
        </p:txBody>
      </p:sp>
      <p:sp>
        <p:nvSpPr>
          <p:cNvPr id="435" name="Google Shape;435;p3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36" name="Google Shape;436;p3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Knowledge acquisition and application tools (2)</a:t>
            </a:r>
            <a:endParaRPr/>
          </a:p>
        </p:txBody>
      </p:sp>
      <p:sp>
        <p:nvSpPr>
          <p:cNvPr id="442" name="Google Shape;442;p40"/>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dirty="0"/>
              <a:t>E-learning applications started out as </a:t>
            </a:r>
            <a:endParaRPr dirty="0"/>
          </a:p>
          <a:p>
            <a:pPr marL="742932" lvl="1" indent="-285744" algn="l" rtl="0">
              <a:spcBef>
                <a:spcPts val="372"/>
              </a:spcBef>
              <a:spcAft>
                <a:spcPts val="0"/>
              </a:spcAft>
              <a:buClr>
                <a:srgbClr val="0C2340"/>
              </a:buClr>
              <a:buSzPct val="100000"/>
              <a:buChar char="–"/>
            </a:pPr>
            <a:r>
              <a:rPr lang="en-US" dirty="0">
                <a:highlight>
                  <a:srgbClr val="FFFF00"/>
                </a:highlight>
              </a:rPr>
              <a:t>computer-based learning (CBT) and</a:t>
            </a:r>
            <a:endParaRPr dirty="0">
              <a:highlight>
                <a:srgbClr val="FFFF00"/>
              </a:highlight>
            </a:endParaRPr>
          </a:p>
          <a:p>
            <a:pPr marL="742932" lvl="1" indent="-285744" algn="l" rtl="0">
              <a:spcBef>
                <a:spcPts val="372"/>
              </a:spcBef>
              <a:spcAft>
                <a:spcPts val="0"/>
              </a:spcAft>
              <a:buClr>
                <a:srgbClr val="0C2340"/>
              </a:buClr>
              <a:buSzPct val="100000"/>
              <a:buChar char="–"/>
            </a:pPr>
            <a:r>
              <a:rPr lang="en-US" dirty="0">
                <a:highlight>
                  <a:srgbClr val="FFFF00"/>
                </a:highlight>
              </a:rPr>
              <a:t>web-based training (WBT) applications. </a:t>
            </a:r>
            <a:endParaRPr dirty="0">
              <a:highlight>
                <a:srgbClr val="FFFF00"/>
              </a:highlight>
            </a:endParaRPr>
          </a:p>
          <a:p>
            <a:pPr marL="342891" lvl="0" indent="-342891" algn="l" rtl="0">
              <a:spcBef>
                <a:spcPts val="434"/>
              </a:spcBef>
              <a:spcAft>
                <a:spcPts val="0"/>
              </a:spcAft>
              <a:buClr>
                <a:srgbClr val="0C2340"/>
              </a:buClr>
              <a:buSzPct val="100000"/>
              <a:buChar char="•"/>
            </a:pPr>
            <a:r>
              <a:rPr lang="en-US" dirty="0"/>
              <a:t>The common feature is the online learning environment provided for learners. </a:t>
            </a:r>
            <a:endParaRPr dirty="0"/>
          </a:p>
          <a:p>
            <a:pPr marL="342891" lvl="0" indent="-342891" algn="l" rtl="0">
              <a:spcBef>
                <a:spcPts val="434"/>
              </a:spcBef>
              <a:spcAft>
                <a:spcPts val="0"/>
              </a:spcAft>
              <a:buClr>
                <a:srgbClr val="0C2340"/>
              </a:buClr>
              <a:buSzPct val="100000"/>
              <a:buChar char="•"/>
            </a:pPr>
            <a:r>
              <a:rPr lang="en-US" dirty="0"/>
              <a:t>Courses can now be delivered via the web or the company intranet. </a:t>
            </a:r>
            <a:endParaRPr dirty="0"/>
          </a:p>
          <a:p>
            <a:pPr marL="342891" lvl="0" indent="-342891" algn="l" rtl="0">
              <a:spcBef>
                <a:spcPts val="434"/>
              </a:spcBef>
              <a:spcAft>
                <a:spcPts val="0"/>
              </a:spcAft>
              <a:buClr>
                <a:srgbClr val="0C2340"/>
              </a:buClr>
              <a:buSzPct val="100000"/>
              <a:buChar char="•"/>
            </a:pPr>
            <a:r>
              <a:rPr lang="en-US" dirty="0"/>
              <a:t>The particular knowledge and know-how to be acquired can be scoped and delivered in a timely fashion in order to support knowledge acquisition. </a:t>
            </a:r>
            <a:endParaRPr dirty="0"/>
          </a:p>
          <a:p>
            <a:pPr marL="342891" lvl="0" indent="-342891" algn="l" rtl="0">
              <a:spcBef>
                <a:spcPts val="434"/>
              </a:spcBef>
              <a:spcAft>
                <a:spcPts val="0"/>
              </a:spcAft>
              <a:buClr>
                <a:srgbClr val="0C2340"/>
              </a:buClr>
              <a:buSzPct val="100000"/>
              <a:buChar char="•"/>
            </a:pPr>
            <a:r>
              <a:rPr lang="en-US" dirty="0"/>
              <a:t>E-learning technologies also greatly increase the range of knowledge dissemination </a:t>
            </a:r>
            <a:endParaRPr dirty="0"/>
          </a:p>
          <a:p>
            <a:pPr marL="742932" lvl="1" indent="-285744" algn="l" rtl="0">
              <a:spcBef>
                <a:spcPts val="372"/>
              </a:spcBef>
              <a:spcAft>
                <a:spcPts val="0"/>
              </a:spcAft>
              <a:buClr>
                <a:srgbClr val="0C2340"/>
              </a:buClr>
              <a:buSzPct val="100000"/>
              <a:buChar char="–"/>
            </a:pPr>
            <a:r>
              <a:rPr lang="en-US" dirty="0"/>
              <a:t>This is because </a:t>
            </a:r>
            <a:r>
              <a:rPr lang="en-US" b="1" dirty="0"/>
              <a:t>knowledge</a:t>
            </a:r>
            <a:r>
              <a:rPr lang="en-US" dirty="0"/>
              <a:t> that has been captured and coded or </a:t>
            </a:r>
            <a:r>
              <a:rPr lang="en-US" b="1" dirty="0"/>
              <a:t>packaged as e-learning </a:t>
            </a:r>
            <a:r>
              <a:rPr lang="en-US" dirty="0"/>
              <a:t>can be </a:t>
            </a:r>
            <a:r>
              <a:rPr lang="en-US" b="1" dirty="0"/>
              <a:t>easily made available </a:t>
            </a:r>
            <a:r>
              <a:rPr lang="en-US" dirty="0"/>
              <a:t>to all organizational members, regardless of any time or distance constraints.</a:t>
            </a:r>
            <a:endParaRPr dirty="0"/>
          </a:p>
        </p:txBody>
      </p:sp>
      <p:sp>
        <p:nvSpPr>
          <p:cNvPr id="443" name="Google Shape;443;p40"/>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44" name="Google Shape;444;p40"/>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Knowledge acquisition and application tools (3)</a:t>
            </a:r>
            <a:endParaRPr/>
          </a:p>
        </p:txBody>
      </p:sp>
      <p:sp>
        <p:nvSpPr>
          <p:cNvPr id="450" name="Google Shape;450;p41"/>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b="1" dirty="0"/>
              <a:t>Decision support systems </a:t>
            </a:r>
            <a:r>
              <a:rPr lang="en-US" dirty="0"/>
              <a:t>are designed to facilitate groups in decision making. </a:t>
            </a:r>
            <a:endParaRPr dirty="0"/>
          </a:p>
          <a:p>
            <a:pPr marL="742932" lvl="1" indent="-285744" algn="l" rtl="0">
              <a:spcBef>
                <a:spcPts val="444"/>
              </a:spcBef>
              <a:spcAft>
                <a:spcPts val="0"/>
              </a:spcAft>
              <a:buClr>
                <a:srgbClr val="0C2340"/>
              </a:buClr>
              <a:buSzPct val="100000"/>
              <a:buChar char="–"/>
            </a:pPr>
            <a:r>
              <a:rPr lang="en-US" dirty="0"/>
              <a:t>They provide tools for brainstorming, critiquing ideas, putting weights and probabilities on events and alternatives, and voting. </a:t>
            </a:r>
            <a:endParaRPr dirty="0"/>
          </a:p>
          <a:p>
            <a:pPr marL="742932" lvl="1" indent="-285744" algn="l" rtl="0">
              <a:spcBef>
                <a:spcPts val="444"/>
              </a:spcBef>
              <a:spcAft>
                <a:spcPts val="0"/>
              </a:spcAft>
              <a:buClr>
                <a:srgbClr val="0C2340"/>
              </a:buClr>
              <a:buSzPct val="100000"/>
              <a:buChar char="–"/>
            </a:pPr>
            <a:r>
              <a:rPr lang="en-US" dirty="0"/>
              <a:t>Such systems enable presumably more rational and even-handed decisions. </a:t>
            </a:r>
            <a:endParaRPr dirty="0"/>
          </a:p>
          <a:p>
            <a:pPr marL="742932" lvl="1" indent="-285744" algn="l" rtl="0">
              <a:spcBef>
                <a:spcPts val="444"/>
              </a:spcBef>
              <a:spcAft>
                <a:spcPts val="0"/>
              </a:spcAft>
              <a:buClr>
                <a:srgbClr val="0C2340"/>
              </a:buClr>
              <a:buSzPct val="100000"/>
              <a:buChar char="–"/>
            </a:pPr>
            <a:r>
              <a:rPr lang="en-US" dirty="0"/>
              <a:t>Primarily designed to facilitate meetings, they encourage equal participation by, for instance, providing anonymity or enforcing turn-taking.</a:t>
            </a:r>
            <a:endParaRPr dirty="0"/>
          </a:p>
          <a:p>
            <a:pPr marL="342891" lvl="0" indent="-342891" algn="l" rtl="0">
              <a:spcBef>
                <a:spcPts val="518"/>
              </a:spcBef>
              <a:spcAft>
                <a:spcPts val="0"/>
              </a:spcAft>
              <a:buClr>
                <a:srgbClr val="0C2340"/>
              </a:buClr>
              <a:buSzPct val="100000"/>
              <a:buChar char="•"/>
            </a:pPr>
            <a:r>
              <a:rPr lang="en-US" b="1" dirty="0"/>
              <a:t>Visualization technologies and knowledge mapping</a:t>
            </a:r>
            <a:r>
              <a:rPr lang="en-US" dirty="0"/>
              <a:t> are good ways of synthesizing large amounts of complex content.</a:t>
            </a:r>
            <a:endParaRPr dirty="0"/>
          </a:p>
          <a:p>
            <a:pPr marL="742932" lvl="1" indent="-285744" algn="l" rtl="0">
              <a:spcBef>
                <a:spcPts val="444"/>
              </a:spcBef>
              <a:spcAft>
                <a:spcPts val="0"/>
              </a:spcAft>
              <a:buClr>
                <a:srgbClr val="0C2340"/>
              </a:buClr>
              <a:buSzPct val="100000"/>
              <a:buChar char="–"/>
            </a:pPr>
            <a:r>
              <a:rPr lang="en-US" dirty="0"/>
              <a:t>This will make it easier for knowledge workers to acquire and apply knowledge.</a:t>
            </a:r>
            <a:endParaRPr dirty="0"/>
          </a:p>
        </p:txBody>
      </p:sp>
      <p:sp>
        <p:nvSpPr>
          <p:cNvPr id="451" name="Google Shape;451;p4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52" name="Google Shape;452;p4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Knowledge acquisition and application tools (4)</a:t>
            </a:r>
            <a:endParaRPr/>
          </a:p>
        </p:txBody>
      </p:sp>
      <p:sp>
        <p:nvSpPr>
          <p:cNvPr id="458" name="Google Shape;458;p42"/>
          <p:cNvSpPr txBox="1">
            <a:spLocks noGrp="1"/>
          </p:cNvSpPr>
          <p:nvPr>
            <p:ph type="body" idx="1"/>
          </p:nvPr>
        </p:nvSpPr>
        <p:spPr>
          <a:xfrm>
            <a:off x="609605" y="1536192"/>
            <a:ext cx="8249260" cy="4718304"/>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sz="2000" dirty="0"/>
              <a:t>Artiﬁcial intelligence (AI) research addressed the challenges of capturing, representing, and applying knowledge long before the term knowledge management entered popular usage. </a:t>
            </a:r>
            <a:endParaRPr dirty="0"/>
          </a:p>
          <a:p>
            <a:pPr marL="342891" lvl="0" indent="-342891" algn="l" rtl="0">
              <a:spcBef>
                <a:spcPts val="370"/>
              </a:spcBef>
              <a:spcAft>
                <a:spcPts val="0"/>
              </a:spcAft>
              <a:buClr>
                <a:srgbClr val="0C2340"/>
              </a:buClr>
              <a:buSzPct val="100000"/>
              <a:buChar char="•"/>
            </a:pPr>
            <a:r>
              <a:rPr lang="en-US" sz="2000" dirty="0"/>
              <a:t>AI developed automated reasoning systems that could make use of explicit knowledge representations in order to provide expert-level advice, troubleshooting, and other forms of support to knowledge workers. </a:t>
            </a:r>
            <a:endParaRPr dirty="0"/>
          </a:p>
          <a:p>
            <a:pPr marL="342891" lvl="0" indent="-342891" algn="l" rtl="0">
              <a:spcBef>
                <a:spcPts val="370"/>
              </a:spcBef>
              <a:spcAft>
                <a:spcPts val="0"/>
              </a:spcAft>
              <a:buClr>
                <a:srgbClr val="0C2340"/>
              </a:buClr>
              <a:buSzPct val="100000"/>
              <a:buChar char="•"/>
            </a:pPr>
            <a:r>
              <a:rPr lang="en-US" sz="2000" b="1" dirty="0"/>
              <a:t>Expert systems </a:t>
            </a:r>
            <a:r>
              <a:rPr lang="en-US" sz="2000" dirty="0"/>
              <a:t>are decision support systems that do not execute on a priority program but instead </a:t>
            </a:r>
            <a:r>
              <a:rPr lang="en-US" sz="2000" dirty="0">
                <a:highlight>
                  <a:srgbClr val="FFFF00"/>
                </a:highlight>
              </a:rPr>
              <a:t>deduce or infer a conclusion based on the inputs provided. </a:t>
            </a:r>
            <a:endParaRPr dirty="0">
              <a:highlight>
                <a:srgbClr val="FFFF00"/>
              </a:highlight>
            </a:endParaRPr>
          </a:p>
          <a:p>
            <a:pPr marL="342891" lvl="0" indent="-342891" algn="l" rtl="0">
              <a:spcBef>
                <a:spcPts val="370"/>
              </a:spcBef>
              <a:spcAft>
                <a:spcPts val="0"/>
              </a:spcAft>
              <a:buClr>
                <a:srgbClr val="0C2340"/>
              </a:buClr>
              <a:buSzPct val="100000"/>
              <a:buChar char="•"/>
            </a:pPr>
            <a:r>
              <a:rPr lang="en-US" sz="2000" b="1" dirty="0"/>
              <a:t>Natural language processing</a:t>
            </a:r>
            <a:r>
              <a:rPr lang="en-US" sz="2000" dirty="0"/>
              <a:t> also grew out of AI research. </a:t>
            </a:r>
            <a:endParaRPr dirty="0"/>
          </a:p>
          <a:p>
            <a:pPr marL="742932" lvl="1" indent="-285744" algn="l" rtl="0">
              <a:spcBef>
                <a:spcPts val="296"/>
              </a:spcBef>
              <a:spcAft>
                <a:spcPts val="0"/>
              </a:spcAft>
              <a:buClr>
                <a:srgbClr val="0C2340"/>
              </a:buClr>
              <a:buSzPct val="100000"/>
              <a:buChar char="–"/>
            </a:pPr>
            <a:r>
              <a:rPr lang="en-US" sz="1600" dirty="0"/>
              <a:t>Linguistic technologies resulted in automating the parsing (breaking into subsections) and analysis of text. </a:t>
            </a:r>
            <a:endParaRPr dirty="0"/>
          </a:p>
          <a:p>
            <a:pPr marL="742932" lvl="1" indent="-285744" algn="l" rtl="0">
              <a:spcBef>
                <a:spcPts val="296"/>
              </a:spcBef>
              <a:spcAft>
                <a:spcPts val="0"/>
              </a:spcAft>
              <a:buClr>
                <a:srgbClr val="0C2340"/>
              </a:buClr>
              <a:buSzPct val="100000"/>
              <a:buChar char="–"/>
            </a:pPr>
            <a:r>
              <a:rPr lang="en-US" sz="1600" dirty="0"/>
              <a:t>Common applications today are voice interfaces or natural language queries that can be typed in to search databases. </a:t>
            </a:r>
            <a:endParaRPr dirty="0"/>
          </a:p>
          <a:p>
            <a:pPr marL="342891" lvl="0" indent="-342891" algn="l" rtl="0">
              <a:spcBef>
                <a:spcPts val="370"/>
              </a:spcBef>
              <a:spcAft>
                <a:spcPts val="0"/>
              </a:spcAft>
              <a:buClr>
                <a:srgbClr val="0C2340"/>
              </a:buClr>
              <a:buSzPct val="100000"/>
              <a:buChar char="•"/>
            </a:pPr>
            <a:r>
              <a:rPr lang="en-US" sz="2000" dirty="0"/>
              <a:t>Similar AI technologies can also be applied to analyze and summarize text or to automatically classify content (e.g., automated taxonomy tools). </a:t>
            </a:r>
            <a:endParaRPr dirty="0"/>
          </a:p>
          <a:p>
            <a:pPr marL="742932" lvl="1" indent="-285744" algn="l" rtl="0">
              <a:spcBef>
                <a:spcPts val="296"/>
              </a:spcBef>
              <a:spcAft>
                <a:spcPts val="0"/>
              </a:spcAft>
              <a:buClr>
                <a:srgbClr val="0C2340"/>
              </a:buClr>
              <a:buSzPct val="100000"/>
              <a:buChar char="–"/>
            </a:pPr>
            <a:r>
              <a:rPr lang="en-US" sz="1600" dirty="0"/>
              <a:t>Many of the automated reasoning capabilities studied in AI research are encapsulated in autonomous pieces of software code, called intelligent agents or software robots (“softbots”). </a:t>
            </a:r>
            <a:endParaRPr dirty="0"/>
          </a:p>
          <a:p>
            <a:pPr marL="742932" lvl="1" indent="-285744" algn="l" rtl="0">
              <a:spcBef>
                <a:spcPts val="296"/>
              </a:spcBef>
              <a:spcAft>
                <a:spcPts val="0"/>
              </a:spcAft>
              <a:buClr>
                <a:srgbClr val="0C2340"/>
              </a:buClr>
              <a:buSzPct val="100000"/>
              <a:buChar char="–"/>
            </a:pPr>
            <a:r>
              <a:rPr lang="en-US" sz="1600" dirty="0"/>
              <a:t>These agents act as proxies for knowledge workers and can be tasked with information searching, retrieving, and ﬁltering functions.</a:t>
            </a:r>
            <a:endParaRPr dirty="0"/>
          </a:p>
        </p:txBody>
      </p:sp>
      <p:sp>
        <p:nvSpPr>
          <p:cNvPr id="459" name="Google Shape;459;p4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60" name="Google Shape;460;p4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43</a:t>
            </a:fld>
            <a:endParaRPr sz="651" b="0" i="0" u="none" strike="noStrike" cap="none">
              <a:solidFill>
                <a:srgbClr val="888888"/>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EE5FF8F4-C108-C623-44AB-C9EE5362031E}"/>
              </a:ext>
            </a:extLst>
          </p:cNvPr>
          <p:cNvSpPr txBox="1"/>
          <p:nvPr/>
        </p:nvSpPr>
        <p:spPr>
          <a:xfrm>
            <a:off x="8780207" y="2253928"/>
            <a:ext cx="6096000" cy="307777"/>
          </a:xfrm>
          <a:prstGeom prst="rect">
            <a:avLst/>
          </a:prstGeom>
          <a:noFill/>
        </p:spPr>
        <p:txBody>
          <a:bodyPr wrap="square">
            <a:spAutoFit/>
          </a:bodyPr>
          <a:lstStyle/>
          <a:p>
            <a:r>
              <a:rPr lang="en-US" dirty="0">
                <a:hlinkClick r:id="rId3"/>
              </a:rPr>
              <a:t>(12) Expert system example - YouTube</a:t>
            </a:r>
            <a:endParaRPr lang="en-MY" dirty="0"/>
          </a:p>
        </p:txBody>
      </p:sp>
      <p:pic>
        <p:nvPicPr>
          <p:cNvPr id="5" name="Picture 4">
            <a:extLst>
              <a:ext uri="{FF2B5EF4-FFF2-40B4-BE49-F238E27FC236}">
                <a16:creationId xmlns:a16="http://schemas.microsoft.com/office/drawing/2014/main" id="{EA0EFE8C-5712-8DC8-1AFD-6191838DA500}"/>
              </a:ext>
            </a:extLst>
          </p:cNvPr>
          <p:cNvPicPr>
            <a:picLocks noChangeAspect="1"/>
          </p:cNvPicPr>
          <p:nvPr/>
        </p:nvPicPr>
        <p:blipFill>
          <a:blip r:embed="rId4"/>
          <a:stretch>
            <a:fillRect/>
          </a:stretch>
        </p:blipFill>
        <p:spPr>
          <a:xfrm>
            <a:off x="9291172" y="2700904"/>
            <a:ext cx="2537035" cy="32458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Intelligent Filtering Tools</a:t>
            </a:r>
            <a:endParaRPr/>
          </a:p>
        </p:txBody>
      </p:sp>
      <p:sp>
        <p:nvSpPr>
          <p:cNvPr id="466" name="Google Shape;466;p43"/>
          <p:cNvSpPr txBox="1">
            <a:spLocks noGrp="1"/>
          </p:cNvSpPr>
          <p:nvPr>
            <p:ph type="body" idx="1"/>
          </p:nvPr>
        </p:nvSpPr>
        <p:spPr>
          <a:xfrm>
            <a:off x="609605" y="1966452"/>
            <a:ext cx="9193156" cy="4150569"/>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b="1" dirty="0"/>
              <a:t>Intelligent Agents </a:t>
            </a:r>
            <a:r>
              <a:rPr lang="en-US" dirty="0"/>
              <a:t>can generally be deﬁned as </a:t>
            </a:r>
            <a:r>
              <a:rPr lang="en-US" dirty="0">
                <a:highlight>
                  <a:srgbClr val="FFFF00"/>
                </a:highlight>
              </a:rPr>
              <a:t>software programs that assist their user and act on his or her behalf</a:t>
            </a:r>
            <a:r>
              <a:rPr lang="en-US" dirty="0"/>
              <a:t>: </a:t>
            </a:r>
            <a:endParaRPr dirty="0"/>
          </a:p>
          <a:p>
            <a:pPr marL="742932" lvl="1" indent="-285744" algn="l" rtl="0">
              <a:spcBef>
                <a:spcPts val="444"/>
              </a:spcBef>
              <a:spcAft>
                <a:spcPts val="0"/>
              </a:spcAft>
              <a:buClr>
                <a:srgbClr val="0C2340"/>
              </a:buClr>
              <a:buSzPct val="100000"/>
              <a:buChar char="–"/>
            </a:pPr>
            <a:r>
              <a:rPr lang="en-US" dirty="0"/>
              <a:t>a computer program that </a:t>
            </a:r>
            <a:endParaRPr dirty="0"/>
          </a:p>
          <a:p>
            <a:pPr marL="1142971" lvl="2" indent="-228594" algn="l" rtl="0">
              <a:spcBef>
                <a:spcPts val="444"/>
              </a:spcBef>
              <a:spcAft>
                <a:spcPts val="0"/>
              </a:spcAft>
              <a:buClr>
                <a:srgbClr val="0C2340"/>
              </a:buClr>
              <a:buSzPct val="100000"/>
              <a:buChar char="•"/>
            </a:pPr>
            <a:r>
              <a:rPr lang="en-US" dirty="0"/>
              <a:t>helps you in </a:t>
            </a:r>
            <a:r>
              <a:rPr lang="en-US" b="1" dirty="0"/>
              <a:t>newsgathering</a:t>
            </a:r>
            <a:r>
              <a:rPr lang="en-US" dirty="0"/>
              <a:t>, </a:t>
            </a:r>
            <a:endParaRPr dirty="0"/>
          </a:p>
          <a:p>
            <a:pPr marL="1142971" lvl="2" indent="-228594" algn="l" rtl="0">
              <a:spcBef>
                <a:spcPts val="444"/>
              </a:spcBef>
              <a:spcAft>
                <a:spcPts val="0"/>
              </a:spcAft>
              <a:buClr>
                <a:srgbClr val="0C2340"/>
              </a:buClr>
              <a:buSzPct val="100000"/>
              <a:buChar char="•"/>
            </a:pPr>
            <a:r>
              <a:rPr lang="en-US" dirty="0"/>
              <a:t>acts autonomously and </a:t>
            </a:r>
            <a:r>
              <a:rPr lang="en-US" b="1" dirty="0"/>
              <a:t>on its own initiative</a:t>
            </a:r>
            <a:r>
              <a:rPr lang="en-US" dirty="0"/>
              <a:t>, </a:t>
            </a:r>
            <a:endParaRPr dirty="0"/>
          </a:p>
          <a:p>
            <a:pPr marL="1142971" lvl="2" indent="-228594" algn="l" rtl="0">
              <a:spcBef>
                <a:spcPts val="444"/>
              </a:spcBef>
              <a:spcAft>
                <a:spcPts val="0"/>
              </a:spcAft>
              <a:buClr>
                <a:srgbClr val="0C2340"/>
              </a:buClr>
              <a:buSzPct val="100000"/>
              <a:buChar char="•"/>
            </a:pPr>
            <a:r>
              <a:rPr lang="en-US" b="1" dirty="0"/>
              <a:t>has intelligence and can learn</a:t>
            </a:r>
            <a:r>
              <a:rPr lang="en-US" dirty="0"/>
              <a:t>, improving its performance in executing its tasks </a:t>
            </a:r>
            <a:endParaRPr dirty="0"/>
          </a:p>
          <a:p>
            <a:pPr marL="342891" lvl="0" indent="-342891" algn="l" rtl="0">
              <a:spcBef>
                <a:spcPts val="518"/>
              </a:spcBef>
              <a:spcAft>
                <a:spcPts val="0"/>
              </a:spcAft>
              <a:buClr>
                <a:srgbClr val="0C2340"/>
              </a:buClr>
              <a:buSzPct val="100000"/>
              <a:buChar char="•"/>
            </a:pPr>
            <a:r>
              <a:rPr lang="en-US" dirty="0"/>
              <a:t>These agents are autonomous computer programs</a:t>
            </a:r>
            <a:endParaRPr dirty="0"/>
          </a:p>
          <a:p>
            <a:pPr marL="742932" lvl="1" indent="-285744" algn="l" rtl="0">
              <a:spcBef>
                <a:spcPts val="444"/>
              </a:spcBef>
              <a:spcAft>
                <a:spcPts val="0"/>
              </a:spcAft>
              <a:buClr>
                <a:srgbClr val="0C2340"/>
              </a:buClr>
              <a:buSzPct val="100000"/>
              <a:buChar char="–"/>
            </a:pPr>
            <a:r>
              <a:rPr lang="en-US" dirty="0"/>
              <a:t>where their environment dynamically affects their behavior and strategy for problem solving. </a:t>
            </a:r>
            <a:endParaRPr dirty="0"/>
          </a:p>
          <a:p>
            <a:pPr marL="742932" lvl="1" indent="-285744" algn="l" rtl="0">
              <a:spcBef>
                <a:spcPts val="444"/>
              </a:spcBef>
              <a:spcAft>
                <a:spcPts val="0"/>
              </a:spcAft>
              <a:buClr>
                <a:srgbClr val="0C2340"/>
              </a:buClr>
              <a:buSzPct val="100000"/>
              <a:buChar char="–"/>
            </a:pPr>
            <a:r>
              <a:rPr lang="en-US" dirty="0"/>
              <a:t>They help users deal with information. </a:t>
            </a:r>
            <a:endParaRPr dirty="0"/>
          </a:p>
          <a:p>
            <a:pPr marL="342891" lvl="0" indent="-342891" algn="l" rtl="0">
              <a:spcBef>
                <a:spcPts val="518"/>
              </a:spcBef>
              <a:spcAft>
                <a:spcPts val="0"/>
              </a:spcAft>
              <a:buClr>
                <a:srgbClr val="0C2340"/>
              </a:buClr>
              <a:buSzPct val="100000"/>
              <a:buChar char="•"/>
            </a:pPr>
            <a:r>
              <a:rPr lang="en-US" dirty="0"/>
              <a:t>Most agents are Internet based—that is, software programs inhabiting the Net and performing their functions there.</a:t>
            </a:r>
            <a:endParaRPr dirty="0"/>
          </a:p>
        </p:txBody>
      </p:sp>
      <p:sp>
        <p:nvSpPr>
          <p:cNvPr id="467" name="Google Shape;467;p4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68" name="Google Shape;468;p4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44</a:t>
            </a:fld>
            <a:endParaRPr sz="651" b="0" i="0" u="none" strike="noStrike" cap="none">
              <a:solidFill>
                <a:srgbClr val="888888"/>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84C4E935-872F-257D-70E9-F55C8B148F6F}"/>
              </a:ext>
            </a:extLst>
          </p:cNvPr>
          <p:cNvPicPr>
            <a:picLocks noChangeAspect="1"/>
          </p:cNvPicPr>
          <p:nvPr/>
        </p:nvPicPr>
        <p:blipFill>
          <a:blip r:embed="rId3"/>
          <a:stretch>
            <a:fillRect/>
          </a:stretch>
        </p:blipFill>
        <p:spPr>
          <a:xfrm>
            <a:off x="6215369" y="21607"/>
            <a:ext cx="5494850" cy="16255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Features of a true intelligent agent</a:t>
            </a:r>
            <a:endParaRPr/>
          </a:p>
        </p:txBody>
      </p:sp>
      <p:sp>
        <p:nvSpPr>
          <p:cNvPr id="474" name="Google Shape;474;p4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ct val="100000"/>
              <a:buChar char="•"/>
            </a:pPr>
            <a:r>
              <a:rPr lang="en-US" sz="1400" dirty="0"/>
              <a:t>The following features deﬁne a true Intelligent Agent: ASRPPAC</a:t>
            </a:r>
            <a:endParaRPr sz="1000" dirty="0"/>
          </a:p>
          <a:p>
            <a:pPr marL="742941" lvl="1" indent="-342900" algn="l" rtl="0">
              <a:spcBef>
                <a:spcPts val="320"/>
              </a:spcBef>
              <a:spcAft>
                <a:spcPts val="0"/>
              </a:spcAft>
              <a:buClr>
                <a:srgbClr val="0C2340"/>
              </a:buClr>
              <a:buSzPct val="100000"/>
              <a:buFont typeface="Times New Roman"/>
              <a:buAutoNum type="arabicPeriod"/>
            </a:pPr>
            <a:r>
              <a:rPr lang="en-US" sz="1400" b="1" dirty="0"/>
              <a:t>Autonomy</a:t>
            </a:r>
            <a:r>
              <a:rPr lang="en-US" sz="1400" dirty="0"/>
              <a:t>: the ability to do most of their tasks without any direct assistance from an outside source, which includes human and other agents, while controlling their own actions and states.</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a:t>Social Ability</a:t>
            </a:r>
            <a:r>
              <a:rPr lang="en-US" sz="1400" dirty="0"/>
              <a:t>: the ability to interact with, when they deem appropriate, other software agents and humans.</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a:t>Responsiveness</a:t>
            </a:r>
            <a:r>
              <a:rPr lang="en-US" sz="1400" dirty="0"/>
              <a:t>: the ability to respond in a timely fashion to perceived changes in the environment, including changes in the physical world, other agents, or the Internet.</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err="1"/>
              <a:t>Personalizability</a:t>
            </a:r>
            <a:r>
              <a:rPr lang="en-US" sz="1400" dirty="0"/>
              <a:t>: the ability to adapt to its user’s needs, by learning from how the user reacts to the agent’s performance.</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a:t>Proactivity</a:t>
            </a:r>
            <a:r>
              <a:rPr lang="en-US" sz="1400" dirty="0"/>
              <a:t>: the ability of an agent to take initiatives by itself, autonomously (out of a speciﬁc instruction by its user) and spontaneously, often on a periodical basis, which makes the agent a very helpful and time-saving tool.</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a:t>Adaptivity</a:t>
            </a:r>
            <a:r>
              <a:rPr lang="en-US" sz="1400" dirty="0"/>
              <a:t>: the capacity to change and improve according to the experiences accumulated. </a:t>
            </a:r>
            <a:endParaRPr sz="900" dirty="0"/>
          </a:p>
          <a:p>
            <a:pPr marL="1085830" lvl="2" indent="-285750" algn="l" rtl="0">
              <a:spcBef>
                <a:spcPts val="320"/>
              </a:spcBef>
              <a:spcAft>
                <a:spcPts val="0"/>
              </a:spcAft>
              <a:buClr>
                <a:srgbClr val="0C2340"/>
              </a:buClr>
              <a:buSzPct val="100000"/>
              <a:buChar char="•"/>
            </a:pPr>
            <a:r>
              <a:rPr lang="en-US" sz="1400" dirty="0"/>
              <a:t>This has to do with memory and learning: an agent learns from its user and progressively improves in performing its tasks.</a:t>
            </a:r>
            <a:endParaRPr sz="900" dirty="0"/>
          </a:p>
          <a:p>
            <a:pPr marL="1085830" lvl="2" indent="-285750" algn="l" rtl="0">
              <a:spcBef>
                <a:spcPts val="320"/>
              </a:spcBef>
              <a:spcAft>
                <a:spcPts val="0"/>
              </a:spcAft>
              <a:buClr>
                <a:srgbClr val="0C2340"/>
              </a:buClr>
              <a:buSzPct val="100000"/>
              <a:buChar char="•"/>
            </a:pPr>
            <a:r>
              <a:rPr lang="en-US" sz="1400" dirty="0"/>
              <a:t>The most experimental bots even develop their “own” personalities and make decisions based on past experiences.</a:t>
            </a:r>
            <a:endParaRPr sz="900" dirty="0"/>
          </a:p>
          <a:p>
            <a:pPr marL="742941" lvl="1" indent="-342900" algn="l" rtl="0">
              <a:spcBef>
                <a:spcPts val="320"/>
              </a:spcBef>
              <a:spcAft>
                <a:spcPts val="0"/>
              </a:spcAft>
              <a:buClr>
                <a:srgbClr val="0C2340"/>
              </a:buClr>
              <a:buSzPct val="100000"/>
              <a:buFont typeface="Times New Roman"/>
              <a:buAutoNum type="arabicPeriod"/>
            </a:pPr>
            <a:r>
              <a:rPr lang="en-US" sz="1400" b="1" dirty="0"/>
              <a:t>Cooperation</a:t>
            </a:r>
            <a:r>
              <a:rPr lang="en-US" sz="1400" dirty="0"/>
              <a:t>: the interactivity between agent and user, which is fundamentally different from the one-way working of ordinary software.</a:t>
            </a:r>
            <a:endParaRPr sz="900" dirty="0"/>
          </a:p>
          <a:p>
            <a:pPr marL="342891" lvl="0" indent="-271770" algn="l" rtl="0">
              <a:spcBef>
                <a:spcPts val="224"/>
              </a:spcBef>
              <a:spcAft>
                <a:spcPts val="0"/>
              </a:spcAft>
              <a:buClr>
                <a:srgbClr val="0C2340"/>
              </a:buClr>
              <a:buSzPct val="100000"/>
              <a:buNone/>
            </a:pPr>
            <a:endParaRPr sz="1000" dirty="0"/>
          </a:p>
        </p:txBody>
      </p:sp>
      <p:sp>
        <p:nvSpPr>
          <p:cNvPr id="475" name="Google Shape;475;p4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76" name="Google Shape;476;p4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KM and information filtering</a:t>
            </a:r>
            <a:endParaRPr/>
          </a:p>
        </p:txBody>
      </p:sp>
      <p:sp>
        <p:nvSpPr>
          <p:cNvPr id="482" name="Google Shape;482;p4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dirty="0"/>
              <a:t>In the age of computers, information, whether useful or useless, is readily available on the Internet. </a:t>
            </a:r>
            <a:endParaRPr dirty="0"/>
          </a:p>
          <a:p>
            <a:pPr marL="742932" lvl="1" indent="-285744" algn="l" rtl="0">
              <a:spcBef>
                <a:spcPts val="336"/>
              </a:spcBef>
              <a:spcAft>
                <a:spcPts val="0"/>
              </a:spcAft>
              <a:buClr>
                <a:srgbClr val="0C2340"/>
              </a:buClr>
              <a:buSzPct val="100000"/>
              <a:buChar char="–"/>
            </a:pPr>
            <a:r>
              <a:rPr lang="en-US" dirty="0"/>
              <a:t>So much data is available that we often claim to be “overloaded with information.” </a:t>
            </a:r>
            <a:endParaRPr dirty="0"/>
          </a:p>
          <a:p>
            <a:pPr marL="742932" lvl="1" indent="-285744" algn="l" rtl="0">
              <a:spcBef>
                <a:spcPts val="336"/>
              </a:spcBef>
              <a:spcAft>
                <a:spcPts val="0"/>
              </a:spcAft>
              <a:buClr>
                <a:srgbClr val="0C2340"/>
              </a:buClr>
              <a:buSzPct val="100000"/>
              <a:buChar char="–"/>
            </a:pPr>
            <a:r>
              <a:rPr lang="en-US" dirty="0"/>
              <a:t>Having too much data can cause as much trouble as having no data, as we must sift through so much information to get what we need. </a:t>
            </a:r>
            <a:endParaRPr dirty="0"/>
          </a:p>
          <a:p>
            <a:pPr marL="342891" lvl="0" indent="-342891" algn="l" rtl="0">
              <a:spcBef>
                <a:spcPts val="392"/>
              </a:spcBef>
              <a:spcAft>
                <a:spcPts val="0"/>
              </a:spcAft>
              <a:buClr>
                <a:srgbClr val="0C2340"/>
              </a:buClr>
              <a:buSzPct val="100000"/>
              <a:buChar char="•"/>
            </a:pPr>
            <a:r>
              <a:rPr lang="en-US" dirty="0"/>
              <a:t>We can categorize this information overload problem into two divisions:</a:t>
            </a:r>
            <a:endParaRPr dirty="0"/>
          </a:p>
          <a:p>
            <a:pPr marL="914391" lvl="1" indent="-514350" algn="l" rtl="0">
              <a:spcBef>
                <a:spcPts val="336"/>
              </a:spcBef>
              <a:spcAft>
                <a:spcPts val="0"/>
              </a:spcAft>
              <a:buClr>
                <a:srgbClr val="0C2340"/>
              </a:buClr>
              <a:buSzPct val="100000"/>
              <a:buFont typeface="Times New Roman"/>
              <a:buAutoNum type="arabicPeriod"/>
            </a:pPr>
            <a:r>
              <a:rPr lang="en-US" b="1" dirty="0"/>
              <a:t>Information ﬁltering</a:t>
            </a:r>
            <a:r>
              <a:rPr lang="en-US" dirty="0"/>
              <a:t>: We must go through an enormous amount of information to ﬁnd the small portion that is relevant to us.</a:t>
            </a:r>
            <a:endParaRPr dirty="0"/>
          </a:p>
          <a:p>
            <a:pPr marL="914391" lvl="1" indent="-514350" algn="l" rtl="0">
              <a:spcBef>
                <a:spcPts val="336"/>
              </a:spcBef>
              <a:spcAft>
                <a:spcPts val="0"/>
              </a:spcAft>
              <a:buClr>
                <a:srgbClr val="0C2340"/>
              </a:buClr>
              <a:buSzPct val="100000"/>
              <a:buFont typeface="Times New Roman"/>
              <a:buAutoNum type="arabicPeriod"/>
            </a:pPr>
            <a:r>
              <a:rPr lang="en-US" b="1" dirty="0"/>
              <a:t>Information gathering</a:t>
            </a:r>
            <a:r>
              <a:rPr lang="en-US" dirty="0"/>
              <a:t>: There is not enough information available to us, and we have to search long and hard to ﬁnd what we need.</a:t>
            </a:r>
            <a:endParaRPr dirty="0"/>
          </a:p>
          <a:p>
            <a:pPr marL="342891" lvl="0" indent="-342891" algn="l" rtl="0">
              <a:spcBef>
                <a:spcPts val="392"/>
              </a:spcBef>
              <a:spcAft>
                <a:spcPts val="0"/>
              </a:spcAft>
              <a:buClr>
                <a:srgbClr val="0C2340"/>
              </a:buClr>
              <a:buSzPct val="100000"/>
              <a:buChar char="•"/>
            </a:pPr>
            <a:r>
              <a:rPr lang="en-US" dirty="0"/>
              <a:t>Information ﬁltering is a particularly important function in KM because users need a way of ﬁltering this data into a more manageable situation.</a:t>
            </a:r>
            <a:endParaRPr dirty="0"/>
          </a:p>
          <a:p>
            <a:pPr marL="342891" lvl="0" indent="-342891" algn="l" rtl="0">
              <a:spcBef>
                <a:spcPts val="392"/>
              </a:spcBef>
              <a:spcAft>
                <a:spcPts val="0"/>
              </a:spcAft>
              <a:buClr>
                <a:srgbClr val="0C2340"/>
              </a:buClr>
              <a:buSzPct val="100000"/>
              <a:buChar char="•"/>
            </a:pPr>
            <a:r>
              <a:rPr lang="en-US" dirty="0"/>
              <a:t>Knowledge workers (such as managers, technical professionals, and marketing personnel) need information in a timely manner as it can greatly affect their success. </a:t>
            </a:r>
            <a:endParaRPr dirty="0"/>
          </a:p>
          <a:p>
            <a:pPr marL="342891" lvl="0" indent="-342891" algn="l" rtl="0">
              <a:spcBef>
                <a:spcPts val="392"/>
              </a:spcBef>
              <a:spcAft>
                <a:spcPts val="0"/>
              </a:spcAft>
              <a:buClr>
                <a:srgbClr val="0C2340"/>
              </a:buClr>
              <a:buSzPct val="100000"/>
              <a:buChar char="•"/>
            </a:pPr>
            <a:r>
              <a:rPr lang="en-US" dirty="0"/>
              <a:t>Tasks that are redundant or routine need to be minimized by some individuals who can otherwise spend their time more productively.</a:t>
            </a:r>
            <a:endParaRPr dirty="0"/>
          </a:p>
        </p:txBody>
      </p:sp>
      <p:sp>
        <p:nvSpPr>
          <p:cNvPr id="483" name="Google Shape;483;p4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484" name="Google Shape;484;p4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KM and intelligent agents</a:t>
            </a:r>
            <a:endParaRPr/>
          </a:p>
        </p:txBody>
      </p:sp>
      <p:sp>
        <p:nvSpPr>
          <p:cNvPr id="490" name="Google Shape;490;p4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Many knowledge management applications make use of intelligent agents.</a:t>
            </a:r>
            <a:endParaRPr dirty="0"/>
          </a:p>
          <a:p>
            <a:pPr marL="342891" lvl="0" indent="-342891" algn="l" rtl="0">
              <a:spcBef>
                <a:spcPts val="434"/>
              </a:spcBef>
              <a:spcAft>
                <a:spcPts val="0"/>
              </a:spcAft>
              <a:buClr>
                <a:srgbClr val="0C2340"/>
              </a:buClr>
              <a:buSzPct val="100000"/>
              <a:buChar char="•"/>
            </a:pPr>
            <a:r>
              <a:rPr lang="en-US" dirty="0"/>
              <a:t>This range includes:</a:t>
            </a:r>
            <a:endParaRPr dirty="0"/>
          </a:p>
          <a:p>
            <a:pPr marL="742932" lvl="1" indent="-285744" algn="l" rtl="0">
              <a:spcBef>
                <a:spcPts val="372"/>
              </a:spcBef>
              <a:spcAft>
                <a:spcPts val="0"/>
              </a:spcAft>
              <a:buClr>
                <a:srgbClr val="0C2340"/>
              </a:buClr>
              <a:buSzPct val="100000"/>
              <a:buChar char="–"/>
            </a:pPr>
            <a:r>
              <a:rPr lang="en-US" dirty="0"/>
              <a:t>personalized information management (such as ﬁltering e-mail), </a:t>
            </a:r>
            <a:endParaRPr dirty="0"/>
          </a:p>
          <a:p>
            <a:pPr marL="742932" lvl="1" indent="-285744" algn="l" rtl="0">
              <a:spcBef>
                <a:spcPts val="372"/>
              </a:spcBef>
              <a:spcAft>
                <a:spcPts val="0"/>
              </a:spcAft>
              <a:buClr>
                <a:srgbClr val="0C2340"/>
              </a:buClr>
              <a:buSzPct val="100000"/>
              <a:buChar char="–"/>
            </a:pPr>
            <a:r>
              <a:rPr lang="en-US" dirty="0"/>
              <a:t>electronic commerce (such as locating information for purchasing and buying), and </a:t>
            </a:r>
            <a:endParaRPr dirty="0"/>
          </a:p>
          <a:p>
            <a:pPr marL="742932" lvl="1" indent="-285744" algn="l" rtl="0">
              <a:spcBef>
                <a:spcPts val="372"/>
              </a:spcBef>
              <a:spcAft>
                <a:spcPts val="0"/>
              </a:spcAft>
              <a:buClr>
                <a:srgbClr val="0C2340"/>
              </a:buClr>
              <a:buSzPct val="100000"/>
              <a:buChar char="–"/>
            </a:pPr>
            <a:r>
              <a:rPr lang="en-US" dirty="0"/>
              <a:t>management of complex commercial and industrial processes (such as scheduling appointments. and air trafﬁc control).</a:t>
            </a:r>
            <a:endParaRPr dirty="0"/>
          </a:p>
          <a:p>
            <a:pPr marL="342891" lvl="0" indent="-342891" algn="l" rtl="0">
              <a:spcBef>
                <a:spcPts val="434"/>
              </a:spcBef>
              <a:spcAft>
                <a:spcPts val="0"/>
              </a:spcAft>
              <a:buClr>
                <a:srgbClr val="0C2340"/>
              </a:buClr>
              <a:buSzPct val="100000"/>
              <a:buChar char="•"/>
            </a:pPr>
            <a:r>
              <a:rPr lang="en-US" dirty="0"/>
              <a:t>These tasks/applications can generally be grouped into ﬁve categories:</a:t>
            </a:r>
            <a:endParaRPr dirty="0"/>
          </a:p>
          <a:p>
            <a:pPr marL="914391" lvl="1" indent="-514350" algn="l" rtl="0">
              <a:spcBef>
                <a:spcPts val="372"/>
              </a:spcBef>
              <a:spcAft>
                <a:spcPts val="0"/>
              </a:spcAft>
              <a:buClr>
                <a:srgbClr val="0C2340"/>
              </a:buClr>
              <a:buSzPct val="100000"/>
              <a:buFont typeface="Times New Roman"/>
              <a:buAutoNum type="arabicPeriod"/>
            </a:pPr>
            <a:r>
              <a:rPr lang="en-US" b="1" dirty="0"/>
              <a:t>Watcher Agents</a:t>
            </a:r>
            <a:r>
              <a:rPr lang="en-US" dirty="0"/>
              <a:t>: look for speciﬁc information.</a:t>
            </a:r>
            <a:endParaRPr dirty="0"/>
          </a:p>
          <a:p>
            <a:pPr marL="914391" lvl="1" indent="-514350" algn="l" rtl="0">
              <a:spcBef>
                <a:spcPts val="372"/>
              </a:spcBef>
              <a:spcAft>
                <a:spcPts val="0"/>
              </a:spcAft>
              <a:buClr>
                <a:srgbClr val="0C2340"/>
              </a:buClr>
              <a:buSzPct val="100000"/>
              <a:buFont typeface="Times New Roman"/>
              <a:buAutoNum type="arabicPeriod"/>
            </a:pPr>
            <a:r>
              <a:rPr lang="en-US" b="1" dirty="0"/>
              <a:t>Learning Agents</a:t>
            </a:r>
            <a:r>
              <a:rPr lang="en-US" dirty="0"/>
              <a:t>: tailor to an individual’s preferences by learning from the user’s past behavior.</a:t>
            </a:r>
            <a:endParaRPr dirty="0"/>
          </a:p>
          <a:p>
            <a:pPr marL="914391" lvl="1" indent="-514350" algn="l" rtl="0">
              <a:spcBef>
                <a:spcPts val="372"/>
              </a:spcBef>
              <a:spcAft>
                <a:spcPts val="0"/>
              </a:spcAft>
              <a:buClr>
                <a:srgbClr val="0C2340"/>
              </a:buClr>
              <a:buSzPct val="100000"/>
              <a:buFont typeface="Times New Roman"/>
              <a:buAutoNum type="arabicPeriod"/>
            </a:pPr>
            <a:r>
              <a:rPr lang="en-US" b="1" dirty="0"/>
              <a:t>Shopping Agents</a:t>
            </a:r>
            <a:r>
              <a:rPr lang="en-US" dirty="0"/>
              <a:t>: compare “the best price for an item.”</a:t>
            </a:r>
            <a:endParaRPr dirty="0"/>
          </a:p>
          <a:p>
            <a:pPr marL="914391" lvl="1" indent="-514350" algn="l" rtl="0">
              <a:spcBef>
                <a:spcPts val="372"/>
              </a:spcBef>
              <a:spcAft>
                <a:spcPts val="0"/>
              </a:spcAft>
              <a:buClr>
                <a:srgbClr val="0C2340"/>
              </a:buClr>
              <a:buSzPct val="100000"/>
              <a:buFont typeface="Times New Roman"/>
              <a:buAutoNum type="arabicPeriod"/>
            </a:pPr>
            <a:r>
              <a:rPr lang="en-US" b="1" dirty="0"/>
              <a:t>Information Retrieval Agents</a:t>
            </a:r>
            <a:r>
              <a:rPr lang="en-US" dirty="0"/>
              <a:t>: help the user to “search for information in an intelligent fashion.”</a:t>
            </a:r>
            <a:endParaRPr dirty="0"/>
          </a:p>
          <a:p>
            <a:pPr marL="914391" lvl="1" indent="-514350" algn="l" rtl="0">
              <a:spcBef>
                <a:spcPts val="372"/>
              </a:spcBef>
              <a:spcAft>
                <a:spcPts val="0"/>
              </a:spcAft>
              <a:buClr>
                <a:srgbClr val="0C2340"/>
              </a:buClr>
              <a:buSzPct val="100000"/>
              <a:buFont typeface="Times New Roman"/>
              <a:buAutoNum type="arabicPeriod"/>
            </a:pPr>
            <a:r>
              <a:rPr lang="en-US" b="1" dirty="0"/>
              <a:t>Helper Agents</a:t>
            </a:r>
            <a:r>
              <a:rPr lang="en-US" dirty="0"/>
              <a:t>: perform tasks autonomously without human interaction.</a:t>
            </a:r>
            <a:endParaRPr dirty="0"/>
          </a:p>
          <a:p>
            <a:pPr marL="342891" lvl="0" indent="-205095" algn="l" rtl="0">
              <a:spcBef>
                <a:spcPts val="434"/>
              </a:spcBef>
              <a:spcAft>
                <a:spcPts val="0"/>
              </a:spcAft>
              <a:buClr>
                <a:srgbClr val="0C2340"/>
              </a:buClr>
              <a:buSzPct val="100000"/>
              <a:buNone/>
            </a:pPr>
            <a:endParaRPr dirty="0"/>
          </a:p>
        </p:txBody>
      </p:sp>
      <p:sp>
        <p:nvSpPr>
          <p:cNvPr id="491" name="Google Shape;491;p4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a:p>
        </p:txBody>
      </p:sp>
      <p:sp>
        <p:nvSpPr>
          <p:cNvPr id="492" name="Google Shape;492;p4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Email filtering</a:t>
            </a:r>
            <a:endParaRPr/>
          </a:p>
        </p:txBody>
      </p:sp>
      <p:sp>
        <p:nvSpPr>
          <p:cNvPr id="498" name="Google Shape;498;p47"/>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Some companies receive so much e-mail that they have to employ clerical workers to sift through the ﬂood of e-mail, answering basic queries and forwarding others to specialized workers. </a:t>
            </a:r>
            <a:endParaRPr dirty="0"/>
          </a:p>
          <a:p>
            <a:pPr marL="342891" lvl="0" indent="-342891" algn="l" rtl="0">
              <a:spcBef>
                <a:spcPts val="434"/>
              </a:spcBef>
              <a:spcAft>
                <a:spcPts val="0"/>
              </a:spcAft>
              <a:buClr>
                <a:srgbClr val="0C2340"/>
              </a:buClr>
              <a:buSzPct val="100000"/>
              <a:buChar char="•"/>
            </a:pPr>
            <a:r>
              <a:rPr lang="en-US" dirty="0"/>
              <a:t>Others use intelligent ﬁltering software such </a:t>
            </a:r>
            <a:r>
              <a:rPr lang="en-US" dirty="0" err="1"/>
              <a:t>GrapeVine</a:t>
            </a:r>
            <a:r>
              <a:rPr lang="en-US" dirty="0"/>
              <a:t> for Lotus, which reads a pre-established “knowledge chart” to determine who should receive what mail. </a:t>
            </a:r>
            <a:endParaRPr dirty="0"/>
          </a:p>
          <a:p>
            <a:pPr marL="342891" lvl="0" indent="-342891" algn="l" rtl="0">
              <a:spcBef>
                <a:spcPts val="434"/>
              </a:spcBef>
              <a:spcAft>
                <a:spcPts val="0"/>
              </a:spcAft>
              <a:buClr>
                <a:srgbClr val="0C2340"/>
              </a:buClr>
              <a:buSzPct val="100000"/>
              <a:buChar char="•"/>
            </a:pPr>
            <a:r>
              <a:rPr lang="en-US" dirty="0"/>
              <a:t>Intelligent Agent services can supplement but not replace the value of edited information. </a:t>
            </a:r>
            <a:endParaRPr dirty="0"/>
          </a:p>
          <a:p>
            <a:pPr marL="742932" lvl="1" indent="-285744" algn="l" rtl="0">
              <a:spcBef>
                <a:spcPts val="372"/>
              </a:spcBef>
              <a:spcAft>
                <a:spcPts val="0"/>
              </a:spcAft>
              <a:buClr>
                <a:srgbClr val="0C2340"/>
              </a:buClr>
              <a:buSzPct val="100000"/>
              <a:buChar char="–"/>
            </a:pPr>
            <a:r>
              <a:rPr lang="en-US" dirty="0"/>
              <a:t>As information becomes more available, it becomes more and more crucial to have strong editors ﬁlter that information. </a:t>
            </a:r>
            <a:endParaRPr dirty="0"/>
          </a:p>
          <a:p>
            <a:pPr marL="742932" lvl="1" indent="-285744" algn="l" rtl="0">
              <a:spcBef>
                <a:spcPts val="372"/>
              </a:spcBef>
              <a:spcAft>
                <a:spcPts val="0"/>
              </a:spcAft>
              <a:buClr>
                <a:srgbClr val="0C2340"/>
              </a:buClr>
              <a:buSzPct val="100000"/>
              <a:buChar char="–"/>
            </a:pPr>
            <a:r>
              <a:rPr lang="en-US" dirty="0"/>
              <a:t>There is so much content out there that the tools that ﬁlter content are going to be as important as the content itself.</a:t>
            </a:r>
            <a:endParaRPr dirty="0"/>
          </a:p>
          <a:p>
            <a:pPr marL="342891" lvl="0" indent="-342891" algn="l" rtl="0">
              <a:spcBef>
                <a:spcPts val="434"/>
              </a:spcBef>
              <a:spcAft>
                <a:spcPts val="0"/>
              </a:spcAft>
              <a:buClr>
                <a:srgbClr val="0C2340"/>
              </a:buClr>
              <a:buSzPct val="100000"/>
              <a:buChar char="•"/>
            </a:pPr>
            <a:r>
              <a:rPr lang="en-US" dirty="0"/>
              <a:t>An end user, required to constantly direct the management process, contributes to information overload. </a:t>
            </a:r>
            <a:endParaRPr dirty="0"/>
          </a:p>
          <a:p>
            <a:pPr marL="742932" lvl="1" indent="-285744" algn="l" rtl="0">
              <a:spcBef>
                <a:spcPts val="372"/>
              </a:spcBef>
              <a:spcAft>
                <a:spcPts val="0"/>
              </a:spcAft>
              <a:buClr>
                <a:srgbClr val="0C2340"/>
              </a:buClr>
              <a:buSzPct val="100000"/>
              <a:buChar char="–"/>
            </a:pPr>
            <a:r>
              <a:rPr lang="en-US" dirty="0"/>
              <a:t>But having agents to perform tasks such as searching and ﬁltering can ultimately reduce the information overload to a degree. </a:t>
            </a:r>
            <a:endParaRPr dirty="0"/>
          </a:p>
          <a:p>
            <a:pPr marL="342891" lvl="0" indent="-205095" algn="l" rtl="0">
              <a:spcBef>
                <a:spcPts val="434"/>
              </a:spcBef>
              <a:spcAft>
                <a:spcPts val="0"/>
              </a:spcAft>
              <a:buClr>
                <a:srgbClr val="0C2340"/>
              </a:buClr>
              <a:buSzPct val="100000"/>
              <a:buNone/>
            </a:pPr>
            <a:endParaRPr dirty="0"/>
          </a:p>
        </p:txBody>
      </p:sp>
      <p:sp>
        <p:nvSpPr>
          <p:cNvPr id="499" name="Google Shape;499;p4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00" name="Google Shape;500;p4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Internet news-ﬁltering programs</a:t>
            </a:r>
            <a:br>
              <a:rPr lang="en-US"/>
            </a:br>
            <a:endParaRPr/>
          </a:p>
        </p:txBody>
      </p:sp>
      <p:sp>
        <p:nvSpPr>
          <p:cNvPr id="506" name="Google Shape;506;p48"/>
          <p:cNvSpPr txBox="1">
            <a:spLocks noGrp="1"/>
          </p:cNvSpPr>
          <p:nvPr>
            <p:ph type="body" idx="1"/>
          </p:nvPr>
        </p:nvSpPr>
        <p:spPr>
          <a:xfrm>
            <a:off x="609602" y="1257794"/>
            <a:ext cx="9515958" cy="4891291"/>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dirty="0"/>
              <a:t>Such programs takes as input streams of Usenet news articles and gives as output a subset of these articles that is recommended for the user to read.</a:t>
            </a:r>
            <a:endParaRPr dirty="0"/>
          </a:p>
          <a:p>
            <a:pPr marL="342891" lvl="0" indent="-342891" algn="l" rtl="0">
              <a:spcBef>
                <a:spcPts val="518"/>
              </a:spcBef>
              <a:spcAft>
                <a:spcPts val="0"/>
              </a:spcAft>
              <a:buClr>
                <a:srgbClr val="0C2340"/>
              </a:buClr>
              <a:buSzPct val="100000"/>
              <a:buChar char="•"/>
            </a:pPr>
            <a:r>
              <a:rPr lang="en-US" b="1" dirty="0"/>
              <a:t>News Agents</a:t>
            </a:r>
            <a:r>
              <a:rPr lang="en-US" dirty="0"/>
              <a:t> are designed to create custom newspapers from a huge number of web newspapers throughout the world. </a:t>
            </a:r>
            <a:endParaRPr dirty="0"/>
          </a:p>
          <a:p>
            <a:pPr marL="742932" lvl="1" indent="-285744" algn="l" rtl="0">
              <a:spcBef>
                <a:spcPts val="444"/>
              </a:spcBef>
              <a:spcAft>
                <a:spcPts val="0"/>
              </a:spcAft>
              <a:buClr>
                <a:srgbClr val="0C2340"/>
              </a:buClr>
              <a:buSzPct val="100000"/>
              <a:buChar char="–"/>
            </a:pPr>
            <a:r>
              <a:rPr lang="en-US" dirty="0"/>
              <a:t>The trend in this ﬁeld is toward autonomous, personalized, adaptive, and very smart agents that surf the Net, newsgroups, databases, and so on and deliver selected information to their users. </a:t>
            </a:r>
            <a:endParaRPr dirty="0"/>
          </a:p>
          <a:p>
            <a:pPr marL="342891" lvl="0" indent="-342891" algn="l" rtl="0">
              <a:spcBef>
                <a:spcPts val="518"/>
              </a:spcBef>
              <a:spcAft>
                <a:spcPts val="0"/>
              </a:spcAft>
              <a:buClr>
                <a:srgbClr val="0C2340"/>
              </a:buClr>
              <a:buSzPct val="100000"/>
              <a:buChar char="•"/>
            </a:pPr>
            <a:r>
              <a:rPr lang="en-US" dirty="0"/>
              <a:t>“Push” technology is strictly connected to news bots developments, consisting basically in the delivery of information on the web that appears to be initiated by the information server rather than by the client. </a:t>
            </a:r>
            <a:endParaRPr dirty="0"/>
          </a:p>
        </p:txBody>
      </p:sp>
      <p:sp>
        <p:nvSpPr>
          <p:cNvPr id="507" name="Google Shape;507;p4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08" name="Google Shape;508;p4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3600"/>
              <a:buFont typeface="Times New Roman"/>
              <a:buNone/>
            </a:pPr>
            <a:r>
              <a:rPr lang="en-US"/>
              <a:t>Introduction (1)</a:t>
            </a:r>
            <a:endParaRPr/>
          </a:p>
        </p:txBody>
      </p:sp>
      <p:sp>
        <p:nvSpPr>
          <p:cNvPr id="144" name="Google Shape;144;p3"/>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444"/>
              </a:spcBef>
              <a:spcAft>
                <a:spcPts val="0"/>
              </a:spcAft>
              <a:buClr>
                <a:srgbClr val="0C2340"/>
              </a:buClr>
              <a:buSzPct val="100000"/>
              <a:buChar char="•"/>
            </a:pPr>
            <a:r>
              <a:rPr lang="en-US" sz="2400" dirty="0"/>
              <a:t>KM technologies are classified as tools that…</a:t>
            </a:r>
            <a:endParaRPr dirty="0"/>
          </a:p>
          <a:p>
            <a:pPr marL="914388" lvl="1" indent="-457200" algn="l" rtl="0">
              <a:spcBef>
                <a:spcPts val="370"/>
              </a:spcBef>
              <a:spcAft>
                <a:spcPts val="0"/>
              </a:spcAft>
              <a:buClr>
                <a:srgbClr val="0C2340"/>
              </a:buClr>
              <a:buSzPct val="100000"/>
              <a:buFont typeface="Times New Roman"/>
              <a:buAutoNum type="arabicPeriod"/>
            </a:pPr>
            <a:r>
              <a:rPr lang="en-US" sz="2000" dirty="0"/>
              <a:t>Enhance and enable knowledge generation, codiﬁcation, and transfer.</a:t>
            </a:r>
            <a:endParaRPr dirty="0"/>
          </a:p>
          <a:p>
            <a:pPr marL="914388" lvl="1" indent="-457200" algn="l" rtl="0">
              <a:spcBef>
                <a:spcPts val="370"/>
              </a:spcBef>
              <a:spcAft>
                <a:spcPts val="0"/>
              </a:spcAft>
              <a:buClr>
                <a:srgbClr val="0C2340"/>
              </a:buClr>
              <a:buSzPct val="100000"/>
              <a:buFont typeface="Times New Roman"/>
              <a:buAutoNum type="arabicPeriod"/>
            </a:pPr>
            <a:r>
              <a:rPr lang="en-US" sz="2000" dirty="0"/>
              <a:t>Generate knowledge (e.g., data mining that discovers new patterns in data).</a:t>
            </a:r>
            <a:endParaRPr dirty="0"/>
          </a:p>
          <a:p>
            <a:pPr marL="914388" lvl="1" indent="-457200" algn="l" rtl="0">
              <a:spcBef>
                <a:spcPts val="370"/>
              </a:spcBef>
              <a:spcAft>
                <a:spcPts val="0"/>
              </a:spcAft>
              <a:buClr>
                <a:srgbClr val="0C2340"/>
              </a:buClr>
              <a:buSzPct val="100000"/>
              <a:buFont typeface="Times New Roman"/>
              <a:buAutoNum type="arabicPeriod"/>
            </a:pPr>
            <a:r>
              <a:rPr lang="en-US" sz="2000" dirty="0"/>
              <a:t>Code knowledge to make knowledge available for others.</a:t>
            </a:r>
            <a:endParaRPr dirty="0"/>
          </a:p>
          <a:p>
            <a:pPr marL="914388" lvl="1" indent="-457200" algn="l" rtl="0">
              <a:spcBef>
                <a:spcPts val="370"/>
              </a:spcBef>
              <a:spcAft>
                <a:spcPts val="0"/>
              </a:spcAft>
              <a:buClr>
                <a:srgbClr val="0C2340"/>
              </a:buClr>
              <a:buSzPct val="100000"/>
              <a:buFont typeface="Times New Roman"/>
              <a:buAutoNum type="arabicPeriod"/>
            </a:pPr>
            <a:r>
              <a:rPr lang="en-US" sz="2000" dirty="0"/>
              <a:t>Transfer knowledge to decrease problems with time and space when communicating in an organization.</a:t>
            </a:r>
            <a:endParaRPr dirty="0"/>
          </a:p>
        </p:txBody>
      </p:sp>
      <p:sp>
        <p:nvSpPr>
          <p:cNvPr id="145" name="Google Shape;145;p3"/>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2800" dirty="0"/>
              <a:t>KM technologies can also be classified according to the following scheme:</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Communication</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Collaboration</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Content creation</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Content management</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Adaptation</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E-learning</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Personal tools</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Artiﬁcial intelligence</a:t>
            </a:r>
            <a:endParaRPr dirty="0"/>
          </a:p>
          <a:p>
            <a:pPr marL="914388" lvl="1" indent="-457200" algn="l" rtl="0">
              <a:spcBef>
                <a:spcPts val="444"/>
              </a:spcBef>
              <a:spcAft>
                <a:spcPts val="0"/>
              </a:spcAft>
              <a:buClr>
                <a:srgbClr val="0C2340"/>
              </a:buClr>
              <a:buSzPct val="100000"/>
              <a:buFont typeface="Times New Roman"/>
              <a:buAutoNum type="arabicPeriod"/>
            </a:pPr>
            <a:r>
              <a:rPr lang="en-US" sz="2400" dirty="0"/>
              <a:t>Networking</a:t>
            </a:r>
            <a:endParaRPr dirty="0"/>
          </a:p>
          <a:p>
            <a:pPr marL="342891" lvl="0" indent="-201920" algn="l" rtl="0">
              <a:spcBef>
                <a:spcPts val="444"/>
              </a:spcBef>
              <a:spcAft>
                <a:spcPts val="0"/>
              </a:spcAft>
              <a:buClr>
                <a:srgbClr val="0C2340"/>
              </a:buClr>
              <a:buSzPct val="100000"/>
              <a:buNone/>
            </a:pPr>
            <a:endParaRPr sz="2400" dirty="0"/>
          </a:p>
        </p:txBody>
      </p:sp>
      <p:sp>
        <p:nvSpPr>
          <p:cNvPr id="146" name="Google Shape;146;p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47" name="Google Shape;147;p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Reducing information overload</a:t>
            </a:r>
            <a:endParaRPr/>
          </a:p>
        </p:txBody>
      </p:sp>
      <p:sp>
        <p:nvSpPr>
          <p:cNvPr id="514" name="Google Shape;514;p49"/>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ts val="2800"/>
              <a:buChar char="•"/>
            </a:pPr>
            <a:r>
              <a:rPr lang="en-US" dirty="0"/>
              <a:t>Information overload is a worldwide problem today, but Intelligent Agents help reduce this problem. </a:t>
            </a:r>
            <a:endParaRPr dirty="0"/>
          </a:p>
          <a:p>
            <a:pPr marL="742932" lvl="1" indent="-285744" algn="l" rtl="0">
              <a:spcBef>
                <a:spcPts val="480"/>
              </a:spcBef>
              <a:spcAft>
                <a:spcPts val="0"/>
              </a:spcAft>
              <a:buClr>
                <a:srgbClr val="0C2340"/>
              </a:buClr>
              <a:buSzPts val="2400"/>
              <a:buChar char="–"/>
            </a:pPr>
            <a:r>
              <a:rPr lang="en-US" dirty="0"/>
              <a:t>Using them to </a:t>
            </a:r>
            <a:r>
              <a:rPr lang="en-US" b="1" dirty="0"/>
              <a:t>ﬁlter the oncoming “trafﬁc</a:t>
            </a:r>
            <a:r>
              <a:rPr lang="en-US" dirty="0"/>
              <a:t>” of the “information highway” can help reduce cost, effort, and time. </a:t>
            </a:r>
            <a:endParaRPr dirty="0"/>
          </a:p>
          <a:p>
            <a:pPr marL="742932" lvl="1" indent="-285744" algn="l" rtl="0">
              <a:spcBef>
                <a:spcPts val="480"/>
              </a:spcBef>
              <a:spcAft>
                <a:spcPts val="0"/>
              </a:spcAft>
              <a:buClr>
                <a:srgbClr val="0C2340"/>
              </a:buClr>
              <a:buSzPts val="2400"/>
              <a:buChar char="–"/>
            </a:pPr>
            <a:r>
              <a:rPr lang="en-US" dirty="0"/>
              <a:t>Yet the development of Intelligent Agents is still in its infancy. </a:t>
            </a:r>
            <a:endParaRPr dirty="0"/>
          </a:p>
          <a:p>
            <a:pPr marL="742932" lvl="1" indent="-285744" algn="l" rtl="0">
              <a:spcBef>
                <a:spcPts val="480"/>
              </a:spcBef>
              <a:spcAft>
                <a:spcPts val="0"/>
              </a:spcAft>
              <a:buClr>
                <a:srgbClr val="0C2340"/>
              </a:buClr>
              <a:buSzPts val="2400"/>
              <a:buChar char="–"/>
            </a:pPr>
            <a:r>
              <a:rPr lang="en-US" dirty="0"/>
              <a:t>As it gains in popularity and use, we can expect to see more sophisticated and better developed Intelligent Agents.</a:t>
            </a:r>
            <a:endParaRPr dirty="0"/>
          </a:p>
          <a:p>
            <a:pPr marL="742932" lvl="1" indent="-133344" algn="l" rtl="0">
              <a:spcBef>
                <a:spcPts val="480"/>
              </a:spcBef>
              <a:spcAft>
                <a:spcPts val="0"/>
              </a:spcAft>
              <a:buClr>
                <a:srgbClr val="0C2340"/>
              </a:buClr>
              <a:buSzPts val="2400"/>
              <a:buNone/>
            </a:pPr>
            <a:endParaRPr dirty="0"/>
          </a:p>
        </p:txBody>
      </p:sp>
      <p:sp>
        <p:nvSpPr>
          <p:cNvPr id="515" name="Google Shape;515;p4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16" name="Google Shape;516;p4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0"/>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Adaptive Technologies</a:t>
            </a:r>
            <a:endParaRPr/>
          </a:p>
        </p:txBody>
      </p:sp>
      <p:sp>
        <p:nvSpPr>
          <p:cNvPr id="522" name="Google Shape;522;p50"/>
          <p:cNvSpPr txBox="1">
            <a:spLocks noGrp="1"/>
          </p:cNvSpPr>
          <p:nvPr>
            <p:ph type="body" idx="1"/>
          </p:nvPr>
        </p:nvSpPr>
        <p:spPr>
          <a:xfrm>
            <a:off x="609604" y="1508760"/>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ts val="1600"/>
              <a:buChar char="•"/>
            </a:pPr>
            <a:r>
              <a:rPr lang="en-US" sz="1600" dirty="0"/>
              <a:t>Adaptive technologies are used </a:t>
            </a:r>
            <a:r>
              <a:rPr lang="en-US" sz="1400" dirty="0"/>
              <a:t>to </a:t>
            </a:r>
            <a:r>
              <a:rPr lang="en-US" sz="1400" b="1" dirty="0"/>
              <a:t>better target content </a:t>
            </a:r>
            <a:r>
              <a:rPr lang="en-US" sz="1400" dirty="0"/>
              <a:t>to </a:t>
            </a:r>
          </a:p>
          <a:p>
            <a:pPr marL="742932" lvl="1" indent="-285744">
              <a:spcBef>
                <a:spcPts val="280"/>
              </a:spcBef>
              <a:buSzPts val="1400"/>
            </a:pPr>
            <a:r>
              <a:rPr lang="en-US" sz="1400" dirty="0"/>
              <a:t>a speciﬁc knowledge worker or </a:t>
            </a:r>
            <a:endParaRPr lang="en-US" sz="1600" dirty="0"/>
          </a:p>
          <a:p>
            <a:pPr marL="742932" lvl="1" indent="-285744" algn="l" rtl="0">
              <a:spcBef>
                <a:spcPts val="280"/>
              </a:spcBef>
              <a:spcAft>
                <a:spcPts val="0"/>
              </a:spcAft>
              <a:buClr>
                <a:srgbClr val="0C2340"/>
              </a:buClr>
              <a:buSzPts val="1400"/>
              <a:buChar char="–"/>
            </a:pPr>
            <a:r>
              <a:rPr lang="en-US" sz="1400" dirty="0"/>
              <a:t>to a speciﬁc group of knowledge workers who share common work needs. </a:t>
            </a:r>
            <a:endParaRPr dirty="0"/>
          </a:p>
          <a:p>
            <a:pPr marL="342891" lvl="0" indent="-342891" algn="l" rtl="0">
              <a:spcBef>
                <a:spcPts val="320"/>
              </a:spcBef>
              <a:spcAft>
                <a:spcPts val="0"/>
              </a:spcAft>
              <a:buClr>
                <a:srgbClr val="0C2340"/>
              </a:buClr>
              <a:buSzPts val="1600"/>
              <a:buChar char="•"/>
            </a:pPr>
            <a:r>
              <a:rPr lang="en-US" sz="1600" dirty="0"/>
              <a:t>Customization refers to the knowledge workers “</a:t>
            </a:r>
            <a:r>
              <a:rPr lang="en-US" sz="1600" b="1" dirty="0"/>
              <a:t>manually” changing </a:t>
            </a:r>
            <a:r>
              <a:rPr lang="en-US" sz="1600" dirty="0"/>
              <a:t>their knowledge environment</a:t>
            </a:r>
            <a:endParaRPr dirty="0"/>
          </a:p>
          <a:p>
            <a:pPr marL="742932" lvl="1" indent="-285744" algn="l" rtl="0">
              <a:spcBef>
                <a:spcPts val="280"/>
              </a:spcBef>
              <a:spcAft>
                <a:spcPts val="0"/>
              </a:spcAft>
              <a:buClr>
                <a:srgbClr val="0C2340"/>
              </a:buClr>
              <a:buSzPts val="1400"/>
              <a:buChar char="–"/>
            </a:pPr>
            <a:r>
              <a:rPr lang="en-US" sz="1400" dirty="0"/>
              <a:t>for example, selecting user preferences to change the desktop interface, specifying certain requirements in content to be provided to them (language, format), or subscribing to certain news or listserv services.</a:t>
            </a:r>
            <a:endParaRPr dirty="0"/>
          </a:p>
          <a:p>
            <a:pPr marL="342891" lvl="0" indent="-342891" algn="l" rtl="0">
              <a:spcBef>
                <a:spcPts val="320"/>
              </a:spcBef>
              <a:spcAft>
                <a:spcPts val="0"/>
              </a:spcAft>
              <a:buClr>
                <a:srgbClr val="0C2340"/>
              </a:buClr>
              <a:buSzPts val="1600"/>
              <a:buChar char="•"/>
            </a:pPr>
            <a:r>
              <a:rPr lang="en-US" sz="1600" dirty="0"/>
              <a:t>Personalization, on the other hand, refers to the </a:t>
            </a:r>
            <a:r>
              <a:rPr lang="en-US" sz="1600" b="1" dirty="0"/>
              <a:t>automatic changing of content and interfaces based on the observed and analyzed behaviors </a:t>
            </a:r>
            <a:r>
              <a:rPr lang="en-US" sz="1600" dirty="0"/>
              <a:t>of the intended end user.</a:t>
            </a:r>
            <a:endParaRPr dirty="0"/>
          </a:p>
          <a:p>
            <a:pPr marL="742932" lvl="1" indent="-285744" algn="l" rtl="0">
              <a:spcBef>
                <a:spcPts val="280"/>
              </a:spcBef>
              <a:spcAft>
                <a:spcPts val="0"/>
              </a:spcAft>
              <a:buClr>
                <a:srgbClr val="0C2340"/>
              </a:buClr>
              <a:buSzPts val="1400"/>
              <a:buChar char="–"/>
            </a:pPr>
            <a:r>
              <a:rPr lang="en-US" sz="1400" dirty="0"/>
              <a:t>For example, many MS Ofﬁce applications offer the option of dynamically reordering pop-down menu items based on frequency of usage (the ones used most often will be displayed on top). </a:t>
            </a:r>
            <a:endParaRPr dirty="0"/>
          </a:p>
          <a:p>
            <a:pPr marL="342891" lvl="0" indent="-342891" algn="l" rtl="0">
              <a:spcBef>
                <a:spcPts val="320"/>
              </a:spcBef>
              <a:spcAft>
                <a:spcPts val="0"/>
              </a:spcAft>
              <a:buClr>
                <a:srgbClr val="0C2340"/>
              </a:buClr>
              <a:buSzPts val="1600"/>
              <a:buChar char="•"/>
            </a:pPr>
            <a:r>
              <a:rPr lang="en-US" sz="1600" dirty="0"/>
              <a:t>One way of automatically personalizing knowledge acquisition makes use of </a:t>
            </a:r>
            <a:r>
              <a:rPr lang="en-US" sz="1600" b="1" dirty="0"/>
              <a:t>recommender systems</a:t>
            </a:r>
            <a:r>
              <a:rPr lang="en-US" sz="1600" dirty="0"/>
              <a:t>. </a:t>
            </a:r>
            <a:endParaRPr dirty="0"/>
          </a:p>
          <a:p>
            <a:pPr marL="742932" lvl="1" indent="-285744" algn="l" rtl="0">
              <a:spcBef>
                <a:spcPts val="280"/>
              </a:spcBef>
              <a:spcAft>
                <a:spcPts val="0"/>
              </a:spcAft>
              <a:buClr>
                <a:srgbClr val="0C2340"/>
              </a:buClr>
              <a:buSzPts val="1400"/>
              <a:buChar char="–"/>
            </a:pPr>
            <a:r>
              <a:rPr lang="en-US" sz="1400" dirty="0"/>
              <a:t>Recommendations regarding content that is likely to be considered useful and relevant by a given knowledge worker may be based on a user proﬁle of that knowledge worker (e.g., with themes checked off), or the recommendation may be based on afﬁnity groups. </a:t>
            </a:r>
            <a:endParaRPr dirty="0"/>
          </a:p>
          <a:p>
            <a:pPr marL="742932" lvl="1" indent="-285744" algn="l" rtl="0">
              <a:spcBef>
                <a:spcPts val="280"/>
              </a:spcBef>
              <a:spcAft>
                <a:spcPts val="0"/>
              </a:spcAft>
              <a:buClr>
                <a:srgbClr val="0C2340"/>
              </a:buClr>
              <a:buSzPts val="1400"/>
              <a:buChar char="–"/>
            </a:pPr>
            <a:r>
              <a:rPr lang="en-US" sz="1400" dirty="0"/>
              <a:t>Afﬁnity groups make use of similarity analysis of users in order to develop groups of individuals who appear to share the same interests.</a:t>
            </a:r>
            <a:endParaRPr dirty="0"/>
          </a:p>
          <a:p>
            <a:pPr marL="342891" lvl="0" indent="-342891" algn="l" rtl="0">
              <a:spcBef>
                <a:spcPts val="320"/>
              </a:spcBef>
              <a:spcAft>
                <a:spcPts val="0"/>
              </a:spcAft>
              <a:buClr>
                <a:srgbClr val="0C2340"/>
              </a:buClr>
              <a:buSzPts val="1600"/>
              <a:buChar char="•"/>
            </a:pPr>
            <a:r>
              <a:rPr lang="en-US" sz="1600" dirty="0"/>
              <a:t>Communities of practice are afﬁnity groups to some extent, and personalization technologies are often used to target or push certain types of content that are of interest to a given community. </a:t>
            </a:r>
            <a:endParaRPr dirty="0"/>
          </a:p>
          <a:p>
            <a:pPr marL="742932" lvl="1" indent="-285744" algn="l" rtl="0">
              <a:spcBef>
                <a:spcPts val="280"/>
              </a:spcBef>
              <a:spcAft>
                <a:spcPts val="0"/>
              </a:spcAft>
              <a:buClr>
                <a:srgbClr val="0C2340"/>
              </a:buClr>
              <a:buSzPts val="1400"/>
              <a:buChar char="–"/>
            </a:pPr>
            <a:r>
              <a:rPr lang="en-US" sz="1400" dirty="0"/>
              <a:t>Community proﬁles can be established just as individual proﬁles and can be used in the same manner in order to better adapt content and interfaces to the community members.</a:t>
            </a:r>
            <a:endParaRPr dirty="0"/>
          </a:p>
        </p:txBody>
      </p:sp>
      <p:sp>
        <p:nvSpPr>
          <p:cNvPr id="523" name="Google Shape;523;p50"/>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24" name="Google Shape;524;p50"/>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Strategic implications of KM tools and techniques</a:t>
            </a:r>
            <a:endParaRPr/>
          </a:p>
        </p:txBody>
      </p:sp>
      <p:sp>
        <p:nvSpPr>
          <p:cNvPr id="530" name="Google Shape;530;p51"/>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dirty="0"/>
              <a:t>Historically, the IT horse has always been placed before the KM carriage, and it is crucial to think of KM tools in strategic terms. </a:t>
            </a:r>
            <a:endParaRPr dirty="0"/>
          </a:p>
          <a:p>
            <a:pPr marL="742932" lvl="1" indent="-285744" algn="l" rtl="0">
              <a:spcBef>
                <a:spcPts val="300"/>
              </a:spcBef>
              <a:spcAft>
                <a:spcPts val="0"/>
              </a:spcAft>
              <a:buClr>
                <a:srgbClr val="0C2340"/>
              </a:buClr>
              <a:buSzPct val="100000"/>
              <a:buChar char="–"/>
            </a:pPr>
            <a:r>
              <a:rPr lang="en-US" dirty="0"/>
              <a:t>It is often said that if we hold a hammer in our hand, then all the problems we see look very much like nails. </a:t>
            </a:r>
            <a:endParaRPr dirty="0"/>
          </a:p>
          <a:p>
            <a:pPr marL="742932" lvl="1" indent="-285744" algn="l" rtl="0">
              <a:spcBef>
                <a:spcPts val="300"/>
              </a:spcBef>
              <a:spcAft>
                <a:spcPts val="0"/>
              </a:spcAft>
              <a:buClr>
                <a:srgbClr val="0C2340"/>
              </a:buClr>
              <a:buSzPct val="100000"/>
              <a:buChar char="–"/>
            </a:pPr>
            <a:r>
              <a:rPr lang="en-US" dirty="0"/>
              <a:t>It is important to avoid this bias in knowledge management. </a:t>
            </a:r>
            <a:endParaRPr dirty="0"/>
          </a:p>
          <a:p>
            <a:pPr marL="342891" lvl="0" indent="-342891" algn="l" rtl="0">
              <a:spcBef>
                <a:spcPts val="350"/>
              </a:spcBef>
              <a:spcAft>
                <a:spcPts val="0"/>
              </a:spcAft>
              <a:buClr>
                <a:srgbClr val="0C2340"/>
              </a:buClr>
              <a:buSzPct val="100000"/>
              <a:buChar char="•"/>
            </a:pPr>
            <a:r>
              <a:rPr lang="en-US" b="1" dirty="0"/>
              <a:t>Tools and techniques are a means </a:t>
            </a:r>
            <a:r>
              <a:rPr lang="en-US" dirty="0"/>
              <a:t>and not an end in themselves. </a:t>
            </a:r>
            <a:endParaRPr dirty="0"/>
          </a:p>
          <a:p>
            <a:pPr marL="342891" lvl="0" indent="-342891" algn="l" rtl="0">
              <a:spcBef>
                <a:spcPts val="350"/>
              </a:spcBef>
              <a:spcAft>
                <a:spcPts val="0"/>
              </a:spcAft>
              <a:buClr>
                <a:srgbClr val="0C2340"/>
              </a:buClr>
              <a:buSzPct val="100000"/>
              <a:buChar char="•"/>
            </a:pPr>
            <a:r>
              <a:rPr lang="en-US" dirty="0"/>
              <a:t>First, </a:t>
            </a:r>
            <a:r>
              <a:rPr lang="en-US" dirty="0">
                <a:highlight>
                  <a:srgbClr val="FFFF00"/>
                </a:highlight>
              </a:rPr>
              <a:t>the business objectives must be clearly identiﬁed</a:t>
            </a:r>
            <a:r>
              <a:rPr lang="en-US" dirty="0"/>
              <a:t>, and then a </a:t>
            </a:r>
            <a:r>
              <a:rPr lang="en-US" dirty="0">
                <a:highlight>
                  <a:srgbClr val="FFFF00"/>
                </a:highlight>
              </a:rPr>
              <a:t>consensus must be reached on priority application areas </a:t>
            </a:r>
            <a:r>
              <a:rPr lang="en-US" dirty="0"/>
              <a:t>to be addressed. </a:t>
            </a:r>
            <a:endParaRPr dirty="0"/>
          </a:p>
          <a:p>
            <a:pPr marL="742932" lvl="1" indent="-285744" algn="l" rtl="0">
              <a:spcBef>
                <a:spcPts val="300"/>
              </a:spcBef>
              <a:spcAft>
                <a:spcPts val="0"/>
              </a:spcAft>
              <a:buClr>
                <a:srgbClr val="0C2340"/>
              </a:buClr>
              <a:buSzPct val="100000"/>
              <a:buChar char="–"/>
            </a:pPr>
            <a:r>
              <a:rPr lang="en-US" dirty="0"/>
              <a:t>For example, an initial KM application will typically be some form of content management system on an internally managed intranet site. </a:t>
            </a:r>
            <a:endParaRPr dirty="0"/>
          </a:p>
          <a:p>
            <a:pPr marL="742932" lvl="1" indent="-285744" algn="l" rtl="0">
              <a:spcBef>
                <a:spcPts val="300"/>
              </a:spcBef>
              <a:spcAft>
                <a:spcPts val="0"/>
              </a:spcAft>
              <a:buClr>
                <a:srgbClr val="0C2340"/>
              </a:buClr>
              <a:buSzPct val="100000"/>
              <a:buChar char="–"/>
            </a:pPr>
            <a:r>
              <a:rPr lang="en-US" dirty="0"/>
              <a:t>This is a good building block for subsequent applications such as yellow pages or expertise ﬁnders and groupware tools to enable newly connected knowledge workers to continue to work together.</a:t>
            </a:r>
            <a:endParaRPr dirty="0"/>
          </a:p>
          <a:p>
            <a:pPr marL="342891" lvl="0" indent="-342891" algn="l" rtl="0">
              <a:spcBef>
                <a:spcPts val="350"/>
              </a:spcBef>
              <a:spcAft>
                <a:spcPts val="0"/>
              </a:spcAft>
              <a:buClr>
                <a:srgbClr val="0C2340"/>
              </a:buClr>
              <a:buSzPct val="100000"/>
              <a:buChar char="•"/>
            </a:pPr>
            <a:r>
              <a:rPr lang="en-US" dirty="0"/>
              <a:t>A number of the techniques presented here address the phenomenon of emergence that can help discover existing valuable knowledge, experts, communities of practice, and other valuable intellectual assets that exist within an organization. </a:t>
            </a:r>
            <a:endParaRPr dirty="0"/>
          </a:p>
          <a:p>
            <a:pPr marL="742932" lvl="1" indent="-285744" algn="l" rtl="0">
              <a:spcBef>
                <a:spcPts val="300"/>
              </a:spcBef>
              <a:spcAft>
                <a:spcPts val="0"/>
              </a:spcAft>
              <a:buClr>
                <a:srgbClr val="0C2340"/>
              </a:buClr>
              <a:buSzPct val="100000"/>
              <a:buChar char="–"/>
            </a:pPr>
            <a:r>
              <a:rPr lang="en-US" dirty="0"/>
              <a:t>Once this is done, the intellectual assets can be better accessed, leveraged, and employed. </a:t>
            </a:r>
            <a:endParaRPr dirty="0"/>
          </a:p>
          <a:p>
            <a:pPr marL="342891" lvl="0" indent="-342891" algn="l" rtl="0">
              <a:spcBef>
                <a:spcPts val="350"/>
              </a:spcBef>
              <a:spcAft>
                <a:spcPts val="0"/>
              </a:spcAft>
              <a:buClr>
                <a:srgbClr val="0C2340"/>
              </a:buClr>
              <a:buSzPct val="100000"/>
              <a:buChar char="•"/>
            </a:pPr>
            <a:r>
              <a:rPr lang="en-US" dirty="0"/>
              <a:t>The KM tools and techniques have an important enabling role in ensuring the success of KM applications.</a:t>
            </a:r>
            <a:endParaRPr dirty="0"/>
          </a:p>
        </p:txBody>
      </p:sp>
      <p:sp>
        <p:nvSpPr>
          <p:cNvPr id="531" name="Google Shape;531;p5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32" name="Google Shape;532;p5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Practical implications of KM tools and techniques</a:t>
            </a:r>
            <a:endParaRPr/>
          </a:p>
        </p:txBody>
      </p:sp>
      <p:sp>
        <p:nvSpPr>
          <p:cNvPr id="538" name="Google Shape;538;p5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ts val="2800"/>
              <a:buChar char="•"/>
            </a:pPr>
            <a:r>
              <a:rPr lang="en-US"/>
              <a:t>A number of techniques and tools, though never having been speciﬁcally developed for or targeted to KM applications, have proven to be quite useful.</a:t>
            </a:r>
            <a:endParaRPr/>
          </a:p>
          <a:p>
            <a:pPr marL="342891" lvl="0" indent="-342891" algn="l" rtl="0">
              <a:spcBef>
                <a:spcPts val="560"/>
              </a:spcBef>
              <a:spcAft>
                <a:spcPts val="0"/>
              </a:spcAft>
              <a:buClr>
                <a:srgbClr val="0C2340"/>
              </a:buClr>
              <a:buSzPts val="2800"/>
              <a:buChar char="•"/>
            </a:pPr>
            <a:r>
              <a:rPr lang="en-US"/>
              <a:t>A pragmatic toolkit approach is needed for KM, for there is no single end-to-end solution that can be simply bought “off the shelf” in order to address all the critical dimensions of a knowledge management initiative. </a:t>
            </a:r>
            <a:endParaRPr/>
          </a:p>
          <a:p>
            <a:pPr marL="342891" lvl="0" indent="-342891" algn="l" rtl="0">
              <a:spcBef>
                <a:spcPts val="560"/>
              </a:spcBef>
              <a:spcAft>
                <a:spcPts val="0"/>
              </a:spcAft>
              <a:buClr>
                <a:srgbClr val="0C2340"/>
              </a:buClr>
              <a:buSzPts val="2800"/>
              <a:buChar char="•"/>
            </a:pPr>
            <a:r>
              <a:rPr lang="en-US"/>
              <a:t>It is therefore important to understand what is out there already and what some of the new emerging tools are in order to adapt them and make use of them for KM purposes.</a:t>
            </a:r>
            <a:endParaRPr/>
          </a:p>
        </p:txBody>
      </p:sp>
      <p:sp>
        <p:nvSpPr>
          <p:cNvPr id="539" name="Google Shape;539;p5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40" name="Google Shape;540;p5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53</a:t>
            </a:fld>
            <a:endParaRPr sz="651" b="0" i="0" u="none" strike="noStrike" cap="none">
              <a:solidFill>
                <a:srgbClr val="888888"/>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BA1A0D-E1BE-1C50-5D0B-7F6B02B8F4A1}"/>
                  </a:ext>
                </a:extLst>
              </p14:cNvPr>
              <p14:cNvContentPartPr/>
              <p14:nvPr/>
            </p14:nvContentPartPr>
            <p14:xfrm>
              <a:off x="3416400" y="3308400"/>
              <a:ext cx="2267280" cy="463680"/>
            </p14:xfrm>
          </p:contentPart>
        </mc:Choice>
        <mc:Fallback xmlns="">
          <p:pic>
            <p:nvPicPr>
              <p:cNvPr id="2" name="Ink 1">
                <a:extLst>
                  <a:ext uri="{FF2B5EF4-FFF2-40B4-BE49-F238E27FC236}">
                    <a16:creationId xmlns:a16="http://schemas.microsoft.com/office/drawing/2014/main" id="{45BA1A0D-E1BE-1C50-5D0B-7F6B02B8F4A1}"/>
                  </a:ext>
                </a:extLst>
              </p:cNvPr>
              <p:cNvPicPr/>
              <p:nvPr/>
            </p:nvPicPr>
            <p:blipFill>
              <a:blip r:embed="rId4"/>
              <a:stretch>
                <a:fillRect/>
              </a:stretch>
            </p:blipFill>
            <p:spPr>
              <a:xfrm>
                <a:off x="3407040" y="3299040"/>
                <a:ext cx="2286000" cy="48240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Summary</a:t>
            </a:r>
            <a:endParaRPr/>
          </a:p>
        </p:txBody>
      </p:sp>
      <p:sp>
        <p:nvSpPr>
          <p:cNvPr id="546" name="Google Shape;546;p53"/>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sz="2400"/>
              <a:t>Content creation and management tools are used to structure and organize knowledge content for each retrieval and maintenance.</a:t>
            </a:r>
            <a:endParaRPr/>
          </a:p>
          <a:p>
            <a:pPr marL="342891" lvl="0" indent="-342891" algn="l" rtl="0">
              <a:spcBef>
                <a:spcPts val="408"/>
              </a:spcBef>
              <a:spcAft>
                <a:spcPts val="0"/>
              </a:spcAft>
              <a:buClr>
                <a:srgbClr val="0C2340"/>
              </a:buClr>
              <a:buSzPct val="100000"/>
              <a:buChar char="•"/>
            </a:pPr>
            <a:r>
              <a:rPr lang="en-US" sz="2400"/>
              <a:t>Groupware and other collaboration tools are essential enablers of knowledge ﬂow and knowledge-sharing activities among personnel.</a:t>
            </a:r>
            <a:endParaRPr/>
          </a:p>
          <a:p>
            <a:pPr marL="342891" lvl="0" indent="-342891" algn="l" rtl="0">
              <a:spcBef>
                <a:spcPts val="408"/>
              </a:spcBef>
              <a:spcAft>
                <a:spcPts val="0"/>
              </a:spcAft>
              <a:buClr>
                <a:srgbClr val="0C2340"/>
              </a:buClr>
              <a:buSzPct val="100000"/>
              <a:buChar char="•"/>
            </a:pPr>
            <a:r>
              <a:rPr lang="en-US" sz="2400"/>
              <a:t>Data mining and knowledge discovery techniques can be used to “discover” or identify emergent patterns that could not have otherwise been detected.</a:t>
            </a:r>
            <a:endParaRPr/>
          </a:p>
          <a:p>
            <a:pPr marL="742932" lvl="1" indent="-285744" algn="l" rtl="0">
              <a:spcBef>
                <a:spcPts val="340"/>
              </a:spcBef>
              <a:spcAft>
                <a:spcPts val="0"/>
              </a:spcAft>
              <a:buClr>
                <a:srgbClr val="0C2340"/>
              </a:buClr>
              <a:buSzPct val="100000"/>
              <a:buChar char="–"/>
            </a:pPr>
            <a:r>
              <a:rPr lang="en-US" sz="2000"/>
              <a:t>Some of these techniques may provide valuable insights.</a:t>
            </a:r>
            <a:endParaRPr/>
          </a:p>
          <a:p>
            <a:pPr marL="342891" lvl="0" indent="-342891" algn="l" rtl="0">
              <a:spcBef>
                <a:spcPts val="408"/>
              </a:spcBef>
              <a:spcAft>
                <a:spcPts val="0"/>
              </a:spcAft>
              <a:buClr>
                <a:srgbClr val="0C2340"/>
              </a:buClr>
              <a:buSzPct val="100000"/>
              <a:buChar char="•"/>
            </a:pPr>
            <a:r>
              <a:rPr lang="en-US" sz="2400"/>
              <a:t>Intelligent ﬁltering agents are a KM technology that can help address the challenges of information overload.</a:t>
            </a:r>
            <a:endParaRPr/>
          </a:p>
          <a:p>
            <a:pPr marL="742932" lvl="1" indent="-285744" algn="l" rtl="0">
              <a:spcBef>
                <a:spcPts val="340"/>
              </a:spcBef>
              <a:spcAft>
                <a:spcPts val="0"/>
              </a:spcAft>
              <a:buClr>
                <a:srgbClr val="0C2340"/>
              </a:buClr>
              <a:buSzPct val="100000"/>
              <a:buChar char="–"/>
            </a:pPr>
            <a:r>
              <a:rPr lang="en-US" sz="2000"/>
              <a:t>This is achieved by selecting relevant content and delivering this in a just-in-time and just-enough format.</a:t>
            </a:r>
            <a:endParaRPr/>
          </a:p>
          <a:p>
            <a:pPr marL="342891" lvl="0" indent="-342891" algn="l" rtl="0">
              <a:spcBef>
                <a:spcPts val="408"/>
              </a:spcBef>
              <a:spcAft>
                <a:spcPts val="0"/>
              </a:spcAft>
              <a:buClr>
                <a:srgbClr val="0C2340"/>
              </a:buClr>
              <a:buSzPct val="100000"/>
              <a:buChar char="•"/>
            </a:pPr>
            <a:r>
              <a:rPr lang="en-US" sz="2400"/>
              <a:t>A knowledge repository will often be the most frequently used and most visible aspect of a KM technology. </a:t>
            </a:r>
            <a:endParaRPr/>
          </a:p>
          <a:p>
            <a:pPr marL="742932" lvl="1" indent="-285744" algn="l" rtl="0">
              <a:spcBef>
                <a:spcPts val="340"/>
              </a:spcBef>
              <a:spcAft>
                <a:spcPts val="0"/>
              </a:spcAft>
              <a:buClr>
                <a:srgbClr val="0C2340"/>
              </a:buClr>
              <a:buSzPct val="100000"/>
              <a:buChar char="–"/>
            </a:pPr>
            <a:r>
              <a:rPr lang="en-US" sz="2000"/>
              <a:t>What is important is not so much the container but the content and how this content will be managed.</a:t>
            </a:r>
            <a:endParaRPr/>
          </a:p>
          <a:p>
            <a:pPr marL="342891" lvl="0" indent="-342891" algn="l" rtl="0">
              <a:spcBef>
                <a:spcPts val="408"/>
              </a:spcBef>
              <a:spcAft>
                <a:spcPts val="0"/>
              </a:spcAft>
              <a:buClr>
                <a:srgbClr val="0C2340"/>
              </a:buClr>
              <a:buSzPct val="100000"/>
              <a:buChar char="•"/>
            </a:pPr>
            <a:r>
              <a:rPr lang="en-US" sz="2400"/>
              <a:t>Knowledge management technologies help support emergent phenomena involved in the creation, sharing, and application of valuable knowledge assets.</a:t>
            </a:r>
            <a:endParaRPr/>
          </a:p>
        </p:txBody>
      </p:sp>
      <p:sp>
        <p:nvSpPr>
          <p:cNvPr id="547" name="Google Shape;547;p5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48" name="Google Shape;548;p5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Unit checkpoint:</a:t>
            </a:r>
            <a:endParaRPr/>
          </a:p>
        </p:txBody>
      </p:sp>
      <p:sp>
        <p:nvSpPr>
          <p:cNvPr id="554" name="Google Shape;554;p54"/>
          <p:cNvSpPr txBox="1">
            <a:spLocks noGrp="1"/>
          </p:cNvSpPr>
          <p:nvPr>
            <p:ph type="body" idx="1"/>
          </p:nvPr>
        </p:nvSpPr>
        <p:spPr>
          <a:xfrm>
            <a:off x="609605" y="1491916"/>
            <a:ext cx="9515958" cy="4841507"/>
          </a:xfrm>
          <a:prstGeom prst="rect">
            <a:avLst/>
          </a:prstGeom>
          <a:noFill/>
          <a:ln>
            <a:noFill/>
          </a:ln>
        </p:spPr>
        <p:txBody>
          <a:bodyPr spcFirstLastPara="1" wrap="square" lIns="0" tIns="0" rIns="91425" bIns="45700" anchor="t" anchorCtr="0">
            <a:normAutofit fontScale="85000" lnSpcReduction="20000"/>
          </a:bodyPr>
          <a:lstStyle/>
          <a:p>
            <a:pPr marL="514350" lvl="0" indent="-514350" algn="l" rtl="0">
              <a:spcBef>
                <a:spcPts val="0"/>
              </a:spcBef>
              <a:spcAft>
                <a:spcPts val="0"/>
              </a:spcAft>
              <a:buClr>
                <a:srgbClr val="0C2340"/>
              </a:buClr>
              <a:buSzPct val="100000"/>
              <a:buFont typeface="Times New Roman"/>
              <a:buAutoNum type="arabicPeriod"/>
            </a:pPr>
            <a:r>
              <a:rPr lang="en-US" sz="1600"/>
              <a:t>Discuss the pros and cons of the major technologies used in:</a:t>
            </a:r>
            <a:endParaRPr/>
          </a:p>
          <a:p>
            <a:pPr marL="1314430" lvl="2" indent="-514350" algn="l" rtl="0">
              <a:spcBef>
                <a:spcPts val="222"/>
              </a:spcBef>
              <a:spcAft>
                <a:spcPts val="0"/>
              </a:spcAft>
              <a:buClr>
                <a:srgbClr val="0C2340"/>
              </a:buClr>
              <a:buSzPct val="100000"/>
              <a:buFont typeface="Times New Roman"/>
              <a:buAutoNum type="alphaLcParenR"/>
            </a:pPr>
            <a:r>
              <a:rPr lang="en-US" sz="1200"/>
              <a:t>The knowledge creation and capture phase.</a:t>
            </a:r>
            <a:endParaRPr/>
          </a:p>
          <a:p>
            <a:pPr marL="1314430" lvl="2" indent="-514350" algn="l" rtl="0">
              <a:spcBef>
                <a:spcPts val="222"/>
              </a:spcBef>
              <a:spcAft>
                <a:spcPts val="0"/>
              </a:spcAft>
              <a:buClr>
                <a:srgbClr val="0C2340"/>
              </a:buClr>
              <a:buSzPct val="100000"/>
              <a:buFont typeface="Times New Roman"/>
              <a:buAutoNum type="alphaLcParenR"/>
            </a:pPr>
            <a:r>
              <a:rPr lang="en-US" sz="1200"/>
              <a:t>The knowledge-sharing and dissemination phase.</a:t>
            </a:r>
            <a:endParaRPr/>
          </a:p>
          <a:p>
            <a:pPr marL="1314430" lvl="2" indent="-514350" algn="l" rtl="0">
              <a:spcBef>
                <a:spcPts val="222"/>
              </a:spcBef>
              <a:spcAft>
                <a:spcPts val="0"/>
              </a:spcAft>
              <a:buClr>
                <a:srgbClr val="0C2340"/>
              </a:buClr>
              <a:buSzPct val="100000"/>
              <a:buFont typeface="Times New Roman"/>
              <a:buAutoNum type="alphaLcParenR"/>
            </a:pPr>
            <a:r>
              <a:rPr lang="en-US" sz="1200"/>
              <a:t>The knowledge acquisition and application phase.</a:t>
            </a:r>
            <a:endParaRPr/>
          </a:p>
          <a:p>
            <a:pPr marL="514350" lvl="0" indent="-514350" algn="l" rtl="0">
              <a:spcBef>
                <a:spcPts val="296"/>
              </a:spcBef>
              <a:spcAft>
                <a:spcPts val="0"/>
              </a:spcAft>
              <a:buClr>
                <a:srgbClr val="0C2340"/>
              </a:buClr>
              <a:buSzPct val="100000"/>
              <a:buFont typeface="Times New Roman"/>
              <a:buAutoNum type="arabicPeriod"/>
            </a:pPr>
            <a:r>
              <a:rPr lang="en-US" sz="1600"/>
              <a:t>Data mining technologies can be used on a number of different types of knowledge content. What are the major categories, and what sorts of patterns would this technology detect?</a:t>
            </a:r>
            <a:endParaRPr/>
          </a:p>
          <a:p>
            <a:pPr marL="514350" lvl="0" indent="-514350" algn="l" rtl="0">
              <a:spcBef>
                <a:spcPts val="296"/>
              </a:spcBef>
              <a:spcAft>
                <a:spcPts val="0"/>
              </a:spcAft>
              <a:buClr>
                <a:srgbClr val="0C2340"/>
              </a:buClr>
              <a:buSzPct val="100000"/>
              <a:buFont typeface="Times New Roman"/>
              <a:buAutoNum type="arabicPeriod"/>
            </a:pPr>
            <a:r>
              <a:rPr lang="en-US" sz="1600"/>
              <a:t>Describe an application of blog technology within an organization. What potential beneﬁts would accrue to the individual, the community of practice, and the organization as a whole if blogs were implemented?</a:t>
            </a:r>
            <a:endParaRPr/>
          </a:p>
          <a:p>
            <a:pPr marL="514350" lvl="0" indent="-514350" algn="l" rtl="0">
              <a:spcBef>
                <a:spcPts val="296"/>
              </a:spcBef>
              <a:spcAft>
                <a:spcPts val="0"/>
              </a:spcAft>
              <a:buClr>
                <a:srgbClr val="0C2340"/>
              </a:buClr>
              <a:buSzPct val="100000"/>
              <a:buFont typeface="Times New Roman"/>
              <a:buAutoNum type="arabicPeriod"/>
            </a:pPr>
            <a:r>
              <a:rPr lang="en-US" sz="1600"/>
              <a:t>Describe some of the ways in which unstructured content may be managed. Do standards exist? What are some best practices in the management of the useful life cycle of knowledge content? </a:t>
            </a:r>
            <a:endParaRPr/>
          </a:p>
          <a:p>
            <a:pPr marL="514350" lvl="0" indent="-514350" algn="l" rtl="0">
              <a:spcBef>
                <a:spcPts val="296"/>
              </a:spcBef>
              <a:spcAft>
                <a:spcPts val="0"/>
              </a:spcAft>
              <a:buClr>
                <a:srgbClr val="0C2340"/>
              </a:buClr>
              <a:buSzPct val="100000"/>
              <a:buFont typeface="Times New Roman"/>
              <a:buAutoNum type="arabicPeriod"/>
            </a:pPr>
            <a:r>
              <a:rPr lang="en-US" sz="1600"/>
              <a:t>How would you categorize the different forms of groupware or collaboration technologies? What sort of criteria would you make use of in order to determine when and where each type would be the best means of sharing and disseminating knowledge? How would you adopt a cost-beneﬁt approach to such a technology selection decision?</a:t>
            </a:r>
            <a:endParaRPr/>
          </a:p>
          <a:p>
            <a:pPr marL="514350" lvl="0" indent="-514350" algn="l" rtl="0">
              <a:spcBef>
                <a:spcPts val="296"/>
              </a:spcBef>
              <a:spcAft>
                <a:spcPts val="0"/>
              </a:spcAft>
              <a:buClr>
                <a:srgbClr val="0C2340"/>
              </a:buClr>
              <a:buSzPct val="100000"/>
              <a:buFont typeface="Times New Roman"/>
              <a:buAutoNum type="arabicPeriod"/>
            </a:pPr>
            <a:r>
              <a:rPr lang="en-US" sz="1600"/>
              <a:t>What role can a wiki play in promoting group collaboration? What advantages does a wiki offer when compared to a discussion forum?</a:t>
            </a:r>
            <a:endParaRPr/>
          </a:p>
          <a:p>
            <a:pPr marL="514350" lvl="0" indent="-514350" algn="l" rtl="0">
              <a:spcBef>
                <a:spcPts val="296"/>
              </a:spcBef>
              <a:spcAft>
                <a:spcPts val="0"/>
              </a:spcAft>
              <a:buClr>
                <a:srgbClr val="0C2340"/>
              </a:buClr>
              <a:buSzPct val="100000"/>
              <a:buFont typeface="Times New Roman"/>
              <a:buAutoNum type="arabicPeriod"/>
            </a:pPr>
            <a:r>
              <a:rPr lang="en-US" sz="1600"/>
              <a:t>Describe the push and pull technologies that can be used in conjunction with knowledge repositories. What types of proﬁling or personalization are required? What are the beneﬁts? Can this be done at the community level as well as the individual level? Why or why not?</a:t>
            </a:r>
            <a:endParaRPr/>
          </a:p>
          <a:p>
            <a:pPr marL="514350" lvl="0" indent="-514350" algn="l" rtl="0">
              <a:spcBef>
                <a:spcPts val="296"/>
              </a:spcBef>
              <a:spcAft>
                <a:spcPts val="0"/>
              </a:spcAft>
              <a:buClr>
                <a:srgbClr val="0C2340"/>
              </a:buClr>
              <a:buSzPct val="100000"/>
              <a:buFont typeface="Times New Roman"/>
              <a:buAutoNum type="arabicPeriod"/>
            </a:pPr>
            <a:r>
              <a:rPr lang="en-US" sz="1600"/>
              <a:t>What are some of the artiﬁcial intelligence technologies that can play a role in knowledge management? What beneﬁts are offered by adaptive technologies?</a:t>
            </a:r>
            <a:endParaRPr/>
          </a:p>
          <a:p>
            <a:pPr marL="514350" lvl="0" indent="-514350" algn="l" rtl="0">
              <a:spcBef>
                <a:spcPts val="296"/>
              </a:spcBef>
              <a:spcAft>
                <a:spcPts val="0"/>
              </a:spcAft>
              <a:buClr>
                <a:srgbClr val="0C2340"/>
              </a:buClr>
              <a:buSzPct val="100000"/>
              <a:buFont typeface="Times New Roman"/>
              <a:buAutoNum type="arabicPeriod"/>
            </a:pPr>
            <a:r>
              <a:rPr lang="en-US" sz="1600"/>
              <a:t>What role do e-learning tools play in knowledge management?</a:t>
            </a:r>
            <a:endParaRPr/>
          </a:p>
          <a:p>
            <a:pPr marL="514350" lvl="0" indent="-514350" algn="l" rtl="0">
              <a:spcBef>
                <a:spcPts val="296"/>
              </a:spcBef>
              <a:spcAft>
                <a:spcPts val="0"/>
              </a:spcAft>
              <a:buClr>
                <a:srgbClr val="0C2340"/>
              </a:buClr>
              <a:buSzPct val="100000"/>
              <a:buFont typeface="Times New Roman"/>
              <a:buAutoNum type="arabicPeriod"/>
            </a:pPr>
            <a:r>
              <a:rPr lang="en-US" sz="1600"/>
              <a:t>How can intelligent agents help knowledge workers ﬁnd relevant knowledge content?</a:t>
            </a:r>
            <a:endParaRPr/>
          </a:p>
        </p:txBody>
      </p:sp>
      <p:sp>
        <p:nvSpPr>
          <p:cNvPr id="555" name="Google Shape;555;p5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556" name="Google Shape;556;p5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Introduction (2)</a:t>
            </a:r>
            <a:endParaRPr/>
          </a:p>
        </p:txBody>
      </p:sp>
      <p:sp>
        <p:nvSpPr>
          <p:cNvPr id="153" name="Google Shape;153;p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ct val="100000"/>
              <a:buChar char="•"/>
            </a:pPr>
            <a:r>
              <a:rPr lang="en-US" dirty="0"/>
              <a:t>The initial knowledge capture and creation phase does not make extensive use of technologies. </a:t>
            </a:r>
            <a:endParaRPr dirty="0"/>
          </a:p>
          <a:p>
            <a:pPr marL="342891" lvl="0" indent="-342891" algn="l" rtl="0">
              <a:spcBef>
                <a:spcPts val="518"/>
              </a:spcBef>
              <a:spcAft>
                <a:spcPts val="0"/>
              </a:spcAft>
              <a:buClr>
                <a:srgbClr val="0C2340"/>
              </a:buClr>
              <a:buSzPct val="100000"/>
              <a:buChar char="•"/>
            </a:pPr>
            <a:r>
              <a:rPr lang="en-US" dirty="0"/>
              <a:t>A wide range of diverse KM technologies may be used to support knowledge sharing and dissemination as well as knowledge acquisition and application. </a:t>
            </a:r>
            <a:endParaRPr dirty="0"/>
          </a:p>
          <a:p>
            <a:pPr marL="342891" lvl="0" indent="-342891" algn="l" rtl="0">
              <a:spcBef>
                <a:spcPts val="518"/>
              </a:spcBef>
              <a:spcAft>
                <a:spcPts val="0"/>
              </a:spcAft>
              <a:buClr>
                <a:srgbClr val="0C2340"/>
              </a:buClr>
              <a:buSzPct val="100000"/>
              <a:buChar char="•"/>
            </a:pPr>
            <a:r>
              <a:rPr lang="en-US" dirty="0"/>
              <a:t>The choice of tools to be included in the KM toolkit must be </a:t>
            </a:r>
            <a:r>
              <a:rPr lang="en-US" b="1" dirty="0"/>
              <a:t>consistent with the organization’s overall business strategy</a:t>
            </a:r>
            <a:r>
              <a:rPr lang="en-US" dirty="0"/>
              <a:t>.</a:t>
            </a:r>
            <a:endParaRPr dirty="0"/>
          </a:p>
        </p:txBody>
      </p:sp>
      <p:sp>
        <p:nvSpPr>
          <p:cNvPr id="154" name="Google Shape;154;p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55" name="Google Shape;155;p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3600"/>
              <a:buFont typeface="Times New Roman"/>
              <a:buNone/>
            </a:pPr>
            <a:r>
              <a:rPr lang="en-US"/>
              <a:t>Major KM techniques, tools, and technologies (1)</a:t>
            </a:r>
            <a:endParaRPr/>
          </a:p>
        </p:txBody>
      </p:sp>
      <p:sp>
        <p:nvSpPr>
          <p:cNvPr id="161" name="Google Shape;161;p5"/>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2400" b="1" dirty="0"/>
              <a:t>Knowledge Creation and Capture Phase:</a:t>
            </a:r>
            <a:endParaRPr b="1" dirty="0"/>
          </a:p>
          <a:p>
            <a:pPr marL="742932" lvl="1" indent="-285744" algn="l" rtl="0">
              <a:spcBef>
                <a:spcPts val="370"/>
              </a:spcBef>
              <a:spcAft>
                <a:spcPts val="0"/>
              </a:spcAft>
              <a:buClr>
                <a:srgbClr val="0C2340"/>
              </a:buClr>
              <a:buSzPct val="100000"/>
              <a:buChar char="–"/>
            </a:pPr>
            <a:r>
              <a:rPr lang="en-US" sz="2000" dirty="0"/>
              <a:t>Content creation:</a:t>
            </a:r>
            <a:endParaRPr dirty="0"/>
          </a:p>
          <a:p>
            <a:pPr marL="1142971" lvl="2" indent="-228594" algn="l" rtl="0">
              <a:spcBef>
                <a:spcPts val="370"/>
              </a:spcBef>
              <a:spcAft>
                <a:spcPts val="0"/>
              </a:spcAft>
              <a:buClr>
                <a:srgbClr val="0C2340"/>
              </a:buClr>
              <a:buSzPct val="100000"/>
              <a:buChar char="•"/>
            </a:pPr>
            <a:r>
              <a:rPr lang="en-US" sz="2000" dirty="0"/>
              <a:t>Authoring tools</a:t>
            </a:r>
            <a:endParaRPr dirty="0"/>
          </a:p>
          <a:p>
            <a:pPr marL="1142971" lvl="2" indent="-228594" algn="l" rtl="0">
              <a:spcBef>
                <a:spcPts val="370"/>
              </a:spcBef>
              <a:spcAft>
                <a:spcPts val="0"/>
              </a:spcAft>
              <a:buClr>
                <a:srgbClr val="0C2340"/>
              </a:buClr>
              <a:buSzPct val="100000"/>
              <a:buChar char="•"/>
            </a:pPr>
            <a:r>
              <a:rPr lang="en-US" sz="2000" dirty="0"/>
              <a:t>Templates</a:t>
            </a:r>
            <a:endParaRPr dirty="0"/>
          </a:p>
          <a:p>
            <a:pPr marL="1142971" lvl="2" indent="-228594" algn="l" rtl="0">
              <a:spcBef>
                <a:spcPts val="370"/>
              </a:spcBef>
              <a:spcAft>
                <a:spcPts val="0"/>
              </a:spcAft>
              <a:buClr>
                <a:srgbClr val="0C2340"/>
              </a:buClr>
              <a:buSzPct val="100000"/>
              <a:buChar char="•"/>
            </a:pPr>
            <a:r>
              <a:rPr lang="en-US" sz="2000" dirty="0"/>
              <a:t>Annotations</a:t>
            </a:r>
            <a:endParaRPr dirty="0"/>
          </a:p>
          <a:p>
            <a:pPr marL="1142971" lvl="2" indent="-228594" algn="l" rtl="0">
              <a:spcBef>
                <a:spcPts val="370"/>
              </a:spcBef>
              <a:spcAft>
                <a:spcPts val="0"/>
              </a:spcAft>
              <a:buClr>
                <a:srgbClr val="0C2340"/>
              </a:buClr>
              <a:buSzPct val="100000"/>
              <a:buChar char="•"/>
            </a:pPr>
            <a:r>
              <a:rPr lang="en-US" sz="2000" dirty="0"/>
              <a:t>Data mining</a:t>
            </a:r>
            <a:endParaRPr dirty="0"/>
          </a:p>
          <a:p>
            <a:pPr marL="1142971" lvl="2" indent="-228594" algn="l" rtl="0">
              <a:spcBef>
                <a:spcPts val="370"/>
              </a:spcBef>
              <a:spcAft>
                <a:spcPts val="0"/>
              </a:spcAft>
              <a:buClr>
                <a:srgbClr val="0C2340"/>
              </a:buClr>
              <a:buSzPct val="100000"/>
              <a:buChar char="•"/>
            </a:pPr>
            <a:r>
              <a:rPr lang="en-US" sz="2000" dirty="0"/>
              <a:t>Expertise profiling</a:t>
            </a:r>
            <a:endParaRPr dirty="0"/>
          </a:p>
          <a:p>
            <a:pPr marL="1142971" lvl="2" indent="-228594" algn="l" rtl="0">
              <a:spcBef>
                <a:spcPts val="370"/>
              </a:spcBef>
              <a:spcAft>
                <a:spcPts val="0"/>
              </a:spcAft>
              <a:buClr>
                <a:srgbClr val="0C2340"/>
              </a:buClr>
              <a:buSzPct val="100000"/>
              <a:buChar char="•"/>
            </a:pPr>
            <a:r>
              <a:rPr lang="en-US" sz="2000" dirty="0"/>
              <a:t>Blogs</a:t>
            </a:r>
            <a:endParaRPr dirty="0"/>
          </a:p>
          <a:p>
            <a:pPr marL="742932" lvl="1" indent="-285744" algn="l" rtl="0">
              <a:spcBef>
                <a:spcPts val="370"/>
              </a:spcBef>
              <a:spcAft>
                <a:spcPts val="0"/>
              </a:spcAft>
              <a:buClr>
                <a:srgbClr val="0C2340"/>
              </a:buClr>
              <a:buSzPct val="100000"/>
              <a:buChar char="–"/>
            </a:pPr>
            <a:r>
              <a:rPr lang="en-US" sz="2000" dirty="0"/>
              <a:t>Content management:</a:t>
            </a:r>
            <a:endParaRPr dirty="0"/>
          </a:p>
          <a:p>
            <a:pPr marL="1142971" lvl="2" indent="-228594" algn="l" rtl="0">
              <a:spcBef>
                <a:spcPts val="370"/>
              </a:spcBef>
              <a:spcAft>
                <a:spcPts val="0"/>
              </a:spcAft>
              <a:buClr>
                <a:srgbClr val="0C2340"/>
              </a:buClr>
              <a:buSzPct val="100000"/>
              <a:buChar char="•"/>
            </a:pPr>
            <a:r>
              <a:rPr lang="en-US" sz="2000" dirty="0"/>
              <a:t>Metadata tagging</a:t>
            </a:r>
            <a:endParaRPr dirty="0"/>
          </a:p>
          <a:p>
            <a:pPr marL="1142971" lvl="2" indent="-228594" algn="l" rtl="0">
              <a:spcBef>
                <a:spcPts val="370"/>
              </a:spcBef>
              <a:spcAft>
                <a:spcPts val="0"/>
              </a:spcAft>
              <a:buClr>
                <a:srgbClr val="0C2340"/>
              </a:buClr>
              <a:buSzPct val="100000"/>
              <a:buChar char="•"/>
            </a:pPr>
            <a:r>
              <a:rPr lang="en-US" sz="2000" dirty="0"/>
              <a:t>Classification</a:t>
            </a:r>
            <a:endParaRPr dirty="0"/>
          </a:p>
          <a:p>
            <a:pPr marL="1142971" lvl="2" indent="-228594" algn="l" rtl="0">
              <a:spcBef>
                <a:spcPts val="370"/>
              </a:spcBef>
              <a:spcAft>
                <a:spcPts val="0"/>
              </a:spcAft>
              <a:buClr>
                <a:srgbClr val="0C2340"/>
              </a:buClr>
              <a:buSzPct val="100000"/>
              <a:buChar char="•"/>
            </a:pPr>
            <a:r>
              <a:rPr lang="en-US" sz="2000" dirty="0"/>
              <a:t>Archiving</a:t>
            </a:r>
            <a:endParaRPr dirty="0"/>
          </a:p>
          <a:p>
            <a:pPr marL="1142971" lvl="2" indent="-228594" algn="l" rtl="0">
              <a:spcBef>
                <a:spcPts val="370"/>
              </a:spcBef>
              <a:spcAft>
                <a:spcPts val="0"/>
              </a:spcAft>
              <a:buClr>
                <a:srgbClr val="0C2340"/>
              </a:buClr>
              <a:buSzPct val="100000"/>
              <a:buChar char="•"/>
            </a:pPr>
            <a:r>
              <a:rPr lang="en-US" sz="2000" dirty="0"/>
              <a:t>Personal KM</a:t>
            </a:r>
            <a:endParaRPr dirty="0"/>
          </a:p>
        </p:txBody>
      </p:sp>
      <p:sp>
        <p:nvSpPr>
          <p:cNvPr id="162" name="Google Shape;162;p5"/>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1600" b="1" dirty="0"/>
              <a:t>Knowledge Sharing and Dissemination Phase:</a:t>
            </a:r>
            <a:endParaRPr b="1" dirty="0"/>
          </a:p>
          <a:p>
            <a:pPr marL="742932" lvl="1" indent="-285744" algn="l" rtl="0">
              <a:spcBef>
                <a:spcPts val="296"/>
              </a:spcBef>
              <a:spcAft>
                <a:spcPts val="0"/>
              </a:spcAft>
              <a:buClr>
                <a:srgbClr val="0C2340"/>
              </a:buClr>
              <a:buSzPct val="100000"/>
              <a:buChar char="–"/>
            </a:pPr>
            <a:r>
              <a:rPr lang="en-US" sz="1600" dirty="0"/>
              <a:t>Communication and collaboration technologies:</a:t>
            </a:r>
            <a:endParaRPr dirty="0"/>
          </a:p>
          <a:p>
            <a:pPr marL="1142971" lvl="2" indent="-228594" algn="l" rtl="0">
              <a:spcBef>
                <a:spcPts val="296"/>
              </a:spcBef>
              <a:spcAft>
                <a:spcPts val="0"/>
              </a:spcAft>
              <a:buClr>
                <a:srgbClr val="0C2340"/>
              </a:buClr>
              <a:buSzPct val="100000"/>
              <a:buChar char="•"/>
            </a:pPr>
            <a:r>
              <a:rPr lang="en-US" dirty="0"/>
              <a:t>Telephone</a:t>
            </a:r>
            <a:endParaRPr dirty="0"/>
          </a:p>
          <a:p>
            <a:pPr marL="1142971" lvl="2" indent="-228594" algn="l" rtl="0">
              <a:spcBef>
                <a:spcPts val="296"/>
              </a:spcBef>
              <a:spcAft>
                <a:spcPts val="0"/>
              </a:spcAft>
              <a:buClr>
                <a:srgbClr val="0C2340"/>
              </a:buClr>
              <a:buSzPct val="100000"/>
              <a:buChar char="•"/>
            </a:pPr>
            <a:r>
              <a:rPr lang="en-US" dirty="0"/>
              <a:t>Fax</a:t>
            </a:r>
            <a:endParaRPr dirty="0"/>
          </a:p>
          <a:p>
            <a:pPr marL="1142971" lvl="2" indent="-228594" algn="l" rtl="0">
              <a:spcBef>
                <a:spcPts val="296"/>
              </a:spcBef>
              <a:spcAft>
                <a:spcPts val="0"/>
              </a:spcAft>
              <a:buClr>
                <a:srgbClr val="0C2340"/>
              </a:buClr>
              <a:buSzPct val="100000"/>
              <a:buChar char="•"/>
            </a:pPr>
            <a:r>
              <a:rPr lang="en-US" dirty="0"/>
              <a:t>Videoconferencing </a:t>
            </a:r>
            <a:endParaRPr dirty="0"/>
          </a:p>
          <a:p>
            <a:pPr marL="1142971" lvl="2" indent="-228594" algn="l" rtl="0">
              <a:spcBef>
                <a:spcPts val="296"/>
              </a:spcBef>
              <a:spcAft>
                <a:spcPts val="0"/>
              </a:spcAft>
              <a:buClr>
                <a:srgbClr val="0C2340"/>
              </a:buClr>
              <a:buSzPct val="100000"/>
              <a:buChar char="•"/>
            </a:pPr>
            <a:r>
              <a:rPr lang="en-US" dirty="0"/>
              <a:t>Chat rooms</a:t>
            </a:r>
            <a:endParaRPr dirty="0"/>
          </a:p>
          <a:p>
            <a:pPr marL="1142971" lvl="2" indent="-228594" algn="l" rtl="0">
              <a:spcBef>
                <a:spcPts val="296"/>
              </a:spcBef>
              <a:spcAft>
                <a:spcPts val="0"/>
              </a:spcAft>
              <a:buClr>
                <a:srgbClr val="0C2340"/>
              </a:buClr>
              <a:buSzPct val="100000"/>
              <a:buChar char="•"/>
            </a:pPr>
            <a:r>
              <a:rPr lang="en-US" dirty="0"/>
              <a:t>Instant messaging</a:t>
            </a:r>
            <a:endParaRPr dirty="0"/>
          </a:p>
          <a:p>
            <a:pPr marL="1142971" lvl="2" indent="-228594" algn="l" rtl="0">
              <a:spcBef>
                <a:spcPts val="296"/>
              </a:spcBef>
              <a:spcAft>
                <a:spcPts val="0"/>
              </a:spcAft>
              <a:buClr>
                <a:srgbClr val="0C2340"/>
              </a:buClr>
              <a:buSzPct val="100000"/>
              <a:buChar char="•"/>
            </a:pPr>
            <a:r>
              <a:rPr lang="en-US" dirty="0"/>
              <a:t>Internet telephony</a:t>
            </a:r>
            <a:endParaRPr dirty="0"/>
          </a:p>
          <a:p>
            <a:pPr marL="1142971" lvl="2" indent="-228594" algn="l" rtl="0">
              <a:spcBef>
                <a:spcPts val="296"/>
              </a:spcBef>
              <a:spcAft>
                <a:spcPts val="0"/>
              </a:spcAft>
              <a:buClr>
                <a:srgbClr val="0C2340"/>
              </a:buClr>
              <a:buSzPct val="100000"/>
              <a:buChar char="•"/>
            </a:pPr>
            <a:r>
              <a:rPr lang="en-US" dirty="0"/>
              <a:t>E-mail</a:t>
            </a:r>
            <a:endParaRPr dirty="0"/>
          </a:p>
          <a:p>
            <a:pPr marL="1142971" lvl="2" indent="-228594" algn="l" rtl="0">
              <a:spcBef>
                <a:spcPts val="296"/>
              </a:spcBef>
              <a:spcAft>
                <a:spcPts val="0"/>
              </a:spcAft>
              <a:buClr>
                <a:srgbClr val="0C2340"/>
              </a:buClr>
              <a:buSzPct val="100000"/>
              <a:buChar char="•"/>
            </a:pPr>
            <a:r>
              <a:rPr lang="en-US" dirty="0"/>
              <a:t>Discussion forums</a:t>
            </a:r>
            <a:endParaRPr dirty="0"/>
          </a:p>
          <a:p>
            <a:pPr marL="1142971" lvl="2" indent="-228594" algn="l" rtl="0">
              <a:spcBef>
                <a:spcPts val="296"/>
              </a:spcBef>
              <a:spcAft>
                <a:spcPts val="0"/>
              </a:spcAft>
              <a:buClr>
                <a:srgbClr val="0C2340"/>
              </a:buClr>
              <a:buSzPct val="100000"/>
              <a:buChar char="•"/>
            </a:pPr>
            <a:r>
              <a:rPr lang="en-US" dirty="0"/>
              <a:t>Groupware</a:t>
            </a:r>
            <a:endParaRPr dirty="0"/>
          </a:p>
          <a:p>
            <a:pPr marL="1142971" lvl="2" indent="-228594" algn="l" rtl="0">
              <a:spcBef>
                <a:spcPts val="296"/>
              </a:spcBef>
              <a:spcAft>
                <a:spcPts val="0"/>
              </a:spcAft>
              <a:buClr>
                <a:srgbClr val="0C2340"/>
              </a:buClr>
              <a:buSzPct val="100000"/>
              <a:buChar char="•"/>
            </a:pPr>
            <a:r>
              <a:rPr lang="en-US" dirty="0"/>
              <a:t>Wikis</a:t>
            </a:r>
            <a:endParaRPr dirty="0"/>
          </a:p>
          <a:p>
            <a:pPr marL="1142971" lvl="2" indent="-228594" algn="l" rtl="0">
              <a:spcBef>
                <a:spcPts val="296"/>
              </a:spcBef>
              <a:spcAft>
                <a:spcPts val="0"/>
              </a:spcAft>
              <a:buClr>
                <a:srgbClr val="0C2340"/>
              </a:buClr>
              <a:buSzPct val="100000"/>
              <a:buChar char="•"/>
            </a:pPr>
            <a:r>
              <a:rPr lang="en-US" dirty="0"/>
              <a:t>Workflow management</a:t>
            </a:r>
            <a:endParaRPr dirty="0"/>
          </a:p>
          <a:p>
            <a:pPr marL="742932" lvl="1" indent="-285744" algn="l" rtl="0">
              <a:spcBef>
                <a:spcPts val="296"/>
              </a:spcBef>
              <a:spcAft>
                <a:spcPts val="0"/>
              </a:spcAft>
              <a:buClr>
                <a:srgbClr val="0C2340"/>
              </a:buClr>
              <a:buSzPct val="100000"/>
              <a:buChar char="–"/>
            </a:pPr>
            <a:r>
              <a:rPr lang="en-US" sz="1600" dirty="0"/>
              <a:t>Networking technologies</a:t>
            </a:r>
            <a:endParaRPr dirty="0"/>
          </a:p>
          <a:p>
            <a:pPr marL="1142971" lvl="2" indent="-228594" algn="l" rtl="0">
              <a:spcBef>
                <a:spcPts val="296"/>
              </a:spcBef>
              <a:spcAft>
                <a:spcPts val="0"/>
              </a:spcAft>
              <a:buClr>
                <a:srgbClr val="0C2340"/>
              </a:buClr>
              <a:buSzPct val="100000"/>
              <a:buChar char="•"/>
            </a:pPr>
            <a:r>
              <a:rPr lang="en-US" dirty="0"/>
              <a:t>Intranets</a:t>
            </a:r>
            <a:endParaRPr dirty="0"/>
          </a:p>
          <a:p>
            <a:pPr marL="1142971" lvl="2" indent="-228594" algn="l" rtl="0">
              <a:spcBef>
                <a:spcPts val="296"/>
              </a:spcBef>
              <a:spcAft>
                <a:spcPts val="0"/>
              </a:spcAft>
              <a:buClr>
                <a:srgbClr val="0C2340"/>
              </a:buClr>
              <a:buSzPct val="100000"/>
              <a:buChar char="•"/>
            </a:pPr>
            <a:r>
              <a:rPr lang="en-US" dirty="0"/>
              <a:t>Extranets</a:t>
            </a:r>
            <a:endParaRPr dirty="0"/>
          </a:p>
          <a:p>
            <a:pPr marL="1142971" lvl="2" indent="-228594" algn="l" rtl="0">
              <a:spcBef>
                <a:spcPts val="296"/>
              </a:spcBef>
              <a:spcAft>
                <a:spcPts val="0"/>
              </a:spcAft>
              <a:buClr>
                <a:srgbClr val="0C2340"/>
              </a:buClr>
              <a:buSzPct val="100000"/>
              <a:buChar char="•"/>
            </a:pPr>
            <a:r>
              <a:rPr lang="en-US" dirty="0"/>
              <a:t>Web servers, browsers</a:t>
            </a:r>
            <a:endParaRPr dirty="0"/>
          </a:p>
          <a:p>
            <a:pPr marL="1142971" lvl="2" indent="-228594" algn="l" rtl="0">
              <a:spcBef>
                <a:spcPts val="296"/>
              </a:spcBef>
              <a:spcAft>
                <a:spcPts val="0"/>
              </a:spcAft>
              <a:buClr>
                <a:srgbClr val="0C2340"/>
              </a:buClr>
              <a:buSzPct val="100000"/>
              <a:buChar char="•"/>
            </a:pPr>
            <a:r>
              <a:rPr lang="en-US" dirty="0"/>
              <a:t>Knowledge repository</a:t>
            </a:r>
            <a:endParaRPr dirty="0"/>
          </a:p>
          <a:p>
            <a:pPr marL="1142971" lvl="2" indent="-228594" algn="l" rtl="0">
              <a:spcBef>
                <a:spcPts val="296"/>
              </a:spcBef>
              <a:spcAft>
                <a:spcPts val="0"/>
              </a:spcAft>
              <a:buClr>
                <a:srgbClr val="0C2340"/>
              </a:buClr>
              <a:buSzPct val="100000"/>
              <a:buChar char="•"/>
            </a:pPr>
            <a:r>
              <a:rPr lang="en-US" dirty="0"/>
              <a:t>Portal</a:t>
            </a:r>
            <a:endParaRPr dirty="0"/>
          </a:p>
        </p:txBody>
      </p:sp>
      <p:sp>
        <p:nvSpPr>
          <p:cNvPr id="163" name="Google Shape;163;p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64" name="Google Shape;164;p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7</a:t>
            </a:fld>
            <a:endParaRPr sz="651" b="0" i="0" u="none" strike="noStrike" cap="none">
              <a:solidFill>
                <a:srgbClr val="888888"/>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D9D0465-5C06-8594-07DD-C65246C4FC5A}"/>
                  </a:ext>
                </a:extLst>
              </p14:cNvPr>
              <p14:cNvContentPartPr/>
              <p14:nvPr/>
            </p14:nvContentPartPr>
            <p14:xfrm>
              <a:off x="3619440" y="2438280"/>
              <a:ext cx="1270440" cy="686160"/>
            </p14:xfrm>
          </p:contentPart>
        </mc:Choice>
        <mc:Fallback xmlns="">
          <p:pic>
            <p:nvPicPr>
              <p:cNvPr id="2" name="Ink 1">
                <a:extLst>
                  <a:ext uri="{FF2B5EF4-FFF2-40B4-BE49-F238E27FC236}">
                    <a16:creationId xmlns:a16="http://schemas.microsoft.com/office/drawing/2014/main" id="{5D9D0465-5C06-8594-07DD-C65246C4FC5A}"/>
                  </a:ext>
                </a:extLst>
              </p:cNvPr>
              <p:cNvPicPr/>
              <p:nvPr/>
            </p:nvPicPr>
            <p:blipFill>
              <a:blip r:embed="rId4"/>
              <a:stretch>
                <a:fillRect/>
              </a:stretch>
            </p:blipFill>
            <p:spPr>
              <a:xfrm>
                <a:off x="3610080" y="2428920"/>
                <a:ext cx="1289160" cy="704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Major KM techniques, tools, and technologies (2)</a:t>
            </a:r>
            <a:endParaRPr/>
          </a:p>
        </p:txBody>
      </p:sp>
      <p:sp>
        <p:nvSpPr>
          <p:cNvPr id="170" name="Google Shape;170;p6"/>
          <p:cNvSpPr txBox="1">
            <a:spLocks noGrp="1"/>
          </p:cNvSpPr>
          <p:nvPr>
            <p:ph type="body" idx="1"/>
          </p:nvPr>
        </p:nvSpPr>
        <p:spPr>
          <a:xfrm>
            <a:off x="609605" y="1536192"/>
            <a:ext cx="9515958" cy="4780718"/>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2400" b="1" dirty="0"/>
              <a:t>Knowledge Acquisition and Application Phase:</a:t>
            </a:r>
            <a:endParaRPr b="1" dirty="0"/>
          </a:p>
          <a:p>
            <a:pPr marL="742932" lvl="1" indent="-285744" algn="l" rtl="0">
              <a:spcBef>
                <a:spcPts val="333"/>
              </a:spcBef>
              <a:spcAft>
                <a:spcPts val="0"/>
              </a:spcAft>
              <a:buClr>
                <a:srgbClr val="0C2340"/>
              </a:buClr>
              <a:buSzPct val="100000"/>
              <a:buChar char="–"/>
            </a:pPr>
            <a:r>
              <a:rPr lang="en-US" sz="1800" dirty="0"/>
              <a:t> E-learning technologies:</a:t>
            </a:r>
            <a:endParaRPr dirty="0"/>
          </a:p>
          <a:p>
            <a:pPr marL="1142971" lvl="2" indent="-228594" algn="l" rtl="0">
              <a:spcBef>
                <a:spcPts val="333"/>
              </a:spcBef>
              <a:spcAft>
                <a:spcPts val="0"/>
              </a:spcAft>
              <a:buClr>
                <a:srgbClr val="0C2340"/>
              </a:buClr>
              <a:buSzPct val="100000"/>
              <a:buChar char="•"/>
            </a:pPr>
            <a:r>
              <a:rPr lang="en-US" sz="1800" dirty="0"/>
              <a:t>CBT</a:t>
            </a:r>
            <a:endParaRPr dirty="0"/>
          </a:p>
          <a:p>
            <a:pPr marL="1142971" lvl="2" indent="-228594" algn="l" rtl="0">
              <a:spcBef>
                <a:spcPts val="333"/>
              </a:spcBef>
              <a:spcAft>
                <a:spcPts val="0"/>
              </a:spcAft>
              <a:buClr>
                <a:srgbClr val="0C2340"/>
              </a:buClr>
              <a:buSzPct val="100000"/>
              <a:buChar char="•"/>
            </a:pPr>
            <a:r>
              <a:rPr lang="en-US" sz="1800" dirty="0"/>
              <a:t>WBT</a:t>
            </a:r>
            <a:endParaRPr dirty="0"/>
          </a:p>
          <a:p>
            <a:pPr marL="1142971" lvl="2" indent="-228594" algn="l" rtl="0">
              <a:spcBef>
                <a:spcPts val="333"/>
              </a:spcBef>
              <a:spcAft>
                <a:spcPts val="0"/>
              </a:spcAft>
              <a:buClr>
                <a:srgbClr val="0C2340"/>
              </a:buClr>
              <a:buSzPct val="100000"/>
              <a:buChar char="•"/>
            </a:pPr>
            <a:r>
              <a:rPr lang="en-US" sz="1800" dirty="0"/>
              <a:t>EPSS</a:t>
            </a:r>
            <a:endParaRPr dirty="0"/>
          </a:p>
          <a:p>
            <a:pPr marL="742932" lvl="1" indent="-285744" algn="l" rtl="0">
              <a:spcBef>
                <a:spcPts val="333"/>
              </a:spcBef>
              <a:spcAft>
                <a:spcPts val="0"/>
              </a:spcAft>
              <a:buClr>
                <a:srgbClr val="0C2340"/>
              </a:buClr>
              <a:buSzPct val="100000"/>
              <a:buChar char="–"/>
            </a:pPr>
            <a:r>
              <a:rPr lang="en-US" sz="1800" dirty="0"/>
              <a:t>Artificial Intelligence (AI) technologies:</a:t>
            </a:r>
            <a:endParaRPr dirty="0"/>
          </a:p>
          <a:p>
            <a:pPr marL="1142971" lvl="2" indent="-228594" algn="l" rtl="0">
              <a:spcBef>
                <a:spcPts val="333"/>
              </a:spcBef>
              <a:spcAft>
                <a:spcPts val="0"/>
              </a:spcAft>
              <a:buClr>
                <a:srgbClr val="0C2340"/>
              </a:buClr>
              <a:buSzPct val="100000"/>
              <a:buChar char="•"/>
            </a:pPr>
            <a:r>
              <a:rPr lang="en-US" sz="1800" dirty="0"/>
              <a:t>Expert systems</a:t>
            </a:r>
            <a:endParaRPr dirty="0"/>
          </a:p>
          <a:p>
            <a:pPr marL="1142971" lvl="2" indent="-228594" algn="l" rtl="0">
              <a:spcBef>
                <a:spcPts val="333"/>
              </a:spcBef>
              <a:spcAft>
                <a:spcPts val="0"/>
              </a:spcAft>
              <a:buClr>
                <a:srgbClr val="0C2340"/>
              </a:buClr>
              <a:buSzPct val="100000"/>
              <a:buChar char="•"/>
            </a:pPr>
            <a:r>
              <a:rPr lang="en-US" sz="1800" dirty="0"/>
              <a:t>DSS</a:t>
            </a:r>
            <a:endParaRPr dirty="0"/>
          </a:p>
          <a:p>
            <a:pPr marL="1142971" lvl="2" indent="-228594" algn="l" rtl="0">
              <a:spcBef>
                <a:spcPts val="333"/>
              </a:spcBef>
              <a:spcAft>
                <a:spcPts val="0"/>
              </a:spcAft>
              <a:buClr>
                <a:srgbClr val="0C2340"/>
              </a:buClr>
              <a:buSzPct val="100000"/>
              <a:buChar char="•"/>
            </a:pPr>
            <a:r>
              <a:rPr lang="en-US" sz="1800" dirty="0"/>
              <a:t>Customization-personalization </a:t>
            </a:r>
            <a:endParaRPr dirty="0"/>
          </a:p>
          <a:p>
            <a:pPr marL="1142971" lvl="2" indent="-228594" algn="l" rtl="0">
              <a:spcBef>
                <a:spcPts val="333"/>
              </a:spcBef>
              <a:spcAft>
                <a:spcPts val="0"/>
              </a:spcAft>
              <a:buClr>
                <a:srgbClr val="0C2340"/>
              </a:buClr>
              <a:buSzPct val="100000"/>
              <a:buChar char="•"/>
            </a:pPr>
            <a:r>
              <a:rPr lang="en-US" sz="1800" dirty="0"/>
              <a:t>Push/pull technologies</a:t>
            </a:r>
            <a:endParaRPr dirty="0"/>
          </a:p>
          <a:p>
            <a:pPr marL="1142971" lvl="2" indent="-228594" algn="l" rtl="0">
              <a:spcBef>
                <a:spcPts val="333"/>
              </a:spcBef>
              <a:spcAft>
                <a:spcPts val="0"/>
              </a:spcAft>
              <a:buClr>
                <a:srgbClr val="0C2340"/>
              </a:buClr>
              <a:buSzPct val="100000"/>
              <a:buChar char="•"/>
            </a:pPr>
            <a:r>
              <a:rPr lang="en-US" sz="1800" dirty="0"/>
              <a:t>Recommender systems</a:t>
            </a:r>
            <a:endParaRPr dirty="0"/>
          </a:p>
          <a:p>
            <a:pPr marL="1142971" lvl="2" indent="-228594" algn="l" rtl="0">
              <a:spcBef>
                <a:spcPts val="333"/>
              </a:spcBef>
              <a:spcAft>
                <a:spcPts val="0"/>
              </a:spcAft>
              <a:buClr>
                <a:srgbClr val="0C2340"/>
              </a:buClr>
              <a:buSzPct val="100000"/>
              <a:buChar char="•"/>
            </a:pPr>
            <a:r>
              <a:rPr lang="en-US" sz="1800" dirty="0"/>
              <a:t>Visualization</a:t>
            </a:r>
            <a:endParaRPr dirty="0"/>
          </a:p>
          <a:p>
            <a:pPr marL="1142971" lvl="2" indent="-228594" algn="l" rtl="0">
              <a:spcBef>
                <a:spcPts val="333"/>
              </a:spcBef>
              <a:spcAft>
                <a:spcPts val="0"/>
              </a:spcAft>
              <a:buClr>
                <a:srgbClr val="0C2340"/>
              </a:buClr>
              <a:buSzPct val="100000"/>
              <a:buChar char="•"/>
            </a:pPr>
            <a:r>
              <a:rPr lang="en-US" sz="1800" dirty="0"/>
              <a:t>Knowledge maps</a:t>
            </a:r>
            <a:endParaRPr dirty="0"/>
          </a:p>
          <a:p>
            <a:pPr marL="1142971" lvl="2" indent="-228594" algn="l" rtl="0">
              <a:spcBef>
                <a:spcPts val="333"/>
              </a:spcBef>
              <a:spcAft>
                <a:spcPts val="0"/>
              </a:spcAft>
              <a:buClr>
                <a:srgbClr val="0C2340"/>
              </a:buClr>
              <a:buSzPct val="100000"/>
              <a:buChar char="•"/>
            </a:pPr>
            <a:r>
              <a:rPr lang="en-US" sz="1800" dirty="0"/>
              <a:t> Intelligent Agents</a:t>
            </a:r>
            <a:endParaRPr dirty="0"/>
          </a:p>
          <a:p>
            <a:pPr marL="1142971" lvl="2" indent="-228594" algn="l" rtl="0">
              <a:spcBef>
                <a:spcPts val="333"/>
              </a:spcBef>
              <a:spcAft>
                <a:spcPts val="0"/>
              </a:spcAft>
              <a:buClr>
                <a:srgbClr val="0C2340"/>
              </a:buClr>
              <a:buSzPct val="100000"/>
              <a:buChar char="•"/>
            </a:pPr>
            <a:r>
              <a:rPr lang="en-US" sz="1800" dirty="0"/>
              <a:t>Automated taxonomy systems</a:t>
            </a:r>
            <a:endParaRPr dirty="0"/>
          </a:p>
          <a:p>
            <a:pPr marL="1142971" lvl="2" indent="-228594" algn="l" rtl="0">
              <a:spcBef>
                <a:spcPts val="333"/>
              </a:spcBef>
              <a:spcAft>
                <a:spcPts val="0"/>
              </a:spcAft>
              <a:buClr>
                <a:srgbClr val="0C2340"/>
              </a:buClr>
              <a:buSzPct val="100000"/>
              <a:buChar char="•"/>
            </a:pPr>
            <a:r>
              <a:rPr lang="en-US" sz="1800" dirty="0"/>
              <a:t>Text analysis summarization</a:t>
            </a:r>
            <a:endParaRPr dirty="0"/>
          </a:p>
        </p:txBody>
      </p:sp>
      <p:sp>
        <p:nvSpPr>
          <p:cNvPr id="171" name="Google Shape;171;p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08: KM Tools</a:t>
            </a:r>
            <a:endParaRPr sz="651" b="0" i="0" u="none" strike="noStrike" cap="none">
              <a:solidFill>
                <a:srgbClr val="888888"/>
              </a:solidFill>
              <a:latin typeface="Montserrat"/>
              <a:ea typeface="Montserrat"/>
              <a:cs typeface="Montserrat"/>
              <a:sym typeface="Montserrat"/>
            </a:endParaRPr>
          </a:p>
        </p:txBody>
      </p:sp>
      <p:sp>
        <p:nvSpPr>
          <p:cNvPr id="172" name="Google Shape;172;p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EAED-05F7-1248-5F11-E0E14418C166}"/>
              </a:ext>
            </a:extLst>
          </p:cNvPr>
          <p:cNvSpPr>
            <a:spLocks noGrp="1"/>
          </p:cNvSpPr>
          <p:nvPr>
            <p:ph type="title"/>
          </p:nvPr>
        </p:nvSpPr>
        <p:spPr/>
        <p:txBody>
          <a:bodyPr>
            <a:normAutofit/>
          </a:bodyPr>
          <a:lstStyle/>
          <a:p>
            <a:r>
              <a:rPr lang="en-US" sz="3600" b="1" dirty="0"/>
              <a:t>Knowledge Creation and Capture Phase:</a:t>
            </a:r>
            <a:endParaRPr lang="en-MY" dirty="0"/>
          </a:p>
        </p:txBody>
      </p:sp>
      <p:sp>
        <p:nvSpPr>
          <p:cNvPr id="3" name="Text Placeholder 2">
            <a:extLst>
              <a:ext uri="{FF2B5EF4-FFF2-40B4-BE49-F238E27FC236}">
                <a16:creationId xmlns:a16="http://schemas.microsoft.com/office/drawing/2014/main" id="{48B1B187-6DCF-7F87-6430-4B29C00D42CB}"/>
              </a:ext>
            </a:extLst>
          </p:cNvPr>
          <p:cNvSpPr>
            <a:spLocks noGrp="1"/>
          </p:cNvSpPr>
          <p:nvPr>
            <p:ph type="body" idx="1"/>
          </p:nvPr>
        </p:nvSpPr>
        <p:spPr/>
        <p:txBody>
          <a:bodyPr/>
          <a:lstStyle/>
          <a:p>
            <a:r>
              <a:rPr lang="en-MY" dirty="0"/>
              <a:t>Content Creation</a:t>
            </a:r>
          </a:p>
        </p:txBody>
      </p:sp>
      <p:sp>
        <p:nvSpPr>
          <p:cNvPr id="4" name="Text Placeholder 3">
            <a:extLst>
              <a:ext uri="{FF2B5EF4-FFF2-40B4-BE49-F238E27FC236}">
                <a16:creationId xmlns:a16="http://schemas.microsoft.com/office/drawing/2014/main" id="{C7688119-AD18-F55F-1D8D-98080CFFC658}"/>
              </a:ext>
            </a:extLst>
          </p:cNvPr>
          <p:cNvSpPr>
            <a:spLocks noGrp="1"/>
          </p:cNvSpPr>
          <p:nvPr>
            <p:ph type="body" idx="2"/>
          </p:nvPr>
        </p:nvSpPr>
        <p:spPr>
          <a:xfrm>
            <a:off x="559360" y="2068323"/>
            <a:ext cx="4670323" cy="4675694"/>
          </a:xfrm>
        </p:spPr>
        <p:txBody>
          <a:bodyPr/>
          <a:lstStyle/>
          <a:p>
            <a:r>
              <a:rPr lang="en-MY" dirty="0"/>
              <a:t>Content Management</a:t>
            </a:r>
          </a:p>
        </p:txBody>
      </p:sp>
      <p:sp>
        <p:nvSpPr>
          <p:cNvPr id="5" name="Slide Number Placeholder 4">
            <a:extLst>
              <a:ext uri="{FF2B5EF4-FFF2-40B4-BE49-F238E27FC236}">
                <a16:creationId xmlns:a16="http://schemas.microsoft.com/office/drawing/2014/main" id="{E5A64B56-DB46-EF23-61A5-B500A4D0E5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820CE4A5-FD1F-5000-E31B-EF6F94A7122A}"/>
              </a:ext>
            </a:extLst>
          </p:cNvPr>
          <p:cNvPicPr>
            <a:picLocks noChangeAspect="1"/>
          </p:cNvPicPr>
          <p:nvPr/>
        </p:nvPicPr>
        <p:blipFill>
          <a:blip r:embed="rId2"/>
          <a:stretch>
            <a:fillRect/>
          </a:stretch>
        </p:blipFill>
        <p:spPr>
          <a:xfrm>
            <a:off x="1185540" y="2802193"/>
            <a:ext cx="5333134" cy="2871019"/>
          </a:xfrm>
          <a:prstGeom prst="rect">
            <a:avLst/>
          </a:prstGeom>
        </p:spPr>
      </p:pic>
      <p:pic>
        <p:nvPicPr>
          <p:cNvPr id="7" name="Picture 6">
            <a:extLst>
              <a:ext uri="{FF2B5EF4-FFF2-40B4-BE49-F238E27FC236}">
                <a16:creationId xmlns:a16="http://schemas.microsoft.com/office/drawing/2014/main" id="{BF59DA01-B084-7D33-E4DC-39599512798C}"/>
              </a:ext>
            </a:extLst>
          </p:cNvPr>
          <p:cNvPicPr>
            <a:picLocks noChangeAspect="1"/>
          </p:cNvPicPr>
          <p:nvPr/>
        </p:nvPicPr>
        <p:blipFill>
          <a:blip r:embed="rId3"/>
          <a:stretch>
            <a:fillRect/>
          </a:stretch>
        </p:blipFill>
        <p:spPr>
          <a:xfrm>
            <a:off x="8173704" y="2558202"/>
            <a:ext cx="1209675" cy="2571750"/>
          </a:xfrm>
          <a:prstGeom prst="rect">
            <a:avLst/>
          </a:prstGeom>
        </p:spPr>
      </p:pic>
      <p:pic>
        <p:nvPicPr>
          <p:cNvPr id="8" name="Picture 7">
            <a:extLst>
              <a:ext uri="{FF2B5EF4-FFF2-40B4-BE49-F238E27FC236}">
                <a16:creationId xmlns:a16="http://schemas.microsoft.com/office/drawing/2014/main" id="{EFE193AA-8246-86C2-A8B5-2668B8B9C37D}"/>
              </a:ext>
            </a:extLst>
          </p:cNvPr>
          <p:cNvPicPr>
            <a:picLocks noChangeAspect="1"/>
          </p:cNvPicPr>
          <p:nvPr/>
        </p:nvPicPr>
        <p:blipFill>
          <a:blip r:embed="rId4"/>
          <a:stretch>
            <a:fillRect/>
          </a:stretch>
        </p:blipFill>
        <p:spPr>
          <a:xfrm>
            <a:off x="7094614" y="1601598"/>
            <a:ext cx="2581275" cy="93345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6C9E632-2AAE-BB20-6E8D-E6AA3701EBC5}"/>
                  </a:ext>
                </a:extLst>
              </p14:cNvPr>
              <p14:cNvContentPartPr/>
              <p14:nvPr/>
            </p14:nvContentPartPr>
            <p14:xfrm>
              <a:off x="2089080" y="958680"/>
              <a:ext cx="9735120" cy="2439000"/>
            </p14:xfrm>
          </p:contentPart>
        </mc:Choice>
        <mc:Fallback xmlns="">
          <p:pic>
            <p:nvPicPr>
              <p:cNvPr id="9" name="Ink 8">
                <a:extLst>
                  <a:ext uri="{FF2B5EF4-FFF2-40B4-BE49-F238E27FC236}">
                    <a16:creationId xmlns:a16="http://schemas.microsoft.com/office/drawing/2014/main" id="{E6C9E632-2AAE-BB20-6E8D-E6AA3701EBC5}"/>
                  </a:ext>
                </a:extLst>
              </p:cNvPr>
              <p:cNvPicPr/>
              <p:nvPr/>
            </p:nvPicPr>
            <p:blipFill>
              <a:blip r:embed="rId6"/>
              <a:stretch>
                <a:fillRect/>
              </a:stretch>
            </p:blipFill>
            <p:spPr>
              <a:xfrm>
                <a:off x="2079720" y="949320"/>
                <a:ext cx="9753840" cy="2457720"/>
              </a:xfrm>
              <a:prstGeom prst="rect">
                <a:avLst/>
              </a:prstGeom>
            </p:spPr>
          </p:pic>
        </mc:Fallback>
      </mc:AlternateContent>
    </p:spTree>
    <p:extLst>
      <p:ext uri="{BB962C8B-B14F-4D97-AF65-F5344CB8AC3E}">
        <p14:creationId xmlns:p14="http://schemas.microsoft.com/office/powerpoint/2010/main" val="752865761"/>
      </p:ext>
    </p:extLst>
  </p:cSld>
  <p:clrMapOvr>
    <a:masterClrMapping/>
  </p:clrMapOvr>
</p:sld>
</file>

<file path=ppt/theme/theme1.xml><?xml version="1.0" encoding="utf-8"?>
<a:theme xmlns:a="http://schemas.openxmlformats.org/drawingml/2006/main" name="UOW_PPT_2016_16x9_March2016">
  <a:themeElements>
    <a:clrScheme name="new UOW brand">
      <a:dk1>
        <a:srgbClr val="000000"/>
      </a:dk1>
      <a:lt1>
        <a:srgbClr val="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OW_PPT_2016_16x9_March2016">
  <a:themeElements>
    <a:clrScheme name="new UOW brand">
      <a:dk1>
        <a:srgbClr val="000000"/>
      </a:dk1>
      <a:lt1>
        <a:srgbClr val="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8591</Words>
  <Application>Microsoft Office PowerPoint</Application>
  <PresentationFormat>Widescreen</PresentationFormat>
  <Paragraphs>632</Paragraphs>
  <Slides>55</Slides>
  <Notes>50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Montserrat</vt:lpstr>
      <vt:lpstr>Calibri</vt:lpstr>
      <vt:lpstr>Arial</vt:lpstr>
      <vt:lpstr>Söhne</vt:lpstr>
      <vt:lpstr>Times New Roman</vt:lpstr>
      <vt:lpstr>UOW_PPT_2016_16x9_March2016</vt:lpstr>
      <vt:lpstr>1_UOW_PPT_2016_16x9_March2016</vt:lpstr>
      <vt:lpstr>CSS3133 Knowledge Management  Unit 08: KM Tools </vt:lpstr>
      <vt:lpstr>PowerPoint Presentation</vt:lpstr>
      <vt:lpstr>Learning outcomes </vt:lpstr>
      <vt:lpstr>Challenges in Managing Knowledge</vt:lpstr>
      <vt:lpstr>Introduction (1)</vt:lpstr>
      <vt:lpstr>Introduction (2)</vt:lpstr>
      <vt:lpstr>Major KM techniques, tools, and technologies (1)</vt:lpstr>
      <vt:lpstr>Major KM techniques, tools, and technologies (2)</vt:lpstr>
      <vt:lpstr>Knowledge Creation and Capture Phase:</vt:lpstr>
      <vt:lpstr>Content Creation Tools – CMS</vt:lpstr>
      <vt:lpstr>Content Creation Tools – Authoring Tools</vt:lpstr>
      <vt:lpstr>Data mining tools</vt:lpstr>
      <vt:lpstr>Blogs</vt:lpstr>
      <vt:lpstr>Blog as an information source</vt:lpstr>
      <vt:lpstr>Content Management Tools</vt:lpstr>
      <vt:lpstr>XML (eXtensible Markup Language)</vt:lpstr>
      <vt:lpstr>Taxonomies</vt:lpstr>
      <vt:lpstr>Personal capital</vt:lpstr>
      <vt:lpstr>Personal portals</vt:lpstr>
      <vt:lpstr>Knowledge Sharing and Dissemination Phase:</vt:lpstr>
      <vt:lpstr>Knowledge sharing and dissemination tools</vt:lpstr>
      <vt:lpstr>Groupware and Collaboration Tools</vt:lpstr>
      <vt:lpstr>Communication technologies</vt:lpstr>
      <vt:lpstr>Collaboration technologies</vt:lpstr>
      <vt:lpstr>Groupware technologies (1)</vt:lpstr>
      <vt:lpstr>Groupware technologies (2)</vt:lpstr>
      <vt:lpstr>Groupware technologies (3)</vt:lpstr>
      <vt:lpstr>Groupware technologies (4)</vt:lpstr>
      <vt:lpstr>Groupware technologies (5)</vt:lpstr>
      <vt:lpstr>Wikis </vt:lpstr>
      <vt:lpstr>Public and corporate wikis</vt:lpstr>
      <vt:lpstr>Networking Technologies</vt:lpstr>
      <vt:lpstr>Knowledge repositories (1)</vt:lpstr>
      <vt:lpstr>Knowledge repositories (2)</vt:lpstr>
      <vt:lpstr>Knowledge repository personalization</vt:lpstr>
      <vt:lpstr>Knowledge portals</vt:lpstr>
      <vt:lpstr>Purpose of portals</vt:lpstr>
      <vt:lpstr>Application of portals</vt:lpstr>
      <vt:lpstr>Knowledge Acquisition and Application Phase:</vt:lpstr>
      <vt:lpstr>Knowledge acquisition and application tools (1)</vt:lpstr>
      <vt:lpstr>Knowledge acquisition and application tools (2)</vt:lpstr>
      <vt:lpstr>Knowledge acquisition and application tools (3)</vt:lpstr>
      <vt:lpstr>Knowledge acquisition and application tools (4)</vt:lpstr>
      <vt:lpstr>Intelligent Filtering Tools</vt:lpstr>
      <vt:lpstr>Features of a true intelligent agent</vt:lpstr>
      <vt:lpstr>KM and information filtering</vt:lpstr>
      <vt:lpstr>KM and intelligent agents</vt:lpstr>
      <vt:lpstr>Email filtering</vt:lpstr>
      <vt:lpstr>Internet news-ﬁltering programs </vt:lpstr>
      <vt:lpstr>Reducing information overload</vt:lpstr>
      <vt:lpstr>Adaptive Technologies</vt:lpstr>
      <vt:lpstr>Strategic implications of KM tools and techniques</vt:lpstr>
      <vt:lpstr>Practical implications of KM tools and techniques</vt:lpstr>
      <vt:lpstr>Summary</vt:lpstr>
      <vt:lpstr>Unit checkpoint: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CSS3133 Knowledge Management  Unit 08: KM Tools</dc:title>
  <dc:creator>Dr. Lim Chia Yean</dc:creator>
  <cp:lastModifiedBy>0204677 LIM ZHE YUAN</cp:lastModifiedBy>
  <cp:revision>39</cp:revision>
  <dcterms:created xsi:type="dcterms:W3CDTF">2021-01-18T05:33:36Z</dcterms:created>
  <dcterms:modified xsi:type="dcterms:W3CDTF">2023-08-12T04:49:36Z</dcterms:modified>
</cp:coreProperties>
</file>