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30"/>
  </p:notesMasterIdLst>
  <p:sldIdLst>
    <p:sldId id="259" r:id="rId3"/>
    <p:sldId id="283" r:id="rId4"/>
    <p:sldId id="321" r:id="rId5"/>
    <p:sldId id="322" r:id="rId6"/>
    <p:sldId id="323" r:id="rId7"/>
    <p:sldId id="345" r:id="rId8"/>
    <p:sldId id="324" r:id="rId9"/>
    <p:sldId id="341" r:id="rId10"/>
    <p:sldId id="325" r:id="rId11"/>
    <p:sldId id="342" r:id="rId12"/>
    <p:sldId id="326" r:id="rId13"/>
    <p:sldId id="343" r:id="rId14"/>
    <p:sldId id="327" r:id="rId15"/>
    <p:sldId id="344" r:id="rId16"/>
    <p:sldId id="328" r:id="rId17"/>
    <p:sldId id="329" r:id="rId18"/>
    <p:sldId id="330" r:id="rId19"/>
    <p:sldId id="331" r:id="rId20"/>
    <p:sldId id="333" r:id="rId21"/>
    <p:sldId id="334" r:id="rId22"/>
    <p:sldId id="335" r:id="rId23"/>
    <p:sldId id="336" r:id="rId24"/>
    <p:sldId id="337" r:id="rId25"/>
    <p:sldId id="338" r:id="rId26"/>
    <p:sldId id="340" r:id="rId27"/>
    <p:sldId id="318" r:id="rId28"/>
    <p:sldId id="32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1" autoAdjust="0"/>
    <p:restoredTop sz="76863" autoAdjust="0"/>
  </p:normalViewPr>
  <p:slideViewPr>
    <p:cSldViewPr snapToGrid="0">
      <p:cViewPr varScale="1">
        <p:scale>
          <a:sx n="63" d="100"/>
          <a:sy n="63" d="100"/>
        </p:scale>
        <p:origin x="1224"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2F88D2-B400-48A5-841E-874082BE0458}"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MY"/>
        </a:p>
      </dgm:t>
    </dgm:pt>
    <dgm:pt modelId="{3A2D919C-7FC6-476A-AC81-A3C2434E7220}">
      <dgm:prSet phldrT="[Text]" custT="1"/>
      <dgm:spPr/>
      <dgm:t>
        <a:bodyPr/>
        <a:lstStyle/>
        <a:p>
          <a:r>
            <a:rPr lang="en-MY" sz="1800" b="0" i="0" dirty="0"/>
            <a:t>Improve Customer Support</a:t>
          </a:r>
          <a:endParaRPr lang="en-MY" sz="1800" dirty="0"/>
        </a:p>
      </dgm:t>
    </dgm:pt>
    <dgm:pt modelId="{E92A06ED-FB94-4091-AE90-120C41E83748}" type="parTrans" cxnId="{B59A11A5-6FC7-41E6-A730-7F15ECCD26AA}">
      <dgm:prSet/>
      <dgm:spPr/>
      <dgm:t>
        <a:bodyPr/>
        <a:lstStyle/>
        <a:p>
          <a:endParaRPr lang="en-MY" sz="1200"/>
        </a:p>
      </dgm:t>
    </dgm:pt>
    <dgm:pt modelId="{28EB67B5-38E0-459E-B66C-FEEC34ED3157}" type="sibTrans" cxnId="{B59A11A5-6FC7-41E6-A730-7F15ECCD26AA}">
      <dgm:prSet/>
      <dgm:spPr/>
      <dgm:t>
        <a:bodyPr/>
        <a:lstStyle/>
        <a:p>
          <a:endParaRPr lang="en-MY" sz="1200"/>
        </a:p>
      </dgm:t>
    </dgm:pt>
    <dgm:pt modelId="{1EF1A854-D788-4A8D-BC7A-4D711F35F8F1}">
      <dgm:prSet phldrT="[Text]" custT="1"/>
      <dgm:spPr/>
      <dgm:t>
        <a:bodyPr/>
        <a:lstStyle/>
        <a:p>
          <a:r>
            <a:rPr lang="en-MY" sz="1800" b="0" i="0" dirty="0"/>
            <a:t>Foster a Learning Culture</a:t>
          </a:r>
          <a:endParaRPr lang="en-MY" sz="1800" dirty="0"/>
        </a:p>
      </dgm:t>
    </dgm:pt>
    <dgm:pt modelId="{C550D765-BBE8-4663-A37C-140A2300428B}" type="parTrans" cxnId="{CAA40813-4DA7-4DBB-808B-BA72E1F45BA1}">
      <dgm:prSet/>
      <dgm:spPr/>
      <dgm:t>
        <a:bodyPr/>
        <a:lstStyle/>
        <a:p>
          <a:endParaRPr lang="en-MY" sz="1200"/>
        </a:p>
      </dgm:t>
    </dgm:pt>
    <dgm:pt modelId="{C7DDB3F3-118B-471D-B31B-16FCF1410CBB}" type="sibTrans" cxnId="{CAA40813-4DA7-4DBB-808B-BA72E1F45BA1}">
      <dgm:prSet/>
      <dgm:spPr/>
      <dgm:t>
        <a:bodyPr/>
        <a:lstStyle/>
        <a:p>
          <a:endParaRPr lang="en-MY" sz="1200"/>
        </a:p>
      </dgm:t>
    </dgm:pt>
    <dgm:pt modelId="{0D583748-8194-41F4-822A-F81B5CB2342A}">
      <dgm:prSet phldrT="[Text]" custT="1"/>
      <dgm:spPr/>
      <dgm:t>
        <a:bodyPr/>
        <a:lstStyle/>
        <a:p>
          <a:r>
            <a:rPr lang="en-MY" sz="1800" b="0" i="0" dirty="0"/>
            <a:t>Optimize Product Knowledge</a:t>
          </a:r>
          <a:endParaRPr lang="en-MY" sz="1800" dirty="0"/>
        </a:p>
      </dgm:t>
    </dgm:pt>
    <dgm:pt modelId="{046066E2-46C0-4E98-9CCE-926FE525FCAD}" type="parTrans" cxnId="{8CC95DF7-5225-48B3-AA48-F7504B65B15C}">
      <dgm:prSet/>
      <dgm:spPr/>
      <dgm:t>
        <a:bodyPr/>
        <a:lstStyle/>
        <a:p>
          <a:endParaRPr lang="en-MY" sz="1200"/>
        </a:p>
      </dgm:t>
    </dgm:pt>
    <dgm:pt modelId="{9A7C1FCF-0FEB-40DB-B065-2115F5352080}" type="sibTrans" cxnId="{8CC95DF7-5225-48B3-AA48-F7504B65B15C}">
      <dgm:prSet/>
      <dgm:spPr/>
      <dgm:t>
        <a:bodyPr/>
        <a:lstStyle/>
        <a:p>
          <a:endParaRPr lang="en-MY" sz="1200"/>
        </a:p>
      </dgm:t>
    </dgm:pt>
    <dgm:pt modelId="{EDE1620C-579A-4D94-99BA-93CB85DE5E96}">
      <dgm:prSet phldrT="[Text]" custT="1"/>
      <dgm:spPr/>
      <dgm:t>
        <a:bodyPr/>
        <a:lstStyle/>
        <a:p>
          <a:r>
            <a:rPr lang="en-MY" sz="1800" b="0" i="0" dirty="0"/>
            <a:t>Enhance Decision Making</a:t>
          </a:r>
          <a:endParaRPr lang="en-MY" sz="1800" dirty="0"/>
        </a:p>
      </dgm:t>
    </dgm:pt>
    <dgm:pt modelId="{DE08911F-584D-4EF3-8A88-4A9F6CE35C95}" type="parTrans" cxnId="{526D4FAA-A8B2-46AA-BC0E-449571AC3683}">
      <dgm:prSet/>
      <dgm:spPr/>
      <dgm:t>
        <a:bodyPr/>
        <a:lstStyle/>
        <a:p>
          <a:endParaRPr lang="en-MY" sz="1200"/>
        </a:p>
      </dgm:t>
    </dgm:pt>
    <dgm:pt modelId="{95AC5FA0-10A0-4351-A4F2-FE0801FA54E1}" type="sibTrans" cxnId="{526D4FAA-A8B2-46AA-BC0E-449571AC3683}">
      <dgm:prSet/>
      <dgm:spPr/>
      <dgm:t>
        <a:bodyPr/>
        <a:lstStyle/>
        <a:p>
          <a:endParaRPr lang="en-MY" sz="1200"/>
        </a:p>
      </dgm:t>
    </dgm:pt>
    <dgm:pt modelId="{0DA1927D-D25D-4440-B41E-32DBA9A0906D}">
      <dgm:prSet phldrT="[Text]" custT="1"/>
      <dgm:spPr/>
      <dgm:t>
        <a:bodyPr/>
        <a:lstStyle/>
        <a:p>
          <a:r>
            <a:rPr lang="en-MY" sz="1800" b="0" i="0" dirty="0"/>
            <a:t>Drive Innovation</a:t>
          </a:r>
          <a:endParaRPr lang="en-MY" sz="1800" dirty="0"/>
        </a:p>
      </dgm:t>
    </dgm:pt>
    <dgm:pt modelId="{4CEC95CA-75BC-4B23-95C1-22F9C2DC3A3F}" type="parTrans" cxnId="{244718C1-1C73-45B2-9925-07DA9F4E18BB}">
      <dgm:prSet/>
      <dgm:spPr/>
      <dgm:t>
        <a:bodyPr/>
        <a:lstStyle/>
        <a:p>
          <a:endParaRPr lang="en-MY" sz="1200"/>
        </a:p>
      </dgm:t>
    </dgm:pt>
    <dgm:pt modelId="{5D3B8FE3-C77C-4CAB-940B-C10CB276E6FD}" type="sibTrans" cxnId="{244718C1-1C73-45B2-9925-07DA9F4E18BB}">
      <dgm:prSet/>
      <dgm:spPr/>
      <dgm:t>
        <a:bodyPr/>
        <a:lstStyle/>
        <a:p>
          <a:endParaRPr lang="en-MY" sz="1200"/>
        </a:p>
      </dgm:t>
    </dgm:pt>
    <dgm:pt modelId="{E88B8A26-F9EA-4F4D-9C5D-26775B0D7F18}" type="pres">
      <dgm:prSet presAssocID="{5C2F88D2-B400-48A5-841E-874082BE0458}" presName="diagram" presStyleCnt="0">
        <dgm:presLayoutVars>
          <dgm:dir/>
          <dgm:resizeHandles val="exact"/>
        </dgm:presLayoutVars>
      </dgm:prSet>
      <dgm:spPr/>
    </dgm:pt>
    <dgm:pt modelId="{6B83F2FE-B05A-4715-8642-5331D8ABA831}" type="pres">
      <dgm:prSet presAssocID="{3A2D919C-7FC6-476A-AC81-A3C2434E7220}" presName="node" presStyleLbl="node1" presStyleIdx="0" presStyleCnt="5">
        <dgm:presLayoutVars>
          <dgm:bulletEnabled val="1"/>
        </dgm:presLayoutVars>
      </dgm:prSet>
      <dgm:spPr/>
    </dgm:pt>
    <dgm:pt modelId="{8A193187-2AF6-4BB3-9E7F-2E95A9974E34}" type="pres">
      <dgm:prSet presAssocID="{28EB67B5-38E0-459E-B66C-FEEC34ED3157}" presName="sibTrans" presStyleCnt="0"/>
      <dgm:spPr/>
    </dgm:pt>
    <dgm:pt modelId="{4E2B3DBF-EA55-4DB3-9B20-D3BA6801C6F0}" type="pres">
      <dgm:prSet presAssocID="{1EF1A854-D788-4A8D-BC7A-4D711F35F8F1}" presName="node" presStyleLbl="node1" presStyleIdx="1" presStyleCnt="5">
        <dgm:presLayoutVars>
          <dgm:bulletEnabled val="1"/>
        </dgm:presLayoutVars>
      </dgm:prSet>
      <dgm:spPr/>
    </dgm:pt>
    <dgm:pt modelId="{BD94F579-E0F9-4B1D-9C67-FACD943E1D99}" type="pres">
      <dgm:prSet presAssocID="{C7DDB3F3-118B-471D-B31B-16FCF1410CBB}" presName="sibTrans" presStyleCnt="0"/>
      <dgm:spPr/>
    </dgm:pt>
    <dgm:pt modelId="{085B1E66-EA9D-4F50-A788-9DF156BA0A9A}" type="pres">
      <dgm:prSet presAssocID="{0D583748-8194-41F4-822A-F81B5CB2342A}" presName="node" presStyleLbl="node1" presStyleIdx="2" presStyleCnt="5">
        <dgm:presLayoutVars>
          <dgm:bulletEnabled val="1"/>
        </dgm:presLayoutVars>
      </dgm:prSet>
      <dgm:spPr/>
    </dgm:pt>
    <dgm:pt modelId="{95F452D1-7BFB-4241-9E7B-F4B66CDC2E7B}" type="pres">
      <dgm:prSet presAssocID="{9A7C1FCF-0FEB-40DB-B065-2115F5352080}" presName="sibTrans" presStyleCnt="0"/>
      <dgm:spPr/>
    </dgm:pt>
    <dgm:pt modelId="{55F9F5FA-A63A-450B-8982-BBC99C2D01FA}" type="pres">
      <dgm:prSet presAssocID="{EDE1620C-579A-4D94-99BA-93CB85DE5E96}" presName="node" presStyleLbl="node1" presStyleIdx="3" presStyleCnt="5">
        <dgm:presLayoutVars>
          <dgm:bulletEnabled val="1"/>
        </dgm:presLayoutVars>
      </dgm:prSet>
      <dgm:spPr/>
    </dgm:pt>
    <dgm:pt modelId="{16C08669-993F-4A29-9BDB-65775E4FC91D}" type="pres">
      <dgm:prSet presAssocID="{95AC5FA0-10A0-4351-A4F2-FE0801FA54E1}" presName="sibTrans" presStyleCnt="0"/>
      <dgm:spPr/>
    </dgm:pt>
    <dgm:pt modelId="{9D293509-CD2D-4678-B26C-1C7A2F883166}" type="pres">
      <dgm:prSet presAssocID="{0DA1927D-D25D-4440-B41E-32DBA9A0906D}" presName="node" presStyleLbl="node1" presStyleIdx="4" presStyleCnt="5">
        <dgm:presLayoutVars>
          <dgm:bulletEnabled val="1"/>
        </dgm:presLayoutVars>
      </dgm:prSet>
      <dgm:spPr/>
    </dgm:pt>
  </dgm:ptLst>
  <dgm:cxnLst>
    <dgm:cxn modelId="{CAA40813-4DA7-4DBB-808B-BA72E1F45BA1}" srcId="{5C2F88D2-B400-48A5-841E-874082BE0458}" destId="{1EF1A854-D788-4A8D-BC7A-4D711F35F8F1}" srcOrd="1" destOrd="0" parTransId="{C550D765-BBE8-4663-A37C-140A2300428B}" sibTransId="{C7DDB3F3-118B-471D-B31B-16FCF1410CBB}"/>
    <dgm:cxn modelId="{6648AB17-32B6-4654-B8D4-7BA80DBCCA1F}" type="presOf" srcId="{0DA1927D-D25D-4440-B41E-32DBA9A0906D}" destId="{9D293509-CD2D-4678-B26C-1C7A2F883166}" srcOrd="0" destOrd="0" presId="urn:microsoft.com/office/officeart/2005/8/layout/default"/>
    <dgm:cxn modelId="{DF46C142-944B-4ED8-A406-4E68981BFB55}" type="presOf" srcId="{5C2F88D2-B400-48A5-841E-874082BE0458}" destId="{E88B8A26-F9EA-4F4D-9C5D-26775B0D7F18}" srcOrd="0" destOrd="0" presId="urn:microsoft.com/office/officeart/2005/8/layout/default"/>
    <dgm:cxn modelId="{A48FA743-2D1B-466B-88B3-C6A898921FA8}" type="presOf" srcId="{1EF1A854-D788-4A8D-BC7A-4D711F35F8F1}" destId="{4E2B3DBF-EA55-4DB3-9B20-D3BA6801C6F0}" srcOrd="0" destOrd="0" presId="urn:microsoft.com/office/officeart/2005/8/layout/default"/>
    <dgm:cxn modelId="{F76A218B-4FA9-4B22-BA7C-3B2804DBC42A}" type="presOf" srcId="{0D583748-8194-41F4-822A-F81B5CB2342A}" destId="{085B1E66-EA9D-4F50-A788-9DF156BA0A9A}" srcOrd="0" destOrd="0" presId="urn:microsoft.com/office/officeart/2005/8/layout/default"/>
    <dgm:cxn modelId="{B59A11A5-6FC7-41E6-A730-7F15ECCD26AA}" srcId="{5C2F88D2-B400-48A5-841E-874082BE0458}" destId="{3A2D919C-7FC6-476A-AC81-A3C2434E7220}" srcOrd="0" destOrd="0" parTransId="{E92A06ED-FB94-4091-AE90-120C41E83748}" sibTransId="{28EB67B5-38E0-459E-B66C-FEEC34ED3157}"/>
    <dgm:cxn modelId="{526D4FAA-A8B2-46AA-BC0E-449571AC3683}" srcId="{5C2F88D2-B400-48A5-841E-874082BE0458}" destId="{EDE1620C-579A-4D94-99BA-93CB85DE5E96}" srcOrd="3" destOrd="0" parTransId="{DE08911F-584D-4EF3-8A88-4A9F6CE35C95}" sibTransId="{95AC5FA0-10A0-4351-A4F2-FE0801FA54E1}"/>
    <dgm:cxn modelId="{2FD2EABF-F1A4-45C3-8A2D-DD3864F5D98A}" type="presOf" srcId="{EDE1620C-579A-4D94-99BA-93CB85DE5E96}" destId="{55F9F5FA-A63A-450B-8982-BBC99C2D01FA}" srcOrd="0" destOrd="0" presId="urn:microsoft.com/office/officeart/2005/8/layout/default"/>
    <dgm:cxn modelId="{244718C1-1C73-45B2-9925-07DA9F4E18BB}" srcId="{5C2F88D2-B400-48A5-841E-874082BE0458}" destId="{0DA1927D-D25D-4440-B41E-32DBA9A0906D}" srcOrd="4" destOrd="0" parTransId="{4CEC95CA-75BC-4B23-95C1-22F9C2DC3A3F}" sibTransId="{5D3B8FE3-C77C-4CAB-940B-C10CB276E6FD}"/>
    <dgm:cxn modelId="{1E21CBCE-6E5B-4C89-8F49-8C6A59A98C96}" type="presOf" srcId="{3A2D919C-7FC6-476A-AC81-A3C2434E7220}" destId="{6B83F2FE-B05A-4715-8642-5331D8ABA831}" srcOrd="0" destOrd="0" presId="urn:microsoft.com/office/officeart/2005/8/layout/default"/>
    <dgm:cxn modelId="{8CC95DF7-5225-48B3-AA48-F7504B65B15C}" srcId="{5C2F88D2-B400-48A5-841E-874082BE0458}" destId="{0D583748-8194-41F4-822A-F81B5CB2342A}" srcOrd="2" destOrd="0" parTransId="{046066E2-46C0-4E98-9CCE-926FE525FCAD}" sibTransId="{9A7C1FCF-0FEB-40DB-B065-2115F5352080}"/>
    <dgm:cxn modelId="{85E4F0B8-AEC4-498E-9DD7-CD129F82AFC9}" type="presParOf" srcId="{E88B8A26-F9EA-4F4D-9C5D-26775B0D7F18}" destId="{6B83F2FE-B05A-4715-8642-5331D8ABA831}" srcOrd="0" destOrd="0" presId="urn:microsoft.com/office/officeart/2005/8/layout/default"/>
    <dgm:cxn modelId="{409CF12C-E1FB-48B8-B905-9C5757ECAEE6}" type="presParOf" srcId="{E88B8A26-F9EA-4F4D-9C5D-26775B0D7F18}" destId="{8A193187-2AF6-4BB3-9E7F-2E95A9974E34}" srcOrd="1" destOrd="0" presId="urn:microsoft.com/office/officeart/2005/8/layout/default"/>
    <dgm:cxn modelId="{F95419CD-8006-4D53-819D-E30AAC994EDA}" type="presParOf" srcId="{E88B8A26-F9EA-4F4D-9C5D-26775B0D7F18}" destId="{4E2B3DBF-EA55-4DB3-9B20-D3BA6801C6F0}" srcOrd="2" destOrd="0" presId="urn:microsoft.com/office/officeart/2005/8/layout/default"/>
    <dgm:cxn modelId="{9F3FEF8C-10FD-4823-B483-B827579BE308}" type="presParOf" srcId="{E88B8A26-F9EA-4F4D-9C5D-26775B0D7F18}" destId="{BD94F579-E0F9-4B1D-9C67-FACD943E1D99}" srcOrd="3" destOrd="0" presId="urn:microsoft.com/office/officeart/2005/8/layout/default"/>
    <dgm:cxn modelId="{CE999F4B-6B74-480C-B451-E4949FB26930}" type="presParOf" srcId="{E88B8A26-F9EA-4F4D-9C5D-26775B0D7F18}" destId="{085B1E66-EA9D-4F50-A788-9DF156BA0A9A}" srcOrd="4" destOrd="0" presId="urn:microsoft.com/office/officeart/2005/8/layout/default"/>
    <dgm:cxn modelId="{A2D24ECA-EA20-408D-8652-CBCF7BCE376F}" type="presParOf" srcId="{E88B8A26-F9EA-4F4D-9C5D-26775B0D7F18}" destId="{95F452D1-7BFB-4241-9E7B-F4B66CDC2E7B}" srcOrd="5" destOrd="0" presId="urn:microsoft.com/office/officeart/2005/8/layout/default"/>
    <dgm:cxn modelId="{D7E3C963-B187-4511-A4D3-F7646E43C846}" type="presParOf" srcId="{E88B8A26-F9EA-4F4D-9C5D-26775B0D7F18}" destId="{55F9F5FA-A63A-450B-8982-BBC99C2D01FA}" srcOrd="6" destOrd="0" presId="urn:microsoft.com/office/officeart/2005/8/layout/default"/>
    <dgm:cxn modelId="{A84A4ACE-533B-425D-A375-E419E1607994}" type="presParOf" srcId="{E88B8A26-F9EA-4F4D-9C5D-26775B0D7F18}" destId="{16C08669-993F-4A29-9BDB-65775E4FC91D}" srcOrd="7" destOrd="0" presId="urn:microsoft.com/office/officeart/2005/8/layout/default"/>
    <dgm:cxn modelId="{EEFFAFB7-61D5-406E-8948-6042D9B8B707}" type="presParOf" srcId="{E88B8A26-F9EA-4F4D-9C5D-26775B0D7F18}" destId="{9D293509-CD2D-4678-B26C-1C7A2F883166}"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3F2FE-B05A-4715-8642-5331D8ABA831}">
      <dsp:nvSpPr>
        <dsp:cNvPr id="0" name=""/>
        <dsp:cNvSpPr/>
      </dsp:nvSpPr>
      <dsp:spPr>
        <a:xfrm>
          <a:off x="696601" y="1585"/>
          <a:ext cx="1528029" cy="91681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MY" sz="1800" b="0" i="0" kern="1200" dirty="0"/>
            <a:t>Improve Customer Support</a:t>
          </a:r>
          <a:endParaRPr lang="en-MY" sz="1800" kern="1200" dirty="0"/>
        </a:p>
      </dsp:txBody>
      <dsp:txXfrm>
        <a:off x="696601" y="1585"/>
        <a:ext cx="1528029" cy="916817"/>
      </dsp:txXfrm>
    </dsp:sp>
    <dsp:sp modelId="{4E2B3DBF-EA55-4DB3-9B20-D3BA6801C6F0}">
      <dsp:nvSpPr>
        <dsp:cNvPr id="0" name=""/>
        <dsp:cNvSpPr/>
      </dsp:nvSpPr>
      <dsp:spPr>
        <a:xfrm>
          <a:off x="2377433" y="1585"/>
          <a:ext cx="1528029" cy="916817"/>
        </a:xfrm>
        <a:prstGeom prst="rect">
          <a:avLst/>
        </a:prstGeom>
        <a:solidFill>
          <a:schemeClr val="accent2">
            <a:hueOff val="3177985"/>
            <a:satOff val="-7901"/>
            <a:lumOff val="-73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MY" sz="1800" b="0" i="0" kern="1200" dirty="0"/>
            <a:t>Foster a Learning Culture</a:t>
          </a:r>
          <a:endParaRPr lang="en-MY" sz="1800" kern="1200" dirty="0"/>
        </a:p>
      </dsp:txBody>
      <dsp:txXfrm>
        <a:off x="2377433" y="1585"/>
        <a:ext cx="1528029" cy="916817"/>
      </dsp:txXfrm>
    </dsp:sp>
    <dsp:sp modelId="{085B1E66-EA9D-4F50-A788-9DF156BA0A9A}">
      <dsp:nvSpPr>
        <dsp:cNvPr id="0" name=""/>
        <dsp:cNvSpPr/>
      </dsp:nvSpPr>
      <dsp:spPr>
        <a:xfrm>
          <a:off x="696601" y="1071206"/>
          <a:ext cx="1528029" cy="916817"/>
        </a:xfrm>
        <a:prstGeom prst="rect">
          <a:avLst/>
        </a:prstGeom>
        <a:solidFill>
          <a:schemeClr val="accent2">
            <a:hueOff val="6355970"/>
            <a:satOff val="-15801"/>
            <a:lumOff val="-146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MY" sz="1800" b="0" i="0" kern="1200" dirty="0"/>
            <a:t>Optimize Product Knowledge</a:t>
          </a:r>
          <a:endParaRPr lang="en-MY" sz="1800" kern="1200" dirty="0"/>
        </a:p>
      </dsp:txBody>
      <dsp:txXfrm>
        <a:off x="696601" y="1071206"/>
        <a:ext cx="1528029" cy="916817"/>
      </dsp:txXfrm>
    </dsp:sp>
    <dsp:sp modelId="{55F9F5FA-A63A-450B-8982-BBC99C2D01FA}">
      <dsp:nvSpPr>
        <dsp:cNvPr id="0" name=""/>
        <dsp:cNvSpPr/>
      </dsp:nvSpPr>
      <dsp:spPr>
        <a:xfrm>
          <a:off x="2377433" y="1071206"/>
          <a:ext cx="1528029" cy="916817"/>
        </a:xfrm>
        <a:prstGeom prst="rect">
          <a:avLst/>
        </a:prstGeom>
        <a:solidFill>
          <a:schemeClr val="accent2">
            <a:hueOff val="9533956"/>
            <a:satOff val="-23702"/>
            <a:lumOff val="-219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MY" sz="1800" b="0" i="0" kern="1200" dirty="0"/>
            <a:t>Enhance Decision Making</a:t>
          </a:r>
          <a:endParaRPr lang="en-MY" sz="1800" kern="1200" dirty="0"/>
        </a:p>
      </dsp:txBody>
      <dsp:txXfrm>
        <a:off x="2377433" y="1071206"/>
        <a:ext cx="1528029" cy="916817"/>
      </dsp:txXfrm>
    </dsp:sp>
    <dsp:sp modelId="{9D293509-CD2D-4678-B26C-1C7A2F883166}">
      <dsp:nvSpPr>
        <dsp:cNvPr id="0" name=""/>
        <dsp:cNvSpPr/>
      </dsp:nvSpPr>
      <dsp:spPr>
        <a:xfrm>
          <a:off x="1537017" y="2140826"/>
          <a:ext cx="1528029" cy="916817"/>
        </a:xfrm>
        <a:prstGeom prst="rect">
          <a:avLst/>
        </a:prstGeom>
        <a:solidFill>
          <a:schemeClr val="accent2">
            <a:hueOff val="12711941"/>
            <a:satOff val="-31602"/>
            <a:lumOff val="-292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MY" sz="1800" b="0" i="0" kern="1200" dirty="0"/>
            <a:t>Drive Innovation</a:t>
          </a:r>
          <a:endParaRPr lang="en-MY" sz="1800" kern="1200" dirty="0"/>
        </a:p>
      </dsp:txBody>
      <dsp:txXfrm>
        <a:off x="1537017" y="2140826"/>
        <a:ext cx="1528029" cy="91681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C5588-F0E6-4072-8141-72619F1E5813}" type="datetimeFigureOut">
              <a:rPr lang="en-US" smtClean="0"/>
              <a:t>8/13/2023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B4023-4980-46A4-988D-7F027648318A}" type="slidenum">
              <a:rPr lang="en-US" smtClean="0"/>
              <a:t>‹#›</a:t>
            </a:fld>
            <a:endParaRPr lang="en-US"/>
          </a:p>
        </p:txBody>
      </p:sp>
    </p:spTree>
    <p:extLst>
      <p:ext uri="{BB962C8B-B14F-4D97-AF65-F5344CB8AC3E}">
        <p14:creationId xmlns:p14="http://schemas.microsoft.com/office/powerpoint/2010/main" val="300241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 articulated </a:t>
            </a:r>
            <a:r>
              <a:rPr lang="en-US" b="1" dirty="0"/>
              <a:t>business strategy </a:t>
            </a:r>
            <a:r>
              <a:rPr lang="en-US" b="0" dirty="0"/>
              <a:t>and objectives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 description of knowledge-based </a:t>
            </a:r>
            <a:r>
              <a:rPr lang="en-US" b="1" dirty="0"/>
              <a:t>business issues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An inventory of </a:t>
            </a:r>
            <a:r>
              <a:rPr lang="en-US" sz="1200" b="1" dirty="0"/>
              <a:t>available knowledge resources</a:t>
            </a:r>
          </a:p>
          <a:p>
            <a:pPr marL="171450" indent="-171450">
              <a:buFont typeface="Arial" panose="020B0604020202020204" pitchFamily="34" charset="0"/>
              <a:buChar char="•"/>
            </a:pPr>
            <a:r>
              <a:rPr lang="en-US" sz="1200" b="0" dirty="0"/>
              <a:t>An </a:t>
            </a:r>
            <a:r>
              <a:rPr lang="en-US" sz="1200" b="1" dirty="0"/>
              <a:t>analysis</a:t>
            </a:r>
            <a:r>
              <a:rPr lang="en-US" sz="1200" b="0" dirty="0"/>
              <a:t> of </a:t>
            </a:r>
            <a:r>
              <a:rPr lang="en-US" sz="1200" b="1" dirty="0"/>
              <a:t>recommended knowledge leverage points </a:t>
            </a:r>
            <a:endParaRPr lang="en-MY" b="1" dirty="0"/>
          </a:p>
        </p:txBody>
      </p:sp>
      <p:sp>
        <p:nvSpPr>
          <p:cNvPr id="4" name="Slide Number Placeholder 3"/>
          <p:cNvSpPr>
            <a:spLocks noGrp="1"/>
          </p:cNvSpPr>
          <p:nvPr>
            <p:ph type="sldNum" sz="quarter" idx="5"/>
          </p:nvPr>
        </p:nvSpPr>
        <p:spPr/>
        <p:txBody>
          <a:bodyPr/>
          <a:lstStyle/>
          <a:p>
            <a:fld id="{4A4B4023-4980-46A4-988D-7F027648318A}" type="slidenum">
              <a:rPr lang="en-US" smtClean="0"/>
              <a:t>11</a:t>
            </a:fld>
            <a:endParaRPr lang="en-US"/>
          </a:p>
        </p:txBody>
      </p:sp>
    </p:spTree>
    <p:extLst>
      <p:ext uri="{BB962C8B-B14F-4D97-AF65-F5344CB8AC3E}">
        <p14:creationId xmlns:p14="http://schemas.microsoft.com/office/powerpoint/2010/main" val="195090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4A4B4023-4980-46A4-988D-7F027648318A}" type="slidenum">
              <a:rPr lang="en-US" smtClean="0"/>
              <a:t>14</a:t>
            </a:fld>
            <a:endParaRPr lang="en-US"/>
          </a:p>
        </p:txBody>
      </p:sp>
    </p:spTree>
    <p:extLst>
      <p:ext uri="{BB962C8B-B14F-4D97-AF65-F5344CB8AC3E}">
        <p14:creationId xmlns:p14="http://schemas.microsoft.com/office/powerpoint/2010/main" val="3023857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Knowledge audit aims to identify the current business state and works to improve it to the desired/ideal state</a:t>
            </a:r>
          </a:p>
        </p:txBody>
      </p:sp>
      <p:sp>
        <p:nvSpPr>
          <p:cNvPr id="4" name="Slide Number Placeholder 3"/>
          <p:cNvSpPr>
            <a:spLocks noGrp="1"/>
          </p:cNvSpPr>
          <p:nvPr>
            <p:ph type="sldNum" sz="quarter" idx="5"/>
          </p:nvPr>
        </p:nvSpPr>
        <p:spPr/>
        <p:txBody>
          <a:bodyPr/>
          <a:lstStyle/>
          <a:p>
            <a:fld id="{4A4B4023-4980-46A4-988D-7F027648318A}" type="slidenum">
              <a:rPr lang="en-US" smtClean="0"/>
              <a:t>16</a:t>
            </a:fld>
            <a:endParaRPr lang="en-US"/>
          </a:p>
        </p:txBody>
      </p:sp>
    </p:spTree>
    <p:extLst>
      <p:ext uri="{BB962C8B-B14F-4D97-AF65-F5344CB8AC3E}">
        <p14:creationId xmlns:p14="http://schemas.microsoft.com/office/powerpoint/2010/main" val="578541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39" y="368596"/>
            <a:ext cx="12178861" cy="6858000"/>
          </a:xfrm>
          <a:prstGeom prst="rect">
            <a:avLst/>
          </a:prstGeom>
        </p:spPr>
      </p:pic>
      <p:sp>
        <p:nvSpPr>
          <p:cNvPr id="2" name="Title 1"/>
          <p:cNvSpPr>
            <a:spLocks noGrp="1"/>
          </p:cNvSpPr>
          <p:nvPr>
            <p:ph type="ctrTitle"/>
          </p:nvPr>
        </p:nvSpPr>
        <p:spPr>
          <a:xfrm>
            <a:off x="474559" y="3274273"/>
            <a:ext cx="8463767" cy="2148899"/>
          </a:xfrm>
        </p:spPr>
        <p:txBody>
          <a:bodyPr lIns="0" tIns="0" anchor="b">
            <a:noAutofit/>
          </a:bodyPr>
          <a:lstStyle>
            <a:lvl1pPr algn="l">
              <a:lnSpc>
                <a:spcPct val="80000"/>
              </a:lnSpc>
              <a:defRPr sz="88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59" y="5653142"/>
            <a:ext cx="8463767" cy="565927"/>
          </a:xfrm>
        </p:spPr>
        <p:txBody>
          <a:bodyPr lIns="0" tIns="0" anchor="t">
            <a:normAutofit/>
          </a:bodyPr>
          <a:lstStyle>
            <a:lvl1pPr marL="0" indent="0" algn="l">
              <a:buNone/>
              <a:defRPr sz="2133">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AU" dirty="0"/>
              <a:t>CLICK TO EDIT MASTER SUBTITLE STYLE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48605" y="4697862"/>
            <a:ext cx="2932254" cy="2073564"/>
          </a:xfrm>
          <a:prstGeom prst="rect">
            <a:avLst/>
          </a:prstGeom>
        </p:spPr>
      </p:pic>
    </p:spTree>
    <p:extLst>
      <p:ext uri="{BB962C8B-B14F-4D97-AF65-F5344CB8AC3E}">
        <p14:creationId xmlns:p14="http://schemas.microsoft.com/office/powerpoint/2010/main" val="359687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74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6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B964A6D8-9BF3-4F15-BA99-C9083171ECED}"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139070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4563" y="3274274"/>
            <a:ext cx="8463767" cy="2148899"/>
          </a:xfrm>
        </p:spPr>
        <p:txBody>
          <a:bodyPr lIns="0" tIns="0" anchor="b">
            <a:noAutofit/>
          </a:bodyPr>
          <a:lstStyle>
            <a:lvl1pPr algn="l">
              <a:lnSpc>
                <a:spcPct val="80000"/>
              </a:lnSpc>
              <a:defRPr sz="66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63" y="5653147"/>
            <a:ext cx="8463767" cy="565927"/>
          </a:xfrm>
        </p:spPr>
        <p:txBody>
          <a:bodyPr lIns="0" tIns="0" anchor="t">
            <a:normAutofit/>
          </a:bodyPr>
          <a:lstStyle>
            <a:lvl1pPr marL="0" indent="0" algn="l">
              <a:buNone/>
              <a:defRPr sz="1600">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dirty="0"/>
              <a:t>CLICK TO EDIT MASTER SUBTITLE STYLE</a:t>
            </a:r>
            <a:endParaRPr lang="en-US" dirty="0"/>
          </a:p>
        </p:txBody>
      </p:sp>
      <p:pic>
        <p:nvPicPr>
          <p:cNvPr id="7" name="Picture 6" descr="A close up of a logo&#10;&#10;Description automatically generated">
            <a:extLst>
              <a:ext uri="{FF2B5EF4-FFF2-40B4-BE49-F238E27FC236}">
                <a16:creationId xmlns:a16="http://schemas.microsoft.com/office/drawing/2014/main" id="{90DA1006-27F2-43B9-A1FE-542C51345D91}"/>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2143872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62300" y="6417653"/>
            <a:ext cx="3396697"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4" name="Slide Number Placeholder 3"/>
          <p:cNvSpPr>
            <a:spLocks noGrp="1"/>
          </p:cNvSpPr>
          <p:nvPr>
            <p:ph type="sldNum" sz="quarter" idx="11"/>
          </p:nvPr>
        </p:nvSpPr>
        <p:spPr>
          <a:xfrm>
            <a:off x="609603" y="6417653"/>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8" y="2375397"/>
            <a:ext cx="7588251" cy="2267483"/>
          </a:xfrm>
        </p:spPr>
        <p:txBody>
          <a:bodyPr lIns="0" tIns="0"/>
          <a:lstStyle>
            <a:lvl1pPr marL="0" indent="0">
              <a:lnSpc>
                <a:spcPct val="80000"/>
              </a:lnSpc>
              <a:buNone/>
              <a:defRPr sz="6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8" y="4642880"/>
            <a:ext cx="7498005"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11" name="Picture 10" descr="A close up of a logo&#10;&#10;Description automatically generated">
            <a:extLst>
              <a:ext uri="{FF2B5EF4-FFF2-40B4-BE49-F238E27FC236}">
                <a16:creationId xmlns:a16="http://schemas.microsoft.com/office/drawing/2014/main" id="{651A6086-7A7F-46A6-A8C4-90A88AECFE55}"/>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2547230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4000"/>
            </a:lvl1pPr>
          </a:lstStyle>
          <a:p>
            <a:r>
              <a:rPr lang="en-US" dirty="0"/>
              <a:t>Click to edit Master title style</a:t>
            </a:r>
          </a:p>
        </p:txBody>
      </p:sp>
      <p:sp>
        <p:nvSpPr>
          <p:cNvPr id="7" name="Content Placeholder 2"/>
          <p:cNvSpPr>
            <a:spLocks noGrp="1"/>
          </p:cNvSpPr>
          <p:nvPr>
            <p:ph sz="half" idx="1"/>
          </p:nvPr>
        </p:nvSpPr>
        <p:spPr>
          <a:xfrm>
            <a:off x="609605" y="1536192"/>
            <a:ext cx="9515958" cy="4580829"/>
          </a:xfrm>
        </p:spPr>
        <p:txBody>
          <a:bodyPr>
            <a:normAutofit/>
          </a:bodyPr>
          <a:lstStyle>
            <a:lvl1pPr>
              <a:defRPr sz="2800"/>
            </a:lvl1pPr>
            <a:lvl2pPr>
              <a:defRPr sz="24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5879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Click to edit Master title style</a:t>
            </a:r>
          </a:p>
        </p:txBody>
      </p:sp>
      <p:sp>
        <p:nvSpPr>
          <p:cNvPr id="3" name="Content Placeholder 2"/>
          <p:cNvSpPr>
            <a:spLocks noGrp="1"/>
          </p:cNvSpPr>
          <p:nvPr>
            <p:ph sz="half" idx="1"/>
          </p:nvPr>
        </p:nvSpPr>
        <p:spPr>
          <a:xfrm>
            <a:off x="609600" y="1517716"/>
            <a:ext cx="4569845" cy="467569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3"/>
          </p:nvPr>
        </p:nvSpPr>
        <p:spPr>
          <a:xfrm>
            <a:off x="5455238" y="1517716"/>
            <a:ext cx="4670323" cy="467569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275665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9" y="1314293"/>
            <a:ext cx="4860996"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10" name="Title 1"/>
          <p:cNvSpPr>
            <a:spLocks noGrp="1"/>
          </p:cNvSpPr>
          <p:nvPr>
            <p:ph type="title"/>
          </p:nvPr>
        </p:nvSpPr>
        <p:spPr>
          <a:xfrm>
            <a:off x="609604" y="411001"/>
            <a:ext cx="9706633"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12"/>
          <p:cNvSpPr>
            <a:spLocks noGrp="1"/>
          </p:cNvSpPr>
          <p:nvPr>
            <p:ph type="ftr"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437060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5"/>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187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609600" y="6417652"/>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7" y="2375396"/>
            <a:ext cx="7588251" cy="2267483"/>
          </a:xfrm>
        </p:spPr>
        <p:txBody>
          <a:bodyPr lIns="0" tIns="0"/>
          <a:lstStyle>
            <a:lvl1pPr marL="0" indent="0">
              <a:lnSpc>
                <a:spcPct val="80000"/>
              </a:lnSpc>
              <a:buNone/>
              <a:defRPr sz="8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7" y="4642879"/>
            <a:ext cx="7498005" cy="1690507"/>
          </a:xfrm>
        </p:spPr>
        <p:txBody>
          <a:bodyPr lIns="0" tIns="0">
            <a:normAutofit/>
          </a:bodyPr>
          <a:lstStyle>
            <a:lvl1pPr marL="0" indent="0">
              <a:buNone/>
              <a:defRPr sz="2133" cap="all">
                <a:solidFill>
                  <a:srgbClr val="FFFFFF"/>
                </a:solidFill>
                <a:latin typeface="+mn-lt"/>
              </a:defRPr>
            </a:lvl1pPr>
          </a:lstStyle>
          <a:p>
            <a:pPr lvl="0"/>
            <a:r>
              <a:rPr lang="en-AU" dirty="0" err="1"/>
              <a:t>subheadinG</a:t>
            </a:r>
            <a:endParaRPr lang="en-US" dirty="0"/>
          </a:p>
        </p:txBody>
      </p:sp>
      <p:pic>
        <p:nvPicPr>
          <p:cNvPr id="5" name="Picture 4">
            <a:extLst>
              <a:ext uri="{FF2B5EF4-FFF2-40B4-BE49-F238E27FC236}">
                <a16:creationId xmlns:a16="http://schemas.microsoft.com/office/drawing/2014/main" id="{65885D7D-A59F-4DF4-99DD-FE90D2260432}"/>
              </a:ext>
            </a:extLst>
          </p:cNvPr>
          <p:cNvPicPr>
            <a:picLocks noChangeAspect="1"/>
          </p:cNvPicPr>
          <p:nvPr userDrawn="1"/>
        </p:nvPicPr>
        <p:blipFill>
          <a:blip r:embed="rId2"/>
          <a:stretch>
            <a:fillRect/>
          </a:stretch>
        </p:blipFill>
        <p:spPr>
          <a:xfrm>
            <a:off x="9847117" y="5347471"/>
            <a:ext cx="2114927" cy="839532"/>
          </a:xfrm>
          <a:prstGeom prst="rect">
            <a:avLst/>
          </a:prstGeom>
        </p:spPr>
      </p:pic>
    </p:spTree>
    <p:extLst>
      <p:ext uri="{BB962C8B-B14F-4D97-AF65-F5344CB8AC3E}">
        <p14:creationId xmlns:p14="http://schemas.microsoft.com/office/powerpoint/2010/main" val="42051214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502524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436302"/>
            <a:ext cx="7315200" cy="655443"/>
          </a:xfrm>
        </p:spPr>
        <p:txBody>
          <a:bodyPr>
            <a:normAutofit/>
          </a:bodyPr>
          <a:lstStyle>
            <a:lvl1pPr marL="0" indent="0">
              <a:buNone/>
              <a:defRPr sz="1200" b="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Footer Placeholder 7"/>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82140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964A6D8-9BF3-4F15-BA99-C9083171ECED}"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2665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0" y="1694047"/>
            <a:ext cx="9706632" cy="3872308"/>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65423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55545"/>
            <a:ext cx="4569845" cy="3910810"/>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3"/>
          </p:nvPr>
        </p:nvSpPr>
        <p:spPr>
          <a:xfrm>
            <a:off x="5455237" y="1655545"/>
            <a:ext cx="4860996" cy="3910809"/>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11129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7" y="1314293"/>
            <a:ext cx="4860996"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10" name="Title 1"/>
          <p:cNvSpPr>
            <a:spLocks noGrp="1"/>
          </p:cNvSpPr>
          <p:nvPr>
            <p:ph type="title"/>
          </p:nvPr>
        </p:nvSpPr>
        <p:spPr>
          <a:xfrm>
            <a:off x="609600" y="410996"/>
            <a:ext cx="9706632"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10143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3271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8342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2389717" y="5436301"/>
            <a:ext cx="7315200" cy="655443"/>
          </a:xfrm>
        </p:spPr>
        <p:txBody>
          <a:bodyPr>
            <a:normAutofit/>
          </a:bodyPr>
          <a:lstStyle>
            <a:lvl1pPr marL="0" indent="0">
              <a:buNone/>
              <a:defRPr sz="1600" b="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50344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MY" sz="2400" b="0" i="0" u="none" strike="noStrike" kern="1200" cap="none" spc="0" normalizeH="0" baseline="0" noProof="0">
              <a:ln>
                <a:noFill/>
              </a:ln>
              <a:solidFill>
                <a:prstClr val="black"/>
              </a:solidFill>
              <a:effectLst/>
              <a:uLnTx/>
              <a:uFillTx/>
              <a:latin typeface="Montserrat"/>
              <a:ea typeface="+mn-ea"/>
              <a:cs typeface="+mn-cs"/>
            </a:endParaRPr>
          </a:p>
        </p:txBody>
      </p:sp>
      <p:sp>
        <p:nvSpPr>
          <p:cNvPr id="5" name="Footer Placeholder 4"/>
          <p:cNvSpPr>
            <a:spLocks noGrp="1"/>
          </p:cNvSpPr>
          <p:nvPr>
            <p:ph type="ftr"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MY"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29F2BD31-3087-45E4-9F9A-182A04434B6B}" type="slidenum">
              <a:rPr kumimoji="0" lang="en-MY"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MY"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6856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5.png"/><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10996"/>
            <a:ext cx="9706632"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94047"/>
            <a:ext cx="9706632" cy="4439236"/>
          </a:xfrm>
          <a:prstGeom prst="rect">
            <a:avLst/>
          </a:prstGeom>
        </p:spPr>
        <p:txBody>
          <a:bodyPr vert="horz" lIns="0" tIns="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p:nvCxnSpPr>
        <p:spPr>
          <a:xfrm>
            <a:off x="609600" y="6421235"/>
            <a:ext cx="10048104"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7" y="6459548"/>
            <a:ext cx="3860800"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1" y="6459548"/>
            <a:ext cx="486052"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6" name="Picture 5">
            <a:extLst>
              <a:ext uri="{FF2B5EF4-FFF2-40B4-BE49-F238E27FC236}">
                <a16:creationId xmlns:a16="http://schemas.microsoft.com/office/drawing/2014/main" id="{0B741CFA-972A-4900-93DE-94A50FBB3D72}"/>
              </a:ext>
            </a:extLst>
          </p:cNvPr>
          <p:cNvPicPr>
            <a:picLocks noChangeAspect="1"/>
          </p:cNvPicPr>
          <p:nvPr userDrawn="1"/>
        </p:nvPicPr>
        <p:blipFill>
          <a:blip r:embed="rId15"/>
          <a:stretch>
            <a:fillRect/>
          </a:stretch>
        </p:blipFill>
        <p:spPr>
          <a:xfrm>
            <a:off x="10965352" y="6240071"/>
            <a:ext cx="924211" cy="362328"/>
          </a:xfrm>
          <a:prstGeom prst="rect">
            <a:avLst/>
          </a:prstGeom>
        </p:spPr>
      </p:pic>
    </p:spTree>
    <p:extLst>
      <p:ext uri="{BB962C8B-B14F-4D97-AF65-F5344CB8AC3E}">
        <p14:creationId xmlns:p14="http://schemas.microsoft.com/office/powerpoint/2010/main" val="425630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l" defTabSz="609585" rtl="0" eaLnBrk="1" latinLnBrk="0" hangingPunct="1">
        <a:spcBef>
          <a:spcPct val="0"/>
        </a:spcBef>
        <a:buNone/>
        <a:defRPr sz="4800" kern="1200">
          <a:solidFill>
            <a:schemeClr val="tx2"/>
          </a:solidFill>
          <a:latin typeface="+mj-lt"/>
          <a:ea typeface="+mj-ea"/>
          <a:cs typeface="+mj-cs"/>
        </a:defRPr>
      </a:lvl1pPr>
    </p:titleStyle>
    <p:bodyStyle>
      <a:lvl1pPr marL="457189" indent="-457189" algn="l" defTabSz="609585" rtl="0" eaLnBrk="1" latinLnBrk="0" hangingPunct="1">
        <a:spcBef>
          <a:spcPct val="20000"/>
        </a:spcBef>
        <a:buFont typeface="Arial"/>
        <a:buChar char="•"/>
        <a:defRPr sz="2133" kern="1200">
          <a:solidFill>
            <a:srgbClr val="0C2340"/>
          </a:solidFill>
          <a:latin typeface="+mn-lt"/>
          <a:ea typeface="+mn-ea"/>
          <a:cs typeface="+mn-cs"/>
        </a:defRPr>
      </a:lvl1pPr>
      <a:lvl2pPr marL="990575" indent="-380990" algn="l" defTabSz="609585" rtl="0" eaLnBrk="1" latinLnBrk="0" hangingPunct="1">
        <a:spcBef>
          <a:spcPct val="20000"/>
        </a:spcBef>
        <a:buFont typeface="Arial"/>
        <a:buChar char="–"/>
        <a:defRPr sz="2133" kern="1200">
          <a:solidFill>
            <a:srgbClr val="0C2340"/>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rgbClr val="0C2340"/>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rgbClr val="0C2340"/>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rgbClr val="0C2340"/>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11001"/>
            <a:ext cx="9515959"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3" y="1892809"/>
            <a:ext cx="9515959" cy="4240476"/>
          </a:xfrm>
          <a:prstGeom prst="rect">
            <a:avLst/>
          </a:prstGeom>
        </p:spPr>
        <p:txBody>
          <a:bodyPr vert="horz" lIns="0" tIns="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a:cxnSpLocks/>
          </p:cNvCxnSpPr>
          <p:nvPr/>
        </p:nvCxnSpPr>
        <p:spPr>
          <a:xfrm>
            <a:off x="609603" y="6421235"/>
            <a:ext cx="9515959"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5" y="6459548"/>
            <a:ext cx="3860800"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2" y="6459548"/>
            <a:ext cx="486052"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F35028F0-886D-444E-B0E3-E1E94C5775C9}"/>
              </a:ext>
            </a:extLst>
          </p:cNvPr>
          <p:cNvPicPr>
            <a:picLocks noChangeAspect="1"/>
          </p:cNvPicPr>
          <p:nvPr userDrawn="1"/>
        </p:nvPicPr>
        <p:blipFill>
          <a:blip r:embed="rId11"/>
          <a:stretch>
            <a:fillRect/>
          </a:stretch>
        </p:blipFill>
        <p:spPr>
          <a:xfrm>
            <a:off x="10334626" y="5580329"/>
            <a:ext cx="1532313" cy="1069665"/>
          </a:xfrm>
          <a:prstGeom prst="rect">
            <a:avLst/>
          </a:prstGeom>
        </p:spPr>
      </p:pic>
    </p:spTree>
    <p:extLst>
      <p:ext uri="{BB962C8B-B14F-4D97-AF65-F5344CB8AC3E}">
        <p14:creationId xmlns:p14="http://schemas.microsoft.com/office/powerpoint/2010/main" val="27801298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457189" rtl="0" eaLnBrk="1" latinLnBrk="0" hangingPunct="1">
        <a:spcBef>
          <a:spcPct val="0"/>
        </a:spcBef>
        <a:buNone/>
        <a:defRPr sz="3600" kern="1200">
          <a:solidFill>
            <a:schemeClr val="tx2"/>
          </a:solidFill>
          <a:latin typeface="+mj-lt"/>
          <a:ea typeface="+mj-ea"/>
          <a:cs typeface="+mj-cs"/>
        </a:defRPr>
      </a:lvl1pPr>
    </p:titleStyle>
    <p:bodyStyle>
      <a:lvl1pPr marL="342891" indent="-342891" algn="l" defTabSz="457189" rtl="0" eaLnBrk="1" latinLnBrk="0" hangingPunct="1">
        <a:spcBef>
          <a:spcPct val="20000"/>
        </a:spcBef>
        <a:buFont typeface="Arial"/>
        <a:buChar char="•"/>
        <a:defRPr sz="1600" kern="1200">
          <a:solidFill>
            <a:srgbClr val="0C2340"/>
          </a:solidFill>
          <a:latin typeface="+mn-lt"/>
          <a:ea typeface="+mn-ea"/>
          <a:cs typeface="+mn-cs"/>
        </a:defRPr>
      </a:lvl1pPr>
      <a:lvl2pPr marL="742932" indent="-285744" algn="l" defTabSz="457189" rtl="0" eaLnBrk="1" latinLnBrk="0" hangingPunct="1">
        <a:spcBef>
          <a:spcPct val="20000"/>
        </a:spcBef>
        <a:buFont typeface="Arial"/>
        <a:buChar char="–"/>
        <a:defRPr sz="1600" kern="1200">
          <a:solidFill>
            <a:srgbClr val="0C2340"/>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rgbClr val="0C2340"/>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rgbClr val="0C2340"/>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rgbClr val="0C2340"/>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74559" y="3181350"/>
            <a:ext cx="10002941" cy="2272597"/>
          </a:xfrm>
        </p:spPr>
        <p:txBody>
          <a:bodyPr anchor="t">
            <a:normAutofit/>
          </a:bodyPr>
          <a:lstStyle/>
          <a:p>
            <a:pPr>
              <a:lnSpc>
                <a:spcPct val="100000"/>
              </a:lnSpc>
            </a:pPr>
            <a:r>
              <a:rPr lang="en-US" sz="2800" dirty="0"/>
              <a:t>CSS3133 Knowledge Management</a:t>
            </a:r>
            <a:br>
              <a:rPr lang="en-US" sz="2800" dirty="0"/>
            </a:br>
            <a:br>
              <a:rPr lang="en-US" sz="2800" dirty="0"/>
            </a:br>
            <a:r>
              <a:rPr lang="en-US" sz="2800" dirty="0"/>
              <a:t>Unit 09: </a:t>
            </a:r>
            <a:r>
              <a:rPr lang="en-MY" sz="2800" dirty="0"/>
              <a:t>KM Strategy</a:t>
            </a:r>
            <a:br>
              <a:rPr lang="en-US" sz="1050" dirty="0"/>
            </a:br>
            <a:endParaRPr lang="en-US" sz="1050" dirty="0"/>
          </a:p>
        </p:txBody>
      </p:sp>
      <p:sp>
        <p:nvSpPr>
          <p:cNvPr id="6" name="Subtitle 5"/>
          <p:cNvSpPr>
            <a:spLocks noGrp="1"/>
          </p:cNvSpPr>
          <p:nvPr>
            <p:ph type="subTitle" idx="1"/>
          </p:nvPr>
        </p:nvSpPr>
        <p:spPr/>
        <p:txBody>
          <a:bodyPr/>
          <a:lstStyle/>
          <a:p>
            <a:endParaRPr lang="en-US" dirty="0"/>
          </a:p>
        </p:txBody>
      </p:sp>
      <p:sp>
        <p:nvSpPr>
          <p:cNvPr id="2" name="Slide Number Placeholder 1"/>
          <p:cNvSpPr>
            <a:spLocks noGrp="1"/>
          </p:cNvSpPr>
          <p:nvPr>
            <p:ph type="sldNum" sz="quarter" idx="4294967295"/>
          </p:nvPr>
        </p:nvSpPr>
        <p:spPr>
          <a:xfrm>
            <a:off x="0" y="6418263"/>
            <a:ext cx="2698750" cy="365125"/>
          </a:xfr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97522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FF37D-675D-4E00-9D33-C08BEBA5B6B0}"/>
              </a:ext>
            </a:extLst>
          </p:cNvPr>
          <p:cNvSpPr>
            <a:spLocks noGrp="1"/>
          </p:cNvSpPr>
          <p:nvPr>
            <p:ph type="title"/>
          </p:nvPr>
        </p:nvSpPr>
        <p:spPr/>
        <p:txBody>
          <a:bodyPr/>
          <a:lstStyle/>
          <a:p>
            <a:r>
              <a:rPr lang="en-US" dirty="0"/>
              <a:t>KM strategy (2)</a:t>
            </a:r>
          </a:p>
        </p:txBody>
      </p:sp>
      <p:sp>
        <p:nvSpPr>
          <p:cNvPr id="3" name="Content Placeholder 2">
            <a:extLst>
              <a:ext uri="{FF2B5EF4-FFF2-40B4-BE49-F238E27FC236}">
                <a16:creationId xmlns:a16="http://schemas.microsoft.com/office/drawing/2014/main" id="{3327EF21-980A-4758-B30C-79D9A8CFFD46}"/>
              </a:ext>
            </a:extLst>
          </p:cNvPr>
          <p:cNvSpPr>
            <a:spLocks noGrp="1"/>
          </p:cNvSpPr>
          <p:nvPr>
            <p:ph sz="half" idx="1"/>
          </p:nvPr>
        </p:nvSpPr>
        <p:spPr>
          <a:xfrm>
            <a:off x="609604" y="1452216"/>
            <a:ext cx="9515958" cy="4580829"/>
          </a:xfrm>
        </p:spPr>
        <p:txBody>
          <a:bodyPr/>
          <a:lstStyle/>
          <a:p>
            <a:r>
              <a:rPr lang="en-US" dirty="0"/>
              <a:t>Once the KM strategy is deﬁned, the organization will have a road map that can be used to identify and prioritize KM initiatives, tools, and approaches in such a way as to support long-term business objectives.</a:t>
            </a:r>
          </a:p>
          <a:p>
            <a:r>
              <a:rPr lang="en-US" dirty="0"/>
              <a:t>The strategy is used to deﬁne a plan of action by </a:t>
            </a:r>
            <a:r>
              <a:rPr lang="en-US" b="1" dirty="0"/>
              <a:t>undertaking a gap analysis. </a:t>
            </a:r>
          </a:p>
          <a:p>
            <a:pPr lvl="1"/>
            <a:r>
              <a:rPr lang="en-US" sz="2000" dirty="0"/>
              <a:t>The gap analysis involves </a:t>
            </a:r>
            <a:r>
              <a:rPr lang="en-US" sz="2000" b="1" dirty="0"/>
              <a:t>establishing the current and desired states</a:t>
            </a:r>
            <a:r>
              <a:rPr lang="en-US" sz="2000" dirty="0"/>
              <a:t> of knowledge resources and KM levers. </a:t>
            </a:r>
          </a:p>
          <a:p>
            <a:pPr lvl="1"/>
            <a:r>
              <a:rPr lang="en-US" sz="2000" dirty="0"/>
              <a:t>Speciﬁc projects are then deﬁned in order to address speciﬁc gaps that were identiﬁed and agreed upon as being high-priority areas.</a:t>
            </a:r>
          </a:p>
          <a:p>
            <a:endParaRPr lang="en-US" dirty="0"/>
          </a:p>
        </p:txBody>
      </p:sp>
      <p:sp>
        <p:nvSpPr>
          <p:cNvPr id="4" name="Footer Placeholder 3">
            <a:extLst>
              <a:ext uri="{FF2B5EF4-FFF2-40B4-BE49-F238E27FC236}">
                <a16:creationId xmlns:a16="http://schemas.microsoft.com/office/drawing/2014/main" id="{A88E9938-7E98-429B-82A3-71EB3480C862}"/>
              </a:ext>
            </a:extLst>
          </p:cNvPr>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a:extLst>
              <a:ext uri="{FF2B5EF4-FFF2-40B4-BE49-F238E27FC236}">
                <a16:creationId xmlns:a16="http://schemas.microsoft.com/office/drawing/2014/main" id="{FC0EBF80-3250-49B0-81BB-156759261C6C}"/>
              </a:ext>
            </a:extLst>
          </p:cNvPr>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10</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353785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good KM strategy (1) </a:t>
            </a:r>
          </a:p>
        </p:txBody>
      </p:sp>
      <p:sp>
        <p:nvSpPr>
          <p:cNvPr id="3" name="Content Placeholder 2"/>
          <p:cNvSpPr>
            <a:spLocks noGrp="1"/>
          </p:cNvSpPr>
          <p:nvPr>
            <p:ph sz="half" idx="1"/>
          </p:nvPr>
        </p:nvSpPr>
        <p:spPr/>
        <p:txBody>
          <a:bodyPr>
            <a:normAutofit/>
          </a:bodyPr>
          <a:lstStyle/>
          <a:p>
            <a:pPr marL="514359" indent="-509588" defTabSz="114300">
              <a:buFont typeface="+mj-lt"/>
              <a:buAutoNum type="arabicPeriod"/>
            </a:pPr>
            <a:r>
              <a:rPr lang="en-US" b="1" dirty="0"/>
              <a:t>An articulated business strategy and objectives:</a:t>
            </a:r>
          </a:p>
          <a:p>
            <a:pPr lvl="1"/>
            <a:r>
              <a:rPr lang="en-US" dirty="0"/>
              <a:t>Products or services.</a:t>
            </a:r>
          </a:p>
          <a:p>
            <a:pPr lvl="1"/>
            <a:r>
              <a:rPr lang="en-US" dirty="0"/>
              <a:t>Target customers.</a:t>
            </a:r>
          </a:p>
          <a:p>
            <a:pPr lvl="1"/>
            <a:r>
              <a:rPr lang="en-US" dirty="0"/>
              <a:t>Preferred distribution or delivery channels.</a:t>
            </a:r>
          </a:p>
          <a:p>
            <a:pPr lvl="1"/>
            <a:r>
              <a:rPr lang="en-US" dirty="0"/>
              <a:t>Characterization of regulatory environment.</a:t>
            </a:r>
          </a:p>
          <a:p>
            <a:pPr lvl="1"/>
            <a:r>
              <a:rPr lang="en-US" dirty="0"/>
              <a:t>Mission or vision statement.</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Unit 09: KM Strategy</a:t>
            </a: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11</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TextBox 6">
            <a:extLst>
              <a:ext uri="{FF2B5EF4-FFF2-40B4-BE49-F238E27FC236}">
                <a16:creationId xmlns:a16="http://schemas.microsoft.com/office/drawing/2014/main" id="{04B0B8E4-A0A0-82EB-E809-364D99EE7F52}"/>
              </a:ext>
            </a:extLst>
          </p:cNvPr>
          <p:cNvSpPr txBox="1"/>
          <p:nvPr/>
        </p:nvSpPr>
        <p:spPr>
          <a:xfrm>
            <a:off x="3751888" y="4972359"/>
            <a:ext cx="6097554" cy="1200329"/>
          </a:xfrm>
          <a:prstGeom prst="rect">
            <a:avLst/>
          </a:prstGeom>
          <a:noFill/>
        </p:spPr>
        <p:txBody>
          <a:bodyPr wrap="square">
            <a:spAutoFit/>
          </a:bodyPr>
          <a:lstStyle/>
          <a:p>
            <a:r>
              <a:rPr lang="en-US" b="0" i="0" dirty="0">
                <a:solidFill>
                  <a:srgbClr val="374151"/>
                </a:solidFill>
                <a:effectLst/>
                <a:latin typeface="Söhne"/>
              </a:rPr>
              <a:t>The strategy should have a clear vision aligned with the organization's goals. Define specific and measurable objectives for knowledge management initiatives that support the organization's overall mission.</a:t>
            </a:r>
            <a:endParaRPr lang="en-MY" dirty="0"/>
          </a:p>
        </p:txBody>
      </p:sp>
      <p:graphicFrame>
        <p:nvGraphicFramePr>
          <p:cNvPr id="8" name="Diagram 7">
            <a:extLst>
              <a:ext uri="{FF2B5EF4-FFF2-40B4-BE49-F238E27FC236}">
                <a16:creationId xmlns:a16="http://schemas.microsoft.com/office/drawing/2014/main" id="{FD73032F-3FDD-C87B-0985-18CCBDEF3FAD}"/>
              </a:ext>
            </a:extLst>
          </p:cNvPr>
          <p:cNvGraphicFramePr/>
          <p:nvPr>
            <p:extLst>
              <p:ext uri="{D42A27DB-BD31-4B8C-83A1-F6EECF244321}">
                <p14:modId xmlns:p14="http://schemas.microsoft.com/office/powerpoint/2010/main" val="4177940401"/>
              </p:ext>
            </p:extLst>
          </p:nvPr>
        </p:nvGraphicFramePr>
        <p:xfrm>
          <a:off x="7824529" y="2024743"/>
          <a:ext cx="4602065" cy="30592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57CD5C83-4FC3-35E0-0FB5-10BA23C9ECA2}"/>
              </a:ext>
            </a:extLst>
          </p:cNvPr>
          <p:cNvPicPr>
            <a:picLocks noChangeAspect="1"/>
          </p:cNvPicPr>
          <p:nvPr/>
        </p:nvPicPr>
        <p:blipFill>
          <a:blip r:embed="rId8"/>
          <a:stretch>
            <a:fillRect/>
          </a:stretch>
        </p:blipFill>
        <p:spPr>
          <a:xfrm>
            <a:off x="9391062" y="667290"/>
            <a:ext cx="1731028" cy="1318292"/>
          </a:xfrm>
          <a:prstGeom prst="rect">
            <a:avLst/>
          </a:prstGeom>
        </p:spPr>
      </p:pic>
    </p:spTree>
    <p:extLst>
      <p:ext uri="{BB962C8B-B14F-4D97-AF65-F5344CB8AC3E}">
        <p14:creationId xmlns:p14="http://schemas.microsoft.com/office/powerpoint/2010/main" val="73475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C3DA-5C9A-40EA-B3D6-6563ACB269F6}"/>
              </a:ext>
            </a:extLst>
          </p:cNvPr>
          <p:cNvSpPr>
            <a:spLocks noGrp="1"/>
          </p:cNvSpPr>
          <p:nvPr>
            <p:ph type="title"/>
          </p:nvPr>
        </p:nvSpPr>
        <p:spPr/>
        <p:txBody>
          <a:bodyPr/>
          <a:lstStyle/>
          <a:p>
            <a:r>
              <a:rPr lang="en-US" dirty="0"/>
              <a:t>Components of a good KM strategy (2) </a:t>
            </a:r>
          </a:p>
        </p:txBody>
      </p:sp>
      <p:sp>
        <p:nvSpPr>
          <p:cNvPr id="3" name="Content Placeholder 2">
            <a:extLst>
              <a:ext uri="{FF2B5EF4-FFF2-40B4-BE49-F238E27FC236}">
                <a16:creationId xmlns:a16="http://schemas.microsoft.com/office/drawing/2014/main" id="{68972575-DF56-4A8E-9A9D-24BBE96875C2}"/>
              </a:ext>
            </a:extLst>
          </p:cNvPr>
          <p:cNvSpPr>
            <a:spLocks noGrp="1"/>
          </p:cNvSpPr>
          <p:nvPr>
            <p:ph sz="half" idx="1"/>
          </p:nvPr>
        </p:nvSpPr>
        <p:spPr/>
        <p:txBody>
          <a:bodyPr/>
          <a:lstStyle/>
          <a:p>
            <a:pPr marL="4771" indent="0">
              <a:buNone/>
            </a:pPr>
            <a:r>
              <a:rPr lang="en-US" b="1" dirty="0"/>
              <a:t>2.  A description of knowledge-based business issues</a:t>
            </a:r>
          </a:p>
          <a:p>
            <a:pPr lvl="1"/>
            <a:r>
              <a:rPr lang="en-US" dirty="0"/>
              <a:t>Need for collaboration.</a:t>
            </a:r>
          </a:p>
          <a:p>
            <a:pPr lvl="1"/>
            <a:r>
              <a:rPr lang="en-US" dirty="0"/>
              <a:t>Need to level performance variance / performances</a:t>
            </a:r>
          </a:p>
          <a:p>
            <a:pPr lvl="2"/>
            <a:r>
              <a:rPr lang="en-US" sz="2400" b="0" i="0" dirty="0">
                <a:solidFill>
                  <a:srgbClr val="374151"/>
                </a:solidFill>
                <a:effectLst/>
                <a:latin typeface="Söhne"/>
              </a:rPr>
              <a:t>Reduce such variances by leveraging knowledge sharing, improving access to relevant information, and enhancing overall knowledge management practices to achieve better performance outcomes.</a:t>
            </a:r>
            <a:endParaRPr lang="en-US" dirty="0"/>
          </a:p>
          <a:p>
            <a:pPr lvl="1"/>
            <a:r>
              <a:rPr lang="en-US" dirty="0"/>
              <a:t>Need for innovation.</a:t>
            </a:r>
          </a:p>
          <a:p>
            <a:pPr lvl="1"/>
            <a:r>
              <a:rPr lang="en-US" dirty="0"/>
              <a:t>Need to address information overload.</a:t>
            </a:r>
          </a:p>
          <a:p>
            <a:endParaRPr lang="en-US" dirty="0"/>
          </a:p>
        </p:txBody>
      </p:sp>
      <p:sp>
        <p:nvSpPr>
          <p:cNvPr id="4" name="Footer Placeholder 3">
            <a:extLst>
              <a:ext uri="{FF2B5EF4-FFF2-40B4-BE49-F238E27FC236}">
                <a16:creationId xmlns:a16="http://schemas.microsoft.com/office/drawing/2014/main" id="{80937573-CDBF-4E90-A0BC-82D3F2129503}"/>
              </a:ext>
            </a:extLst>
          </p:cNvPr>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a:extLst>
              <a:ext uri="{FF2B5EF4-FFF2-40B4-BE49-F238E27FC236}">
                <a16:creationId xmlns:a16="http://schemas.microsoft.com/office/drawing/2014/main" id="{67F2DAF2-A12A-402A-8BEF-1E7E00248A47}"/>
              </a:ext>
            </a:extLst>
          </p:cNvPr>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97519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good KM strategy (3) </a:t>
            </a:r>
          </a:p>
        </p:txBody>
      </p:sp>
      <p:sp>
        <p:nvSpPr>
          <p:cNvPr id="3" name="Content Placeholder 2"/>
          <p:cNvSpPr>
            <a:spLocks noGrp="1"/>
          </p:cNvSpPr>
          <p:nvPr>
            <p:ph sz="half" idx="1"/>
          </p:nvPr>
        </p:nvSpPr>
        <p:spPr/>
        <p:txBody>
          <a:bodyPr>
            <a:normAutofit/>
          </a:bodyPr>
          <a:lstStyle/>
          <a:p>
            <a:pPr marL="514350" indent="-514350">
              <a:buFont typeface="+mj-lt"/>
              <a:buAutoNum type="arabicPeriod" startAt="3"/>
            </a:pPr>
            <a:r>
              <a:rPr lang="en-US" sz="2000" b="1" dirty="0"/>
              <a:t>An inventory of available knowledge resources</a:t>
            </a:r>
          </a:p>
          <a:p>
            <a:pPr lvl="1"/>
            <a:r>
              <a:rPr lang="en-US" sz="2000" dirty="0"/>
              <a:t>Knowledge capital: tacit and explicit knowledge, know-how, expertise, experience in the minds of individuals and in communities or embedded in work routines, processes, procedures, roles, artifacts such as documents or reports.</a:t>
            </a:r>
          </a:p>
          <a:p>
            <a:pPr lvl="1"/>
            <a:r>
              <a:rPr lang="en-US" sz="2000" dirty="0"/>
              <a:t>Social capital: culture, trust, context, the informal networks, and reciprocity (e.g., willingness to experiment and take risks, or able to fail without fear of repercussions).</a:t>
            </a:r>
          </a:p>
          <a:p>
            <a:pPr lvl="1"/>
            <a:r>
              <a:rPr lang="en-US" sz="2000" dirty="0"/>
              <a:t>Infrastructure capital: physical knowledge resources; e.g., LAN/WAN, ﬁle servers, intranets, PCs, applications, physical workspaces and ofﬁces, and the organizational structure.</a:t>
            </a:r>
          </a:p>
          <a:p>
            <a:endParaRPr lang="en-US" sz="1200"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2050" name="Picture 2" descr="Repositories and Knowledge Bases">
            <a:extLst>
              <a:ext uri="{FF2B5EF4-FFF2-40B4-BE49-F238E27FC236}">
                <a16:creationId xmlns:a16="http://schemas.microsoft.com/office/drawing/2014/main" id="{49099898-7D9D-281A-B957-C63B2E027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1998" y="4983143"/>
            <a:ext cx="291465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842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4D87-C051-418E-9C30-12B2C8CDAC2E}"/>
              </a:ext>
            </a:extLst>
          </p:cNvPr>
          <p:cNvSpPr>
            <a:spLocks noGrp="1"/>
          </p:cNvSpPr>
          <p:nvPr>
            <p:ph type="title"/>
          </p:nvPr>
        </p:nvSpPr>
        <p:spPr/>
        <p:txBody>
          <a:bodyPr/>
          <a:lstStyle/>
          <a:p>
            <a:r>
              <a:rPr lang="en-US" dirty="0"/>
              <a:t>Components of a good KM strategy (4) </a:t>
            </a:r>
          </a:p>
        </p:txBody>
      </p:sp>
      <p:sp>
        <p:nvSpPr>
          <p:cNvPr id="3" name="Content Placeholder 2">
            <a:extLst>
              <a:ext uri="{FF2B5EF4-FFF2-40B4-BE49-F238E27FC236}">
                <a16:creationId xmlns:a16="http://schemas.microsoft.com/office/drawing/2014/main" id="{E2B39F67-E161-476D-B07F-EA0510505E22}"/>
              </a:ext>
            </a:extLst>
          </p:cNvPr>
          <p:cNvSpPr>
            <a:spLocks noGrp="1"/>
          </p:cNvSpPr>
          <p:nvPr>
            <p:ph sz="half" idx="1"/>
          </p:nvPr>
        </p:nvSpPr>
        <p:spPr/>
        <p:txBody>
          <a:bodyPr>
            <a:normAutofit fontScale="40000" lnSpcReduction="20000"/>
          </a:bodyPr>
          <a:lstStyle/>
          <a:p>
            <a:pPr marL="57147" indent="0">
              <a:buNone/>
            </a:pPr>
            <a:r>
              <a:rPr lang="en-US" sz="5000" b="1" dirty="0"/>
              <a:t>4. An analysis of recommended knowledge leverage points </a:t>
            </a:r>
          </a:p>
          <a:p>
            <a:pPr lvl="1"/>
            <a:r>
              <a:rPr lang="en-US" sz="4500" dirty="0"/>
              <a:t>this describes what can be done with the above-identiﬁed knowledge and knowledge artifacts and that lists KM projects that can be undertaken with the intent to maximize ROI and business value</a:t>
            </a:r>
          </a:p>
          <a:p>
            <a:pPr lvl="1"/>
            <a:r>
              <a:rPr lang="en-US" sz="4500" dirty="0"/>
              <a:t>For example:</a:t>
            </a:r>
          </a:p>
          <a:p>
            <a:pPr lvl="2"/>
            <a:r>
              <a:rPr lang="en-US" sz="4500" b="1" dirty="0"/>
              <a:t>Collect artifacts and exploit them </a:t>
            </a:r>
            <a:r>
              <a:rPr lang="en-US" sz="4500" dirty="0"/>
              <a:t>(e.g., best practices database, lessons learned database).</a:t>
            </a:r>
          </a:p>
          <a:p>
            <a:pPr lvl="2"/>
            <a:r>
              <a:rPr lang="en-US" sz="4500" b="1" dirty="0"/>
              <a:t>Store for future use </a:t>
            </a:r>
            <a:r>
              <a:rPr lang="en-US" sz="4500" dirty="0"/>
              <a:t>(e.g., data warehouses, intelligence gathering for speciﬁc issue/problem, data mining, text mining).</a:t>
            </a:r>
          </a:p>
          <a:p>
            <a:pPr lvl="2"/>
            <a:r>
              <a:rPr lang="en-US" sz="4500" b="1" dirty="0"/>
              <a:t>Focus on connecting</a:t>
            </a:r>
            <a:r>
              <a:rPr lang="en-US" sz="4500" dirty="0"/>
              <a:t>—connect knowers to each other and to a problem through communities of practice or expertise location systems. Hypothesize to carry out scenario planning, informal cross-pollination to produce new insights and breakthrough thinking.</a:t>
            </a:r>
          </a:p>
          <a:p>
            <a:endParaRPr lang="en-US" dirty="0"/>
          </a:p>
        </p:txBody>
      </p:sp>
      <p:sp>
        <p:nvSpPr>
          <p:cNvPr id="4" name="Footer Placeholder 3">
            <a:extLst>
              <a:ext uri="{FF2B5EF4-FFF2-40B4-BE49-F238E27FC236}">
                <a16:creationId xmlns:a16="http://schemas.microsoft.com/office/drawing/2014/main" id="{AD28368F-E52D-4FFB-8158-1AB8530EDF8B}"/>
              </a:ext>
            </a:extLst>
          </p:cNvPr>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a:extLst>
              <a:ext uri="{FF2B5EF4-FFF2-40B4-BE49-F238E27FC236}">
                <a16:creationId xmlns:a16="http://schemas.microsoft.com/office/drawing/2014/main" id="{3120139D-904D-44D7-A15F-E8F2C6C9288E}"/>
              </a:ext>
            </a:extLst>
          </p:cNvPr>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14</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TextBox 6">
            <a:extLst>
              <a:ext uri="{FF2B5EF4-FFF2-40B4-BE49-F238E27FC236}">
                <a16:creationId xmlns:a16="http://schemas.microsoft.com/office/drawing/2014/main" id="{9DD134B8-FD1B-5B21-AB5E-15A93343F714}"/>
              </a:ext>
            </a:extLst>
          </p:cNvPr>
          <p:cNvSpPr txBox="1"/>
          <p:nvPr/>
        </p:nvSpPr>
        <p:spPr>
          <a:xfrm>
            <a:off x="3460305" y="4916692"/>
            <a:ext cx="6097554" cy="1200329"/>
          </a:xfrm>
          <a:prstGeom prst="rect">
            <a:avLst/>
          </a:prstGeom>
          <a:noFill/>
        </p:spPr>
        <p:txBody>
          <a:bodyPr wrap="square">
            <a:spAutoFit/>
          </a:bodyPr>
          <a:lstStyle/>
          <a:p>
            <a:r>
              <a:rPr lang="en-US" b="0" i="0" dirty="0">
                <a:solidFill>
                  <a:srgbClr val="374151"/>
                </a:solidFill>
                <a:effectLst/>
                <a:latin typeface="Söhne"/>
              </a:rPr>
              <a:t>effective application of knowledge can lead to significant improvements in performance, innovation, and overall success. Analyzing and identifying these leverage points is crucial for designing a successful KM strategy</a:t>
            </a:r>
            <a:endParaRPr lang="en-MY" dirty="0"/>
          </a:p>
        </p:txBody>
      </p:sp>
    </p:spTree>
    <p:extLst>
      <p:ext uri="{BB962C8B-B14F-4D97-AF65-F5344CB8AC3E}">
        <p14:creationId xmlns:p14="http://schemas.microsoft.com/office/powerpoint/2010/main" val="3714381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 strategy road map</a:t>
            </a:r>
          </a:p>
        </p:txBody>
      </p:sp>
      <p:sp>
        <p:nvSpPr>
          <p:cNvPr id="3" name="Content Placeholder 2"/>
          <p:cNvSpPr>
            <a:spLocks noGrp="1"/>
          </p:cNvSpPr>
          <p:nvPr>
            <p:ph sz="half" idx="1"/>
          </p:nvPr>
        </p:nvSpPr>
        <p:spPr/>
        <p:txBody>
          <a:bodyPr>
            <a:normAutofit fontScale="92500" lnSpcReduction="20000"/>
          </a:bodyPr>
          <a:lstStyle/>
          <a:p>
            <a:r>
              <a:rPr lang="en-US" sz="2400" dirty="0"/>
              <a:t>The major steps involved in developing a KM strategy are to ﬁrst understand the organization in terms of </a:t>
            </a:r>
          </a:p>
          <a:p>
            <a:pPr lvl="1"/>
            <a:r>
              <a:rPr lang="en-US" sz="1800" dirty="0"/>
              <a:t>its current state (“as is”) and </a:t>
            </a:r>
          </a:p>
          <a:p>
            <a:pPr lvl="1"/>
            <a:r>
              <a:rPr lang="en-US" sz="1800" dirty="0"/>
              <a:t>its desired business objectives (“to be”). </a:t>
            </a:r>
          </a:p>
          <a:p>
            <a:pPr lvl="1"/>
            <a:r>
              <a:rPr lang="en-US" sz="1800" dirty="0"/>
              <a:t>The analysis of the difference between the two states is often referred to as a gap analysis</a:t>
            </a:r>
          </a:p>
          <a:p>
            <a:r>
              <a:rPr lang="en-US" sz="2400" dirty="0"/>
              <a:t>The means of getting from the “as is” to the “to be” state is often represented in the form of a KM strategic road map. </a:t>
            </a:r>
          </a:p>
          <a:p>
            <a:pPr lvl="1"/>
            <a:r>
              <a:rPr lang="en-US" sz="1800" dirty="0"/>
              <a:t>The road map typically represents a three- to ﬁve-year strategy with clear milestones or targets to be achieved throughout that time.</a:t>
            </a:r>
          </a:p>
          <a:p>
            <a:r>
              <a:rPr lang="en-US" sz="2400" dirty="0"/>
              <a:t>The current or baseline state of the organization is assessed using information gathering from a variety of sources such as </a:t>
            </a:r>
          </a:p>
          <a:p>
            <a:pPr lvl="1"/>
            <a:r>
              <a:rPr lang="en-US" sz="1800" b="1" dirty="0"/>
              <a:t>key documents </a:t>
            </a:r>
            <a:r>
              <a:rPr lang="en-US" sz="1800" dirty="0"/>
              <a:t>(e.g., annual report) and </a:t>
            </a:r>
          </a:p>
          <a:p>
            <a:pPr lvl="1"/>
            <a:r>
              <a:rPr lang="en-US" sz="1800" b="1" dirty="0"/>
              <a:t>interviewing key stakeholders </a:t>
            </a:r>
            <a:r>
              <a:rPr lang="en-US" sz="1800" dirty="0"/>
              <a:t>(e.g., senior managers, human resources, information technology, and major business unit managers). </a:t>
            </a:r>
          </a:p>
          <a:p>
            <a:r>
              <a:rPr lang="en-US" sz="2400" dirty="0"/>
              <a:t>It is at this point that existing KM initiatives will also be identiﬁed in the form of a knowledge audit or inventory.</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15</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015681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audit (1)</a:t>
            </a:r>
          </a:p>
        </p:txBody>
      </p:sp>
      <p:sp>
        <p:nvSpPr>
          <p:cNvPr id="3" name="Content Placeholder 2"/>
          <p:cNvSpPr>
            <a:spLocks noGrp="1"/>
          </p:cNvSpPr>
          <p:nvPr>
            <p:ph sz="half" idx="1"/>
          </p:nvPr>
        </p:nvSpPr>
        <p:spPr/>
        <p:txBody>
          <a:bodyPr>
            <a:normAutofit fontScale="85000" lnSpcReduction="10000"/>
          </a:bodyPr>
          <a:lstStyle/>
          <a:p>
            <a:r>
              <a:rPr lang="en-US" sz="2400" dirty="0"/>
              <a:t>A knowledge audit service </a:t>
            </a:r>
            <a:r>
              <a:rPr lang="en-US" sz="2400" b="1" dirty="0"/>
              <a:t>identiﬁes the core information and knowledge needs and uses</a:t>
            </a:r>
            <a:r>
              <a:rPr lang="en-US" sz="2400" dirty="0"/>
              <a:t> in an organization. </a:t>
            </a:r>
          </a:p>
          <a:p>
            <a:pPr lvl="1"/>
            <a:r>
              <a:rPr lang="en-US" sz="1800" dirty="0"/>
              <a:t>It also identiﬁes gaps, duplications, and ﬂows and how they contribute to business goals. </a:t>
            </a:r>
          </a:p>
          <a:p>
            <a:r>
              <a:rPr lang="en-US" sz="2400" dirty="0"/>
              <a:t>A knowledge audit identiﬁes owners, users, uses, and key attributes of core knowledge assets.</a:t>
            </a:r>
          </a:p>
          <a:p>
            <a:r>
              <a:rPr lang="en-US" sz="2400" dirty="0"/>
              <a:t>A knowledge inventory (sometimes called an information audit or a knowledge map) is a practical way of coming to grips with “knowing what you know.” </a:t>
            </a:r>
          </a:p>
          <a:p>
            <a:pPr lvl="1"/>
            <a:r>
              <a:rPr lang="en-US" sz="1800" dirty="0"/>
              <a:t>This inventory is usually performed by applying the principles of information resources management (IRM).</a:t>
            </a:r>
          </a:p>
          <a:p>
            <a:pPr lvl="1"/>
            <a:r>
              <a:rPr lang="en-US" sz="1800" dirty="0"/>
              <a:t>5 key activities of </a:t>
            </a:r>
            <a:r>
              <a:rPr lang="en-US" sz="1800"/>
              <a:t>IRM: IOCDE</a:t>
            </a:r>
            <a:endParaRPr lang="en-US" sz="1800" dirty="0"/>
          </a:p>
          <a:p>
            <a:pPr marL="1314430" lvl="2" indent="-514350">
              <a:buFont typeface="+mj-lt"/>
              <a:buAutoNum type="arabicPeriod"/>
            </a:pPr>
            <a:r>
              <a:rPr lang="en-US" sz="1800" b="1" dirty="0"/>
              <a:t>Identiﬁcation</a:t>
            </a:r>
            <a:r>
              <a:rPr lang="en-US" sz="1800" dirty="0"/>
              <a:t>: What information is there? How is it identiﬁed and coded?</a:t>
            </a:r>
          </a:p>
          <a:p>
            <a:pPr marL="1314430" lvl="2" indent="-514350">
              <a:buFont typeface="+mj-lt"/>
              <a:buAutoNum type="arabicPeriod"/>
            </a:pPr>
            <a:r>
              <a:rPr lang="en-US" sz="1800" b="1" dirty="0"/>
              <a:t>Ownership</a:t>
            </a:r>
            <a:r>
              <a:rPr lang="en-US" sz="1800" dirty="0"/>
              <a:t>: Who is responsible for different information entities and coordination?</a:t>
            </a:r>
          </a:p>
          <a:p>
            <a:pPr marL="1314430" lvl="2" indent="-514350">
              <a:buFont typeface="+mj-lt"/>
              <a:buAutoNum type="arabicPeriod"/>
            </a:pPr>
            <a:r>
              <a:rPr lang="en-US" sz="1800" b="1" dirty="0"/>
              <a:t>Cost and Value</a:t>
            </a:r>
            <a:r>
              <a:rPr lang="en-US" sz="1800" dirty="0"/>
              <a:t>: What is a basic model for making judgments on purchase and use?</a:t>
            </a:r>
          </a:p>
          <a:p>
            <a:pPr marL="1314430" lvl="2" indent="-514350">
              <a:buFont typeface="+mj-lt"/>
              <a:buAutoNum type="arabicPeriod"/>
            </a:pPr>
            <a:r>
              <a:rPr lang="en-US" sz="1800" b="1" dirty="0"/>
              <a:t>Development</a:t>
            </a:r>
            <a:r>
              <a:rPr lang="en-US" sz="1800" dirty="0"/>
              <a:t>: How can we increase the value of information or stimulate demand?</a:t>
            </a:r>
          </a:p>
          <a:p>
            <a:pPr marL="1314430" lvl="2" indent="-514350">
              <a:buFont typeface="+mj-lt"/>
              <a:buAutoNum type="arabicPeriod"/>
            </a:pPr>
            <a:r>
              <a:rPr lang="en-US" sz="1800" b="1" dirty="0"/>
              <a:t>Exploitation</a:t>
            </a:r>
            <a:r>
              <a:rPr lang="en-US" sz="1800" dirty="0"/>
              <a:t>: What is the best way to proactively maximize the value for money?</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16</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264410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Knowledge audit (2)</a:t>
            </a:r>
          </a:p>
        </p:txBody>
      </p:sp>
      <p:sp>
        <p:nvSpPr>
          <p:cNvPr id="3" name="Content Placeholder 2"/>
          <p:cNvSpPr>
            <a:spLocks noGrp="1"/>
          </p:cNvSpPr>
          <p:nvPr>
            <p:ph sz="half" idx="1"/>
          </p:nvPr>
        </p:nvSpPr>
        <p:spPr/>
        <p:txBody>
          <a:bodyPr>
            <a:normAutofit fontScale="70000" lnSpcReduction="20000"/>
          </a:bodyPr>
          <a:lstStyle/>
          <a:p>
            <a:r>
              <a:rPr lang="en-US" dirty="0"/>
              <a:t>A knowledge audit is often carried out in conjunction with a knowledge management assessment</a:t>
            </a:r>
          </a:p>
          <a:p>
            <a:pPr lvl="1"/>
            <a:r>
              <a:rPr lang="en-US" dirty="0"/>
              <a:t>A knowledge management assessment which provides </a:t>
            </a:r>
            <a:r>
              <a:rPr lang="en-US" b="1" dirty="0"/>
              <a:t>a baseline on which one can develop a knowledge management strategy.</a:t>
            </a:r>
          </a:p>
          <a:p>
            <a:r>
              <a:rPr lang="en-US" dirty="0"/>
              <a:t>This typically involves taking stock of current KM capabilities and is often carried out as part of a KM strategy formulation exercise.</a:t>
            </a:r>
          </a:p>
          <a:p>
            <a:r>
              <a:rPr lang="en-US" dirty="0"/>
              <a:t>A knowledge audit can produce the following types of results:</a:t>
            </a:r>
          </a:p>
          <a:p>
            <a:pPr lvl="1"/>
            <a:r>
              <a:rPr lang="en-US" b="1" dirty="0"/>
              <a:t>Identiﬁcation of core knowledge assets</a:t>
            </a:r>
            <a:r>
              <a:rPr lang="en-US" dirty="0"/>
              <a:t> and ﬂows—who creates, who uses.</a:t>
            </a:r>
          </a:p>
          <a:p>
            <a:pPr lvl="1"/>
            <a:r>
              <a:rPr lang="en-US" b="1" dirty="0"/>
              <a:t>Identiﬁcation of gaps in information</a:t>
            </a:r>
            <a:r>
              <a:rPr lang="en-US" dirty="0"/>
              <a:t> and knowledge needed to manage the business effectively.</a:t>
            </a:r>
          </a:p>
          <a:p>
            <a:pPr lvl="1"/>
            <a:r>
              <a:rPr lang="en-US" dirty="0"/>
              <a:t>Areas of </a:t>
            </a:r>
            <a:r>
              <a:rPr lang="en-US" b="1" dirty="0"/>
              <a:t>information policy and ownership </a:t>
            </a:r>
            <a:r>
              <a:rPr lang="en-US" dirty="0"/>
              <a:t>that need improving.</a:t>
            </a:r>
          </a:p>
          <a:p>
            <a:pPr lvl="1"/>
            <a:r>
              <a:rPr lang="en-US" dirty="0"/>
              <a:t>Opportunities to </a:t>
            </a:r>
            <a:r>
              <a:rPr lang="en-US" b="1" dirty="0"/>
              <a:t>reduce information-handling costs</a:t>
            </a:r>
            <a:r>
              <a:rPr lang="en-US" dirty="0"/>
              <a:t>.</a:t>
            </a:r>
          </a:p>
          <a:p>
            <a:pPr lvl="1"/>
            <a:r>
              <a:rPr lang="en-US" dirty="0"/>
              <a:t>Opportunities to </a:t>
            </a:r>
            <a:r>
              <a:rPr lang="en-US" b="1" dirty="0"/>
              <a:t>improve coordination</a:t>
            </a:r>
            <a:r>
              <a:rPr lang="en-US" dirty="0"/>
              <a:t> and access to commonly needed information.</a:t>
            </a:r>
          </a:p>
          <a:p>
            <a:pPr lvl="1"/>
            <a:r>
              <a:rPr lang="en-US" b="1" dirty="0"/>
              <a:t>A clearer understanding of the contribution </a:t>
            </a:r>
            <a:r>
              <a:rPr lang="en-US" dirty="0"/>
              <a:t>of knowledge to business results.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17</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56263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audit (3)</a:t>
            </a:r>
          </a:p>
        </p:txBody>
      </p:sp>
      <p:sp>
        <p:nvSpPr>
          <p:cNvPr id="3" name="Content Placeholder 2"/>
          <p:cNvSpPr>
            <a:spLocks noGrp="1"/>
          </p:cNvSpPr>
          <p:nvPr>
            <p:ph sz="half" idx="1"/>
          </p:nvPr>
        </p:nvSpPr>
        <p:spPr/>
        <p:txBody>
          <a:bodyPr>
            <a:normAutofit fontScale="70000" lnSpcReduction="20000"/>
          </a:bodyPr>
          <a:lstStyle/>
          <a:p>
            <a:r>
              <a:rPr lang="en-US" dirty="0"/>
              <a:t>A knowledge management program or system should never be implemented without a knowledge audit having been conducted. </a:t>
            </a:r>
          </a:p>
          <a:p>
            <a:pPr lvl="1"/>
            <a:r>
              <a:rPr lang="en-US" dirty="0"/>
              <a:t>Most importantly, the precursor to “big spending” on knowledge management technology is a proper knowledge audit to determine exactly what tools and solutions are most appropriate to enable better knowledge management by the knowledge people in the organization. </a:t>
            </a:r>
          </a:p>
          <a:p>
            <a:pPr lvl="1"/>
            <a:r>
              <a:rPr lang="en-US" dirty="0"/>
              <a:t>It is people who will be required to use the newly procured technology and adapt to the new KM system. </a:t>
            </a:r>
          </a:p>
          <a:p>
            <a:r>
              <a:rPr lang="en-US" dirty="0"/>
              <a:t>It is therefore prudent that every attempt be made to consult with all or most knowledge people in the organization before any KM system is purchased and implemented. </a:t>
            </a:r>
          </a:p>
          <a:p>
            <a:pPr lvl="1"/>
            <a:r>
              <a:rPr lang="en-US" dirty="0"/>
              <a:t>This is where the knowledge audit plays a pivotal role in a new knowledge management initiative. </a:t>
            </a:r>
          </a:p>
          <a:p>
            <a:r>
              <a:rPr lang="en-US" dirty="0"/>
              <a:t>The company’s “knowledge people” form the core of its knowledge audit</a:t>
            </a:r>
          </a:p>
          <a:p>
            <a:pPr lvl="1"/>
            <a:r>
              <a:rPr lang="en-US" dirty="0"/>
              <a:t>no knowledge person should be marginalized during the knowledge audit initiative/process.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18</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594170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audit (4)</a:t>
            </a:r>
          </a:p>
        </p:txBody>
      </p:sp>
      <p:sp>
        <p:nvSpPr>
          <p:cNvPr id="3" name="Content Placeholder 2"/>
          <p:cNvSpPr>
            <a:spLocks noGrp="1"/>
          </p:cNvSpPr>
          <p:nvPr>
            <p:ph sz="half" idx="1"/>
          </p:nvPr>
        </p:nvSpPr>
        <p:spPr/>
        <p:txBody>
          <a:bodyPr>
            <a:normAutofit fontScale="77500" lnSpcReduction="20000"/>
          </a:bodyPr>
          <a:lstStyle/>
          <a:p>
            <a:r>
              <a:rPr lang="en-US" dirty="0"/>
              <a:t>It is of vital importance that an organization’s knowledge management initiators or practitioners always seek to assess the company’s current knowledge management health, before proceeding to implement knowledge management.</a:t>
            </a:r>
          </a:p>
          <a:p>
            <a:r>
              <a:rPr lang="en-US" dirty="0"/>
              <a:t>The knowledge audit </a:t>
            </a:r>
            <a:r>
              <a:rPr lang="en-US" b="1" dirty="0"/>
              <a:t>provides evidence-based informatio</a:t>
            </a:r>
            <a:r>
              <a:rPr lang="en-US" dirty="0"/>
              <a:t>n and knowledge of the audited units’ </a:t>
            </a:r>
            <a:r>
              <a:rPr lang="en-US" b="1" dirty="0"/>
              <a:t>current knowledge status </a:t>
            </a:r>
            <a:r>
              <a:rPr lang="en-US" dirty="0"/>
              <a:t>or “knowledge health.” </a:t>
            </a:r>
          </a:p>
          <a:p>
            <a:pPr lvl="1"/>
            <a:r>
              <a:rPr lang="en-US" dirty="0"/>
              <a:t>This evidence-based knowledge is the launching pad into a new knowledge management program. </a:t>
            </a:r>
          </a:p>
          <a:p>
            <a:r>
              <a:rPr lang="en-US" dirty="0"/>
              <a:t>The knowledge audit is also extremely useful as a </a:t>
            </a:r>
            <a:r>
              <a:rPr lang="en-US" b="1" dirty="0"/>
              <a:t>regular review and assessment of existing knowledge management practices </a:t>
            </a:r>
            <a:r>
              <a:rPr lang="en-US" dirty="0"/>
              <a:t>in the company. </a:t>
            </a:r>
          </a:p>
          <a:p>
            <a:pPr lvl="1"/>
            <a:r>
              <a:rPr lang="en-US" dirty="0"/>
              <a:t>Management and exploitation of corporate knowledge is intrinsically intertwined in the corporate knowledge culture, which is in turn determined and maintained by the corporate knowledge people. </a:t>
            </a:r>
          </a:p>
          <a:p>
            <a:pPr lvl="1"/>
            <a:r>
              <a:rPr lang="en-US" dirty="0"/>
              <a:t>This is why a knowledge audit must be focused on people.</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19</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5901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 </a:t>
            </a:r>
          </a:p>
        </p:txBody>
      </p:sp>
      <p:sp>
        <p:nvSpPr>
          <p:cNvPr id="3" name="Content Placeholder 2"/>
          <p:cNvSpPr>
            <a:spLocks noGrp="1"/>
          </p:cNvSpPr>
          <p:nvPr>
            <p:ph sz="half" idx="1"/>
          </p:nvPr>
        </p:nvSpPr>
        <p:spPr>
          <a:xfrm>
            <a:off x="632726" y="1563715"/>
            <a:ext cx="9515958" cy="4362866"/>
          </a:xfrm>
        </p:spPr>
        <p:txBody>
          <a:bodyPr>
            <a:normAutofit fontScale="92500" lnSpcReduction="10000"/>
          </a:bodyPr>
          <a:lstStyle/>
          <a:p>
            <a:pPr lvl="0"/>
            <a:r>
              <a:rPr lang="en-MY" dirty="0"/>
              <a:t>Identify the major elements of a KM strategy, its major objectives and initiatives that needed to reach the objectives</a:t>
            </a:r>
            <a:endParaRPr lang="en-US" dirty="0"/>
          </a:p>
          <a:p>
            <a:pPr lvl="0"/>
            <a:r>
              <a:rPr lang="en-MY" dirty="0"/>
              <a:t>State the key steps in evolving ideas into best practices that can be reused</a:t>
            </a:r>
            <a:endParaRPr lang="en-US" dirty="0"/>
          </a:p>
          <a:p>
            <a:pPr lvl="0"/>
            <a:r>
              <a:rPr lang="en-MY" dirty="0"/>
              <a:t>Describe the major strengths and weaknesses of different maturity models used to assess progress towards KM goals</a:t>
            </a:r>
            <a:endParaRPr lang="en-US" dirty="0"/>
          </a:p>
          <a:p>
            <a:r>
              <a:rPr lang="en-MY" dirty="0"/>
              <a:t>Evaluate different approaches undertaken to achieve an optimal balance between creativity and organizational structure</a:t>
            </a:r>
            <a:endParaRPr lang="en-US" dirty="0"/>
          </a:p>
        </p:txBody>
      </p:sp>
      <p:sp>
        <p:nvSpPr>
          <p:cNvPr id="4" name="Footer Placeholder 3"/>
          <p:cNvSpPr>
            <a:spLocks noGrp="1"/>
          </p:cNvSpPr>
          <p:nvPr>
            <p:ph type="ftr" sz="quarter" idx="10"/>
          </p:nvPr>
        </p:nvSpPr>
        <p:spPr/>
        <p:txBody>
          <a:bodyPr/>
          <a:lstStyle/>
          <a:p>
            <a:pPr lvl="0" defTabSz="609585">
              <a:defRPr/>
            </a:pPr>
            <a:r>
              <a:rPr lang="en-US" sz="800"/>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366904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interviews</a:t>
            </a:r>
          </a:p>
        </p:txBody>
      </p:sp>
      <p:sp>
        <p:nvSpPr>
          <p:cNvPr id="3" name="Content Placeholder 2"/>
          <p:cNvSpPr>
            <a:spLocks noGrp="1"/>
          </p:cNvSpPr>
          <p:nvPr>
            <p:ph sz="half" idx="1"/>
          </p:nvPr>
        </p:nvSpPr>
        <p:spPr/>
        <p:txBody>
          <a:bodyPr>
            <a:normAutofit fontScale="92500" lnSpcReduction="20000"/>
          </a:bodyPr>
          <a:lstStyle/>
          <a:p>
            <a:r>
              <a:rPr lang="en-US" sz="2000" dirty="0"/>
              <a:t>This type of interviews can help identify key knowledge needs to yield a knowledge map.</a:t>
            </a:r>
          </a:p>
          <a:p>
            <a:r>
              <a:rPr lang="en-US" sz="2000" dirty="0"/>
              <a:t>Typical sample questions include:</a:t>
            </a:r>
          </a:p>
          <a:p>
            <a:pPr lvl="1"/>
            <a:r>
              <a:rPr lang="en-US" sz="1600" dirty="0"/>
              <a:t>What are your job role and your major responsibilities?</a:t>
            </a:r>
          </a:p>
          <a:p>
            <a:pPr lvl="1"/>
            <a:r>
              <a:rPr lang="en-US" sz="1600" dirty="0"/>
              <a:t>How long have you been working for the organization?</a:t>
            </a:r>
          </a:p>
          <a:p>
            <a:pPr lvl="1"/>
            <a:r>
              <a:rPr lang="en-US" sz="1600" dirty="0"/>
              <a:t>With whom do you communicate most frequently on work matters?</a:t>
            </a:r>
          </a:p>
          <a:p>
            <a:pPr lvl="1"/>
            <a:r>
              <a:rPr lang="en-US" sz="1600" dirty="0"/>
              <a:t>Do you have policies or guidelines for your work? If so, how do you access them?</a:t>
            </a:r>
          </a:p>
          <a:p>
            <a:pPr lvl="1"/>
            <a:r>
              <a:rPr lang="en-US" sz="1600" dirty="0"/>
              <a:t>What information do you rely upon during a normal working day? What is the source of this information?</a:t>
            </a:r>
          </a:p>
          <a:p>
            <a:pPr lvl="1"/>
            <a:r>
              <a:rPr lang="en-US" sz="1600" dirty="0"/>
              <a:t>If you have a question, where do you go to ﬁnd the answer?</a:t>
            </a:r>
          </a:p>
          <a:p>
            <a:pPr lvl="1"/>
            <a:r>
              <a:rPr lang="en-US" sz="1600" dirty="0"/>
              <a:t>Who asks you what types of questions?</a:t>
            </a:r>
          </a:p>
          <a:p>
            <a:pPr lvl="1"/>
            <a:r>
              <a:rPr lang="en-US" sz="1600" dirty="0"/>
              <a:t>What sort of orientation and refresher training have you received?</a:t>
            </a:r>
          </a:p>
          <a:p>
            <a:pPr lvl="1"/>
            <a:r>
              <a:rPr lang="en-US" sz="1600" dirty="0"/>
              <a:t>How do you ﬁnd out what is happening in the organization?</a:t>
            </a:r>
          </a:p>
          <a:p>
            <a:pPr lvl="1"/>
            <a:r>
              <a:rPr lang="en-US" sz="1600" dirty="0"/>
              <a:t>What kind of news do you read regularly?</a:t>
            </a:r>
          </a:p>
          <a:p>
            <a:pPr lvl="1"/>
            <a:r>
              <a:rPr lang="en-US" sz="1600" dirty="0"/>
              <a:t>What type of knowledge do you need to do your work?</a:t>
            </a:r>
          </a:p>
          <a:p>
            <a:pPr lvl="1"/>
            <a:r>
              <a:rPr lang="en-US" sz="1600" dirty="0"/>
              <a:t>How do you add value to the organization? Where do your knowledge artifacts reside?</a:t>
            </a:r>
          </a:p>
          <a:p>
            <a:pPr lvl="1"/>
            <a:r>
              <a:rPr lang="en-US" sz="1600" dirty="0"/>
              <a:t>How do you think knowledge ﬂow could be improved?</a:t>
            </a:r>
          </a:p>
          <a:p>
            <a:pPr lvl="1"/>
            <a:r>
              <a:rPr lang="en-US" sz="1600" dirty="0"/>
              <a:t>What would make your work easier?</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20</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118156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mapping</a:t>
            </a:r>
          </a:p>
        </p:txBody>
      </p:sp>
      <p:sp>
        <p:nvSpPr>
          <p:cNvPr id="3" name="Content Placeholder 2"/>
          <p:cNvSpPr>
            <a:spLocks noGrp="1"/>
          </p:cNvSpPr>
          <p:nvPr>
            <p:ph sz="half" idx="1"/>
          </p:nvPr>
        </p:nvSpPr>
        <p:spPr/>
        <p:txBody>
          <a:bodyPr>
            <a:normAutofit fontScale="92500" lnSpcReduction="10000"/>
          </a:bodyPr>
          <a:lstStyle/>
          <a:p>
            <a:r>
              <a:rPr lang="en-US" dirty="0"/>
              <a:t>Knowledge mapping is an ongoing endeavor—not a one-time activity. </a:t>
            </a:r>
          </a:p>
          <a:p>
            <a:r>
              <a:rPr lang="en-US" dirty="0"/>
              <a:t>The knowledge map is </a:t>
            </a:r>
            <a:r>
              <a:rPr lang="en-US" b="1" dirty="0"/>
              <a:t>a navigation aid to explicit/codiﬁed information and tacit/uncodiﬁed knowledge.</a:t>
            </a:r>
          </a:p>
          <a:p>
            <a:r>
              <a:rPr lang="en-US" dirty="0"/>
              <a:t>The map should provide </a:t>
            </a:r>
            <a:r>
              <a:rPr lang="en-US" b="1" dirty="0"/>
              <a:t>an inventory and evaluation </a:t>
            </a:r>
            <a:r>
              <a:rPr lang="en-US" dirty="0"/>
              <a:t>of the organization’s </a:t>
            </a:r>
            <a:r>
              <a:rPr lang="en-US" b="1" dirty="0"/>
              <a:t>intellectual or knowledge assets</a:t>
            </a:r>
            <a:r>
              <a:rPr lang="en-US" dirty="0"/>
              <a:t>.</a:t>
            </a:r>
          </a:p>
          <a:p>
            <a:r>
              <a:rPr lang="en-US" dirty="0"/>
              <a:t>Once the “as is” portrait of the organization has been completed through information gathering and the knowledge audit, a gap analysis can be performed.</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21</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350065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Gap analysis (1)</a:t>
            </a:r>
          </a:p>
        </p:txBody>
      </p:sp>
      <p:sp>
        <p:nvSpPr>
          <p:cNvPr id="3" name="Content Placeholder 2"/>
          <p:cNvSpPr>
            <a:spLocks noGrp="1"/>
          </p:cNvSpPr>
          <p:nvPr>
            <p:ph sz="half" idx="1"/>
          </p:nvPr>
        </p:nvSpPr>
        <p:spPr>
          <a:xfrm>
            <a:off x="609605" y="1376414"/>
            <a:ext cx="9515958" cy="5273574"/>
          </a:xfrm>
        </p:spPr>
        <p:txBody>
          <a:bodyPr>
            <a:normAutofit fontScale="85000" lnSpcReduction="10000"/>
          </a:bodyPr>
          <a:lstStyle/>
          <a:p>
            <a:r>
              <a:rPr lang="en-US" sz="2000" dirty="0"/>
              <a:t>The difference between the organization’s existing and desired KM state (the GAP) is analyzed in terms of enablers and barriers to successful KM implementation.</a:t>
            </a:r>
          </a:p>
          <a:p>
            <a:r>
              <a:rPr lang="en-US" sz="2000" dirty="0"/>
              <a:t>A good gap analysis should address the following points:</a:t>
            </a:r>
          </a:p>
          <a:p>
            <a:pPr marL="914391" lvl="1" indent="-514350">
              <a:buFont typeface="+mj-lt"/>
              <a:buAutoNum type="arabicPeriod"/>
            </a:pPr>
            <a:r>
              <a:rPr lang="en-US" sz="1800" dirty="0"/>
              <a:t>What are the major differences between the current and desired KM states of the organization?</a:t>
            </a:r>
          </a:p>
          <a:p>
            <a:pPr marL="914391" lvl="1" indent="-514350">
              <a:buFont typeface="+mj-lt"/>
              <a:buAutoNum type="arabicPeriod"/>
            </a:pPr>
            <a:r>
              <a:rPr lang="en-US" sz="1800" dirty="0"/>
              <a:t>List barriers to KM implementation (e.g., culture where “knowledge is power” or where individual possession of knowledge is consistently rewarded).</a:t>
            </a:r>
          </a:p>
          <a:p>
            <a:pPr marL="914391" lvl="1" indent="-514350">
              <a:buFont typeface="+mj-lt"/>
              <a:buAutoNum type="arabicPeriod"/>
            </a:pPr>
            <a:r>
              <a:rPr lang="en-US" sz="1800" dirty="0"/>
              <a:t>List KM leverage points or enablers (e.g., existing initiatives that could be built upon).</a:t>
            </a:r>
          </a:p>
          <a:p>
            <a:pPr marL="914391" lvl="1" indent="-514350">
              <a:buFont typeface="+mj-lt"/>
              <a:buAutoNum type="arabicPeriod"/>
            </a:pPr>
            <a:r>
              <a:rPr lang="en-US" sz="1800" dirty="0"/>
              <a:t>Identify opportunities to collaborate with other business initiatives (e.g., combine knowledge continuity goals with succession planning initiatives in Human Resources).</a:t>
            </a:r>
          </a:p>
          <a:p>
            <a:pPr marL="914391" lvl="1" indent="-514350">
              <a:buFont typeface="+mj-lt"/>
              <a:buAutoNum type="arabicPeriod"/>
            </a:pPr>
            <a:r>
              <a:rPr lang="en-US" sz="1800" dirty="0"/>
              <a:t>Conduct a risk analysis (e.g., knowledge that will soon “walk out the door” due to imminent retirements or knowledge that is at risk because only a few individuals are competent in this area and very little of their expertise exists in coded or tangible knowledge assets).</a:t>
            </a:r>
          </a:p>
          <a:p>
            <a:pPr marL="914391" lvl="1" indent="-514350">
              <a:buFont typeface="+mj-lt"/>
              <a:buAutoNum type="arabicPeriod"/>
            </a:pPr>
            <a:r>
              <a:rPr lang="en-US" sz="1800" dirty="0"/>
              <a:t>Are there redundancies within the organization (e.g., the case of the right hand not knowing what the left hand is doing)?</a:t>
            </a:r>
          </a:p>
          <a:p>
            <a:pPr marL="914391" lvl="1" indent="-514350">
              <a:buFont typeface="+mj-lt"/>
              <a:buAutoNum type="arabicPeriod"/>
            </a:pPr>
            <a:r>
              <a:rPr lang="en-US" sz="1800" dirty="0"/>
              <a:t>Are there knowledge silos (e.g., groups, departments, or individuals that hoard knowledge or block ﬂuid knowledge ﬂows to other groups, departments, or colleagues)?</a:t>
            </a:r>
          </a:p>
          <a:p>
            <a:pPr marL="914391" lvl="1" indent="-514350">
              <a:buFont typeface="+mj-lt"/>
              <a:buAutoNum type="arabicPeriod"/>
            </a:pPr>
            <a:r>
              <a:rPr lang="en-US" sz="1800" dirty="0"/>
              <a:t>How does the organization rank with respect to others within the industry? (e.g., are they early adopters of KM, KM leaders who are emulated by others, or are they just becoming aware of KM needs within their organization?)</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606043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Gap analysis (2)</a:t>
            </a:r>
          </a:p>
        </p:txBody>
      </p:sp>
      <p:sp>
        <p:nvSpPr>
          <p:cNvPr id="3" name="Content Placeholder 2"/>
          <p:cNvSpPr>
            <a:spLocks noGrp="1"/>
          </p:cNvSpPr>
          <p:nvPr>
            <p:ph sz="half" idx="1"/>
          </p:nvPr>
        </p:nvSpPr>
        <p:spPr/>
        <p:txBody>
          <a:bodyPr>
            <a:normAutofit fontScale="92500" lnSpcReduction="10000"/>
          </a:bodyPr>
          <a:lstStyle/>
          <a:p>
            <a:r>
              <a:rPr lang="en-US" dirty="0"/>
              <a:t>This analysis can then be used to </a:t>
            </a:r>
            <a:r>
              <a:rPr lang="en-US" b="1" dirty="0"/>
              <a:t>list and prioritize KM objectives </a:t>
            </a:r>
            <a:r>
              <a:rPr lang="en-US" dirty="0"/>
              <a:t>to be addressed by the organization.</a:t>
            </a:r>
          </a:p>
          <a:p>
            <a:r>
              <a:rPr lang="en-US" dirty="0"/>
              <a:t>The results of the gap analysis should be </a:t>
            </a:r>
            <a:r>
              <a:rPr lang="en-US" b="1" dirty="0"/>
              <a:t>validated by returning to the stakeholders </a:t>
            </a:r>
            <a:r>
              <a:rPr lang="en-US" dirty="0"/>
              <a:t>who were initially involved in the information-gathering and needs analysis phases. </a:t>
            </a:r>
          </a:p>
          <a:p>
            <a:r>
              <a:rPr lang="en-US" dirty="0"/>
              <a:t>The priorities should be determined by a consensus of the organization’s key stakeholders. </a:t>
            </a:r>
          </a:p>
          <a:p>
            <a:r>
              <a:rPr lang="en-US" dirty="0"/>
              <a:t>The result will be a </a:t>
            </a:r>
            <a:r>
              <a:rPr lang="en-US" b="1" dirty="0"/>
              <a:t>KM strategy document</a:t>
            </a:r>
            <a:r>
              <a:rPr lang="en-US" dirty="0"/>
              <a:t> that can be used as road map to implement KM within the organization.</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000071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KM strategy road map</a:t>
            </a:r>
          </a:p>
        </p:txBody>
      </p:sp>
      <p:sp>
        <p:nvSpPr>
          <p:cNvPr id="3" name="Content Placeholder 2"/>
          <p:cNvSpPr>
            <a:spLocks noGrp="1"/>
          </p:cNvSpPr>
          <p:nvPr>
            <p:ph sz="half" idx="1"/>
          </p:nvPr>
        </p:nvSpPr>
        <p:spPr/>
        <p:txBody>
          <a:bodyPr>
            <a:normAutofit fontScale="85000" lnSpcReduction="20000"/>
          </a:bodyPr>
          <a:lstStyle/>
          <a:p>
            <a:r>
              <a:rPr lang="en-US" dirty="0"/>
              <a:t>The ﬁnal recommended strategy will typically cover a three- to ﬁve-year period, outlining the key priorities for each year. </a:t>
            </a:r>
          </a:p>
          <a:p>
            <a:r>
              <a:rPr lang="en-US" dirty="0"/>
              <a:t>The road map addresses questions such as:</a:t>
            </a:r>
          </a:p>
          <a:p>
            <a:pPr marL="914388" lvl="1" indent="-457200">
              <a:buFont typeface="+mj-lt"/>
              <a:buAutoNum type="arabicPeriod"/>
            </a:pPr>
            <a:r>
              <a:rPr lang="en-US" sz="2000" dirty="0"/>
              <a:t>How will the organization </a:t>
            </a:r>
            <a:r>
              <a:rPr lang="en-US" sz="2000" b="1" dirty="0"/>
              <a:t>manage its knowledge better</a:t>
            </a:r>
            <a:r>
              <a:rPr lang="en-US" sz="2000" dirty="0"/>
              <a:t> for the beneﬁt of the business?</a:t>
            </a:r>
          </a:p>
          <a:p>
            <a:pPr marL="914388" lvl="1" indent="-457200">
              <a:buFont typeface="+mj-lt"/>
              <a:buAutoNum type="arabicPeriod"/>
            </a:pPr>
            <a:r>
              <a:rPr lang="en-US" sz="2000" dirty="0"/>
              <a:t>How will the organization </a:t>
            </a:r>
            <a:r>
              <a:rPr lang="en-US" sz="2000" b="1" dirty="0"/>
              <a:t>manage</a:t>
            </a:r>
            <a:r>
              <a:rPr lang="en-US" sz="2000" dirty="0"/>
              <a:t> explicit knowledge (content) as well as tacit knowledge (community) </a:t>
            </a:r>
            <a:r>
              <a:rPr lang="en-US" sz="2000" b="1" dirty="0"/>
              <a:t>priorities</a:t>
            </a:r>
            <a:r>
              <a:rPr lang="en-US" sz="2000" dirty="0"/>
              <a:t>?</a:t>
            </a:r>
          </a:p>
          <a:p>
            <a:pPr marL="914388" lvl="1" indent="-457200">
              <a:buFont typeface="+mj-lt"/>
              <a:buAutoNum type="arabicPeriod"/>
            </a:pPr>
            <a:r>
              <a:rPr lang="en-US" sz="2000" dirty="0"/>
              <a:t>How will the processes, people, products, services, organizational memory, relationships, and knowledge assets be </a:t>
            </a:r>
            <a:r>
              <a:rPr lang="en-US" sz="2000" b="1" dirty="0"/>
              <a:t>identiﬁed as high-priority knowledge </a:t>
            </a:r>
            <a:r>
              <a:rPr lang="en-US" sz="2000" dirty="0"/>
              <a:t>levers to focus on?</a:t>
            </a:r>
          </a:p>
          <a:p>
            <a:pPr marL="914388" lvl="1" indent="-457200">
              <a:buFont typeface="+mj-lt"/>
              <a:buAutoNum type="arabicPeriod"/>
            </a:pPr>
            <a:r>
              <a:rPr lang="en-US" sz="2000" dirty="0"/>
              <a:t>What is the clear </a:t>
            </a:r>
            <a:r>
              <a:rPr lang="en-US" sz="2000" b="1" dirty="0"/>
              <a:t>or direct link between KM levers and business objectives</a:t>
            </a:r>
            <a:r>
              <a:rPr lang="en-US" sz="2000" dirty="0"/>
              <a:t>?</a:t>
            </a:r>
          </a:p>
          <a:p>
            <a:pPr marL="914388" lvl="1" indent="-457200">
              <a:buFont typeface="+mj-lt"/>
              <a:buAutoNum type="arabicPeriod"/>
            </a:pPr>
            <a:r>
              <a:rPr lang="en-US" sz="2000" dirty="0"/>
              <a:t>What are some </a:t>
            </a:r>
            <a:r>
              <a:rPr lang="en-US" sz="2000" b="1" dirty="0"/>
              <a:t>quick wins </a:t>
            </a:r>
            <a:r>
              <a:rPr lang="en-US" sz="2000" dirty="0"/>
              <a:t>(i.e., early relatively inexpensive KM successes)?</a:t>
            </a:r>
          </a:p>
          <a:p>
            <a:pPr marL="914388" lvl="1" indent="-457200">
              <a:buFont typeface="+mj-lt"/>
              <a:buAutoNum type="arabicPeriod"/>
            </a:pPr>
            <a:r>
              <a:rPr lang="en-US" sz="2000" dirty="0"/>
              <a:t>How will </a:t>
            </a:r>
            <a:r>
              <a:rPr lang="en-US" sz="2000" b="1" dirty="0"/>
              <a:t>KM capability be sustained </a:t>
            </a:r>
            <a:r>
              <a:rPr lang="en-US" sz="2000" dirty="0"/>
              <a:t>over the long term (e.g., deﬁned KM roles)?</a:t>
            </a:r>
          </a:p>
          <a:p>
            <a:r>
              <a:rPr lang="en-US" sz="2400" dirty="0"/>
              <a:t>The last point is a crucial one that should not be overlooked in a KM strategy. </a:t>
            </a:r>
          </a:p>
          <a:p>
            <a:endParaRPr lang="en-US" sz="2400"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24</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100012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sustainable KM program</a:t>
            </a:r>
          </a:p>
        </p:txBody>
      </p:sp>
      <p:sp>
        <p:nvSpPr>
          <p:cNvPr id="3" name="Content Placeholder 2"/>
          <p:cNvSpPr>
            <a:spLocks noGrp="1"/>
          </p:cNvSpPr>
          <p:nvPr>
            <p:ph sz="half" idx="1"/>
          </p:nvPr>
        </p:nvSpPr>
        <p:spPr/>
        <p:txBody>
          <a:bodyPr>
            <a:normAutofit fontScale="92500" lnSpcReduction="10000"/>
          </a:bodyPr>
          <a:lstStyle/>
          <a:p>
            <a:r>
              <a:rPr lang="en-US" sz="2000" dirty="0"/>
              <a:t>One key component of a sustainable KM program is the </a:t>
            </a:r>
            <a:r>
              <a:rPr lang="en-US" sz="2000" b="1" dirty="0"/>
              <a:t>efﬁcient and effective management of organizational memory. </a:t>
            </a:r>
          </a:p>
          <a:p>
            <a:r>
              <a:rPr lang="en-US" sz="2000" dirty="0"/>
              <a:t>Other key components include </a:t>
            </a:r>
          </a:p>
          <a:p>
            <a:pPr lvl="1"/>
            <a:r>
              <a:rPr lang="en-US" sz="1600" dirty="0"/>
              <a:t>clearly deﬁned KM roles and responsibilities and </a:t>
            </a:r>
          </a:p>
          <a:p>
            <a:pPr lvl="1"/>
            <a:r>
              <a:rPr lang="en-US" sz="1600" dirty="0"/>
              <a:t>A framework that can be used to evaluate how well KM initiatives succeed.</a:t>
            </a:r>
          </a:p>
          <a:p>
            <a:r>
              <a:rPr lang="en-US" sz="2000" dirty="0"/>
              <a:t>It is particularly important to pay attention to the optimal management of organizational memory, for this is often forgotten or weakly addressed by KM strategies. </a:t>
            </a:r>
          </a:p>
          <a:p>
            <a:pPr lvl="1"/>
            <a:r>
              <a:rPr lang="en-US" sz="1600" dirty="0"/>
              <a:t>In the absence of a strong bridge between the individual, community, and organizational levels, a KM strategy will not live up to the expectations created. </a:t>
            </a:r>
          </a:p>
          <a:p>
            <a:r>
              <a:rPr lang="en-US" sz="2000" dirty="0"/>
              <a:t>A second area of concern should be to attain the optimal balance between openness, transparency, and creativity to increase innovativeness on the one hand and institutionalization to improve efﬁciency on the other hand.</a:t>
            </a:r>
          </a:p>
          <a:p>
            <a:r>
              <a:rPr lang="en-US" sz="2000" dirty="0"/>
              <a:t>KM strategies must take a long-term view of the organization, one that envisages how the organization will mature, how KM readiness will increase, and above all, how the KM strategic objectives will be sustained.</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25</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35398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p:txBody>
          <a:bodyPr>
            <a:normAutofit/>
          </a:bodyPr>
          <a:lstStyle/>
          <a:p>
            <a:r>
              <a:rPr lang="en-US" sz="2400" dirty="0"/>
              <a:t>Knowledge management auditing is often the ﬁrst step in any KM initiative because it serves to </a:t>
            </a:r>
            <a:r>
              <a:rPr lang="en-US" sz="2400" b="1" dirty="0"/>
              <a:t>inventory what knowledge-intensive resources exist </a:t>
            </a:r>
            <a:r>
              <a:rPr lang="en-US" sz="2400" dirty="0"/>
              <a:t>within a company. </a:t>
            </a:r>
          </a:p>
          <a:p>
            <a:pPr lvl="1"/>
            <a:r>
              <a:rPr lang="en-US" sz="2000" dirty="0"/>
              <a:t>This provides a snapshot of the “as is” or current state of the organization with respect to KM and helps in measuring progress toward organizational culture change and other KM goals.</a:t>
            </a:r>
          </a:p>
          <a:p>
            <a:r>
              <a:rPr lang="en-US" sz="2400" dirty="0"/>
              <a:t>The two most commonly encountered KM application goals are reuse and innovation.</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26</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041799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checkpoint:</a:t>
            </a:r>
          </a:p>
        </p:txBody>
      </p:sp>
      <p:sp>
        <p:nvSpPr>
          <p:cNvPr id="3" name="Content Placeholder 2"/>
          <p:cNvSpPr>
            <a:spLocks noGrp="1"/>
          </p:cNvSpPr>
          <p:nvPr>
            <p:ph sz="half" idx="1"/>
          </p:nvPr>
        </p:nvSpPr>
        <p:spPr>
          <a:xfrm>
            <a:off x="609605" y="1536192"/>
            <a:ext cx="9515958" cy="4797231"/>
          </a:xfrm>
        </p:spPr>
        <p:txBody>
          <a:bodyPr>
            <a:normAutofit/>
          </a:bodyPr>
          <a:lstStyle/>
          <a:p>
            <a:pPr marL="514350" indent="-514350">
              <a:buFont typeface="+mj-lt"/>
              <a:buAutoNum type="arabicPeriod"/>
            </a:pPr>
            <a:r>
              <a:rPr lang="en-US" sz="1600" dirty="0"/>
              <a:t>Compare and contrast KM applications that are driven by an objective of reuse versus those driven by an objective of innovation.</a:t>
            </a:r>
          </a:p>
          <a:p>
            <a:pPr marL="514350" indent="-514350">
              <a:buFont typeface="+mj-lt"/>
              <a:buAutoNum type="arabicPeriod"/>
            </a:pPr>
            <a:r>
              <a:rPr lang="en-US" sz="1600" dirty="0"/>
              <a:t>What are the major steps involved in developing a KM strategy? What sorts of information are needed in order to recommend a KM strategy to an organization? List the major categories of stakeholders who should be involved in the strategy formulation process.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27</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52266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Innovation and reuse</a:t>
            </a:r>
          </a:p>
        </p:txBody>
      </p:sp>
      <p:sp>
        <p:nvSpPr>
          <p:cNvPr id="3" name="Content Placeholder 2"/>
          <p:cNvSpPr>
            <a:spLocks noGrp="1"/>
          </p:cNvSpPr>
          <p:nvPr>
            <p:ph sz="half" idx="1"/>
          </p:nvPr>
        </p:nvSpPr>
        <p:spPr>
          <a:xfrm>
            <a:off x="609602" y="1257794"/>
            <a:ext cx="9515958" cy="4580829"/>
          </a:xfrm>
        </p:spPr>
        <p:txBody>
          <a:bodyPr>
            <a:normAutofit fontScale="92500" lnSpcReduction="20000"/>
          </a:bodyPr>
          <a:lstStyle/>
          <a:p>
            <a:r>
              <a:rPr lang="en-US" dirty="0"/>
              <a:t>The two most commonly encountered objectives of knowledge management are </a:t>
            </a:r>
            <a:r>
              <a:rPr lang="en-US" b="1" dirty="0"/>
              <a:t>innovation</a:t>
            </a:r>
            <a:r>
              <a:rPr lang="en-US" dirty="0"/>
              <a:t> and </a:t>
            </a:r>
            <a:r>
              <a:rPr lang="en-US" b="1" dirty="0"/>
              <a:t>reuse</a:t>
            </a:r>
            <a:r>
              <a:rPr lang="en-US" dirty="0"/>
              <a:t>. </a:t>
            </a:r>
          </a:p>
          <a:p>
            <a:pPr lvl="1"/>
            <a:r>
              <a:rPr lang="en-US" dirty="0"/>
              <a:t>Innovation is closely linked to </a:t>
            </a:r>
            <a:r>
              <a:rPr lang="en-US" b="1" dirty="0"/>
              <a:t>the generation of new knowledge</a:t>
            </a:r>
            <a:r>
              <a:rPr lang="en-US" dirty="0"/>
              <a:t> or </a:t>
            </a:r>
            <a:r>
              <a:rPr lang="en-US" b="1" dirty="0"/>
              <a:t>new linkages between existing knowledge</a:t>
            </a:r>
            <a:r>
              <a:rPr lang="en-US" dirty="0"/>
              <a:t>. </a:t>
            </a:r>
          </a:p>
          <a:p>
            <a:pPr lvl="2"/>
            <a:r>
              <a:rPr lang="en-US" dirty="0"/>
              <a:t>It is a popular misconception to think that innovation occurs in isolation.</a:t>
            </a:r>
          </a:p>
          <a:p>
            <a:pPr lvl="2"/>
            <a:r>
              <a:rPr lang="en-US" dirty="0"/>
              <a:t>Innovation rests ﬁrmly on a large body of accumulated experiences, both positive and negative, based on what has and has not worked in the past. </a:t>
            </a:r>
          </a:p>
          <a:p>
            <a:pPr lvl="1"/>
            <a:r>
              <a:rPr lang="en-US" dirty="0"/>
              <a:t>Similarly, reuse is often mistakenly equated with dull, routine, and unproductive work. </a:t>
            </a:r>
          </a:p>
          <a:p>
            <a:pPr lvl="2"/>
            <a:r>
              <a:rPr lang="en-US" dirty="0"/>
              <a:t>In fact, reuse forms the basis for organizational learning and should be viewed more as a dissemination of innovation.</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Unit 09: KM Strategy</a:t>
            </a: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1026" name="Picture 2" descr="Why It Took So Long to Invent the Wheel | Live Science">
            <a:extLst>
              <a:ext uri="{FF2B5EF4-FFF2-40B4-BE49-F238E27FC236}">
                <a16:creationId xmlns:a16="http://schemas.microsoft.com/office/drawing/2014/main" id="{511C9C30-B5FC-0245-1ED1-89B7F1461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94" y="5553075"/>
            <a:ext cx="3495675" cy="13049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26572B1-6822-6AE4-0AAC-8D56787050BF}"/>
              </a:ext>
            </a:extLst>
          </p:cNvPr>
          <p:cNvPicPr>
            <a:picLocks noChangeAspect="1"/>
          </p:cNvPicPr>
          <p:nvPr/>
        </p:nvPicPr>
        <p:blipFill>
          <a:blip r:embed="rId3"/>
          <a:stretch>
            <a:fillRect/>
          </a:stretch>
        </p:blipFill>
        <p:spPr>
          <a:xfrm>
            <a:off x="9782302" y="96365"/>
            <a:ext cx="2226196" cy="1476065"/>
          </a:xfrm>
          <a:prstGeom prst="rect">
            <a:avLst/>
          </a:prstGeom>
        </p:spPr>
      </p:pic>
      <p:pic>
        <p:nvPicPr>
          <p:cNvPr id="7" name="Picture 6">
            <a:extLst>
              <a:ext uri="{FF2B5EF4-FFF2-40B4-BE49-F238E27FC236}">
                <a16:creationId xmlns:a16="http://schemas.microsoft.com/office/drawing/2014/main" id="{F33C1780-C81C-6B46-5EEC-6A3DB76B3295}"/>
              </a:ext>
            </a:extLst>
          </p:cNvPr>
          <p:cNvPicPr>
            <a:picLocks noChangeAspect="1"/>
          </p:cNvPicPr>
          <p:nvPr/>
        </p:nvPicPr>
        <p:blipFill>
          <a:blip r:embed="rId4"/>
          <a:stretch>
            <a:fillRect/>
          </a:stretch>
        </p:blipFill>
        <p:spPr>
          <a:xfrm>
            <a:off x="7113814" y="5239330"/>
            <a:ext cx="2347426" cy="1509060"/>
          </a:xfrm>
          <a:prstGeom prst="rect">
            <a:avLst/>
          </a:prstGeom>
        </p:spPr>
      </p:pic>
    </p:spTree>
    <p:extLst>
      <p:ext uri="{BB962C8B-B14F-4D97-AF65-F5344CB8AC3E}">
        <p14:creationId xmlns:p14="http://schemas.microsoft.com/office/powerpoint/2010/main" val="45457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 strategy as building blocks</a:t>
            </a:r>
          </a:p>
        </p:txBody>
      </p:sp>
      <p:sp>
        <p:nvSpPr>
          <p:cNvPr id="3" name="Content Placeholder 2"/>
          <p:cNvSpPr>
            <a:spLocks noGrp="1"/>
          </p:cNvSpPr>
          <p:nvPr>
            <p:ph sz="half" idx="1"/>
          </p:nvPr>
        </p:nvSpPr>
        <p:spPr>
          <a:xfrm>
            <a:off x="730903" y="1257794"/>
            <a:ext cx="9515958" cy="4580829"/>
          </a:xfrm>
        </p:spPr>
        <p:txBody>
          <a:bodyPr>
            <a:normAutofit/>
          </a:bodyPr>
          <a:lstStyle/>
          <a:p>
            <a:pPr algn="l"/>
            <a:r>
              <a:rPr lang="en-US" sz="1600" b="0" i="0" dirty="0">
                <a:solidFill>
                  <a:srgbClr val="222222"/>
                </a:solidFill>
                <a:effectLst/>
                <a:latin typeface="Arial" panose="020B0604020202020204" pitchFamily="34" charset="0"/>
              </a:rPr>
              <a:t>The knowledge management strategy provides the basic building blocks used to achieve organizational learning and continuous improvement so as to not waste time repeating mistakes and so that everyone is aware of new and better ways of thinking and doing.</a:t>
            </a:r>
          </a:p>
          <a:p>
            <a:pPr marL="0" indent="0" algn="l">
              <a:buNone/>
            </a:pPr>
            <a:endParaRPr lang="en-US" sz="1600" b="0" i="0" dirty="0">
              <a:solidFill>
                <a:srgbClr val="222222"/>
              </a:solidFill>
              <a:effectLst/>
              <a:latin typeface="Arial" panose="020B0604020202020204" pitchFamily="34" charset="0"/>
            </a:endParaRPr>
          </a:p>
          <a:p>
            <a:pPr algn="l"/>
            <a:r>
              <a:rPr lang="en-US" sz="1600" b="0" i="0" dirty="0" err="1">
                <a:solidFill>
                  <a:srgbClr val="222222"/>
                </a:solidFill>
                <a:effectLst/>
                <a:latin typeface="Arial" panose="020B0604020202020204" pitchFamily="34" charset="0"/>
              </a:rPr>
              <a:t>Sveiby</a:t>
            </a:r>
            <a:r>
              <a:rPr lang="en-US" sz="1600" b="0" i="0" dirty="0">
                <a:solidFill>
                  <a:srgbClr val="222222"/>
                </a:solidFill>
                <a:effectLst/>
                <a:latin typeface="Arial" panose="020B0604020202020204" pitchFamily="34" charset="0"/>
              </a:rPr>
              <a:t> (2001) developed a framework for categorizing the different types of knowledge management initiatives:</a:t>
            </a:r>
          </a:p>
          <a:p>
            <a:endParaRPr lang="en-US" sz="1600"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4</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6" name="Picture 5">
            <a:extLst>
              <a:ext uri="{FF2B5EF4-FFF2-40B4-BE49-F238E27FC236}">
                <a16:creationId xmlns:a16="http://schemas.microsoft.com/office/drawing/2014/main" id="{298D056D-B3C3-45FA-A44C-F96660391DB8}"/>
              </a:ext>
            </a:extLst>
          </p:cNvPr>
          <p:cNvPicPr>
            <a:picLocks noChangeAspect="1"/>
          </p:cNvPicPr>
          <p:nvPr/>
        </p:nvPicPr>
        <p:blipFill>
          <a:blip r:embed="rId2"/>
          <a:stretch>
            <a:fillRect/>
          </a:stretch>
        </p:blipFill>
        <p:spPr>
          <a:xfrm>
            <a:off x="9829684" y="1477032"/>
            <a:ext cx="2229355" cy="1872658"/>
          </a:xfrm>
          <a:prstGeom prst="rect">
            <a:avLst/>
          </a:prstGeom>
        </p:spPr>
      </p:pic>
    </p:spTree>
    <p:extLst>
      <p:ext uri="{BB962C8B-B14F-4D97-AF65-F5344CB8AC3E}">
        <p14:creationId xmlns:p14="http://schemas.microsoft.com/office/powerpoint/2010/main" val="55172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 initiatives</a:t>
            </a:r>
          </a:p>
        </p:txBody>
      </p:sp>
      <p:sp>
        <p:nvSpPr>
          <p:cNvPr id="3" name="Content Placeholder 2"/>
          <p:cNvSpPr>
            <a:spLocks noGrp="1"/>
          </p:cNvSpPr>
          <p:nvPr>
            <p:ph sz="half" idx="1"/>
          </p:nvPr>
        </p:nvSpPr>
        <p:spPr>
          <a:xfrm>
            <a:off x="609604" y="1414894"/>
            <a:ext cx="9515958" cy="4580829"/>
          </a:xfrm>
        </p:spPr>
        <p:txBody>
          <a:bodyPr>
            <a:normAutofit lnSpcReduction="10000"/>
          </a:bodyPr>
          <a:lstStyle/>
          <a:p>
            <a:pPr marL="914388" lvl="1" indent="-457200">
              <a:buFont typeface="+mj-lt"/>
              <a:buAutoNum type="arabicPeriod"/>
            </a:pPr>
            <a:r>
              <a:rPr lang="en-US" b="1" dirty="0"/>
              <a:t>External structure initiatives </a:t>
            </a:r>
            <a:r>
              <a:rPr lang="en-US" dirty="0"/>
              <a:t>(e.g., gain knowledge from customers, offer customers additional knowledge).</a:t>
            </a:r>
          </a:p>
          <a:p>
            <a:pPr marL="914388" lvl="1" indent="-457200">
              <a:buFont typeface="+mj-lt"/>
              <a:buAutoNum type="arabicPeriod"/>
            </a:pPr>
            <a:r>
              <a:rPr lang="en-US" b="1" dirty="0"/>
              <a:t>Internal structure initiatives </a:t>
            </a:r>
            <a:r>
              <a:rPr lang="en-US" dirty="0"/>
              <a:t>(e.g., build a knowledge-sharing culture, create new revenues from existing knowledge, capture the individual’s tacit knowledge, store it, spread it, and reuse it, and measure knowledge-creating processes and intangible assets produced).</a:t>
            </a:r>
          </a:p>
          <a:p>
            <a:pPr marL="914388" lvl="1" indent="-457200">
              <a:buFont typeface="+mj-lt"/>
              <a:buAutoNum type="arabicPeriod"/>
            </a:pPr>
            <a:r>
              <a:rPr lang="en-US" b="1" dirty="0"/>
              <a:t>Competence initiatives </a:t>
            </a:r>
            <a:r>
              <a:rPr lang="en-US" dirty="0"/>
              <a:t>(e.g., create careers based on KM, create microenvironments for knowledge transfer, and learn from simulations and pilot projects).</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5</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15186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A322-F647-70D8-F17A-186C6B9C5349}"/>
              </a:ext>
            </a:extLst>
          </p:cNvPr>
          <p:cNvSpPr>
            <a:spLocks noGrp="1"/>
          </p:cNvSpPr>
          <p:nvPr>
            <p:ph type="title"/>
          </p:nvPr>
        </p:nvSpPr>
        <p:spPr/>
        <p:txBody>
          <a:bodyPr/>
          <a:lstStyle/>
          <a:p>
            <a:r>
              <a:rPr lang="en-MY" dirty="0"/>
              <a:t>KM Strategy</a:t>
            </a:r>
          </a:p>
        </p:txBody>
      </p:sp>
      <p:sp>
        <p:nvSpPr>
          <p:cNvPr id="3" name="Content Placeholder 2">
            <a:extLst>
              <a:ext uri="{FF2B5EF4-FFF2-40B4-BE49-F238E27FC236}">
                <a16:creationId xmlns:a16="http://schemas.microsoft.com/office/drawing/2014/main" id="{0AFDDB10-5578-28A3-4D4E-426A69578A92}"/>
              </a:ext>
            </a:extLst>
          </p:cNvPr>
          <p:cNvSpPr>
            <a:spLocks noGrp="1"/>
          </p:cNvSpPr>
          <p:nvPr>
            <p:ph sz="half" idx="1"/>
          </p:nvPr>
        </p:nvSpPr>
        <p:spPr/>
        <p:txBody>
          <a:bodyPr/>
          <a:lstStyle/>
          <a:p>
            <a:pPr algn="l"/>
            <a:r>
              <a:rPr lang="en-US" sz="1600" b="0" i="0" dirty="0">
                <a:solidFill>
                  <a:srgbClr val="222222"/>
                </a:solidFill>
                <a:effectLst/>
                <a:latin typeface="Arial" panose="020B0604020202020204" pitchFamily="34" charset="0"/>
              </a:rPr>
              <a:t>KM strategy is </a:t>
            </a:r>
            <a:r>
              <a:rPr lang="en-US" sz="1600" b="1" i="0" dirty="0">
                <a:solidFill>
                  <a:srgbClr val="222222"/>
                </a:solidFill>
                <a:effectLst/>
                <a:latin typeface="Arial" panose="020B0604020202020204" pitchFamily="34" charset="0"/>
              </a:rPr>
              <a:t>a plan that describes how an organization will manage its information and knowledge better for the benefit of that organization and its stakeholders</a:t>
            </a:r>
            <a:r>
              <a:rPr lang="en-US" sz="1600" b="0" i="0" dirty="0">
                <a:solidFill>
                  <a:srgbClr val="222222"/>
                </a:solidFill>
                <a:effectLst/>
                <a:latin typeface="Arial" panose="020B0604020202020204" pitchFamily="34" charset="0"/>
              </a:rPr>
              <a:t>. A good IKM strategy is closely aligned with the organization’s overall strategy and objectives.</a:t>
            </a:r>
          </a:p>
          <a:p>
            <a:pPr algn="l"/>
            <a:r>
              <a:rPr lang="en-US" sz="1600" b="0" i="0" dirty="0">
                <a:solidFill>
                  <a:srgbClr val="222222"/>
                </a:solidFill>
                <a:effectLst/>
                <a:latin typeface="Arial" panose="020B0604020202020204" pitchFamily="34" charset="0"/>
              </a:rPr>
              <a:t>A good, clear KM strategy can help to:</a:t>
            </a:r>
          </a:p>
          <a:p>
            <a:pPr lvl="1">
              <a:buFont typeface="Arial" panose="020B0604020202020204" pitchFamily="34" charset="0"/>
              <a:buChar char="•"/>
            </a:pPr>
            <a:r>
              <a:rPr lang="en-US" sz="1400" b="1" i="0" dirty="0">
                <a:solidFill>
                  <a:srgbClr val="222222"/>
                </a:solidFill>
                <a:effectLst/>
                <a:latin typeface="Arial" panose="020B0604020202020204" pitchFamily="34" charset="0"/>
              </a:rPr>
              <a:t> increase awareness and understanding </a:t>
            </a:r>
            <a:r>
              <a:rPr lang="en-US" sz="1400" b="0" i="0" dirty="0">
                <a:solidFill>
                  <a:srgbClr val="222222"/>
                </a:solidFill>
                <a:effectLst/>
                <a:latin typeface="Arial" panose="020B0604020202020204" pitchFamily="34" charset="0"/>
              </a:rPr>
              <a:t>of KM in your organization</a:t>
            </a:r>
            <a:endParaRPr lang="en-US" sz="1400" dirty="0">
              <a:solidFill>
                <a:srgbClr val="222222"/>
              </a:solidFill>
              <a:latin typeface="Arial" panose="020B0604020202020204" pitchFamily="34" charset="0"/>
            </a:endParaRPr>
          </a:p>
          <a:p>
            <a:pPr lvl="1">
              <a:buFont typeface="Arial" panose="020B0604020202020204" pitchFamily="34" charset="0"/>
              <a:buChar char="•"/>
            </a:pPr>
            <a:r>
              <a:rPr lang="en-US" sz="1400" b="1" i="0" dirty="0">
                <a:solidFill>
                  <a:srgbClr val="222222"/>
                </a:solidFill>
                <a:effectLst/>
                <a:latin typeface="Arial" panose="020B0604020202020204" pitchFamily="34" charset="0"/>
              </a:rPr>
              <a:t>articulate the business case </a:t>
            </a:r>
            <a:r>
              <a:rPr lang="en-US" sz="1400" b="0" i="0" dirty="0">
                <a:solidFill>
                  <a:srgbClr val="222222"/>
                </a:solidFill>
                <a:effectLst/>
                <a:latin typeface="Arial" panose="020B0604020202020204" pitchFamily="34" charset="0"/>
              </a:rPr>
              <a:t>and identify potential benefits</a:t>
            </a:r>
          </a:p>
          <a:p>
            <a:pPr lvl="1">
              <a:buFont typeface="Arial" panose="020B0604020202020204" pitchFamily="34" charset="0"/>
              <a:buChar char="•"/>
            </a:pPr>
            <a:r>
              <a:rPr lang="en-US" sz="1400" b="1" i="0" dirty="0">
                <a:solidFill>
                  <a:srgbClr val="222222"/>
                </a:solidFill>
                <a:effectLst/>
                <a:latin typeface="Arial" panose="020B0604020202020204" pitchFamily="34" charset="0"/>
              </a:rPr>
              <a:t>gain senior management commitment</a:t>
            </a:r>
          </a:p>
          <a:p>
            <a:pPr lvl="1">
              <a:buFont typeface="Arial" panose="020B0604020202020204" pitchFamily="34" charset="0"/>
              <a:buChar char="•"/>
            </a:pPr>
            <a:r>
              <a:rPr lang="en-US" sz="1400" b="1" i="0" dirty="0">
                <a:solidFill>
                  <a:srgbClr val="222222"/>
                </a:solidFill>
                <a:effectLst/>
                <a:latin typeface="Arial" panose="020B0604020202020204" pitchFamily="34" charset="0"/>
              </a:rPr>
              <a:t>attract resources</a:t>
            </a:r>
            <a:r>
              <a:rPr lang="en-US" sz="1400" b="0" i="0" dirty="0">
                <a:solidFill>
                  <a:srgbClr val="222222"/>
                </a:solidFill>
                <a:effectLst/>
                <a:latin typeface="Arial" panose="020B0604020202020204" pitchFamily="34" charset="0"/>
              </a:rPr>
              <a:t> for implementation</a:t>
            </a:r>
          </a:p>
          <a:p>
            <a:pPr lvl="1">
              <a:buFont typeface="Arial" panose="020B0604020202020204" pitchFamily="34" charset="0"/>
              <a:buChar char="•"/>
            </a:pPr>
            <a:r>
              <a:rPr lang="en-US" sz="1400" b="1" i="0" dirty="0">
                <a:solidFill>
                  <a:srgbClr val="222222"/>
                </a:solidFill>
                <a:effectLst/>
                <a:latin typeface="Arial" panose="020B0604020202020204" pitchFamily="34" charset="0"/>
              </a:rPr>
              <a:t>communicate good KM practice</a:t>
            </a:r>
          </a:p>
          <a:p>
            <a:pPr lvl="1">
              <a:buFont typeface="Arial" panose="020B0604020202020204" pitchFamily="34" charset="0"/>
              <a:buChar char="•"/>
            </a:pPr>
            <a:r>
              <a:rPr lang="en-US" sz="1400" b="0" i="0" dirty="0">
                <a:solidFill>
                  <a:srgbClr val="222222"/>
                </a:solidFill>
                <a:effectLst/>
                <a:latin typeface="Arial" panose="020B0604020202020204" pitchFamily="34" charset="0"/>
              </a:rPr>
              <a:t>give a </a:t>
            </a:r>
            <a:r>
              <a:rPr lang="en-US" sz="1400" b="1" i="0" dirty="0">
                <a:solidFill>
                  <a:srgbClr val="222222"/>
                </a:solidFill>
                <a:effectLst/>
                <a:latin typeface="Arial" panose="020B0604020202020204" pitchFamily="34" charset="0"/>
              </a:rPr>
              <a:t>clear, communicable plan </a:t>
            </a:r>
            <a:r>
              <a:rPr lang="en-US" sz="1400" b="0" i="0" dirty="0">
                <a:solidFill>
                  <a:srgbClr val="222222"/>
                </a:solidFill>
                <a:effectLst/>
                <a:latin typeface="Arial" panose="020B0604020202020204" pitchFamily="34" charset="0"/>
              </a:rPr>
              <a:t>about where you are now, where you want to go, and how to plan to get there</a:t>
            </a:r>
          </a:p>
          <a:p>
            <a:pPr lvl="1">
              <a:buFont typeface="Arial" panose="020B0604020202020204" pitchFamily="34" charset="0"/>
              <a:buChar char="•"/>
            </a:pPr>
            <a:r>
              <a:rPr lang="en-US" sz="1400" b="0" i="0" dirty="0">
                <a:solidFill>
                  <a:srgbClr val="222222"/>
                </a:solidFill>
                <a:effectLst/>
                <a:latin typeface="Arial" panose="020B0604020202020204" pitchFamily="34" charset="0"/>
              </a:rPr>
              <a:t>give you a basis against which to </a:t>
            </a:r>
            <a:r>
              <a:rPr lang="en-US" sz="1400" b="1" i="0" dirty="0">
                <a:solidFill>
                  <a:srgbClr val="222222"/>
                </a:solidFill>
                <a:effectLst/>
                <a:latin typeface="Arial" panose="020B0604020202020204" pitchFamily="34" charset="0"/>
              </a:rPr>
              <a:t>measure your progress</a:t>
            </a:r>
            <a:r>
              <a:rPr lang="en-US" sz="1400" b="0" i="0" dirty="0">
                <a:solidFill>
                  <a:srgbClr val="222222"/>
                </a:solidFill>
                <a:effectLst/>
                <a:latin typeface="Arial" panose="020B0604020202020204" pitchFamily="34" charset="0"/>
              </a:rPr>
              <a:t>,</a:t>
            </a:r>
          </a:p>
          <a:p>
            <a:pPr algn="l"/>
            <a:r>
              <a:rPr lang="en-US" sz="1600" b="0" i="0" dirty="0">
                <a:solidFill>
                  <a:srgbClr val="222222"/>
                </a:solidFill>
                <a:effectLst/>
                <a:latin typeface="Arial" panose="020B0604020202020204" pitchFamily="34" charset="0"/>
              </a:rPr>
              <a:t>There are many ways to approach the development of a KM strategy, as well as many ways of presenting the strategy document itself. </a:t>
            </a:r>
          </a:p>
          <a:p>
            <a:pPr algn="l"/>
            <a:r>
              <a:rPr lang="en-US" sz="1600" b="0" i="0" dirty="0">
                <a:solidFill>
                  <a:srgbClr val="222222"/>
                </a:solidFill>
                <a:effectLst/>
                <a:latin typeface="Arial" panose="020B0604020202020204" pitchFamily="34" charset="0"/>
              </a:rPr>
              <a:t>There is no 'one size fits all'. Larger </a:t>
            </a:r>
            <a:r>
              <a:rPr lang="en-US" sz="1600" b="0" i="0" dirty="0" err="1">
                <a:solidFill>
                  <a:srgbClr val="222222"/>
                </a:solidFill>
                <a:effectLst/>
                <a:latin typeface="Arial" panose="020B0604020202020204" pitchFamily="34" charset="0"/>
              </a:rPr>
              <a:t>organisations</a:t>
            </a:r>
            <a:r>
              <a:rPr lang="en-US" sz="1600" b="0" i="0" dirty="0">
                <a:solidFill>
                  <a:srgbClr val="222222"/>
                </a:solidFill>
                <a:effectLst/>
                <a:latin typeface="Arial" panose="020B0604020202020204" pitchFamily="34" charset="0"/>
              </a:rPr>
              <a:t> will probably need a detailed, formal strategy document whereas for a smaller </a:t>
            </a:r>
            <a:r>
              <a:rPr lang="en-US" sz="1600" b="0" i="0" dirty="0" err="1">
                <a:solidFill>
                  <a:srgbClr val="222222"/>
                </a:solidFill>
                <a:effectLst/>
                <a:latin typeface="Arial" panose="020B0604020202020204" pitchFamily="34" charset="0"/>
              </a:rPr>
              <a:t>organisation</a:t>
            </a:r>
            <a:r>
              <a:rPr lang="en-US" sz="1600" b="0" i="0" dirty="0">
                <a:solidFill>
                  <a:srgbClr val="222222"/>
                </a:solidFill>
                <a:effectLst/>
                <a:latin typeface="Arial" panose="020B0604020202020204" pitchFamily="34" charset="0"/>
              </a:rPr>
              <a:t> something briefer and less formal might be more appropriate</a:t>
            </a:r>
          </a:p>
          <a:p>
            <a:endParaRPr lang="en-MY" dirty="0"/>
          </a:p>
        </p:txBody>
      </p:sp>
      <p:sp>
        <p:nvSpPr>
          <p:cNvPr id="4" name="Footer Placeholder 3">
            <a:extLst>
              <a:ext uri="{FF2B5EF4-FFF2-40B4-BE49-F238E27FC236}">
                <a16:creationId xmlns:a16="http://schemas.microsoft.com/office/drawing/2014/main" id="{5D94EF2F-C4F6-B625-6712-2F4DA073ACB3}"/>
              </a:ext>
            </a:extLst>
          </p:cNvPr>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a:extLst>
              <a:ext uri="{FF2B5EF4-FFF2-40B4-BE49-F238E27FC236}">
                <a16:creationId xmlns:a16="http://schemas.microsoft.com/office/drawing/2014/main" id="{C13864A3-C5D6-445A-412B-F26FFC1F51D3}"/>
              </a:ext>
            </a:extLst>
          </p:cNvPr>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6</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20989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good KM strategy (1) </a:t>
            </a:r>
          </a:p>
        </p:txBody>
      </p:sp>
      <p:sp>
        <p:nvSpPr>
          <p:cNvPr id="3" name="Content Placeholder 2"/>
          <p:cNvSpPr>
            <a:spLocks noGrp="1"/>
          </p:cNvSpPr>
          <p:nvPr>
            <p:ph sz="half" idx="1"/>
          </p:nvPr>
        </p:nvSpPr>
        <p:spPr/>
        <p:txBody>
          <a:bodyPr>
            <a:normAutofit fontScale="92500" lnSpcReduction="10000"/>
          </a:bodyPr>
          <a:lstStyle/>
          <a:p>
            <a:r>
              <a:rPr lang="en-US" dirty="0"/>
              <a:t>A good KM strategy should </a:t>
            </a:r>
          </a:p>
          <a:p>
            <a:pPr lvl="1"/>
            <a:r>
              <a:rPr lang="en-US" b="1" dirty="0"/>
              <a:t>identify the key needs and issues </a:t>
            </a:r>
            <a:r>
              <a:rPr lang="en-US" dirty="0"/>
              <a:t>within the organization and </a:t>
            </a:r>
          </a:p>
          <a:p>
            <a:pPr lvl="1"/>
            <a:r>
              <a:rPr lang="en-US" dirty="0"/>
              <a:t>provide a </a:t>
            </a:r>
            <a:r>
              <a:rPr lang="en-US" b="1" dirty="0"/>
              <a:t>framework for addressing these issues</a:t>
            </a:r>
            <a:r>
              <a:rPr lang="en-US" dirty="0"/>
              <a:t>. </a:t>
            </a:r>
          </a:p>
          <a:p>
            <a:r>
              <a:rPr lang="en-US" dirty="0"/>
              <a:t>A number of different types of business requirements may trigger the need for KM. </a:t>
            </a:r>
          </a:p>
          <a:p>
            <a:pPr lvl="1"/>
            <a:r>
              <a:rPr lang="en-US" dirty="0"/>
              <a:t>The most commonly encountered business drivers include:</a:t>
            </a:r>
          </a:p>
          <a:p>
            <a:pPr marL="1314430" lvl="2" indent="-514350">
              <a:buFont typeface="+mj-lt"/>
              <a:buAutoNum type="arabicPeriod"/>
            </a:pPr>
            <a:r>
              <a:rPr lang="en-US" b="1" dirty="0"/>
              <a:t>Imminent retirement </a:t>
            </a:r>
            <a:r>
              <a:rPr lang="en-US" dirty="0"/>
              <a:t>of key personnel.</a:t>
            </a:r>
          </a:p>
          <a:p>
            <a:pPr marL="1314430" lvl="2" indent="-514350">
              <a:buFont typeface="+mj-lt"/>
              <a:buAutoNum type="arabicPeriod"/>
            </a:pPr>
            <a:r>
              <a:rPr lang="en-US" b="1" dirty="0"/>
              <a:t>Need for innovation </a:t>
            </a:r>
            <a:r>
              <a:rPr lang="en-US" dirty="0"/>
              <a:t>to compete in a dynamic, challenging business environment.</a:t>
            </a:r>
          </a:p>
          <a:p>
            <a:pPr marL="1314430" lvl="2" indent="-514350">
              <a:buFont typeface="+mj-lt"/>
              <a:buAutoNum type="arabicPeriod"/>
            </a:pPr>
            <a:r>
              <a:rPr lang="en-US" b="1" dirty="0"/>
              <a:t>Need for internal efﬁciencies </a:t>
            </a:r>
            <a:r>
              <a:rPr lang="en-US" dirty="0"/>
              <a:t>in order to reduce costs and effort (e.g., time to market a new product).</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7</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81770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D23A-7B2C-4773-8441-904BF20BD3A0}"/>
              </a:ext>
            </a:extLst>
          </p:cNvPr>
          <p:cNvSpPr>
            <a:spLocks noGrp="1"/>
          </p:cNvSpPr>
          <p:nvPr>
            <p:ph type="title"/>
          </p:nvPr>
        </p:nvSpPr>
        <p:spPr/>
        <p:txBody>
          <a:bodyPr/>
          <a:lstStyle/>
          <a:p>
            <a:r>
              <a:rPr lang="en-US" dirty="0"/>
              <a:t>Developing good KM strategy (2) </a:t>
            </a:r>
          </a:p>
        </p:txBody>
      </p:sp>
      <p:sp>
        <p:nvSpPr>
          <p:cNvPr id="3" name="Content Placeholder 2">
            <a:extLst>
              <a:ext uri="{FF2B5EF4-FFF2-40B4-BE49-F238E27FC236}">
                <a16:creationId xmlns:a16="http://schemas.microsoft.com/office/drawing/2014/main" id="{737CBAEC-8E07-494F-9057-1DDBBCB516F9}"/>
              </a:ext>
            </a:extLst>
          </p:cNvPr>
          <p:cNvSpPr>
            <a:spLocks noGrp="1"/>
          </p:cNvSpPr>
          <p:nvPr>
            <p:ph sz="half" idx="1"/>
          </p:nvPr>
        </p:nvSpPr>
        <p:spPr>
          <a:xfrm>
            <a:off x="632726" y="1396233"/>
            <a:ext cx="9515958" cy="4580829"/>
          </a:xfrm>
        </p:spPr>
        <p:txBody>
          <a:bodyPr>
            <a:normAutofit fontScale="92500" lnSpcReduction="10000"/>
          </a:bodyPr>
          <a:lstStyle/>
          <a:p>
            <a:r>
              <a:rPr lang="en-US" dirty="0"/>
              <a:t>The resources and skills required to develop a KM strategy depend on </a:t>
            </a:r>
          </a:p>
          <a:p>
            <a:pPr lvl="1"/>
            <a:r>
              <a:rPr lang="en-US" dirty="0"/>
              <a:t>The </a:t>
            </a:r>
            <a:r>
              <a:rPr lang="en-US" b="1" dirty="0"/>
              <a:t>size and complexity of the organizational unit </a:t>
            </a:r>
            <a:r>
              <a:rPr lang="en-US" dirty="0"/>
              <a:t>and </a:t>
            </a:r>
          </a:p>
          <a:p>
            <a:pPr lvl="1"/>
            <a:r>
              <a:rPr lang="en-US" dirty="0"/>
              <a:t>The </a:t>
            </a:r>
            <a:r>
              <a:rPr lang="en-US" b="1" dirty="0"/>
              <a:t>depth of information gathering </a:t>
            </a:r>
            <a:r>
              <a:rPr lang="en-US" dirty="0"/>
              <a:t>and </a:t>
            </a:r>
            <a:r>
              <a:rPr lang="en-US" b="1" dirty="0"/>
              <a:t>analysis</a:t>
            </a:r>
            <a:r>
              <a:rPr lang="en-US" dirty="0"/>
              <a:t>.</a:t>
            </a:r>
          </a:p>
          <a:p>
            <a:r>
              <a:rPr lang="en-US" dirty="0"/>
              <a:t>The ideal mix of skills on the KM strategy team would be </a:t>
            </a:r>
          </a:p>
          <a:p>
            <a:pPr lvl="1"/>
            <a:r>
              <a:rPr lang="en-US" dirty="0"/>
              <a:t>a KM </a:t>
            </a:r>
            <a:r>
              <a:rPr lang="en-US" b="1" dirty="0"/>
              <a:t>expert</a:t>
            </a:r>
            <a:r>
              <a:rPr lang="en-US" dirty="0"/>
              <a:t>, </a:t>
            </a:r>
          </a:p>
          <a:p>
            <a:pPr lvl="1"/>
            <a:r>
              <a:rPr lang="en-US" dirty="0"/>
              <a:t>access to </a:t>
            </a:r>
            <a:r>
              <a:rPr lang="en-US" b="1" dirty="0"/>
              <a:t>people who are knowledgeable about the organization</a:t>
            </a:r>
            <a:r>
              <a:rPr lang="en-US" dirty="0"/>
              <a:t>, and </a:t>
            </a:r>
          </a:p>
          <a:p>
            <a:pPr lvl="1"/>
            <a:r>
              <a:rPr lang="en-US" dirty="0"/>
              <a:t>a </a:t>
            </a:r>
            <a:r>
              <a:rPr lang="en-US" b="1" dirty="0"/>
              <a:t>KM advocate </a:t>
            </a:r>
            <a:r>
              <a:rPr lang="en-US" dirty="0"/>
              <a:t>who will “sell” the strategy to the senior member of management who mandated the strategy development.</a:t>
            </a:r>
          </a:p>
          <a:p>
            <a:endParaRPr lang="en-US" dirty="0"/>
          </a:p>
        </p:txBody>
      </p:sp>
      <p:sp>
        <p:nvSpPr>
          <p:cNvPr id="4" name="Footer Placeholder 3">
            <a:extLst>
              <a:ext uri="{FF2B5EF4-FFF2-40B4-BE49-F238E27FC236}">
                <a16:creationId xmlns:a16="http://schemas.microsoft.com/office/drawing/2014/main" id="{22B54C7C-B15F-4197-B95F-52EE75A35C98}"/>
              </a:ext>
            </a:extLst>
          </p:cNvPr>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a:extLst>
              <a:ext uri="{FF2B5EF4-FFF2-40B4-BE49-F238E27FC236}">
                <a16:creationId xmlns:a16="http://schemas.microsoft.com/office/drawing/2014/main" id="{50034BF1-DDB0-42D7-8B59-81F1B7BA4265}"/>
              </a:ext>
            </a:extLst>
          </p:cNvPr>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8</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397862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KM strategy (1)</a:t>
            </a:r>
          </a:p>
        </p:txBody>
      </p:sp>
      <p:sp>
        <p:nvSpPr>
          <p:cNvPr id="3" name="Content Placeholder 2"/>
          <p:cNvSpPr>
            <a:spLocks noGrp="1"/>
          </p:cNvSpPr>
          <p:nvPr>
            <p:ph sz="half" idx="1"/>
          </p:nvPr>
        </p:nvSpPr>
        <p:spPr>
          <a:xfrm>
            <a:off x="632726" y="1368241"/>
            <a:ext cx="9515958" cy="4580829"/>
          </a:xfrm>
        </p:spPr>
        <p:txBody>
          <a:bodyPr>
            <a:normAutofit/>
          </a:bodyPr>
          <a:lstStyle/>
          <a:p>
            <a:r>
              <a:rPr lang="en-US" dirty="0"/>
              <a:t>Once this fundamental KM strategy is deﬁned, baselining and technology options may be explored. </a:t>
            </a:r>
          </a:p>
          <a:p>
            <a:r>
              <a:rPr lang="en-US" dirty="0"/>
              <a:t>A KM strategy helps address the following questions:</a:t>
            </a:r>
          </a:p>
          <a:p>
            <a:pPr marL="914388" lvl="1" indent="-457200">
              <a:buFont typeface="+mj-lt"/>
              <a:buAutoNum type="arabicPeriod"/>
            </a:pPr>
            <a:r>
              <a:rPr lang="en-US" sz="2000" dirty="0"/>
              <a:t>Which KM approach, or set of KM approaches, will bring the most value to the organization?</a:t>
            </a:r>
          </a:p>
          <a:p>
            <a:pPr marL="914388" lvl="1" indent="-457200">
              <a:buFont typeface="+mj-lt"/>
              <a:buAutoNum type="arabicPeriod"/>
            </a:pPr>
            <a:r>
              <a:rPr lang="en-US" sz="2000" dirty="0"/>
              <a:t>How can the organization prioritize alternatives when any one or several of the alternatives are appealing and resources are limited?</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09: KM Strategy</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9</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617566895"/>
      </p:ext>
    </p:extLst>
  </p:cSld>
  <p:clrMapOvr>
    <a:masterClrMapping/>
  </p:clrMapOvr>
</p:sld>
</file>

<file path=ppt/theme/theme1.xml><?xml version="1.0" encoding="utf-8"?>
<a:theme xmlns:a="http://schemas.openxmlformats.org/drawingml/2006/main" name="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11110</TotalTime>
  <Words>3438</Words>
  <Application>Microsoft Office PowerPoint</Application>
  <PresentationFormat>Widescreen</PresentationFormat>
  <Paragraphs>267</Paragraphs>
  <Slides>27</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Söhne</vt:lpstr>
      <vt:lpstr>Arial</vt:lpstr>
      <vt:lpstr>Calibri</vt:lpstr>
      <vt:lpstr>Montserrat</vt:lpstr>
      <vt:lpstr>Times New Roman</vt:lpstr>
      <vt:lpstr>UOW_PPT_2016_16x9_March2016</vt:lpstr>
      <vt:lpstr>1_UOW_PPT_2016_16x9_March2016</vt:lpstr>
      <vt:lpstr>CSS3133 Knowledge Management  Unit 09: KM Strategy </vt:lpstr>
      <vt:lpstr>Learning outcomes </vt:lpstr>
      <vt:lpstr>Innovation and reuse</vt:lpstr>
      <vt:lpstr>KM strategy as building blocks</vt:lpstr>
      <vt:lpstr>KM initiatives</vt:lpstr>
      <vt:lpstr>KM Strategy</vt:lpstr>
      <vt:lpstr>Developing good KM strategy (1) </vt:lpstr>
      <vt:lpstr>Developing good KM strategy (2) </vt:lpstr>
      <vt:lpstr>KM strategy (1)</vt:lpstr>
      <vt:lpstr>KM strategy (2)</vt:lpstr>
      <vt:lpstr>Components of a good KM strategy (1) </vt:lpstr>
      <vt:lpstr>Components of a good KM strategy (2) </vt:lpstr>
      <vt:lpstr>Components of a good KM strategy (3) </vt:lpstr>
      <vt:lpstr>Components of a good KM strategy (4) </vt:lpstr>
      <vt:lpstr>KM strategy road map</vt:lpstr>
      <vt:lpstr>Knowledge audit (1)</vt:lpstr>
      <vt:lpstr>Knowledge audit (2)</vt:lpstr>
      <vt:lpstr>Knowledge audit (3)</vt:lpstr>
      <vt:lpstr>Knowledge audit (4)</vt:lpstr>
      <vt:lpstr>Stakeholder interviews</vt:lpstr>
      <vt:lpstr>Knowledge mapping</vt:lpstr>
      <vt:lpstr>Gap analysis (1)</vt:lpstr>
      <vt:lpstr>Gap analysis (2)</vt:lpstr>
      <vt:lpstr>The KM strategy road map</vt:lpstr>
      <vt:lpstr>A sustainable KM program</vt:lpstr>
      <vt:lpstr>Summary</vt:lpstr>
      <vt:lpstr>Unit checkpoint: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By: Dr. Lim Chia Yean  Department of Computing</dc:title>
  <dc:creator>Dr. Lim Chia Yean</dc:creator>
  <cp:lastModifiedBy>0204677 LIM ZHE YUAN</cp:lastModifiedBy>
  <cp:revision>434</cp:revision>
  <dcterms:created xsi:type="dcterms:W3CDTF">2021-01-18T05:33:36Z</dcterms:created>
  <dcterms:modified xsi:type="dcterms:W3CDTF">2023-08-13T15:29:16Z</dcterms:modified>
</cp:coreProperties>
</file>