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3"/>
  </p:notesMasterIdLst>
  <p:sldIdLst>
    <p:sldId id="259" r:id="rId3"/>
    <p:sldId id="283" r:id="rId4"/>
    <p:sldId id="352" r:id="rId5"/>
    <p:sldId id="353" r:id="rId6"/>
    <p:sldId id="354" r:id="rId7"/>
    <p:sldId id="331" r:id="rId8"/>
    <p:sldId id="360" r:id="rId9"/>
    <p:sldId id="369" r:id="rId10"/>
    <p:sldId id="361" r:id="rId11"/>
    <p:sldId id="362" r:id="rId12"/>
    <p:sldId id="363" r:id="rId13"/>
    <p:sldId id="364" r:id="rId14"/>
    <p:sldId id="338" r:id="rId15"/>
    <p:sldId id="339" r:id="rId16"/>
    <p:sldId id="340" r:id="rId17"/>
    <p:sldId id="341" r:id="rId18"/>
    <p:sldId id="365" r:id="rId19"/>
    <p:sldId id="346" r:id="rId20"/>
    <p:sldId id="367" r:id="rId21"/>
    <p:sldId id="3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C5588-F0E6-4072-8141-72619F1E5813}"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4023-4980-46A4-988D-7F027648318A}" type="slidenum">
              <a:rPr lang="en-US" smtClean="0"/>
              <a:t>‹#›</a:t>
            </a:fld>
            <a:endParaRPr lang="en-US"/>
          </a:p>
        </p:txBody>
      </p:sp>
    </p:spTree>
    <p:extLst>
      <p:ext uri="{BB962C8B-B14F-4D97-AF65-F5344CB8AC3E}">
        <p14:creationId xmlns:p14="http://schemas.microsoft.com/office/powerpoint/2010/main" val="300241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39" y="368596"/>
            <a:ext cx="12178861" cy="6858000"/>
          </a:xfrm>
          <a:prstGeom prst="rect">
            <a:avLst/>
          </a:prstGeom>
        </p:spPr>
      </p:pic>
      <p:sp>
        <p:nvSpPr>
          <p:cNvPr id="2" name="Title 1"/>
          <p:cNvSpPr>
            <a:spLocks noGrp="1"/>
          </p:cNvSpPr>
          <p:nvPr>
            <p:ph type="ctrTitle"/>
          </p:nvPr>
        </p:nvSpPr>
        <p:spPr>
          <a:xfrm>
            <a:off x="474559" y="3274273"/>
            <a:ext cx="8463767" cy="2148899"/>
          </a:xfrm>
        </p:spPr>
        <p:txBody>
          <a:bodyPr lIns="0" tIns="0" anchor="b">
            <a:noAutofit/>
          </a:bodyPr>
          <a:lstStyle>
            <a:lvl1pPr algn="l">
              <a:lnSpc>
                <a:spcPct val="80000"/>
              </a:lnSpc>
              <a:defRPr sz="88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59" y="5653142"/>
            <a:ext cx="8463767" cy="565927"/>
          </a:xfrm>
        </p:spPr>
        <p:txBody>
          <a:bodyPr lIns="0" tIns="0" anchor="t">
            <a:normAutofit/>
          </a:bodyPr>
          <a:lstStyle>
            <a:lvl1pPr marL="0" indent="0" algn="l">
              <a:buNone/>
              <a:defRPr sz="2133">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AU" dirty="0"/>
              <a:t>CLICK TO EDIT MASTER SUBTITLE STYLE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48605" y="4697862"/>
            <a:ext cx="2932254" cy="2073564"/>
          </a:xfrm>
          <a:prstGeom prst="rect">
            <a:avLst/>
          </a:prstGeom>
        </p:spPr>
      </p:pic>
    </p:spTree>
    <p:extLst>
      <p:ext uri="{BB962C8B-B14F-4D97-AF65-F5344CB8AC3E}">
        <p14:creationId xmlns:p14="http://schemas.microsoft.com/office/powerpoint/2010/main" val="359687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74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B964A6D8-9BF3-4F15-BA99-C9083171ECED}"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39070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563" y="3274274"/>
            <a:ext cx="8463767" cy="2148899"/>
          </a:xfrm>
        </p:spPr>
        <p:txBody>
          <a:bodyPr lIns="0" tIns="0" anchor="b">
            <a:noAutofit/>
          </a:bodyPr>
          <a:lstStyle>
            <a:lvl1pPr algn="l">
              <a:lnSpc>
                <a:spcPct val="80000"/>
              </a:lnSpc>
              <a:defRPr sz="66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63" y="5653147"/>
            <a:ext cx="8463767" cy="565927"/>
          </a:xfrm>
        </p:spPr>
        <p:txBody>
          <a:bodyPr lIns="0" tIns="0" anchor="t">
            <a:normAutofit/>
          </a:bodyPr>
          <a:lstStyle>
            <a:lvl1pPr marL="0" indent="0" algn="l">
              <a:buNone/>
              <a:defRPr sz="160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dirty="0"/>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90DA1006-27F2-43B9-A1FE-542C51345D91}"/>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2143872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62300" y="6417653"/>
            <a:ext cx="3396697"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4" name="Slide Number Placeholder 3"/>
          <p:cNvSpPr>
            <a:spLocks noGrp="1"/>
          </p:cNvSpPr>
          <p:nvPr>
            <p:ph type="sldNum" sz="quarter" idx="11"/>
          </p:nvPr>
        </p:nvSpPr>
        <p:spPr>
          <a:xfrm>
            <a:off x="609603" y="6417653"/>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8" y="2375397"/>
            <a:ext cx="7588251" cy="2267483"/>
          </a:xfrm>
        </p:spPr>
        <p:txBody>
          <a:bodyPr lIns="0" tIns="0"/>
          <a:lstStyle>
            <a:lvl1pPr marL="0" indent="0">
              <a:lnSpc>
                <a:spcPct val="80000"/>
              </a:lnSpc>
              <a:buNone/>
              <a:defRPr sz="6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8" y="4642880"/>
            <a:ext cx="7498005"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11" name="Picture 10" descr="A close up of a logo&#10;&#10;Description automatically generated">
            <a:extLst>
              <a:ext uri="{FF2B5EF4-FFF2-40B4-BE49-F238E27FC236}">
                <a16:creationId xmlns:a16="http://schemas.microsoft.com/office/drawing/2014/main" id="{651A6086-7A7F-46A6-A8C4-90A88AECFE55}"/>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254723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4000"/>
            </a:lvl1pPr>
          </a:lstStyle>
          <a:p>
            <a:r>
              <a:rPr lang="en-US" dirty="0"/>
              <a:t>Click to edit Master title style</a:t>
            </a:r>
          </a:p>
        </p:txBody>
      </p:sp>
      <p:sp>
        <p:nvSpPr>
          <p:cNvPr id="7" name="Content Placeholder 2"/>
          <p:cNvSpPr>
            <a:spLocks noGrp="1"/>
          </p:cNvSpPr>
          <p:nvPr>
            <p:ph sz="half" idx="1"/>
          </p:nvPr>
        </p:nvSpPr>
        <p:spPr>
          <a:xfrm>
            <a:off x="609605" y="1536192"/>
            <a:ext cx="9515958" cy="4580829"/>
          </a:xfrm>
        </p:spPr>
        <p:txBody>
          <a:bodyPr>
            <a:normAutofit/>
          </a:bodyPr>
          <a:lstStyle>
            <a:lvl1pPr>
              <a:defRPr sz="2800"/>
            </a:lvl1pPr>
            <a:lvl2pPr>
              <a:defRPr sz="24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5879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sz="half" idx="1"/>
          </p:nvPr>
        </p:nvSpPr>
        <p:spPr>
          <a:xfrm>
            <a:off x="609600" y="1517716"/>
            <a:ext cx="4569845" cy="467569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3"/>
          </p:nvPr>
        </p:nvSpPr>
        <p:spPr>
          <a:xfrm>
            <a:off x="5455238" y="1517716"/>
            <a:ext cx="4670323" cy="467569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275665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9" y="1314293"/>
            <a:ext cx="4860996"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10" name="Title 1"/>
          <p:cNvSpPr>
            <a:spLocks noGrp="1"/>
          </p:cNvSpPr>
          <p:nvPr>
            <p:ph type="title"/>
          </p:nvPr>
        </p:nvSpPr>
        <p:spPr>
          <a:xfrm>
            <a:off x="609604" y="411001"/>
            <a:ext cx="9706633"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p:cNvSpPr>
            <a:spLocks noGrp="1"/>
          </p:cNvSpPr>
          <p:nvPr>
            <p:ph type="ftr"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37060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5"/>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187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609600" y="6417652"/>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7" y="2375396"/>
            <a:ext cx="7588251" cy="2267483"/>
          </a:xfrm>
        </p:spPr>
        <p:txBody>
          <a:bodyPr lIns="0" tIns="0"/>
          <a:lstStyle>
            <a:lvl1pPr marL="0" indent="0">
              <a:lnSpc>
                <a:spcPct val="80000"/>
              </a:lnSpc>
              <a:buNone/>
              <a:defRPr sz="8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7" y="4642879"/>
            <a:ext cx="7498005" cy="1690507"/>
          </a:xfrm>
        </p:spPr>
        <p:txBody>
          <a:bodyPr lIns="0" tIns="0">
            <a:normAutofit/>
          </a:bodyPr>
          <a:lstStyle>
            <a:lvl1pPr marL="0" indent="0">
              <a:buNone/>
              <a:defRPr sz="2133" cap="all">
                <a:solidFill>
                  <a:srgbClr val="FFFFFF"/>
                </a:solidFill>
                <a:latin typeface="+mn-lt"/>
              </a:defRPr>
            </a:lvl1pPr>
          </a:lstStyle>
          <a:p>
            <a:pPr lvl="0"/>
            <a:r>
              <a:rPr lang="en-AU" dirty="0" err="1"/>
              <a:t>subheadinG</a:t>
            </a:r>
            <a:endParaRPr lang="en-US" dirty="0"/>
          </a:p>
        </p:txBody>
      </p:sp>
      <p:pic>
        <p:nvPicPr>
          <p:cNvPr id="5" name="Picture 4">
            <a:extLst>
              <a:ext uri="{FF2B5EF4-FFF2-40B4-BE49-F238E27FC236}">
                <a16:creationId xmlns:a16="http://schemas.microsoft.com/office/drawing/2014/main" id="{65885D7D-A59F-4DF4-99DD-FE90D2260432}"/>
              </a:ext>
            </a:extLst>
          </p:cNvPr>
          <p:cNvPicPr>
            <a:picLocks noChangeAspect="1"/>
          </p:cNvPicPr>
          <p:nvPr userDrawn="1"/>
        </p:nvPicPr>
        <p:blipFill>
          <a:blip r:embed="rId2"/>
          <a:stretch>
            <a:fillRect/>
          </a:stretch>
        </p:blipFill>
        <p:spPr>
          <a:xfrm>
            <a:off x="9847117" y="5347471"/>
            <a:ext cx="2114927" cy="839532"/>
          </a:xfrm>
          <a:prstGeom prst="rect">
            <a:avLst/>
          </a:prstGeom>
        </p:spPr>
      </p:pic>
    </p:spTree>
    <p:extLst>
      <p:ext uri="{BB962C8B-B14F-4D97-AF65-F5344CB8AC3E}">
        <p14:creationId xmlns:p14="http://schemas.microsoft.com/office/powerpoint/2010/main" val="42051214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502524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436302"/>
            <a:ext cx="7315200" cy="655443"/>
          </a:xfrm>
        </p:spPr>
        <p:txBody>
          <a:bodyPr>
            <a:normAutofit/>
          </a:bodyPr>
          <a:lstStyle>
            <a:lvl1pPr marL="0" indent="0">
              <a:buNone/>
              <a:defRPr sz="1200" b="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Footer Placeholder 7"/>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82140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64A6D8-9BF3-4F15-BA99-C9083171ECED}"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2665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0" y="1694047"/>
            <a:ext cx="9706632" cy="3872308"/>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5423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55545"/>
            <a:ext cx="4569845" cy="3910810"/>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3"/>
          </p:nvPr>
        </p:nvSpPr>
        <p:spPr>
          <a:xfrm>
            <a:off x="5455237" y="1655545"/>
            <a:ext cx="4860996" cy="3910809"/>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1129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7" y="1314293"/>
            <a:ext cx="4860996"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10" name="Title 1"/>
          <p:cNvSpPr>
            <a:spLocks noGrp="1"/>
          </p:cNvSpPr>
          <p:nvPr>
            <p:ph type="title"/>
          </p:nvPr>
        </p:nvSpPr>
        <p:spPr>
          <a:xfrm>
            <a:off x="609600" y="410996"/>
            <a:ext cx="9706632"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0143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3271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8342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436301"/>
            <a:ext cx="7315200" cy="655443"/>
          </a:xfrm>
        </p:spPr>
        <p:txBody>
          <a:bodyPr>
            <a:normAutofit/>
          </a:bodyPr>
          <a:lstStyle>
            <a:lvl1pPr marL="0" indent="0">
              <a:buNone/>
              <a:defRPr sz="1600" b="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0344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MY" sz="2400" b="0" i="0" u="none" strike="noStrike" kern="1200" cap="none" spc="0" normalizeH="0" baseline="0" noProof="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9F2BD31-3087-45E4-9F9A-182A04434B6B}" type="slidenum">
              <a:rPr kumimoji="0" lang="en-MY"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6856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5.png"/><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10996"/>
            <a:ext cx="9706632"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94047"/>
            <a:ext cx="9706632" cy="4439236"/>
          </a:xfrm>
          <a:prstGeom prst="rect">
            <a:avLst/>
          </a:prstGeom>
        </p:spPr>
        <p:txBody>
          <a:bodyPr vert="horz" lIns="0" tIns="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p:nvCxnSpPr>
        <p:spPr>
          <a:xfrm>
            <a:off x="609600" y="6421235"/>
            <a:ext cx="10048104"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7" y="6459548"/>
            <a:ext cx="3860800"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1" y="6459548"/>
            <a:ext cx="486052"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0B741CFA-972A-4900-93DE-94A50FBB3D72}"/>
              </a:ext>
            </a:extLst>
          </p:cNvPr>
          <p:cNvPicPr>
            <a:picLocks noChangeAspect="1"/>
          </p:cNvPicPr>
          <p:nvPr userDrawn="1"/>
        </p:nvPicPr>
        <p:blipFill>
          <a:blip r:embed="rId15"/>
          <a:stretch>
            <a:fillRect/>
          </a:stretch>
        </p:blipFill>
        <p:spPr>
          <a:xfrm>
            <a:off x="10965352" y="6240071"/>
            <a:ext cx="924211" cy="362328"/>
          </a:xfrm>
          <a:prstGeom prst="rect">
            <a:avLst/>
          </a:prstGeom>
        </p:spPr>
      </p:pic>
    </p:spTree>
    <p:extLst>
      <p:ext uri="{BB962C8B-B14F-4D97-AF65-F5344CB8AC3E}">
        <p14:creationId xmlns:p14="http://schemas.microsoft.com/office/powerpoint/2010/main" val="425630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defTabSz="609585" rtl="0" eaLnBrk="1" latinLnBrk="0" hangingPunct="1">
        <a:spcBef>
          <a:spcPct val="0"/>
        </a:spcBef>
        <a:buNone/>
        <a:defRPr sz="4800" kern="1200">
          <a:solidFill>
            <a:schemeClr val="tx2"/>
          </a:solidFill>
          <a:latin typeface="+mj-lt"/>
          <a:ea typeface="+mj-ea"/>
          <a:cs typeface="+mj-cs"/>
        </a:defRPr>
      </a:lvl1pPr>
    </p:titleStyle>
    <p:bodyStyle>
      <a:lvl1pPr marL="457189" indent="-457189" algn="l" defTabSz="609585" rtl="0" eaLnBrk="1" latinLnBrk="0" hangingPunct="1">
        <a:spcBef>
          <a:spcPct val="20000"/>
        </a:spcBef>
        <a:buFont typeface="Arial"/>
        <a:buChar char="•"/>
        <a:defRPr sz="2133" kern="1200">
          <a:solidFill>
            <a:srgbClr val="0C2340"/>
          </a:solidFill>
          <a:latin typeface="+mn-lt"/>
          <a:ea typeface="+mn-ea"/>
          <a:cs typeface="+mn-cs"/>
        </a:defRPr>
      </a:lvl1pPr>
      <a:lvl2pPr marL="990575" indent="-380990" algn="l" defTabSz="609585" rtl="0" eaLnBrk="1" latinLnBrk="0" hangingPunct="1">
        <a:spcBef>
          <a:spcPct val="20000"/>
        </a:spcBef>
        <a:buFont typeface="Arial"/>
        <a:buChar char="–"/>
        <a:defRPr sz="2133" kern="1200">
          <a:solidFill>
            <a:srgbClr val="0C2340"/>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rgbClr val="0C2340"/>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rgbClr val="0C2340"/>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rgbClr val="0C2340"/>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11001"/>
            <a:ext cx="9515959"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3" y="1892809"/>
            <a:ext cx="9515959" cy="4240476"/>
          </a:xfrm>
          <a:prstGeom prst="rect">
            <a:avLst/>
          </a:prstGeom>
        </p:spPr>
        <p:txBody>
          <a:bodyPr vert="horz" lIns="0" tIns="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a:cxnSpLocks/>
          </p:cNvCxnSpPr>
          <p:nvPr/>
        </p:nvCxnSpPr>
        <p:spPr>
          <a:xfrm>
            <a:off x="609603" y="6421235"/>
            <a:ext cx="9515959"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5" y="6459548"/>
            <a:ext cx="3860800"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2" y="6459548"/>
            <a:ext cx="486052"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35028F0-886D-444E-B0E3-E1E94C5775C9}"/>
              </a:ext>
            </a:extLst>
          </p:cNvPr>
          <p:cNvPicPr>
            <a:picLocks noChangeAspect="1"/>
          </p:cNvPicPr>
          <p:nvPr userDrawn="1"/>
        </p:nvPicPr>
        <p:blipFill>
          <a:blip r:embed="rId11"/>
          <a:stretch>
            <a:fillRect/>
          </a:stretch>
        </p:blipFill>
        <p:spPr>
          <a:xfrm>
            <a:off x="10334626" y="5580329"/>
            <a:ext cx="1532313" cy="1069665"/>
          </a:xfrm>
          <a:prstGeom prst="rect">
            <a:avLst/>
          </a:prstGeom>
        </p:spPr>
      </p:pic>
    </p:spTree>
    <p:extLst>
      <p:ext uri="{BB962C8B-B14F-4D97-AF65-F5344CB8AC3E}">
        <p14:creationId xmlns:p14="http://schemas.microsoft.com/office/powerpoint/2010/main" val="27801298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457189" rtl="0" eaLnBrk="1" latinLnBrk="0" hangingPunct="1">
        <a:spcBef>
          <a:spcPct val="0"/>
        </a:spcBef>
        <a:buNone/>
        <a:defRPr sz="3600" kern="1200">
          <a:solidFill>
            <a:schemeClr val="tx2"/>
          </a:solidFill>
          <a:latin typeface="+mj-lt"/>
          <a:ea typeface="+mj-ea"/>
          <a:cs typeface="+mj-cs"/>
        </a:defRPr>
      </a:lvl1pPr>
    </p:titleStyle>
    <p:bodyStyle>
      <a:lvl1pPr marL="342891" indent="-342891" algn="l" defTabSz="457189" rtl="0" eaLnBrk="1" latinLnBrk="0" hangingPunct="1">
        <a:spcBef>
          <a:spcPct val="20000"/>
        </a:spcBef>
        <a:buFont typeface="Arial"/>
        <a:buChar char="•"/>
        <a:defRPr sz="16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74559" y="3181350"/>
            <a:ext cx="10002941" cy="2272597"/>
          </a:xfrm>
        </p:spPr>
        <p:txBody>
          <a:bodyPr anchor="t">
            <a:normAutofit/>
          </a:bodyPr>
          <a:lstStyle/>
          <a:p>
            <a:pPr>
              <a:lnSpc>
                <a:spcPct val="100000"/>
              </a:lnSpc>
            </a:pPr>
            <a:r>
              <a:rPr lang="en-US" sz="2800" dirty="0"/>
              <a:t>CSS3133 Knowledge Management</a:t>
            </a:r>
            <a:br>
              <a:rPr lang="en-US" sz="2800" dirty="0"/>
            </a:br>
            <a:br>
              <a:rPr lang="en-US" sz="2800" dirty="0"/>
            </a:br>
            <a:r>
              <a:rPr kumimoji="0" lang="en-MY" sz="2800" b="0" i="0" u="none" strike="noStrike" kern="1200" cap="none" spc="0" normalizeH="0" baseline="0" noProof="0" dirty="0">
                <a:ln>
                  <a:noFill/>
                </a:ln>
                <a:solidFill>
                  <a:srgbClr val="FFFFFF"/>
                </a:solidFill>
                <a:effectLst/>
                <a:uLnTx/>
                <a:uFillTx/>
                <a:latin typeface="Times New Roman"/>
                <a:ea typeface="+mj-ea"/>
                <a:cs typeface="+mj-cs"/>
              </a:rPr>
              <a:t>KM Team and Future Challenges</a:t>
            </a:r>
            <a:br>
              <a:rPr lang="en-US" sz="1050" dirty="0"/>
            </a:br>
            <a:endParaRPr lang="en-US" sz="1050" dirty="0"/>
          </a:p>
        </p:txBody>
      </p:sp>
      <p:sp>
        <p:nvSpPr>
          <p:cNvPr id="6" name="Subtitle 5"/>
          <p:cNvSpPr>
            <a:spLocks noGrp="1"/>
          </p:cNvSpPr>
          <p:nvPr>
            <p:ph type="subTitle" idx="1"/>
          </p:nvPr>
        </p:nvSpPr>
        <p:spPr/>
        <p:txBody>
          <a:bodyPr/>
          <a:lstStyle/>
          <a:p>
            <a:endParaRPr lang="en-US" dirty="0"/>
          </a:p>
        </p:txBody>
      </p:sp>
      <p:sp>
        <p:nvSpPr>
          <p:cNvPr id="2" name="Slide Number Placeholder 1"/>
          <p:cNvSpPr>
            <a:spLocks noGrp="1"/>
          </p:cNvSpPr>
          <p:nvPr>
            <p:ph type="sldNum" sz="quarter" idx="4294967295"/>
          </p:nvPr>
        </p:nvSpPr>
        <p:spPr>
          <a:xfrm>
            <a:off x="0" y="6418263"/>
            <a:ext cx="2698750" cy="365125"/>
          </a:xfr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97522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 challenge – people &amp; cultural issues</a:t>
            </a:r>
          </a:p>
        </p:txBody>
      </p:sp>
      <p:sp>
        <p:nvSpPr>
          <p:cNvPr id="3" name="Content Placeholder 2"/>
          <p:cNvSpPr>
            <a:spLocks noGrp="1"/>
          </p:cNvSpPr>
          <p:nvPr>
            <p:ph sz="half" idx="1"/>
          </p:nvPr>
        </p:nvSpPr>
        <p:spPr/>
        <p:txBody>
          <a:bodyPr>
            <a:normAutofit fontScale="62500" lnSpcReduction="20000"/>
          </a:bodyPr>
          <a:lstStyle/>
          <a:p>
            <a:r>
              <a:rPr lang="en-US" dirty="0"/>
              <a:t>The major problems that occur in KM usually result because </a:t>
            </a:r>
            <a:r>
              <a:rPr lang="en-US" dirty="0">
                <a:highlight>
                  <a:srgbClr val="FFFF00"/>
                </a:highlight>
              </a:rPr>
              <a:t>companies ignore the people and cultural issues. </a:t>
            </a:r>
          </a:p>
          <a:p>
            <a:pPr lvl="1"/>
            <a:r>
              <a:rPr lang="en-US" dirty="0"/>
              <a:t>In an environment where an individual’s knowledge is valued and rewarded, establishing a culture that </a:t>
            </a:r>
            <a:r>
              <a:rPr lang="en-US" dirty="0">
                <a:highlight>
                  <a:srgbClr val="FFFF00"/>
                </a:highlight>
              </a:rPr>
              <a:t>recognizes tacit knowledge and encourages employees to share it is critical. </a:t>
            </a:r>
          </a:p>
          <a:p>
            <a:r>
              <a:rPr lang="en-US" dirty="0"/>
              <a:t>The need to sell the KM concept to employees should not be underestimated; after all, in many cases employees are being asked to surrender their knowledge and experience – the very traits that make them valuable as individuals. </a:t>
            </a:r>
          </a:p>
          <a:p>
            <a:r>
              <a:rPr lang="en-US" dirty="0"/>
              <a:t>One way companies motivate employees to participate in KM is by creating an </a:t>
            </a:r>
            <a:r>
              <a:rPr lang="en-US" dirty="0">
                <a:highlight>
                  <a:srgbClr val="FFFF00"/>
                </a:highlight>
              </a:rPr>
              <a:t>incentive program.</a:t>
            </a:r>
          </a:p>
          <a:p>
            <a:pPr lvl="1"/>
            <a:r>
              <a:rPr lang="en-US" dirty="0"/>
              <a:t>However, there is the danger that employees will participate solely to earn incentives, </a:t>
            </a:r>
            <a:r>
              <a:rPr lang="en-US" dirty="0">
                <a:highlight>
                  <a:srgbClr val="FFFF00"/>
                </a:highlight>
              </a:rPr>
              <a:t>without regard to the quality or relevance </a:t>
            </a:r>
            <a:r>
              <a:rPr lang="en-US" dirty="0"/>
              <a:t>of the information they contribute. </a:t>
            </a:r>
          </a:p>
          <a:p>
            <a:r>
              <a:rPr lang="en-US" dirty="0"/>
              <a:t>The best KM efforts are as transparent to employees’ workﬂow as possible. </a:t>
            </a:r>
          </a:p>
          <a:p>
            <a:pPr lvl="1"/>
            <a:r>
              <a:rPr lang="en-US" dirty="0"/>
              <a:t>Ideally, participation in KM should be its own reward. </a:t>
            </a:r>
          </a:p>
          <a:p>
            <a:pPr lvl="1"/>
            <a:r>
              <a:rPr lang="en-US" dirty="0"/>
              <a:t>If KM does not make life easier for employees, it will fail. </a:t>
            </a:r>
          </a:p>
          <a:p>
            <a:r>
              <a:rPr lang="en-US" dirty="0"/>
              <a:t>This is why the role of organizational culture is so important, together with any cultural change that needs to take place in order to better accommodate any KM initiatives.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13: Future Challenges for KM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10</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38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 challenge – technology issues</a:t>
            </a:r>
          </a:p>
        </p:txBody>
      </p:sp>
      <p:sp>
        <p:nvSpPr>
          <p:cNvPr id="3" name="Content Placeholder 2"/>
          <p:cNvSpPr>
            <a:spLocks noGrp="1"/>
          </p:cNvSpPr>
          <p:nvPr>
            <p:ph sz="half" idx="1"/>
          </p:nvPr>
        </p:nvSpPr>
        <p:spPr/>
        <p:txBody>
          <a:bodyPr>
            <a:normAutofit fontScale="92500" lnSpcReduction="10000"/>
          </a:bodyPr>
          <a:lstStyle/>
          <a:p>
            <a:r>
              <a:rPr lang="en-US" dirty="0"/>
              <a:t>KM is not a technology-based concept. </a:t>
            </a:r>
          </a:p>
          <a:p>
            <a:pPr lvl="1"/>
            <a:r>
              <a:rPr lang="en-US" dirty="0">
                <a:highlight>
                  <a:srgbClr val="FFFF00"/>
                </a:highlight>
              </a:rPr>
              <a:t>All-inclusive KM solutions</a:t>
            </a:r>
            <a:r>
              <a:rPr lang="en-US" dirty="0"/>
              <a:t>, despite any vendor claims to the contrary, </a:t>
            </a:r>
            <a:r>
              <a:rPr lang="en-US" dirty="0">
                <a:highlight>
                  <a:srgbClr val="FFFF00"/>
                </a:highlight>
              </a:rPr>
              <a:t>simply do not exist. </a:t>
            </a:r>
          </a:p>
          <a:p>
            <a:r>
              <a:rPr lang="en-US" dirty="0"/>
              <a:t>Although technology can support KM, it is not the starting point of a KM program. </a:t>
            </a:r>
          </a:p>
          <a:p>
            <a:r>
              <a:rPr lang="en-US" dirty="0"/>
              <a:t>KM decisions should be based on who (people), what (knowledge), and why (business objectives), and you should save the how (technology) for last. </a:t>
            </a:r>
          </a:p>
          <a:p>
            <a:r>
              <a:rPr lang="en-US" dirty="0"/>
              <a:t>In other words, successful KM begins with a </a:t>
            </a:r>
            <a:r>
              <a:rPr lang="en-US" dirty="0">
                <a:highlight>
                  <a:srgbClr val="FFFF00"/>
                </a:highlight>
              </a:rPr>
              <a:t>sound KM strategy combined with a fostering organizational culture </a:t>
            </a:r>
            <a:r>
              <a:rPr lang="en-US" dirty="0"/>
              <a:t>that enables and rewards the sharing of valuable knowledge.</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13: Future Challenges for KM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11</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020492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KM challenges – business &amp; content dynamism issues</a:t>
            </a:r>
          </a:p>
        </p:txBody>
      </p:sp>
      <p:sp>
        <p:nvSpPr>
          <p:cNvPr id="3" name="Content Placeholder 2"/>
          <p:cNvSpPr>
            <a:spLocks noGrp="1"/>
          </p:cNvSpPr>
          <p:nvPr>
            <p:ph sz="half" idx="1"/>
          </p:nvPr>
        </p:nvSpPr>
        <p:spPr/>
        <p:txBody>
          <a:bodyPr>
            <a:normAutofit fontScale="92500" lnSpcReduction="20000"/>
          </a:bodyPr>
          <a:lstStyle/>
          <a:p>
            <a:r>
              <a:rPr lang="en-US" sz="2400" dirty="0"/>
              <a:t>A KM program should never be divorced from a business goal. </a:t>
            </a:r>
          </a:p>
          <a:p>
            <a:pPr lvl="1"/>
            <a:r>
              <a:rPr lang="en-US" sz="1800" dirty="0">
                <a:highlight>
                  <a:srgbClr val="FFFF00"/>
                </a:highlight>
              </a:rPr>
              <a:t>For example, whereas sharing best practices is a commendable idea, there must be an underlying business reason to do so. </a:t>
            </a:r>
          </a:p>
          <a:p>
            <a:pPr lvl="1"/>
            <a:r>
              <a:rPr lang="en-US" sz="1800" dirty="0"/>
              <a:t>Without a solid business case, KM is a futile exercise. </a:t>
            </a:r>
          </a:p>
          <a:p>
            <a:r>
              <a:rPr lang="en-US" sz="2400" dirty="0"/>
              <a:t>Knowledge is also not static. </a:t>
            </a:r>
          </a:p>
          <a:p>
            <a:pPr lvl="1"/>
            <a:r>
              <a:rPr lang="en-US" sz="1800" dirty="0"/>
              <a:t>Since knowledge can get stale fast, the content in a KM program should be constantly updated, amended, and deleted.</a:t>
            </a:r>
          </a:p>
          <a:p>
            <a:r>
              <a:rPr lang="en-US" sz="2400" dirty="0"/>
              <a:t>What is more, the relevance of knowledge at any given time changes, as do the skills of employees. </a:t>
            </a:r>
          </a:p>
          <a:p>
            <a:pPr lvl="1"/>
            <a:r>
              <a:rPr lang="en-US" sz="1800" dirty="0"/>
              <a:t>Therefore, a KM program has no end point. </a:t>
            </a:r>
          </a:p>
          <a:p>
            <a:pPr lvl="1"/>
            <a:r>
              <a:rPr lang="en-US" sz="1800" dirty="0"/>
              <a:t>Like product development, marketing, and R&amp;D, KM is a constantly evolving business practice. </a:t>
            </a:r>
          </a:p>
          <a:p>
            <a:r>
              <a:rPr lang="en-US" sz="2400" dirty="0"/>
              <a:t>Finally, companies need to be vigilant for information overload. </a:t>
            </a:r>
          </a:p>
          <a:p>
            <a:pPr lvl="1"/>
            <a:r>
              <a:rPr lang="en-US" sz="1800" dirty="0"/>
              <a:t>Quantity rarely equals quality, and KM is no exception. </a:t>
            </a:r>
          </a:p>
          <a:p>
            <a:pPr lvl="1"/>
            <a:r>
              <a:rPr lang="en-US" sz="1800" dirty="0"/>
              <a:t>Indeed, the point of a KM program is to identify and disseminate knowledge gems from a sea of information.</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13: Future Challenges for KM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12581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provide incentives for knowledge sharing</a:t>
            </a:r>
          </a:p>
        </p:txBody>
      </p:sp>
      <p:sp>
        <p:nvSpPr>
          <p:cNvPr id="3" name="Content Placeholder 2"/>
          <p:cNvSpPr>
            <a:spLocks noGrp="1"/>
          </p:cNvSpPr>
          <p:nvPr>
            <p:ph sz="half" idx="1"/>
          </p:nvPr>
        </p:nvSpPr>
        <p:spPr/>
        <p:txBody>
          <a:bodyPr>
            <a:normAutofit fontScale="77500" lnSpcReduction="20000"/>
          </a:bodyPr>
          <a:lstStyle/>
          <a:p>
            <a:r>
              <a:rPr lang="en-US" dirty="0"/>
              <a:t>KM practitioners often neglect the crucial management issues of organizational learning, motivation, and culture when formulating a knowledge management strategy. </a:t>
            </a:r>
          </a:p>
          <a:p>
            <a:pPr lvl="1"/>
            <a:r>
              <a:rPr lang="en-US" dirty="0">
                <a:highlight>
                  <a:srgbClr val="FFFF00"/>
                </a:highlight>
              </a:rPr>
              <a:t>Knowledge workers need to have a climate in which knowledge sharing is encouraged, and they need a reason for sharing the knowledge. </a:t>
            </a:r>
          </a:p>
          <a:p>
            <a:r>
              <a:rPr lang="en-US" dirty="0"/>
              <a:t>Incentives remain one of the more important challenges facing KM today. </a:t>
            </a:r>
          </a:p>
          <a:p>
            <a:pPr lvl="1"/>
            <a:r>
              <a:rPr lang="en-US" dirty="0"/>
              <a:t>An incentive is a reward or some form of positive feedback given when a desired behavior is exhibited. </a:t>
            </a:r>
          </a:p>
          <a:p>
            <a:r>
              <a:rPr lang="en-US" dirty="0"/>
              <a:t>Since human beings are purposeful creatures who would tend to continue to exhibit behaviors associated with positive rewards and to avoid those behaviors that lead to negative consequences, it seems reasonable to expect that incentives for knowledge sharing should lead to more sharing of knowledge. </a:t>
            </a:r>
          </a:p>
          <a:p>
            <a:pPr lvl="1"/>
            <a:r>
              <a:rPr lang="en-US" dirty="0"/>
              <a:t>This being said, the situation is, as always, not so clear cut.</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13: Future Challenges for KM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75657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incentives right</a:t>
            </a:r>
          </a:p>
        </p:txBody>
      </p:sp>
      <p:sp>
        <p:nvSpPr>
          <p:cNvPr id="3" name="Content Placeholder 2"/>
          <p:cNvSpPr>
            <a:spLocks noGrp="1"/>
          </p:cNvSpPr>
          <p:nvPr>
            <p:ph sz="half" idx="1"/>
          </p:nvPr>
        </p:nvSpPr>
        <p:spPr/>
        <p:txBody>
          <a:bodyPr>
            <a:normAutofit fontScale="85000" lnSpcReduction="20000"/>
          </a:bodyPr>
          <a:lstStyle/>
          <a:p>
            <a:r>
              <a:rPr lang="en-US" dirty="0">
                <a:highlight>
                  <a:srgbClr val="FFFF00"/>
                </a:highlight>
              </a:rPr>
              <a:t>Incentives can be quite tricky to get right because what is perceived as a reward by some may be seen as an insult by others. </a:t>
            </a:r>
          </a:p>
          <a:p>
            <a:r>
              <a:rPr lang="en-US" dirty="0"/>
              <a:t>An example is the system of recognition. </a:t>
            </a:r>
          </a:p>
          <a:p>
            <a:pPr lvl="1"/>
            <a:r>
              <a:rPr lang="en-US" dirty="0"/>
              <a:t>In one company, the public posting of a “knowledge sharer of the month” serves to motivate employees to share more knowledge. </a:t>
            </a:r>
          </a:p>
          <a:p>
            <a:pPr lvl="1"/>
            <a:r>
              <a:rPr lang="en-US" dirty="0"/>
              <a:t>In another context, employees feel that as highly educated professionals, they should not be reduced to something that reminds them of a </a:t>
            </a:r>
            <a:r>
              <a:rPr lang="en-US" dirty="0">
                <a:highlight>
                  <a:srgbClr val="FFFF00"/>
                </a:highlight>
              </a:rPr>
              <a:t>plaque used by fast-food companies to motivate their staff. </a:t>
            </a:r>
          </a:p>
          <a:p>
            <a:r>
              <a:rPr lang="en-US" dirty="0"/>
              <a:t>De </a:t>
            </a:r>
            <a:r>
              <a:rPr lang="en-US" dirty="0" err="1"/>
              <a:t>gustibus</a:t>
            </a:r>
            <a:r>
              <a:rPr lang="en-US" dirty="0"/>
              <a:t> non </a:t>
            </a:r>
            <a:r>
              <a:rPr lang="en-US" dirty="0" err="1"/>
              <a:t>disputatum</a:t>
            </a:r>
            <a:r>
              <a:rPr lang="en-US" dirty="0"/>
              <a:t>” – of tastes there is no disagreeing. </a:t>
            </a:r>
          </a:p>
          <a:p>
            <a:pPr lvl="1"/>
            <a:r>
              <a:rPr lang="en-US" dirty="0"/>
              <a:t>In other words, the reward should ﬁt the person being rewarded. </a:t>
            </a:r>
          </a:p>
          <a:p>
            <a:r>
              <a:rPr lang="en-US" dirty="0"/>
              <a:t>At a minimum, employees should be allowed to choose their reward from a list of possibilities. </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13: Future Challenges for KM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11465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of incentives</a:t>
            </a:r>
          </a:p>
        </p:txBody>
      </p:sp>
      <p:sp>
        <p:nvSpPr>
          <p:cNvPr id="3" name="Content Placeholder 2"/>
          <p:cNvSpPr>
            <a:spLocks noGrp="1"/>
          </p:cNvSpPr>
          <p:nvPr>
            <p:ph sz="half" idx="1"/>
          </p:nvPr>
        </p:nvSpPr>
        <p:spPr/>
        <p:txBody>
          <a:bodyPr>
            <a:normAutofit fontScale="92500" lnSpcReduction="20000"/>
          </a:bodyPr>
          <a:lstStyle/>
          <a:p>
            <a:r>
              <a:rPr lang="en-US" sz="1800" dirty="0"/>
              <a:t>It may be helpful to look at how incentives can be classiﬁed according to the different ways in which they motivate agents to take a particular course of action. </a:t>
            </a:r>
          </a:p>
          <a:p>
            <a:r>
              <a:rPr lang="en-US" sz="1800" dirty="0"/>
              <a:t>One common and useful taxonomy divides incentives into three broad classes:</a:t>
            </a:r>
          </a:p>
          <a:p>
            <a:pPr marL="914388" lvl="1" indent="-457200">
              <a:buFont typeface="+mj-lt"/>
              <a:buAutoNum type="arabicPeriod"/>
            </a:pPr>
            <a:r>
              <a:rPr lang="en-US" sz="1600" b="1" dirty="0"/>
              <a:t>Remunerative incentives (or ﬁnancial incentives):</a:t>
            </a:r>
          </a:p>
          <a:p>
            <a:pPr lvl="2"/>
            <a:r>
              <a:rPr lang="en-US" sz="1600" dirty="0"/>
              <a:t>said to exist where an agent can expect some form of </a:t>
            </a:r>
            <a:r>
              <a:rPr lang="en-US" sz="1600" dirty="0">
                <a:highlight>
                  <a:srgbClr val="FFFF00"/>
                </a:highlight>
              </a:rPr>
              <a:t>material reward, especially money, </a:t>
            </a:r>
            <a:r>
              <a:rPr lang="en-US" sz="1600" dirty="0"/>
              <a:t>in exchange for acting in a particular way.</a:t>
            </a:r>
          </a:p>
          <a:p>
            <a:pPr marL="914388" lvl="1" indent="-457200">
              <a:buFont typeface="+mj-lt"/>
              <a:buAutoNum type="arabicPeriod"/>
            </a:pPr>
            <a:r>
              <a:rPr lang="en-US" sz="1600" b="1" dirty="0"/>
              <a:t>Moral incentives:</a:t>
            </a:r>
          </a:p>
          <a:p>
            <a:pPr lvl="2"/>
            <a:r>
              <a:rPr lang="en-US" sz="1600" dirty="0"/>
              <a:t>said to exist where a particular choice is widely regarded as the right thing to do, or as particularly admirable, or where the failure to act in a certain way is condemned as indecent. </a:t>
            </a:r>
          </a:p>
          <a:p>
            <a:pPr lvl="2"/>
            <a:r>
              <a:rPr lang="en-US" sz="1600" dirty="0">
                <a:highlight>
                  <a:srgbClr val="FFFF00"/>
                </a:highlight>
              </a:rPr>
              <a:t>A person acting on a moral incentive can expect a sense of self-esteem and approval or even admiration from his/her community.</a:t>
            </a:r>
          </a:p>
          <a:p>
            <a:pPr lvl="2"/>
            <a:r>
              <a:rPr lang="en-US" sz="1600" dirty="0"/>
              <a:t>A person acting against a moral incentive can expect a sense of guilt and condemnation, or even ostracism, from the community.</a:t>
            </a:r>
          </a:p>
          <a:p>
            <a:pPr marL="914388" lvl="1" indent="-457200">
              <a:buFont typeface="+mj-lt"/>
              <a:buAutoNum type="arabicPeriod"/>
            </a:pPr>
            <a:r>
              <a:rPr lang="en-US" sz="1600" b="1" dirty="0"/>
              <a:t>Coercive incentives: </a:t>
            </a:r>
          </a:p>
          <a:p>
            <a:pPr lvl="2"/>
            <a:r>
              <a:rPr lang="en-US" sz="1600" dirty="0"/>
              <a:t>said to exist where a person can expect that the failure to act in a particular way will result in physical force being used against him or her (or her loved ones) by others in the community</a:t>
            </a:r>
          </a:p>
          <a:p>
            <a:pPr lvl="2"/>
            <a:r>
              <a:rPr lang="en-US" sz="1600" dirty="0">
                <a:highlight>
                  <a:srgbClr val="FFFF00"/>
                </a:highlight>
              </a:rPr>
              <a:t>For example, by punishment, imprisonment, ﬁring, or conﬁscating or destroying their possessions.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13: Future Challenges for KM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3780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types of incentives</a:t>
            </a:r>
          </a:p>
        </p:txBody>
      </p:sp>
      <p:sp>
        <p:nvSpPr>
          <p:cNvPr id="3" name="Content Placeholder 2"/>
          <p:cNvSpPr>
            <a:spLocks noGrp="1"/>
          </p:cNvSpPr>
          <p:nvPr>
            <p:ph sz="half" idx="1"/>
          </p:nvPr>
        </p:nvSpPr>
        <p:spPr/>
        <p:txBody>
          <a:bodyPr>
            <a:normAutofit fontScale="85000" lnSpcReduction="20000"/>
          </a:bodyPr>
          <a:lstStyle/>
          <a:p>
            <a:r>
              <a:rPr lang="en-US" sz="2400" dirty="0"/>
              <a:t>These categories are not an exhaustive list of all types of incentives. </a:t>
            </a:r>
          </a:p>
          <a:p>
            <a:r>
              <a:rPr lang="en-US" sz="2400" dirty="0"/>
              <a:t>For example, personal incentives are related to preferences, personal objectives that may motivate actions of individual people. </a:t>
            </a:r>
          </a:p>
          <a:p>
            <a:pPr lvl="1"/>
            <a:r>
              <a:rPr lang="en-US" sz="1900" dirty="0"/>
              <a:t>The reason for setting these sorts of incentives to one side is not that they are less important to understanding human action. </a:t>
            </a:r>
          </a:p>
          <a:p>
            <a:pPr lvl="1"/>
            <a:r>
              <a:rPr lang="en-US" sz="1900" dirty="0"/>
              <a:t>Personal incentives are essential to understanding why a speciﬁc person acts the way he or she does, but social analysis has to take into account the situation faced by any individual in a given position within a given society, which means mainly examining the practices, rules, and norms established at a social, rather than a personal, level.</a:t>
            </a:r>
          </a:p>
          <a:p>
            <a:r>
              <a:rPr lang="en-US" sz="2400" dirty="0"/>
              <a:t>Quite intuitively, if there is no economic, social, or personal incentive for any individual to do work, it will not get done. </a:t>
            </a:r>
          </a:p>
          <a:p>
            <a:pPr lvl="1"/>
            <a:r>
              <a:rPr lang="en-US" sz="2000" dirty="0"/>
              <a:t>Therefore, a society must provide incentives for the work necessary for its own maintenance. </a:t>
            </a:r>
          </a:p>
          <a:p>
            <a:r>
              <a:rPr lang="en-US" sz="2400" dirty="0"/>
              <a:t>Similarly, a company or organization that provides incentives for its members to improve said institution will usually have better results. </a:t>
            </a:r>
          </a:p>
          <a:p>
            <a:pPr lvl="1"/>
            <a:r>
              <a:rPr lang="en-US" sz="2000" dirty="0"/>
              <a:t>One that provides no or little incentive will suffer from weak morale.</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13: Future Challenges for KM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1388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Pitfalls of incentives</a:t>
            </a:r>
          </a:p>
        </p:txBody>
      </p:sp>
      <p:sp>
        <p:nvSpPr>
          <p:cNvPr id="3" name="Content Placeholder 2"/>
          <p:cNvSpPr>
            <a:spLocks noGrp="1"/>
          </p:cNvSpPr>
          <p:nvPr>
            <p:ph sz="half" idx="1"/>
          </p:nvPr>
        </p:nvSpPr>
        <p:spPr/>
        <p:txBody>
          <a:bodyPr>
            <a:normAutofit fontScale="47500" lnSpcReduction="20000"/>
          </a:bodyPr>
          <a:lstStyle/>
          <a:p>
            <a:r>
              <a:rPr lang="en-US" sz="3300" dirty="0"/>
              <a:t>Incentive is very much a </a:t>
            </a:r>
            <a:r>
              <a:rPr lang="en-US" sz="3300" dirty="0">
                <a:highlight>
                  <a:srgbClr val="FFFF00"/>
                </a:highlight>
              </a:rPr>
              <a:t>double-edged sword</a:t>
            </a:r>
            <a:r>
              <a:rPr lang="en-US" sz="3300" dirty="0"/>
              <a:t>. </a:t>
            </a:r>
          </a:p>
          <a:p>
            <a:pPr lvl="1"/>
            <a:r>
              <a:rPr lang="en-US" sz="2600" dirty="0"/>
              <a:t>For example, corporate policies, especially of the “extreme incentive” variant popular during the 1990s, with the goal of encouraging productivity may not have the intended effect.</a:t>
            </a:r>
          </a:p>
          <a:p>
            <a:pPr lvl="1"/>
            <a:r>
              <a:rPr lang="en-US" sz="2600" dirty="0"/>
              <a:t>Stock options, intended to boost CEO productivity by tying CEO compensation to company performance, were blamed for many of the falsiﬁed earnings reports and public statements in the late 1990s and early 2000s.</a:t>
            </a:r>
          </a:p>
          <a:p>
            <a:pPr lvl="1"/>
            <a:r>
              <a:rPr lang="en-US" sz="2600" dirty="0"/>
              <a:t>Throughout the 1990s and 2000s, many corporations have sought to increase individual incentives by increasing the sizes of bonuses (to the point where they exceed salaries, sometimes by a factor as high as 10) for star performers while also laying off large proportions of their workforce, hoping to cultivate fear factor-related gains. </a:t>
            </a:r>
          </a:p>
          <a:p>
            <a:r>
              <a:rPr lang="en-US" sz="3300" dirty="0"/>
              <a:t>The most extreme version of this is “forced ranking,” a scheme by which workers are annually ranked and a set proportion (usually between 10 and 15%) is automatically ﬁred</a:t>
            </a:r>
            <a:r>
              <a:rPr lang="en-US" dirty="0"/>
              <a:t>. </a:t>
            </a:r>
          </a:p>
          <a:p>
            <a:pPr lvl="1"/>
            <a:r>
              <a:rPr lang="en-US" sz="2500" dirty="0"/>
              <a:t>The results of these programs are mixed but in extreme cases usually negative.</a:t>
            </a:r>
          </a:p>
          <a:p>
            <a:r>
              <a:rPr lang="en-US" sz="3300" dirty="0"/>
              <a:t>Whereas competition among ﬁrms often has beneﬁcial results, lowering prices and encouraging innovation, competition within ﬁrms has almost uniformly negative results. </a:t>
            </a:r>
          </a:p>
          <a:p>
            <a:r>
              <a:rPr lang="en-US" sz="3300" dirty="0"/>
              <a:t>Designed to encourage production, extreme incentive schemes actually create a cutthroat working environment where ofﬁce politics dominate and actually overshadow the productive goals of the company. </a:t>
            </a:r>
          </a:p>
          <a:p>
            <a:pPr lvl="1"/>
            <a:r>
              <a:rPr lang="en-US" sz="2500" dirty="0"/>
              <a:t>An example is the now-defunct Enron Corporation. </a:t>
            </a:r>
          </a:p>
          <a:p>
            <a:pPr lvl="1"/>
            <a:r>
              <a:rPr lang="en-US" sz="2500" dirty="0"/>
              <a:t>The environment at that company was so cutthroat (as a result of extreme incentive management) that employees feared leaving their computer terminals, worried that co-workers might steal information for their own purposes.</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13: Future Challenges for KM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2754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sharing best practices</a:t>
            </a:r>
          </a:p>
        </p:txBody>
      </p:sp>
      <p:sp>
        <p:nvSpPr>
          <p:cNvPr id="3" name="Content Placeholder 2"/>
          <p:cNvSpPr>
            <a:spLocks noGrp="1"/>
          </p:cNvSpPr>
          <p:nvPr>
            <p:ph sz="half" idx="1"/>
          </p:nvPr>
        </p:nvSpPr>
        <p:spPr/>
        <p:txBody>
          <a:bodyPr>
            <a:normAutofit fontScale="92500" lnSpcReduction="20000"/>
          </a:bodyPr>
          <a:lstStyle/>
          <a:p>
            <a:r>
              <a:rPr lang="en-US" sz="1800" dirty="0"/>
              <a:t>Traditional incentives, such as pay bonuses, are not always enough to change behavior. </a:t>
            </a:r>
          </a:p>
          <a:p>
            <a:r>
              <a:rPr lang="en-US" sz="1800" dirty="0"/>
              <a:t>The following list is adapted from the best practices identiﬁed to encourage knowledge sharing.</a:t>
            </a:r>
          </a:p>
          <a:p>
            <a:pPr marL="914388" lvl="1" indent="-457200">
              <a:buFont typeface="+mj-lt"/>
              <a:buAutoNum type="arabicPeriod"/>
            </a:pPr>
            <a:r>
              <a:rPr lang="en-US" sz="1600" b="1" dirty="0"/>
              <a:t>Hire people who are willing to encourage knowledge sharing </a:t>
            </a:r>
            <a:r>
              <a:rPr lang="en-US" sz="1600" dirty="0"/>
              <a:t>from the beginning and to catalyze the necessary cultural change. This can be done by having current employees participate in the hiring process.</a:t>
            </a:r>
          </a:p>
          <a:p>
            <a:pPr marL="914388" lvl="1" indent="-457200">
              <a:buFont typeface="+mj-lt"/>
              <a:buAutoNum type="arabicPeriod"/>
            </a:pPr>
            <a:r>
              <a:rPr lang="en-US" sz="1600" b="1" dirty="0"/>
              <a:t>Develop trust. </a:t>
            </a:r>
            <a:r>
              <a:rPr lang="en-US" sz="1600" dirty="0"/>
              <a:t>a code of ethics can be formally posted and deals with how to treat fellow employees properly, with respect, and to recognize and reward all contributions.</a:t>
            </a:r>
          </a:p>
          <a:p>
            <a:pPr marL="914388" lvl="1" indent="-457200">
              <a:buFont typeface="+mj-lt"/>
              <a:buAutoNum type="arabicPeriod"/>
            </a:pPr>
            <a:r>
              <a:rPr lang="en-US" sz="1600" b="1" dirty="0"/>
              <a:t>Vary motivations</a:t>
            </a:r>
            <a:r>
              <a:rPr lang="en-US" sz="1600" dirty="0"/>
              <a:t> by providing different types of incentives at different levels within the organization in order to better reward executives, department heads, and individuals.</a:t>
            </a:r>
          </a:p>
          <a:p>
            <a:pPr marL="914388" lvl="1" indent="-457200">
              <a:buFont typeface="+mj-lt"/>
              <a:buAutoNum type="arabicPeriod"/>
            </a:pPr>
            <a:r>
              <a:rPr lang="en-US" sz="1600" b="1" dirty="0"/>
              <a:t>Show public recognition </a:t>
            </a:r>
            <a:r>
              <a:rPr lang="en-US" sz="1600" dirty="0"/>
              <a:t>via plaques and newsletters as well as adding mentions to employees’ permanent ﬁles.</a:t>
            </a:r>
          </a:p>
          <a:p>
            <a:pPr marL="914388" lvl="1" indent="-457200">
              <a:buFont typeface="+mj-lt"/>
              <a:buAutoNum type="arabicPeriod"/>
            </a:pPr>
            <a:r>
              <a:rPr lang="en-US" sz="1600" b="1" dirty="0"/>
              <a:t>Reorganize for sharing </a:t>
            </a:r>
            <a:r>
              <a:rPr lang="en-US" sz="1600" dirty="0"/>
              <a:t>to leverage the fact that people naturally share knowledge with others in their own team and/or community of practice. Formalize natural inclinations to group around certain projects, themes, or professional skills.</a:t>
            </a:r>
          </a:p>
          <a:p>
            <a:pPr marL="914388" lvl="1" indent="-457200">
              <a:buFont typeface="+mj-lt"/>
              <a:buAutoNum type="arabicPeriod"/>
            </a:pPr>
            <a:r>
              <a:rPr lang="en-US" sz="1600" b="1" dirty="0"/>
              <a:t>Encourage, support, and sustain communities </a:t>
            </a:r>
            <a:r>
              <a:rPr lang="en-US" sz="1600" dirty="0"/>
              <a:t>to promote the sharing of expertise, skills, technical knowledge, or even just professional interest in a particular subject matter. Enlarge the network of contacts that each employee has, and thus enlarge the scope of knowledge sharing that is possible.</a:t>
            </a:r>
          </a:p>
          <a:p>
            <a:pPr marL="914388" lvl="1" indent="-457200">
              <a:buFont typeface="+mj-lt"/>
              <a:buAutoNum type="arabicPeriod"/>
            </a:pPr>
            <a:r>
              <a:rPr lang="en-US" sz="1600" b="1" dirty="0"/>
              <a:t>Develop leaders and role models</a:t>
            </a:r>
            <a:r>
              <a:rPr lang="en-US" sz="1600" dirty="0"/>
              <a:t>, for even a small group of KM enthusiasts within a company can be a powerful catalyst for knowledge sharing.</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13: Future Challenges for KM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18</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98902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Divesting knowledge assets</a:t>
            </a:r>
          </a:p>
        </p:txBody>
      </p:sp>
      <p:sp>
        <p:nvSpPr>
          <p:cNvPr id="3" name="Content Placeholder 2"/>
          <p:cNvSpPr>
            <a:spLocks noGrp="1"/>
          </p:cNvSpPr>
          <p:nvPr>
            <p:ph sz="half" idx="1"/>
          </p:nvPr>
        </p:nvSpPr>
        <p:spPr/>
        <p:txBody>
          <a:bodyPr>
            <a:normAutofit fontScale="70000" lnSpcReduction="20000"/>
          </a:bodyPr>
          <a:lstStyle/>
          <a:p>
            <a:r>
              <a:rPr lang="en-US" dirty="0"/>
              <a:t>In order to complete the cycle, it is also extremely important to know when to divest knowledge assets. </a:t>
            </a:r>
          </a:p>
          <a:p>
            <a:r>
              <a:rPr lang="en-US" dirty="0"/>
              <a:t>We need to understand why, when, where, and how to formally divest parts of the knowledge base. </a:t>
            </a:r>
          </a:p>
          <a:p>
            <a:r>
              <a:rPr lang="en-US" dirty="0"/>
              <a:t>After having invested so much, how can we throw it away? </a:t>
            </a:r>
          </a:p>
          <a:p>
            <a:r>
              <a:rPr lang="en-US" dirty="0"/>
              <a:t>An opportunity cost analysis should be carried out to identify which knowledge assets are no longer contributing to competitive advantage. </a:t>
            </a:r>
          </a:p>
          <a:p>
            <a:r>
              <a:rPr lang="en-US" dirty="0"/>
              <a:t>Examples of divesting knowledge would include:</a:t>
            </a:r>
          </a:p>
          <a:p>
            <a:pPr lvl="1"/>
            <a:r>
              <a:rPr lang="en-US" dirty="0"/>
              <a:t>Selling, licensing, and donating a patent.</a:t>
            </a:r>
          </a:p>
          <a:p>
            <a:pPr lvl="1"/>
            <a:r>
              <a:rPr lang="en-US" dirty="0"/>
              <a:t>Spinning off or selling a business unit.</a:t>
            </a:r>
          </a:p>
          <a:p>
            <a:pPr lvl="1"/>
            <a:r>
              <a:rPr lang="en-US" dirty="0"/>
              <a:t>Outsourcing a function of the operating process.</a:t>
            </a:r>
          </a:p>
          <a:p>
            <a:pPr lvl="1"/>
            <a:r>
              <a:rPr lang="en-US" dirty="0"/>
              <a:t>Terminating a training program.</a:t>
            </a:r>
          </a:p>
          <a:p>
            <a:pPr lvl="1"/>
            <a:r>
              <a:rPr lang="en-US" dirty="0"/>
              <a:t>Retaining, relocating, or ﬁring individuals with obsolete or ill-ﬁtted skills.</a:t>
            </a:r>
          </a:p>
          <a:p>
            <a:pPr lvl="1"/>
            <a:r>
              <a:rPr lang="en-US" dirty="0"/>
              <a:t>Replacing or upgrading information technology systems.</a:t>
            </a:r>
          </a:p>
          <a:p>
            <a:pPr lvl="1"/>
            <a:r>
              <a:rPr lang="en-US" dirty="0"/>
              <a:t>Terminating partnerships, alliances, and contracts.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13: Future Challenges for KM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19</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85099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a:t>
            </a:r>
          </a:p>
        </p:txBody>
      </p:sp>
      <p:sp>
        <p:nvSpPr>
          <p:cNvPr id="3" name="Content Placeholder 2"/>
          <p:cNvSpPr>
            <a:spLocks noGrp="1"/>
          </p:cNvSpPr>
          <p:nvPr>
            <p:ph sz="half" idx="1"/>
          </p:nvPr>
        </p:nvSpPr>
        <p:spPr/>
        <p:txBody>
          <a:bodyPr>
            <a:normAutofit/>
          </a:bodyPr>
          <a:lstStyle/>
          <a:p>
            <a:pPr lvl="0"/>
            <a:r>
              <a:rPr lang="en-US" dirty="0"/>
              <a:t>State and justify the key skills needed for KM professional work.</a:t>
            </a:r>
          </a:p>
          <a:p>
            <a:pPr lvl="0"/>
            <a:r>
              <a:rPr lang="en-US" dirty="0"/>
              <a:t>Describe the different roles and responsibilities of a KM team</a:t>
            </a:r>
          </a:p>
          <a:p>
            <a:r>
              <a:rPr lang="en-MY" dirty="0"/>
              <a:t>Discuss key challenges in KM and the recommended approaches to address them</a:t>
            </a:r>
            <a:endParaRPr lang="en-US" dirty="0"/>
          </a:p>
          <a:p>
            <a:pPr lvl="0"/>
            <a:endParaRPr lang="en-US" dirty="0"/>
          </a:p>
        </p:txBody>
      </p:sp>
      <p:sp>
        <p:nvSpPr>
          <p:cNvPr id="4" name="Footer Placeholder 3"/>
          <p:cNvSpPr>
            <a:spLocks noGrp="1"/>
          </p:cNvSpPr>
          <p:nvPr>
            <p:ph type="ftr" sz="quarter" idx="10"/>
          </p:nvPr>
        </p:nvSpPr>
        <p:spPr/>
        <p:txBody>
          <a:bodyPr/>
          <a:lstStyle/>
          <a:p>
            <a:pPr lvl="0" defTabSz="609585">
              <a:defRPr/>
            </a:pPr>
            <a:r>
              <a:rPr lang="en-US" sz="800" dirty="0"/>
              <a:t>United 10: Value of KM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366904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challenges for KM</a:t>
            </a:r>
          </a:p>
        </p:txBody>
      </p:sp>
      <p:sp>
        <p:nvSpPr>
          <p:cNvPr id="3" name="Content Placeholder 2"/>
          <p:cNvSpPr>
            <a:spLocks noGrp="1"/>
          </p:cNvSpPr>
          <p:nvPr>
            <p:ph sz="half" idx="1"/>
          </p:nvPr>
        </p:nvSpPr>
        <p:spPr>
          <a:xfrm>
            <a:off x="609605" y="1536192"/>
            <a:ext cx="9515958" cy="4910807"/>
          </a:xfrm>
        </p:spPr>
        <p:txBody>
          <a:bodyPr>
            <a:normAutofit fontScale="92500" lnSpcReduction="20000"/>
          </a:bodyPr>
          <a:lstStyle/>
          <a:p>
            <a:r>
              <a:rPr lang="en-US" sz="1600" dirty="0"/>
              <a:t>What lies ahead for KM? </a:t>
            </a:r>
          </a:p>
          <a:p>
            <a:pPr lvl="1"/>
            <a:r>
              <a:rPr lang="en-US" sz="1400" dirty="0"/>
              <a:t>One camp predicts no future for KM, citing a number of KM failures to deliver. </a:t>
            </a:r>
          </a:p>
          <a:p>
            <a:r>
              <a:rPr lang="en-US" sz="1600" dirty="0"/>
              <a:t>This gloomy forecast can be mitigated somewhat: </a:t>
            </a:r>
          </a:p>
          <a:p>
            <a:pPr lvl="1"/>
            <a:r>
              <a:rPr lang="en-US" sz="1400" dirty="0"/>
              <a:t>it is true that, as with all innovation, initial expectations were on the unrealistic side, partly because the people component of KM was underestimated at the same time that the role of KM technology in KM solutions was overemphasized. </a:t>
            </a:r>
          </a:p>
          <a:p>
            <a:pPr lvl="1"/>
            <a:r>
              <a:rPr lang="en-US" sz="1400" dirty="0"/>
              <a:t>This failure was the result of the unrealistic expectation that human organizational behavior could be easily and rapidly changed. </a:t>
            </a:r>
          </a:p>
          <a:p>
            <a:r>
              <a:rPr lang="en-US" sz="1600" dirty="0"/>
              <a:t>Of course, behavioral change at the individual level and cultural change at the organizational level are two very difﬁcult and lengthy processes. </a:t>
            </a:r>
          </a:p>
          <a:p>
            <a:pPr lvl="1"/>
            <a:r>
              <a:rPr lang="en-US" sz="1400" dirty="0"/>
              <a:t>The KM “quick ﬁx” was therefore vastly misleading.</a:t>
            </a:r>
          </a:p>
          <a:p>
            <a:r>
              <a:rPr lang="en-US" sz="1600" dirty="0"/>
              <a:t>The return on KM investments should not be perceived exclusively as short-term gains but rather should be seen as long-term process, people, and organizational improvements. </a:t>
            </a:r>
          </a:p>
          <a:p>
            <a:r>
              <a:rPr lang="en-US" sz="1600" dirty="0"/>
              <a:t>Unfortunately, people change their behavior only when there is an overwhelmingly compelling argument to do so (there is no “leap of faith” on which much of KM was predicated), or where there is simply no alternative.</a:t>
            </a:r>
          </a:p>
          <a:p>
            <a:r>
              <a:rPr lang="en-US" sz="1600" dirty="0"/>
              <a:t>Before KM, the way in which people shared knowledge was person-to-person, just-in-time, and in the context of solving a speciﬁc business problem.</a:t>
            </a:r>
          </a:p>
          <a:p>
            <a:r>
              <a:rPr lang="en-US" sz="1600" dirty="0">
                <a:highlight>
                  <a:srgbClr val="FFFF00"/>
                </a:highlight>
              </a:rPr>
              <a:t>With the increasingly widespread adoption of KM, knowledge management processes such as knowledge creation/capture, knowledge sharing/dissemination, and knowledge acquisition/application have begun to form part and parcel of how organizations conduct their core business and how knowledge workers conduct their work activities in an efﬁcient and effective manner</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13: Future Challenges for KM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20</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74602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KM skills</a:t>
            </a:r>
          </a:p>
        </p:txBody>
      </p:sp>
      <p:sp>
        <p:nvSpPr>
          <p:cNvPr id="3" name="Content Placeholder 2"/>
          <p:cNvSpPr>
            <a:spLocks noGrp="1"/>
          </p:cNvSpPr>
          <p:nvPr>
            <p:ph sz="half" idx="1"/>
          </p:nvPr>
        </p:nvSpPr>
        <p:spPr/>
        <p:txBody>
          <a:bodyPr>
            <a:normAutofit fontScale="70000" lnSpcReduction="20000"/>
          </a:bodyPr>
          <a:lstStyle/>
          <a:p>
            <a:r>
              <a:rPr lang="en-US" dirty="0"/>
              <a:t>In general, these KM skills include:</a:t>
            </a:r>
          </a:p>
          <a:p>
            <a:pPr lvl="1"/>
            <a:r>
              <a:rPr lang="en-US" dirty="0"/>
              <a:t>Time management to use their time and energy effectively </a:t>
            </a:r>
            <a:r>
              <a:rPr lang="en-US"/>
              <a:t>for acquiring knowledge </a:t>
            </a:r>
            <a:r>
              <a:rPr lang="en-US" dirty="0"/>
              <a:t>(spending all day surﬁng the net is probably counterproductive).</a:t>
            </a:r>
          </a:p>
          <a:p>
            <a:pPr lvl="1"/>
            <a:r>
              <a:rPr lang="en-US" dirty="0"/>
              <a:t>Use of different learning techniques to absorb key knowledge and learning quickly.</a:t>
            </a:r>
          </a:p>
          <a:p>
            <a:pPr lvl="1"/>
            <a:r>
              <a:rPr lang="en-US" dirty="0"/>
              <a:t>Effective skills of advocacy and inquiry to present knowledge to, and gather knowledge from, others.</a:t>
            </a:r>
          </a:p>
          <a:p>
            <a:pPr lvl="1"/>
            <a:r>
              <a:rPr lang="en-US" dirty="0"/>
              <a:t>Informal networking skills to build your inﬂuence to gain access to people with knowledge.</a:t>
            </a:r>
          </a:p>
          <a:p>
            <a:pPr lvl="1"/>
            <a:r>
              <a:rPr lang="en-US" dirty="0"/>
              <a:t>Resource investigation skills.</a:t>
            </a:r>
          </a:p>
          <a:p>
            <a:pPr lvl="1"/>
            <a:r>
              <a:rPr lang="en-US" dirty="0"/>
              <a:t>Effective IT skills for recording and disseminating information.</a:t>
            </a:r>
          </a:p>
          <a:p>
            <a:pPr lvl="1"/>
            <a:r>
              <a:rPr lang="en-US" dirty="0"/>
              <a:t>Skills of cooperative problem solving.</a:t>
            </a:r>
          </a:p>
          <a:p>
            <a:pPr lvl="1"/>
            <a:r>
              <a:rPr lang="en-US" dirty="0"/>
              <a:t>Open dialogue skills.</a:t>
            </a:r>
          </a:p>
          <a:p>
            <a:pPr lvl="1"/>
            <a:r>
              <a:rPr lang="en-US" dirty="0"/>
              <a:t>Flexibility and willingness to try new things and take educated risks.</a:t>
            </a:r>
          </a:p>
          <a:p>
            <a:pPr lvl="1"/>
            <a:r>
              <a:rPr lang="en-US" dirty="0"/>
              <a:t>Active review of learning from mistakes, risks, opportunities, and successes.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Unit 12: The KM Team</a:t>
            </a: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81414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KM skills</a:t>
            </a:r>
          </a:p>
        </p:txBody>
      </p:sp>
      <p:sp>
        <p:nvSpPr>
          <p:cNvPr id="3" name="Content Placeholder 2"/>
          <p:cNvSpPr>
            <a:spLocks noGrp="1"/>
          </p:cNvSpPr>
          <p:nvPr>
            <p:ph sz="half" idx="1"/>
          </p:nvPr>
        </p:nvSpPr>
        <p:spPr/>
        <p:txBody>
          <a:bodyPr>
            <a:normAutofit lnSpcReduction="10000"/>
          </a:bodyPr>
          <a:lstStyle/>
          <a:p>
            <a:r>
              <a:rPr lang="en-US" dirty="0"/>
              <a:t>Additional key skills include </a:t>
            </a:r>
          </a:p>
          <a:p>
            <a:pPr marL="914388" lvl="1" indent="-457200">
              <a:buFont typeface="+mj-lt"/>
              <a:buAutoNum type="arabicPeriod"/>
            </a:pPr>
            <a:r>
              <a:rPr lang="en-US" dirty="0"/>
              <a:t>an understanding of the KM concept—the philosophy and theory,</a:t>
            </a:r>
          </a:p>
          <a:p>
            <a:pPr marL="914388" lvl="1" indent="-457200">
              <a:buFont typeface="+mj-lt"/>
              <a:buAutoNum type="arabicPeriod"/>
            </a:pPr>
            <a:r>
              <a:rPr lang="en-US" dirty="0"/>
              <a:t>an awareness of the experience of other organizations in developing KM solutions and approaches, </a:t>
            </a:r>
          </a:p>
          <a:p>
            <a:pPr marL="914388" lvl="1" indent="-457200">
              <a:buFont typeface="+mj-lt"/>
              <a:buAutoNum type="arabicPeriod"/>
            </a:pPr>
            <a:r>
              <a:rPr lang="en-US" dirty="0"/>
              <a:t>an understanding of, and the ability to identify, the business value of KM activities to the organization, and </a:t>
            </a:r>
          </a:p>
          <a:p>
            <a:pPr marL="914388" lvl="1" indent="-457200">
              <a:buFont typeface="+mj-lt"/>
              <a:buAutoNum type="arabicPeriod"/>
            </a:pPr>
            <a:r>
              <a:rPr lang="en-US" dirty="0"/>
              <a:t>an appreciation of the range of activities, initiatives, and labels employed to create an environment in which knowledge is effectively created, shared, and used to increase competitive advantage and customer satisfaction.</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Unit 12: The KM Team</a:t>
            </a: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06223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KM dream team</a:t>
            </a:r>
          </a:p>
        </p:txBody>
      </p:sp>
      <p:sp>
        <p:nvSpPr>
          <p:cNvPr id="3" name="Content Placeholder 2"/>
          <p:cNvSpPr>
            <a:spLocks noGrp="1"/>
          </p:cNvSpPr>
          <p:nvPr>
            <p:ph sz="half" idx="1"/>
          </p:nvPr>
        </p:nvSpPr>
        <p:spPr/>
        <p:txBody>
          <a:bodyPr>
            <a:normAutofit/>
          </a:bodyPr>
          <a:lstStyle/>
          <a:p>
            <a:r>
              <a:rPr lang="en-US" dirty="0"/>
              <a:t>The KM team’s skill requirements can be built up from the set of critical skills or core competencies such as,</a:t>
            </a:r>
          </a:p>
          <a:p>
            <a:pPr lvl="1"/>
            <a:r>
              <a:rPr lang="en-US" dirty="0"/>
              <a:t>an ability to learn, </a:t>
            </a:r>
          </a:p>
          <a:p>
            <a:pPr lvl="1"/>
            <a:r>
              <a:rPr lang="en-US" dirty="0"/>
              <a:t>autonomous, </a:t>
            </a:r>
          </a:p>
          <a:p>
            <a:pPr lvl="1"/>
            <a:r>
              <a:rPr lang="en-US" dirty="0"/>
              <a:t>wait to be told, </a:t>
            </a:r>
          </a:p>
          <a:p>
            <a:pPr lvl="1"/>
            <a:r>
              <a:rPr lang="en-US" dirty="0"/>
              <a:t>collaborative team player, </a:t>
            </a:r>
          </a:p>
          <a:p>
            <a:pPr lvl="1"/>
            <a:r>
              <a:rPr lang="en-US" dirty="0"/>
              <a:t>sees the big picture, </a:t>
            </a:r>
          </a:p>
          <a:p>
            <a:pPr lvl="1"/>
            <a:r>
              <a:rPr lang="en-US" dirty="0"/>
              <a:t>makes connections, </a:t>
            </a:r>
          </a:p>
          <a:p>
            <a:pPr lvl="1"/>
            <a:r>
              <a:rPr lang="en-US" dirty="0"/>
              <a:t>learns from mistakes, </a:t>
            </a:r>
          </a:p>
          <a:p>
            <a:pPr lvl="1"/>
            <a:r>
              <a:rPr lang="en-US" dirty="0"/>
              <a:t>ability to think and do, with a focus on outcome, and </a:t>
            </a:r>
          </a:p>
          <a:p>
            <a:pPr lvl="1"/>
            <a:r>
              <a:rPr lang="en-US" dirty="0"/>
              <a:t>an appreciation of information management techniques.</a:t>
            </a:r>
          </a:p>
        </p:txBody>
      </p:sp>
      <p:sp>
        <p:nvSpPr>
          <p:cNvPr id="7" name="Content Placeholder 6"/>
          <p:cNvSpPr>
            <a:spLocks noGrp="1"/>
          </p:cNvSpPr>
          <p:nvPr>
            <p:ph sz="half" idx="13"/>
          </p:nvPr>
        </p:nvSpPr>
        <p:spPr/>
        <p:txBody>
          <a:bodyPr/>
          <a:lstStyle/>
          <a:p>
            <a:r>
              <a:rPr lang="en-US" dirty="0"/>
              <a:t>A KM dream team would collectively possess the skills of </a:t>
            </a:r>
          </a:p>
          <a:p>
            <a:pPr lvl="1"/>
            <a:r>
              <a:rPr lang="en-US" dirty="0"/>
              <a:t>communication,</a:t>
            </a:r>
          </a:p>
          <a:p>
            <a:pPr lvl="1"/>
            <a:r>
              <a:rPr lang="en-US" dirty="0"/>
              <a:t>leadership, </a:t>
            </a:r>
          </a:p>
          <a:p>
            <a:pPr lvl="1"/>
            <a:r>
              <a:rPr lang="en-US" dirty="0"/>
              <a:t>expertise in KM methodology/processes/tools, and </a:t>
            </a:r>
          </a:p>
          <a:p>
            <a:pPr lvl="1"/>
            <a:r>
              <a:rPr lang="en-US" dirty="0"/>
              <a:t>negotiation and strategic planning, </a:t>
            </a:r>
          </a:p>
          <a:p>
            <a:r>
              <a:rPr lang="en-US" dirty="0"/>
              <a:t>The dream team should also have the following attributes: </a:t>
            </a:r>
          </a:p>
          <a:p>
            <a:pPr lvl="1"/>
            <a:r>
              <a:rPr lang="en-US" dirty="0"/>
              <a:t>know the organization, </a:t>
            </a:r>
          </a:p>
          <a:p>
            <a:pPr lvl="1"/>
            <a:r>
              <a:rPr lang="en-US" dirty="0"/>
              <a:t>remain connected to the top, </a:t>
            </a:r>
          </a:p>
          <a:p>
            <a:pPr lvl="1"/>
            <a:r>
              <a:rPr lang="en-US" dirty="0"/>
              <a:t>adopt a systems view, and </a:t>
            </a:r>
          </a:p>
          <a:p>
            <a:pPr lvl="1"/>
            <a:r>
              <a:rPr lang="en-US" dirty="0"/>
              <a:t>be an intuitive risk taker.</a:t>
            </a:r>
          </a:p>
          <a:p>
            <a:endParaRPr lang="en-US" dirty="0"/>
          </a:p>
        </p:txBody>
      </p:sp>
      <p:sp>
        <p:nvSpPr>
          <p:cNvPr id="4" name="Footer Placeholder 3"/>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Unit 12: The KM Team</a:t>
            </a:r>
          </a:p>
        </p:txBody>
      </p:sp>
      <p:sp>
        <p:nvSpPr>
          <p:cNvPr id="5" name="Slide Number Placeholder 4"/>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6182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categories of KM roles (1)</a:t>
            </a:r>
          </a:p>
        </p:txBody>
      </p:sp>
      <p:sp>
        <p:nvSpPr>
          <p:cNvPr id="3" name="Content Placeholder 2"/>
          <p:cNvSpPr>
            <a:spLocks noGrp="1"/>
          </p:cNvSpPr>
          <p:nvPr>
            <p:ph sz="half" idx="1"/>
          </p:nvPr>
        </p:nvSpPr>
        <p:spPr/>
        <p:txBody>
          <a:bodyPr>
            <a:normAutofit fontScale="92500" lnSpcReduction="20000"/>
          </a:bodyPr>
          <a:lstStyle/>
          <a:p>
            <a:r>
              <a:rPr lang="en-US" sz="2400" dirty="0"/>
              <a:t>KM roles are quite diverse. </a:t>
            </a:r>
            <a:r>
              <a:rPr lang="en-US" sz="2000" dirty="0"/>
              <a:t>They may include categories such as:</a:t>
            </a:r>
          </a:p>
          <a:p>
            <a:pPr lvl="1"/>
            <a:r>
              <a:rPr lang="en-US" sz="2000" b="1" dirty="0"/>
              <a:t>Senior and middle management roles </a:t>
            </a:r>
            <a:r>
              <a:rPr lang="en-US" sz="2000" dirty="0"/>
              <a:t>– Chief </a:t>
            </a:r>
            <a:r>
              <a:rPr lang="en-US" sz="2000" b="1" dirty="0"/>
              <a:t>Knowledge Ofﬁcer, Knowledge Manager.</a:t>
            </a:r>
          </a:p>
          <a:p>
            <a:pPr lvl="1"/>
            <a:r>
              <a:rPr lang="en-US" sz="2000" b="1" dirty="0"/>
              <a:t>Knowledge leaders</a:t>
            </a:r>
            <a:r>
              <a:rPr lang="en-US" sz="2000" dirty="0"/>
              <a:t>, also referred to as KM champions, who are responsible for promoting KM within the organization.</a:t>
            </a:r>
          </a:p>
          <a:p>
            <a:pPr lvl="1"/>
            <a:r>
              <a:rPr lang="en-US" sz="2000" b="1" dirty="0"/>
              <a:t>Knowledge managers</a:t>
            </a:r>
            <a:r>
              <a:rPr lang="en-US" sz="2000" dirty="0"/>
              <a:t>, responsible for the acquisition and management of internal and external knowledge.</a:t>
            </a:r>
          </a:p>
          <a:p>
            <a:pPr lvl="1"/>
            <a:r>
              <a:rPr lang="en-US" sz="2000" b="1" dirty="0"/>
              <a:t>Knowledge navigators</a:t>
            </a:r>
            <a:r>
              <a:rPr lang="en-US" sz="2000" dirty="0"/>
              <a:t>, responsible for knowing where knowledge can be located, also called knowledge brokers.</a:t>
            </a:r>
          </a:p>
          <a:p>
            <a:pPr lvl="1"/>
            <a:r>
              <a:rPr lang="en-US" sz="2000" b="1" dirty="0"/>
              <a:t>Knowledge synthesizers</a:t>
            </a:r>
            <a:r>
              <a:rPr lang="en-US" sz="2000" dirty="0"/>
              <a:t>, responsible for facilitating the recording of signiﬁcant knowledge to organizational memory, also called knowledge stewards.</a:t>
            </a:r>
          </a:p>
          <a:p>
            <a:pPr lvl="1"/>
            <a:r>
              <a:rPr lang="en-US" sz="2000" b="1" dirty="0"/>
              <a:t>Content editors</a:t>
            </a:r>
            <a:r>
              <a:rPr lang="en-US" sz="2000" dirty="0"/>
              <a:t>, responsible for codifying and structuring content, also called content managers; roles involving capturing and documenting knowledge—researchers, writers, editors.</a:t>
            </a:r>
          </a:p>
          <a:p>
            <a:pPr lvl="1"/>
            <a:r>
              <a:rPr lang="en-US" sz="2000" b="1" dirty="0"/>
              <a:t>Web developers, electronic publishers, intranet managers, content managers.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12: The KM Team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10298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D014-A4DB-4F96-8463-886C514756AF}"/>
              </a:ext>
            </a:extLst>
          </p:cNvPr>
          <p:cNvSpPr>
            <a:spLocks noGrp="1"/>
          </p:cNvSpPr>
          <p:nvPr>
            <p:ph type="title"/>
          </p:nvPr>
        </p:nvSpPr>
        <p:spPr/>
        <p:txBody>
          <a:bodyPr/>
          <a:lstStyle/>
          <a:p>
            <a:r>
              <a:rPr lang="en-US" dirty="0"/>
              <a:t>Major categories of KM roles (2)</a:t>
            </a:r>
          </a:p>
        </p:txBody>
      </p:sp>
      <p:sp>
        <p:nvSpPr>
          <p:cNvPr id="7" name="Content Placeholder 6">
            <a:extLst>
              <a:ext uri="{FF2B5EF4-FFF2-40B4-BE49-F238E27FC236}">
                <a16:creationId xmlns:a16="http://schemas.microsoft.com/office/drawing/2014/main" id="{9A98B7DD-CB8C-46D9-B321-7DEBC0BD9C9D}"/>
              </a:ext>
            </a:extLst>
          </p:cNvPr>
          <p:cNvSpPr>
            <a:spLocks noGrp="1"/>
          </p:cNvSpPr>
          <p:nvPr>
            <p:ph sz="half" idx="1"/>
          </p:nvPr>
        </p:nvSpPr>
        <p:spPr/>
        <p:txBody>
          <a:bodyPr>
            <a:normAutofit fontScale="92500"/>
          </a:bodyPr>
          <a:lstStyle/>
          <a:p>
            <a:pPr lvl="1"/>
            <a:r>
              <a:rPr lang="en-US" sz="2200" b="1" dirty="0"/>
              <a:t>Learning-oriented roles </a:t>
            </a:r>
            <a:r>
              <a:rPr lang="en-US" sz="2200" dirty="0"/>
              <a:t>such as trainers, facilitators, mentors, and coaches, including those with responsibility for developing information and knowledge skills.</a:t>
            </a:r>
          </a:p>
          <a:p>
            <a:pPr lvl="1"/>
            <a:r>
              <a:rPr lang="en-US" sz="2200" b="1" dirty="0"/>
              <a:t>Human resources roles </a:t>
            </a:r>
            <a:r>
              <a:rPr lang="en-US" sz="2200" dirty="0"/>
              <a:t>with speciﬁc responsibility for developing programs and processes that encourage knowledge-oriented cultures and behaviors.</a:t>
            </a:r>
          </a:p>
          <a:p>
            <a:pPr lvl="1"/>
            <a:r>
              <a:rPr lang="en-US" sz="2200" b="1" dirty="0"/>
              <a:t>Knowledge publishers</a:t>
            </a:r>
            <a:r>
              <a:rPr lang="en-US" sz="2200" dirty="0"/>
              <a:t>, responsible for internal publishing functions, usually on an intranet, also called Webmasters, knowledge architects, and knowledge editors.</a:t>
            </a:r>
          </a:p>
          <a:p>
            <a:pPr lvl="1"/>
            <a:r>
              <a:rPr lang="en-US" sz="2200" b="1" dirty="0"/>
              <a:t>Coaches and mentors</a:t>
            </a:r>
            <a:r>
              <a:rPr lang="en-US" sz="2200" dirty="0"/>
              <a:t>, responsible for assisting individuals throughout the business unit or practice to develop and learn KM activities and disciplines.</a:t>
            </a:r>
          </a:p>
          <a:p>
            <a:pPr lvl="1"/>
            <a:r>
              <a:rPr lang="en-US" sz="2200" b="1" dirty="0"/>
              <a:t>Help desk activities</a:t>
            </a:r>
            <a:r>
              <a:rPr lang="en-US" sz="2200" dirty="0"/>
              <a:t>, including the delivery of KM and information related to training, also called KSO (Knowledge Support Ofﬁce).</a:t>
            </a:r>
          </a:p>
          <a:p>
            <a:endParaRPr lang="en-US" dirty="0"/>
          </a:p>
        </p:txBody>
      </p:sp>
      <p:sp>
        <p:nvSpPr>
          <p:cNvPr id="5" name="Footer Placeholder 4">
            <a:extLst>
              <a:ext uri="{FF2B5EF4-FFF2-40B4-BE49-F238E27FC236}">
                <a16:creationId xmlns:a16="http://schemas.microsoft.com/office/drawing/2014/main" id="{5CE3BE1A-E2BB-46E0-9446-1A6F42A38540}"/>
              </a:ext>
            </a:extLst>
          </p:cNvPr>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12: The KM Team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4CCDC6F6-009C-4796-98B9-5CE4B4CBAAD6}"/>
              </a:ext>
            </a:extLst>
          </p:cNvPr>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44412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228C13-9D55-9A0E-6DF2-AD89368ECBB0}"/>
              </a:ext>
            </a:extLst>
          </p:cNvPr>
          <p:cNvSpPr>
            <a:spLocks noGrp="1"/>
          </p:cNvSpPr>
          <p:nvPr>
            <p:ph type="title"/>
          </p:nvPr>
        </p:nvSpPr>
        <p:spPr/>
        <p:txBody>
          <a:bodyPr/>
          <a:lstStyle/>
          <a:p>
            <a:r>
              <a:rPr lang="en-MY" dirty="0"/>
              <a:t>KM Challenges</a:t>
            </a:r>
          </a:p>
        </p:txBody>
      </p:sp>
      <p:sp>
        <p:nvSpPr>
          <p:cNvPr id="7" name="Content Placeholder 6">
            <a:extLst>
              <a:ext uri="{FF2B5EF4-FFF2-40B4-BE49-F238E27FC236}">
                <a16:creationId xmlns:a16="http://schemas.microsoft.com/office/drawing/2014/main" id="{6BDA7D12-CDF6-E137-109A-00DEE63F907B}"/>
              </a:ext>
            </a:extLst>
          </p:cNvPr>
          <p:cNvSpPr>
            <a:spLocks noGrp="1"/>
          </p:cNvSpPr>
          <p:nvPr>
            <p:ph sz="half" idx="1"/>
          </p:nvPr>
        </p:nvSpPr>
        <p:spPr/>
        <p:txBody>
          <a:bodyPr/>
          <a:lstStyle/>
          <a:p>
            <a:endParaRPr lang="en-MY"/>
          </a:p>
        </p:txBody>
      </p:sp>
      <p:sp>
        <p:nvSpPr>
          <p:cNvPr id="5" name="Slide Number Placeholder 4">
            <a:extLst>
              <a:ext uri="{FF2B5EF4-FFF2-40B4-BE49-F238E27FC236}">
                <a16:creationId xmlns:a16="http://schemas.microsoft.com/office/drawing/2014/main" id="{29A70D20-9AEC-E474-9B53-C2A5D79A4401}"/>
              </a:ext>
            </a:extLst>
          </p:cNvPr>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8</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4" name="Footer Placeholder 3">
            <a:extLst>
              <a:ext uri="{FF2B5EF4-FFF2-40B4-BE49-F238E27FC236}">
                <a16:creationId xmlns:a16="http://schemas.microsoft.com/office/drawing/2014/main" id="{A0DCA9EB-DCF2-5117-7029-75103AACB029}"/>
              </a:ext>
            </a:extLst>
          </p:cNvPr>
          <p:cNvSpPr>
            <a:spLocks noGrp="1"/>
          </p:cNvSpPr>
          <p:nvPr>
            <p:ph type="ftr" sz="quarter" idx="4294967295"/>
          </p:nvPr>
        </p:nvSpPr>
        <p:spPr>
          <a:xfrm>
            <a:off x="0" y="6459538"/>
            <a:ext cx="3860800" cy="190500"/>
          </a:xfr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7220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KM challenges</a:t>
            </a:r>
          </a:p>
        </p:txBody>
      </p:sp>
      <p:sp>
        <p:nvSpPr>
          <p:cNvPr id="3" name="Content Placeholder 2"/>
          <p:cNvSpPr>
            <a:spLocks noGrp="1"/>
          </p:cNvSpPr>
          <p:nvPr>
            <p:ph sz="half" idx="1"/>
          </p:nvPr>
        </p:nvSpPr>
        <p:spPr/>
        <p:txBody>
          <a:bodyPr>
            <a:normAutofit lnSpcReduction="10000"/>
          </a:bodyPr>
          <a:lstStyle/>
          <a:p>
            <a:r>
              <a:rPr lang="en-US" dirty="0"/>
              <a:t>The major challenges facing KM include </a:t>
            </a:r>
          </a:p>
          <a:p>
            <a:pPr lvl="1"/>
            <a:r>
              <a:rPr lang="en-US" dirty="0"/>
              <a:t>focusing on people or cultural issues, </a:t>
            </a:r>
          </a:p>
          <a:p>
            <a:pPr lvl="1"/>
            <a:r>
              <a:rPr lang="en-US" dirty="0"/>
              <a:t>overemphasizing technology, </a:t>
            </a:r>
          </a:p>
          <a:p>
            <a:pPr lvl="1"/>
            <a:r>
              <a:rPr lang="en-US" dirty="0"/>
              <a:t>conducting KM in isolation from business goals, </a:t>
            </a:r>
          </a:p>
          <a:p>
            <a:pPr lvl="1"/>
            <a:r>
              <a:rPr lang="en-US" dirty="0"/>
              <a:t>ignoring the dynamic aspects of content, and opting for quantity of content over quality. </a:t>
            </a:r>
          </a:p>
          <a:p>
            <a:r>
              <a:rPr lang="en-US" dirty="0"/>
              <a:t>Although this is not an exhaustive list, there does appear to be a fairly good consensus on the most important challenges that are facing KM. </a:t>
            </a:r>
          </a:p>
          <a:p>
            <a:pPr lvl="1"/>
            <a:r>
              <a:rPr lang="en-US" dirty="0"/>
              <a:t>These can be found as recurring themes in KM discussion groups, conferences, and publications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13: Future Challenges for KM</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9</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484509427"/>
      </p:ext>
    </p:extLst>
  </p:cSld>
  <p:clrMapOvr>
    <a:masterClrMapping/>
  </p:clrMapOvr>
</p:sld>
</file>

<file path=ppt/theme/theme1.xml><?xml version="1.0" encoding="utf-8"?>
<a:theme xmlns:a="http://schemas.openxmlformats.org/drawingml/2006/main" name="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10895</TotalTime>
  <Words>3080</Words>
  <Application>Microsoft Office PowerPoint</Application>
  <PresentationFormat>Widescreen</PresentationFormat>
  <Paragraphs>217</Paragraphs>
  <Slides>20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Montserrat</vt:lpstr>
      <vt:lpstr>Times New Roman</vt:lpstr>
      <vt:lpstr>UOW_PPT_2016_16x9_March2016</vt:lpstr>
      <vt:lpstr>1_UOW_PPT_2016_16x9_March2016</vt:lpstr>
      <vt:lpstr>CSS3133 Knowledge Management  KM Team and Future Challenges </vt:lpstr>
      <vt:lpstr>Learning outcomes </vt:lpstr>
      <vt:lpstr>General KM skills</vt:lpstr>
      <vt:lpstr>Key KM skills</vt:lpstr>
      <vt:lpstr>The KM dream team</vt:lpstr>
      <vt:lpstr>Major categories of KM roles (1)</vt:lpstr>
      <vt:lpstr>Major categories of KM roles (2)</vt:lpstr>
      <vt:lpstr>KM Challenges</vt:lpstr>
      <vt:lpstr>Major KM challenges</vt:lpstr>
      <vt:lpstr>KM challenge – people &amp; cultural issues</vt:lpstr>
      <vt:lpstr>KM challenge – technology issues</vt:lpstr>
      <vt:lpstr>KM challenges – business &amp; content dynamism issues</vt:lpstr>
      <vt:lpstr>How to provide incentives for knowledge sharing</vt:lpstr>
      <vt:lpstr>Getting incentives right</vt:lpstr>
      <vt:lpstr>Classes of incentives</vt:lpstr>
      <vt:lpstr>Other types of incentives</vt:lpstr>
      <vt:lpstr>Pitfalls of incentives</vt:lpstr>
      <vt:lpstr>Knowledge sharing best practices</vt:lpstr>
      <vt:lpstr>Divesting knowledge assets</vt:lpstr>
      <vt:lpstr>Future challenges for KM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By: Dr. Lim Chia Yean  Department of Computing</dc:title>
  <dc:creator>Dr. Lim Chia Yean</dc:creator>
  <cp:lastModifiedBy>Farhana Aini Binti Saludin</cp:lastModifiedBy>
  <cp:revision>409</cp:revision>
  <dcterms:created xsi:type="dcterms:W3CDTF">2021-01-18T05:33:36Z</dcterms:created>
  <dcterms:modified xsi:type="dcterms:W3CDTF">2023-08-01T17:51:28Z</dcterms:modified>
</cp:coreProperties>
</file>