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3"/>
    <p:sldMasterId id="2147483660" r:id="rId4"/>
  </p:sldMasterIdLst>
  <p:notesMasterIdLst>
    <p:notesMasterId r:id="rId49"/>
  </p:notesMasterIdLst>
  <p:sldIdLst>
    <p:sldId id="306" r:id="rId5"/>
    <p:sldId id="258" r:id="rId6"/>
    <p:sldId id="257" r:id="rId7"/>
    <p:sldId id="307" r:id="rId8"/>
    <p:sldId id="259" r:id="rId9"/>
    <p:sldId id="260" r:id="rId10"/>
    <p:sldId id="261" r:id="rId11"/>
    <p:sldId id="29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308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3792F-5F8D-458F-8B42-D4481C253FE1}" v="3" dt="2023-07-24T06:21:2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5" autoAdjust="0"/>
    <p:restoredTop sz="78401" autoAdjust="0"/>
  </p:normalViewPr>
  <p:slideViewPr>
    <p:cSldViewPr snapToGrid="0">
      <p:cViewPr varScale="1">
        <p:scale>
          <a:sx n="64" d="100"/>
          <a:sy n="64" d="100"/>
        </p:scale>
        <p:origin x="21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Single-level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Two-level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Tree-structured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Acyclic-graph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General-graph directory</a:t>
            </a:r>
            <a:endParaRPr dirty="0"/>
          </a:p>
        </p:txBody>
      </p:sp>
      <p:sp>
        <p:nvSpPr>
          <p:cNvPr id="182" name="Google Shape;18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Links: Enable multiple directories to be directed to the same file contents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-Hard links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-Symbolic links/ Soft links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0" dirty="0"/>
              <a:t>http://www.differencebetween.net/technology/difference-between-soft-link-and-hard-link-in-unix-in-os/</a:t>
            </a:r>
            <a:r>
              <a:rPr lang="en-US" b="0" dirty="0"/>
              <a:t> </a:t>
            </a:r>
            <a:endParaRPr b="0" dirty="0"/>
          </a:p>
        </p:txBody>
      </p:sp>
      <p:sp>
        <p:nvSpPr>
          <p:cNvPr id="268" name="Google Shape;2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5974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362" y="389841"/>
            <a:ext cx="6211490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9362" y="3536951"/>
            <a:ext cx="6211492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alpha val="8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August 20,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324334" y="639757"/>
            <a:ext cx="1080000" cy="947210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470134" y="828962"/>
            <a:ext cx="405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350602" y="2472855"/>
            <a:ext cx="27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997464" y="4524379"/>
            <a:ext cx="1485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78592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460499" y="5334748"/>
            <a:ext cx="508601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549275"/>
            <a:ext cx="83187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47" y="2113200"/>
            <a:ext cx="8317706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August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7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267361" y="879007"/>
            <a:ext cx="550693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72" y="474346"/>
            <a:ext cx="8308181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August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703" y="3629773"/>
            <a:ext cx="8306150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800">
                <a:solidFill>
                  <a:schemeClr val="tx1">
                    <a:alpha val="8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8406849" y="4448190"/>
            <a:ext cx="7494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8697703" y="4975802"/>
            <a:ext cx="540000" cy="733713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8656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8302398" y="333375"/>
            <a:ext cx="27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248839" y="5528198"/>
            <a:ext cx="473606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549275"/>
            <a:ext cx="8317706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147" y="2097175"/>
            <a:ext cx="40767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154" y="2097175"/>
            <a:ext cx="40767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August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7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8318709" y="5893466"/>
            <a:ext cx="27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8588709" y="5827878"/>
            <a:ext cx="284287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549275"/>
            <a:ext cx="8323163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2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148" y="1881275"/>
            <a:ext cx="4077890" cy="535354"/>
          </a:xfrm>
        </p:spPr>
        <p:txBody>
          <a:bodyPr anchor="b">
            <a:normAutofit/>
          </a:bodyPr>
          <a:lstStyle>
            <a:lvl1pPr marL="0" indent="0">
              <a:buNone/>
              <a:defRPr sz="1050" b="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47" y="2577271"/>
            <a:ext cx="4071836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9018" y="1881275"/>
            <a:ext cx="4077294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050" b="0" cap="all" spc="15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9018" y="2577271"/>
            <a:ext cx="4077293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August 20,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2" y="550800"/>
            <a:ext cx="6212485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August 20,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308046" y="3958417"/>
            <a:ext cx="2652248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360863" y="3649709"/>
            <a:ext cx="2609026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107433" y="2956689"/>
            <a:ext cx="214196" cy="699884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335496" y="385236"/>
            <a:ext cx="81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467386" y="1514007"/>
            <a:ext cx="550693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433653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August 20,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7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3712224" y="5111861"/>
            <a:ext cx="947210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8" y="549275"/>
            <a:ext cx="8317706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831" y="1750061"/>
            <a:ext cx="5509022" cy="434276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148" y="1750061"/>
            <a:ext cx="2674144" cy="434276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August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61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251223" y="5115518"/>
            <a:ext cx="550693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575410"/>
            <a:ext cx="337542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2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50493" y="575409"/>
            <a:ext cx="4780360" cy="573331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147" y="1776195"/>
            <a:ext cx="3375422" cy="4532530"/>
          </a:xfrm>
        </p:spPr>
        <p:txBody>
          <a:bodyPr anchor="t" anchorCtr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August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503907"/>
            <a:ext cx="8317706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August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52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August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8" y="550801"/>
            <a:ext cx="8317706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147" y="2113863"/>
            <a:ext cx="83187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147" y="6507212"/>
            <a:ext cx="1971675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750" spc="38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August 20,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362" y="6507212"/>
            <a:ext cx="4784408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750" spc="38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61647" y="6507212"/>
            <a:ext cx="1269206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750" spc="38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6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lang="en-US" sz="3600" kern="1200" spc="38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spcAft>
          <a:spcPts val="600"/>
        </a:spcAft>
        <a:buFont typeface="Arial" panose="020B0604020202020204" pitchFamily="34" charset="0"/>
        <a:buChar char="•"/>
        <a:defRPr sz="1800" kern="1200" spc="38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spcAft>
          <a:spcPts val="600"/>
        </a:spcAft>
        <a:buFont typeface="Arial" panose="020B0604020202020204" pitchFamily="34" charset="0"/>
        <a:buChar char="•"/>
        <a:defRPr sz="1200" kern="1200" spc="38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spcAft>
          <a:spcPts val="600"/>
        </a:spcAft>
        <a:buFont typeface="Arial" panose="020B0604020202020204" pitchFamily="34" charset="0"/>
        <a:buChar char="•"/>
        <a:defRPr sz="1200" kern="1200" spc="38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spcAft>
          <a:spcPts val="600"/>
        </a:spcAft>
        <a:buFont typeface="Arial" panose="020B0604020202020204" pitchFamily="34" charset="0"/>
        <a:buChar char="•"/>
        <a:defRPr sz="1200" kern="1200" spc="38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spcAft>
          <a:spcPts val="600"/>
        </a:spcAft>
        <a:buFont typeface="Arial" panose="020B0604020202020204" pitchFamily="34" charset="0"/>
        <a:buChar char="•"/>
        <a:defRPr sz="1200" kern="1200" spc="38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57985-BE78-1764-4B30-F5AB230B8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888" y="1801874"/>
            <a:ext cx="2674143" cy="1788674"/>
          </a:xfrm>
        </p:spPr>
        <p:txBody>
          <a:bodyPr anchor="b">
            <a:noAutofit/>
          </a:bodyPr>
          <a:lstStyle/>
          <a:p>
            <a:r>
              <a:rPr lang="en-US" sz="3200" dirty="0"/>
              <a:t>COS3023 </a:t>
            </a:r>
            <a:br>
              <a:rPr lang="en-US" sz="3200" dirty="0"/>
            </a:br>
            <a:r>
              <a:rPr lang="en-US" sz="3200" dirty="0"/>
              <a:t>Operating Systems and Concurrency</a:t>
            </a:r>
            <a:endParaRPr lang="en-MY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1FD3B-D435-D320-C031-0D826BC77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148" y="3534006"/>
            <a:ext cx="2674144" cy="1298742"/>
          </a:xfrm>
        </p:spPr>
        <p:txBody>
          <a:bodyPr>
            <a:noAutofit/>
          </a:bodyPr>
          <a:lstStyle/>
          <a:p>
            <a:r>
              <a:rPr lang="en-US" dirty="0"/>
              <a:t>Topic 5- File System : File System Interface (Part 1)</a:t>
            </a:r>
          </a:p>
          <a:p>
            <a:r>
              <a:rPr lang="en-US" dirty="0"/>
              <a:t>Lecturer : Ms. Sha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6387" y="1190757"/>
            <a:ext cx="500852" cy="473606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</a:pPr>
              <a:endParaRPr lang="en-US" sz="1350" kern="1200">
                <a:solidFill>
                  <a:srgbClr val="FFFFFF"/>
                </a:solidFill>
                <a:latin typeface="Avenir Next LT Pro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</a:pPr>
              <a:endParaRPr lang="en-US" sz="1350" kern="1200">
                <a:solidFill>
                  <a:srgbClr val="FFFFFF"/>
                </a:solidFill>
                <a:latin typeface="Avenir Next LT Pro"/>
              </a:endParaRPr>
            </a:p>
          </p:txBody>
        </p:sp>
      </p:grpSp>
      <p:pic>
        <p:nvPicPr>
          <p:cNvPr id="4" name="Picture 3" descr="Coloured organisers on shelves">
            <a:extLst>
              <a:ext uri="{FF2B5EF4-FFF2-40B4-BE49-F238E27FC236}">
                <a16:creationId xmlns:a16="http://schemas.microsoft.com/office/drawing/2014/main" id="{19C3220B-0B2E-C637-D781-1F0842174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3" r="23175"/>
          <a:stretch/>
        </p:blipFill>
        <p:spPr>
          <a:xfrm>
            <a:off x="3557588" y="857257"/>
            <a:ext cx="5586413" cy="5143493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87547"/>
            <a:ext cx="9144000" cy="813203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914" y="4932167"/>
            <a:ext cx="270000" cy="27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88721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Files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3820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Several pieces of data are needed to manage open files: POLA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File pointer:  pointer to last read/write location, per process that has the file open.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File-open count: counter of number of times a file is open – to allow removal of data from open-file table when last processes closes it.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Disk location of the file: cache of data access information.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Access rights: per-process access mode information.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File Locking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Provided by some operating systems and file systems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Mediates access to a file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Mandatory or advisory: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/>
              <a:t>Mandatory</a:t>
            </a:r>
            <a:r>
              <a:rPr lang="en-US" dirty="0"/>
              <a:t> – access is denied depending on locks held and requested.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/>
              <a:t>Advisory</a:t>
            </a:r>
            <a:r>
              <a:rPr lang="en-US" dirty="0"/>
              <a:t> – processes can find status of locks and decide what to do.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Locking Example – Java API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import java.io.*;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import java.nio.channels.*;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public class LockingExample </a:t>
            </a:r>
            <a:r>
              <a:rPr lang="en-US" sz="1400" i="1">
                <a:solidFill>
                  <a:srgbClr val="0033CC"/>
                </a:solidFill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 i="1">
                <a:solidFill>
                  <a:srgbClr val="0033CC"/>
                </a:solidFill>
              </a:rPr>
              <a:t>	</a:t>
            </a:r>
            <a:r>
              <a:rPr lang="en-US" sz="1400">
                <a:solidFill>
                  <a:srgbClr val="0033CC"/>
                </a:solidFill>
              </a:rPr>
              <a:t>public static final boolean EXCLUSIVE = false;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public static final boolean SHARED = true;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public static void main(String arsg[]) throws IOException </a:t>
            </a:r>
            <a:r>
              <a:rPr lang="en-US" sz="1400" i="1">
                <a:solidFill>
                  <a:srgbClr val="0033CC"/>
                </a:solidFill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	FileLock sharedLock = null;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	FileLock exclusiveLock = null;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	try </a:t>
            </a:r>
            <a:r>
              <a:rPr lang="en-US" sz="1400" i="1">
                <a:solidFill>
                  <a:srgbClr val="0033CC"/>
                </a:solidFill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		RandomAccessFile raf = new RandomAccessFile("file.txt", "rw");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		// get the channel for the file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		FileChannel ch = raf.getChannel();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		// this locks the first half of the file - exclusive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		exclusiveLock = ch.lock(0, raf.length()/2, EXCLUSIVE);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		/** Now modify the data . . . */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		// release the lock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33CC"/>
                </a:solidFill>
              </a:rPr>
              <a:t>			exclusiveLock.release();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Locking Example – Java API (cont)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98513" y="1752600"/>
            <a:ext cx="7243762" cy="476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33CC"/>
                </a:solidFill>
              </a:rPr>
              <a:t>			// this locks the second half of the file - shared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33CC"/>
                </a:solidFill>
              </a:rPr>
              <a:t>			sharedLock = ch.lock(raf.length()/2+1, raf.length(), 				SHARED);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33CC"/>
                </a:solidFill>
              </a:rPr>
              <a:t>			/** Now read the data . . . */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33CC"/>
                </a:solidFill>
              </a:rPr>
              <a:t>			// release the lock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33CC"/>
                </a:solidFill>
              </a:rPr>
              <a:t>			exclusiveLock.release();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 i="1">
                <a:solidFill>
                  <a:srgbClr val="0033CC"/>
                </a:solidFill>
              </a:rPr>
              <a:t>		</a:t>
            </a:r>
            <a:r>
              <a:rPr lang="en-US" sz="1600">
                <a:solidFill>
                  <a:srgbClr val="0033CC"/>
                </a:solidFill>
              </a:rPr>
              <a:t>}</a:t>
            </a:r>
            <a:r>
              <a:rPr lang="en-US" sz="1600" i="1">
                <a:solidFill>
                  <a:srgbClr val="0033CC"/>
                </a:solidFill>
              </a:rPr>
              <a:t> </a:t>
            </a:r>
            <a:r>
              <a:rPr lang="en-US" sz="1600">
                <a:solidFill>
                  <a:srgbClr val="0033CC"/>
                </a:solidFill>
              </a:rPr>
              <a:t>catch (java.io.IOException ioe) {</a:t>
            </a:r>
            <a:r>
              <a:rPr lang="en-US" sz="1600" i="1">
                <a:solidFill>
                  <a:srgbClr val="0033CC"/>
                </a:solidFill>
              </a:rPr>
              <a:t>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 i="1">
                <a:solidFill>
                  <a:srgbClr val="0033CC"/>
                </a:solidFill>
              </a:rPr>
              <a:t>			</a:t>
            </a:r>
            <a:r>
              <a:rPr lang="en-US" sz="1600">
                <a:solidFill>
                  <a:srgbClr val="0033CC"/>
                </a:solidFill>
              </a:rPr>
              <a:t>System.err.println(ioe);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 i="1">
                <a:solidFill>
                  <a:srgbClr val="0033CC"/>
                </a:solidFill>
              </a:rPr>
              <a:t>		</a:t>
            </a:r>
            <a:r>
              <a:rPr lang="en-US" sz="1600">
                <a:solidFill>
                  <a:srgbClr val="0033CC"/>
                </a:solidFill>
              </a:rPr>
              <a:t>}finally {</a:t>
            </a:r>
            <a:r>
              <a:rPr lang="en-US" sz="1600" i="1">
                <a:solidFill>
                  <a:srgbClr val="0033CC"/>
                </a:solidFill>
              </a:rPr>
              <a:t>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33CC"/>
                </a:solidFill>
              </a:rPr>
              <a:t>			if (exclusiveLock != null)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33CC"/>
                </a:solidFill>
              </a:rPr>
              <a:t>			exclusiveLock.release();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33CC"/>
                </a:solidFill>
              </a:rPr>
              <a:t>			if (sharedLock != null)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33CC"/>
                </a:solidFill>
              </a:rPr>
              <a:t>			sharedLock.release();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 i="1">
                <a:solidFill>
                  <a:srgbClr val="0033CC"/>
                </a:solidFill>
              </a:rPr>
              <a:t>		</a:t>
            </a:r>
            <a:r>
              <a:rPr lang="en-US" sz="1600">
                <a:solidFill>
                  <a:srgbClr val="0033CC"/>
                </a:solidFill>
              </a:rPr>
              <a:t>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 i="1">
                <a:solidFill>
                  <a:srgbClr val="0033CC"/>
                </a:solidFill>
              </a:rPr>
              <a:t>	</a:t>
            </a:r>
            <a:r>
              <a:rPr lang="en-US" sz="1600">
                <a:solidFill>
                  <a:srgbClr val="0033CC"/>
                </a:solidFill>
              </a:rPr>
              <a:t>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33CC"/>
                </a:solidFill>
              </a:rPr>
              <a:t>}</a:t>
            </a:r>
            <a:endParaRPr/>
          </a:p>
          <a:p>
            <a:pPr marL="342900" lvl="0" indent="-2413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Types – Name, Extension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l="15715" t="1186" r="15715" b="1185"/>
          <a:stretch/>
        </p:blipFill>
        <p:spPr>
          <a:xfrm>
            <a:off x="2244725" y="1402087"/>
            <a:ext cx="4654550" cy="4970463"/>
          </a:xfrm>
          <a:prstGeom prst="rect">
            <a:avLst/>
          </a:prstGeom>
          <a:noFill/>
          <a:ln w="38100" cap="flat" cmpd="dbl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 Methods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931862" y="1417638"/>
            <a:ext cx="7373938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Sequential Access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</a:rPr>
              <a:t>		read next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</a:rPr>
              <a:t>		write next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</a:rPr>
              <a:t>		reset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</a:rPr>
              <a:t>		no read after last write	(rewrite)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Direct Access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</a:rPr>
              <a:t>		read </a:t>
            </a:r>
            <a:r>
              <a:rPr lang="en-US" sz="2000" i="1" dirty="0">
                <a:solidFill>
                  <a:srgbClr val="0033CC"/>
                </a:solidFill>
              </a:rPr>
              <a:t>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</a:rPr>
              <a:t>		write </a:t>
            </a:r>
            <a:r>
              <a:rPr lang="en-US" sz="2000" i="1" dirty="0">
                <a:solidFill>
                  <a:srgbClr val="0033CC"/>
                </a:solidFill>
              </a:rPr>
              <a:t>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</a:rPr>
              <a:t>		position to </a:t>
            </a:r>
            <a:r>
              <a:rPr lang="en-US" sz="2000" i="1" dirty="0">
                <a:solidFill>
                  <a:srgbClr val="0033CC"/>
                </a:solidFill>
              </a:rPr>
              <a:t>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</a:rPr>
              <a:t>			read next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</a:rPr>
              <a:t>			write next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</a:rPr>
              <a:t>		rewrite </a:t>
            </a:r>
            <a:r>
              <a:rPr lang="en-US" sz="2000" i="1" dirty="0">
                <a:solidFill>
                  <a:srgbClr val="0033CC"/>
                </a:solidFill>
              </a:rPr>
              <a:t>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/>
              <a:t>	</a:t>
            </a:r>
            <a:r>
              <a:rPr lang="en-US" sz="1600" i="1" dirty="0">
                <a:solidFill>
                  <a:srgbClr val="FF0000"/>
                </a:solidFill>
              </a:rPr>
              <a:t>n</a:t>
            </a:r>
            <a:r>
              <a:rPr lang="en-US" sz="1600" dirty="0">
                <a:solidFill>
                  <a:srgbClr val="FF0000"/>
                </a:solidFill>
              </a:rPr>
              <a:t> = relative block number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Indexed Sequential Access</a:t>
            </a:r>
            <a:r>
              <a:rPr lang="en-US" sz="2000" dirty="0"/>
              <a:t>. It is built on top of Sequential access.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Sequential-access File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l="699" t="33012" r="458" b="33942"/>
          <a:stretch/>
        </p:blipFill>
        <p:spPr>
          <a:xfrm>
            <a:off x="762000" y="1752600"/>
            <a:ext cx="7924800" cy="198755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477838" y="533400"/>
            <a:ext cx="8469312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Simulation of Sequential Access on a Direct-access File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l="1093" t="27695" r="864" b="28272"/>
          <a:stretch/>
        </p:blipFill>
        <p:spPr>
          <a:xfrm>
            <a:off x="1295400" y="2514600"/>
            <a:ext cx="6834188" cy="2301875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Index and Relative Files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l="600" t="12044" r="813" b="12329"/>
          <a:stretch/>
        </p:blipFill>
        <p:spPr>
          <a:xfrm>
            <a:off x="990600" y="1676400"/>
            <a:ext cx="7312025" cy="4206875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Typical File-system Organization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l="670" t="14792" r="439" b="14484"/>
          <a:stretch/>
        </p:blipFill>
        <p:spPr>
          <a:xfrm>
            <a:off x="1175544" y="1676400"/>
            <a:ext cx="6792912" cy="3643313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806E2C-E94E-CB6A-91F5-3F5545A4404C}"/>
              </a:ext>
            </a:extLst>
          </p:cNvPr>
          <p:cNvSpPr txBox="1"/>
          <p:nvPr/>
        </p:nvSpPr>
        <p:spPr>
          <a:xfrm>
            <a:off x="1548063" y="5726723"/>
            <a:ext cx="505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Volume: Any entity/disk space that contains a file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463420" y="15240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explain the function of file systems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describe the interfaces to file systems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discuss file-system design tradeoffs, including access methods, file sharing, file locking, and directory structures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explore file-system protection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6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Directory Structure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1057274" y="1166408"/>
            <a:ext cx="7477125" cy="83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 collection of nodes containing information about all files within it</a:t>
            </a:r>
            <a:endParaRPr dirty="0"/>
          </a:p>
        </p:txBody>
      </p:sp>
      <p:sp>
        <p:nvSpPr>
          <p:cNvPr id="186" name="Google Shape;186;p29"/>
          <p:cNvSpPr/>
          <p:nvPr/>
        </p:nvSpPr>
        <p:spPr>
          <a:xfrm>
            <a:off x="3181350" y="2381250"/>
            <a:ext cx="5334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3943350" y="2381250"/>
            <a:ext cx="5334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4705350" y="2381250"/>
            <a:ext cx="5334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5467350" y="2381250"/>
            <a:ext cx="5334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6229350" y="2686050"/>
            <a:ext cx="5334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3181350" y="4362450"/>
            <a:ext cx="4572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1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3943350" y="4362450"/>
            <a:ext cx="457200" cy="53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2</a:t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4705350" y="4362450"/>
            <a:ext cx="457200" cy="83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3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5467350" y="4362450"/>
            <a:ext cx="4572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4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6229350" y="4743450"/>
            <a:ext cx="4572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n</a:t>
            </a:r>
            <a:endParaRPr/>
          </a:p>
        </p:txBody>
      </p:sp>
      <p:cxnSp>
        <p:nvCxnSpPr>
          <p:cNvPr id="196" name="Google Shape;196;p29"/>
          <p:cNvCxnSpPr/>
          <p:nvPr/>
        </p:nvCxnSpPr>
        <p:spPr>
          <a:xfrm>
            <a:off x="4200525" y="283845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7" name="Google Shape;197;p29"/>
          <p:cNvCxnSpPr/>
          <p:nvPr/>
        </p:nvCxnSpPr>
        <p:spPr>
          <a:xfrm>
            <a:off x="4933950" y="283845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8" name="Google Shape;198;p29"/>
          <p:cNvCxnSpPr/>
          <p:nvPr/>
        </p:nvCxnSpPr>
        <p:spPr>
          <a:xfrm>
            <a:off x="6457950" y="3143250"/>
            <a:ext cx="0" cy="160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9" name="Google Shape;199;p29"/>
          <p:cNvCxnSpPr/>
          <p:nvPr/>
        </p:nvCxnSpPr>
        <p:spPr>
          <a:xfrm>
            <a:off x="5695950" y="283845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3409950" y="283845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1" name="Google Shape;201;p29"/>
          <p:cNvSpPr/>
          <p:nvPr/>
        </p:nvSpPr>
        <p:spPr>
          <a:xfrm>
            <a:off x="2900363" y="2057400"/>
            <a:ext cx="4186237" cy="1473200"/>
          </a:xfrm>
          <a:custGeom>
            <a:avLst/>
            <a:gdLst/>
            <a:ahLst/>
            <a:cxnLst/>
            <a:rect l="l" t="t" r="r" b="b"/>
            <a:pathLst>
              <a:path w="2637" h="928" extrusionOk="0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2724150" y="3981450"/>
            <a:ext cx="4262438" cy="1600200"/>
          </a:xfrm>
          <a:custGeom>
            <a:avLst/>
            <a:gdLst/>
            <a:ahLst/>
            <a:cxnLst/>
            <a:rect l="l" t="t" r="r" b="b"/>
            <a:pathLst>
              <a:path w="2637" h="928" extrusionOk="0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1657350" y="2381250"/>
            <a:ext cx="10985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1797050" y="4286250"/>
            <a:ext cx="6667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990600" y="5638800"/>
            <a:ext cx="70294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the directory structure and the files reside on disk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Backups of these two structures are kept on tapes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Operations Performed on Directory</a:t>
            </a: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762000" y="1440965"/>
            <a:ext cx="7620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Create a file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Delete a file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 dirty="0"/>
              <a:t>Rename a file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 dirty="0"/>
              <a:t>Search for a file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List a directory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Traverse the file system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00087" y="381000"/>
            <a:ext cx="77438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Organize the Directory (Logically) to Obtain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798512" y="1600200"/>
            <a:ext cx="8040688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Efficiency – locating a file quickly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Naming – convenient to users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Two users can have same name for different files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same file can have several different names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Grouping – logical grouping of files by properties, (e.g., all Java programs, all games, …)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Single-Level Directory</a:t>
            </a:r>
            <a:endParaRPr sz="2400"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771525" y="1482725"/>
            <a:ext cx="702945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single directory for all users</a:t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1050925" y="4238625"/>
            <a:ext cx="7123113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to implement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naming problem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problem</a:t>
            </a:r>
            <a:endParaRPr dirty="0"/>
          </a:p>
        </p:txBody>
      </p:sp>
      <p:pic>
        <p:nvPicPr>
          <p:cNvPr id="231" name="Google Shape;231;p33"/>
          <p:cNvPicPr preferRelativeResize="0"/>
          <p:nvPr/>
        </p:nvPicPr>
        <p:blipFill rotWithShape="1">
          <a:blip r:embed="rId3">
            <a:alphaModFix/>
          </a:blip>
          <a:srcRect l="438" t="37624" r="879" b="37932"/>
          <a:stretch/>
        </p:blipFill>
        <p:spPr>
          <a:xfrm>
            <a:off x="685800" y="2286000"/>
            <a:ext cx="8123237" cy="1509712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Two-Level Directory</a:t>
            </a:r>
            <a:endParaRPr sz="2400"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798513" y="1250950"/>
            <a:ext cx="702945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Separate directory for each user</a:t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798513" y="4575175"/>
            <a:ext cx="7002462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name</a:t>
            </a:r>
            <a:endParaRPr dirty="0"/>
          </a:p>
          <a:p>
            <a:pPr marL="342900" marR="0" lvl="0" indent="-34290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the same file directory name for different user</a:t>
            </a:r>
            <a:endParaRPr dirty="0"/>
          </a:p>
          <a:p>
            <a:pPr marL="342900" marR="0" lvl="0" indent="-34290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searching</a:t>
            </a:r>
            <a:endParaRPr dirty="0"/>
          </a:p>
          <a:p>
            <a:pPr marL="342900" marR="0" lvl="0" indent="-34290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grouping capability</a:t>
            </a:r>
            <a:endParaRPr dirty="0"/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l="442" t="29448" r="1114" b="29169"/>
          <a:stretch/>
        </p:blipFill>
        <p:spPr>
          <a:xfrm>
            <a:off x="1131370" y="2073275"/>
            <a:ext cx="6721475" cy="2119313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Tree-Structured Directories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417638"/>
            <a:ext cx="7165975" cy="4554538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Tree-Structured Directories (Cont)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077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Efficient searching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Grouping Capability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Current directory (working directory)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800"/>
              <a:buChar char="–"/>
            </a:pPr>
            <a:r>
              <a:rPr lang="en-US" dirty="0">
                <a:solidFill>
                  <a:srgbClr val="0033CC"/>
                </a:solidFill>
              </a:rPr>
              <a:t>cd /spell/mail/prog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800"/>
              <a:buChar char="–"/>
            </a:pPr>
            <a:r>
              <a:rPr lang="en-US" dirty="0">
                <a:solidFill>
                  <a:srgbClr val="0033CC"/>
                </a:solidFill>
              </a:rPr>
              <a:t>type list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Tree-Structured Directories (Cont)</a:t>
            </a:r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905668" y="1476634"/>
            <a:ext cx="7781131" cy="301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Absolute</a:t>
            </a:r>
            <a:r>
              <a:rPr lang="en-US"/>
              <a:t> or </a:t>
            </a:r>
            <a:r>
              <a:rPr lang="en-US" b="1"/>
              <a:t>relative</a:t>
            </a:r>
            <a:r>
              <a:rPr lang="en-US"/>
              <a:t> path name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Creating a new file is done in current directory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Delete a file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</a:t>
            </a:r>
            <a:r>
              <a:rPr lang="en-US">
                <a:solidFill>
                  <a:srgbClr val="0033CC"/>
                </a:solidFill>
              </a:rPr>
              <a:t>rm &lt;file-name&gt;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Creating a new subdirectory is done in current directory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</a:t>
            </a:r>
            <a:r>
              <a:rPr lang="en-US">
                <a:solidFill>
                  <a:srgbClr val="0033CC"/>
                </a:solidFill>
              </a:rPr>
              <a:t>mkdir &lt;dir-name&gt;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Example:  if in current directory   </a:t>
            </a:r>
            <a:r>
              <a:rPr lang="en-US">
                <a:solidFill>
                  <a:srgbClr val="0033CC"/>
                </a:solidFill>
              </a:rPr>
              <a:t>/mail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</a:t>
            </a:r>
            <a:r>
              <a:rPr lang="en-US">
                <a:solidFill>
                  <a:srgbClr val="0033CC"/>
                </a:solidFill>
              </a:rPr>
              <a:t>mkdir count</a:t>
            </a:r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3724275" y="4589463"/>
            <a:ext cx="879475" cy="3317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</a:t>
            </a:r>
            <a:endParaRPr/>
          </a:p>
        </p:txBody>
      </p:sp>
      <p:sp>
        <p:nvSpPr>
          <p:cNvPr id="259" name="Google Shape;259;p37"/>
          <p:cNvSpPr/>
          <p:nvPr/>
        </p:nvSpPr>
        <p:spPr>
          <a:xfrm>
            <a:off x="2533650" y="5232400"/>
            <a:ext cx="720725" cy="3317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</a:t>
            </a: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3254375" y="5232400"/>
            <a:ext cx="720725" cy="3317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endParaRPr/>
          </a:p>
        </p:txBody>
      </p:sp>
      <p:sp>
        <p:nvSpPr>
          <p:cNvPr id="261" name="Google Shape;261;p37"/>
          <p:cNvSpPr/>
          <p:nvPr/>
        </p:nvSpPr>
        <p:spPr>
          <a:xfrm>
            <a:off x="3975100" y="5232400"/>
            <a:ext cx="446088" cy="3317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</a:t>
            </a:r>
            <a:endParaRPr/>
          </a:p>
        </p:txBody>
      </p:sp>
      <p:sp>
        <p:nvSpPr>
          <p:cNvPr id="262" name="Google Shape;262;p37"/>
          <p:cNvSpPr/>
          <p:nvPr/>
        </p:nvSpPr>
        <p:spPr>
          <a:xfrm>
            <a:off x="4416425" y="5232400"/>
            <a:ext cx="446088" cy="3317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/>
          </a:p>
        </p:txBody>
      </p:sp>
      <p:sp>
        <p:nvSpPr>
          <p:cNvPr id="263" name="Google Shape;263;p37"/>
          <p:cNvSpPr/>
          <p:nvPr/>
        </p:nvSpPr>
        <p:spPr>
          <a:xfrm>
            <a:off x="4862513" y="5232400"/>
            <a:ext cx="706437" cy="3317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/>
          </a:p>
        </p:txBody>
      </p:sp>
      <p:cxnSp>
        <p:nvCxnSpPr>
          <p:cNvPr id="264" name="Google Shape;264;p37"/>
          <p:cNvCxnSpPr/>
          <p:nvPr/>
        </p:nvCxnSpPr>
        <p:spPr>
          <a:xfrm>
            <a:off x="3881438" y="4921250"/>
            <a:ext cx="0" cy="307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37"/>
          <p:cNvSpPr/>
          <p:nvPr/>
        </p:nvSpPr>
        <p:spPr>
          <a:xfrm>
            <a:off x="852488" y="5902325"/>
            <a:ext cx="7423150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 “mail” ⇒ deleting the entire subtree rooted by “mail”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8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Acyclic-Graph Directory</a:t>
            </a:r>
            <a:endParaRPr sz="2400"/>
          </a:p>
        </p:txBody>
      </p:sp>
      <p:sp>
        <p:nvSpPr>
          <p:cNvPr id="271" name="Google Shape;271;p38"/>
          <p:cNvSpPr txBox="1">
            <a:spLocks noGrp="1"/>
          </p:cNvSpPr>
          <p:nvPr>
            <p:ph type="body" idx="1"/>
          </p:nvPr>
        </p:nvSpPr>
        <p:spPr>
          <a:xfrm>
            <a:off x="838200" y="1159945"/>
            <a:ext cx="70294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Have shared subdirectories and files</a:t>
            </a:r>
            <a:endParaRPr dirty="0"/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l="4263" t="591" r="4473" b="899"/>
          <a:stretch/>
        </p:blipFill>
        <p:spPr>
          <a:xfrm>
            <a:off x="1686719" y="1886468"/>
            <a:ext cx="5770562" cy="4672012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3C30A1-E0DF-9522-462C-637C63DFA6ED}"/>
              </a:ext>
            </a:extLst>
          </p:cNvPr>
          <p:cNvSpPr txBox="1"/>
          <p:nvPr/>
        </p:nvSpPr>
        <p:spPr>
          <a:xfrm>
            <a:off x="4572000" y="362057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links</a:t>
            </a:r>
            <a:endParaRPr lang="en-MY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14F64-F6FF-93EE-710C-D84572FED325}"/>
              </a:ext>
            </a:extLst>
          </p:cNvPr>
          <p:cNvSpPr txBox="1"/>
          <p:nvPr/>
        </p:nvSpPr>
        <p:spPr>
          <a:xfrm>
            <a:off x="3364832" y="514457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links</a:t>
            </a:r>
            <a:endParaRPr lang="en-MY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Acyclic-Graph Directory (Cont.)</a:t>
            </a:r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Two different names (aliasing)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If </a:t>
            </a:r>
            <a:r>
              <a:rPr lang="en-US" i="1" dirty="0" err="1"/>
              <a:t>dict</a:t>
            </a:r>
            <a:r>
              <a:rPr lang="en-US" dirty="0"/>
              <a:t> deletes </a:t>
            </a:r>
            <a:r>
              <a:rPr lang="en-US" i="1" dirty="0"/>
              <a:t>list</a:t>
            </a:r>
            <a:r>
              <a:rPr lang="en-US" dirty="0"/>
              <a:t> ⇒ dangling pointer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	Solutions: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 err="1"/>
              <a:t>Backpointers</a:t>
            </a:r>
            <a:r>
              <a:rPr lang="en-US" dirty="0"/>
              <a:t>, so we can delete all pointers</a:t>
            </a:r>
            <a:br>
              <a:rPr lang="en-US" dirty="0"/>
            </a:br>
            <a:r>
              <a:rPr lang="en-US" dirty="0"/>
              <a:t>(though variable size records are a problem)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 err="1"/>
              <a:t>Backpointers</a:t>
            </a:r>
            <a:r>
              <a:rPr lang="en-US" dirty="0"/>
              <a:t> using a daisy chain organization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New directory entry type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/>
              <a:t>Link</a:t>
            </a:r>
            <a:r>
              <a:rPr lang="en-US" dirty="0"/>
              <a:t> – another name (pointer) to an existing file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/>
              <a:t>Resolve the link</a:t>
            </a:r>
            <a:r>
              <a:rPr lang="en-US" dirty="0"/>
              <a:t> – follow pointer to locate the file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Presentation 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98512" y="1524000"/>
            <a:ext cx="697388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File Concept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Access Methods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Directory Structure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File-System Mounting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File Sharing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Protection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Graph Directory</a:t>
            </a:r>
            <a:endParaRPr sz="2400"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l="620" t="10770" r="1061" b="11034"/>
          <a:stretch/>
        </p:blipFill>
        <p:spPr>
          <a:xfrm>
            <a:off x="1045369" y="1524000"/>
            <a:ext cx="7053262" cy="4206875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Graph Directory (Cont.)</a:t>
            </a:r>
            <a:endParaRPr/>
          </a:p>
        </p:txBody>
      </p:sp>
      <p:sp>
        <p:nvSpPr>
          <p:cNvPr id="290" name="Google Shape;290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How do we guarantee no cycles?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Allow only links to file not subdirectories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Garbage collection for useless memory and resources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Use a </a:t>
            </a:r>
            <a:r>
              <a:rPr lang="en-US"/>
              <a:t>cycle detection algorithm </a:t>
            </a:r>
            <a:r>
              <a:rPr lang="en-US" dirty="0"/>
              <a:t>to determine whether it </a:t>
            </a:r>
            <a:r>
              <a:rPr lang="en-US"/>
              <a:t>is okay every time a new link is added.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System Mounting</a:t>
            </a:r>
            <a:endParaRPr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914400" y="1453404"/>
            <a:ext cx="7772400" cy="36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file system must be </a:t>
            </a:r>
            <a:r>
              <a:rPr lang="en-US" b="1" dirty="0"/>
              <a:t>mounted</a:t>
            </a:r>
            <a:r>
              <a:rPr lang="en-US" dirty="0"/>
              <a:t> before it can be accessed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An unmounted file system (i.e. Fig. 11-11(b)) is mounted at a </a:t>
            </a:r>
            <a:r>
              <a:rPr lang="en-US" b="1" dirty="0"/>
              <a:t>mount point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(a) Existing.  (b) Unmounted Partition</a:t>
            </a:r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l="821" t="11902" r="1037" b="12449"/>
          <a:stretch/>
        </p:blipFill>
        <p:spPr>
          <a:xfrm>
            <a:off x="1066800" y="1828800"/>
            <a:ext cx="7208838" cy="4167188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Mount Point</a:t>
            </a:r>
            <a:endParaRPr sz="2400"/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 l="19032" t="612" r="19032" b="613"/>
          <a:stretch/>
        </p:blipFill>
        <p:spPr>
          <a:xfrm>
            <a:off x="2438400" y="1371600"/>
            <a:ext cx="4065587" cy="4862513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Sharing</a:t>
            </a:r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Sharing of files on multi-user systems is desirable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Sharing may be done through a </a:t>
            </a:r>
            <a:r>
              <a:rPr lang="en-US" b="1"/>
              <a:t>protection</a:t>
            </a:r>
            <a:r>
              <a:rPr lang="en-US"/>
              <a:t> scheme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distributed systems, files may be shared across a network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Network File System (NFS) is a common distributed file-sharing method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Sharing – Multiple Users</a:t>
            </a: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431087" cy="469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User IDs</a:t>
            </a:r>
            <a:r>
              <a:rPr lang="en-US"/>
              <a:t> identify users, allowing permissions and protections to be per-user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Group IDs</a:t>
            </a:r>
            <a:r>
              <a:rPr lang="en-US"/>
              <a:t> allow users to be in groups, permitting group access rights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Sharing – Remote File Systems</a:t>
            </a:r>
            <a:endParaRPr/>
          </a:p>
        </p:txBody>
      </p:sp>
      <p:sp>
        <p:nvSpPr>
          <p:cNvPr id="326" name="Google Shape;326;p4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70911" cy="52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Uses networking to allow file system access between systems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Manually via programs like FTP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Automatically, seamlessly using </a:t>
            </a:r>
            <a:r>
              <a:rPr lang="en-US" sz="2000" b="1"/>
              <a:t>distributed file systems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Semi automatically via the</a:t>
            </a:r>
            <a:r>
              <a:rPr lang="en-US" sz="2000" b="1">
                <a:solidFill>
                  <a:schemeClr val="dk2"/>
                </a:solidFill>
              </a:rPr>
              <a:t> </a:t>
            </a:r>
            <a:r>
              <a:rPr lang="en-US" sz="2000" b="1"/>
              <a:t>world wide web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Client-server</a:t>
            </a:r>
            <a:r>
              <a:rPr lang="en-US" sz="2000"/>
              <a:t> model allows clients to mount remote file systems from servers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Server can serve multiple clients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Client and user-on-client identification is insecure or complicated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NFS</a:t>
            </a:r>
            <a:r>
              <a:rPr lang="en-US" sz="2000"/>
              <a:t> is standard UNIX client-server file sharing protocol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CIFS</a:t>
            </a:r>
            <a:r>
              <a:rPr lang="en-US" sz="2000"/>
              <a:t> (Common Internet File System) is standard Windows protocol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Standard operating system file calls are translated into remote calls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Distributed Information Systems </a:t>
            </a:r>
            <a:r>
              <a:rPr lang="en-US" sz="2000" b="1"/>
              <a:t>(distributed naming services)</a:t>
            </a:r>
            <a:r>
              <a:rPr lang="en-US" sz="2000"/>
              <a:t> such as LDAP, DNS, NIS, Active Directory implement unified access to information needed for remote computing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4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Sharing – Failure Modes</a:t>
            </a:r>
            <a:endParaRPr/>
          </a:p>
        </p:txBody>
      </p:sp>
      <p:sp>
        <p:nvSpPr>
          <p:cNvPr id="332" name="Google Shape;332;p48"/>
          <p:cNvSpPr txBox="1">
            <a:spLocks noGrp="1"/>
          </p:cNvSpPr>
          <p:nvPr>
            <p:ph type="body" idx="1"/>
          </p:nvPr>
        </p:nvSpPr>
        <p:spPr>
          <a:xfrm>
            <a:off x="798513" y="1371600"/>
            <a:ext cx="7888287" cy="521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Remote file systems add new failure modes, due to network failure, server failure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Recovery from failure can involve state information about status of each remote request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Stateless protocols such as NFS include all information in each request, allowing easy recovery but less security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Sharing – Consistency Semantics</a:t>
            </a:r>
            <a:endParaRPr/>
          </a:p>
        </p:txBody>
      </p:sp>
      <p:sp>
        <p:nvSpPr>
          <p:cNvPr id="338" name="Google Shape;338;p4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/>
              <a:t>Consistency semantics</a:t>
            </a:r>
            <a:r>
              <a:rPr lang="en-US" sz="2800"/>
              <a:t> specify how multiple users are to access a shared file simultaneously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Andrew File System (AFS) implemented complex remote file sharing semantics.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Unix file system (UFS) implements: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Writes to an open file visible immediately to other users of the same open file.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Sharing file pointer to allow multiple users to read and write concurrently.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AFS has session semantics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Writes only visible to sessions starting after the file is closed.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318B-C932-4B85-B599-372AA3FA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AC18E-3A60-4D04-806D-388925F45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578FD-F26E-4236-8B02-84AE4019D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08" y="1175657"/>
            <a:ext cx="8457027" cy="43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9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Protection</a:t>
            </a:r>
            <a:endParaRPr/>
          </a:p>
        </p:txBody>
      </p:sp>
      <p:sp>
        <p:nvSpPr>
          <p:cNvPr id="344" name="Google Shape;344;p5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File owner/creator should be able to control: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what can be done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by whom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Types of access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/>
              <a:t>Read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/>
              <a:t>Write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/>
              <a:t>Execute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/>
              <a:t>Append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/>
              <a:t>Delete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/>
              <a:t>List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Access Lists and Groups</a:t>
            </a:r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8001000" cy="375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Mode of access:  read, write, execute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Three classes of users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				RWX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	a) </a:t>
            </a:r>
            <a:r>
              <a:rPr lang="en-US" sz="2000" b="1"/>
              <a:t>owner access</a:t>
            </a:r>
            <a:r>
              <a:rPr lang="en-US" sz="2000"/>
              <a:t> 	7	⇒	1 1 1</a:t>
            </a:r>
            <a:br>
              <a:rPr lang="en-US" sz="2000"/>
            </a:br>
            <a:r>
              <a:rPr lang="en-US" sz="2000"/>
              <a:t>				RWX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	b) </a:t>
            </a:r>
            <a:r>
              <a:rPr lang="en-US" sz="2000" b="1"/>
              <a:t>group access</a:t>
            </a:r>
            <a:r>
              <a:rPr lang="en-US" sz="2000"/>
              <a:t> 	6	 ⇒	1 1 0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				RWX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	c) </a:t>
            </a:r>
            <a:r>
              <a:rPr lang="en-US" sz="2000" b="1"/>
              <a:t>public access</a:t>
            </a:r>
            <a:r>
              <a:rPr lang="en-US" sz="2000"/>
              <a:t>	1	 ⇒	0 0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Ask manager to create a group (unique name), say G, and add some users to the group.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a particular file (say </a:t>
            </a:r>
            <a:r>
              <a:rPr lang="en-US" sz="2000" i="1"/>
              <a:t>game</a:t>
            </a:r>
            <a:r>
              <a:rPr lang="en-US" sz="2000"/>
              <a:t>) or subdirectory, define an appropriate access.</a:t>
            </a:r>
            <a:endParaRPr/>
          </a:p>
        </p:txBody>
      </p:sp>
      <p:sp>
        <p:nvSpPr>
          <p:cNvPr id="351" name="Google Shape;351;p51"/>
          <p:cNvSpPr txBox="1"/>
          <p:nvPr/>
        </p:nvSpPr>
        <p:spPr>
          <a:xfrm>
            <a:off x="3535362" y="4887233"/>
            <a:ext cx="5969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  <a:endParaRPr/>
          </a:p>
        </p:txBody>
      </p:sp>
      <p:sp>
        <p:nvSpPr>
          <p:cNvPr id="352" name="Google Shape;352;p51"/>
          <p:cNvSpPr txBox="1"/>
          <p:nvPr/>
        </p:nvSpPr>
        <p:spPr>
          <a:xfrm>
            <a:off x="4191000" y="4887233"/>
            <a:ext cx="5715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/>
          </a:p>
        </p:txBody>
      </p:sp>
      <p:sp>
        <p:nvSpPr>
          <p:cNvPr id="353" name="Google Shape;353;p51"/>
          <p:cNvSpPr txBox="1"/>
          <p:nvPr/>
        </p:nvSpPr>
        <p:spPr>
          <a:xfrm>
            <a:off x="4933950" y="4887233"/>
            <a:ext cx="57943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/>
          </a:p>
        </p:txBody>
      </p:sp>
      <p:sp>
        <p:nvSpPr>
          <p:cNvPr id="354" name="Google Shape;354;p51"/>
          <p:cNvSpPr txBox="1"/>
          <p:nvPr/>
        </p:nvSpPr>
        <p:spPr>
          <a:xfrm>
            <a:off x="3594100" y="5401583"/>
            <a:ext cx="6397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</a:t>
            </a: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4227512" y="5401583"/>
            <a:ext cx="436563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761</a:t>
            </a:r>
            <a:endParaRPr/>
          </a:p>
        </p:txBody>
      </p:sp>
      <p:sp>
        <p:nvSpPr>
          <p:cNvPr id="356" name="Google Shape;356;p51"/>
          <p:cNvSpPr txBox="1"/>
          <p:nvPr/>
        </p:nvSpPr>
        <p:spPr>
          <a:xfrm>
            <a:off x="4710112" y="5401583"/>
            <a:ext cx="563563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  <p:cxnSp>
        <p:nvCxnSpPr>
          <p:cNvPr id="357" name="Google Shape;357;p51"/>
          <p:cNvCxnSpPr/>
          <p:nvPr/>
        </p:nvCxnSpPr>
        <p:spPr>
          <a:xfrm>
            <a:off x="3856037" y="5068208"/>
            <a:ext cx="461963" cy="3317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51"/>
          <p:cNvCxnSpPr/>
          <p:nvPr/>
        </p:nvCxnSpPr>
        <p:spPr>
          <a:xfrm>
            <a:off x="4462462" y="5111070"/>
            <a:ext cx="0" cy="274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51"/>
          <p:cNvCxnSpPr/>
          <p:nvPr/>
        </p:nvCxnSpPr>
        <p:spPr>
          <a:xfrm flipH="1">
            <a:off x="4613275" y="5082495"/>
            <a:ext cx="600075" cy="3460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51"/>
          <p:cNvSpPr/>
          <p:nvPr/>
        </p:nvSpPr>
        <p:spPr>
          <a:xfrm>
            <a:off x="838200" y="5950990"/>
            <a:ext cx="7029450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 a group to a file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chgrp     G    game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077200" cy="87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Windows XP Access-control List Management</a:t>
            </a:r>
            <a:endParaRPr/>
          </a:p>
        </p:txBody>
      </p:sp>
      <p:pic>
        <p:nvPicPr>
          <p:cNvPr id="366" name="Google Shape;366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1805" t="1199" r="22041" b="1831"/>
          <a:stretch/>
        </p:blipFill>
        <p:spPr>
          <a:xfrm>
            <a:off x="1600200" y="1037433"/>
            <a:ext cx="6242050" cy="5499892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Sample UNIX Directory Listing</a:t>
            </a:r>
            <a:endParaRPr/>
          </a:p>
        </p:txBody>
      </p:sp>
      <p:pic>
        <p:nvPicPr>
          <p:cNvPr id="372" name="Google Shape;372;p5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722" t="27065" r="722" b="27065"/>
          <a:stretch/>
        </p:blipFill>
        <p:spPr>
          <a:xfrm>
            <a:off x="511175" y="1647825"/>
            <a:ext cx="8140700" cy="3716338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805A82C-AF02-48AD-4A82-A73E6456F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9143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F7B8F8-0134-AE91-1BEB-9C53397A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709" y="549275"/>
            <a:ext cx="2674143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defTabSz="914400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789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Concept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Files are the most important mechanism for storing data permanently on devices.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Contiguous logical address space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Store: 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Data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numeric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character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binary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Program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Structure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2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None - sequence of words, bytes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Simple record structure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Lines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Fixed length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Variable length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Complex Structures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Formatted document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Relocatable load file	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Who decides: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Operating system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Program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Attributes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10600" cy="54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Name</a:t>
            </a:r>
            <a:r>
              <a:rPr lang="en-US"/>
              <a:t> – only information kept in human-readable form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Identifier</a:t>
            </a:r>
            <a:r>
              <a:rPr lang="en-US"/>
              <a:t> – unique tag (number) identifies file within file system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Type</a:t>
            </a:r>
            <a:r>
              <a:rPr lang="en-US"/>
              <a:t> – needed for systems that support different types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Location</a:t>
            </a:r>
            <a:r>
              <a:rPr lang="en-US"/>
              <a:t> – pointer to file location on device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Size</a:t>
            </a:r>
            <a:r>
              <a:rPr lang="en-US"/>
              <a:t> – current file size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Protection</a:t>
            </a:r>
            <a:r>
              <a:rPr lang="en-US"/>
              <a:t> – controls who can do reading, writing, executing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Time, date, and user identification</a:t>
            </a:r>
            <a:r>
              <a:rPr lang="en-US"/>
              <a:t> – data for protection, security, and usage monitoring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Information about files are kept in the directory structure, which is maintained on the disk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785D-159E-4A17-A190-D093AFA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FDA4-24C4-43D2-9077-340328F0E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616A3-E34A-41A0-9E05-F86C3D34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29" y="247206"/>
            <a:ext cx="3343742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3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Operations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458200" cy="54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File is an </a:t>
            </a:r>
            <a:r>
              <a:rPr lang="en-US" b="1" dirty="0"/>
              <a:t>abstract data type CRWD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Create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Delete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Read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Write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b="1" dirty="0"/>
              <a:t>Reposition within file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b="1" dirty="0"/>
              <a:t>Truncate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 dirty="0"/>
              <a:t>Open(F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  <a:r>
              <a:rPr lang="en-US" dirty="0"/>
              <a:t> – search the directory structure on disk for entry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, and move the content of entry to memory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 dirty="0"/>
              <a:t>Close (F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  <a:r>
              <a:rPr lang="en-US" dirty="0"/>
              <a:t> – move the content of entry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in memory to directory structure on disk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mp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61733"/>
      </a:dk2>
      <a:lt2>
        <a:srgbClr val="F0F3F3"/>
      </a:lt2>
      <a:accent1>
        <a:srgbClr val="C34D61"/>
      </a:accent1>
      <a:accent2>
        <a:srgbClr val="B13B80"/>
      </a:accent2>
      <a:accent3>
        <a:srgbClr val="C34DC3"/>
      </a:accent3>
      <a:accent4>
        <a:srgbClr val="803BB1"/>
      </a:accent4>
      <a:accent5>
        <a:srgbClr val="604DC3"/>
      </a:accent5>
      <a:accent6>
        <a:srgbClr val="3B59B1"/>
      </a:accent6>
      <a:hlink>
        <a:srgbClr val="7650C4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BACEB99D5334391A17098807C2310" ma:contentTypeVersion="13" ma:contentTypeDescription="Create a new document." ma:contentTypeScope="" ma:versionID="155578063c6933735a258e692ce16e7b">
  <xsd:schema xmlns:xsd="http://www.w3.org/2001/XMLSchema" xmlns:xs="http://www.w3.org/2001/XMLSchema" xmlns:p="http://schemas.microsoft.com/office/2006/metadata/properties" xmlns:ns2="b6c33036-38d7-4f4d-94f8-38bf5e2b553c" xmlns:ns3="8d35f794-1ad4-4ae8-a7a9-77442778ec73" targetNamespace="http://schemas.microsoft.com/office/2006/metadata/properties" ma:root="true" ma:fieldsID="e02449877d4afd027e13d280dfa87615" ns2:_="" ns3:_="">
    <xsd:import namespace="b6c33036-38d7-4f4d-94f8-38bf5e2b553c"/>
    <xsd:import namespace="8d35f794-1ad4-4ae8-a7a9-77442778e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33036-38d7-4f4d-94f8-38bf5e2b5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61e8f9a3-12d5-4c52-8cb6-d2491d2c12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5f794-1ad4-4ae8-a7a9-77442778ec7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3f3dab9-2ee0-44b0-a91a-81787ca69424}" ma:internalName="TaxCatchAll" ma:showField="CatchAllData" ma:web="8d35f794-1ad4-4ae8-a7a9-77442778ec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8EE41B-0E5E-4CA0-86A9-D3CFFEE2BD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c33036-38d7-4f4d-94f8-38bf5e2b553c"/>
    <ds:schemaRef ds:uri="8d35f794-1ad4-4ae8-a7a9-77442778e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250C0-2028-492D-9548-89BA22645D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6924</TotalTime>
  <Words>1804</Words>
  <Application>Microsoft Office PowerPoint</Application>
  <PresentationFormat>On-screen Show (4:3)</PresentationFormat>
  <Paragraphs>284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Avenir Next LT Pro</vt:lpstr>
      <vt:lpstr>Calibri</vt:lpstr>
      <vt:lpstr>empty</vt:lpstr>
      <vt:lpstr>3DFloatVTI</vt:lpstr>
      <vt:lpstr>COS3023  Operating Systems and Concurrency</vt:lpstr>
      <vt:lpstr>Objectives</vt:lpstr>
      <vt:lpstr>Presentation Outline</vt:lpstr>
      <vt:lpstr>PowerPoint Presentation</vt:lpstr>
      <vt:lpstr>File Concept</vt:lpstr>
      <vt:lpstr>File Structure</vt:lpstr>
      <vt:lpstr>File Attributes</vt:lpstr>
      <vt:lpstr>PowerPoint Presentation</vt:lpstr>
      <vt:lpstr>File Operations</vt:lpstr>
      <vt:lpstr>Open Files</vt:lpstr>
      <vt:lpstr>Open File Locking</vt:lpstr>
      <vt:lpstr>File Locking Example – Java API</vt:lpstr>
      <vt:lpstr>File Locking Example – Java API (cont)</vt:lpstr>
      <vt:lpstr>File Types – Name, Extension</vt:lpstr>
      <vt:lpstr>Access Methods</vt:lpstr>
      <vt:lpstr>Sequential-access File</vt:lpstr>
      <vt:lpstr>Simulation of Sequential Access on a Direct-access File</vt:lpstr>
      <vt:lpstr>Example of Index and Relative Files</vt:lpstr>
      <vt:lpstr>A Typical File-system Organization</vt:lpstr>
      <vt:lpstr>Directory Structure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(Cont)</vt:lpstr>
      <vt:lpstr>Tree-Structured Directories (Cont)</vt:lpstr>
      <vt:lpstr>Acyclic-Graph Directory</vt:lpstr>
      <vt:lpstr>Acyclic-Graph Directory (Cont.)</vt:lpstr>
      <vt:lpstr>General Graph Directory</vt:lpstr>
      <vt:lpstr>General Graph Directory (Cont.)</vt:lpstr>
      <vt:lpstr>File System Mounting</vt:lpstr>
      <vt:lpstr>(a) Existing.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List Management</vt:lpstr>
      <vt:lpstr>A Sample UNIX Directory Listing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File-System Interface</dc:title>
  <dc:creator>Qian Ling Tan</dc:creator>
  <cp:lastModifiedBy>0204677 LIM ZHE YUAN</cp:lastModifiedBy>
  <cp:revision>38</cp:revision>
  <dcterms:modified xsi:type="dcterms:W3CDTF">2023-08-20T05:20:47Z</dcterms:modified>
</cp:coreProperties>
</file>