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c10b785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c10b785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233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c10b785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c10b785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78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c10b785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c10b785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054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c10b785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c10b785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0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c10b785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c10b785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c10b785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c10b785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876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c10b785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c10b785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20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c10b785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c10b785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3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c10b785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c10b785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4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c10b785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c10b785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9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c10b785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c10b785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7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c10b785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c10b785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level; we look at each of these steps in detail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190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c10b785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c10b785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82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c10b785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8c10b785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31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c10b785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c10b785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09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8c10b785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8c10b785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98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8c10b785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8c10b785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80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c10b785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8c10b785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18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c10b785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c10b785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16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c10b785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c10b785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59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8c10b785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8c10b785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92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8c10b78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8c10b78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3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c10b785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c10b785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75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8c10b785a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8c10b785a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3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c10b78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c10b78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1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c10b785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c10b785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6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c10b785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c10b785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2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c10b78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c10b78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01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c10b785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c10b785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6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c10b785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c10b785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2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location/permissions#background" TargetMode="External"/><Relationship Id="rId2" Type="http://schemas.openxmlformats.org/officeDocument/2006/relationships/hyperlink" Target="https://developer.android.com/training/location/permissions#foreground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hyperlink" Target="https://developer.android.com/training/location/permissions#accurac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service-element#foregroundservicetype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Manifest.permission#ACCESS_BACKGROUND_LOCATION" TargetMode="External"/><Relationship Id="rId2" Type="http://schemas.openxmlformats.org/officeDocument/2006/relationships/hyperlink" Target="https://developer.android.com/training/location/geofencing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https://developer.android.com/training/location/permissions#request-background-loca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permissions/request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content/ContextCompat.html#checkSelfPermission(android.content.Context,%20java.lang.String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ndroid.com/reference/android/support/v4/app/ActivityCompat.html#requestPermissions(android.app.Activity,%20java.lang.String%5B%5D,%20int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ActivityCompat.OnRequestPermissionsResultCallback.html#onRequestPermissionsResult(int,%20java.lang.String%5B%5D,%20int%5B%5D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FusedLocationProviderClient#getLastLocation()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hyperlink" Target="https://developer.android.com/reference/android/location/Location.html" TargetMode="External"/><Relationship Id="rId4" Type="http://schemas.openxmlformats.org/officeDocument/2006/relationships/hyperlink" Target="https://developers.google.com/android/reference/com/google/android/gms/tasks/Task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#isPresent()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#getFromLocation(double,%20double,%20int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ndroid.com/reference/android/location/Addres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Geocoder.html#getFromLocationName(java.lang.String,%20int,%20double,%20double,%20double,%20double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Request.html#setInterval(long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s.google.com/android/reference/com/google/android/gms/location/LocationRequest.html#setPriority(int)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Request.html#PRIORITY_BALANCED_POWER_ACCURAC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s.google.com/android/reference/com/google/android/gms/location/LocationRequest.html#PRIORITY_NO_POWER" TargetMode="External"/><Relationship Id="rId5" Type="http://schemas.openxmlformats.org/officeDocument/2006/relationships/hyperlink" Target="https://developers.google.com/android/reference/com/google/android/gms/location/LocationRequest.html#PRIORITY_LOW_POWER" TargetMode="External"/><Relationship Id="rId4" Type="http://schemas.openxmlformats.org/officeDocument/2006/relationships/hyperlink" Target="https://developers.google.com/android/reference/com/google/android/gms/location/LocationRequest.html#PRIORITY_HIGH_ACCURAC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Reques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s.google.com/android/reference/com/google/android/gms/location/FusedLocationProviderClien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LocationCallback.html#onLocationResult(com.google.android.gms.location.LocationResult)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FusedLocationProviderCli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hyperlink" Target="https://developer.android.com/reference/android/location/Loc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ndroid.com/reference/android/location/Geocode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518955" cy="3566160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10: </a:t>
            </a:r>
            <a:r>
              <a:rPr lang="en-US" sz="7200" dirty="0" smtClean="0"/>
              <a:t>Location Services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1" y="4530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Users choose to share their location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354400" y="1626410"/>
            <a:ext cx="5967300" cy="331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>
                <a:solidFill>
                  <a:schemeClr val="tx1"/>
                </a:solidFill>
              </a:rPr>
              <a:t>For apps created before Marshmallow:</a:t>
            </a:r>
            <a:endParaRPr sz="2800" dirty="0">
              <a:solidFill>
                <a:schemeClr val="tx1"/>
              </a:solidFill>
            </a:endParaRPr>
          </a:p>
          <a:p>
            <a:pPr>
              <a:buChar char="●"/>
            </a:pPr>
            <a:r>
              <a:rPr lang="en" sz="2800" dirty="0">
                <a:solidFill>
                  <a:schemeClr val="tx1"/>
                </a:solidFill>
              </a:rPr>
              <a:t>users grant permission before installing</a:t>
            </a:r>
            <a:endParaRPr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har char="●"/>
            </a:pPr>
            <a:r>
              <a:rPr lang="en" sz="2800" dirty="0">
                <a:solidFill>
                  <a:schemeClr val="tx1"/>
                </a:solidFill>
              </a:rPr>
              <a:t>after installation, user cannot change access permission</a:t>
            </a:r>
            <a:endParaRPr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har char="●"/>
            </a:pPr>
            <a:r>
              <a:rPr lang="en" sz="2800" dirty="0">
                <a:solidFill>
                  <a:schemeClr val="tx1"/>
                </a:solidFill>
              </a:rPr>
              <a:t>your app can check if permission has been granted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t="17970" b="20863"/>
          <a:stretch/>
        </p:blipFill>
        <p:spPr>
          <a:xfrm>
            <a:off x="6420027" y="2143305"/>
            <a:ext cx="2318269" cy="290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1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Requesting location permission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435033"/>
            <a:ext cx="8721205" cy="4555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chemeClr val="tx1"/>
                </a:solidFill>
              </a:rPr>
              <a:t>Types of location </a:t>
            </a:r>
            <a:r>
              <a:rPr lang="en-MY" sz="2800" dirty="0" smtClean="0">
                <a:solidFill>
                  <a:schemeClr val="tx1"/>
                </a:solidFill>
              </a:rPr>
              <a:t>access: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Category</a:t>
            </a:r>
            <a:r>
              <a:rPr lang="en-US" sz="2800" dirty="0">
                <a:solidFill>
                  <a:schemeClr val="tx1"/>
                </a:solidFill>
              </a:rPr>
              <a:t>: Either 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foreground location</a:t>
            </a:r>
            <a:r>
              <a:rPr lang="en-US" sz="2800" dirty="0">
                <a:solidFill>
                  <a:schemeClr val="tx1"/>
                </a:solidFill>
              </a:rPr>
              <a:t> or 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background location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hlinkClick r:id="rId4"/>
              </a:rPr>
              <a:t>Accuracy</a:t>
            </a:r>
            <a:r>
              <a:rPr lang="en-US" sz="2800" dirty="0">
                <a:solidFill>
                  <a:schemeClr val="tx1"/>
                </a:solidFill>
              </a:rPr>
              <a:t>: Either precise location or approximate location.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MY" sz="2800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MY" sz="2400" dirty="0">
              <a:solidFill>
                <a:schemeClr val="tx1"/>
              </a:solidFill>
            </a:endParaRPr>
          </a:p>
        </p:txBody>
      </p:sp>
      <p:pic>
        <p:nvPicPr>
          <p:cNvPr id="3078" name="Picture 6" descr="Your guide to location services in Android 12 - Android Autho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01" y="4467040"/>
            <a:ext cx="3496651" cy="19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Requesting location permission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605" y="1323938"/>
            <a:ext cx="8520600" cy="5076862"/>
          </a:xfrm>
        </p:spPr>
        <p:txBody>
          <a:bodyPr/>
          <a:lstStyle/>
          <a:p>
            <a:pPr marL="419100" indent="-342900">
              <a:buFont typeface="Arial" panose="020B0604020202020204" pitchFamily="34" charset="0"/>
              <a:buChar char="•"/>
            </a:pPr>
            <a:r>
              <a:rPr lang="en-MY" sz="2800" b="1" dirty="0">
                <a:solidFill>
                  <a:schemeClr val="tx1"/>
                </a:solidFill>
              </a:rPr>
              <a:t>Foreground location</a:t>
            </a:r>
          </a:p>
          <a:p>
            <a:pPr marL="8763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hares </a:t>
            </a:r>
            <a:r>
              <a:rPr lang="en-US" sz="2400" dirty="0">
                <a:solidFill>
                  <a:schemeClr val="tx1"/>
                </a:solidFill>
              </a:rPr>
              <a:t>or receives location information only </a:t>
            </a:r>
            <a:r>
              <a:rPr lang="en-US" sz="2400" dirty="0" smtClean="0">
                <a:solidFill>
                  <a:schemeClr val="tx1"/>
                </a:solidFill>
              </a:rPr>
              <a:t>once.</a:t>
            </a:r>
          </a:p>
          <a:p>
            <a:pPr marL="8763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efined </a:t>
            </a:r>
            <a:r>
              <a:rPr lang="en-US" sz="2400" dirty="0">
                <a:solidFill>
                  <a:schemeClr val="tx1"/>
                </a:solidFill>
              </a:rPr>
              <a:t>amount of time, then that feature requires foreground location access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763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llows </a:t>
            </a:r>
            <a:r>
              <a:rPr lang="en-US" sz="2400" dirty="0">
                <a:solidFill>
                  <a:schemeClr val="tx1"/>
                </a:solidFill>
              </a:rPr>
              <a:t>users to share their current location with another </a:t>
            </a:r>
            <a:r>
              <a:rPr lang="en-US" sz="2400" dirty="0" smtClean="0">
                <a:solidFill>
                  <a:schemeClr val="tx1"/>
                </a:solidFill>
              </a:rPr>
              <a:t>user.</a:t>
            </a:r>
          </a:p>
          <a:p>
            <a:pPr marL="8763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02124"/>
                </a:solidFill>
                <a:latin typeface="Arial" panose="020B0604020202020204" pitchFamily="34" charset="0"/>
                <a:ea typeface="Google Sans Text"/>
              </a:rPr>
              <a:t>It's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Google Sans Text"/>
              </a:rPr>
              <a:t>recommended that you declare a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Google Sans Text"/>
                <a:hlinkClick r:id="rId2"/>
              </a:rPr>
              <a:t>foreground service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Google Sans Text"/>
                <a:hlinkClick r:id="rId2"/>
              </a:rPr>
              <a:t>type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Google Sans Text"/>
              </a:rPr>
              <a:t> of 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location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763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763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763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76300" lvl="1" indent="-342900">
              <a:buFont typeface="Arial" panose="020B0604020202020204" pitchFamily="34" charset="0"/>
              <a:buChar char="•"/>
            </a:pPr>
            <a:endParaRPr lang="en-MY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5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11700" y="31876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Requesting location permission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311700" y="1374944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Apps must request location </a:t>
            </a:r>
            <a:r>
              <a:rPr lang="en" sz="2400" dirty="0" smtClean="0">
                <a:solidFill>
                  <a:srgbClr val="000000"/>
                </a:solidFill>
              </a:rPr>
              <a:t>permission for foreground location</a:t>
            </a:r>
            <a:endParaRPr sz="2400" dirty="0">
              <a:solidFill>
                <a:srgbClr val="000000"/>
              </a:solidFill>
            </a:endParaRPr>
          </a:p>
          <a:p>
            <a:pPr marL="87630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ACCESS_COARSE_LOCATION</a:t>
            </a:r>
            <a:r>
              <a:rPr lang="en" sz="2400" dirty="0">
                <a:solidFill>
                  <a:srgbClr val="000000"/>
                </a:solidFill>
              </a:rPr>
              <a:t> </a:t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" sz="2400" dirty="0">
                <a:solidFill>
                  <a:srgbClr val="000000"/>
                </a:solidFill>
              </a:rPr>
              <a:t>for location accurate to within a city block</a:t>
            </a:r>
            <a:endParaRPr sz="2400" dirty="0">
              <a:solidFill>
                <a:srgbClr val="000000"/>
              </a:solidFill>
            </a:endParaRPr>
          </a:p>
          <a:p>
            <a:pPr marL="876300" lvl="1" indent="-342900">
              <a:lnSpc>
                <a:spcPct val="114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 sz="2400" dirty="0">
                <a:solidFill>
                  <a:srgbClr val="000000"/>
                </a:solidFill>
              </a:rPr>
              <a:t> </a:t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" sz="2400" dirty="0">
                <a:solidFill>
                  <a:srgbClr val="000000"/>
                </a:solidFill>
              </a:rPr>
              <a:t>for get precise location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3" y="4307255"/>
            <a:ext cx="8263295" cy="18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Requesting location permission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98301"/>
            <a:ext cx="8738296" cy="4555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Background Location: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app requires background location access if a feature within the app constantly shares location with other users or uses the </a:t>
            </a:r>
            <a:r>
              <a:rPr lang="en-US" sz="2400" dirty="0" err="1">
                <a:solidFill>
                  <a:schemeClr val="tx1"/>
                </a:solidFill>
                <a:hlinkClick r:id="rId2"/>
              </a:rPr>
              <a:t>Geofencing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 API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Google Sans Text"/>
              </a:rPr>
              <a:t>On </a:t>
            </a:r>
            <a:r>
              <a:rPr lang="en-US" sz="2400" dirty="0">
                <a:solidFill>
                  <a:schemeClr val="tx1"/>
                </a:solidFill>
                <a:ea typeface="Google Sans Text"/>
              </a:rPr>
              <a:t>Android 10 (API level 29) and higher, you must </a:t>
            </a:r>
            <a:r>
              <a:rPr lang="en-US" sz="2400" dirty="0" smtClean="0">
                <a:solidFill>
                  <a:schemeClr val="tx1"/>
                </a:solidFill>
                <a:ea typeface="Google Sans Text"/>
              </a:rPr>
              <a:t>declare the</a:t>
            </a:r>
            <a:r>
              <a:rPr lang="en-US" sz="2400" dirty="0">
                <a:solidFill>
                  <a:schemeClr val="tx1"/>
                </a:solidFill>
                <a:ea typeface="Google Sans Text"/>
              </a:rPr>
              <a:t> </a:t>
            </a:r>
            <a:r>
              <a:rPr lang="en-US" sz="2400" dirty="0">
                <a:solidFill>
                  <a:schemeClr val="tx1"/>
                </a:solidFill>
                <a:ea typeface="var(--devsite-code-font-family)"/>
                <a:hlinkClick r:id="rId3"/>
              </a:rPr>
              <a:t>ACCESS_BACKGROUND_LOCATION</a:t>
            </a:r>
            <a:r>
              <a:rPr lang="en-US" sz="2400" dirty="0">
                <a:solidFill>
                  <a:schemeClr val="tx1"/>
                </a:solidFill>
                <a:ea typeface="Google Sans Text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ea typeface="Google Sans Text"/>
              </a:rPr>
              <a:t> permission </a:t>
            </a:r>
            <a:r>
              <a:rPr lang="en-US" sz="2400" dirty="0">
                <a:solidFill>
                  <a:schemeClr val="tx1"/>
                </a:solidFill>
                <a:ea typeface="Google Sans Text"/>
              </a:rPr>
              <a:t>in your app's manifest in order to </a:t>
            </a:r>
            <a:r>
              <a:rPr lang="en-US" sz="2400" dirty="0" smtClean="0">
                <a:solidFill>
                  <a:schemeClr val="tx1"/>
                </a:solidFill>
                <a:ea typeface="Google Sans Text"/>
                <a:hlinkClick r:id="rId4"/>
              </a:rPr>
              <a:t>request background </a:t>
            </a:r>
            <a:r>
              <a:rPr lang="en-US" sz="2400" dirty="0">
                <a:solidFill>
                  <a:schemeClr val="tx1"/>
                </a:solidFill>
                <a:ea typeface="Google Sans Text"/>
                <a:hlinkClick r:id="rId4"/>
              </a:rPr>
              <a:t>location access</a:t>
            </a:r>
            <a:r>
              <a:rPr lang="en-US" sz="2400" dirty="0">
                <a:solidFill>
                  <a:schemeClr val="tx1"/>
                </a:solidFill>
                <a:ea typeface="Google Sans Text"/>
              </a:rPr>
              <a:t> at runtime.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MY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101" y="5394553"/>
            <a:ext cx="7506247" cy="14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Requesting location permission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75" y="1350236"/>
            <a:ext cx="705901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Requesting location permission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On </a:t>
            </a:r>
            <a:r>
              <a:rPr lang="en-US" sz="2400" b="1" dirty="0">
                <a:solidFill>
                  <a:schemeClr val="tx1"/>
                </a:solidFill>
              </a:rPr>
              <a:t>Android 12 </a:t>
            </a:r>
            <a:r>
              <a:rPr lang="en-US" sz="2400" dirty="0">
                <a:solidFill>
                  <a:schemeClr val="tx1"/>
                </a:solidFill>
              </a:rPr>
              <a:t>(API level 31) or higher, users can request that your app retrieve only approximate location information, even when your app requests the </a:t>
            </a:r>
            <a:r>
              <a:rPr lang="en-US" sz="2400" b="1" dirty="0">
                <a:solidFill>
                  <a:schemeClr val="tx1"/>
                </a:solidFill>
              </a:rPr>
              <a:t>ACCESS_FINE_LOCATION</a:t>
            </a:r>
            <a:r>
              <a:rPr lang="en-US" sz="2400" dirty="0">
                <a:solidFill>
                  <a:schemeClr val="tx1"/>
                </a:solidFill>
              </a:rPr>
              <a:t> runtime permission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On </a:t>
            </a:r>
            <a:r>
              <a:rPr lang="en-US" sz="2400" b="1" dirty="0">
                <a:solidFill>
                  <a:schemeClr val="tx1"/>
                </a:solidFill>
              </a:rPr>
              <a:t>Android 12 </a:t>
            </a:r>
            <a:r>
              <a:rPr lang="en-US" sz="2400" dirty="0">
                <a:solidFill>
                  <a:schemeClr val="tx1"/>
                </a:solidFill>
              </a:rPr>
              <a:t>and higher, users can navigate to system settings to set the preferred location accuracy for any app, regardless of that app's target SDK version.</a:t>
            </a:r>
            <a:endParaRPr lang="en-MY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Requesting location permission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60" y="1709159"/>
            <a:ext cx="2118051" cy="4648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358" y="1709159"/>
            <a:ext cx="2160298" cy="49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311700" y="50067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Requesting permission at run time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311700" y="1624262"/>
            <a:ext cx="8754900" cy="31533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User can revoke permission at any time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Check for permission each time your app uses location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Details and examples: </a:t>
            </a:r>
            <a:r>
              <a:rPr lang="en" sz="2800" u="sng" dirty="0">
                <a:solidFill>
                  <a:srgbClr val="21AAC3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Requesting Permissions at Runtime</a:t>
            </a:r>
            <a:endParaRPr sz="2800" dirty="0">
              <a:solidFill>
                <a:srgbClr val="21AAC3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76" y="3805803"/>
            <a:ext cx="1718945" cy="25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11700" y="492138"/>
            <a:ext cx="86577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Steps to check/request permission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243333" y="1626619"/>
            <a:ext cx="8657700" cy="312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2800" dirty="0">
                <a:solidFill>
                  <a:srgbClr val="000000"/>
                </a:solidFill>
              </a:rPr>
              <a:t>Use</a:t>
            </a:r>
            <a:r>
              <a:rPr lang="en" sz="2800" dirty="0"/>
              <a:t> </a:t>
            </a:r>
            <a:r>
              <a:rPr lang="en" sz="2800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checkSelfPermission()</a:t>
            </a:r>
            <a:r>
              <a:rPr lang="en" sz="2800" dirty="0">
                <a:solidFill>
                  <a:srgbClr val="000000"/>
                </a:solidFill>
              </a:rPr>
              <a:t> to see if permission granted</a:t>
            </a:r>
            <a:endParaRPr sz="2800" dirty="0">
              <a:solidFill>
                <a:srgbClr val="000000"/>
              </a:solidFill>
            </a:endParaRPr>
          </a:p>
          <a:p>
            <a:r>
              <a:rPr lang="en" sz="2800" dirty="0">
                <a:solidFill>
                  <a:srgbClr val="000000"/>
                </a:solidFill>
              </a:rPr>
              <a:t>Use</a:t>
            </a:r>
            <a:r>
              <a:rPr lang="en" sz="2800" dirty="0"/>
              <a:t> </a:t>
            </a:r>
            <a:r>
              <a:rPr lang="en" sz="2800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requestPermissions()</a:t>
            </a:r>
            <a:r>
              <a:rPr lang="en" sz="2800" dirty="0">
                <a:solidFill>
                  <a:srgbClr val="000000"/>
                </a:solidFill>
              </a:rPr>
              <a:t> to request </a:t>
            </a:r>
            <a:r>
              <a:rPr lang="en" sz="2800" dirty="0" smtClean="0">
                <a:solidFill>
                  <a:srgbClr val="000000"/>
                </a:solidFill>
              </a:rPr>
              <a:t>permission</a:t>
            </a:r>
          </a:p>
          <a:p>
            <a:r>
              <a:rPr lang="en" sz="2800" dirty="0" smtClean="0">
                <a:solidFill>
                  <a:srgbClr val="000000"/>
                </a:solidFill>
              </a:rPr>
              <a:t>Check </a:t>
            </a:r>
            <a:r>
              <a:rPr lang="en" sz="2800" dirty="0">
                <a:solidFill>
                  <a:srgbClr val="000000"/>
                </a:solidFill>
              </a:rPr>
              <a:t>user response to see if request was granted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800" dirty="0"/>
          </a:p>
        </p:txBody>
      </p:sp>
      <p:sp>
        <p:nvSpPr>
          <p:cNvPr id="265" name="Google Shape;265;p42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0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600200"/>
            <a:ext cx="8229600" cy="4767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66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14589">
              <a:defRPr>
                <a:latin typeface="+mn-lt"/>
                <a:ea typeface="+mn-ea"/>
                <a:cs typeface="+mn-cs"/>
              </a:defRPr>
            </a:lvl2pPr>
            <a:lvl3pPr marL="829178">
              <a:defRPr>
                <a:latin typeface="+mn-lt"/>
                <a:ea typeface="+mn-ea"/>
                <a:cs typeface="+mn-cs"/>
              </a:defRPr>
            </a:lvl3pPr>
            <a:lvl4pPr marL="1243767">
              <a:defRPr>
                <a:latin typeface="+mn-lt"/>
                <a:ea typeface="+mn-ea"/>
                <a:cs typeface="+mn-cs"/>
              </a:defRPr>
            </a:lvl4pPr>
            <a:lvl5pPr marL="1658356">
              <a:defRPr>
                <a:latin typeface="+mn-lt"/>
                <a:ea typeface="+mn-ea"/>
                <a:cs typeface="+mn-cs"/>
              </a:defRPr>
            </a:lvl5pPr>
            <a:lvl6pPr marL="2072945">
              <a:defRPr>
                <a:latin typeface="+mn-lt"/>
                <a:ea typeface="+mn-ea"/>
                <a:cs typeface="+mn-cs"/>
              </a:defRPr>
            </a:lvl6pPr>
            <a:lvl7pPr marL="2487534">
              <a:defRPr>
                <a:latin typeface="+mn-lt"/>
                <a:ea typeface="+mn-ea"/>
                <a:cs typeface="+mn-cs"/>
              </a:defRPr>
            </a:lvl7pPr>
            <a:lvl8pPr marL="2902123">
              <a:defRPr>
                <a:latin typeface="+mn-lt"/>
                <a:ea typeface="+mn-ea"/>
                <a:cs typeface="+mn-cs"/>
              </a:defRPr>
            </a:lvl8pPr>
            <a:lvl9pPr marL="3316712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endParaRPr lang="en-GB" dirty="0" smtClean="0"/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Overview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Setting up Google Play services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Location permissions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Get device location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Geocoding and reverse geocoding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Creating a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-US" dirty="0">
                <a:solidFill>
                  <a:srgbClr val="000000"/>
                </a:solidFill>
              </a:rPr>
              <a:t> object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Working with user settings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Requesting location updates</a:t>
            </a:r>
          </a:p>
          <a:p>
            <a:endParaRPr lang="en-GB" dirty="0" smtClean="0"/>
          </a:p>
        </p:txBody>
      </p:sp>
      <p:sp>
        <p:nvSpPr>
          <p:cNvPr id="4" name="AutoShape 4" descr="android RecyclerView with CardView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6" name="Picture 2" descr="How to Change Location on Android in 2023 | VeePN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96" y="160337"/>
            <a:ext cx="4038179" cy="13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387141"/>
            <a:ext cx="86577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Check/request permission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0" y="1630519"/>
            <a:ext cx="91440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(ActivityCompat.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checkSelfPermission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PackageManager.PERMISSION_GRANTED)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ActivityCompat.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requestPermissions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MY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arrayOf</a:t>
            </a: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-MY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REQUEST_LOCATION_PERMISSION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Log.d(TAG, "getLocation: permissions granted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72" name="Google Shape;272;p43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79" y="5127619"/>
            <a:ext cx="3018926" cy="14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363458" y="455375"/>
            <a:ext cx="86577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Get user's response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247600" y="1207046"/>
            <a:ext cx="8896500" cy="361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Override </a:t>
            </a:r>
            <a:r>
              <a:rPr lang="en" sz="24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onRequestPermissionsResult()</a:t>
            </a:r>
            <a:r>
              <a:rPr lang="en" sz="2400" dirty="0">
                <a:solidFill>
                  <a:srgbClr val="000000"/>
                </a:solidFill>
              </a:rPr>
              <a:t> to check if user granted </a:t>
            </a:r>
            <a:r>
              <a:rPr lang="en" sz="2400" dirty="0" smtClean="0">
                <a:solidFill>
                  <a:srgbClr val="000000"/>
                </a:solidFill>
              </a:rPr>
              <a:t>permission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Response </a:t>
            </a:r>
            <a:r>
              <a:rPr lang="en-US" sz="2400" dirty="0">
                <a:solidFill>
                  <a:srgbClr val="000000"/>
                </a:solidFill>
              </a:rPr>
              <a:t>is returned in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Compare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grantResults</a:t>
            </a:r>
            <a:r>
              <a:rPr lang="en-US" sz="2400" dirty="0">
                <a:solidFill>
                  <a:srgbClr val="000000"/>
                </a:solidFill>
              </a:rPr>
              <a:t> parameter to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PackageManager.PERMISSION_GRANTED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279" name="Google Shape;279;p44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5" y="4046225"/>
            <a:ext cx="8403006" cy="28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405703" y="435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FusedLocationProviderClient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311700" y="1981900"/>
            <a:ext cx="691115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●"/>
            </a:pPr>
            <a:r>
              <a:rPr lang="en" sz="2800" dirty="0"/>
              <a:t>Use </a:t>
            </a: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 sz="2800" dirty="0"/>
              <a:t> to request last known location</a:t>
            </a:r>
            <a:endParaRPr sz="2800" dirty="0"/>
          </a:p>
          <a:p>
            <a:pPr>
              <a:buChar char="●"/>
            </a:pPr>
            <a:r>
              <a:rPr lang="en" sz="2800" dirty="0"/>
              <a:t>Usually, last known location is same as current location</a:t>
            </a:r>
            <a:endParaRPr sz="2800"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361" y="4049023"/>
            <a:ext cx="2443394" cy="2461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47"/>
          <p:cNvGrpSpPr/>
          <p:nvPr/>
        </p:nvGrpSpPr>
        <p:grpSpPr>
          <a:xfrm>
            <a:off x="7100858" y="4696255"/>
            <a:ext cx="914400" cy="1024200"/>
            <a:chOff x="4823900" y="3013476"/>
            <a:chExt cx="914400" cy="1024200"/>
          </a:xfrm>
        </p:grpSpPr>
        <p:sp>
          <p:nvSpPr>
            <p:cNvPr id="303" name="Google Shape;303;p47"/>
            <p:cNvSpPr/>
            <p:nvPr/>
          </p:nvSpPr>
          <p:spPr>
            <a:xfrm>
              <a:off x="5010375" y="3061900"/>
              <a:ext cx="548700" cy="9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304" name="Google Shape;304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3900" y="3013476"/>
              <a:ext cx="914400" cy="1024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24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Get FusedLocationProviderClient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>
            <a:off x="311700" y="1634087"/>
            <a:ext cx="8345190" cy="43561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●"/>
            </a:pPr>
            <a:r>
              <a:rPr lang="en" sz="2800" dirty="0"/>
              <a:t>To get </a:t>
            </a: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FusedLocationProviderClient: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MY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>
              <a:buNone/>
            </a:pP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MY" sz="1800" dirty="0" err="1" smtClean="0">
                <a:latin typeface="Consolas"/>
                <a:ea typeface="Consolas"/>
                <a:cs typeface="Consolas"/>
                <a:sym typeface="Consolas"/>
              </a:rPr>
              <a:t>lateinit</a:t>
            </a: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1800" dirty="0" err="1" smtClean="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1800" b="1" dirty="0" err="1" smtClean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fusedLocationClient</a:t>
            </a: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MY" sz="1800" dirty="0" err="1" smtClean="0"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endParaRPr lang="en-MY" sz="18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>
              <a:buNone/>
            </a:pP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-MY" sz="1800" dirty="0" err="1" smtClean="0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sz="1800" dirty="0" err="1" smtClean="0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: Bundle?) {</a:t>
            </a:r>
          </a:p>
          <a:p>
            <a:pPr marL="457200" lvl="1" indent="0">
              <a:buNone/>
            </a:pP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    // ...</a:t>
            </a:r>
          </a:p>
          <a:p>
            <a:pPr marL="457200" lvl="1" indent="0">
              <a:buNone/>
            </a:pP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b="1" dirty="0" err="1" smtClean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fusedLocationClient</a:t>
            </a: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 =     </a:t>
            </a:r>
          </a:p>
          <a:p>
            <a:pPr marL="457200" lvl="1" indent="0">
              <a:buNone/>
            </a:pP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sz="1800" b="1" dirty="0" err="1" smtClean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LocationServices.getFusedLocationProviderClient</a:t>
            </a:r>
            <a:r>
              <a:rPr lang="en-MY" sz="1800" b="1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(this</a:t>
            </a:r>
            <a:r>
              <a:rPr lang="en-MY" sz="1800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457200" lvl="1" indent="0">
              <a:buNone/>
            </a:pPr>
            <a:r>
              <a:rPr lang="en-MY" sz="1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8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53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Requesting last known location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311700" y="1446894"/>
            <a:ext cx="8754900" cy="34233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500"/>
              </a:spcBef>
              <a:buClr>
                <a:srgbClr val="000000"/>
              </a:buClr>
              <a:buChar char="●"/>
            </a:pPr>
            <a:r>
              <a:rPr lang="en" sz="2400" dirty="0">
                <a:solidFill>
                  <a:srgbClr val="000000"/>
                </a:solidFill>
              </a:rPr>
              <a:t>Call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 sz="2400" dirty="0">
                <a:solidFill>
                  <a:srgbClr val="000000"/>
                </a:solidFill>
              </a:rPr>
              <a:t> </a:t>
            </a:r>
            <a:r>
              <a:rPr lang="en" sz="24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getLastLocation()</a:t>
            </a:r>
            <a:endParaRPr sz="2400" dirty="0">
              <a:solidFill>
                <a:schemeClr val="dk1"/>
              </a:solidFill>
            </a:endParaRPr>
          </a:p>
          <a:p>
            <a:pPr lvl="1" indent="-381000">
              <a:buClr>
                <a:srgbClr val="000000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Returns </a:t>
            </a:r>
            <a:r>
              <a:rPr lang="en" sz="2400" u="sng" dirty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Task</a:t>
            </a:r>
            <a:r>
              <a:rPr lang="en" sz="2400" dirty="0">
                <a:solidFill>
                  <a:schemeClr val="dk1"/>
                </a:solidFill>
              </a:rPr>
              <a:t> object representing async task to fetch </a:t>
            </a:r>
            <a:r>
              <a:rPr lang="en" sz="2400" u="sng" dirty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Location</a:t>
            </a:r>
            <a:r>
              <a:rPr lang="en" sz="2400" dirty="0">
                <a:solidFill>
                  <a:schemeClr val="dk1"/>
                </a:solidFill>
              </a:rPr>
              <a:t> object</a:t>
            </a:r>
            <a:endParaRPr sz="2400" dirty="0">
              <a:solidFill>
                <a:schemeClr val="dk1"/>
              </a:solidFill>
            </a:endParaRPr>
          </a:p>
          <a:p>
            <a:pPr lvl="1" indent="-381000"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 sz="2400" dirty="0">
                <a:solidFill>
                  <a:schemeClr val="dk1"/>
                </a:solidFill>
              </a:rPr>
              <a:t> supplies methods for adding success and failure listeners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Char char="●"/>
            </a:pPr>
            <a:r>
              <a:rPr lang="en" sz="2400" dirty="0">
                <a:solidFill>
                  <a:schemeClr val="dk1"/>
                </a:solidFill>
              </a:rPr>
              <a:t>Retrieve latitude and longitude from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2400" dirty="0">
                <a:solidFill>
                  <a:schemeClr val="dk1"/>
                </a:solidFill>
              </a:rPr>
              <a:t> object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18" name="Google Shape;318;p49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pic>
        <p:nvPicPr>
          <p:cNvPr id="11266" name="Picture 2" descr="5 new ways Google has made finding your lost Android smartphone easier |  Gadgets N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49" y="4575655"/>
            <a:ext cx="4057502" cy="22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Requesting last known location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389100" y="1586281"/>
            <a:ext cx="8754900" cy="34233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fusedLocationClient.lastLocation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       .</a:t>
            </a:r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addOnSuccessListener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{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: Location? -&gt;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MY" sz="2400" dirty="0" smtClean="0">
                <a:solidFill>
                  <a:srgbClr val="000000"/>
                </a:solidFill>
              </a:rPr>
              <a:t>     </a:t>
            </a:r>
            <a:r>
              <a:rPr lang="en-MY" sz="2400" dirty="0" err="1">
                <a:solidFill>
                  <a:srgbClr val="000000"/>
                </a:solidFill>
              </a:rPr>
              <a:t>val</a:t>
            </a:r>
            <a:r>
              <a:rPr lang="en-MY" sz="2400" dirty="0">
                <a:solidFill>
                  <a:srgbClr val="000000"/>
                </a:solidFill>
              </a:rPr>
              <a:t> location = </a:t>
            </a:r>
            <a:r>
              <a:rPr lang="en-MY" sz="2400" dirty="0" err="1">
                <a:solidFill>
                  <a:srgbClr val="000000"/>
                </a:solidFill>
              </a:rPr>
              <a:t>it.result</a:t>
            </a:r>
            <a:r>
              <a:rPr lang="en-MY" sz="2400" dirty="0">
                <a:solidFill>
                  <a:srgbClr val="000000"/>
                </a:solidFill>
              </a:rPr>
              <a:t>       </a:t>
            </a:r>
            <a:endParaRPr lang="en-MY" sz="24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MY" sz="2400" dirty="0">
                <a:solidFill>
                  <a:srgbClr val="000000"/>
                </a:solidFill>
              </a:rPr>
              <a:t> </a:t>
            </a:r>
            <a:r>
              <a:rPr lang="en-MY" sz="2400" dirty="0" smtClean="0">
                <a:solidFill>
                  <a:srgbClr val="000000"/>
                </a:solidFill>
              </a:rPr>
              <a:t>    if </a:t>
            </a:r>
            <a:r>
              <a:rPr lang="en-MY" sz="2400" dirty="0">
                <a:solidFill>
                  <a:srgbClr val="000000"/>
                </a:solidFill>
              </a:rPr>
              <a:t>(location != null) {       </a:t>
            </a:r>
            <a:endParaRPr lang="en-MY" sz="24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MY" sz="2400" dirty="0">
                <a:solidFill>
                  <a:srgbClr val="000000"/>
                </a:solidFill>
              </a:rPr>
              <a:t> </a:t>
            </a:r>
            <a:r>
              <a:rPr lang="en-MY" sz="2400" dirty="0" smtClean="0">
                <a:solidFill>
                  <a:srgbClr val="000000"/>
                </a:solidFill>
              </a:rPr>
              <a:t>          </a:t>
            </a:r>
            <a:r>
              <a:rPr lang="en-MY" sz="2400" dirty="0" err="1">
                <a:solidFill>
                  <a:srgbClr val="000000"/>
                </a:solidFill>
              </a:rPr>
              <a:t>val</a:t>
            </a:r>
            <a:r>
              <a:rPr lang="en-MY" sz="2400" dirty="0">
                <a:solidFill>
                  <a:srgbClr val="000000"/>
                </a:solidFill>
              </a:rPr>
              <a:t> </a:t>
            </a:r>
            <a:r>
              <a:rPr lang="en-MY" sz="2400" dirty="0" err="1">
                <a:solidFill>
                  <a:srgbClr val="000000"/>
                </a:solidFill>
              </a:rPr>
              <a:t>latLng</a:t>
            </a:r>
            <a:r>
              <a:rPr lang="en-MY" sz="2400" dirty="0">
                <a:solidFill>
                  <a:srgbClr val="000000"/>
                </a:solidFill>
              </a:rPr>
              <a:t> = </a:t>
            </a:r>
            <a:r>
              <a:rPr lang="en-MY" sz="2400" dirty="0" err="1">
                <a:solidFill>
                  <a:srgbClr val="000000"/>
                </a:solidFill>
              </a:rPr>
              <a:t>LatLng</a:t>
            </a:r>
            <a:r>
              <a:rPr lang="en-MY" sz="2400" dirty="0">
                <a:solidFill>
                  <a:srgbClr val="000000"/>
                </a:solidFill>
              </a:rPr>
              <a:t>(</a:t>
            </a:r>
            <a:r>
              <a:rPr lang="en-MY" sz="2400" dirty="0" err="1">
                <a:solidFill>
                  <a:srgbClr val="000000"/>
                </a:solidFill>
              </a:rPr>
              <a:t>location.latitude</a:t>
            </a:r>
            <a:r>
              <a:rPr lang="en-MY" sz="2400" dirty="0">
                <a:solidFill>
                  <a:srgbClr val="000000"/>
                </a:solidFill>
              </a:rPr>
              <a:t>, </a:t>
            </a:r>
            <a:r>
              <a:rPr lang="en-MY" sz="2400" dirty="0" err="1">
                <a:solidFill>
                  <a:srgbClr val="000000"/>
                </a:solidFill>
              </a:rPr>
              <a:t>location.longitude</a:t>
            </a:r>
            <a:r>
              <a:rPr lang="en-MY" sz="2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      </a:t>
            </a:r>
            <a:r>
              <a:rPr lang="en-US" sz="2400" dirty="0" err="1" smtClean="0">
                <a:solidFill>
                  <a:srgbClr val="000000"/>
                </a:solidFill>
              </a:rPr>
              <a:t>val</a:t>
            </a:r>
            <a:r>
              <a:rPr lang="en-US" sz="2400" dirty="0" smtClean="0">
                <a:solidFill>
                  <a:srgbClr val="000000"/>
                </a:solidFill>
              </a:rPr>
              <a:t> time = </a:t>
            </a:r>
            <a:r>
              <a:rPr lang="en-US" sz="2400" dirty="0" err="1" smtClean="0">
                <a:solidFill>
                  <a:srgbClr val="000000"/>
                </a:solidFill>
              </a:rPr>
              <a:t>location.time</a:t>
            </a:r>
            <a:endParaRPr lang="en-MY" sz="24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MY" sz="2400" dirty="0">
                <a:solidFill>
                  <a:srgbClr val="000000"/>
                </a:solidFill>
              </a:rPr>
              <a:t> </a:t>
            </a:r>
            <a:r>
              <a:rPr lang="en-MY" sz="2400" dirty="0" smtClean="0">
                <a:solidFill>
                  <a:srgbClr val="000000"/>
                </a:solidFill>
              </a:rPr>
              <a:t>    } </a:t>
            </a:r>
            <a:r>
              <a:rPr lang="en-MY" sz="2400" dirty="0">
                <a:solidFill>
                  <a:srgbClr val="000000"/>
                </a:solidFill>
              </a:rPr>
              <a:t>else {         </a:t>
            </a:r>
            <a:endParaRPr lang="en-MY" sz="24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MY" sz="2400" dirty="0">
                <a:solidFill>
                  <a:srgbClr val="000000"/>
                </a:solidFill>
              </a:rPr>
              <a:t> </a:t>
            </a:r>
            <a:r>
              <a:rPr lang="en-MY" sz="2400" dirty="0" smtClean="0">
                <a:solidFill>
                  <a:srgbClr val="000000"/>
                </a:solidFill>
              </a:rPr>
              <a:t>          </a:t>
            </a:r>
            <a:r>
              <a:rPr lang="en-MY" sz="2400" dirty="0" err="1">
                <a:solidFill>
                  <a:srgbClr val="000000"/>
                </a:solidFill>
              </a:rPr>
              <a:t>Log.e</a:t>
            </a:r>
            <a:r>
              <a:rPr lang="en-MY" sz="2400" dirty="0">
                <a:solidFill>
                  <a:srgbClr val="000000"/>
                </a:solidFill>
              </a:rPr>
              <a:t>(TAG, "No location found")        </a:t>
            </a:r>
            <a:endParaRPr lang="en-MY" sz="24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MY" sz="2400" dirty="0">
                <a:solidFill>
                  <a:srgbClr val="000000"/>
                </a:solidFill>
              </a:rPr>
              <a:t> </a:t>
            </a:r>
            <a:r>
              <a:rPr lang="en-MY" sz="2400" dirty="0" smtClean="0">
                <a:solidFill>
                  <a:srgbClr val="000000"/>
                </a:solidFill>
              </a:rPr>
              <a:t>    }  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MY" sz="2400" dirty="0" smtClean="0">
                <a:solidFill>
                  <a:srgbClr val="000000"/>
                </a:solidFill>
              </a:rPr>
              <a:t> </a:t>
            </a:r>
            <a:r>
              <a:rPr lang="en-MY" sz="2400" dirty="0">
                <a:solidFill>
                  <a:srgbClr val="000000"/>
                </a:solidFill>
              </a:rPr>
              <a:t>}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18" name="Google Shape;318;p49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39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333225" y="4880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Geocoding and reverse geocoding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>
            <a:off x="311700" y="1944025"/>
            <a:ext cx="5340000" cy="34662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 sz="2800" i="1" dirty="0">
                <a:solidFill>
                  <a:srgbClr val="000000"/>
                </a:solidFill>
              </a:rPr>
              <a:t>Geocode:</a:t>
            </a:r>
            <a:r>
              <a:rPr lang="en" sz="2800" dirty="0">
                <a:solidFill>
                  <a:srgbClr val="000000"/>
                </a:solidFill>
              </a:rPr>
              <a:t> </a:t>
            </a:r>
            <a:br>
              <a:rPr lang="en" sz="2800" dirty="0">
                <a:solidFill>
                  <a:srgbClr val="000000"/>
                </a:solidFill>
              </a:rPr>
            </a:br>
            <a:r>
              <a:rPr lang="en" sz="2800" dirty="0">
                <a:solidFill>
                  <a:srgbClr val="000000"/>
                </a:solidFill>
              </a:rPr>
              <a:t>Convert human-readable street address into latitude/longitude 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chemeClr val="dk1"/>
              </a:buClr>
              <a:buChar char="●"/>
            </a:pPr>
            <a:r>
              <a:rPr lang="en" sz="2800" i="1" dirty="0">
                <a:solidFill>
                  <a:srgbClr val="000000"/>
                </a:solidFill>
              </a:rPr>
              <a:t>Reverse geocode:</a:t>
            </a:r>
            <a:r>
              <a:rPr lang="en" sz="2800" dirty="0">
                <a:solidFill>
                  <a:srgbClr val="000000"/>
                </a:solidFill>
              </a:rPr>
              <a:t> </a:t>
            </a:r>
            <a:br>
              <a:rPr lang="en" sz="2800" dirty="0">
                <a:solidFill>
                  <a:srgbClr val="000000"/>
                </a:solidFill>
              </a:rPr>
            </a:br>
            <a:r>
              <a:rPr lang="en" sz="2800" dirty="0">
                <a:solidFill>
                  <a:srgbClr val="000000"/>
                </a:solidFill>
              </a:rPr>
              <a:t>Convert lat/long into human-readable street address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54" name="Google Shape;354;p54"/>
          <p:cNvSpPr/>
          <p:nvPr/>
        </p:nvSpPr>
        <p:spPr>
          <a:xfrm>
            <a:off x="5785200" y="1924875"/>
            <a:ext cx="2917500" cy="1014000"/>
          </a:xfrm>
          <a:prstGeom prst="round2DiagRect">
            <a:avLst>
              <a:gd name="adj1" fmla="val 16667"/>
              <a:gd name="adj2" fmla="val 4814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5" name="Google Shape;355;p54"/>
          <p:cNvSpPr/>
          <p:nvPr/>
        </p:nvSpPr>
        <p:spPr>
          <a:xfrm>
            <a:off x="5785200" y="3803050"/>
            <a:ext cx="2917500" cy="1386000"/>
          </a:xfrm>
          <a:prstGeom prst="round2DiagRect">
            <a:avLst>
              <a:gd name="adj1" fmla="val 16667"/>
              <a:gd name="adj2" fmla="val 7357"/>
            </a:avLst>
          </a:prstGeom>
          <a:solidFill>
            <a:srgbClr val="FFFFFF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6" name="Google Shape;356;p54"/>
          <p:cNvSpPr txBox="1"/>
          <p:nvPr/>
        </p:nvSpPr>
        <p:spPr>
          <a:xfrm>
            <a:off x="6105525" y="378462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lang="en" sz="2000" i="1">
                <a:latin typeface="Roboto"/>
                <a:ea typeface="Roboto"/>
                <a:cs typeface="Roboto"/>
                <a:sym typeface="Roboto"/>
              </a:rPr>
            </a:b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UK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  <a:p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6105525" y="197437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54"/>
          <p:cNvCxnSpPr/>
          <p:nvPr/>
        </p:nvCxnSpPr>
        <p:spPr>
          <a:xfrm flipH="1">
            <a:off x="7140500" y="2938850"/>
            <a:ext cx="12000" cy="83520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6467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Use the Geocoder class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4" name="Google Shape;364;p55"/>
          <p:cNvSpPr txBox="1">
            <a:spLocks noGrp="1"/>
          </p:cNvSpPr>
          <p:nvPr>
            <p:ph type="body" idx="1"/>
          </p:nvPr>
        </p:nvSpPr>
        <p:spPr>
          <a:xfrm>
            <a:off x="311700" y="1618118"/>
            <a:ext cx="8754900" cy="33885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500"/>
              </a:spcBef>
              <a:buClr>
                <a:srgbClr val="000000"/>
              </a:buClr>
              <a:buChar char="●"/>
            </a:pPr>
            <a:r>
              <a:rPr lang="en" sz="2800" dirty="0">
                <a:solidFill>
                  <a:schemeClr val="dk1"/>
                </a:solidFill>
              </a:rPr>
              <a:t>Use </a:t>
            </a:r>
            <a:r>
              <a:rPr lang="en" sz="2800" u="sng" dirty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Geocoder</a:t>
            </a:r>
            <a:r>
              <a:rPr lang="en" sz="2800" dirty="0">
                <a:solidFill>
                  <a:schemeClr val="dk1"/>
                </a:solidFill>
              </a:rPr>
              <a:t> for geocoding and reverse geocoding</a:t>
            </a:r>
            <a:endParaRPr sz="2800" dirty="0">
              <a:solidFill>
                <a:schemeClr val="dk1"/>
              </a:solidFill>
            </a:endParaRPr>
          </a:p>
          <a:p>
            <a:pPr indent="0">
              <a:spcBef>
                <a:spcPts val="500"/>
              </a:spcBef>
              <a:buNone/>
            </a:pPr>
            <a:r>
              <a:rPr lang="en" sz="2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 = </a:t>
            </a:r>
            <a:r>
              <a:rPr lang="en" sz="2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Geocoder(applicationcontext</a:t>
            </a:r>
            <a:r>
              <a:rPr lang="en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Locale.getDefault</a:t>
            </a:r>
            <a:r>
              <a:rPr lang="en" sz="2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Char char="●"/>
            </a:pPr>
            <a:r>
              <a:rPr lang="en" sz="2800" dirty="0">
                <a:solidFill>
                  <a:schemeClr val="dk1"/>
                </a:solidFill>
              </a:rPr>
              <a:t>Methods make network request—don't call on main thread</a:t>
            </a:r>
            <a:endParaRPr sz="2800" dirty="0"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5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432" y="5031426"/>
            <a:ext cx="3047376" cy="11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6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42885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Geocoder backend 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311700" y="1591943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Char char="●"/>
            </a:pPr>
            <a:r>
              <a:rPr lang="en" sz="2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 sz="2800" dirty="0">
                <a:solidFill>
                  <a:schemeClr val="tx1"/>
                </a:solidFill>
              </a:rPr>
              <a:t> requires backend service that are not included in core Android framework</a:t>
            </a:r>
            <a:endParaRPr sz="2800"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Char char="●"/>
            </a:pPr>
            <a:r>
              <a:rPr lang="en" sz="2800" dirty="0">
                <a:solidFill>
                  <a:schemeClr val="tx1"/>
                </a:solidFill>
              </a:rPr>
              <a:t>Use </a:t>
            </a:r>
            <a:r>
              <a:rPr lang="en" sz="2800" u="sng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isPresent()</a:t>
            </a:r>
            <a:r>
              <a:rPr lang="en" sz="2800" dirty="0">
                <a:solidFill>
                  <a:schemeClr val="tx1"/>
                </a:solidFill>
              </a:rPr>
              <a:t> to check if implementation exists</a:t>
            </a:r>
            <a:endParaRPr sz="2800" dirty="0">
              <a:solidFill>
                <a:schemeClr val="tx1"/>
              </a:solidFill>
            </a:endParaRPr>
          </a:p>
          <a:p>
            <a:pPr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 sz="2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 sz="2800" dirty="0">
                <a:solidFill>
                  <a:schemeClr val="tx1"/>
                </a:solidFill>
              </a:rPr>
              <a:t> query methods return empty list if no backend service exists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6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bg1"/>
                </a:solidFill>
              </a:rPr>
              <a:pPr/>
              <a:t>28</a:t>
            </a:fld>
            <a:endParaRPr>
              <a:solidFill>
                <a:schemeClr val="bg1"/>
              </a:solidFill>
            </a:endParaRPr>
          </a:p>
        </p:txBody>
      </p:sp>
      <p:pic>
        <p:nvPicPr>
          <p:cNvPr id="5" name="Picture 2" descr="How to Use Geocoder Class in Android for Geoco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57" y="4380277"/>
            <a:ext cx="3097039" cy="20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47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Reverse geocoding coordinates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8" name="Google Shape;378;p57"/>
          <p:cNvSpPr txBox="1">
            <a:spLocks noGrp="1"/>
          </p:cNvSpPr>
          <p:nvPr>
            <p:ph type="body" idx="1"/>
          </p:nvPr>
        </p:nvSpPr>
        <p:spPr>
          <a:xfrm>
            <a:off x="389100" y="1676111"/>
            <a:ext cx="8754900" cy="33531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getFromLocation(</a:t>
            </a:r>
            <a:b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double latitude, double longitude, int maxResults)</a:t>
            </a:r>
            <a:r>
              <a:rPr lang="en" dirty="0">
                <a:solidFill>
                  <a:srgbClr val="000000"/>
                </a:solidFill>
              </a:rPr>
              <a:t> 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Returns list of </a:t>
            </a: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Address</a:t>
            </a:r>
            <a:r>
              <a:rPr lang="en" dirty="0">
                <a:solidFill>
                  <a:srgbClr val="000000"/>
                </a:solidFill>
              </a:rPr>
              <a:t> objects: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5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addresses:List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&lt;Address&gt;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geocoder.getFromLocation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lat,lng,1)</a:t>
            </a:r>
          </a:p>
          <a:p>
            <a:pPr marL="0" lvl="0" indent="0">
              <a:spcBef>
                <a:spcPts val="500"/>
              </a:spcBef>
              <a:buNone/>
            </a:pPr>
            <a:endParaRPr lang="en-US" i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500"/>
              </a:spcBef>
              <a:buNone/>
            </a:pPr>
            <a:r>
              <a:rPr lang="en-US" sz="1600" b="1" i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 * </a:t>
            </a:r>
            <a:r>
              <a:rPr lang="en-US" sz="1600" b="1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 method is deprecated in Android API 33</a:t>
            </a: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7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52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500558" y="48358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933525"/>
            <a:ext cx="59142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●"/>
            </a:pPr>
            <a:r>
              <a:rPr lang="en" sz="2800" dirty="0"/>
              <a:t>Mobile phones – key word is </a:t>
            </a:r>
            <a:r>
              <a:rPr lang="en" sz="2800" i="1" dirty="0"/>
              <a:t>MOBILE</a:t>
            </a:r>
            <a:endParaRPr sz="2800" i="1" dirty="0"/>
          </a:p>
          <a:p>
            <a:pPr>
              <a:buChar char="●"/>
            </a:pPr>
            <a:r>
              <a:rPr lang="en" sz="2800" dirty="0"/>
              <a:t>Users move around and go places</a:t>
            </a:r>
            <a:endParaRPr sz="2800" dirty="0"/>
          </a:p>
          <a:p>
            <a:pPr>
              <a:buChar char="●"/>
            </a:pPr>
            <a:r>
              <a:rPr lang="en" sz="2800" dirty="0"/>
              <a:t>Your app can detect and use the device location to customize the experience for the user</a:t>
            </a:r>
            <a:endParaRPr sz="2800"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150" y="1893745"/>
            <a:ext cx="2343150" cy="3409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10408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>
            <a:spLocks noGrp="1"/>
          </p:cNvSpPr>
          <p:nvPr>
            <p:ph type="title"/>
          </p:nvPr>
        </p:nvSpPr>
        <p:spPr>
          <a:xfrm>
            <a:off x="428850" y="2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Geocoding address into coordinates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5" name="Google Shape;385;p58"/>
          <p:cNvSpPr txBox="1">
            <a:spLocks noGrp="1"/>
          </p:cNvSpPr>
          <p:nvPr>
            <p:ph type="body" idx="1"/>
          </p:nvPr>
        </p:nvSpPr>
        <p:spPr>
          <a:xfrm>
            <a:off x="311700" y="1781038"/>
            <a:ext cx="8754900" cy="36291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" sz="24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getFromLocationName(</a:t>
            </a:r>
            <a:endParaRPr sz="2400" dirty="0"/>
          </a:p>
          <a:p>
            <a:pPr marL="0" indent="0">
              <a:spcBef>
                <a:spcPts val="50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String locationName, int maxResults)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Returns list of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2400" dirty="0">
                <a:solidFill>
                  <a:srgbClr val="000000"/>
                </a:solidFill>
              </a:rPr>
              <a:t> objects with latitude/longitude coordinates: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addresses: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List&lt;Address&gt;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geocoder.getFromLocationName(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"731 Market St, San Francisco, CA 94103", 1)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firstAddress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addresses[0]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latitude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firstAddress.latitude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 longitude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firstAddress.longitude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11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00"/>
              </a:spcBef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8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52714" y="6101362"/>
            <a:ext cx="691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</a:pPr>
            <a:r>
              <a:rPr lang="en-US" b="1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 This method is deprecated in Android API 33</a:t>
            </a:r>
            <a:endParaRPr lang="en-US" b="1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027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Getting location updates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8" name="Google Shape;398;p60"/>
          <p:cNvSpPr txBox="1">
            <a:spLocks noGrp="1"/>
          </p:cNvSpPr>
          <p:nvPr>
            <p:ph type="body" idx="1"/>
          </p:nvPr>
        </p:nvSpPr>
        <p:spPr>
          <a:xfrm>
            <a:off x="181300" y="1730639"/>
            <a:ext cx="6450236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●"/>
            </a:pPr>
            <a:r>
              <a:rPr lang="en" sz="2800" dirty="0"/>
              <a:t>Your app can get the last known location.</a:t>
            </a:r>
            <a:endParaRPr sz="2800" dirty="0"/>
          </a:p>
          <a:p>
            <a:pPr>
              <a:buChar char="●"/>
            </a:pPr>
            <a:r>
              <a:rPr lang="en" sz="2800" dirty="0"/>
              <a:t>It can also ask for regular updates to track location</a:t>
            </a:r>
            <a:endParaRPr sz="2800" dirty="0"/>
          </a:p>
          <a:p>
            <a:pPr>
              <a:buChar char="●"/>
            </a:pPr>
            <a:r>
              <a:rPr lang="en" sz="2800" dirty="0"/>
              <a:t>Use </a:t>
            </a: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800" dirty="0"/>
              <a:t> to set parameters for location update requests</a:t>
            </a:r>
            <a:endParaRPr sz="2800" dirty="0"/>
          </a:p>
        </p:txBody>
      </p:sp>
      <p:sp>
        <p:nvSpPr>
          <p:cNvPr id="399" name="Google Shape;399;p60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pic>
        <p:nvPicPr>
          <p:cNvPr id="400" name="Google Shape;4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50" y="1995801"/>
            <a:ext cx="2152650" cy="2886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504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>
            <a:spLocks noGrp="1"/>
          </p:cNvSpPr>
          <p:nvPr>
            <p:ph type="title"/>
          </p:nvPr>
        </p:nvSpPr>
        <p:spPr>
          <a:xfrm>
            <a:off x="428850" y="48358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LocationRequest parameters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6" name="Google Shape;406;p61"/>
          <p:cNvSpPr txBox="1">
            <a:spLocks noGrp="1"/>
          </p:cNvSpPr>
          <p:nvPr>
            <p:ph type="body" idx="1"/>
          </p:nvPr>
        </p:nvSpPr>
        <p:spPr>
          <a:xfrm>
            <a:off x="311700" y="1944025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Set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-US" sz="2800" dirty="0"/>
              <a:t> parameters to control location requests</a:t>
            </a:r>
          </a:p>
          <a:p>
            <a:pPr>
              <a:lnSpc>
                <a:spcPct val="114000"/>
              </a:lnSpc>
              <a:buClr>
                <a:schemeClr val="dk1"/>
              </a:buClr>
              <a:buFont typeface="Arial"/>
              <a:buChar char="●"/>
            </a:pPr>
            <a:r>
              <a:rPr lang="en" sz="2400" u="sng" dirty="0" smtClean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sz="2400" u="sng" dirty="0" smtClean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nterval</a:t>
            </a:r>
            <a:r>
              <a:rPr lang="en" sz="2400" dirty="0" smtClean="0">
                <a:solidFill>
                  <a:srgbClr val="000000"/>
                </a:solidFill>
              </a:rPr>
              <a:t>: </a:t>
            </a:r>
            <a:r>
              <a:rPr lang="en" sz="2400" dirty="0">
                <a:solidFill>
                  <a:srgbClr val="000000"/>
                </a:solidFill>
              </a:rPr>
              <a:t/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" sz="2400" dirty="0">
                <a:solidFill>
                  <a:srgbClr val="000000"/>
                </a:solidFill>
              </a:rPr>
              <a:t>Sets how frequently your app needs updates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chemeClr val="dk1"/>
              </a:buClr>
              <a:buFont typeface="Arial"/>
              <a:buChar char="●"/>
            </a:pPr>
            <a:r>
              <a:rPr lang="en" sz="2400" u="sng" dirty="0" smtClean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faster</a:t>
            </a:r>
            <a:r>
              <a:rPr lang="en" sz="2400" u="sng" dirty="0" smtClean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</a:t>
            </a:r>
            <a:r>
              <a:rPr lang="en" sz="2400" u="sng" dirty="0" smtClean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nterval</a:t>
            </a:r>
            <a:r>
              <a:rPr lang="en" sz="2400" dirty="0">
                <a:solidFill>
                  <a:srgbClr val="000000"/>
                </a:solidFill>
              </a:rPr>
              <a:t>: : </a:t>
            </a:r>
            <a:r>
              <a:rPr lang="en" sz="2400" dirty="0">
                <a:solidFill>
                  <a:srgbClr val="000000"/>
                </a:solidFill>
              </a:rPr>
              <a:t/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" sz="2400" dirty="0">
                <a:solidFill>
                  <a:srgbClr val="000000"/>
                </a:solidFill>
              </a:rPr>
              <a:t>Sets limit to the update rate to prevent flicker/data overflow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chemeClr val="dk1"/>
              </a:buClr>
              <a:buFont typeface="Arial"/>
              <a:buChar char="●"/>
            </a:pPr>
            <a:r>
              <a:rPr lang="en" sz="2400" u="sng" dirty="0" smtClean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" sz="2400" u="sng" dirty="0" smtClean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riority</a:t>
            </a:r>
            <a:r>
              <a:rPr lang="en" sz="2400" dirty="0" smtClean="0">
                <a:solidFill>
                  <a:srgbClr val="000000"/>
                </a:solidFill>
              </a:rPr>
              <a:t>: </a:t>
            </a:r>
            <a:r>
              <a:rPr lang="en" sz="2400" dirty="0">
                <a:solidFill>
                  <a:srgbClr val="000000"/>
                </a:solidFill>
              </a:rPr>
              <a:t/>
            </a:r>
            <a:br>
              <a:rPr lang="en" sz="2400" dirty="0">
                <a:solidFill>
                  <a:srgbClr val="000000"/>
                </a:solidFill>
              </a:rPr>
            </a:br>
            <a:r>
              <a:rPr lang="en" sz="2400" dirty="0">
                <a:solidFill>
                  <a:srgbClr val="000000"/>
                </a:solidFill>
              </a:rPr>
              <a:t>Sets request priority and sources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267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Request priority values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3" name="Google Shape;413;p62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graphicFrame>
        <p:nvGraphicFramePr>
          <p:cNvPr id="414" name="Google Shape;414;p62"/>
          <p:cNvGraphicFramePr/>
          <p:nvPr/>
        </p:nvGraphicFramePr>
        <p:xfrm>
          <a:off x="311700" y="2022850"/>
          <a:ext cx="8234500" cy="31901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34050"/>
                <a:gridCol w="4800450"/>
              </a:tblGrid>
              <a:tr h="1304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 dirty="0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PRIORITY_BALANCED_POWER_ACCURACY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Precise to within city block (100 meters); uses only Wi-Fi and cell network, to consume less power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PRIORITY_HIGH_ACCURACY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GPS if available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PRIORITY_LOW_POWER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City-level precision (10 km)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PRIORITY_NO_POWER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Updates when triggered by other apps (zero additional power)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66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>
            <a:spLocks noGrp="1"/>
          </p:cNvSpPr>
          <p:nvPr>
            <p:ph type="title"/>
          </p:nvPr>
        </p:nvSpPr>
        <p:spPr>
          <a:xfrm>
            <a:off x="226208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Create LocationRequest example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0" name="Google Shape;420;p63"/>
          <p:cNvSpPr txBox="1">
            <a:spLocks noGrp="1"/>
          </p:cNvSpPr>
          <p:nvPr>
            <p:ph type="body" idx="1"/>
          </p:nvPr>
        </p:nvSpPr>
        <p:spPr>
          <a:xfrm>
            <a:off x="311700" y="1933525"/>
            <a:ext cx="8709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en" b="1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getLocationRequest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LocationRequest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val locationRequest: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LocationRequest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LocationRequest()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locationRequest.interval = 10000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locationRequest.fastestInterval = 5000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locationRequest.priority =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LocationRequest.PRIORITY_HIGH_ACCURACY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locationRequest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63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80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Requesting location updates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4" name="Google Shape;434;p65"/>
          <p:cNvSpPr txBox="1">
            <a:spLocks noGrp="1"/>
          </p:cNvSpPr>
          <p:nvPr>
            <p:ph type="body" idx="1"/>
          </p:nvPr>
        </p:nvSpPr>
        <p:spPr>
          <a:xfrm>
            <a:off x="311700" y="1579268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500"/>
              </a:spcBef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Use </a:t>
            </a: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LocationRequest</a:t>
            </a:r>
            <a:r>
              <a:rPr lang="en" sz="2800" dirty="0">
                <a:solidFill>
                  <a:srgbClr val="000000"/>
                </a:solidFill>
              </a:rPr>
              <a:t> with </a:t>
            </a: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FusedLocationProviderClient</a:t>
            </a:r>
            <a:r>
              <a:rPr lang="en" sz="2800" dirty="0">
                <a:solidFill>
                  <a:srgbClr val="000000"/>
                </a:solidFill>
              </a:rPr>
              <a:t> 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Accuracy of location determined by:</a:t>
            </a:r>
            <a:endParaRPr sz="2800" dirty="0">
              <a:solidFill>
                <a:srgbClr val="000000"/>
              </a:solidFill>
            </a:endParaRPr>
          </a:p>
          <a:p>
            <a:pPr lvl="1" indent="-381000">
              <a:spcBef>
                <a:spcPts val="0"/>
              </a:spcBef>
              <a:buClr>
                <a:srgbClr val="000000"/>
              </a:buClr>
              <a:buSzPts val="2400"/>
              <a:buChar char="○"/>
            </a:pPr>
            <a:r>
              <a:rPr lang="en" sz="3200" dirty="0">
                <a:solidFill>
                  <a:srgbClr val="000000"/>
                </a:solidFill>
              </a:rPr>
              <a:t>Available location providers (network and GPS)</a:t>
            </a:r>
            <a:endParaRPr sz="3200" dirty="0">
              <a:solidFill>
                <a:srgbClr val="000000"/>
              </a:solidFill>
            </a:endParaRPr>
          </a:p>
          <a:p>
            <a:pPr lvl="1" indent="-381000">
              <a:spcBef>
                <a:spcPts val="0"/>
              </a:spcBef>
              <a:buClr>
                <a:srgbClr val="000000"/>
              </a:buClr>
              <a:buSzPts val="2400"/>
              <a:buChar char="○"/>
            </a:pPr>
            <a:r>
              <a:rPr lang="en" sz="3200" dirty="0">
                <a:solidFill>
                  <a:srgbClr val="000000"/>
                </a:solidFill>
              </a:rPr>
              <a:t>Location permission requested</a:t>
            </a:r>
            <a:endParaRPr sz="3200" dirty="0">
              <a:solidFill>
                <a:srgbClr val="000000"/>
              </a:solidFill>
            </a:endParaRPr>
          </a:p>
          <a:p>
            <a:pPr lvl="1" indent="-381000">
              <a:spcBef>
                <a:spcPts val="0"/>
              </a:spcBef>
              <a:buClr>
                <a:srgbClr val="000000"/>
              </a:buClr>
              <a:buSzPts val="2400"/>
              <a:buChar char="○"/>
            </a:pPr>
            <a:r>
              <a:rPr lang="en" sz="3200" dirty="0">
                <a:solidFill>
                  <a:srgbClr val="000000"/>
                </a:solidFill>
              </a:rPr>
              <a:t>Options set in location request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435" name="Google Shape;435;p65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361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>
            <a:spLocks noGrp="1"/>
          </p:cNvSpPr>
          <p:nvPr>
            <p:ph type="title"/>
          </p:nvPr>
        </p:nvSpPr>
        <p:spPr>
          <a:xfrm>
            <a:off x="311700" y="51532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Steps to start location updates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41" name="Google Shape;441;p66"/>
          <p:cNvSpPr txBox="1">
            <a:spLocks noGrp="1"/>
          </p:cNvSpPr>
          <p:nvPr>
            <p:ph type="body" idx="1"/>
          </p:nvPr>
        </p:nvSpPr>
        <p:spPr>
          <a:xfrm>
            <a:off x="311700" y="1613374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5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" sz="2800" dirty="0">
                <a:solidFill>
                  <a:srgbClr val="000000"/>
                </a:solidFill>
              </a:rPr>
              <a:t>Create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800" dirty="0">
                <a:solidFill>
                  <a:srgbClr val="000000"/>
                </a:solidFill>
              </a:rPr>
              <a:t> object 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" sz="2800" dirty="0">
                <a:solidFill>
                  <a:srgbClr val="000000"/>
                </a:solidFill>
              </a:rPr>
              <a:t>Override </a:t>
            </a: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LocationCallback.onLocationResult()</a:t>
            </a:r>
            <a:endParaRPr sz="2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Aft>
                <a:spcPts val="20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 sz="2800" dirty="0">
                <a:solidFill>
                  <a:srgbClr val="000000"/>
                </a:solidFill>
              </a:rPr>
              <a:t>Use </a:t>
            </a: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requestLocationUpdates()</a:t>
            </a:r>
            <a:r>
              <a:rPr lang="en" sz="2800" dirty="0">
                <a:solidFill>
                  <a:srgbClr val="000000"/>
                </a:solidFill>
              </a:rPr>
              <a:t> on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 sz="2800" dirty="0">
                <a:solidFill>
                  <a:srgbClr val="000000"/>
                </a:solidFill>
              </a:rPr>
              <a:t> to start regular updates</a:t>
            </a: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66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359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311700" y="45794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b="0" dirty="0">
                <a:solidFill>
                  <a:schemeClr val="bg1"/>
                </a:solidFill>
              </a:rPr>
              <a:t>Steps to start location updates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448" name="Google Shape;448;p67"/>
          <p:cNvSpPr txBox="1">
            <a:spLocks noGrp="1"/>
          </p:cNvSpPr>
          <p:nvPr>
            <p:ph type="body" idx="1"/>
          </p:nvPr>
        </p:nvSpPr>
        <p:spPr>
          <a:xfrm>
            <a:off x="311700" y="1601777"/>
            <a:ext cx="8754900" cy="34662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" sz="2800" dirty="0">
                <a:solidFill>
                  <a:srgbClr val="000000"/>
                </a:solidFill>
              </a:rPr>
              <a:t>Use </a:t>
            </a: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requestLocationUpdates()</a:t>
            </a:r>
            <a:r>
              <a:rPr lang="en" sz="2800" dirty="0">
                <a:solidFill>
                  <a:srgbClr val="000000"/>
                </a:solidFill>
              </a:rPr>
              <a:t> to start regular updates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Pass in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800" dirty="0">
                <a:solidFill>
                  <a:srgbClr val="000000"/>
                </a:solidFill>
              </a:rPr>
              <a:t> and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endParaRPr sz="2800" dirty="0">
              <a:solidFill>
                <a:srgbClr val="000000"/>
              </a:solidFill>
            </a:endParaRPr>
          </a:p>
          <a:p>
            <a:pPr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Location updates </a:t>
            </a:r>
            <a:r>
              <a:rPr lang="en" sz="2800" dirty="0">
                <a:solidFill>
                  <a:srgbClr val="000000"/>
                </a:solidFill>
              </a:rPr>
              <a:t>are delivered to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onLocationResult()</a:t>
            </a: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67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pic>
        <p:nvPicPr>
          <p:cNvPr id="13314" name="Picture 2" descr="Location | Request Location Updates | Location SettingsClient |  FusedLocationProviderClient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38" y="4770353"/>
            <a:ext cx="2938003" cy="16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7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Using LocationCallback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5" name="Google Shape;455;p68"/>
          <p:cNvSpPr txBox="1">
            <a:spLocks noGrp="1"/>
          </p:cNvSpPr>
          <p:nvPr>
            <p:ph type="body" idx="1"/>
          </p:nvPr>
        </p:nvSpPr>
        <p:spPr>
          <a:xfrm>
            <a:off x="311700" y="1788435"/>
            <a:ext cx="8754900" cy="31944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FR" dirty="0" err="1">
                <a:latin typeface="Consolas" panose="020B0609020204030204" pitchFamily="49" charset="0"/>
              </a:rPr>
              <a:t>private</a:t>
            </a:r>
            <a:r>
              <a:rPr lang="fr-FR" dirty="0">
                <a:latin typeface="Consolas" panose="020B0609020204030204" pitchFamily="49" charset="0"/>
              </a:rPr>
              <a:t> var </a:t>
            </a:r>
            <a:r>
              <a:rPr lang="fr-FR" dirty="0" err="1">
                <a:latin typeface="Consolas" panose="020B0609020204030204" pitchFamily="49" charset="0"/>
              </a:rPr>
              <a:t>locationRequest</a:t>
            </a:r>
            <a:r>
              <a:rPr lang="fr-FR" dirty="0">
                <a:latin typeface="Consolas" panose="020B0609020204030204" pitchFamily="49" charset="0"/>
              </a:rPr>
              <a:t>: </a:t>
            </a:r>
            <a:r>
              <a:rPr lang="fr-FR" dirty="0" err="1">
                <a:latin typeface="Consolas" panose="020B0609020204030204" pitchFamily="49" charset="0"/>
              </a:rPr>
              <a:t>LocationRequest</a:t>
            </a:r>
            <a:r>
              <a:rPr lang="fr-FR" dirty="0">
                <a:latin typeface="Consolas" panose="020B0609020204030204" pitchFamily="49" charset="0"/>
              </a:rPr>
              <a:t>? = </a:t>
            </a:r>
            <a:r>
              <a:rPr lang="fr-FR" dirty="0" err="1">
                <a:latin typeface="Consolas" panose="020B0609020204030204" pitchFamily="49" charset="0"/>
              </a:rPr>
              <a:t>null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en-MY" dirty="0" err="1">
                <a:latin typeface="Consolas" panose="020B0609020204030204" pitchFamily="49" charset="0"/>
              </a:rPr>
              <a:t>locationRequest</a:t>
            </a:r>
            <a:r>
              <a:rPr lang="en-MY" dirty="0">
                <a:latin typeface="Consolas" panose="020B0609020204030204" pitchFamily="49" charset="0"/>
              </a:rPr>
              <a:t> = </a:t>
            </a:r>
            <a:r>
              <a:rPr lang="en-MY" dirty="0" err="1">
                <a:latin typeface="Consolas" panose="020B0609020204030204" pitchFamily="49" charset="0"/>
              </a:rPr>
              <a:t>LocationRequest.create</a:t>
            </a:r>
            <a:r>
              <a:rPr lang="en-MY" dirty="0">
                <a:latin typeface="Consolas" panose="020B0609020204030204" pitchFamily="49" charset="0"/>
              </a:rPr>
              <a:t>()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/>
              <a:t/>
            </a:r>
            <a:br>
              <a:rPr lang="en-MY" dirty="0"/>
            </a:br>
            <a:endParaRPr lang="en-MY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en-MY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object :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override 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onLocationResult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locationResult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LocationResult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MY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getCurrentLocation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MY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endParaRPr lang="en-MY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fusedLocationClient.requestLocationUpdates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null)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8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556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MY" dirty="0"/>
          </a:p>
        </p:txBody>
      </p:sp>
      <p:pic>
        <p:nvPicPr>
          <p:cNvPr id="15362" name="Picture 2" descr="Understanding device locations on Android - Guidebooks with Goog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12" y="2158703"/>
            <a:ext cx="3622296" cy="30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9212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Using location in your app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71521" y="1737897"/>
            <a:ext cx="8520600" cy="318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●"/>
            </a:pPr>
            <a:r>
              <a:rPr lang="en" sz="2800" dirty="0"/>
              <a:t>Check if location permission has been granted</a:t>
            </a:r>
            <a:endParaRPr sz="2800" dirty="0"/>
          </a:p>
          <a:p>
            <a:pPr>
              <a:buChar char="●"/>
            </a:pPr>
            <a:r>
              <a:rPr lang="en" sz="2800" dirty="0"/>
              <a:t>Ask for permission if necessary</a:t>
            </a:r>
            <a:endParaRPr sz="2800" dirty="0"/>
          </a:p>
          <a:p>
            <a:pPr>
              <a:buChar char="●"/>
            </a:pPr>
            <a:r>
              <a:rPr lang="en" sz="2800" dirty="0"/>
              <a:t>Request most recent location</a:t>
            </a:r>
            <a:endParaRPr sz="2800" dirty="0"/>
          </a:p>
          <a:p>
            <a:pPr>
              <a:buChar char="●"/>
            </a:pPr>
            <a:r>
              <a:rPr lang="en" sz="2800" dirty="0"/>
              <a:t>Request location updates</a:t>
            </a:r>
            <a:endParaRPr sz="28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2052" name="Picture 4" descr="Receive location updates in Android with Kotlin | Google Code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66" y="2888291"/>
            <a:ext cx="1795632" cy="359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7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6649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Get the device location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581495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Char char="●"/>
            </a:pPr>
            <a:r>
              <a:rPr lang="en" sz="2800" dirty="0"/>
              <a:t>Use </a:t>
            </a: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FusedLocationProviderClient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Makes location requests combining GPS, Wi-Fi, and cell network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Balances fast, accurate results with minimal battery drain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Char char="●"/>
            </a:pPr>
            <a:r>
              <a:rPr lang="en" sz="2800" dirty="0">
                <a:solidFill>
                  <a:srgbClr val="000000"/>
                </a:solidFill>
              </a:rPr>
              <a:t>Returns </a:t>
            </a:r>
            <a:r>
              <a:rPr lang="en" sz="2800" u="sng" dirty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Location</a:t>
            </a:r>
            <a:r>
              <a:rPr lang="en" sz="2800" dirty="0">
                <a:solidFill>
                  <a:srgbClr val="000000"/>
                </a:solidFill>
              </a:rPr>
              <a:t> object with latitude and longitude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5" name="Picture 2" descr="How to easily fake your location, without rooting your Androi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965" y="5142216"/>
            <a:ext cx="2572283" cy="14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9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6" y="3818473"/>
            <a:ext cx="3337084" cy="2223433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32"/>
          <p:cNvSpPr/>
          <p:nvPr/>
        </p:nvSpPr>
        <p:spPr>
          <a:xfrm>
            <a:off x="5186937" y="2514535"/>
            <a:ext cx="3619800" cy="1092900"/>
          </a:xfrm>
          <a:prstGeom prst="round2DiagRect">
            <a:avLst>
              <a:gd name="adj1" fmla="val 16667"/>
              <a:gd name="adj2" fmla="val 4814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5302362" y="4374285"/>
            <a:ext cx="3619800" cy="1556700"/>
          </a:xfrm>
          <a:prstGeom prst="round2DiagRect">
            <a:avLst>
              <a:gd name="adj1" fmla="val 16667"/>
              <a:gd name="adj2" fmla="val 7357"/>
            </a:avLst>
          </a:prstGeom>
          <a:solidFill>
            <a:srgbClr val="FFFFFF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75" y="48358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Get the device location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921875"/>
            <a:ext cx="4587000" cy="1304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Font typeface="Roboto"/>
              <a:buChar char="●"/>
            </a:pPr>
            <a:r>
              <a:rPr lang="en" sz="2800" dirty="0">
                <a:solidFill>
                  <a:srgbClr val="000000"/>
                </a:solidFill>
              </a:rPr>
              <a:t>Use </a:t>
            </a:r>
            <a:r>
              <a:rPr lang="en" sz="2800" u="sng" dirty="0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Geocoder</a:t>
            </a:r>
            <a:r>
              <a:rPr lang="en" sz="2800" dirty="0">
                <a:solidFill>
                  <a:srgbClr val="000000"/>
                </a:solidFill>
              </a:rPr>
              <a:t> to convert lat/long location to physical address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spcAft>
                <a:spcPts val="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622687" y="264023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i="1" dirty="0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sz="2400" i="1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i="1" dirty="0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sz="24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622687" y="437428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lang="en" sz="2400" i="1">
                <a:latin typeface="Roboto"/>
                <a:ea typeface="Roboto"/>
                <a:cs typeface="Roboto"/>
                <a:sym typeface="Roboto"/>
              </a:rPr>
            </a:br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sz="2400" i="1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i="1">
                <a:latin typeface="Roboto"/>
                <a:ea typeface="Roboto"/>
                <a:cs typeface="Roboto"/>
                <a:sym typeface="Roboto"/>
              </a:rPr>
              <a:t>UK</a:t>
            </a:r>
            <a:endParaRPr sz="2400" i="1">
              <a:latin typeface="Roboto"/>
              <a:ea typeface="Roboto"/>
              <a:cs typeface="Roboto"/>
              <a:sym typeface="Roboto"/>
            </a:endParaRPr>
          </a:p>
          <a:p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32"/>
          <p:cNvCxnSpPr>
            <a:stCxn id="188" idx="1"/>
            <a:endCxn id="194" idx="0"/>
          </p:cNvCxnSpPr>
          <p:nvPr/>
        </p:nvCxnSpPr>
        <p:spPr>
          <a:xfrm>
            <a:off x="6996837" y="3607435"/>
            <a:ext cx="0" cy="76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577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2986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Setting up Google Play services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656955"/>
            <a:ext cx="8754900" cy="34881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2800" dirty="0">
                <a:solidFill>
                  <a:srgbClr val="000000"/>
                </a:solidFill>
              </a:rPr>
              <a:t>Location services are provided by Google Play Services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2800" dirty="0">
                <a:solidFill>
                  <a:srgbClr val="000000"/>
                </a:solidFill>
              </a:rPr>
              <a:t>Install Google Repository in Android Studio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Select </a:t>
            </a:r>
            <a:r>
              <a:rPr lang="en" sz="2800" b="1" dirty="0">
                <a:solidFill>
                  <a:srgbClr val="000000"/>
                </a:solidFill>
              </a:rPr>
              <a:t>Tools &gt; Android &gt; SDK Manager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Select the </a:t>
            </a:r>
            <a:r>
              <a:rPr lang="en" sz="2800" b="1" dirty="0">
                <a:solidFill>
                  <a:srgbClr val="000000"/>
                </a:solidFill>
              </a:rPr>
              <a:t>SDK Tools</a:t>
            </a:r>
            <a:r>
              <a:rPr lang="en" sz="2800" dirty="0">
                <a:solidFill>
                  <a:srgbClr val="000000"/>
                </a:solidFill>
              </a:rPr>
              <a:t> tab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Expand </a:t>
            </a:r>
            <a:r>
              <a:rPr lang="en" sz="2800" b="1" dirty="0">
                <a:solidFill>
                  <a:srgbClr val="000000"/>
                </a:solidFill>
              </a:rPr>
              <a:t>Support Repository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Select </a:t>
            </a:r>
            <a:r>
              <a:rPr lang="en" sz="2800" b="1" dirty="0">
                <a:solidFill>
                  <a:srgbClr val="000000"/>
                </a:solidFill>
              </a:rPr>
              <a:t>Google Repository</a:t>
            </a:r>
            <a:r>
              <a:rPr lang="en" sz="2800" dirty="0">
                <a:solidFill>
                  <a:srgbClr val="000000"/>
                </a:solidFill>
              </a:rPr>
              <a:t> and click </a:t>
            </a:r>
            <a:r>
              <a:rPr lang="en" sz="2800" b="1" dirty="0">
                <a:solidFill>
                  <a:srgbClr val="000000"/>
                </a:solidFill>
              </a:rPr>
              <a:t>OK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9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428850" y="3675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Adding Google Play to your project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266258" y="1597135"/>
            <a:ext cx="8683192" cy="2077557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Add to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 sz="2400" dirty="0">
                <a:solidFill>
                  <a:schemeClr val="dk1"/>
                </a:solidFill>
              </a:rPr>
              <a:t> in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build.gradle (Module: app</a:t>
            </a: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24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version number, such as 18.0.0.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Replace </a:t>
            </a:r>
            <a:r>
              <a:rPr lang="en-US" sz="2400" dirty="0">
                <a:solidFill>
                  <a:srgbClr val="000000"/>
                </a:solidFill>
              </a:rPr>
              <a:t>with new version number, if Android Studio suggests it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00"/>
              </a:spcBef>
              <a:buNone/>
            </a:pP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0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spcBef>
                <a:spcPts val="500"/>
              </a:spcBef>
              <a:spcAft>
                <a:spcPts val="20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3" y="2377141"/>
            <a:ext cx="8010156" cy="7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383125" y="2821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Users choose to share their location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84724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051" y="2083251"/>
            <a:ext cx="1793375" cy="3188275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83125" y="2006975"/>
            <a:ext cx="6254700" cy="326490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From Marshmallow onwards:</a:t>
            </a:r>
            <a:endParaRPr sz="2400" dirty="0">
              <a:solidFill>
                <a:schemeClr val="tx1"/>
              </a:solidFill>
            </a:endParaRPr>
          </a:p>
          <a:p>
            <a:pPr>
              <a:buChar char="●"/>
            </a:pPr>
            <a:r>
              <a:rPr lang="en" sz="2400" dirty="0">
                <a:solidFill>
                  <a:schemeClr val="tx1"/>
                </a:solidFill>
              </a:rPr>
              <a:t>Users grant or deny access to their location for each app</a:t>
            </a:r>
            <a:endParaRPr sz="2400" dirty="0">
              <a:solidFill>
                <a:schemeClr val="tx1"/>
              </a:solidFill>
            </a:endParaRPr>
          </a:p>
          <a:p>
            <a:pPr>
              <a:buChar char="●"/>
            </a:pPr>
            <a:r>
              <a:rPr lang="en" sz="2400" dirty="0">
                <a:solidFill>
                  <a:schemeClr val="tx1"/>
                </a:solidFill>
              </a:rPr>
              <a:t>Users can change access permission at any time</a:t>
            </a:r>
            <a:endParaRPr sz="2400" dirty="0">
              <a:solidFill>
                <a:schemeClr val="tx1"/>
              </a:solidFill>
            </a:endParaRPr>
          </a:p>
          <a:p>
            <a:pPr>
              <a:buChar char="●"/>
            </a:pPr>
            <a:r>
              <a:rPr lang="en" sz="2400" dirty="0">
                <a:solidFill>
                  <a:schemeClr val="tx1"/>
                </a:solidFill>
              </a:rPr>
              <a:t>Your app can prompt user to grant permission to use location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070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1033</Words>
  <Application>Microsoft Office PowerPoint</Application>
  <PresentationFormat>On-screen Show (4:3)</PresentationFormat>
  <Paragraphs>266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 Unicode MS</vt:lpstr>
      <vt:lpstr>Google Sans Text</vt:lpstr>
      <vt:lpstr>var(--devsite-code-font-family)</vt:lpstr>
      <vt:lpstr>Arial</vt:lpstr>
      <vt:lpstr>Calibri</vt:lpstr>
      <vt:lpstr>Consolas</vt:lpstr>
      <vt:lpstr>Roboto</vt:lpstr>
      <vt:lpstr>1_Retrospect</vt:lpstr>
      <vt:lpstr>Week 10: Location Services</vt:lpstr>
      <vt:lpstr>Today's Topics</vt:lpstr>
      <vt:lpstr>Introduction</vt:lpstr>
      <vt:lpstr>Using location in your app</vt:lpstr>
      <vt:lpstr>Get the device location</vt:lpstr>
      <vt:lpstr>Get the device location</vt:lpstr>
      <vt:lpstr>Setting up Google Play services</vt:lpstr>
      <vt:lpstr>Adding Google Play to your project</vt:lpstr>
      <vt:lpstr>Users choose to share their location</vt:lpstr>
      <vt:lpstr>Users choose to share their location</vt:lpstr>
      <vt:lpstr>Requesting location permission</vt:lpstr>
      <vt:lpstr>Requesting location permission</vt:lpstr>
      <vt:lpstr>Requesting location permission</vt:lpstr>
      <vt:lpstr>Requesting location permission</vt:lpstr>
      <vt:lpstr>Requesting location permission</vt:lpstr>
      <vt:lpstr>Requesting location permission</vt:lpstr>
      <vt:lpstr>Requesting location permission</vt:lpstr>
      <vt:lpstr>Requesting permission at run time</vt:lpstr>
      <vt:lpstr>Steps to check/request permission </vt:lpstr>
      <vt:lpstr>Check/request permission</vt:lpstr>
      <vt:lpstr>Get user's response</vt:lpstr>
      <vt:lpstr>FusedLocationProviderClient</vt:lpstr>
      <vt:lpstr>Get FusedLocationProviderClient</vt:lpstr>
      <vt:lpstr>Requesting last known location</vt:lpstr>
      <vt:lpstr>Requesting last known location</vt:lpstr>
      <vt:lpstr>Geocoding and reverse geocoding</vt:lpstr>
      <vt:lpstr>Use the Geocoder class</vt:lpstr>
      <vt:lpstr>Geocoder backend service</vt:lpstr>
      <vt:lpstr>Reverse geocoding coordinates</vt:lpstr>
      <vt:lpstr>Geocoding address into coordinates</vt:lpstr>
      <vt:lpstr>Getting location updates</vt:lpstr>
      <vt:lpstr>LocationRequest parameters</vt:lpstr>
      <vt:lpstr>Request priority values</vt:lpstr>
      <vt:lpstr>Create LocationRequest example</vt:lpstr>
      <vt:lpstr>Requesting location updates</vt:lpstr>
      <vt:lpstr>Steps to start location updates</vt:lpstr>
      <vt:lpstr>Steps to start location updates</vt:lpstr>
      <vt:lpstr>Using LocationCallback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109</cp:revision>
  <dcterms:created xsi:type="dcterms:W3CDTF">2016-01-04T20:50:07Z</dcterms:created>
  <dcterms:modified xsi:type="dcterms:W3CDTF">2023-10-05T14:17:37Z</dcterms:modified>
</cp:coreProperties>
</file>