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5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/>
    <p:restoredTop sz="94706"/>
  </p:normalViewPr>
  <p:slideViewPr>
    <p:cSldViewPr snapToGrid="0" snapToObjects="1">
      <p:cViewPr varScale="1">
        <p:scale>
          <a:sx n="89" d="100"/>
          <a:sy n="89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4A12D-7EE2-9042-A516-6FD3CD235BE0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C1A7-500D-2641-9D62-1058DAF2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29435-96AD-DC4E-8CAE-9FC5DA3B1B4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eveloper.android.com/about/versions/lollipo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android.com/studio/build/dependencies#google-mav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122" y="758952"/>
            <a:ext cx="6100637" cy="3566160"/>
          </a:xfrm>
        </p:spPr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11: Camera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CET3013: Mobile application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8932"/>
            <a:ext cx="201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CameraX</a:t>
            </a:r>
            <a:r>
              <a:rPr lang="en-MY" dirty="0"/>
              <a:t> Requirements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2400" dirty="0" smtClean="0"/>
              <a:t>Compile options must run on Java version 1_8.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400" dirty="0" smtClean="0"/>
              <a:t>Add the following to the </a:t>
            </a:r>
            <a:r>
              <a:rPr lang="en-MY" sz="2400" dirty="0" err="1" smtClean="0"/>
              <a:t>gradle</a:t>
            </a:r>
            <a:r>
              <a:rPr lang="en-MY" sz="2400" dirty="0" smtClean="0"/>
              <a:t> file: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400" dirty="0" smtClean="0"/>
              <a:t>Install JDK 8.0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45" y="3568095"/>
            <a:ext cx="5948410" cy="256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0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CameraX</a:t>
            </a:r>
            <a:r>
              <a:rPr lang="en-MY" dirty="0"/>
              <a:t> Requirements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to each module’s </a:t>
            </a:r>
            <a:r>
              <a:rPr lang="en-US" dirty="0" err="1"/>
              <a:t>build.gradle</a:t>
            </a:r>
            <a:r>
              <a:rPr lang="en-US" dirty="0"/>
              <a:t> file for an app:</a:t>
            </a:r>
            <a:endParaRPr lang="en-MY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0105" y="2665793"/>
            <a:ext cx="769121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dependencies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camerax_version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 = "1.2.2"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implementation 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androidx.camera:camera-core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:${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camerax_version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}"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implementation "androidx.camera:camera-camera2:${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camerax_version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}"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implementation 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androidx.camera:camera-lifecycle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:${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camerax_version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}"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implementation 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androidx.camera:camera-video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:${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camerax_version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}"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implementation 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androidx.camera:camera-view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:${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camerax_version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}"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  implementation 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androidx.camera:camera-extensions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:${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camerax_version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}"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var(--devsite-code-font-family)"/>
              </a:rPr>
              <a:t>}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50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CameraX</a:t>
            </a:r>
            <a:r>
              <a:rPr lang="en-MY" dirty="0" smtClean="0"/>
              <a:t> Structure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Developers use </a:t>
            </a:r>
            <a:r>
              <a:rPr lang="en-US" sz="2400" dirty="0" err="1"/>
              <a:t>CameraX</a:t>
            </a:r>
            <a:r>
              <a:rPr lang="en-US" sz="2400" dirty="0"/>
              <a:t> to interface with a device’s camera through an abstraction called a use </a:t>
            </a:r>
            <a:r>
              <a:rPr lang="en-US" sz="2400" dirty="0" smtClean="0"/>
              <a:t>case. There are 4 use cases in </a:t>
            </a:r>
            <a:r>
              <a:rPr lang="en-US" sz="2400" dirty="0" err="1"/>
              <a:t>C</a:t>
            </a:r>
            <a:r>
              <a:rPr lang="en-US" sz="2400" dirty="0" err="1" smtClean="0"/>
              <a:t>ameraX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b="1" i="1" dirty="0" smtClean="0"/>
              <a:t>Preview</a:t>
            </a:r>
          </a:p>
          <a:p>
            <a:pPr lvl="1"/>
            <a:r>
              <a:rPr lang="en-US" sz="2000" b="1" i="1" dirty="0" smtClean="0"/>
              <a:t>Image Analysis</a:t>
            </a:r>
          </a:p>
          <a:p>
            <a:pPr lvl="1"/>
            <a:r>
              <a:rPr lang="en-US" sz="2000" b="1" i="1" dirty="0" smtClean="0"/>
              <a:t>Image Capture</a:t>
            </a:r>
          </a:p>
          <a:p>
            <a:pPr lvl="1"/>
            <a:r>
              <a:rPr lang="en-US" sz="2000" b="1" i="1" dirty="0" smtClean="0"/>
              <a:t>Video Capture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smtClean="0"/>
              <a:t>	</a:t>
            </a:r>
            <a:endParaRPr lang="en-MY" sz="2400" dirty="0"/>
          </a:p>
        </p:txBody>
      </p:sp>
      <p:pic>
        <p:nvPicPr>
          <p:cNvPr id="5122" name="Picture 2" descr="Android Jetpack CameraX 实践· 震朕的小宇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259" y="3194703"/>
            <a:ext cx="4588750" cy="25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28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Preview Use Case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02124"/>
                </a:solidFill>
                <a:latin typeface="Arial" panose="020B0604020202020204" pitchFamily="34" charset="0"/>
                <a:ea typeface="Roboto"/>
              </a:rPr>
              <a:t>Accepts 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ea typeface="Roboto"/>
              </a:rPr>
              <a:t>a surface for displaying a preview, such as a </a:t>
            </a:r>
            <a:r>
              <a:rPr lang="en-US" sz="2400" b="1" dirty="0" err="1" smtClean="0">
                <a:latin typeface="Arial Unicode MS" panose="020B0604020202020204" pitchFamily="34" charset="-128"/>
              </a:rPr>
              <a:t>PreviewView</a:t>
            </a:r>
            <a:r>
              <a:rPr lang="en-US" sz="2400" dirty="0" smtClean="0">
                <a:latin typeface="Arial Unicode MS" panose="020B0604020202020204" pitchFamily="34" charset="-128"/>
              </a:rPr>
              <a:t>.</a:t>
            </a:r>
            <a:r>
              <a:rPr lang="en-US" sz="2400" dirty="0" smtClean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</a:rPr>
              <a:t>It is </a:t>
            </a:r>
            <a:r>
              <a:rPr lang="en-US" sz="2400" dirty="0">
                <a:latin typeface="Arial" panose="020B0604020202020204" pitchFamily="34" charset="0"/>
              </a:rPr>
              <a:t>a View that can be cropped, scaled, and rotated for proper display.</a:t>
            </a:r>
          </a:p>
          <a:p>
            <a:endParaRPr lang="en-MY" dirty="0"/>
          </a:p>
        </p:txBody>
      </p:sp>
      <p:pic>
        <p:nvPicPr>
          <p:cNvPr id="5126" name="Picture 6" descr="360 Camera Preview Screen Photos - Free &amp; Royalty-Free Stock Photos from 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92" y="3662338"/>
            <a:ext cx="3474865" cy="231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91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Preview Use Case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 smtClean="0"/>
              <a:t>Steps in Preview Use Case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Optionally configure a </a:t>
            </a:r>
            <a:r>
              <a:rPr lang="en-US" sz="2400" dirty="0" err="1"/>
              <a:t>CameraXConfig.Provider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Add a </a:t>
            </a:r>
            <a:r>
              <a:rPr lang="en-US" sz="2400" b="1" dirty="0" err="1"/>
              <a:t>PreviewView</a:t>
            </a:r>
            <a:r>
              <a:rPr lang="en-US" sz="2400" dirty="0"/>
              <a:t> to your layout.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Request a </a:t>
            </a:r>
            <a:r>
              <a:rPr lang="en-US" sz="2400" dirty="0" err="1"/>
              <a:t>ProcessCameraProvider</a:t>
            </a:r>
            <a:r>
              <a:rPr lang="en-US" sz="24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On View creation, check for the </a:t>
            </a:r>
            <a:r>
              <a:rPr lang="en-US" sz="2400" dirty="0" err="1"/>
              <a:t>ProcessCameraProvider</a:t>
            </a:r>
            <a:r>
              <a:rPr lang="en-US" sz="24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Select a camera and bind the lifecycle and use cases.</a:t>
            </a:r>
            <a:endParaRPr lang="en-MY" sz="2400" dirty="0"/>
          </a:p>
        </p:txBody>
      </p:sp>
      <p:pic>
        <p:nvPicPr>
          <p:cNvPr id="6146" name="Picture 2" descr="The video frame producer became inactive before any data was receive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76" y="4778426"/>
            <a:ext cx="4595888" cy="147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Preview Use Case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400" dirty="0" smtClean="0"/>
              <a:t>Step </a:t>
            </a:r>
            <a:r>
              <a:rPr lang="en-MY" sz="2400" dirty="0" smtClean="0"/>
              <a:t>2: </a:t>
            </a:r>
            <a:r>
              <a:rPr lang="en-MY" sz="2400" dirty="0" smtClean="0"/>
              <a:t>Add a Preview to the Layout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99" y="2526134"/>
            <a:ext cx="6715761" cy="18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17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661563"/>
            <a:ext cx="8013923" cy="21193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Preview </a:t>
            </a:r>
            <a:r>
              <a:rPr lang="en-MY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400" dirty="0" smtClean="0"/>
              <a:t>Step 3: Request </a:t>
            </a:r>
            <a:r>
              <a:rPr lang="en-MY" sz="2400" dirty="0" smtClean="0"/>
              <a:t>a </a:t>
            </a:r>
            <a:r>
              <a:rPr lang="en-MY" sz="2400" dirty="0" err="1" smtClean="0"/>
              <a:t>CameraProvider</a:t>
            </a:r>
            <a:endParaRPr lang="en-MY" sz="2400" dirty="0"/>
          </a:p>
        </p:txBody>
      </p:sp>
      <p:sp>
        <p:nvSpPr>
          <p:cNvPr id="6" name="Right Arrow 5"/>
          <p:cNvSpPr/>
          <p:nvPr/>
        </p:nvSpPr>
        <p:spPr>
          <a:xfrm>
            <a:off x="626291" y="3582888"/>
            <a:ext cx="380246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ight Arrow 6"/>
          <p:cNvSpPr/>
          <p:nvPr/>
        </p:nvSpPr>
        <p:spPr>
          <a:xfrm>
            <a:off x="1140738" y="4017722"/>
            <a:ext cx="380246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2599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Preview </a:t>
            </a:r>
            <a:r>
              <a:rPr lang="en-MY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400" dirty="0" smtClean="0"/>
              <a:t>Step 4: Check </a:t>
            </a:r>
            <a:r>
              <a:rPr lang="en-MY" sz="2400" dirty="0" smtClean="0"/>
              <a:t>for </a:t>
            </a:r>
            <a:r>
              <a:rPr lang="en-MY" sz="2400" dirty="0" err="1" smtClean="0"/>
              <a:t>CameraProvider</a:t>
            </a:r>
            <a:r>
              <a:rPr lang="en-MY" sz="2400" dirty="0" smtClean="0"/>
              <a:t> Availability</a:t>
            </a:r>
            <a:endParaRPr lang="en-MY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10" y="2660097"/>
            <a:ext cx="7087730" cy="16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2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Preview </a:t>
            </a:r>
            <a:r>
              <a:rPr lang="en-MY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Select a camera and bind the lifecycle and use </a:t>
            </a:r>
            <a:r>
              <a:rPr lang="en-US" sz="2400" dirty="0" smtClean="0"/>
              <a:t>cases.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000" dirty="0"/>
              <a:t>Create a </a:t>
            </a:r>
            <a:r>
              <a:rPr lang="en-US" sz="2000" b="1" dirty="0"/>
              <a:t>Preview</a:t>
            </a:r>
            <a:r>
              <a:rPr lang="en-US" sz="2000" dirty="0"/>
              <a:t>.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000" dirty="0"/>
              <a:t>Specify the desired camera </a:t>
            </a:r>
            <a:r>
              <a:rPr lang="en-US" sz="2000" b="1" dirty="0" err="1"/>
              <a:t>LensFacing</a:t>
            </a:r>
            <a:r>
              <a:rPr lang="en-US" sz="2000" dirty="0"/>
              <a:t> option.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000" dirty="0"/>
              <a:t>Bind the selected camera and any use cases to the lifecycle.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2000" dirty="0"/>
              <a:t>Connect the Preview to the </a:t>
            </a:r>
            <a:r>
              <a:rPr lang="en-US" sz="2000" b="1" dirty="0" err="1"/>
              <a:t>PreviewView</a:t>
            </a:r>
            <a:r>
              <a:rPr lang="en-US" sz="2000" dirty="0"/>
              <a:t>.</a:t>
            </a:r>
          </a:p>
          <a:p>
            <a:endParaRPr lang="en-MY" dirty="0"/>
          </a:p>
        </p:txBody>
      </p:sp>
      <p:pic>
        <p:nvPicPr>
          <p:cNvPr id="7170" name="Picture 2" descr="CameraX-Alpha10 Preview Use 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85" y="4502293"/>
            <a:ext cx="4168597" cy="18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Preview </a:t>
            </a:r>
            <a:r>
              <a:rPr lang="en-MY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Note that </a:t>
            </a:r>
            <a:r>
              <a:rPr lang="en-US" sz="2400" b="1" dirty="0" err="1"/>
              <a:t>bindToLifecycle</a:t>
            </a:r>
            <a:r>
              <a:rPr lang="en-US" sz="2400" dirty="0"/>
              <a:t>() returns a Camera object.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6" y="2700471"/>
            <a:ext cx="8462984" cy="259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8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1600200"/>
            <a:ext cx="8229600" cy="28092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766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14589">
              <a:defRPr>
                <a:latin typeface="+mn-lt"/>
                <a:ea typeface="+mn-ea"/>
                <a:cs typeface="+mn-cs"/>
              </a:defRPr>
            </a:lvl2pPr>
            <a:lvl3pPr marL="829178">
              <a:defRPr>
                <a:latin typeface="+mn-lt"/>
                <a:ea typeface="+mn-ea"/>
                <a:cs typeface="+mn-cs"/>
              </a:defRPr>
            </a:lvl3pPr>
            <a:lvl4pPr marL="1243767">
              <a:defRPr>
                <a:latin typeface="+mn-lt"/>
                <a:ea typeface="+mn-ea"/>
                <a:cs typeface="+mn-cs"/>
              </a:defRPr>
            </a:lvl4pPr>
            <a:lvl5pPr marL="1658356">
              <a:defRPr>
                <a:latin typeface="+mn-lt"/>
                <a:ea typeface="+mn-ea"/>
                <a:cs typeface="+mn-cs"/>
              </a:defRPr>
            </a:lvl5pPr>
            <a:lvl6pPr marL="2072945">
              <a:defRPr>
                <a:latin typeface="+mn-lt"/>
                <a:ea typeface="+mn-ea"/>
                <a:cs typeface="+mn-cs"/>
              </a:defRPr>
            </a:lvl6pPr>
            <a:lvl7pPr marL="2487534">
              <a:defRPr>
                <a:latin typeface="+mn-lt"/>
                <a:ea typeface="+mn-ea"/>
                <a:cs typeface="+mn-cs"/>
              </a:defRPr>
            </a:lvl7pPr>
            <a:lvl8pPr marL="2902123">
              <a:defRPr>
                <a:latin typeface="+mn-lt"/>
                <a:ea typeface="+mn-ea"/>
                <a:cs typeface="+mn-cs"/>
              </a:defRPr>
            </a:lvl8pPr>
            <a:lvl9pPr marL="3316712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endParaRPr lang="en-GB" dirty="0" smtClean="0"/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  <a:buSzPts val="24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Using Camera</a:t>
            </a: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  <a:buSzPts val="24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Camera Development Issues</a:t>
            </a: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  <a:buSzPts val="24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Camera X</a:t>
            </a:r>
          </a:p>
          <a:p>
            <a:pPr marL="457200" lvl="0" indent="-381000">
              <a:lnSpc>
                <a:spcPct val="115000"/>
              </a:lnSpc>
              <a:buClr>
                <a:srgbClr val="000000"/>
              </a:buClr>
              <a:buSzPts val="2400"/>
              <a:buChar char="●"/>
            </a:pPr>
            <a:endParaRPr lang="en-US" dirty="0">
              <a:solidFill>
                <a:srgbClr val="000000"/>
              </a:solidFill>
            </a:endParaRPr>
          </a:p>
          <a:p>
            <a:endParaRPr lang="en-GB" dirty="0" smtClean="0"/>
          </a:p>
        </p:txBody>
      </p:sp>
      <p:sp>
        <p:nvSpPr>
          <p:cNvPr id="4" name="AutoShape 4" descr="android RecyclerView with CardView exam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3" name="Picture 2" descr="Android Developers Blog: CameraX 1.2 is now in Beta : r/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58" y="3923707"/>
            <a:ext cx="3741307" cy="187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0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Image Capture </a:t>
            </a:r>
            <a:r>
              <a:rPr lang="en-MY" dirty="0"/>
              <a:t>Use Case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image capture use case is designed for capturing </a:t>
            </a:r>
            <a:r>
              <a:rPr lang="en-US" sz="2400" dirty="0" smtClean="0"/>
              <a:t>high-resolution and high-quality photos.</a:t>
            </a:r>
            <a:r>
              <a:rPr lang="en-US" sz="2400" dirty="0"/>
              <a:t> 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Two methods use in capturing images:</a:t>
            </a:r>
          </a:p>
          <a:p>
            <a:pPr lvl="1"/>
            <a:r>
              <a:rPr lang="en-US" sz="2000" b="1" dirty="0" err="1">
                <a:solidFill>
                  <a:srgbClr val="0070C0"/>
                </a:solidFill>
              </a:rPr>
              <a:t>takePicture</a:t>
            </a:r>
            <a:r>
              <a:rPr lang="en-US" sz="2000" b="1" dirty="0">
                <a:solidFill>
                  <a:srgbClr val="0070C0"/>
                </a:solidFill>
              </a:rPr>
              <a:t>(Executor, </a:t>
            </a:r>
            <a:r>
              <a:rPr lang="en-US" sz="2000" b="1" dirty="0" err="1">
                <a:solidFill>
                  <a:srgbClr val="0070C0"/>
                </a:solidFill>
              </a:rPr>
              <a:t>OnImageCapturedCallback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: This method provides an in-memory buffer of the captured image.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 err="1">
                <a:solidFill>
                  <a:srgbClr val="0070C0"/>
                </a:solidFill>
              </a:rPr>
              <a:t>takePicture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OutputFileOptions</a:t>
            </a:r>
            <a:r>
              <a:rPr lang="en-US" sz="2000" b="1" dirty="0">
                <a:solidFill>
                  <a:srgbClr val="0070C0"/>
                </a:solidFill>
              </a:rPr>
              <a:t>, Executor, </a:t>
            </a:r>
            <a:r>
              <a:rPr lang="en-US" sz="2000" b="1" dirty="0" err="1">
                <a:solidFill>
                  <a:srgbClr val="0070C0"/>
                </a:solidFill>
              </a:rPr>
              <a:t>OnImageSavedCallback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: This method saves the captured image to the provided file location.</a:t>
            </a:r>
            <a:endParaRPr lang="en-MY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438" y="4857310"/>
            <a:ext cx="4048842" cy="14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0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Image Capture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Create the image capture object:</a:t>
            </a:r>
            <a:endParaRPr lang="en-MY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595445"/>
            <a:ext cx="8064666" cy="1712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33" y="4385121"/>
            <a:ext cx="2771993" cy="17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12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Image Capture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Once you've configured the camera, the following code takes a photo based on user </a:t>
            </a:r>
            <a:r>
              <a:rPr lang="en-US" sz="2400" dirty="0" smtClean="0"/>
              <a:t>action:</a:t>
            </a:r>
            <a:endParaRPr lang="en-MY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55" y="2777383"/>
            <a:ext cx="8059609" cy="2780898"/>
          </a:xfrm>
          <a:prstGeom prst="rect">
            <a:avLst/>
          </a:prstGeom>
        </p:spPr>
      </p:pic>
      <p:pic>
        <p:nvPicPr>
          <p:cNvPr id="6" name="Picture 2" descr="Exploring the many miracles of Image Cap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80" y="4984763"/>
            <a:ext cx="1726276" cy="114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702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Image </a:t>
            </a:r>
            <a:r>
              <a:rPr lang="en-MY" dirty="0" smtClean="0"/>
              <a:t>Analysis </a:t>
            </a:r>
            <a:r>
              <a:rPr lang="en-MY" dirty="0"/>
              <a:t>Use </a:t>
            </a:r>
            <a:r>
              <a:rPr lang="en-MY" dirty="0" smtClean="0"/>
              <a:t>Case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35321"/>
            <a:ext cx="754380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image analysis use case provides your app with a CPU-accessible image on which you can perform image processing, computer vision, or machine learning inference.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application implements an </a:t>
            </a:r>
            <a:r>
              <a:rPr lang="en-US" sz="2400" b="1" dirty="0">
                <a:solidFill>
                  <a:schemeClr val="tx1"/>
                </a:solidFill>
              </a:rPr>
              <a:t>analyze</a:t>
            </a:r>
            <a:r>
              <a:rPr lang="en-US" sz="2400" dirty="0">
                <a:solidFill>
                  <a:schemeClr val="tx1"/>
                </a:solidFill>
              </a:rPr>
              <a:t>() method that is run on each frame.</a:t>
            </a:r>
            <a:endParaRPr lang="en-MY" sz="2400" dirty="0">
              <a:solidFill>
                <a:schemeClr val="tx1"/>
              </a:solidFill>
            </a:endParaRPr>
          </a:p>
        </p:txBody>
      </p:sp>
      <p:pic>
        <p:nvPicPr>
          <p:cNvPr id="11268" name="Picture 4" descr="3.1 Unit 3 Image Analysis And Vocab - Lessons - Blend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91" y="4103024"/>
            <a:ext cx="2551194" cy="169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98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Image </a:t>
            </a:r>
            <a:r>
              <a:rPr lang="en-MY" dirty="0" smtClean="0"/>
              <a:t>Analysis Use Case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 use image analysis in your application, follow </a:t>
            </a:r>
            <a:r>
              <a:rPr lang="en-US" sz="2400" dirty="0" smtClean="0">
                <a:solidFill>
                  <a:schemeClr val="tx1"/>
                </a:solidFill>
              </a:rPr>
              <a:t>those </a:t>
            </a:r>
            <a:r>
              <a:rPr lang="en-US" sz="2400" dirty="0">
                <a:solidFill>
                  <a:schemeClr val="tx1"/>
                </a:solidFill>
              </a:rPr>
              <a:t>steps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Build an </a:t>
            </a:r>
            <a:r>
              <a:rPr lang="en-US" sz="2000" b="1" dirty="0" err="1">
                <a:solidFill>
                  <a:schemeClr val="tx1"/>
                </a:solidFill>
              </a:rPr>
              <a:t>ImageAnalysis</a:t>
            </a:r>
            <a:r>
              <a:rPr lang="en-US" sz="2000" dirty="0">
                <a:solidFill>
                  <a:schemeClr val="tx1"/>
                </a:solidFill>
              </a:rPr>
              <a:t> use case.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Create an </a:t>
            </a:r>
            <a:r>
              <a:rPr lang="en-US" sz="2000" b="1" dirty="0" err="1">
                <a:solidFill>
                  <a:schemeClr val="tx1"/>
                </a:solidFill>
              </a:rPr>
              <a:t>ImageAnalysis.Analyzer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Set your analyzer to your </a:t>
            </a:r>
            <a:r>
              <a:rPr lang="en-US" sz="2000" dirty="0" err="1">
                <a:solidFill>
                  <a:schemeClr val="tx1"/>
                </a:solidFill>
              </a:rPr>
              <a:t>ImageAnalysis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Bind your lifecycle owner, camera selector, and </a:t>
            </a:r>
            <a:r>
              <a:rPr lang="en-US" sz="2000" dirty="0" err="1">
                <a:solidFill>
                  <a:schemeClr val="tx1"/>
                </a:solidFill>
              </a:rPr>
              <a:t>ImageAnalysis</a:t>
            </a:r>
            <a:r>
              <a:rPr lang="en-US" sz="2000" dirty="0">
                <a:solidFill>
                  <a:schemeClr val="tx1"/>
                </a:solidFill>
              </a:rPr>
              <a:t> use case to the lifecycle.</a:t>
            </a:r>
            <a:endParaRPr lang="en-MY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48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Image </a:t>
            </a:r>
            <a:r>
              <a:rPr lang="en-MY" dirty="0" smtClean="0"/>
              <a:t>Analysis Use Case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Use </a:t>
            </a:r>
            <a:r>
              <a:rPr lang="en-US" sz="2400" b="1" dirty="0" err="1">
                <a:solidFill>
                  <a:schemeClr val="tx1"/>
                </a:solidFill>
              </a:rPr>
              <a:t>ImageAnalysis.Builder</a:t>
            </a:r>
            <a:r>
              <a:rPr lang="en-US" sz="2400" dirty="0">
                <a:solidFill>
                  <a:schemeClr val="tx1"/>
                </a:solidFill>
              </a:rPr>
              <a:t> to build an </a:t>
            </a:r>
            <a:r>
              <a:rPr lang="en-US" sz="2400" dirty="0" err="1">
                <a:solidFill>
                  <a:schemeClr val="tx1"/>
                </a:solidFill>
              </a:rPr>
              <a:t>ImageAnalysis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few parameters in </a:t>
            </a:r>
            <a:r>
              <a:rPr lang="en-US" sz="2400" dirty="0" err="1" smtClean="0">
                <a:solidFill>
                  <a:schemeClr val="tx1"/>
                </a:solidFill>
              </a:rPr>
              <a:t>ImageAnalysis.Builder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Format: </a:t>
            </a:r>
            <a:r>
              <a:rPr lang="en-US" sz="2000" dirty="0" err="1">
                <a:solidFill>
                  <a:schemeClr val="tx1"/>
                </a:solidFill>
              </a:rPr>
              <a:t>CameraX</a:t>
            </a:r>
            <a:r>
              <a:rPr lang="en-US" sz="2000" dirty="0">
                <a:solidFill>
                  <a:schemeClr val="tx1"/>
                </a:solidFill>
              </a:rPr>
              <a:t> supports </a:t>
            </a:r>
            <a:r>
              <a:rPr lang="en-US" sz="2000" dirty="0" smtClean="0">
                <a:solidFill>
                  <a:schemeClr val="tx1"/>
                </a:solidFill>
              </a:rPr>
              <a:t>YUV_420_888 (default)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 smtClean="0">
                <a:solidFill>
                  <a:schemeClr val="tx1"/>
                </a:solidFill>
              </a:rPr>
              <a:t>RGBA_8888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Resolution and </a:t>
            </a:r>
            <a:r>
              <a:rPr lang="en-US" sz="2000" dirty="0" err="1" smtClean="0">
                <a:solidFill>
                  <a:schemeClr val="tx1"/>
                </a:solidFill>
              </a:rPr>
              <a:t>AspectRatio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Rotation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Target name (for debugging purposes)</a:t>
            </a:r>
            <a:endParaRPr lang="en-MY" sz="2000" dirty="0">
              <a:solidFill>
                <a:schemeClr val="tx1"/>
              </a:solidFill>
            </a:endParaRPr>
          </a:p>
        </p:txBody>
      </p:sp>
      <p:pic>
        <p:nvPicPr>
          <p:cNvPr id="4" name="Picture 2" descr="Camera X Image Analysis Convert Realtime Preview To Grayscale In Java - 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960" y="4154551"/>
            <a:ext cx="3604575" cy="20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870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Image </a:t>
            </a:r>
            <a:r>
              <a:rPr lang="en-MY" dirty="0" smtClean="0"/>
              <a:t>Analysis Use Case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following example combines everything from the previous steps, binding </a:t>
            </a:r>
            <a:r>
              <a:rPr lang="en-US" sz="2400" dirty="0" err="1"/>
              <a:t>CameraX</a:t>
            </a:r>
            <a:r>
              <a:rPr lang="en-US" sz="2400" dirty="0"/>
              <a:t> </a:t>
            </a:r>
            <a:r>
              <a:rPr lang="en-US" sz="2400" dirty="0" err="1"/>
              <a:t>ImageAnalysis</a:t>
            </a:r>
            <a:r>
              <a:rPr lang="en-US" sz="2400" dirty="0"/>
              <a:t> and Preview use cases to a </a:t>
            </a:r>
            <a:r>
              <a:rPr lang="en-US" sz="2400" dirty="0" err="1"/>
              <a:t>lifeCycle</a:t>
            </a:r>
            <a:r>
              <a:rPr lang="en-US" sz="2400" dirty="0"/>
              <a:t> </a:t>
            </a:r>
            <a:r>
              <a:rPr lang="en-US" sz="2400" dirty="0" smtClean="0"/>
              <a:t>owner:</a:t>
            </a:r>
            <a:endParaRPr lang="en-MY" sz="2400" dirty="0"/>
          </a:p>
        </p:txBody>
      </p:sp>
      <p:pic>
        <p:nvPicPr>
          <p:cNvPr id="10242" name="Picture 2" descr="Google launches Jetpack Compose developer preview and Android Studio 4.0  Canary | VentureBe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440" y="452321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84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Image Analysis Use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137" y="2260480"/>
            <a:ext cx="8203216" cy="315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96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Video Capture Use Case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VideoCapture</a:t>
            </a:r>
            <a:r>
              <a:rPr lang="en-US" sz="2400" dirty="0"/>
              <a:t> is a </a:t>
            </a:r>
            <a:r>
              <a:rPr lang="en-US" sz="2400" dirty="0" err="1"/>
              <a:t>CameraX</a:t>
            </a:r>
            <a:r>
              <a:rPr lang="en-US" sz="2400" dirty="0"/>
              <a:t> use case that works well on its own or when combined with other use cases.</a:t>
            </a:r>
            <a:endParaRPr lang="en-MY" sz="2400" dirty="0"/>
          </a:p>
        </p:txBody>
      </p:sp>
      <p:pic>
        <p:nvPicPr>
          <p:cNvPr id="15362" name="Picture 2" descr="How to record videos together from the front and rear cameras on Android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140" y="3172063"/>
            <a:ext cx="3989438" cy="207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36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Video Capture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dirty="0" err="1">
                <a:solidFill>
                  <a:schemeClr val="tx1"/>
                </a:solidFill>
              </a:rPr>
              <a:t>VideoCapture</a:t>
            </a:r>
            <a:r>
              <a:rPr lang="en-US" sz="2800" dirty="0">
                <a:solidFill>
                  <a:schemeClr val="tx1"/>
                </a:solidFill>
              </a:rPr>
              <a:t> API consists of the following </a:t>
            </a:r>
            <a:r>
              <a:rPr lang="en-US" sz="2800" dirty="0" smtClean="0">
                <a:solidFill>
                  <a:schemeClr val="tx1"/>
                </a:solidFill>
              </a:rPr>
              <a:t>objects:</a:t>
            </a: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VideoCapture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It is </a:t>
            </a:r>
            <a:r>
              <a:rPr lang="en-US" sz="1800" dirty="0">
                <a:solidFill>
                  <a:schemeClr val="tx1"/>
                </a:solidFill>
              </a:rPr>
              <a:t>the top-level use case class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Recorder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It is </a:t>
            </a:r>
            <a:r>
              <a:rPr lang="en-US" sz="1800" dirty="0">
                <a:solidFill>
                  <a:schemeClr val="tx1"/>
                </a:solidFill>
              </a:rPr>
              <a:t>used to perform the video and audio capturing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PendingRecording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onfigures </a:t>
            </a:r>
            <a:r>
              <a:rPr lang="en-US" sz="1800" dirty="0">
                <a:solidFill>
                  <a:schemeClr val="tx1"/>
                </a:solidFill>
              </a:rPr>
              <a:t>a recording, providing options like enabling audio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Recording</a:t>
            </a:r>
          </a:p>
          <a:p>
            <a:pPr lvl="2"/>
            <a:r>
              <a:rPr lang="en-MY" sz="1800" dirty="0">
                <a:solidFill>
                  <a:schemeClr val="tx1"/>
                </a:solidFill>
              </a:rPr>
              <a:t>P</a:t>
            </a:r>
            <a:r>
              <a:rPr lang="en-MY" sz="1800" dirty="0" smtClean="0">
                <a:solidFill>
                  <a:schemeClr val="tx1"/>
                </a:solidFill>
              </a:rPr>
              <a:t>erforms </a:t>
            </a:r>
            <a:r>
              <a:rPr lang="en-MY" sz="1800" dirty="0">
                <a:solidFill>
                  <a:schemeClr val="tx1"/>
                </a:solidFill>
              </a:rPr>
              <a:t>the actual recording</a:t>
            </a:r>
          </a:p>
        </p:txBody>
      </p:sp>
    </p:spTree>
    <p:extLst>
      <p:ext uri="{BB962C8B-B14F-4D97-AF65-F5344CB8AC3E}">
        <p14:creationId xmlns:p14="http://schemas.microsoft.com/office/powerpoint/2010/main" val="333811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0"/>
            <a:ext cx="7543800" cy="1450757"/>
          </a:xfrm>
        </p:spPr>
        <p:txBody>
          <a:bodyPr/>
          <a:lstStyle/>
          <a:p>
            <a:r>
              <a:rPr lang="en-GB" dirty="0" smtClean="0"/>
              <a:t>Using the camera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MY" dirty="0"/>
              <a:t>Why use the camera?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64" y="2237336"/>
            <a:ext cx="4757974" cy="39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Video Capture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err="1">
                <a:solidFill>
                  <a:schemeClr val="tx1"/>
                </a:solidFill>
              </a:rPr>
              <a:t>CameraX</a:t>
            </a:r>
            <a:r>
              <a:rPr lang="en-US" sz="2400" dirty="0">
                <a:solidFill>
                  <a:schemeClr val="tx1"/>
                </a:solidFill>
              </a:rPr>
              <a:t> Video Capture API is not final and is subject to change.</a:t>
            </a:r>
            <a:endParaRPr lang="en-MY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686" y="3076486"/>
            <a:ext cx="2612236" cy="24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54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CameraX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sz="2400" dirty="0" err="1" smtClean="0">
                <a:solidFill>
                  <a:schemeClr val="tx1"/>
                </a:solidFill>
              </a:rPr>
              <a:t>CameraX</a:t>
            </a:r>
            <a:r>
              <a:rPr lang="en-MY" sz="2400" dirty="0" smtClean="0">
                <a:solidFill>
                  <a:schemeClr val="tx1"/>
                </a:solidFill>
              </a:rPr>
              <a:t> published in year 2019 (now in beta version).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400" dirty="0" smtClean="0">
                <a:solidFill>
                  <a:schemeClr val="tx1"/>
                </a:solidFill>
              </a:rPr>
              <a:t>It is a powerful framework and still in development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library provides a number of compatibility fixes and workarounds to help make the developer experience consistent across many devices.</a:t>
            </a:r>
            <a:r>
              <a:rPr lang="en-MY" sz="2400" dirty="0" smtClean="0">
                <a:solidFill>
                  <a:schemeClr val="tx1"/>
                </a:solidFill>
              </a:rPr>
              <a:t> </a:t>
            </a:r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30" y="4126332"/>
            <a:ext cx="4923738" cy="21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2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185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camera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MY" sz="2800" dirty="0"/>
              <a:t>Two ways to include the camera sensor in your application</a:t>
            </a:r>
            <a:r>
              <a:rPr lang="en-MY" sz="2800" dirty="0" smtClean="0"/>
              <a:t>: </a:t>
            </a:r>
          </a:p>
          <a:p>
            <a:pPr lvl="2"/>
            <a:r>
              <a:rPr lang="en-MY" sz="2400" dirty="0"/>
              <a:t>Wrap camera app with </a:t>
            </a:r>
            <a:r>
              <a:rPr lang="en-MY" sz="2400" dirty="0" smtClean="0"/>
              <a:t>intent (Old method)</a:t>
            </a:r>
          </a:p>
          <a:p>
            <a:pPr lvl="2"/>
            <a:r>
              <a:rPr lang="en-MY" sz="2400" dirty="0"/>
              <a:t>Use the Camera/Camera2 </a:t>
            </a:r>
            <a:r>
              <a:rPr lang="en-MY" sz="2400" dirty="0" smtClean="0"/>
              <a:t>API (Some)</a:t>
            </a:r>
          </a:p>
          <a:p>
            <a:pPr lvl="2"/>
            <a:r>
              <a:rPr lang="en-MY" sz="2400" dirty="0" smtClean="0"/>
              <a:t>Use the </a:t>
            </a:r>
            <a:r>
              <a:rPr lang="en-MY" sz="2400" dirty="0" err="1" smtClean="0"/>
              <a:t>CameraX</a:t>
            </a:r>
            <a:r>
              <a:rPr lang="en-MY" sz="2400" dirty="0" smtClean="0"/>
              <a:t> (new Jetpack library)</a:t>
            </a:r>
          </a:p>
          <a:p>
            <a:pPr marL="1371600" lvl="2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2050" name="Picture 2" descr="How to Compress Image Size in Android in Two Wa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155" y="440290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5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Camera Development Issues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sz="2800" dirty="0"/>
              <a:t>Supporting different API </a:t>
            </a:r>
            <a:r>
              <a:rPr lang="en-MY" sz="2800" dirty="0" smtClean="0"/>
              <a:t>versions.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800" dirty="0"/>
              <a:t>Providing consistency across </a:t>
            </a:r>
            <a:r>
              <a:rPr lang="en-MY" sz="2800" dirty="0" smtClean="0"/>
              <a:t>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Understanding the complex camera </a:t>
            </a:r>
            <a:r>
              <a:rPr lang="en-US" sz="2800" dirty="0" smtClean="0"/>
              <a:t>API.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MY" dirty="0"/>
              <a:t/>
            </a:r>
            <a:br>
              <a:rPr lang="en-MY" dirty="0"/>
            </a:b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  <p:pic>
        <p:nvPicPr>
          <p:cNvPr id="1026" name="Picture 2" descr="How to Fix Android Camera Iss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12" y="4005562"/>
            <a:ext cx="2542655" cy="19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03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CameraX</a:t>
            </a:r>
            <a:r>
              <a:rPr lang="en-GB" dirty="0" smtClean="0"/>
              <a:t>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CameraX</a:t>
            </a:r>
            <a:r>
              <a:rPr lang="en-US" sz="2400" dirty="0"/>
              <a:t> is a Jetpack support library, built to help you make camera app development easier</a:t>
            </a:r>
            <a:r>
              <a:rPr lang="en-US" sz="2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It provides a consistent and easy-to-use API </a:t>
            </a:r>
            <a:r>
              <a:rPr lang="en-US" sz="2400" dirty="0" smtClean="0"/>
              <a:t>surface.</a:t>
            </a:r>
            <a:endParaRPr lang="en-MY" sz="2400" dirty="0" smtClean="0"/>
          </a:p>
        </p:txBody>
      </p:sp>
      <p:sp>
        <p:nvSpPr>
          <p:cNvPr id="4" name="AutoShape 2" descr="Using CameraX in Android Jetpack. In this blog post, we'll discuss the… |  by Osvaldo Saez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2052" name="Picture 4" descr="Using CameraX in Android Jetpack. In this blog post, we'll discuss the… |  by Osvaldo Saez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30" y="3567659"/>
            <a:ext cx="3804858" cy="132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2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CameraX</a:t>
            </a:r>
            <a:r>
              <a:rPr lang="en-MY" dirty="0" smtClean="0"/>
              <a:t> Benefits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CameraX</a:t>
            </a:r>
            <a:r>
              <a:rPr lang="en-US" sz="2400" dirty="0"/>
              <a:t> is designed to support devices running </a:t>
            </a:r>
            <a:r>
              <a:rPr lang="en-US" sz="2400" dirty="0">
                <a:hlinkClick r:id="rId2"/>
              </a:rPr>
              <a:t>Android 5.0 (API level 21)</a:t>
            </a:r>
            <a:r>
              <a:rPr lang="en-US" sz="2400" dirty="0"/>
              <a:t> and </a:t>
            </a:r>
            <a:r>
              <a:rPr lang="en-US" sz="2400" dirty="0" smtClean="0"/>
              <a:t>higher (94</a:t>
            </a:r>
            <a:r>
              <a:rPr lang="en-US" sz="2400" dirty="0"/>
              <a:t>% </a:t>
            </a:r>
            <a:r>
              <a:rPr lang="en-US" sz="2400" dirty="0" smtClean="0"/>
              <a:t>devices).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400" dirty="0"/>
              <a:t>Consistent </a:t>
            </a:r>
            <a:r>
              <a:rPr lang="en-MY" sz="2400" dirty="0" smtClean="0"/>
              <a:t>behaviour </a:t>
            </a:r>
            <a:r>
              <a:rPr lang="en-MY" sz="2400" dirty="0"/>
              <a:t>across </a:t>
            </a:r>
            <a:r>
              <a:rPr lang="en-MY" sz="2400" dirty="0" smtClean="0"/>
              <a:t>devices.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400" dirty="0"/>
              <a:t>Easy to use APIs </a:t>
            </a:r>
            <a:r>
              <a:rPr lang="en-MY" dirty="0"/>
              <a:t/>
            </a:r>
            <a:br>
              <a:rPr lang="en-MY" dirty="0"/>
            </a:br>
            <a:r>
              <a:rPr lang="en-MY" dirty="0"/>
              <a:t/>
            </a:r>
            <a:br>
              <a:rPr lang="en-MY" dirty="0"/>
            </a:br>
            <a:r>
              <a:rPr lang="en-US" dirty="0"/>
              <a:t> </a:t>
            </a:r>
            <a:endParaRPr lang="en-US" dirty="0" smtClean="0"/>
          </a:p>
          <a:p>
            <a:endParaRPr lang="en-MY" dirty="0"/>
          </a:p>
        </p:txBody>
      </p:sp>
      <p:pic>
        <p:nvPicPr>
          <p:cNvPr id="3074" name="Picture 2" descr="CameraX: Make photography easier on Android! | 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59" y="3980412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46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CameraX</a:t>
            </a:r>
            <a:r>
              <a:rPr lang="en-MY" dirty="0" smtClean="0"/>
              <a:t> Requirements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Your app will need the CAMERA permission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save images to files, it will also require the </a:t>
            </a:r>
            <a:r>
              <a:rPr lang="en-US" sz="2400" b="1" dirty="0"/>
              <a:t>WRITE_EXTERNAL_STORAGE</a:t>
            </a:r>
            <a:r>
              <a:rPr lang="en-US" sz="2400" dirty="0"/>
              <a:t> permission, except on devices running Android 10 or </a:t>
            </a:r>
            <a:r>
              <a:rPr lang="en-US" sz="2400" dirty="0" smtClean="0"/>
              <a:t>later.</a:t>
            </a:r>
          </a:p>
          <a:p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672671" y="3762572"/>
            <a:ext cx="83175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MY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&lt;uses-permission </a:t>
            </a:r>
            <a:r>
              <a:rPr lang="en-MY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android:name</a:t>
            </a:r>
            <a:r>
              <a:rPr lang="en-MY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="</a:t>
            </a:r>
            <a:r>
              <a:rPr lang="en-MY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android.permission.CAMERA</a:t>
            </a:r>
            <a:r>
              <a:rPr lang="en-MY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" </a:t>
            </a:r>
            <a:r>
              <a:rPr lang="en-MY" sz="14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/&gt;</a:t>
            </a:r>
          </a:p>
          <a:p>
            <a:pPr fontAlgn="t"/>
            <a:r>
              <a:rPr lang="en-MY" sz="14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&lt;</a:t>
            </a:r>
            <a:r>
              <a:rPr lang="en-MY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uses-permission </a:t>
            </a:r>
            <a:r>
              <a:rPr lang="en-MY" sz="14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android:name</a:t>
            </a:r>
            <a:r>
              <a:rPr lang="en-MY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="</a:t>
            </a:r>
            <a:r>
              <a:rPr lang="en-MY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android.permission.WRITE_EXTERNAL_STORAGE</a:t>
            </a:r>
            <a:r>
              <a:rPr lang="en-MY" sz="14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"/&gt;</a:t>
            </a:r>
          </a:p>
          <a:p>
            <a:pPr fontAlgn="t"/>
            <a:r>
              <a:rPr lang="en-MY" sz="14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&lt;uses-permission </a:t>
            </a:r>
            <a:r>
              <a:rPr lang="en-MY" sz="14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android:name</a:t>
            </a:r>
            <a:r>
              <a:rPr lang="en-MY" sz="14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="</a:t>
            </a:r>
            <a:r>
              <a:rPr lang="en-MY" sz="14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android.permission.READ_EXTERNAL_STORAGE</a:t>
            </a:r>
            <a:r>
              <a:rPr lang="en-MY" sz="14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"/&gt;</a:t>
            </a:r>
          </a:p>
          <a:p>
            <a:pPr lvl="0" fontAlgn="t"/>
            <a:r>
              <a:rPr lang="en-US" sz="1400" dirty="0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lang="en-US" sz="1400" dirty="0">
                <a:solidFill>
                  <a:srgbClr val="0033B3"/>
                </a:solidFill>
                <a:latin typeface="Arial Unicode MS" panose="020B0604020202020204" pitchFamily="34" charset="-128"/>
                <a:ea typeface="JetBrains Mono"/>
              </a:rPr>
              <a:t>uses-feature </a:t>
            </a:r>
            <a:r>
              <a:rPr lang="en-US" sz="1400" dirty="0" err="1">
                <a:solidFill>
                  <a:srgbClr val="871094"/>
                </a:solidFill>
                <a:latin typeface="Arial Unicode MS" panose="020B0604020202020204" pitchFamily="34" charset="-128"/>
                <a:ea typeface="JetBrains Mono"/>
              </a:rPr>
              <a:t>android</a:t>
            </a:r>
            <a:r>
              <a:rPr lang="en-US" sz="1400" dirty="0" err="1">
                <a:solidFill>
                  <a:srgbClr val="174AD4"/>
                </a:solidFill>
                <a:latin typeface="Arial Unicode MS" panose="020B0604020202020204" pitchFamily="34" charset="-128"/>
                <a:ea typeface="JetBrains Mono"/>
              </a:rPr>
              <a:t>:name</a:t>
            </a:r>
            <a:r>
              <a:rPr lang="en-US" sz="1400" dirty="0">
                <a:solidFill>
                  <a:srgbClr val="067D17"/>
                </a:solidFill>
                <a:latin typeface="Arial Unicode MS" panose="020B0604020202020204" pitchFamily="34" charset="-128"/>
                <a:ea typeface="JetBrains Mono"/>
              </a:rPr>
              <a:t>="</a:t>
            </a:r>
            <a:r>
              <a:rPr lang="en-US" sz="1400" dirty="0" err="1">
                <a:solidFill>
                  <a:srgbClr val="067D17"/>
                </a:solidFill>
                <a:latin typeface="Arial Unicode MS" panose="020B0604020202020204" pitchFamily="34" charset="-128"/>
                <a:ea typeface="JetBrains Mono"/>
              </a:rPr>
              <a:t>android.hardware.camera.any</a:t>
            </a:r>
            <a:r>
              <a:rPr lang="en-US" sz="1400" dirty="0">
                <a:solidFill>
                  <a:srgbClr val="067D17"/>
                </a:solidFill>
                <a:latin typeface="Arial Unicode MS" panose="020B0604020202020204" pitchFamily="34" charset="-128"/>
                <a:ea typeface="JetBrains Mono"/>
              </a:rPr>
              <a:t>"</a:t>
            </a:r>
            <a:r>
              <a:rPr lang="en-US" sz="1400" dirty="0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/&gt;</a:t>
            </a:r>
            <a:endParaRPr lang="en-US" sz="1400" dirty="0">
              <a:latin typeface="Arial" panose="020B0604020202020204" pitchFamily="34" charset="0"/>
            </a:endParaRPr>
          </a:p>
          <a:p>
            <a:pPr fontAlgn="t"/>
            <a:endParaRPr lang="en-MY" sz="1400" b="1" dirty="0" smtClean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fontAlgn="t"/>
            <a:endParaRPr lang="en-MY" sz="1400" b="1" i="0" dirty="0">
              <a:solidFill>
                <a:srgbClr val="0070C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2671" y="5208730"/>
            <a:ext cx="504096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6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CameraX</a:t>
            </a:r>
            <a:r>
              <a:rPr lang="en-MY" dirty="0" smtClean="0"/>
              <a:t> Requirements (cont..)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must add the </a:t>
            </a:r>
            <a:r>
              <a:rPr lang="en-US" sz="2400" dirty="0">
                <a:hlinkClick r:id="rId2"/>
              </a:rPr>
              <a:t>Google Maven repository</a:t>
            </a:r>
            <a:r>
              <a:rPr lang="en-US" sz="2400" dirty="0"/>
              <a:t> to your </a:t>
            </a:r>
            <a:r>
              <a:rPr lang="en-US" sz="2400" dirty="0" smtClean="0"/>
              <a:t>project (setting </a:t>
            </a:r>
            <a:r>
              <a:rPr lang="en-US" sz="2400" dirty="0" err="1" smtClean="0"/>
              <a:t>gradle</a:t>
            </a:r>
            <a:r>
              <a:rPr lang="en-US" sz="2400" dirty="0" smtClean="0"/>
              <a:t> file).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16" y="2953416"/>
            <a:ext cx="693516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755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2130</TotalTime>
  <Words>758</Words>
  <Application>Microsoft Office PowerPoint</Application>
  <PresentationFormat>On-screen Show (4:3)</PresentationFormat>
  <Paragraphs>122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 Unicode MS</vt:lpstr>
      <vt:lpstr>JetBrains Mono</vt:lpstr>
      <vt:lpstr>Roboto</vt:lpstr>
      <vt:lpstr>var(--devsite-code-font-family)</vt:lpstr>
      <vt:lpstr>Arial</vt:lpstr>
      <vt:lpstr>Calibri</vt:lpstr>
      <vt:lpstr>Courier New</vt:lpstr>
      <vt:lpstr>1_Retrospect</vt:lpstr>
      <vt:lpstr>Week 11: Camera Services</vt:lpstr>
      <vt:lpstr>Today's Topics</vt:lpstr>
      <vt:lpstr>Using the camera</vt:lpstr>
      <vt:lpstr>Using the camera</vt:lpstr>
      <vt:lpstr>Camera Development Issues</vt:lpstr>
      <vt:lpstr>CameraX Overview</vt:lpstr>
      <vt:lpstr>CameraX Benefits</vt:lpstr>
      <vt:lpstr>CameraX Requirements</vt:lpstr>
      <vt:lpstr>CameraX Requirements (cont..)</vt:lpstr>
      <vt:lpstr>CameraX Requirements (cont..)</vt:lpstr>
      <vt:lpstr>CameraX Requirements (cont..)</vt:lpstr>
      <vt:lpstr>CameraX Structure</vt:lpstr>
      <vt:lpstr>Preview Use Case</vt:lpstr>
      <vt:lpstr>Preview Use Case</vt:lpstr>
      <vt:lpstr>Preview Use Case</vt:lpstr>
      <vt:lpstr>Preview Use Case</vt:lpstr>
      <vt:lpstr>Preview Use Case</vt:lpstr>
      <vt:lpstr>Preview Use Case</vt:lpstr>
      <vt:lpstr>Preview Use Case</vt:lpstr>
      <vt:lpstr>Image Capture Use Case</vt:lpstr>
      <vt:lpstr>Image Capture Use Case</vt:lpstr>
      <vt:lpstr>Image Capture Use Case</vt:lpstr>
      <vt:lpstr>Image Analysis Use Case</vt:lpstr>
      <vt:lpstr>Image Analysis Use Case</vt:lpstr>
      <vt:lpstr>Image Analysis Use Case</vt:lpstr>
      <vt:lpstr>Image Analysis Use Case</vt:lpstr>
      <vt:lpstr>Image Analysis Use Case</vt:lpstr>
      <vt:lpstr>Video Capture Use Case</vt:lpstr>
      <vt:lpstr>Video Capture Use Case</vt:lpstr>
      <vt:lpstr>Video Capture Use Case</vt:lpstr>
      <vt:lpstr>CameraX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oraclelai@yahoo.com</cp:lastModifiedBy>
  <cp:revision>95</cp:revision>
  <dcterms:created xsi:type="dcterms:W3CDTF">2016-01-04T20:50:07Z</dcterms:created>
  <dcterms:modified xsi:type="dcterms:W3CDTF">2023-10-22T13:45:55Z</dcterms:modified>
</cp:coreProperties>
</file>