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0131" autoAdjust="0"/>
  </p:normalViewPr>
  <p:slideViewPr>
    <p:cSldViewPr snapToGrid="0" snapToObjects="1">
      <p:cViewPr varScale="1">
        <p:scale>
          <a:sx n="66" d="100"/>
          <a:sy n="66" d="100"/>
        </p:scale>
        <p:origin x="21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A12D-7EE2-9042-A516-6FD3CD235BE0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C1A7-500D-2641-9D62-1058DAF2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***EXAM</a:t>
            </a:r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C1A7-500D-2641-9D62-1058DAF20A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2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larger delay imposes a lower load on the processor and therefore uses less power.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8C1A7-500D-2641-9D62-1058DAF20A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8C1A7-500D-2641-9D62-1058DAF20A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5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hardware/Sensor#TYPE_AMBIENT_TEMPERATURE" TargetMode="External"/><Relationship Id="rId2" Type="http://schemas.openxmlformats.org/officeDocument/2006/relationships/hyperlink" Target="https://developer.android.com/reference/android/hardware/Sensor#TYPE_ACCELEROME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hardware/Sensor#TYPE_GYROSCOPE" TargetMode="External"/><Relationship Id="rId4" Type="http://schemas.openxmlformats.org/officeDocument/2006/relationships/hyperlink" Target="https://developer.android.com/reference/android/hardware/Sensor#TYPE_GRAVIT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hardware/Sensor#TYPE_RELATIVE_HUMIDITY" TargetMode="External"/><Relationship Id="rId2" Type="http://schemas.openxmlformats.org/officeDocument/2006/relationships/hyperlink" Target="https://developer.android.com/reference/android/hardware/Sensor#TYPE_PROXIM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hardware/Sensor#TYPE_PRESSURE" TargetMode="External"/><Relationship Id="rId4" Type="http://schemas.openxmlformats.org/officeDocument/2006/relationships/hyperlink" Target="https://developer.android.com/reference/android/hardware/Sensor#TYPE_ROTATION_VECTO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100637" cy="3566160"/>
          </a:xfrm>
        </p:spPr>
        <p:txBody>
          <a:bodyPr/>
          <a:lstStyle/>
          <a:p>
            <a:r>
              <a:rPr lang="en-US" dirty="0"/>
              <a:t>Week 11: Android Sensors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CET3013: Mobile application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</a:t>
            </a:r>
            <a:r>
              <a:rPr lang="en-GB" baseline="0" dirty="0"/>
              <a:t> Sensors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Now we can use the </a:t>
            </a:r>
            <a:r>
              <a:rPr lang="en-GB" dirty="0" err="1"/>
              <a:t>SensorManager’s</a:t>
            </a:r>
            <a:r>
              <a:rPr lang="en-GB" dirty="0"/>
              <a:t> </a:t>
            </a:r>
            <a:r>
              <a:rPr lang="en-GB" b="1" dirty="0" err="1"/>
              <a:t>getSensorList</a:t>
            </a:r>
            <a:r>
              <a:rPr lang="en-GB" b="1" dirty="0"/>
              <a:t>()</a:t>
            </a:r>
            <a:r>
              <a:rPr lang="en-GB" b="1" baseline="0" dirty="0"/>
              <a:t> </a:t>
            </a:r>
            <a:r>
              <a:rPr lang="en-GB" baseline="0" dirty="0"/>
              <a:t>method and tell it what type of sensors we’re looking for.</a:t>
            </a:r>
            <a:br>
              <a:rPr lang="en-GB" baseline="0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aseline="0" dirty="0"/>
              <a:t>We</a:t>
            </a:r>
            <a:r>
              <a:rPr lang="en-GB" dirty="0"/>
              <a:t> can specify the various TYPE... Constants to list all the sensors of a specified type.</a:t>
            </a:r>
            <a:endParaRPr lang="en-GB" baseline="0" dirty="0"/>
          </a:p>
        </p:txBody>
      </p:sp>
      <p:sp>
        <p:nvSpPr>
          <p:cNvPr id="4" name="TextBox 3"/>
          <p:cNvSpPr txBox="1"/>
          <p:nvPr/>
        </p:nvSpPr>
        <p:spPr>
          <a:xfrm>
            <a:off x="988584" y="4138301"/>
            <a:ext cx="778794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660066"/>
                </a:solidFill>
                <a:latin typeface="Consolas" pitchFamily="49" charset="0"/>
              </a:rPr>
              <a:t>val</a:t>
            </a:r>
            <a:r>
              <a:rPr lang="en-GB" dirty="0">
                <a:solidFill>
                  <a:srgbClr val="660066"/>
                </a:solidFill>
                <a:latin typeface="Consolas" pitchFamily="49" charset="0"/>
              </a:rPr>
              <a:t> </a:t>
            </a:r>
            <a:r>
              <a:rPr lang="en-GB" dirty="0" err="1">
                <a:solidFill>
                  <a:srgbClr val="660066"/>
                </a:solidFill>
                <a:latin typeface="Consolas" pitchFamily="49" charset="0"/>
              </a:rPr>
              <a:t>deviceSensors</a:t>
            </a:r>
            <a:r>
              <a:rPr lang="en-GB" dirty="0">
                <a:solidFill>
                  <a:srgbClr val="660066"/>
                </a:solidFill>
                <a:latin typeface="Consolas" pitchFamily="49" charset="0"/>
              </a:rPr>
              <a:t>: List&lt;Sensor&gt; =    </a:t>
            </a:r>
          </a:p>
          <a:p>
            <a:r>
              <a:rPr lang="en-GB" dirty="0">
                <a:solidFill>
                  <a:srgbClr val="660066"/>
                </a:solidFill>
                <a:latin typeface="Consolas" pitchFamily="49" charset="0"/>
              </a:rPr>
              <a:t>          </a:t>
            </a:r>
            <a:r>
              <a:rPr lang="en-GB" dirty="0" err="1">
                <a:solidFill>
                  <a:srgbClr val="660066"/>
                </a:solidFill>
                <a:latin typeface="Consolas" pitchFamily="49" charset="0"/>
              </a:rPr>
              <a:t>sensorManager.getSensorList</a:t>
            </a:r>
            <a:r>
              <a:rPr lang="en-GB" dirty="0">
                <a:solidFill>
                  <a:srgbClr val="660066"/>
                </a:solidFill>
                <a:latin typeface="Consolas" pitchFamily="49" charset="0"/>
              </a:rPr>
              <a:t>(</a:t>
            </a:r>
            <a:r>
              <a:rPr lang="en-GB" dirty="0" err="1">
                <a:solidFill>
                  <a:srgbClr val="660066"/>
                </a:solidFill>
                <a:latin typeface="Consolas" pitchFamily="49" charset="0"/>
              </a:rPr>
              <a:t>Sensor.TYPE_ALL</a:t>
            </a:r>
            <a:r>
              <a:rPr lang="en-GB" dirty="0">
                <a:solidFill>
                  <a:srgbClr val="660066"/>
                </a:solidFill>
                <a:latin typeface="Consolas" pitchFamily="49" charset="0"/>
              </a:rPr>
              <a:t>)</a:t>
            </a:r>
            <a:endParaRPr lang="en-GB" dirty="0">
              <a:solidFill>
                <a:srgbClr val="007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0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If there are several sensors of a specified</a:t>
            </a:r>
            <a:r>
              <a:rPr lang="en-GB" sz="2400" baseline="0" dirty="0"/>
              <a:t> type, one must always be the </a:t>
            </a:r>
            <a:r>
              <a:rPr lang="en-GB" sz="2400" i="1" baseline="0" dirty="0"/>
              <a:t>default</a:t>
            </a:r>
            <a:r>
              <a:rPr lang="en-GB" sz="2400" i="0" baseline="0" dirty="0"/>
              <a:t> sensor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i="0" baseline="0" dirty="0"/>
              <a:t>One way of finding out if there is ANY instance at all of a particular type of sensor is to use the </a:t>
            </a:r>
            <a:r>
              <a:rPr lang="en-GB" sz="2400" b="1" i="0" baseline="0" dirty="0" err="1"/>
              <a:t>getDefaultSensor</a:t>
            </a:r>
            <a:r>
              <a:rPr lang="en-GB" sz="2400" b="1" i="0" baseline="0" dirty="0"/>
              <a:t>() </a:t>
            </a:r>
            <a:r>
              <a:rPr lang="en-GB" sz="2400" i="0" baseline="0" dirty="0"/>
              <a:t>method, specifying the type of sensor we’re looking for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i="0" baseline="0" dirty="0"/>
              <a:t>It returns </a:t>
            </a:r>
            <a:r>
              <a:rPr lang="en-GB" sz="2400" b="1" i="0" baseline="0" dirty="0"/>
              <a:t>null</a:t>
            </a:r>
            <a:r>
              <a:rPr lang="en-GB" sz="2400" b="0" i="0" baseline="0" dirty="0"/>
              <a:t> if there is no such sensor</a:t>
            </a:r>
            <a:endParaRPr lang="en-GB" sz="2400" dirty="0"/>
          </a:p>
        </p:txBody>
      </p:sp>
      <p:pic>
        <p:nvPicPr>
          <p:cNvPr id="6146" name="Picture 2" descr="CGM support for sensors now available on Android - Diabetes:M - Your  Diabetes Management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49" y="4674762"/>
            <a:ext cx="3345251" cy="16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69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Sensors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" y="2352525"/>
            <a:ext cx="8496946" cy="23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9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Sensors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61190"/>
            <a:ext cx="7480728" cy="43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Sensor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Consolas" pitchFamily="49" charset="0"/>
              </a:rPr>
              <a:t>getResolution</a:t>
            </a:r>
            <a:r>
              <a:rPr lang="en-GB" sz="2400" dirty="0">
                <a:latin typeface="Consolas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MY" sz="2400" dirty="0"/>
              <a:t>obtain a sensor's resolution</a:t>
            </a:r>
            <a:endParaRPr lang="en-GB" sz="2200" dirty="0">
              <a:latin typeface="Consolas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Consolas" pitchFamily="49" charset="0"/>
              </a:rPr>
              <a:t>getMaximumRange</a:t>
            </a:r>
            <a:r>
              <a:rPr lang="en-GB" sz="2400" dirty="0">
                <a:latin typeface="Consolas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MY" sz="2400" dirty="0"/>
              <a:t>obtain maximum range of measurement</a:t>
            </a:r>
            <a:endParaRPr lang="en-GB" sz="2200" dirty="0">
              <a:latin typeface="Consolas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Consolas" pitchFamily="49" charset="0"/>
              </a:rPr>
              <a:t>getPower</a:t>
            </a:r>
            <a:r>
              <a:rPr lang="en-GB" sz="2400" dirty="0">
                <a:latin typeface="Consolas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Obtain a sensor's power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Consolas" pitchFamily="49" charset="0"/>
              </a:rPr>
              <a:t>getMinDelay</a:t>
            </a:r>
            <a:r>
              <a:rPr lang="en-GB" sz="2400" dirty="0">
                <a:latin typeface="Consolas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Returns the minimum time interval (in microseconds) a sensor can use to sense data</a:t>
            </a:r>
            <a:endParaRPr lang="en-GB" sz="2200" dirty="0">
              <a:latin typeface="Consolas" pitchFamily="49" charset="0"/>
            </a:endParaRPr>
          </a:p>
        </p:txBody>
      </p:sp>
      <p:pic>
        <p:nvPicPr>
          <p:cNvPr id="7170" name="Picture 2" descr="Inner Balance Bluetooth for Android &amp; iPhone - HeartMath St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69" y="1948441"/>
            <a:ext cx="2827997" cy="28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30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Need to implement the </a:t>
            </a:r>
            <a:r>
              <a:rPr lang="en-GB" sz="2800" b="1" dirty="0" err="1">
                <a:latin typeface="Consolas" pitchFamily="49" charset="0"/>
              </a:rPr>
              <a:t>SensorEventListener</a:t>
            </a:r>
            <a:r>
              <a:rPr lang="en-GB" sz="2800" baseline="0" dirty="0"/>
              <a:t> interface. Has two methods: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baseline="0" dirty="0" err="1">
                <a:latin typeface="Consolas" pitchFamily="49" charset="0"/>
              </a:rPr>
              <a:t>onAccuracyChanged</a:t>
            </a:r>
            <a:r>
              <a:rPr lang="en-GB" sz="2800" b="1" baseline="0" dirty="0">
                <a:latin typeface="Consolas" pitchFamily="49" charset="0"/>
              </a:rPr>
              <a:t>(Sensor</a:t>
            </a:r>
            <a:r>
              <a:rPr lang="en-GB" sz="2800" baseline="0" dirty="0">
                <a:latin typeface="Consolas" pitchFamily="49" charset="0"/>
              </a:rPr>
              <a:t>, </a:t>
            </a:r>
            <a:r>
              <a:rPr lang="en-GB" sz="2800" b="1" baseline="0" dirty="0">
                <a:latin typeface="Consolas" pitchFamily="49" charset="0"/>
              </a:rPr>
              <a:t>value</a:t>
            </a:r>
            <a:r>
              <a:rPr lang="en-GB" sz="2800" baseline="0" dirty="0">
                <a:latin typeface="Consolas" pitchFamily="49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>
                <a:latin typeface="Consolas" pitchFamily="49" charset="0"/>
              </a:rPr>
              <a:t>value</a:t>
            </a:r>
            <a:r>
              <a:rPr lang="en-GB" sz="2400" dirty="0"/>
              <a:t> is one of: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itchFamily="49" charset="0"/>
              </a:rPr>
              <a:t>SENSOR_STATUS_ACCURACY_LOW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itchFamily="49" charset="0"/>
              </a:rPr>
              <a:t>SENSOR_STATUS_ACCURACY_MEDIUM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itchFamily="49" charset="0"/>
              </a:rPr>
              <a:t>SENSOR_STATUS_ACCURACY_HIGH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itchFamily="49" charset="0"/>
              </a:rPr>
              <a:t>SENSOR_STATUS_UNRELIABLE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These are defined in the </a:t>
            </a:r>
            <a:r>
              <a:rPr lang="en-GB" sz="2400" b="1" dirty="0" err="1">
                <a:latin typeface="Consolas" pitchFamily="49" charset="0"/>
              </a:rPr>
              <a:t>SensorManager</a:t>
            </a:r>
            <a:r>
              <a:rPr lang="en-GB" sz="2400" dirty="0"/>
              <a:t> class</a:t>
            </a:r>
          </a:p>
        </p:txBody>
      </p:sp>
      <p:pic>
        <p:nvPicPr>
          <p:cNvPr id="8194" name="Picture 2" descr="Proximity Sensor Icon in Android Style | Icon, Android icons, Logo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60" y="97590"/>
            <a:ext cx="2006511" cy="153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87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Consolas" pitchFamily="49" charset="0"/>
              </a:rPr>
              <a:t>onSensorChanged</a:t>
            </a:r>
            <a:r>
              <a:rPr lang="en-GB" sz="2400" dirty="0">
                <a:latin typeface="Consolas" pitchFamily="49" charset="0"/>
              </a:rPr>
              <a:t>(</a:t>
            </a:r>
            <a:r>
              <a:rPr lang="en-GB" sz="2400" dirty="0" err="1">
                <a:latin typeface="Consolas" pitchFamily="49" charset="0"/>
              </a:rPr>
              <a:t>SensorEvent</a:t>
            </a:r>
            <a:r>
              <a:rPr lang="en-GB" sz="2400" dirty="0">
                <a:latin typeface="Consolas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Consolas" pitchFamily="49" charset="0"/>
                <a:cs typeface="Consolas" pitchFamily="49" charset="0"/>
              </a:rPr>
              <a:t>SensorEvent</a:t>
            </a:r>
            <a:r>
              <a:rPr lang="en-GB" sz="2400" dirty="0"/>
              <a:t> Has</a:t>
            </a:r>
            <a:r>
              <a:rPr lang="en-GB" sz="2400" baseline="0" dirty="0"/>
              <a:t> four public fields</a:t>
            </a:r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19468"/>
              </p:ext>
            </p:extLst>
          </p:nvPr>
        </p:nvGraphicFramePr>
        <p:xfrm>
          <a:off x="256424" y="3016422"/>
          <a:ext cx="8712969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public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int</a:t>
                      </a:r>
                      <a:endParaRPr lang="en-GB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u="none" strike="noStrike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accuracy</a:t>
                      </a:r>
                      <a:endParaRPr lang="en-GB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/>
                        <a:t>The accuracy of this event.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public </a:t>
                      </a:r>
                      <a:r>
                        <a:rPr lang="en-GB" u="none" strike="noStrike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Sensor</a:t>
                      </a:r>
                      <a:endParaRPr lang="en-GB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u="none" strike="noStrike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sensor</a:t>
                      </a:r>
                      <a:endParaRPr lang="en-GB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/>
                        <a:t>The sensor that generated this event.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public long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u="none" strike="noStrike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timestamp</a:t>
                      </a:r>
                      <a:endParaRPr lang="en-GB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/>
                        <a:t>The time in nanoseconds at which the event happened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public final float[]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u="none" strike="noStrike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values</a:t>
                      </a:r>
                      <a:endParaRPr lang="en-GB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The length and contents of the </a:t>
                      </a:r>
                      <a:r>
                        <a:rPr lang="en-GB" u="none" strike="noStrike" dirty="0">
                          <a:solidFill>
                            <a:schemeClr val="tx1"/>
                          </a:solidFill>
                        </a:rPr>
                        <a:t>values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 array depends on which </a:t>
                      </a:r>
                      <a:r>
                        <a:rPr lang="en-GB" u="none" strike="noStrike" dirty="0">
                          <a:solidFill>
                            <a:schemeClr val="tx1"/>
                          </a:solidFill>
                        </a:rPr>
                        <a:t>sensor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 type is being monitored.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218" name="Picture 2" descr="Android Sensors in Depth: Proximity and Gyroscope | Envato Tuts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26" y="581114"/>
            <a:ext cx="2962267" cy="21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38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Co-Ordinate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3127"/>
            <a:ext cx="4690864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Based on the default orientation of the device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The axes do not change if the device is rotated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Can’t assume that the default orientation is portrait</a:t>
            </a:r>
          </a:p>
        </p:txBody>
      </p:sp>
      <p:pic>
        <p:nvPicPr>
          <p:cNvPr id="1026" name="Picture 2" descr="Sensors coordinate-system diagram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844824"/>
            <a:ext cx="3214688" cy="384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765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nsolas" pitchFamily="49" charset="0"/>
              </a:rPr>
              <a:t>values</a:t>
            </a:r>
            <a:r>
              <a:rPr lang="en-GB" dirty="0"/>
              <a:t> field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Has either 3 elements (</a:t>
            </a:r>
            <a:r>
              <a:rPr lang="en-GB" sz="2400" b="1" dirty="0"/>
              <a:t>x, y, z</a:t>
            </a:r>
            <a:r>
              <a:rPr lang="en-GB" sz="2400" dirty="0"/>
              <a:t>) or just 1, depending on the sensor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For</a:t>
            </a:r>
            <a:r>
              <a:rPr lang="en-GB" sz="2400" baseline="0" dirty="0"/>
              <a:t> the accelerometer, the acceleration due to gravity influences things</a:t>
            </a:r>
          </a:p>
          <a:p>
            <a:pPr lvl="1"/>
            <a:r>
              <a:rPr lang="en-GB" sz="2000" dirty="0"/>
              <a:t>If the device is sitting</a:t>
            </a:r>
            <a:r>
              <a:rPr lang="en-GB" sz="2000" baseline="0" dirty="0"/>
              <a:t> on a table, the acceleration is 9.81m/s</a:t>
            </a:r>
            <a:r>
              <a:rPr lang="en-GB" sz="2000" baseline="30000" dirty="0"/>
              <a:t>2</a:t>
            </a:r>
          </a:p>
          <a:p>
            <a:pPr lvl="1"/>
            <a:r>
              <a:rPr lang="en-GB" sz="2000" baseline="0" dirty="0"/>
              <a:t>If the device is sitting on a table, and pushed from the left side towards the right, then the x value of acceleration is positive</a:t>
            </a:r>
          </a:p>
          <a:p>
            <a:pPr lvl="1"/>
            <a:r>
              <a:rPr lang="en-GB" sz="2000" baseline="0" dirty="0"/>
              <a:t>Formally, the reported acceleration is </a:t>
            </a:r>
            <a:br>
              <a:rPr lang="en-GB" sz="2000" baseline="0" dirty="0"/>
            </a:br>
            <a:endParaRPr lang="en-GB" sz="2000" baseline="0" dirty="0"/>
          </a:p>
          <a:p>
            <a:pPr marL="201168" lvl="1" indent="0">
              <a:buNone/>
            </a:pPr>
            <a:r>
              <a:rPr lang="en-GB" sz="2000" dirty="0"/>
              <a:t>   </a:t>
            </a:r>
            <a:r>
              <a:rPr lang="en-GB" sz="2000" baseline="0" dirty="0"/>
              <a:t>where </a:t>
            </a:r>
            <a:r>
              <a:rPr lang="en-GB" sz="2000" i="1" dirty="0" err="1"/>
              <a:t>G</a:t>
            </a:r>
            <a:r>
              <a:rPr lang="en-GB" sz="2000" i="1" baseline="-25000" dirty="0" err="1"/>
              <a:t>dir</a:t>
            </a:r>
            <a:r>
              <a:rPr lang="en-GB" sz="2000" i="1" dirty="0"/>
              <a:t> </a:t>
            </a:r>
            <a:r>
              <a:rPr lang="en-GB" sz="2000" dirty="0"/>
              <a:t>is the component of gravitational acceleration in that    </a:t>
            </a:r>
          </a:p>
          <a:p>
            <a:pPr marL="201168" lvl="1" indent="0">
              <a:buNone/>
            </a:pPr>
            <a:r>
              <a:rPr lang="en-GB" sz="2000" dirty="0"/>
              <a:t>   direction (dir = X, Y or Z)</a:t>
            </a:r>
            <a:br>
              <a:rPr lang="en-GB" sz="2000" baseline="0" dirty="0"/>
            </a:br>
            <a:endParaRPr lang="en-GB" sz="2000" baseline="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458868"/>
              </p:ext>
            </p:extLst>
          </p:nvPr>
        </p:nvGraphicFramePr>
        <p:xfrm>
          <a:off x="5101401" y="4255120"/>
          <a:ext cx="157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058" imgH="253890" progId="Equation.3">
                  <p:embed/>
                </p:oleObj>
              </mc:Choice>
              <mc:Fallback>
                <p:oleObj name="Equation" r:id="rId2" imgW="78705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401" y="4255120"/>
                        <a:ext cx="1574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39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nsolas" pitchFamily="49" charset="0"/>
              </a:rPr>
              <a:t>values</a:t>
            </a:r>
            <a:r>
              <a:rPr lang="en-GB" dirty="0"/>
              <a:t> field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The accelerometer reports accelerations in m/s</a:t>
            </a:r>
            <a:r>
              <a:rPr lang="en-GB" sz="2800" baseline="30000" dirty="0"/>
              <a:t>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The magnetometer reports</a:t>
            </a:r>
            <a:r>
              <a:rPr lang="en-GB" sz="2800" baseline="0" dirty="0"/>
              <a:t> </a:t>
            </a:r>
            <a:r>
              <a:rPr lang="en-GB" sz="2800" b="1" baseline="0" dirty="0"/>
              <a:t>x</a:t>
            </a:r>
            <a:r>
              <a:rPr lang="en-GB" sz="2800" baseline="0" dirty="0"/>
              <a:t>, </a:t>
            </a:r>
            <a:r>
              <a:rPr lang="en-GB" sz="2800" b="1" baseline="0" dirty="0"/>
              <a:t>y</a:t>
            </a:r>
            <a:r>
              <a:rPr lang="en-GB" sz="2800" baseline="0" dirty="0"/>
              <a:t> and </a:t>
            </a:r>
            <a:r>
              <a:rPr lang="en-GB" sz="2800" b="1" baseline="0" dirty="0"/>
              <a:t>z</a:t>
            </a:r>
            <a:r>
              <a:rPr lang="en-GB" sz="2800" baseline="0" dirty="0"/>
              <a:t> values in </a:t>
            </a:r>
            <a:r>
              <a:rPr lang="el-GR" sz="2800" baseline="0" dirty="0"/>
              <a:t>μ</a:t>
            </a:r>
            <a:r>
              <a:rPr lang="en-GB" sz="2800" baseline="0" dirty="0"/>
              <a:t>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The proximity sensor reports a distance in cm</a:t>
            </a:r>
          </a:p>
          <a:p>
            <a:pPr lvl="1"/>
            <a:r>
              <a:rPr lang="en-GB" sz="2400" dirty="0"/>
              <a:t>Some proximity sensors can only detect “near” and “far”</a:t>
            </a:r>
          </a:p>
          <a:p>
            <a:pPr lvl="2"/>
            <a:r>
              <a:rPr lang="en-GB" sz="1800" dirty="0"/>
              <a:t>These report</a:t>
            </a:r>
            <a:r>
              <a:rPr lang="en-GB" sz="1800" baseline="0" dirty="0"/>
              <a:t> their maximum range in the “far” state and some smaller value in the “near” state</a:t>
            </a:r>
            <a:endParaRPr lang="en-GB" sz="1800" dirty="0"/>
          </a:p>
        </p:txBody>
      </p:sp>
      <p:pic>
        <p:nvPicPr>
          <p:cNvPr id="10242" name="Picture 2" descr="Sensors Toolbox - Apps on Google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792" y="4332718"/>
            <a:ext cx="3604188" cy="18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1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Android sensors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Using sensors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Motion sensors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Position</a:t>
            </a:r>
            <a:r>
              <a:rPr lang="en-GB" sz="2400" baseline="0" dirty="0"/>
              <a:t> sensors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baseline="0" dirty="0"/>
              <a:t>Environment sensors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Location-based</a:t>
            </a:r>
            <a:r>
              <a:rPr lang="en-GB" sz="2800" baseline="0" dirty="0"/>
              <a:t>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aseline="0" dirty="0"/>
              <a:t>Using Maps</a:t>
            </a:r>
            <a:endParaRPr lang="en-GB" sz="2800" dirty="0"/>
          </a:p>
        </p:txBody>
      </p:sp>
      <p:pic>
        <p:nvPicPr>
          <p:cNvPr id="1026" name="Picture 2" descr="Types of Android Mobile Phone Sensors | Trendy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35" y="2810120"/>
            <a:ext cx="4604432" cy="286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440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nsolas" pitchFamily="49" charset="0"/>
              </a:rPr>
              <a:t>values</a:t>
            </a:r>
            <a:r>
              <a:rPr lang="en-GB" dirty="0"/>
              <a:t>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The light sensor reports a value in </a:t>
            </a:r>
            <a:r>
              <a:rPr lang="en-GB" sz="2800" b="1" dirty="0" err="1"/>
              <a:t>lux</a:t>
            </a:r>
            <a:r>
              <a:rPr lang="en-GB" sz="2800" dirty="0"/>
              <a:t> for the ambient</a:t>
            </a:r>
            <a:r>
              <a:rPr lang="en-GB" sz="2800" baseline="0" dirty="0"/>
              <a:t> illumination</a:t>
            </a:r>
            <a:endParaRPr lang="en-GB" sz="2800" dirty="0"/>
          </a:p>
        </p:txBody>
      </p:sp>
      <p:pic>
        <p:nvPicPr>
          <p:cNvPr id="12290" name="Picture 2" descr="Master Android's sensors: hardware, software and multidimensional - Android  Autho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0" y="3080768"/>
            <a:ext cx="3715670" cy="238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42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Events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The way of adding listeners is different from most other events.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Sensors</a:t>
            </a:r>
            <a:r>
              <a:rPr lang="en-GB" sz="2400" baseline="0" dirty="0"/>
              <a:t> consume battery power. What implications does this have?</a:t>
            </a:r>
          </a:p>
          <a:p>
            <a:pPr lvl="1"/>
            <a:r>
              <a:rPr lang="en-GB" sz="2000" dirty="0"/>
              <a:t>We don’t want</a:t>
            </a:r>
            <a:r>
              <a:rPr lang="en-GB" sz="2000" baseline="0" dirty="0"/>
              <a:t> to be listening for events if our activity is paused</a:t>
            </a:r>
          </a:p>
          <a:p>
            <a:pPr lvl="1"/>
            <a:r>
              <a:rPr lang="en-GB" sz="2000" baseline="0" dirty="0"/>
              <a:t>So we </a:t>
            </a:r>
            <a:r>
              <a:rPr lang="en-GB" sz="2000" i="1" baseline="0" dirty="0"/>
              <a:t>register</a:t>
            </a:r>
            <a:r>
              <a:rPr lang="en-GB" sz="2000" i="0" baseline="0" dirty="0"/>
              <a:t> the event listener (in </a:t>
            </a:r>
            <a:r>
              <a:rPr lang="en-GB" sz="2000" i="0" baseline="0" dirty="0" err="1">
                <a:latin typeface="Consolas" pitchFamily="49" charset="0"/>
              </a:rPr>
              <a:t>onResume</a:t>
            </a:r>
            <a:r>
              <a:rPr lang="en-GB" sz="2000" i="0" baseline="0" dirty="0"/>
              <a:t>) and </a:t>
            </a:r>
            <a:r>
              <a:rPr lang="en-GB" sz="2000" i="1" baseline="0" dirty="0"/>
              <a:t>unregister</a:t>
            </a:r>
            <a:r>
              <a:rPr lang="en-GB" sz="2000" i="0" baseline="0" dirty="0"/>
              <a:t> it (in </a:t>
            </a:r>
            <a:r>
              <a:rPr lang="en-GB" sz="2000" i="0" baseline="0" dirty="0" err="1">
                <a:latin typeface="Consolas" pitchFamily="49" charset="0"/>
              </a:rPr>
              <a:t>onPause</a:t>
            </a:r>
            <a:r>
              <a:rPr lang="en-GB" sz="2000" i="0" baseline="0" dirty="0"/>
              <a:t>)</a:t>
            </a:r>
            <a:endParaRPr lang="en-GB" sz="2000" dirty="0"/>
          </a:p>
        </p:txBody>
      </p:sp>
      <p:pic>
        <p:nvPicPr>
          <p:cNvPr id="13314" name="Picture 2" descr="How To Check Sensor in Android Phone before Developing An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22" y="4711088"/>
            <a:ext cx="5810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541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894" y="1940091"/>
            <a:ext cx="8673931" cy="42473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88"/>
                </a:solidFill>
                <a:latin typeface="Consolas"/>
              </a:rPr>
              <a:t>class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SensorActivity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 : Activity(),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SensorEventListener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 {</a:t>
            </a:r>
          </a:p>
          <a:p>
            <a:r>
              <a:rPr lang="en-GB" dirty="0">
                <a:solidFill>
                  <a:srgbClr val="000088"/>
                </a:solidFill>
                <a:latin typeface="Consolas"/>
              </a:rPr>
              <a:t>    private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lateinit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var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sensorManager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: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SensorManager</a:t>
            </a:r>
            <a:endParaRPr lang="en-GB" dirty="0">
              <a:solidFill>
                <a:srgbClr val="000088"/>
              </a:solidFill>
              <a:latin typeface="Consolas"/>
            </a:endParaRPr>
          </a:p>
          <a:p>
            <a:r>
              <a:rPr lang="en-GB" dirty="0">
                <a:solidFill>
                  <a:srgbClr val="000088"/>
                </a:solidFill>
                <a:latin typeface="Consolas"/>
              </a:rPr>
              <a:t>    private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var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mLight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: Sensor? = null</a:t>
            </a:r>
          </a:p>
          <a:p>
            <a:endParaRPr lang="en-GB" dirty="0">
              <a:solidFill>
                <a:srgbClr val="000088"/>
              </a:solidFill>
              <a:latin typeface="Consolas"/>
            </a:endParaRPr>
          </a:p>
          <a:p>
            <a:r>
              <a:rPr lang="en-GB" dirty="0">
                <a:solidFill>
                  <a:srgbClr val="000088"/>
                </a:solidFill>
                <a:latin typeface="Consolas"/>
              </a:rPr>
              <a:t>    public override fun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onCreate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savedInstanceState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: Bundle?) {</a:t>
            </a:r>
          </a:p>
          <a:p>
            <a:r>
              <a:rPr lang="en-GB" dirty="0">
                <a:solidFill>
                  <a:srgbClr val="000088"/>
                </a:solidFill>
                <a:latin typeface="Consolas"/>
              </a:rPr>
              <a:t>       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super.onCreate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savedInstanceState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)</a:t>
            </a:r>
          </a:p>
          <a:p>
            <a:r>
              <a:rPr lang="en-GB" dirty="0">
                <a:solidFill>
                  <a:srgbClr val="000088"/>
                </a:solidFill>
                <a:latin typeface="Consolas"/>
              </a:rPr>
              <a:t>       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setContentView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R.layout.main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)</a:t>
            </a:r>
          </a:p>
          <a:p>
            <a:endParaRPr lang="en-GB" dirty="0">
              <a:solidFill>
                <a:srgbClr val="000088"/>
              </a:solidFill>
              <a:latin typeface="Consolas"/>
            </a:endParaRPr>
          </a:p>
          <a:p>
            <a:r>
              <a:rPr lang="en-GB" dirty="0">
                <a:solidFill>
                  <a:srgbClr val="000088"/>
                </a:solidFill>
                <a:latin typeface="Consolas"/>
              </a:rPr>
              <a:t>       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sensorManager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 =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getSystemService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Context.SENSOR_SERVICE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) as </a:t>
            </a:r>
          </a:p>
          <a:p>
            <a:r>
              <a:rPr lang="en-GB" dirty="0">
                <a:solidFill>
                  <a:srgbClr val="000088"/>
                </a:solidFill>
                <a:latin typeface="Consolas"/>
              </a:rPr>
              <a:t>                       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SensorManager</a:t>
            </a:r>
            <a:endParaRPr lang="en-GB" dirty="0">
              <a:solidFill>
                <a:srgbClr val="000088"/>
              </a:solidFill>
              <a:latin typeface="Consolas"/>
            </a:endParaRPr>
          </a:p>
          <a:p>
            <a:r>
              <a:rPr lang="en-GB" dirty="0">
                <a:solidFill>
                  <a:srgbClr val="000088"/>
                </a:solidFill>
                <a:latin typeface="Consolas"/>
              </a:rPr>
              <a:t>       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mLight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 = 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sensorManager.getDefaultSensor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88"/>
                </a:solidFill>
                <a:latin typeface="Consolas"/>
              </a:rPr>
              <a:t>Sensor.TYPE_LIGHT</a:t>
            </a:r>
            <a:r>
              <a:rPr lang="en-GB" dirty="0">
                <a:solidFill>
                  <a:srgbClr val="000088"/>
                </a:solidFill>
                <a:latin typeface="Consolas"/>
              </a:rPr>
              <a:t>)</a:t>
            </a:r>
          </a:p>
          <a:p>
            <a:r>
              <a:rPr lang="en-GB" dirty="0">
                <a:solidFill>
                  <a:srgbClr val="000088"/>
                </a:solidFill>
                <a:latin typeface="Consolas"/>
              </a:rPr>
              <a:t>    }</a:t>
            </a:r>
          </a:p>
          <a:p>
            <a:r>
              <a:rPr lang="en-GB" dirty="0">
                <a:solidFill>
                  <a:srgbClr val="000088"/>
                </a:solidFill>
                <a:latin typeface="Consolas"/>
              </a:rPr>
              <a:t>	</a:t>
            </a:r>
          </a:p>
          <a:p>
            <a:r>
              <a:rPr lang="en-GB" dirty="0">
                <a:solidFill>
                  <a:srgbClr val="000088"/>
                </a:solidFill>
                <a:latin typeface="Consolas"/>
              </a:rPr>
              <a:t>    ...</a:t>
            </a:r>
          </a:p>
          <a:p>
            <a:r>
              <a:rPr lang="en-GB" dirty="0">
                <a:solidFill>
                  <a:srgbClr val="000088"/>
                </a:solidFill>
                <a:latin typeface="Consolas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70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368" y="1935372"/>
            <a:ext cx="8856984" cy="3170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    override fun </a:t>
            </a:r>
            <a:r>
              <a:rPr lang="en-GB" sz="2000" dirty="0" err="1">
                <a:solidFill>
                  <a:srgbClr val="002060"/>
                </a:solidFill>
              </a:rPr>
              <a:t>onAccuracyChanged</a:t>
            </a:r>
            <a:r>
              <a:rPr lang="en-GB" sz="2000" dirty="0">
                <a:solidFill>
                  <a:srgbClr val="002060"/>
                </a:solidFill>
              </a:rPr>
              <a:t>(sensor: Sensor, accuracy: </a:t>
            </a:r>
            <a:r>
              <a:rPr lang="en-GB" sz="2000" dirty="0" err="1">
                <a:solidFill>
                  <a:srgbClr val="002060"/>
                </a:solidFill>
              </a:rPr>
              <a:t>Int</a:t>
            </a:r>
            <a:r>
              <a:rPr lang="en-GB" sz="2000" dirty="0">
                <a:solidFill>
                  <a:srgbClr val="002060"/>
                </a:solidFill>
              </a:rPr>
              <a:t>) {</a:t>
            </a:r>
          </a:p>
          <a:p>
            <a:r>
              <a:rPr lang="en-GB" sz="2000" dirty="0">
                <a:solidFill>
                  <a:srgbClr val="002060"/>
                </a:solidFill>
              </a:rPr>
              <a:t>        // Do something here if sensor accuracy changes.</a:t>
            </a:r>
          </a:p>
          <a:p>
            <a:r>
              <a:rPr lang="en-GB" sz="2000" dirty="0">
                <a:solidFill>
                  <a:srgbClr val="002060"/>
                </a:solidFill>
              </a:rPr>
              <a:t>     }</a:t>
            </a:r>
          </a:p>
          <a:p>
            <a:endParaRPr lang="en-GB" sz="2000" dirty="0">
              <a:solidFill>
                <a:srgbClr val="002060"/>
              </a:solidFill>
            </a:endParaRPr>
          </a:p>
          <a:p>
            <a:r>
              <a:rPr lang="en-GB" sz="2000" dirty="0">
                <a:solidFill>
                  <a:srgbClr val="002060"/>
                </a:solidFill>
              </a:rPr>
              <a:t>    override fun </a:t>
            </a:r>
            <a:r>
              <a:rPr lang="en-GB" sz="2000" dirty="0" err="1">
                <a:solidFill>
                  <a:srgbClr val="002060"/>
                </a:solidFill>
              </a:rPr>
              <a:t>onSensorChanged</a:t>
            </a:r>
            <a:r>
              <a:rPr lang="en-GB" sz="2000" dirty="0">
                <a:solidFill>
                  <a:srgbClr val="002060"/>
                </a:solidFill>
              </a:rPr>
              <a:t>(event: </a:t>
            </a:r>
            <a:r>
              <a:rPr lang="en-GB" sz="2000" dirty="0" err="1">
                <a:solidFill>
                  <a:srgbClr val="002060"/>
                </a:solidFill>
              </a:rPr>
              <a:t>SensorEvent</a:t>
            </a:r>
            <a:r>
              <a:rPr lang="en-GB" sz="2000" dirty="0">
                <a:solidFill>
                  <a:srgbClr val="002060"/>
                </a:solidFill>
              </a:rPr>
              <a:t>) {</a:t>
            </a:r>
          </a:p>
          <a:p>
            <a:r>
              <a:rPr lang="en-GB" sz="2000" dirty="0">
                <a:solidFill>
                  <a:srgbClr val="002060"/>
                </a:solidFill>
              </a:rPr>
              <a:t>        // The light sensor returns a single value.</a:t>
            </a:r>
          </a:p>
          <a:p>
            <a:r>
              <a:rPr lang="en-GB" sz="2000" dirty="0">
                <a:solidFill>
                  <a:srgbClr val="002060"/>
                </a:solidFill>
              </a:rPr>
              <a:t>        // Many sensors return 3 values, one for each axis.</a:t>
            </a:r>
          </a:p>
          <a:p>
            <a:r>
              <a:rPr lang="en-GB" sz="2000" dirty="0">
                <a:solidFill>
                  <a:srgbClr val="002060"/>
                </a:solidFill>
              </a:rPr>
              <a:t>        </a:t>
            </a:r>
            <a:r>
              <a:rPr lang="en-GB" sz="2000" dirty="0" err="1">
                <a:solidFill>
                  <a:srgbClr val="002060"/>
                </a:solidFill>
              </a:rPr>
              <a:t>val</a:t>
            </a:r>
            <a:r>
              <a:rPr lang="en-GB" sz="2000" dirty="0">
                <a:solidFill>
                  <a:srgbClr val="002060"/>
                </a:solidFill>
              </a:rPr>
              <a:t> lux = </a:t>
            </a:r>
            <a:r>
              <a:rPr lang="en-GB" sz="2000" dirty="0" err="1">
                <a:solidFill>
                  <a:srgbClr val="002060"/>
                </a:solidFill>
              </a:rPr>
              <a:t>event.values</a:t>
            </a:r>
            <a:r>
              <a:rPr lang="en-GB" sz="2000" dirty="0">
                <a:solidFill>
                  <a:srgbClr val="002060"/>
                </a:solidFill>
              </a:rPr>
              <a:t>[0]</a:t>
            </a:r>
          </a:p>
          <a:p>
            <a:r>
              <a:rPr lang="en-GB" sz="2000" dirty="0">
                <a:solidFill>
                  <a:srgbClr val="002060"/>
                </a:solidFill>
              </a:rPr>
              <a:t>        // Do something with this sensor value.</a:t>
            </a:r>
          </a:p>
          <a:p>
            <a:r>
              <a:rPr lang="en-GB" sz="2000" dirty="0">
                <a:solidFill>
                  <a:srgbClr val="00206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8563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916832"/>
            <a:ext cx="8640960" cy="37548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  <a:latin typeface="Consolas"/>
              </a:rPr>
              <a:t>override fun </a:t>
            </a:r>
            <a:r>
              <a:rPr lang="en-GB" sz="2000" dirty="0" err="1">
                <a:solidFill>
                  <a:srgbClr val="002060"/>
                </a:solidFill>
                <a:latin typeface="Consolas"/>
              </a:rPr>
              <a:t>onResume</a:t>
            </a:r>
            <a:r>
              <a:rPr lang="en-GB" sz="2000" dirty="0">
                <a:solidFill>
                  <a:srgbClr val="002060"/>
                </a:solidFill>
                <a:latin typeface="Consolas"/>
              </a:rPr>
              <a:t>() {</a:t>
            </a:r>
          </a:p>
          <a:p>
            <a:r>
              <a:rPr lang="en-GB" sz="2000" dirty="0">
                <a:solidFill>
                  <a:srgbClr val="002060"/>
                </a:solidFill>
                <a:latin typeface="Consolas"/>
              </a:rPr>
              <a:t>        </a:t>
            </a:r>
            <a:r>
              <a:rPr lang="en-GB" sz="2000" dirty="0" err="1">
                <a:solidFill>
                  <a:srgbClr val="002060"/>
                </a:solidFill>
                <a:latin typeface="Consolas"/>
              </a:rPr>
              <a:t>super.onResume</a:t>
            </a:r>
            <a:r>
              <a:rPr lang="en-GB" sz="2000" dirty="0">
                <a:solidFill>
                  <a:srgbClr val="002060"/>
                </a:solidFill>
                <a:latin typeface="Consolas"/>
              </a:rPr>
              <a:t>()</a:t>
            </a:r>
          </a:p>
          <a:p>
            <a:r>
              <a:rPr lang="en-GB" sz="2000" dirty="0">
                <a:solidFill>
                  <a:srgbClr val="002060"/>
                </a:solidFill>
                <a:latin typeface="Consolas"/>
              </a:rPr>
              <a:t>        </a:t>
            </a:r>
            <a:r>
              <a:rPr lang="en-GB" sz="2000" dirty="0" err="1">
                <a:solidFill>
                  <a:srgbClr val="002060"/>
                </a:solidFill>
                <a:latin typeface="Consolas"/>
              </a:rPr>
              <a:t>mLight</a:t>
            </a:r>
            <a:r>
              <a:rPr lang="en-GB" sz="2000" dirty="0">
                <a:solidFill>
                  <a:srgbClr val="002060"/>
                </a:solidFill>
                <a:latin typeface="Consolas"/>
              </a:rPr>
              <a:t>?.also { light -&gt;</a:t>
            </a:r>
          </a:p>
          <a:p>
            <a:r>
              <a:rPr lang="en-GB" sz="2000" dirty="0">
                <a:solidFill>
                  <a:srgbClr val="002060"/>
                </a:solidFill>
                <a:latin typeface="Consolas"/>
              </a:rPr>
              <a:t>            </a:t>
            </a:r>
            <a:r>
              <a:rPr lang="en-GB" sz="2000" dirty="0" err="1">
                <a:solidFill>
                  <a:srgbClr val="002060"/>
                </a:solidFill>
                <a:latin typeface="Consolas"/>
              </a:rPr>
              <a:t>sensorManager.registerListener</a:t>
            </a:r>
            <a:r>
              <a:rPr lang="en-GB" sz="2000" dirty="0">
                <a:solidFill>
                  <a:srgbClr val="002060"/>
                </a:solidFill>
                <a:latin typeface="Consolas"/>
              </a:rPr>
              <a:t>(this, light, </a:t>
            </a:r>
          </a:p>
          <a:p>
            <a:r>
              <a:rPr lang="en-GB" sz="2000" dirty="0">
                <a:solidFill>
                  <a:srgbClr val="002060"/>
                </a:solidFill>
                <a:latin typeface="Consolas"/>
              </a:rPr>
              <a:t>                     </a:t>
            </a:r>
            <a:r>
              <a:rPr lang="en-GB" sz="2000" dirty="0" err="1">
                <a:solidFill>
                  <a:srgbClr val="002060"/>
                </a:solidFill>
                <a:latin typeface="Consolas"/>
              </a:rPr>
              <a:t>SensorManager.SENSOR_DELAY_NORMAL</a:t>
            </a:r>
            <a:r>
              <a:rPr lang="en-GB" sz="2000" dirty="0">
                <a:solidFill>
                  <a:srgbClr val="002060"/>
                </a:solidFill>
                <a:latin typeface="Consolas"/>
              </a:rPr>
              <a:t>)</a:t>
            </a:r>
          </a:p>
          <a:p>
            <a:r>
              <a:rPr lang="en-GB" sz="2000" dirty="0">
                <a:solidFill>
                  <a:srgbClr val="002060"/>
                </a:solidFill>
                <a:latin typeface="Consolas"/>
              </a:rPr>
              <a:t>        }</a:t>
            </a:r>
          </a:p>
          <a:p>
            <a:r>
              <a:rPr lang="en-GB" sz="2000" dirty="0">
                <a:solidFill>
                  <a:srgbClr val="002060"/>
                </a:solidFill>
                <a:latin typeface="Consolas"/>
              </a:rPr>
              <a:t>}</a:t>
            </a:r>
          </a:p>
          <a:p>
            <a:endParaRPr lang="en-GB" sz="2000" dirty="0">
              <a:solidFill>
                <a:srgbClr val="002060"/>
              </a:solidFill>
              <a:latin typeface="Consolas"/>
            </a:endParaRPr>
          </a:p>
          <a:p>
            <a:r>
              <a:rPr lang="en-GB" sz="2000" dirty="0">
                <a:solidFill>
                  <a:srgbClr val="002060"/>
                </a:solidFill>
                <a:latin typeface="Consolas"/>
              </a:rPr>
              <a:t>override fun </a:t>
            </a:r>
            <a:r>
              <a:rPr lang="en-GB" sz="2000" dirty="0" err="1">
                <a:solidFill>
                  <a:srgbClr val="002060"/>
                </a:solidFill>
                <a:latin typeface="Consolas"/>
              </a:rPr>
              <a:t>onPause</a:t>
            </a:r>
            <a:r>
              <a:rPr lang="en-GB" sz="2000" dirty="0">
                <a:solidFill>
                  <a:srgbClr val="002060"/>
                </a:solidFill>
                <a:latin typeface="Consolas"/>
              </a:rPr>
              <a:t>() {</a:t>
            </a:r>
          </a:p>
          <a:p>
            <a:r>
              <a:rPr lang="en-GB" sz="2000" dirty="0">
                <a:solidFill>
                  <a:srgbClr val="002060"/>
                </a:solidFill>
                <a:latin typeface="Consolas"/>
              </a:rPr>
              <a:t>        </a:t>
            </a:r>
            <a:r>
              <a:rPr lang="en-GB" sz="2000" dirty="0" err="1">
                <a:solidFill>
                  <a:srgbClr val="002060"/>
                </a:solidFill>
                <a:latin typeface="Consolas"/>
              </a:rPr>
              <a:t>super.onPause</a:t>
            </a:r>
            <a:r>
              <a:rPr lang="en-GB" sz="2000" dirty="0">
                <a:solidFill>
                  <a:srgbClr val="002060"/>
                </a:solidFill>
                <a:latin typeface="Consolas"/>
              </a:rPr>
              <a:t>()</a:t>
            </a:r>
          </a:p>
          <a:p>
            <a:r>
              <a:rPr lang="en-GB" sz="2000" dirty="0">
                <a:solidFill>
                  <a:srgbClr val="002060"/>
                </a:solidFill>
                <a:latin typeface="Consolas"/>
              </a:rPr>
              <a:t>        </a:t>
            </a:r>
            <a:r>
              <a:rPr lang="en-GB" sz="2000" dirty="0" err="1">
                <a:solidFill>
                  <a:srgbClr val="002060"/>
                </a:solidFill>
                <a:latin typeface="Consolas"/>
              </a:rPr>
              <a:t>sensorManager.unregisterListener</a:t>
            </a:r>
            <a:r>
              <a:rPr lang="en-GB" sz="2000" dirty="0">
                <a:solidFill>
                  <a:srgbClr val="002060"/>
                </a:solidFill>
                <a:latin typeface="Consolas"/>
              </a:rPr>
              <a:t>(this)</a:t>
            </a:r>
          </a:p>
          <a:p>
            <a:r>
              <a:rPr lang="en-GB" sz="2000" dirty="0">
                <a:solidFill>
                  <a:srgbClr val="002060"/>
                </a:solidFill>
                <a:latin typeface="Consolas"/>
              </a:rPr>
              <a:t>}</a:t>
            </a:r>
            <a:endParaRPr lang="en-GB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70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Delays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436630"/>
              </p:ext>
            </p:extLst>
          </p:nvPr>
        </p:nvGraphicFramePr>
        <p:xfrm>
          <a:off x="1046691" y="1970005"/>
          <a:ext cx="616185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onsolas" pitchFamily="49" charset="0"/>
                        </a:rPr>
                        <a:t>SENSOR_DELAY_NORMAL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200,000 </a:t>
                      </a:r>
                      <a:r>
                        <a:rPr lang="el-GR" sz="2400" dirty="0"/>
                        <a:t>μ</a:t>
                      </a:r>
                      <a:r>
                        <a:rPr lang="en-GB" sz="24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onsolas" pitchFamily="49" charset="0"/>
                        </a:rPr>
                        <a:t>SENSOR_DELAY_GAME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20,000 </a:t>
                      </a:r>
                      <a:r>
                        <a:rPr lang="el-GR" sz="2400" dirty="0"/>
                        <a:t>μ</a:t>
                      </a:r>
                      <a:r>
                        <a:rPr lang="en-GB" sz="24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onsolas" pitchFamily="49" charset="0"/>
                        </a:rPr>
                        <a:t>SENSOR_DELAY_UI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60,000</a:t>
                      </a:r>
                      <a:r>
                        <a:rPr lang="en-GB" sz="2400" baseline="0" dirty="0"/>
                        <a:t> </a:t>
                      </a:r>
                      <a:r>
                        <a:rPr lang="el-GR" sz="2400" dirty="0"/>
                        <a:t>μ</a:t>
                      </a:r>
                      <a:r>
                        <a:rPr lang="en-GB" sz="24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onsolas" pitchFamily="49" charset="0"/>
                        </a:rPr>
                        <a:t>SENSOR_DELAY_FASTEST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0 </a:t>
                      </a:r>
                      <a:r>
                        <a:rPr lang="el-GR" sz="2400" dirty="0"/>
                        <a:t>μ</a:t>
                      </a:r>
                      <a:r>
                        <a:rPr lang="en-GB" sz="24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753525" y="4442162"/>
            <a:ext cx="8229600" cy="2265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</a:t>
            </a:r>
            <a:r>
              <a:rPr lang="en-GB" baseline="0" dirty="0"/>
              <a:t> delays are only suggestions; Android will often use a shorter 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aseline="0" dirty="0"/>
              <a:t>Should specify the longest possible delay—why?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you want to determine the rate at which events are being sent, you will need to make use of the associated timestamps</a:t>
            </a:r>
          </a:p>
        </p:txBody>
      </p:sp>
      <p:pic>
        <p:nvPicPr>
          <p:cNvPr id="14338" name="Picture 2" descr="How to Fix Notification Delays on Android « Android :: Gadget Ha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752" y="192655"/>
            <a:ext cx="3295373" cy="154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2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Handling different</a:t>
            </a:r>
            <a:r>
              <a:rPr lang="en-GB" baseline="0" dirty="0"/>
              <a:t> sensor configurations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Devices differ, and the sensors they have differ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There are two</a:t>
            </a:r>
            <a:r>
              <a:rPr lang="en-GB" sz="2800" baseline="0" dirty="0"/>
              <a:t> main options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Enable</a:t>
            </a:r>
            <a:r>
              <a:rPr lang="en-GB" sz="2400" baseline="0" dirty="0"/>
              <a:t> and disable functionality at runtime depending on what sensors are present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baseline="0" dirty="0"/>
              <a:t>Only allow the app to be installed if certain sensors are present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05767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Runtime checking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844824"/>
            <a:ext cx="8568952" cy="31700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private </a:t>
            </a:r>
            <a:r>
              <a:rPr lang="en-GB" sz="2000" dirty="0" err="1">
                <a:solidFill>
                  <a:schemeClr val="accent5">
                    <a:lumMod val="50000"/>
                  </a:schemeClr>
                </a:solidFill>
              </a:rPr>
              <a:t>lateinit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5">
                    <a:lumMod val="50000"/>
                  </a:schemeClr>
                </a:solidFill>
              </a:rPr>
              <a:t>var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5">
                    <a:lumMod val="50000"/>
                  </a:schemeClr>
                </a:solidFill>
              </a:rPr>
              <a:t>sensorManager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GB" sz="2000" dirty="0" err="1">
                <a:solidFill>
                  <a:schemeClr val="accent5">
                    <a:lumMod val="50000"/>
                  </a:schemeClr>
                </a:solidFill>
              </a:rPr>
              <a:t>SensorManager</a:t>
            </a:r>
            <a:endParaRPr lang="en-GB" sz="2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...</a:t>
            </a:r>
          </a:p>
          <a:p>
            <a:r>
              <a:rPr lang="en-GB" sz="2000" dirty="0" err="1">
                <a:solidFill>
                  <a:schemeClr val="accent5">
                    <a:lumMod val="50000"/>
                  </a:schemeClr>
                </a:solidFill>
              </a:rPr>
              <a:t>sensorManager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GB" sz="2000" dirty="0" err="1">
                <a:solidFill>
                  <a:schemeClr val="accent5">
                    <a:lumMod val="50000"/>
                  </a:schemeClr>
                </a:solidFill>
              </a:rPr>
              <a:t>getSystemService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GB" sz="2000" dirty="0" err="1">
                <a:solidFill>
                  <a:schemeClr val="accent5">
                    <a:lumMod val="50000"/>
                  </a:schemeClr>
                </a:solidFill>
              </a:rPr>
              <a:t>Context.SENSOR_SERVICE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) as </a:t>
            </a:r>
            <a:r>
              <a:rPr lang="en-GB" sz="2000" dirty="0" err="1">
                <a:solidFill>
                  <a:schemeClr val="accent5">
                    <a:lumMod val="50000"/>
                  </a:schemeClr>
                </a:solidFill>
              </a:rPr>
              <a:t>SensorManager</a:t>
            </a:r>
            <a:endParaRPr lang="en-GB" sz="20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if (</a:t>
            </a:r>
            <a:r>
              <a:rPr lang="en-GB" sz="2000" dirty="0" err="1">
                <a:solidFill>
                  <a:schemeClr val="accent5">
                    <a:lumMod val="50000"/>
                  </a:schemeClr>
                </a:solidFill>
              </a:rPr>
              <a:t>sensorManager.getDefaultSensor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GB" sz="2000" dirty="0" err="1">
                <a:solidFill>
                  <a:schemeClr val="accent5">
                    <a:lumMod val="50000"/>
                  </a:schemeClr>
                </a:solidFill>
              </a:rPr>
              <a:t>Sensor.TYPE_PRESSURE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) != null) {</a:t>
            </a:r>
          </a:p>
          <a:p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    // Success! There's a pressure sensor.</a:t>
            </a:r>
          </a:p>
          <a:p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} else {</a:t>
            </a:r>
          </a:p>
          <a:p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    // Failure! No pressure sensor.</a:t>
            </a:r>
          </a:p>
          <a:p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pic>
        <p:nvPicPr>
          <p:cNvPr id="12290" name="Picture 2" descr="Checking Accounts | Free Checking Accounts - Unity One Credit Un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85" y="286604"/>
            <a:ext cx="1323774" cy="132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09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Manifest checking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60" y="3069323"/>
            <a:ext cx="8051533" cy="32012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If you add this element and descriptor to your application's manifest, users will see your application on Google Play only if their device has an accelerometer.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onsolas" pitchFamily="49" charset="0"/>
              </a:rPr>
              <a:t>Set the descriptor to </a:t>
            </a:r>
            <a:r>
              <a:rPr lang="en-US" sz="2400" dirty="0" err="1">
                <a:latin typeface="Consolas" pitchFamily="49" charset="0"/>
              </a:rPr>
              <a:t>android:required</a:t>
            </a:r>
            <a:r>
              <a:rPr lang="en-US" sz="2400" dirty="0">
                <a:latin typeface="Consolas" pitchFamily="49" charset="0"/>
              </a:rPr>
              <a:t>="false“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Ensure that devices can install your app even if they do not have that particular sensor</a:t>
            </a:r>
            <a:endParaRPr lang="en-GB" sz="2200" dirty="0">
              <a:latin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960" y="1869487"/>
            <a:ext cx="7876084" cy="9233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88"/>
                </a:solidFill>
                <a:latin typeface="Consolas" pitchFamily="49" charset="0"/>
              </a:rPr>
              <a:t>&lt;uses-feature</a:t>
            </a:r>
            <a:r>
              <a:rPr lang="en-GB" dirty="0">
                <a:solidFill>
                  <a:srgbClr val="000000"/>
                </a:solidFill>
                <a:latin typeface="Consolas" pitchFamily="49" charset="0"/>
              </a:rPr>
              <a:t> 	</a:t>
            </a:r>
            <a:r>
              <a:rPr lang="en-GB" dirty="0" err="1">
                <a:solidFill>
                  <a:srgbClr val="882288"/>
                </a:solidFill>
                <a:latin typeface="Consolas" pitchFamily="49" charset="0"/>
              </a:rPr>
              <a:t>android:name</a:t>
            </a:r>
            <a:r>
              <a:rPr lang="en-GB" dirty="0">
                <a:solidFill>
                  <a:srgbClr val="666600"/>
                </a:solidFill>
                <a:latin typeface="Consolas" pitchFamily="49" charset="0"/>
              </a:rPr>
              <a:t>=</a:t>
            </a:r>
            <a:r>
              <a:rPr lang="en-GB" dirty="0">
                <a:solidFill>
                  <a:srgbClr val="008800"/>
                </a:solidFill>
                <a:latin typeface="Consolas" pitchFamily="49" charset="0"/>
              </a:rPr>
              <a:t>"</a:t>
            </a:r>
            <a:r>
              <a:rPr lang="en-GB" dirty="0" err="1">
                <a:solidFill>
                  <a:srgbClr val="008800"/>
                </a:solidFill>
                <a:latin typeface="Consolas" pitchFamily="49" charset="0"/>
              </a:rPr>
              <a:t>android.hardware.sensor.accelerometer</a:t>
            </a:r>
            <a:r>
              <a:rPr lang="en-GB" dirty="0">
                <a:solidFill>
                  <a:srgbClr val="008800"/>
                </a:solidFill>
                <a:latin typeface="Consolas" pitchFamily="49" charset="0"/>
              </a:rPr>
              <a:t>"</a:t>
            </a:r>
            <a:br>
              <a:rPr lang="en-GB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itchFamily="49" charset="0"/>
              </a:rPr>
              <a:t>       </a:t>
            </a:r>
            <a:r>
              <a:rPr lang="en-GB" dirty="0" err="1">
                <a:solidFill>
                  <a:srgbClr val="882288"/>
                </a:solidFill>
                <a:latin typeface="Consolas" pitchFamily="49" charset="0"/>
              </a:rPr>
              <a:t>android:required</a:t>
            </a:r>
            <a:r>
              <a:rPr lang="en-GB" dirty="0">
                <a:solidFill>
                  <a:srgbClr val="666600"/>
                </a:solidFill>
                <a:latin typeface="Consolas" pitchFamily="49" charset="0"/>
              </a:rPr>
              <a:t>=</a:t>
            </a:r>
            <a:r>
              <a:rPr lang="en-GB" dirty="0">
                <a:solidFill>
                  <a:srgbClr val="008800"/>
                </a:solidFill>
                <a:latin typeface="Consolas" pitchFamily="49" charset="0"/>
              </a:rPr>
              <a:t>"true"</a:t>
            </a:r>
            <a:r>
              <a:rPr lang="en-GB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GB" dirty="0">
                <a:solidFill>
                  <a:srgbClr val="000088"/>
                </a:solidFill>
                <a:latin typeface="Consolas" pitchFamily="49" charset="0"/>
              </a:rPr>
              <a:t>/&gt;</a:t>
            </a:r>
            <a:endParaRPr lang="en-GB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06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Orientation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Monitors</a:t>
            </a:r>
            <a:r>
              <a:rPr lang="en-GB" sz="2400" baseline="0" dirty="0"/>
              <a:t> the position of a device with respect to magnetic north. </a:t>
            </a:r>
            <a:r>
              <a:rPr lang="en-GB" sz="2400" dirty="0"/>
              <a:t>Returns three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86398"/>
              </p:ext>
            </p:extLst>
          </p:nvPr>
        </p:nvGraphicFramePr>
        <p:xfrm>
          <a:off x="866273" y="2784107"/>
          <a:ext cx="7969718" cy="237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8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218">
                <a:tc>
                  <a:txBody>
                    <a:bodyPr/>
                    <a:lstStyle/>
                    <a:p>
                      <a:r>
                        <a:rPr lang="en-GB" sz="20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159"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azimuth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Angle between</a:t>
                      </a:r>
                      <a:r>
                        <a:rPr lang="en-GB" sz="2000" baseline="0" dirty="0"/>
                        <a:t> device y-axis and magnetic north; rotation about z-axis (0 to 360)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192"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Rotation</a:t>
                      </a:r>
                      <a:r>
                        <a:rPr lang="en-GB" sz="2000" baseline="0" dirty="0"/>
                        <a:t> about the x-axis (180 to -180)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18"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Rotation about the y-axis (90 to -90)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84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sensor framework lets you access many types of sensors.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Hardware-based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Software-based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3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Hardware-based sensors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components built into a handset or tablet device.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Directly measure specific environmental properties, such as acceleration, geomagnetic field strength, or angular change.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65" y="0"/>
            <a:ext cx="1978497" cy="162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2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Orientation Sensor</a:t>
            </a:r>
            <a:endParaRPr lang="en-MY" dirty="0"/>
          </a:p>
        </p:txBody>
      </p:sp>
      <p:pic>
        <p:nvPicPr>
          <p:cNvPr id="14338" name="Picture 2" descr="Orientation of phone axis |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72" y="2150244"/>
            <a:ext cx="5085575" cy="351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01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The orientation</a:t>
            </a:r>
            <a:r>
              <a:rPr lang="en-GB" sz="2800" baseline="0" dirty="0"/>
              <a:t> sensor is a software sensor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aseline="0" dirty="0"/>
              <a:t>It uses the accelerometer and the magnetometer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aseline="0" dirty="0"/>
              <a:t>In practice it is unreliable if roll is non-zero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aseline="0" dirty="0"/>
              <a:t>DEPRECATED in Android 2.2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aseline="0" dirty="0"/>
              <a:t>Instead you should use the following </a:t>
            </a:r>
            <a:r>
              <a:rPr lang="en-GB" sz="2800" baseline="0" dirty="0" err="1">
                <a:latin typeface="Consolas" pitchFamily="49" charset="0"/>
              </a:rPr>
              <a:t>SensorManager</a:t>
            </a:r>
            <a:r>
              <a:rPr lang="en-GB" sz="2800" baseline="0" dirty="0"/>
              <a:t> 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Consolas" pitchFamily="49" charset="0"/>
              </a:rPr>
              <a:t>getRotationMatrix</a:t>
            </a:r>
            <a:endParaRPr lang="en-GB" sz="2400" dirty="0">
              <a:latin typeface="Consolas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Consolas" pitchFamily="49" charset="0"/>
                <a:cs typeface="Consolas" pitchFamily="49" charset="0"/>
              </a:rPr>
              <a:t>getOrientation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2" descr="What is a Note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5364" name="Picture 4" descr="What is a Not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890" y="3997057"/>
            <a:ext cx="1480719" cy="148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02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</a:t>
            </a:r>
            <a:r>
              <a:rPr lang="en-GB" baseline="0" dirty="0"/>
              <a:t> Note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All sensors</a:t>
            </a:r>
            <a:r>
              <a:rPr lang="en-GB" sz="2800" baseline="0" dirty="0"/>
              <a:t> use battery power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aseline="0" dirty="0"/>
              <a:t>Some use a lot, but the accelerometer uses least (and almost all devices have one)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aseline="0" dirty="0"/>
              <a:t>The emulator can’t be used to test most sensors (they simply return 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aseline="0" dirty="0"/>
              <a:t>There are sensor simulators you can use but you generally need to modify your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aseline="0" dirty="0"/>
              <a:t>Work best when using a real device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801" y="490889"/>
            <a:ext cx="1304597" cy="17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88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Android-powered devices have sensors that let you provide users with contextual information about their surroundings, including location awareness, motion, position, and qualities of the physical environment.</a:t>
            </a:r>
            <a:endParaRPr lang="en-GB" sz="2800" dirty="0"/>
          </a:p>
        </p:txBody>
      </p:sp>
      <p:pic>
        <p:nvPicPr>
          <p:cNvPr id="16388" name="Picture 4" descr="Cara Mengkalibrasi Sensor Smartphone Android untuk Tingkatkan Akura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06" y="4174871"/>
            <a:ext cx="3848534" cy="215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6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Sensor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800" dirty="0"/>
              <a:t>Software-based sensors</a:t>
            </a:r>
          </a:p>
          <a:p>
            <a:pPr lvl="1"/>
            <a:r>
              <a:rPr lang="en-GB" sz="2400" dirty="0"/>
              <a:t>Not physical devices, although they mimic hardware-based sensors.</a:t>
            </a:r>
          </a:p>
          <a:p>
            <a:pPr lvl="1"/>
            <a:r>
              <a:rPr lang="en-GB" sz="2400" dirty="0"/>
              <a:t>Derive their data from one or more of the hardware-based sensors (“Virtual Sensors”)</a:t>
            </a:r>
          </a:p>
          <a:p>
            <a:pPr lvl="1"/>
            <a:r>
              <a:rPr lang="en-GB" sz="2400" dirty="0"/>
              <a:t>Examples</a:t>
            </a:r>
          </a:p>
          <a:p>
            <a:pPr lvl="2"/>
            <a:r>
              <a:rPr lang="en-GB" sz="1800" dirty="0"/>
              <a:t>Linear acceleration sensor</a:t>
            </a:r>
          </a:p>
          <a:p>
            <a:pPr lvl="2"/>
            <a:r>
              <a:rPr lang="en-GB" sz="1800" dirty="0"/>
              <a:t>Gravity sensor</a:t>
            </a:r>
          </a:p>
        </p:txBody>
      </p:sp>
      <p:pic>
        <p:nvPicPr>
          <p:cNvPr id="2050" name="Picture 2" descr="android - What sensor can be used to detect rotation when upright? - Stack 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814" y="3552815"/>
            <a:ext cx="2305613" cy="268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8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4888" cy="790591"/>
          </a:xfrm>
        </p:spPr>
        <p:txBody>
          <a:bodyPr/>
          <a:lstStyle/>
          <a:p>
            <a:r>
              <a:rPr lang="en-GB" dirty="0"/>
              <a:t>Sensor</a:t>
            </a:r>
            <a:r>
              <a:rPr lang="en-GB" baseline="0" dirty="0"/>
              <a:t>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434"/>
            <a:ext cx="8229600" cy="5005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Motion sensors</a:t>
            </a:r>
          </a:p>
          <a:p>
            <a:pPr lvl="1"/>
            <a:r>
              <a:rPr lang="en-GB" sz="2000" dirty="0"/>
              <a:t>measure acceleration forces and rotational forces along three axes. </a:t>
            </a:r>
          </a:p>
          <a:p>
            <a:pPr lvl="1"/>
            <a:r>
              <a:rPr lang="en-GB" sz="2000" dirty="0"/>
              <a:t>includes accelerometers, gravity sensors, gyroscopes, and rotational vector sensors.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Environmental sensors</a:t>
            </a:r>
          </a:p>
          <a:p>
            <a:pPr lvl="1"/>
            <a:r>
              <a:rPr lang="en-GB" sz="2000" dirty="0"/>
              <a:t>measure various environmental parameters, </a:t>
            </a:r>
          </a:p>
          <a:p>
            <a:pPr lvl="1"/>
            <a:r>
              <a:rPr lang="en-GB" sz="2000" dirty="0"/>
              <a:t>E.g. ambient air temperature and pressure, illumination, and humidity. </a:t>
            </a:r>
          </a:p>
          <a:p>
            <a:pPr lvl="1"/>
            <a:r>
              <a:rPr lang="en-GB" sz="2000" dirty="0"/>
              <a:t>includes barometers, photometers, and thermometers.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Position sensors</a:t>
            </a:r>
          </a:p>
          <a:p>
            <a:pPr lvl="1"/>
            <a:r>
              <a:rPr lang="en-GB" sz="2000" dirty="0"/>
              <a:t>measure the physical position of a device. </a:t>
            </a:r>
          </a:p>
          <a:p>
            <a:pPr lvl="1"/>
            <a:r>
              <a:rPr lang="en-GB" sz="2000" dirty="0"/>
              <a:t>includes orientation sensors and magnetometers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Most devices have small subset of these</a:t>
            </a:r>
          </a:p>
        </p:txBody>
      </p:sp>
      <p:pic>
        <p:nvPicPr>
          <p:cNvPr id="3074" name="Picture 2" descr="Let's play with the Android accelerometer + Kotlin ❤️ | by Enzo Lizam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25" y="174442"/>
            <a:ext cx="2993551" cy="15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6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84" y="0"/>
            <a:ext cx="7543800" cy="1450757"/>
          </a:xfrm>
        </p:spPr>
        <p:txBody>
          <a:bodyPr/>
          <a:lstStyle/>
          <a:p>
            <a:r>
              <a:rPr lang="en-MY" dirty="0"/>
              <a:t>Sensor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7284" y="1600201"/>
          <a:ext cx="8727543" cy="4299367"/>
        </p:xfrm>
        <a:graphic>
          <a:graphicData uri="http://schemas.openxmlformats.org/drawingml/2006/table">
            <a:tbl>
              <a:tblPr/>
              <a:tblGrid>
                <a:gridCol w="2188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9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397">
                <a:tc>
                  <a:txBody>
                    <a:bodyPr/>
                    <a:lstStyle/>
                    <a:p>
                      <a:pPr algn="l" fontAlgn="ctr"/>
                      <a:r>
                        <a:rPr lang="en-MY" sz="1800" b="1" dirty="0">
                          <a:effectLst/>
                        </a:rPr>
                        <a:t>Sensor</a:t>
                      </a:r>
                    </a:p>
                  </a:txBody>
                  <a:tcPr marL="25716" marR="25716" marT="12858" marB="12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800" b="1" dirty="0">
                          <a:effectLst/>
                        </a:rPr>
                        <a:t>Type</a:t>
                      </a:r>
                    </a:p>
                  </a:txBody>
                  <a:tcPr marL="25716" marR="25716" marT="12858" marB="12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800" b="1" dirty="0">
                          <a:effectLst/>
                        </a:rPr>
                        <a:t>Description</a:t>
                      </a:r>
                    </a:p>
                  </a:txBody>
                  <a:tcPr marL="25716" marR="25716" marT="12858" marB="12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800" b="1" dirty="0">
                          <a:effectLst/>
                        </a:rPr>
                        <a:t>Common Uses</a:t>
                      </a:r>
                    </a:p>
                  </a:txBody>
                  <a:tcPr marL="25716" marR="25716" marT="12858" marB="12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774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  <a:hlinkClick r:id="rId2"/>
                        </a:rPr>
                        <a:t>TYPE_ACCELEROMETER</a:t>
                      </a:r>
                      <a:endParaRPr lang="en-MY" sz="1400">
                        <a:effectLst/>
                      </a:endParaRP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Hardware</a:t>
                      </a: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Measures the acceleration force in m/s</a:t>
                      </a:r>
                      <a:r>
                        <a:rPr lang="en-US" sz="1400" baseline="300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 that is applied to a device on all three physical axes (x, y, and z), including the force of gravity.</a:t>
                      </a: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Motion detection (shake, tilt, etc.).</a:t>
                      </a: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086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  <a:hlinkClick r:id="rId3"/>
                        </a:rPr>
                        <a:t>TYPE_AMBIENT_TEMPERATURE</a:t>
                      </a:r>
                      <a:endParaRPr lang="en-MY" sz="1400">
                        <a:effectLst/>
                      </a:endParaRP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Hardware</a:t>
                      </a: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Measures the ambient room temperature in degrees Celsius (°C). See note below.</a:t>
                      </a: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Monitoring air temperatures.</a:t>
                      </a: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631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  <a:hlinkClick r:id="rId4"/>
                        </a:rPr>
                        <a:t>TYPE_GRAVITY</a:t>
                      </a:r>
                      <a:endParaRPr lang="en-MY" sz="1400">
                        <a:effectLst/>
                      </a:endParaRP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Software or Hardware</a:t>
                      </a: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Measures the force of gravity in m/s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 that is applied to a device on all three physical axes (x, y, z).</a:t>
                      </a: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Motion detection (shake, tilt, etc.).</a:t>
                      </a: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086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hlinkClick r:id="rId5"/>
                        </a:rPr>
                        <a:t>TYPE_GYROSCOPE</a:t>
                      </a:r>
                      <a:endParaRPr lang="en-MY" sz="1400" dirty="0">
                        <a:effectLst/>
                      </a:endParaRP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Hardware</a:t>
                      </a: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Measures a device's rate of rotation in rad/s around each of the three physical axes (x, y, and z).</a:t>
                      </a: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Rotation detection (spin, turn, etc.).</a:t>
                      </a:r>
                    </a:p>
                  </a:txBody>
                  <a:tcPr marL="25716" marR="25716" marT="12858" marB="12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5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99" y="0"/>
            <a:ext cx="7543800" cy="1450757"/>
          </a:xfrm>
        </p:spPr>
        <p:txBody>
          <a:bodyPr/>
          <a:lstStyle/>
          <a:p>
            <a:r>
              <a:rPr lang="en-MY" dirty="0"/>
              <a:t>Sensor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71190" y="1600201"/>
          <a:ext cx="8401620" cy="4642881"/>
        </p:xfrm>
        <a:graphic>
          <a:graphicData uri="http://schemas.openxmlformats.org/drawingml/2006/table">
            <a:tbl>
              <a:tblPr/>
              <a:tblGrid>
                <a:gridCol w="21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65">
                <a:tc>
                  <a:txBody>
                    <a:bodyPr/>
                    <a:lstStyle/>
                    <a:p>
                      <a:pPr algn="l" fontAlgn="ctr"/>
                      <a:r>
                        <a:rPr lang="en-MY" sz="1800" b="1" dirty="0">
                          <a:effectLst/>
                        </a:rPr>
                        <a:t>Sensor</a:t>
                      </a:r>
                    </a:p>
                  </a:txBody>
                  <a:tcPr marL="25716" marR="25716" marT="12858" marB="12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800" b="1" dirty="0">
                          <a:effectLst/>
                        </a:rPr>
                        <a:t>Type</a:t>
                      </a:r>
                    </a:p>
                  </a:txBody>
                  <a:tcPr marL="25716" marR="25716" marT="12858" marB="12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800" b="1" dirty="0">
                          <a:effectLst/>
                        </a:rPr>
                        <a:t>Description</a:t>
                      </a:r>
                    </a:p>
                  </a:txBody>
                  <a:tcPr marL="25716" marR="25716" marT="12858" marB="12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800" b="1" dirty="0">
                          <a:effectLst/>
                        </a:rPr>
                        <a:t>Common Uses</a:t>
                      </a:r>
                    </a:p>
                  </a:txBody>
                  <a:tcPr marL="25716" marR="25716" marT="12858" marB="12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68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hlinkClick r:id="rId2"/>
                        </a:rPr>
                        <a:t>TYPE_PROXIMITY</a:t>
                      </a:r>
                      <a:endParaRPr lang="en-MY" sz="1400" dirty="0">
                        <a:effectLst/>
                      </a:endParaRP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Hardware</a:t>
                      </a: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Measures the proximity of an object in cm relative to the view screen of a device. This sensor is typically used to determine whether a handset is being held up to a person's ear.</a:t>
                      </a: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Phone position during a call.</a:t>
                      </a: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557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  <a:hlinkClick r:id="rId3"/>
                        </a:rPr>
                        <a:t>TYPE_RELATIVE_HUMIDITY</a:t>
                      </a:r>
                      <a:endParaRPr lang="en-MY" sz="1400">
                        <a:effectLst/>
                      </a:endParaRP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Hardware</a:t>
                      </a: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Measures the relative ambient humidity in percent (%).</a:t>
                      </a: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Monitoring dewpoint, absolute, and relative humidity.</a:t>
                      </a: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hlinkClick r:id="rId4"/>
                        </a:rPr>
                        <a:t>TYPE_ROTATION_VECTOR</a:t>
                      </a:r>
                      <a:endParaRPr lang="en-MY" sz="1400" dirty="0">
                        <a:effectLst/>
                      </a:endParaRP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Software or Hardware</a:t>
                      </a: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Measures the orientation of a device by providing the three elements of the device's rotation vector.</a:t>
                      </a: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Motion detection and rotation detection.</a:t>
                      </a: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hlinkClick r:id="rId5"/>
                        </a:rPr>
                        <a:t>TYPE_PRESSURE</a:t>
                      </a:r>
                      <a:endParaRPr lang="en-MY" sz="1400" dirty="0">
                        <a:effectLst/>
                      </a:endParaRP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Hardware</a:t>
                      </a: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Measures the ambient air pressure in hPa or mbar.</a:t>
                      </a: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Monitoring air pressure changes.</a:t>
                      </a: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141">
                <a:tc>
                  <a:txBody>
                    <a:bodyPr/>
                    <a:lstStyle/>
                    <a:p>
                      <a:pPr algn="l" fontAlgn="t"/>
                      <a:endParaRPr lang="en-MY" sz="1400" dirty="0">
                        <a:effectLst/>
                      </a:endParaRP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MY" sz="1400" dirty="0">
                        <a:effectLst/>
                      </a:endParaRP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27597" marR="27597" marT="13799" marB="137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5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4888" cy="847152"/>
          </a:xfrm>
        </p:spPr>
        <p:txBody>
          <a:bodyPr/>
          <a:lstStyle/>
          <a:p>
            <a:r>
              <a:rPr lang="en-GB" dirty="0"/>
              <a:t>Sensor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Software Framework to manage sensors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Allows you to:</a:t>
            </a:r>
          </a:p>
          <a:p>
            <a:pPr lvl="1"/>
            <a:r>
              <a:rPr lang="en-GB" sz="2000" dirty="0"/>
              <a:t>Determine which sensors are available on a device.</a:t>
            </a:r>
          </a:p>
          <a:p>
            <a:pPr lvl="1"/>
            <a:r>
              <a:rPr lang="en-GB" sz="2000" dirty="0"/>
              <a:t>Determine an individual sensor's capabilities, such as its maximum range, manufacturer, power requirements, and resolution.</a:t>
            </a:r>
          </a:p>
          <a:p>
            <a:pPr lvl="1"/>
            <a:r>
              <a:rPr lang="en-GB" sz="2000" dirty="0"/>
              <a:t>Acquire raw sensor data and define the minimum rate at which you acquire sensor data.</a:t>
            </a:r>
          </a:p>
          <a:p>
            <a:pPr lvl="1"/>
            <a:r>
              <a:rPr lang="en-GB" sz="2000" dirty="0"/>
              <a:t>Register and unregister sensor event listeners that monitor sensor changes.</a:t>
            </a:r>
          </a:p>
        </p:txBody>
      </p:sp>
      <p:pic>
        <p:nvPicPr>
          <p:cNvPr id="4098" name="Picture 2" descr="How to check sensors of android phone by single code – Help.Com.P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956" y="0"/>
            <a:ext cx="2504264" cy="166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Given that the sensors supported by devices vary, how can we find out what the device our app is running on supports?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Use </a:t>
            </a:r>
            <a:r>
              <a:rPr lang="en-GB" sz="2400" dirty="0" err="1">
                <a:latin typeface="Consolas" pitchFamily="49" charset="0"/>
              </a:rPr>
              <a:t>getSystemService</a:t>
            </a:r>
            <a:r>
              <a:rPr lang="en-GB" sz="2400" dirty="0">
                <a:latin typeface="Consolas" pitchFamily="49" charset="0"/>
              </a:rPr>
              <a:t>() </a:t>
            </a:r>
            <a:r>
              <a:rPr lang="en-GB" sz="2400" dirty="0"/>
              <a:t>to get an instance of </a:t>
            </a:r>
            <a:r>
              <a:rPr lang="en-GB" sz="2400" dirty="0" err="1">
                <a:latin typeface="Consolas" pitchFamily="49" charset="0"/>
              </a:rPr>
              <a:t>SensorManager</a:t>
            </a:r>
            <a:r>
              <a:rPr lang="en-GB" sz="2400" dirty="0"/>
              <a:t> and use that.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4528591"/>
            <a:ext cx="806952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88"/>
                </a:solidFill>
                <a:latin typeface="Consolas" pitchFamily="49" charset="0"/>
              </a:rPr>
              <a:t>private </a:t>
            </a:r>
            <a:r>
              <a:rPr lang="en-GB" dirty="0" err="1">
                <a:solidFill>
                  <a:srgbClr val="000088"/>
                </a:solidFill>
                <a:latin typeface="Consolas" pitchFamily="49" charset="0"/>
              </a:rPr>
              <a:t>lateinit</a:t>
            </a:r>
            <a:r>
              <a:rPr lang="en-GB" dirty="0">
                <a:solidFill>
                  <a:srgbClr val="000088"/>
                </a:solidFill>
                <a:latin typeface="Consolas" pitchFamily="49" charset="0"/>
              </a:rPr>
              <a:t> </a:t>
            </a:r>
            <a:r>
              <a:rPr lang="en-GB" dirty="0" err="1">
                <a:solidFill>
                  <a:srgbClr val="000088"/>
                </a:solidFill>
                <a:latin typeface="Consolas" pitchFamily="49" charset="0"/>
              </a:rPr>
              <a:t>var</a:t>
            </a:r>
            <a:r>
              <a:rPr lang="en-GB" dirty="0">
                <a:solidFill>
                  <a:srgbClr val="000088"/>
                </a:solidFill>
                <a:latin typeface="Consolas" pitchFamily="49" charset="0"/>
              </a:rPr>
              <a:t> </a:t>
            </a:r>
            <a:r>
              <a:rPr lang="en-GB" dirty="0" err="1">
                <a:solidFill>
                  <a:srgbClr val="000088"/>
                </a:solidFill>
                <a:latin typeface="Consolas" pitchFamily="49" charset="0"/>
              </a:rPr>
              <a:t>sensorManager</a:t>
            </a:r>
            <a:r>
              <a:rPr lang="en-GB" dirty="0">
                <a:solidFill>
                  <a:srgbClr val="000088"/>
                </a:solidFill>
                <a:latin typeface="Consolas" pitchFamily="49" charset="0"/>
              </a:rPr>
              <a:t>: </a:t>
            </a:r>
            <a:r>
              <a:rPr lang="en-GB" dirty="0" err="1">
                <a:solidFill>
                  <a:srgbClr val="000088"/>
                </a:solidFill>
                <a:latin typeface="Consolas" pitchFamily="49" charset="0"/>
              </a:rPr>
              <a:t>SensorManager</a:t>
            </a:r>
            <a:endParaRPr lang="en-GB" dirty="0">
              <a:solidFill>
                <a:srgbClr val="000088"/>
              </a:solidFill>
              <a:latin typeface="Consolas" pitchFamily="49" charset="0"/>
            </a:endParaRPr>
          </a:p>
          <a:p>
            <a:r>
              <a:rPr lang="en-GB" dirty="0">
                <a:solidFill>
                  <a:srgbClr val="000088"/>
                </a:solidFill>
                <a:latin typeface="Consolas" pitchFamily="49" charset="0"/>
              </a:rPr>
              <a:t>...</a:t>
            </a:r>
          </a:p>
          <a:p>
            <a:r>
              <a:rPr lang="en-GB" dirty="0" err="1">
                <a:solidFill>
                  <a:srgbClr val="000088"/>
                </a:solidFill>
                <a:latin typeface="Consolas" pitchFamily="49" charset="0"/>
              </a:rPr>
              <a:t>sensorManager</a:t>
            </a:r>
            <a:r>
              <a:rPr lang="en-GB" dirty="0">
                <a:solidFill>
                  <a:srgbClr val="000088"/>
                </a:solidFill>
                <a:latin typeface="Consolas" pitchFamily="49" charset="0"/>
              </a:rPr>
              <a:t> = </a:t>
            </a:r>
            <a:r>
              <a:rPr lang="en-GB" dirty="0" err="1">
                <a:solidFill>
                  <a:srgbClr val="000088"/>
                </a:solidFill>
                <a:latin typeface="Consolas" pitchFamily="49" charset="0"/>
              </a:rPr>
              <a:t>getSystemService</a:t>
            </a:r>
            <a:r>
              <a:rPr lang="en-GB" dirty="0">
                <a:solidFill>
                  <a:srgbClr val="000088"/>
                </a:solidFill>
                <a:latin typeface="Consolas" pitchFamily="49" charset="0"/>
              </a:rPr>
              <a:t>(</a:t>
            </a:r>
            <a:r>
              <a:rPr lang="en-GB" dirty="0" err="1">
                <a:solidFill>
                  <a:srgbClr val="000088"/>
                </a:solidFill>
                <a:latin typeface="Consolas" pitchFamily="49" charset="0"/>
              </a:rPr>
              <a:t>Context.SENSOR_SERVICE</a:t>
            </a:r>
            <a:r>
              <a:rPr lang="en-GB" dirty="0">
                <a:solidFill>
                  <a:srgbClr val="000088"/>
                </a:solidFill>
                <a:latin typeface="Consolas" pitchFamily="49" charset="0"/>
              </a:rPr>
              <a:t>) as </a:t>
            </a:r>
            <a:r>
              <a:rPr lang="en-GB" dirty="0" err="1">
                <a:solidFill>
                  <a:srgbClr val="000088"/>
                </a:solidFill>
                <a:latin typeface="Consolas" pitchFamily="49" charset="0"/>
              </a:rPr>
              <a:t>SensorManager</a:t>
            </a:r>
            <a:endParaRPr lang="en-GB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522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1869</Words>
  <Application>Microsoft Office PowerPoint</Application>
  <PresentationFormat>On-screen Show (4:3)</PresentationFormat>
  <Paragraphs>273</Paragraphs>
  <Slides>33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Wingdings</vt:lpstr>
      <vt:lpstr>1_Retrospect</vt:lpstr>
      <vt:lpstr>Equation</vt:lpstr>
      <vt:lpstr>Week 11: Android Sensors</vt:lpstr>
      <vt:lpstr>This Week</vt:lpstr>
      <vt:lpstr>Sensor Types</vt:lpstr>
      <vt:lpstr>Sensor Types</vt:lpstr>
      <vt:lpstr>Sensor Types</vt:lpstr>
      <vt:lpstr>Sensor Types</vt:lpstr>
      <vt:lpstr>Sensor Types</vt:lpstr>
      <vt:lpstr>Sensor Framework</vt:lpstr>
      <vt:lpstr>Managing Sensors</vt:lpstr>
      <vt:lpstr>Managing Sensors</vt:lpstr>
      <vt:lpstr>Managing Sensors</vt:lpstr>
      <vt:lpstr>Managing Sensors</vt:lpstr>
      <vt:lpstr>Managing Sensors</vt:lpstr>
      <vt:lpstr>Other Sensor Methods</vt:lpstr>
      <vt:lpstr>Handling Events</vt:lpstr>
      <vt:lpstr>Handling Events</vt:lpstr>
      <vt:lpstr>Co-Ordinate System</vt:lpstr>
      <vt:lpstr>The values field</vt:lpstr>
      <vt:lpstr>The values field</vt:lpstr>
      <vt:lpstr>The values field</vt:lpstr>
      <vt:lpstr>Handling Events (continued)</vt:lpstr>
      <vt:lpstr>Event Handling Example</vt:lpstr>
      <vt:lpstr>Event Handling Example</vt:lpstr>
      <vt:lpstr>Event Handling Example</vt:lpstr>
      <vt:lpstr>Data Delays</vt:lpstr>
      <vt:lpstr>Handling different sensor configurations</vt:lpstr>
      <vt:lpstr>Runtime checking</vt:lpstr>
      <vt:lpstr>Android Manifest checking</vt:lpstr>
      <vt:lpstr>The Orientation Sensor</vt:lpstr>
      <vt:lpstr>The Orientation Sensor</vt:lpstr>
      <vt:lpstr>Special Note</vt:lpstr>
      <vt:lpstr>Also Note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0204677 LIM ZHE YUAN</cp:lastModifiedBy>
  <cp:revision>98</cp:revision>
  <dcterms:created xsi:type="dcterms:W3CDTF">2016-01-04T20:50:07Z</dcterms:created>
  <dcterms:modified xsi:type="dcterms:W3CDTF">2023-11-21T03:55:29Z</dcterms:modified>
</cp:coreProperties>
</file>