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4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320" r:id="rId22"/>
    <p:sldId id="321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19" r:id="rId53"/>
  </p:sldIdLst>
  <p:sldSz cx="9144000" cy="5143500" type="screen16x9"/>
  <p:notesSz cx="6858000" cy="9144000"/>
  <p:embeddedFontLst>
    <p:embeddedFont>
      <p:font typeface="Roboto" panose="020B0604020202020204" charset="0"/>
      <p:regular r:id="rId55"/>
      <p:bold r:id="rId56"/>
      <p:italic r:id="rId57"/>
      <p:boldItalic r:id="rId58"/>
    </p:embeddedFont>
    <p:embeddedFont>
      <p:font typeface="Open Sans" panose="020B0604020202020204" charset="0"/>
      <p:regular r:id="rId59"/>
      <p:bold r:id="rId60"/>
      <p:italic r:id="rId61"/>
      <p:boldItalic r:id="rId62"/>
    </p:embeddedFont>
    <p:embeddedFont>
      <p:font typeface="Consolas" panose="020B0609020204030204" pitchFamily="49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920B92-3701-4858-8037-0BBB85B4856C}">
  <a:tblStyle styleId="{0E920B92-3701-4858-8037-0BBB85B485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04013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9236257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9236257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175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c14fb42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8c14fb42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414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8c14fb42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8c14fb42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164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c14fb42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8c14fb42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37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8c14fb42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8c14fb42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like color, position and size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37176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8c14fb42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8c14fb42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220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8c14fb42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8c14fb42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066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8c14fb42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8c14fb42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437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8c14fb42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8c14fb42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98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8c14fb42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8c14fb42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252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8c14fb42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8c14fb42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38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8c14fb42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8c14fb42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644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8c14fb42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8c14fb42e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364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8c14fb42e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8c14fb42e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1512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8c14fb42e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8c14fb42e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5723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8c14fb42e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8c14fb42e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39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8c14fb42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8c14fb42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507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8c14fb42e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8c14fb42e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7936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8c14fb42e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8c14fb42e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6753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8c14fb42e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8c14fb42e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4888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8c14fb42e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8c14fb42e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106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8c14fb42e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8c14fb42e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523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8c14fb42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8c14fb42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1159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8c14fb42e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8c14fb42e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5729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8c14fb42e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8c14fb42e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2321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8c14fb42e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8c14fb42e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2277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8c14fb42e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8c14fb42e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4112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8c14fb42e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8c14fb42e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7837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8c14fb42e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8c14fb42e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1779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8c14fb42e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8c14fb42e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6988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8c14fb42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8c14fb42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117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8c14fb42e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8c14fb42e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2893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8c14fb42e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8c14fb42e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800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8c14fb42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8c14fb42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6445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8c14fb42e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8c14fb42e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2288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8c14fb42e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8c14fb42e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963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8c14fb42e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8c14fb42e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1471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8c14fb42e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8c14fb42e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7031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8c14fb42e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8c14fb42e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1986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8c14fb42e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8c14fb42e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5771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8c14fb42e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8c14fb42e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296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8c14fb42e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8c14fb42e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5375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8c14fb42e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8c14fb42e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4899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8c14fb42e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8c14fb42e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75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8c14fb42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8c14fb42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6585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5a866045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5a866045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814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8c14fb42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8c14fb42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446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c14fb42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c14fb42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445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8c14fb42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8c14fb42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c14fb42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8c14fb42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39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Advanced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4407225" y="4756401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Animations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2525" y="47362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creativecommons.org/licenses/by/4.0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sz="3600" b="1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Advanced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825" y="4626388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2" y="4754753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Animations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876675" y="47362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graphics/view-animation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graphics/prop-animation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animation/LinearInterpolator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reference/android/view/animation/AnticipateInterpolator.html" TargetMode="External"/><Relationship Id="rId4" Type="http://schemas.openxmlformats.org/officeDocument/2006/relationships/hyperlink" Target="https://developer.android.com/reference/android/view/animation/AccelerateDecelerateInterpolator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animation/BounceInterpolator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reference/android/animation/TimeInterpolator.html" TargetMode="External"/><Relationship Id="rId4" Type="http://schemas.openxmlformats.org/officeDocument/2006/relationships/hyperlink" Target="https://developer.android.com/reference/android/view/animation/PathInterpolator.html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animation/ArgbEvaluator.html" TargetMode="External"/><Relationship Id="rId3" Type="http://schemas.openxmlformats.org/officeDocument/2006/relationships/hyperlink" Target="https://developer.android.com/reference/android/animation/Animator.html" TargetMode="External"/><Relationship Id="rId7" Type="http://schemas.openxmlformats.org/officeDocument/2006/relationships/hyperlink" Target="https://developer.android.com/reference/android/animation/FloatEvaluator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reference/android/animation/IntEvaluator.html" TargetMode="External"/><Relationship Id="rId5" Type="http://schemas.openxmlformats.org/officeDocument/2006/relationships/hyperlink" Target="https://developer.android.com/reference/android/animation/TypeEvaluator.html" TargetMode="External"/><Relationship Id="rId4" Type="http://schemas.openxmlformats.org/officeDocument/2006/relationships/hyperlink" Target="https://developer.android.com/reference/android/animation/ObjectAnimator.html" TargetMode="External"/><Relationship Id="rId9" Type="http://schemas.openxmlformats.org/officeDocument/2006/relationships/hyperlink" Target="https://developer.android.com/reference/android/animation/TimeInterpolator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nimation/ObjectAnimator.html#ofArgb(T,%20android.util.Property%3CT,%20java.lang.Integer%3E,%20int...)" TargetMode="External"/><Relationship Id="rId7" Type="http://schemas.openxmlformats.org/officeDocument/2006/relationships/hyperlink" Target="https://developer.android.com/reference/android/animation/ObjectAnimator.html#ofInt(T,%20android.util.Property%3CT,%20java.lang.Integer%3E,%20int...)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reference/android/animation/ObjectAnimator.html#ofFloat(java.lang.Object,%20java.lang.String,%20float...)" TargetMode="External"/><Relationship Id="rId5" Type="http://schemas.openxmlformats.org/officeDocument/2006/relationships/hyperlink" Target="https://developer.android.com/reference/android/graphics/Path.html" TargetMode="External"/><Relationship Id="rId4" Type="http://schemas.openxmlformats.org/officeDocument/2006/relationships/hyperlink" Target="https://developer.android.com/reference/android/animation/ObjectAnimator.html#ofFloat(java.lang.Object,%20java.lang.String,%20java.lang.String,%20android.graphics.Path)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nimation/ObjectAnimator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reference/android/animation/ValueAnimator.AnimatorUpdateListener.html#onAnimationUpdate(android.animation.ValueAnimator)" TargetMode="External"/><Relationship Id="rId4" Type="http://schemas.openxmlformats.org/officeDocument/2006/relationships/hyperlink" Target="https://developer.android.com/reference/android/view/View.html#invalidate()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nimation/AnimatorSet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H97UerMW6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top_motion" TargetMode="External"/><Relationship Id="rId4" Type="http://schemas.openxmlformats.org/officeDocument/2006/relationships/hyperlink" Target="https://en.wikipedia.org/wiki/Clay_animation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resources/animation-resource.html#Property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reference/android/animation/AnimatorSet.html" TargetMode="External"/><Relationship Id="rId5" Type="http://schemas.openxmlformats.org/officeDocument/2006/relationships/hyperlink" Target="https://developer.android.com/reference/android/animation/ObjectAnimator.html" TargetMode="External"/><Relationship Id="rId4" Type="http://schemas.openxmlformats.org/officeDocument/2006/relationships/hyperlink" Target="https://developer.android.com/reference/android/animation/ValueAnimator.html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graphics/drawable-animation.htm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developer.android.com/reference/android/graphics/drawable/Drawable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topic/libraries/support-library/preview/fling-animation.html" TargetMode="External"/><Relationship Id="rId3" Type="http://schemas.openxmlformats.org/officeDocument/2006/relationships/hyperlink" Target="https://developer.android.com/guide/topics/graphics/view-animation.html" TargetMode="External"/><Relationship Id="rId7" Type="http://schemas.openxmlformats.org/officeDocument/2006/relationships/hyperlink" Target="https://developer.android.com/guide/topics/graphics/spring-animation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guide/topics/graphics/physics-based-animation.html" TargetMode="External"/><Relationship Id="rId5" Type="http://schemas.openxmlformats.org/officeDocument/2006/relationships/hyperlink" Target="https://developer.android.com/guide/topics/graphics/drawable-animation.html" TargetMode="External"/><Relationship Id="rId4" Type="http://schemas.openxmlformats.org/officeDocument/2006/relationships/hyperlink" Target="https://developer.android.com/guide/topics/graphics/prop-animation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2288100" y="63051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Week 12 Android Animations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 12 </a:t>
            </a:r>
            <a:endParaRPr dirty="0"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View animation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333600" y="1247875"/>
            <a:ext cx="8476800" cy="31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View animation</a:t>
            </a:r>
            <a:r>
              <a:rPr lang="en">
                <a:solidFill>
                  <a:srgbClr val="000000"/>
                </a:solidFill>
              </a:rPr>
              <a:t> is a system for animating views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It's an older system limited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objects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Relatively easy to set up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Offers enough capabilities to meet many app needs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View-animation specifics</a:t>
            </a: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Only modifies where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is drawn, not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itself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If you animate a button to move across the screen, the location where user can touch the button does not change. You have to implement your own logic to handle this.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Less time and less code required than other animations such as property animation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5" name="Google Shape;165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animation</a:t>
            </a: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72" name="Google Shape;172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Property animation</a:t>
            </a: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body" idx="1"/>
          </p:nvPr>
        </p:nvSpPr>
        <p:spPr>
          <a:xfrm>
            <a:off x="333600" y="1130900"/>
            <a:ext cx="8687700" cy="32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Property animation</a:t>
            </a:r>
            <a:r>
              <a:rPr lang="en">
                <a:solidFill>
                  <a:srgbClr val="000000"/>
                </a:solidFill>
              </a:rPr>
              <a:t> available since Android 3.0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(API level 11)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Animate properties of any object 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Extensible to animate properties of custom types 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It's better to use property animation than view animation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0" name="Google Shape;180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Property animation</a:t>
            </a: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Animate almost anything, such as color, size, position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Changes a property's value over a specified length of time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Assign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Animators</a:t>
            </a:r>
            <a:r>
              <a:rPr lang="en">
                <a:solidFill>
                  <a:srgbClr val="000000"/>
                </a:solidFill>
              </a:rPr>
              <a:t> to properties to animate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Define aspects of the animation, such as duration or rate of change (interpolation)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Example: Animate a circle to grow bigger by increasing its radius over time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600"/>
              </a:spcBef>
              <a:spcAft>
                <a:spcPts val="10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87" name="Google Shape;187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Property to animate</a:t>
            </a:r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1"/>
          </p:nvPr>
        </p:nvSpPr>
        <p:spPr>
          <a:xfrm>
            <a:off x="333600" y="1130900"/>
            <a:ext cx="8250600" cy="32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animate anything whose value can be set in a "setter" method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Property does not have to be an existing attribute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Property to be animated must have a "setter" method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Define the "setter" method if it doesn't already exist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Animate existing property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333600" y="1130900"/>
            <a:ext cx="7489800" cy="32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animate text size of a text view: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>
                <a:solidFill>
                  <a:srgbClr val="000000"/>
                </a:solidFill>
              </a:rPr>
              <a:t> has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textSize</a:t>
            </a:r>
            <a:r>
              <a:rPr lang="en">
                <a:solidFill>
                  <a:srgbClr val="000000"/>
                </a:solidFill>
              </a:rPr>
              <a:t> property and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setTextSize()</a:t>
            </a:r>
            <a:r>
              <a:rPr lang="en">
                <a:solidFill>
                  <a:srgbClr val="000000"/>
                </a:solidFill>
              </a:rPr>
              <a:t> method 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Animate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textSize</a:t>
            </a:r>
            <a:r>
              <a:rPr lang="en">
                <a:solidFill>
                  <a:srgbClr val="000000"/>
                </a:solidFill>
              </a:rPr>
              <a:t> property to make the text grow bigger or smaller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1" name="Google Shape;201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Animate virtual property</a:t>
            </a:r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body" idx="1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animate text color, background color, and text rotation together: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Define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setMyStrangeProperty()</a:t>
            </a:r>
            <a:r>
              <a:rPr lang="en">
                <a:solidFill>
                  <a:srgbClr val="000000"/>
                </a:solidFill>
              </a:rPr>
              <a:t> to change the values of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textColor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background</a:t>
            </a:r>
            <a:r>
              <a:rPr lang="en">
                <a:solidFill>
                  <a:srgbClr val="000000"/>
                </a:solidFill>
              </a:rPr>
              <a:t>, and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rotation</a:t>
            </a:r>
            <a:r>
              <a:rPr lang="en">
                <a:solidFill>
                  <a:srgbClr val="000000"/>
                </a:solidFill>
              </a:rPr>
              <a:t> attributes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Animate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myStrangeProperty</a:t>
            </a:r>
            <a:r>
              <a:rPr lang="en">
                <a:solidFill>
                  <a:srgbClr val="000000"/>
                </a:solidFill>
              </a:rPr>
              <a:t> attribute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8" name="Google Shape;208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Define the characteristics of animation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body" idx="1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The property animation system lets you define the following characteristics of an animation:</a:t>
            </a:r>
            <a:endParaRPr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Duration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Time Interpolation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Repeat count and behavior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Animator sets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Frame-refresh delay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15" name="Google Shape;215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Duration</a:t>
            </a:r>
            <a:endParaRPr/>
          </a:p>
        </p:txBody>
      </p:sp>
      <p:sp>
        <p:nvSpPr>
          <p:cNvPr id="221" name="Google Shape;221;p33"/>
          <p:cNvSpPr txBox="1">
            <a:spLocks noGrp="1"/>
          </p:cNvSpPr>
          <p:nvPr>
            <p:ph type="body" idx="1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How long an animation runs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Default length is 300 milliseconds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22" name="Google Shape;222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Contents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333600" y="1199875"/>
            <a:ext cx="4105800" cy="3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What is animation? 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View animation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Property animation 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Interpolators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ObjectAnimator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4522375" y="1199875"/>
            <a:ext cx="4105800" cy="3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AnimatorSet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Animations in XML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Drawable animation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Physics-based animation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Time interpolation</a:t>
            </a:r>
            <a:endParaRPr dirty="0"/>
          </a:p>
        </p:txBody>
      </p:sp>
      <p:sp>
        <p:nvSpPr>
          <p:cNvPr id="228" name="Google Shape;228;p34"/>
          <p:cNvSpPr txBox="1">
            <a:spLocks noGrp="1"/>
          </p:cNvSpPr>
          <p:nvPr>
            <p:ph type="body" idx="1"/>
          </p:nvPr>
        </p:nvSpPr>
        <p:spPr>
          <a:xfrm>
            <a:off x="333600" y="1108763"/>
            <a:ext cx="8476800" cy="3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dirty="0">
                <a:solidFill>
                  <a:srgbClr val="000000"/>
                </a:solidFill>
              </a:rPr>
              <a:t>Specify how the values for the property are calculated as a function of the animation's current elapsed time</a:t>
            </a:r>
            <a:endParaRPr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dirty="0">
                <a:solidFill>
                  <a:srgbClr val="000000"/>
                </a:solidFill>
              </a:rPr>
              <a:t>Move </a:t>
            </a:r>
            <a:r>
              <a:rPr lang="en" b="1" dirty="0">
                <a:solidFill>
                  <a:srgbClr val="000000"/>
                </a:solidFill>
              </a:rPr>
              <a:t>linearly</a:t>
            </a:r>
            <a:r>
              <a:rPr lang="en" dirty="0">
                <a:solidFill>
                  <a:srgbClr val="000000"/>
                </a:solidFill>
              </a:rPr>
              <a:t> or </a:t>
            </a:r>
            <a:r>
              <a:rPr lang="en" b="1" dirty="0">
                <a:solidFill>
                  <a:srgbClr val="000000"/>
                </a:solidFill>
              </a:rPr>
              <a:t>accelerate/decelerate</a:t>
            </a:r>
            <a:endParaRPr b="1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 dirty="0">
                <a:solidFill>
                  <a:srgbClr val="000000"/>
                </a:solidFill>
              </a:rPr>
              <a:t>Use system-provided interpolators or create your own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29" name="Google Shape;229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45" y="2179435"/>
            <a:ext cx="7097115" cy="176237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Linear Animation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Time interpolation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44214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Non-linear Animation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Time interpolation</a:t>
            </a:r>
            <a:endParaRPr lang="en-MY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68" y="2159155"/>
            <a:ext cx="6839905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71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Repeat count and behavior</a:t>
            </a:r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body" idx="1"/>
          </p:nvPr>
        </p:nvSpPr>
        <p:spPr>
          <a:xfrm>
            <a:off x="333600" y="1303875"/>
            <a:ext cx="8476800" cy="30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Specify whether or not to have an animation repeat when it reaches the end of duration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How many times to repeat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Play in reverse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Play forwards then backwards, for number of repeats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36" name="Google Shape;236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AnimatorSet object</a:t>
            </a:r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body" idx="1"/>
          </p:nvPr>
        </p:nvSpPr>
        <p:spPr>
          <a:xfrm>
            <a:off x="333600" y="1130900"/>
            <a:ext cx="7777500" cy="32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Group animations into logical sets that play together, sequentially, or after specified delays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Example: Coordinate several bouncing balls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43" name="Google Shape;243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Interpolators </a:t>
            </a:r>
            <a:endParaRPr/>
          </a:p>
        </p:txBody>
      </p:sp>
      <p:sp>
        <p:nvSpPr>
          <p:cNvPr id="249" name="Google Shape;249;p3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50" name="Google Shape;250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51" name="Google Shape;251;p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a time interpolator?</a:t>
            </a:r>
            <a:endParaRPr/>
          </a:p>
        </p:txBody>
      </p:sp>
      <p:sp>
        <p:nvSpPr>
          <p:cNvPr id="257" name="Google Shape;257;p38"/>
          <p:cNvSpPr txBox="1">
            <a:spLocks noGrp="1"/>
          </p:cNvSpPr>
          <p:nvPr>
            <p:ph type="body" idx="1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Time interpolator defines how values in an animation change over time: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Specify animations to happen linearly (evenly)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nonlinear time, for example, accelerate at the beginning and decelerate at the end of the animation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a predefined interpolator, or define your own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8" name="Google Shape;258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Predefined interpolators</a:t>
            </a:r>
            <a:endParaRPr/>
          </a:p>
        </p:txBody>
      </p:sp>
      <p:sp>
        <p:nvSpPr>
          <p:cNvPr id="264" name="Google Shape;264;p39"/>
          <p:cNvSpPr txBox="1">
            <a:spLocks noGrp="1"/>
          </p:cNvSpPr>
          <p:nvPr>
            <p:ph type="body" idx="1"/>
          </p:nvPr>
        </p:nvSpPr>
        <p:spPr>
          <a:xfrm>
            <a:off x="247975" y="1084725"/>
            <a:ext cx="8407200" cy="3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LinearInterpolator</a:t>
            </a:r>
            <a:r>
              <a:rPr lang="en">
                <a:solidFill>
                  <a:srgbClr val="000000"/>
                </a:solidFill>
              </a:rPr>
              <a:t>: Rate of change is constant; every frame changes the object by same amount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AccelerateDecelerateInterpolator</a:t>
            </a:r>
            <a:r>
              <a:rPr lang="en">
                <a:solidFill>
                  <a:srgbClr val="000000"/>
                </a:solidFill>
              </a:rPr>
              <a:t>: Rate of change starts and ends slowly but accelerates through the middle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AnticipateInterpolator</a:t>
            </a:r>
            <a:r>
              <a:rPr lang="en">
                <a:solidFill>
                  <a:srgbClr val="000000"/>
                </a:solidFill>
              </a:rPr>
              <a:t>: Change starts backward then flings forward, like snapping a rubber band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65" name="Google Shape;265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More interpolators</a:t>
            </a:r>
            <a:endParaRPr/>
          </a:p>
        </p:txBody>
      </p:sp>
      <p:sp>
        <p:nvSpPr>
          <p:cNvPr id="271" name="Google Shape;271;p40"/>
          <p:cNvSpPr txBox="1">
            <a:spLocks noGrp="1"/>
          </p:cNvSpPr>
          <p:nvPr>
            <p:ph type="body" idx="1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BounceInterpolator</a:t>
            </a:r>
            <a:r>
              <a:rPr lang="en">
                <a:solidFill>
                  <a:srgbClr val="000000"/>
                </a:solidFill>
              </a:rPr>
              <a:t>: Change bounces at the end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PathInterpolator</a:t>
            </a:r>
            <a:r>
              <a:rPr lang="en">
                <a:solidFill>
                  <a:srgbClr val="000000"/>
                </a:solidFill>
              </a:rPr>
              <a:t>: Follows a path that you specify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...and many more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</a:rPr>
              <a:t/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To implement your own interpolator, use the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TimeInterpolator</a:t>
            </a:r>
            <a:r>
              <a:rPr lang="en">
                <a:solidFill>
                  <a:srgbClr val="000000"/>
                </a:solidFill>
              </a:rPr>
              <a:t> interface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2" name="Google Shape;272;p4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Classes for property animation</a:t>
            </a:r>
            <a:endParaRPr/>
          </a:p>
        </p:txBody>
      </p:sp>
      <p:sp>
        <p:nvSpPr>
          <p:cNvPr id="278" name="Google Shape;278;p41"/>
          <p:cNvSpPr txBox="1">
            <a:spLocks noGrp="1"/>
          </p:cNvSpPr>
          <p:nvPr>
            <p:ph type="body" idx="1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Animator</a:t>
            </a:r>
            <a:r>
              <a:rPr lang="en">
                <a:solidFill>
                  <a:srgbClr val="000000"/>
                </a:solidFill>
              </a:rPr>
              <a:t> manages the animation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ObjectAnimator</a:t>
            </a:r>
            <a:r>
              <a:rPr lang="en">
                <a:solidFill>
                  <a:srgbClr val="000000"/>
                </a:solidFill>
              </a:rPr>
              <a:t> updates property with new values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TypeEvaluator</a:t>
            </a:r>
            <a:r>
              <a:rPr lang="en">
                <a:solidFill>
                  <a:srgbClr val="000000"/>
                </a:solidFill>
              </a:rPr>
              <a:t> calculates values for a given property from timing data, start value, and end value—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IntEvaluator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FloatEvaluator</a:t>
            </a:r>
            <a:r>
              <a:rPr lang="en">
                <a:solidFill>
                  <a:srgbClr val="000000"/>
                </a:solidFill>
              </a:rPr>
              <a:t>, or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ArgbEvaluator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TimeInterpolator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4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animation?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</a:rPr>
              <a:t>Animation is a technique for creating the illusion of a moving object by showing a series of discrete images that change over time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150" y="3214113"/>
            <a:ext cx="55245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ObjectAnimator</a:t>
            </a:r>
            <a:endParaRPr/>
          </a:p>
        </p:txBody>
      </p:sp>
      <p:sp>
        <p:nvSpPr>
          <p:cNvPr id="285" name="Google Shape;285;p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86" name="Google Shape;286;p4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87" name="Google Shape;287;p4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ObjectAnimator instances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43"/>
          <p:cNvSpPr txBox="1">
            <a:spLocks noGrp="1"/>
          </p:cNvSpPr>
          <p:nvPr>
            <p:ph type="body" idx="1"/>
          </p:nvPr>
        </p:nvSpPr>
        <p:spPr>
          <a:xfrm>
            <a:off x="333600" y="1130900"/>
            <a:ext cx="8687400" cy="32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ObjectAnimator</a:t>
            </a:r>
            <a:r>
              <a:rPr lang="en">
                <a:solidFill>
                  <a:srgbClr val="000000"/>
                </a:solidFill>
              </a:rPr>
              <a:t> has factory methods for creating an instance that animates in different ways:</a:t>
            </a:r>
            <a:endParaRPr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ofArgb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(... , int... values)</a:t>
            </a:r>
            <a:r>
              <a:rPr lang="en" sz="2000">
                <a:solidFill>
                  <a:srgbClr val="000000"/>
                </a:solidFill>
              </a:rPr>
              <a:t> animates between color values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Char char="●"/>
            </a:pP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ofFloat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(... ,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Path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path)</a:t>
            </a:r>
            <a:r>
              <a:rPr lang="en" sz="2000">
                <a:solidFill>
                  <a:srgbClr val="000000"/>
                </a:solidFill>
              </a:rPr>
              <a:t> animates coordinates along a path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Char char="●"/>
            </a:pP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ofFloat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(... , float... values)</a:t>
            </a:r>
            <a:r>
              <a:rPr lang="en" sz="2000">
                <a:solidFill>
                  <a:srgbClr val="000000"/>
                </a:solidFill>
              </a:rPr>
              <a:t> animates between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2000">
                <a:solidFill>
                  <a:srgbClr val="000000"/>
                </a:solidFill>
              </a:rPr>
              <a:t> values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Char char="●"/>
            </a:pP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ofInt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(... , int... values)</a:t>
            </a:r>
            <a:r>
              <a:rPr lang="en" sz="2000">
                <a:solidFill>
                  <a:srgbClr val="000000"/>
                </a:solidFill>
              </a:rPr>
              <a:t> animates between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000">
                <a:solidFill>
                  <a:srgbClr val="000000"/>
                </a:solidFill>
              </a:rPr>
              <a:t> values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...and more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94" name="Google Shape;294;p4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Create instance of ObjectAnimator</a:t>
            </a:r>
            <a:endParaRPr/>
          </a:p>
        </p:txBody>
      </p:sp>
      <p:sp>
        <p:nvSpPr>
          <p:cNvPr id="300" name="Google Shape;300;p44"/>
          <p:cNvSpPr txBox="1">
            <a:spLocks noGrp="1"/>
          </p:cNvSpPr>
          <p:nvPr>
            <p:ph type="body" idx="1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dirty="0">
                <a:solidFill>
                  <a:srgbClr val="000000"/>
                </a:solidFill>
              </a:rPr>
              <a:t>Choose factory method and supply arguments</a:t>
            </a:r>
            <a:endParaRPr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dirty="0">
                <a:solidFill>
                  <a:srgbClr val="000000"/>
                </a:solidFill>
              </a:rPr>
              <a:t>Object to be animated</a:t>
            </a:r>
            <a:endParaRPr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dirty="0">
                <a:solidFill>
                  <a:srgbClr val="000000"/>
                </a:solidFill>
              </a:rPr>
              <a:t>Name of property as a string</a:t>
            </a:r>
            <a:endParaRPr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dirty="0">
                <a:solidFill>
                  <a:srgbClr val="000000"/>
                </a:solidFill>
              </a:rPr>
              <a:t>Starting value</a:t>
            </a:r>
            <a:endParaRPr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dirty="0">
                <a:solidFill>
                  <a:srgbClr val="000000"/>
                </a:solidFill>
              </a:rPr>
              <a:t>Ending </a:t>
            </a:r>
            <a:r>
              <a:rPr lang="en" dirty="0" smtClean="0">
                <a:solidFill>
                  <a:srgbClr val="000000"/>
                </a:solidFill>
              </a:rPr>
              <a:t>value</a:t>
            </a:r>
            <a:br>
              <a:rPr lang="en" dirty="0" smtClean="0">
                <a:solidFill>
                  <a:srgbClr val="000000"/>
                </a:solidFill>
              </a:rPr>
            </a:br>
            <a:endParaRPr lang="en" dirty="0" smtClean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 animator = </a:t>
            </a:r>
            <a:endParaRPr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ObjectAnimator.ofFloat(mView,"radius", 0, 50)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4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Set interpolator</a:t>
            </a:r>
            <a:endParaRPr/>
          </a:p>
        </p:txBody>
      </p:sp>
      <p:sp>
        <p:nvSpPr>
          <p:cNvPr id="307" name="Google Shape;307;p45"/>
          <p:cNvSpPr txBox="1">
            <a:spLocks noGrp="1"/>
          </p:cNvSpPr>
          <p:nvPr>
            <p:ph type="body" idx="1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dirty="0">
                <a:solidFill>
                  <a:srgbClr val="000000"/>
                </a:solidFill>
              </a:rPr>
              <a:t>Optionally, set an interpolator (linear is default)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animator.interpolator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AccelerateInterpolator;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4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Set duration in milliseconds</a:t>
            </a:r>
            <a:endParaRPr/>
          </a:p>
        </p:txBody>
      </p:sp>
      <p:sp>
        <p:nvSpPr>
          <p:cNvPr id="314" name="Google Shape;314;p46"/>
          <p:cNvSpPr txBox="1">
            <a:spLocks noGrp="1"/>
          </p:cNvSpPr>
          <p:nvPr>
            <p:ph type="body" idx="1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animator.setDuration(400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4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Start the animation</a:t>
            </a:r>
            <a:endParaRPr/>
          </a:p>
        </p:txBody>
      </p:sp>
      <p:sp>
        <p:nvSpPr>
          <p:cNvPr id="321" name="Google Shape;321;p47"/>
          <p:cNvSpPr txBox="1">
            <a:spLocks noGrp="1"/>
          </p:cNvSpPr>
          <p:nvPr>
            <p:ph type="body" idx="1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animator.start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4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setter for animated property</a:t>
            </a:r>
            <a:endParaRPr/>
          </a:p>
        </p:txBody>
      </p:sp>
      <p:sp>
        <p:nvSpPr>
          <p:cNvPr id="328" name="Google Shape;328;p48"/>
          <p:cNvSpPr txBox="1">
            <a:spLocks noGrp="1"/>
          </p:cNvSpPr>
          <p:nvPr>
            <p:ph type="body" idx="1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For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ObjectAnimator</a:t>
            </a:r>
            <a:r>
              <a:rPr lang="en">
                <a:solidFill>
                  <a:srgbClr val="000000"/>
                </a:solidFill>
              </a:rPr>
              <a:t> to update properties correctly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Property must have "setter" function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PropertyName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000000"/>
                </a:solidFill>
              </a:rPr>
              <a:t> of a matching type, for example, if property name is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radius</a:t>
            </a:r>
            <a:r>
              <a:rPr lang="en">
                <a:solidFill>
                  <a:srgbClr val="000000"/>
                </a:solidFill>
              </a:rPr>
              <a:t>, you need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setRadius()</a:t>
            </a:r>
            <a:r>
              <a:rPr lang="en">
                <a:solidFill>
                  <a:srgbClr val="000000"/>
                </a:solidFill>
              </a:rPr>
              <a:t> method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If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property, call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invalidate()</a:t>
            </a:r>
            <a:r>
              <a:rPr lang="en">
                <a:solidFill>
                  <a:srgbClr val="000000"/>
                </a:solidFill>
              </a:rPr>
              <a:t> in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onAnimationUpdate()</a:t>
            </a:r>
            <a:r>
              <a:rPr lang="en">
                <a:solidFill>
                  <a:srgbClr val="000000"/>
                </a:solidFill>
              </a:rPr>
              <a:t> callback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29" name="Google Shape;329;p4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 listeners</a:t>
            </a:r>
            <a:endParaRPr/>
          </a:p>
        </p:txBody>
      </p:sp>
      <p:sp>
        <p:nvSpPr>
          <p:cNvPr id="335" name="Google Shape;335;p49"/>
          <p:cNvSpPr txBox="1">
            <a:spLocks noGrp="1"/>
          </p:cNvSpPr>
          <p:nvPr>
            <p:ph type="body" idx="1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Listen for important events during animation process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6" name="Google Shape;336;p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64" y="1912054"/>
            <a:ext cx="7816872" cy="238386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AnimatorSet</a:t>
            </a:r>
            <a:endParaRPr/>
          </a:p>
        </p:txBody>
      </p:sp>
      <p:sp>
        <p:nvSpPr>
          <p:cNvPr id="342" name="Google Shape;342;p5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343" name="Google Shape;343;p5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44" name="Google Shape;344;p5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AnimatorSet</a:t>
            </a:r>
            <a:endParaRPr/>
          </a:p>
        </p:txBody>
      </p:sp>
      <p:sp>
        <p:nvSpPr>
          <p:cNvPr id="350" name="Google Shape;350;p51"/>
          <p:cNvSpPr txBox="1">
            <a:spLocks noGrp="1"/>
          </p:cNvSpPr>
          <p:nvPr>
            <p:ph type="body" idx="1"/>
          </p:nvPr>
        </p:nvSpPr>
        <p:spPr>
          <a:xfrm>
            <a:off x="333600" y="1439850"/>
            <a:ext cx="7801500" cy="29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AnimatorSet</a:t>
            </a:r>
            <a:r>
              <a:rPr lang="en">
                <a:solidFill>
                  <a:srgbClr val="000000"/>
                </a:solidFill>
              </a:rPr>
              <a:t> runs animations in relation to one another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 animations before, after, or at the same time as other animations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1" name="Google Shape;351;p5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Examples of animation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lang="en" u="sng">
                <a:solidFill>
                  <a:schemeClr val="hlink"/>
                </a:solidFill>
                <a:hlinkClick r:id="rId3"/>
              </a:rPr>
              <a:t>flip book</a:t>
            </a:r>
            <a:r>
              <a:rPr lang="en">
                <a:solidFill>
                  <a:srgbClr val="000000"/>
                </a:solidFill>
              </a:rPr>
              <a:t> has a different image on each page—when you flip it fast, eyes perceive it as motion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Claymation</a:t>
            </a:r>
            <a:r>
              <a:rPr lang="en">
                <a:solidFill>
                  <a:srgbClr val="000000"/>
                </a:solidFill>
              </a:rPr>
              <a:t> is a type of </a:t>
            </a:r>
            <a:r>
              <a:rPr lang="en" u="sng">
                <a:solidFill>
                  <a:schemeClr val="hlink"/>
                </a:solidFill>
                <a:hlinkClick r:id="rId5"/>
              </a:rPr>
              <a:t>stop-motion animation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User-interface animations, such as flinging a list item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.. and millions of mobile games with character, environment, and UI animations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AnimatorSet to combine animations</a:t>
            </a:r>
            <a:endParaRPr/>
          </a:p>
        </p:txBody>
      </p:sp>
      <p:sp>
        <p:nvSpPr>
          <p:cNvPr id="357" name="Google Shape;357;p52"/>
          <p:cNvSpPr txBox="1">
            <a:spLocks noGrp="1"/>
          </p:cNvSpPr>
          <p:nvPr>
            <p:ph type="body" idx="1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Animation sequence for code example on next 2 slides: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Play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bounceAnim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Play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squashAnim1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squashAnim2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stretchAnim1</a:t>
            </a:r>
            <a:r>
              <a:rPr lang="en">
                <a:solidFill>
                  <a:srgbClr val="000000"/>
                </a:solidFill>
              </a:rPr>
              <a:t>, and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stretchAnim2</a:t>
            </a:r>
            <a:r>
              <a:rPr lang="en">
                <a:solidFill>
                  <a:srgbClr val="000000"/>
                </a:solidFill>
              </a:rPr>
              <a:t> at the same time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Play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bounceBackAnim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5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for AnimatorSet (1)</a:t>
            </a:r>
            <a:endParaRPr/>
          </a:p>
        </p:txBody>
      </p:sp>
      <p:sp>
        <p:nvSpPr>
          <p:cNvPr id="364" name="Google Shape;364;p53"/>
          <p:cNvSpPr txBox="1">
            <a:spLocks noGrp="1"/>
          </p:cNvSpPr>
          <p:nvPr>
            <p:ph type="body" idx="1"/>
          </p:nvPr>
        </p:nvSpPr>
        <p:spPr>
          <a:xfrm>
            <a:off x="333600" y="1111899"/>
            <a:ext cx="8476800" cy="40211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Create bouncer AnimatorSet</a:t>
            </a:r>
            <a:endParaRPr sz="18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 bouncer 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AnimatorSet().apply {</a:t>
            </a:r>
            <a:endParaRPr sz="18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play(bounceAnim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).before(squashAnim1</a:t>
            </a:r>
            <a:r>
              <a:rPr lang="en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play(squashAnim1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).with(squashAnim2</a:t>
            </a:r>
            <a:r>
              <a:rPr lang="en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play(squashAnim1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).with(stretchAnim1</a:t>
            </a:r>
            <a:r>
              <a:rPr lang="en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play(squashAnim1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).with(stretchAnim2</a:t>
            </a:r>
            <a:r>
              <a:rPr lang="en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play(bounceBackAnim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).after(stretchAnim2</a:t>
            </a:r>
            <a:r>
              <a:rPr lang="en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start()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5" name="Google Shape;365;p5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for AnimatorSet (2)</a:t>
            </a:r>
            <a:endParaRPr/>
          </a:p>
        </p:txBody>
      </p:sp>
      <p:sp>
        <p:nvSpPr>
          <p:cNvPr id="371" name="Google Shape;371;p54"/>
          <p:cNvSpPr txBox="1">
            <a:spLocks noGrp="1"/>
          </p:cNvSpPr>
          <p:nvPr>
            <p:ph type="body" idx="1"/>
          </p:nvPr>
        </p:nvSpPr>
        <p:spPr>
          <a:xfrm>
            <a:off x="333600" y="1086862"/>
            <a:ext cx="8476800" cy="33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Create fadeAnim animator</a:t>
            </a:r>
            <a:endParaRPr sz="18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 fadeAnim </a:t>
            </a: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ObjectAnimator.ofFloat(newBall, "alpha", 1f, 0f</a:t>
            </a:r>
            <a:r>
              <a:rPr lang="en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fadeAnim.setDuration(250</a:t>
            </a:r>
            <a:r>
              <a:rPr lang="en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Create and play animatorSet</a:t>
            </a:r>
            <a:endParaRPr sz="18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 animatorSet </a:t>
            </a: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AnimatorSet()</a:t>
            </a:r>
            <a:endParaRPr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animatorSet.play(bouncer).before(fadeAnim</a:t>
            </a:r>
            <a:r>
              <a:rPr lang="en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animatorSet.start</a:t>
            </a:r>
            <a:r>
              <a:rPr lang="en" sz="160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Animations in XML</a:t>
            </a:r>
            <a:endParaRPr/>
          </a:p>
        </p:txBody>
      </p:sp>
      <p:sp>
        <p:nvSpPr>
          <p:cNvPr id="378" name="Google Shape;378;p5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379" name="Google Shape;379;p5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380" name="Google Shape;380;p5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animation in XML</a:t>
            </a:r>
            <a:endParaRPr/>
          </a:p>
        </p:txBody>
      </p:sp>
      <p:sp>
        <p:nvSpPr>
          <p:cNvPr id="386" name="Google Shape;386;p56"/>
          <p:cNvSpPr txBox="1">
            <a:spLocks noGrp="1"/>
          </p:cNvSpPr>
          <p:nvPr>
            <p:ph type="body" idx="1"/>
          </p:nvPr>
        </p:nvSpPr>
        <p:spPr>
          <a:xfrm>
            <a:off x="333600" y="1007900"/>
            <a:ext cx="8476800" cy="33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Save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res/animator/</a:t>
            </a:r>
            <a:r>
              <a:rPr lang="en">
                <a:solidFill>
                  <a:srgbClr val="000000"/>
                </a:solidFill>
              </a:rPr>
              <a:t> directory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Classes with corresponding XML tags: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/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/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See more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Property Animation</a:t>
            </a:r>
            <a:endParaRPr/>
          </a:p>
        </p:txBody>
      </p:sp>
      <p:sp>
        <p:nvSpPr>
          <p:cNvPr id="387" name="Google Shape;387;p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graphicFrame>
        <p:nvGraphicFramePr>
          <p:cNvPr id="388" name="Google Shape;388;p56"/>
          <p:cNvGraphicFramePr/>
          <p:nvPr/>
        </p:nvGraphicFramePr>
        <p:xfrm>
          <a:off x="1192475" y="2151975"/>
          <a:ext cx="6271150" cy="1810422"/>
        </p:xfrm>
        <a:graphic>
          <a:graphicData uri="http://schemas.openxmlformats.org/drawingml/2006/table">
            <a:tbl>
              <a:tblPr>
                <a:noFill/>
                <a:tableStyleId>{0E920B92-3701-4858-8037-0BBB85B4856C}</a:tableStyleId>
              </a:tblPr>
              <a:tblGrid>
                <a:gridCol w="2991575"/>
                <a:gridCol w="327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ValueAnimator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&lt;animator&gt;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ObjectAnimator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&lt;objectAnimator&gt;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AnimatorSet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&lt;set&gt;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example</a:t>
            </a:r>
            <a:endParaRPr/>
          </a:p>
        </p:txBody>
      </p:sp>
      <p:sp>
        <p:nvSpPr>
          <p:cNvPr id="394" name="Google Shape;394;p57"/>
          <p:cNvSpPr txBox="1">
            <a:spLocks noGrp="1"/>
          </p:cNvSpPr>
          <p:nvPr>
            <p:ph type="body" idx="1"/>
          </p:nvPr>
        </p:nvSpPr>
        <p:spPr>
          <a:xfrm>
            <a:off x="3556175" y="27900"/>
            <a:ext cx="4523400" cy="45762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&lt;set android:ordering="sequentially"&gt;</a:t>
            </a:r>
            <a:b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&lt;set&gt;</a:t>
            </a:r>
            <a:b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&lt;objectAnimator</a:t>
            </a:r>
            <a:b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android:propertyName="x"</a:t>
            </a:r>
            <a:b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android:duration="500"</a:t>
            </a:r>
            <a:b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android:valueTo="400"</a:t>
            </a:r>
            <a:b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android:valueType="intType"/&gt;</a:t>
            </a:r>
            <a:b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&lt;objectAnimator</a:t>
            </a:r>
            <a:b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android:propertyName="y"</a:t>
            </a:r>
            <a:b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android:duration="500"</a:t>
            </a:r>
            <a:b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android:valueTo="300"</a:t>
            </a:r>
            <a:b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android:valueType="intType"/&gt;</a:t>
            </a:r>
            <a:b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&lt;/set&gt;</a:t>
            </a:r>
            <a:b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&lt;objectAnimator</a:t>
            </a:r>
            <a:b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android:propertyName="alpha"</a:t>
            </a:r>
            <a:b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android:duration="500"</a:t>
            </a:r>
            <a:b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android:valueTo="1f"/&gt;</a:t>
            </a:r>
            <a:b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&lt;/set&gt;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5" name="Google Shape;395;p5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XML example</a:t>
            </a:r>
            <a:endParaRPr/>
          </a:p>
        </p:txBody>
      </p:sp>
      <p:sp>
        <p:nvSpPr>
          <p:cNvPr id="401" name="Google Shape;401;p58"/>
          <p:cNvSpPr txBox="1">
            <a:spLocks noGrp="1"/>
          </p:cNvSpPr>
          <p:nvPr>
            <p:ph type="body" idx="1"/>
          </p:nvPr>
        </p:nvSpPr>
        <p:spPr>
          <a:xfrm>
            <a:off x="333600" y="990502"/>
            <a:ext cx="8476800" cy="3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dirty="0">
                <a:solidFill>
                  <a:srgbClr val="000000"/>
                </a:solidFill>
              </a:rPr>
              <a:t>Inflate XML resources to an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AnimatorSet</a:t>
            </a:r>
            <a:r>
              <a:rPr lang="en" dirty="0">
                <a:solidFill>
                  <a:srgbClr val="000000"/>
                </a:solidFill>
              </a:rPr>
              <a:t> object</a:t>
            </a:r>
            <a:endParaRPr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dirty="0">
                <a:solidFill>
                  <a:srgbClr val="000000"/>
                </a:solidFill>
              </a:rPr>
              <a:t>Set target objects for all animations before starting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MY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 set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AnimatorInflater.loadAnimator(myContext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R.anim.property_animator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as AnimatorSet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set.setTarget(myObject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set.start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402" name="Google Shape;402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 animation</a:t>
            </a:r>
            <a:endParaRPr/>
          </a:p>
        </p:txBody>
      </p:sp>
      <p:sp>
        <p:nvSpPr>
          <p:cNvPr id="408" name="Google Shape;408;p5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09" name="Google Shape;409;p5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410" name="Google Shape;410;p5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Drawable animation</a:t>
            </a:r>
            <a:endParaRPr/>
          </a:p>
        </p:txBody>
      </p:sp>
      <p:sp>
        <p:nvSpPr>
          <p:cNvPr id="416" name="Google Shape;416;p60"/>
          <p:cNvSpPr txBox="1">
            <a:spLocks noGrp="1"/>
          </p:cNvSpPr>
          <p:nvPr>
            <p:ph type="body" idx="1"/>
          </p:nvPr>
        </p:nvSpPr>
        <p:spPr>
          <a:xfrm>
            <a:off x="333600" y="1130900"/>
            <a:ext cx="8476800" cy="22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 animation</a:t>
            </a:r>
            <a:r>
              <a:rPr lang="en">
                <a:solidFill>
                  <a:srgbClr val="000000"/>
                </a:solidFill>
              </a:rPr>
              <a:t> displays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Drawable</a:t>
            </a:r>
            <a:r>
              <a:rPr lang="en">
                <a:solidFill>
                  <a:srgbClr val="000000"/>
                </a:solidFill>
              </a:rPr>
              <a:t> resources one after another, like a roll of film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Useful to animate things that are easier to represent with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Drawable</a:t>
            </a:r>
            <a:r>
              <a:rPr lang="en">
                <a:solidFill>
                  <a:srgbClr val="000000"/>
                </a:solidFill>
              </a:rPr>
              <a:t> resources, such as a progression of bitmaps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17" name="Google Shape;417;p6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pic>
        <p:nvPicPr>
          <p:cNvPr id="418" name="Google Shape;418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2275" y="3205300"/>
            <a:ext cx="4455301" cy="13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drawable animation</a:t>
            </a:r>
            <a:endParaRPr/>
          </a:p>
        </p:txBody>
      </p:sp>
      <p:sp>
        <p:nvSpPr>
          <p:cNvPr id="424" name="Google Shape;424;p61"/>
          <p:cNvSpPr txBox="1">
            <a:spLocks noGrp="1"/>
          </p:cNvSpPr>
          <p:nvPr>
            <p:ph type="body" idx="1"/>
          </p:nvPr>
        </p:nvSpPr>
        <p:spPr>
          <a:xfrm>
            <a:off x="333600" y="1130900"/>
            <a:ext cx="8736000" cy="32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Easiest way to create is from XML file 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Save the file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res/drawable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XML file contains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&lt;animation-list&gt;</a:t>
            </a:r>
            <a:r>
              <a:rPr lang="en">
                <a:solidFill>
                  <a:srgbClr val="000000"/>
                </a:solidFill>
              </a:rPr>
              <a:t> element as root node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Each child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&lt;item&gt;</a:t>
            </a:r>
            <a:r>
              <a:rPr lang="en">
                <a:solidFill>
                  <a:srgbClr val="000000"/>
                </a:solidFill>
              </a:rPr>
              <a:t> defines a drawable resource and frame duration for one frame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5" name="Google Shape;425;p6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pic>
        <p:nvPicPr>
          <p:cNvPr id="426" name="Google Shape;42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0625" y="1393300"/>
            <a:ext cx="1131825" cy="11318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a frame and frame rate?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333600" y="1175875"/>
            <a:ext cx="8073600" cy="31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lang="en" i="1">
                <a:solidFill>
                  <a:srgbClr val="000000"/>
                </a:solidFill>
              </a:rPr>
              <a:t>frame</a:t>
            </a:r>
            <a:r>
              <a:rPr lang="en">
                <a:solidFill>
                  <a:srgbClr val="000000"/>
                </a:solidFill>
              </a:rPr>
              <a:t> is one image in an animated sequence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(one screen in a sequence of UI screens on a device)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i="1">
                <a:solidFill>
                  <a:srgbClr val="000000"/>
                </a:solidFill>
              </a:rPr>
              <a:t>Frame rate</a:t>
            </a:r>
            <a:r>
              <a:rPr lang="en">
                <a:solidFill>
                  <a:srgbClr val="000000"/>
                </a:solidFill>
              </a:rPr>
              <a:t> is the speed at which frames are displayed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 i="1">
                <a:solidFill>
                  <a:srgbClr val="000000"/>
                </a:solidFill>
              </a:rPr>
              <a:t>Refresh rate</a:t>
            </a:r>
            <a:r>
              <a:rPr lang="en">
                <a:solidFill>
                  <a:srgbClr val="000000"/>
                </a:solidFill>
              </a:rPr>
              <a:t> is the frequency at which the Android system redraws the screen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2"/>
          <p:cNvSpPr txBox="1">
            <a:spLocks noGrp="1"/>
          </p:cNvSpPr>
          <p:nvPr>
            <p:ph type="title"/>
          </p:nvPr>
        </p:nvSpPr>
        <p:spPr>
          <a:xfrm>
            <a:off x="72300" y="-57775"/>
            <a:ext cx="8949000" cy="10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/>
              <a:t>XML example: </a:t>
            </a:r>
            <a:r>
              <a:rPr lang="en" sz="3000" dirty="0" smtClean="0"/>
              <a:t>spin_animation.xml </a:t>
            </a:r>
            <a:r>
              <a:rPr lang="en" sz="3000" dirty="0"/>
              <a:t>⇒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/>
              <a:t>                           </a:t>
            </a:r>
            <a:r>
              <a:rPr lang="en" sz="3000" dirty="0" smtClean="0"/>
              <a:t>R.drawable.spin_animation</a:t>
            </a:r>
            <a:endParaRPr sz="3000" dirty="0"/>
          </a:p>
        </p:txBody>
      </p:sp>
      <p:sp>
        <p:nvSpPr>
          <p:cNvPr id="433" name="Google Shape;433;p6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42" y="1285695"/>
            <a:ext cx="7821116" cy="257210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AnimationDrawable example </a:t>
            </a:r>
            <a:endParaRPr/>
          </a:p>
        </p:txBody>
      </p:sp>
      <p:sp>
        <p:nvSpPr>
          <p:cNvPr id="440" name="Google Shape;440;p6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60" y="1478436"/>
            <a:ext cx="8377260" cy="25710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49" name="Google Shape;549;p7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50" name="Google Shape;550;p7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551" name="Google Shape;551;p7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frame rate is...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...slower than refresh rate, animation may stutter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...faster than refresh rate, app is wasting resources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...same as screen refresh rate, animations are smooth and no resources are wasted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</a:rPr>
              <a:t>Ideally, frame rate closely matches screen refresh rate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9" name="Google Shape;129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Managing frame rate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Fortunately, the Android system manages frame rate 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 most situations, you do not need to manage the frame rate of your animations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311700" y="1190300"/>
            <a:ext cx="7383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View animation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Property animation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Drawable animation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Physics-based animation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24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Spring animation</a:t>
            </a:r>
            <a:endParaRPr sz="2400" u="sng">
              <a:solidFill>
                <a:schemeClr val="accent5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800"/>
              <a:buChar char="○"/>
            </a:pPr>
            <a:r>
              <a:rPr lang="en" sz="24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Fling animation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animation for Android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animation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1334</Words>
  <Application>Microsoft Office PowerPoint</Application>
  <PresentationFormat>On-screen Show (16:9)</PresentationFormat>
  <Paragraphs>276</Paragraphs>
  <Slides>52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Roboto</vt:lpstr>
      <vt:lpstr>Open Sans</vt:lpstr>
      <vt:lpstr>Arial</vt:lpstr>
      <vt:lpstr>Consolas</vt:lpstr>
      <vt:lpstr>GDT master</vt:lpstr>
      <vt:lpstr>Week 12 Android Animations</vt:lpstr>
      <vt:lpstr>Contents  </vt:lpstr>
      <vt:lpstr>What is animation?</vt:lpstr>
      <vt:lpstr>Examples of animation</vt:lpstr>
      <vt:lpstr>What is a frame and frame rate?</vt:lpstr>
      <vt:lpstr>If frame rate is...</vt:lpstr>
      <vt:lpstr>Managing frame rate</vt:lpstr>
      <vt:lpstr>Types of animation for Android </vt:lpstr>
      <vt:lpstr>View animation</vt:lpstr>
      <vt:lpstr>View animation</vt:lpstr>
      <vt:lpstr>View-animation specifics</vt:lpstr>
      <vt:lpstr>Property animation</vt:lpstr>
      <vt:lpstr>Property animation</vt:lpstr>
      <vt:lpstr>Property animation</vt:lpstr>
      <vt:lpstr>Property to animate</vt:lpstr>
      <vt:lpstr>Animate existing property</vt:lpstr>
      <vt:lpstr>Animate virtual property</vt:lpstr>
      <vt:lpstr>Define the characteristics of animation </vt:lpstr>
      <vt:lpstr>Duration</vt:lpstr>
      <vt:lpstr>Time interpolation</vt:lpstr>
      <vt:lpstr>Time interpolation</vt:lpstr>
      <vt:lpstr>Time interpolation</vt:lpstr>
      <vt:lpstr>Repeat count and behavior</vt:lpstr>
      <vt:lpstr>AnimatorSet object</vt:lpstr>
      <vt:lpstr>Interpolators </vt:lpstr>
      <vt:lpstr>What is a time interpolator?</vt:lpstr>
      <vt:lpstr>Predefined interpolators</vt:lpstr>
      <vt:lpstr>More interpolators</vt:lpstr>
      <vt:lpstr>Classes for property animation</vt:lpstr>
      <vt:lpstr> ObjectAnimator</vt:lpstr>
      <vt:lpstr>Creating ObjectAnimator instances</vt:lpstr>
      <vt:lpstr>Create instance of ObjectAnimator</vt:lpstr>
      <vt:lpstr>2. Set interpolator</vt:lpstr>
      <vt:lpstr>3. Set duration in milliseconds</vt:lpstr>
      <vt:lpstr>4. Start the animation</vt:lpstr>
      <vt:lpstr>Required setter for animated property</vt:lpstr>
      <vt:lpstr>Animation listeners</vt:lpstr>
      <vt:lpstr> AnimatorSet</vt:lpstr>
      <vt:lpstr>AnimatorSet</vt:lpstr>
      <vt:lpstr>AnimatorSet to combine animations</vt:lpstr>
      <vt:lpstr>Code for AnimatorSet (1)</vt:lpstr>
      <vt:lpstr>Code for AnimatorSet (2)</vt:lpstr>
      <vt:lpstr> Animations in XML</vt:lpstr>
      <vt:lpstr>Property animation in XML</vt:lpstr>
      <vt:lpstr>XML example</vt:lpstr>
      <vt:lpstr>Running XML example</vt:lpstr>
      <vt:lpstr>Drawable animation</vt:lpstr>
      <vt:lpstr>Drawable animation</vt:lpstr>
      <vt:lpstr>Create drawable animation</vt:lpstr>
      <vt:lpstr>XML example: spin_animation.xml ⇒                            R.drawable.spin_animation</vt:lpstr>
      <vt:lpstr>Create AnimationDrawable example 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 Android Animations</dc:title>
  <dc:creator>Lai</dc:creator>
  <cp:lastModifiedBy>oraclelai@yahoo.com</cp:lastModifiedBy>
  <cp:revision>10</cp:revision>
  <dcterms:modified xsi:type="dcterms:W3CDTF">2023-11-16T06:57:12Z</dcterms:modified>
</cp:coreProperties>
</file>