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1"/>
  </p:sldMasterIdLst>
  <p:notesMasterIdLst>
    <p:notesMasterId r:id="rId38"/>
  </p:notesMasterIdLst>
  <p:sldIdLst>
    <p:sldId id="256" r:id="rId2"/>
    <p:sldId id="258" r:id="rId3"/>
    <p:sldId id="261" r:id="rId4"/>
    <p:sldId id="257" r:id="rId5"/>
    <p:sldId id="259" r:id="rId6"/>
    <p:sldId id="260"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 id="275" r:id="rId21"/>
    <p:sldId id="276" r:id="rId22"/>
    <p:sldId id="278" r:id="rId23"/>
    <p:sldId id="281" r:id="rId24"/>
    <p:sldId id="279" r:id="rId25"/>
    <p:sldId id="277"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BDBD"/>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p:restoredTop sz="89295" autoAdjust="0"/>
  </p:normalViewPr>
  <p:slideViewPr>
    <p:cSldViewPr snapToGrid="0" snapToObjects="1">
      <p:cViewPr>
        <p:scale>
          <a:sx n="75" d="100"/>
          <a:sy n="75" d="100"/>
        </p:scale>
        <p:origin x="1642"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4A12D-7EE2-9042-A516-6FD3CD235BE0}" type="datetimeFigureOut">
              <a:rPr lang="en-US" smtClean="0"/>
              <a:t>12/6/2023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8C1A7-500D-2641-9D62-1058DAF20A2B}" type="slidenum">
              <a:rPr lang="en-US" smtClean="0"/>
              <a:t>‹#›</a:t>
            </a:fld>
            <a:endParaRPr lang="en-US"/>
          </a:p>
        </p:txBody>
      </p:sp>
    </p:spTree>
    <p:extLst>
      <p:ext uri="{BB962C8B-B14F-4D97-AF65-F5344CB8AC3E}">
        <p14:creationId xmlns:p14="http://schemas.microsoft.com/office/powerpoint/2010/main" val="752671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b="1" dirty="0"/>
              <a:t>**IMPORTANT</a:t>
            </a:r>
          </a:p>
        </p:txBody>
      </p:sp>
      <p:sp>
        <p:nvSpPr>
          <p:cNvPr id="4" name="Slide Number Placeholder 3"/>
          <p:cNvSpPr>
            <a:spLocks noGrp="1"/>
          </p:cNvSpPr>
          <p:nvPr>
            <p:ph type="sldNum" sz="quarter" idx="5"/>
          </p:nvPr>
        </p:nvSpPr>
        <p:spPr/>
        <p:txBody>
          <a:bodyPr/>
          <a:lstStyle/>
          <a:p>
            <a:fld id="{9F98C1A7-500D-2641-9D62-1058DAF20A2B}" type="slidenum">
              <a:rPr lang="en-US" smtClean="0"/>
              <a:t>7</a:t>
            </a:fld>
            <a:endParaRPr lang="en-US"/>
          </a:p>
        </p:txBody>
      </p:sp>
    </p:spTree>
    <p:extLst>
      <p:ext uri="{BB962C8B-B14F-4D97-AF65-F5344CB8AC3E}">
        <p14:creationId xmlns:p14="http://schemas.microsoft.com/office/powerpoint/2010/main" val="207626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Responsible for compile Java/Kotlin language to bytecode</a:t>
            </a:r>
          </a:p>
        </p:txBody>
      </p:sp>
      <p:sp>
        <p:nvSpPr>
          <p:cNvPr id="4" name="Slide Number Placeholder 3"/>
          <p:cNvSpPr>
            <a:spLocks noGrp="1"/>
          </p:cNvSpPr>
          <p:nvPr>
            <p:ph type="sldNum" sz="quarter" idx="5"/>
          </p:nvPr>
        </p:nvSpPr>
        <p:spPr/>
        <p:txBody>
          <a:bodyPr/>
          <a:lstStyle/>
          <a:p>
            <a:fld id="{9F98C1A7-500D-2641-9D62-1058DAF20A2B}" type="slidenum">
              <a:rPr lang="en-US" smtClean="0"/>
              <a:t>10</a:t>
            </a:fld>
            <a:endParaRPr lang="en-US"/>
          </a:p>
        </p:txBody>
      </p:sp>
    </p:spTree>
    <p:extLst>
      <p:ext uri="{BB962C8B-B14F-4D97-AF65-F5344CB8AC3E}">
        <p14:creationId xmlns:p14="http://schemas.microsoft.com/office/powerpoint/2010/main" val="3605530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9F98C1A7-500D-2641-9D62-1058DAF20A2B}" type="slidenum">
              <a:rPr lang="en-US" smtClean="0"/>
              <a:t>15</a:t>
            </a:fld>
            <a:endParaRPr lang="en-US"/>
          </a:p>
        </p:txBody>
      </p:sp>
    </p:spTree>
    <p:extLst>
      <p:ext uri="{BB962C8B-B14F-4D97-AF65-F5344CB8AC3E}">
        <p14:creationId xmlns:p14="http://schemas.microsoft.com/office/powerpoint/2010/main" val="146291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F45327-4099-2C4F-852C-B55AF92B7D9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03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45327-4099-2C4F-852C-B55AF92B7D9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62288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45327-4099-2C4F-852C-B55AF92B7D9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64852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F45327-4099-2C4F-852C-B55AF92B7D9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201652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F45327-4099-2C4F-852C-B55AF92B7D99}"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08532-A4D0-B04E-BCC3-65092F82D52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9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F45327-4099-2C4F-852C-B55AF92B7D9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81564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F45327-4099-2C4F-852C-B55AF92B7D99}"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200471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F45327-4099-2C4F-852C-B55AF92B7D99}"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32041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F45327-4099-2C4F-852C-B55AF92B7D99}" type="datetimeFigureOut">
              <a:rPr lang="en-US" smtClean="0"/>
              <a:t>12/6/2023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19071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6F45327-4099-2C4F-852C-B55AF92B7D99}" type="datetimeFigureOut">
              <a:rPr lang="en-US" smtClean="0"/>
              <a:t>12/6/2023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F08532-A4D0-B04E-BCC3-65092F82D526}" type="slidenum">
              <a:rPr lang="en-US" smtClean="0"/>
              <a:t>‹#›</a:t>
            </a:fld>
            <a:endParaRPr lang="en-US"/>
          </a:p>
        </p:txBody>
      </p:sp>
    </p:spTree>
    <p:extLst>
      <p:ext uri="{BB962C8B-B14F-4D97-AF65-F5344CB8AC3E}">
        <p14:creationId xmlns:p14="http://schemas.microsoft.com/office/powerpoint/2010/main" val="127136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F45327-4099-2C4F-852C-B55AF92B7D99}"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08532-A4D0-B04E-BCC3-65092F82D526}" type="slidenum">
              <a:rPr lang="en-US" smtClean="0"/>
              <a:t>‹#›</a:t>
            </a:fld>
            <a:endParaRPr lang="en-US"/>
          </a:p>
        </p:txBody>
      </p:sp>
    </p:spTree>
    <p:extLst>
      <p:ext uri="{BB962C8B-B14F-4D97-AF65-F5344CB8AC3E}">
        <p14:creationId xmlns:p14="http://schemas.microsoft.com/office/powerpoint/2010/main" val="44602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6F45327-4099-2C4F-852C-B55AF92B7D99}" type="datetimeFigureOut">
              <a:rPr lang="en-US" smtClean="0"/>
              <a:t>12/6/2023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9F08532-A4D0-B04E-BCC3-65092F82D52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252560"/>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6122" y="758952"/>
            <a:ext cx="6100637" cy="3566160"/>
          </a:xfrm>
        </p:spPr>
        <p:txBody>
          <a:bodyPr/>
          <a:lstStyle/>
          <a:p>
            <a:r>
              <a:rPr lang="en-US" dirty="0"/>
              <a:t>Week 1: Android Platform</a:t>
            </a:r>
          </a:p>
        </p:txBody>
      </p:sp>
      <p:sp>
        <p:nvSpPr>
          <p:cNvPr id="3" name="Subtitle 2"/>
          <p:cNvSpPr>
            <a:spLocks noGrp="1"/>
          </p:cNvSpPr>
          <p:nvPr>
            <p:ph type="subTitle" idx="1"/>
          </p:nvPr>
        </p:nvSpPr>
        <p:spPr/>
        <p:txBody>
          <a:bodyPr/>
          <a:lstStyle/>
          <a:p>
            <a:pPr algn="r"/>
            <a:r>
              <a:rPr lang="en-US" dirty="0"/>
              <a:t>CET3013: Mobile application development</a:t>
            </a: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598932"/>
            <a:ext cx="2019300" cy="3886200"/>
          </a:xfrm>
          <a:prstGeom prst="rect">
            <a:avLst/>
          </a:prstGeom>
        </p:spPr>
      </p:pic>
    </p:spTree>
    <p:extLst>
      <p:ext uri="{BB962C8B-B14F-4D97-AF65-F5344CB8AC3E}">
        <p14:creationId xmlns:p14="http://schemas.microsoft.com/office/powerpoint/2010/main" val="39955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Android Runtime </a:t>
            </a:r>
            <a:br>
              <a:rPr lang="en-MY" dirty="0"/>
            </a:br>
            <a:endParaRPr lang="en-MY" dirty="0"/>
          </a:p>
        </p:txBody>
      </p:sp>
      <p:sp>
        <p:nvSpPr>
          <p:cNvPr id="3" name="Content Placeholder 2"/>
          <p:cNvSpPr>
            <a:spLocks noGrp="1"/>
          </p:cNvSpPr>
          <p:nvPr>
            <p:ph idx="1"/>
          </p:nvPr>
        </p:nvSpPr>
        <p:spPr>
          <a:xfrm>
            <a:off x="822959" y="1845734"/>
            <a:ext cx="7765564" cy="4023360"/>
          </a:xfrm>
        </p:spPr>
        <p:txBody>
          <a:bodyPr>
            <a:normAutofit fontScale="77500" lnSpcReduction="20000"/>
          </a:bodyPr>
          <a:lstStyle/>
          <a:p>
            <a:pPr>
              <a:buFont typeface="Wingdings" panose="05000000000000000000" pitchFamily="2" charset="2"/>
              <a:buChar char="§"/>
            </a:pPr>
            <a:r>
              <a:rPr lang="en-US" sz="3600" dirty="0">
                <a:solidFill>
                  <a:schemeClr val="tx1"/>
                </a:solidFill>
              </a:rPr>
              <a:t>For devices running Android version 5.0 (API level 21) or higher, each app runs in its own process and with its own instance of the Android Runtime (ART).</a:t>
            </a:r>
          </a:p>
          <a:p>
            <a:pPr marL="0" indent="0">
              <a:buNone/>
            </a:pPr>
            <a:endParaRPr lang="en-US" sz="3300" dirty="0">
              <a:solidFill>
                <a:schemeClr val="tx1"/>
              </a:solidFill>
            </a:endParaRPr>
          </a:p>
          <a:p>
            <a:pPr lvl="1">
              <a:buFontTx/>
              <a:buChar char="-"/>
            </a:pPr>
            <a:r>
              <a:rPr lang="en-US" sz="2800" dirty="0">
                <a:solidFill>
                  <a:schemeClr val="tx1"/>
                </a:solidFill>
              </a:rPr>
              <a:t>Run multiple virtual machines on low-memory devices by executing DEX files (byte code).</a:t>
            </a:r>
          </a:p>
          <a:p>
            <a:pPr lvl="1">
              <a:buFontTx/>
              <a:buChar char="-"/>
            </a:pPr>
            <a:r>
              <a:rPr lang="en-US" sz="2800" dirty="0">
                <a:solidFill>
                  <a:schemeClr val="tx1"/>
                </a:solidFill>
              </a:rPr>
              <a:t>Ahead-of-time (AOT) and just-in-time (JIT) compilation.</a:t>
            </a:r>
          </a:p>
          <a:p>
            <a:pPr lvl="1">
              <a:buFontTx/>
              <a:buChar char="-"/>
            </a:pPr>
            <a:r>
              <a:rPr lang="en-MY" sz="2800" dirty="0">
                <a:solidFill>
                  <a:schemeClr val="tx1"/>
                </a:solidFill>
              </a:rPr>
              <a:t>Optimized garbage collection (GC)</a:t>
            </a:r>
          </a:p>
          <a:p>
            <a:pPr lvl="1">
              <a:buFontTx/>
              <a:buChar char="-"/>
            </a:pPr>
            <a:r>
              <a:rPr lang="en-MY" sz="2800" dirty="0">
                <a:solidFill>
                  <a:schemeClr val="tx1"/>
                </a:solidFill>
              </a:rPr>
              <a:t>Better debugging support </a:t>
            </a:r>
            <a:br>
              <a:rPr lang="en-MY" sz="2800" dirty="0"/>
            </a:br>
            <a:r>
              <a:rPr lang="en-MY" sz="2800" dirty="0"/>
              <a:t> </a:t>
            </a:r>
            <a:br>
              <a:rPr lang="en-MY" sz="2800" dirty="0"/>
            </a:br>
            <a:br>
              <a:rPr lang="en-US" sz="2800" dirty="0"/>
            </a:br>
            <a:r>
              <a:rPr lang="en-US" sz="2800" dirty="0"/>
              <a:t> </a:t>
            </a:r>
            <a:br>
              <a:rPr lang="en-US" sz="2800" dirty="0"/>
            </a:br>
            <a:r>
              <a:rPr lang="en-US" sz="2600" dirty="0">
                <a:solidFill>
                  <a:schemeClr val="tx1"/>
                </a:solidFill>
              </a:rPr>
              <a:t> </a:t>
            </a:r>
            <a:br>
              <a:rPr lang="en-US" dirty="0"/>
            </a:br>
            <a:endParaRPr lang="en-MY" dirty="0"/>
          </a:p>
        </p:txBody>
      </p:sp>
      <p:pic>
        <p:nvPicPr>
          <p:cNvPr id="7170" name="Picture 2" descr="Why Does Android Run Time (ART) Score Over Dalv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5919" y="4673516"/>
            <a:ext cx="2182604" cy="140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00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Native C/C++ Libraries </a:t>
            </a:r>
            <a:br>
              <a:rPr lang="en-MY" dirty="0"/>
            </a:br>
            <a:endParaRPr lang="en-MY"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800" dirty="0">
                <a:solidFill>
                  <a:schemeClr val="tx1"/>
                </a:solidFill>
              </a:rPr>
              <a:t>Many core Android system components are built from native code that requires native libraries written in C and C++. </a:t>
            </a:r>
          </a:p>
          <a:p>
            <a:endParaRPr lang="en-US" sz="2800" dirty="0">
              <a:solidFill>
                <a:schemeClr val="tx1"/>
              </a:solidFill>
            </a:endParaRPr>
          </a:p>
          <a:p>
            <a:pPr>
              <a:buFont typeface="Wingdings" panose="05000000000000000000" pitchFamily="2" charset="2"/>
              <a:buChar char="§"/>
            </a:pPr>
            <a:r>
              <a:rPr lang="en-US" sz="2800" dirty="0">
                <a:solidFill>
                  <a:schemeClr val="tx1"/>
                </a:solidFill>
              </a:rPr>
              <a:t>Can access OpenGL ES through the Android framework’s Java OpenGL API to add support for drawing and manipulating 2D and 3D graphics. </a:t>
            </a:r>
            <a:br>
              <a:rPr lang="en-US" dirty="0"/>
            </a:br>
            <a:br>
              <a:rPr lang="en-US" dirty="0"/>
            </a:br>
            <a:br>
              <a:rPr lang="en-US" dirty="0"/>
            </a:br>
            <a:endParaRPr lang="en-MY" dirty="0"/>
          </a:p>
        </p:txBody>
      </p:sp>
    </p:spTree>
    <p:extLst>
      <p:ext uri="{BB962C8B-B14F-4D97-AF65-F5344CB8AC3E}">
        <p14:creationId xmlns:p14="http://schemas.microsoft.com/office/powerpoint/2010/main" val="181718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Java API Framework </a:t>
            </a:r>
            <a:br>
              <a:rPr lang="en-MY" dirty="0"/>
            </a:br>
            <a:endParaRPr lang="en-MY" dirty="0"/>
          </a:p>
        </p:txBody>
      </p:sp>
      <p:sp>
        <p:nvSpPr>
          <p:cNvPr id="3" name="Content Placeholder 2"/>
          <p:cNvSpPr>
            <a:spLocks noGrp="1"/>
          </p:cNvSpPr>
          <p:nvPr>
            <p:ph idx="1"/>
          </p:nvPr>
        </p:nvSpPr>
        <p:spPr>
          <a:xfrm>
            <a:off x="822959" y="1845734"/>
            <a:ext cx="7816839" cy="4023360"/>
          </a:xfrm>
        </p:spPr>
        <p:txBody>
          <a:bodyPr>
            <a:normAutofit fontScale="25000" lnSpcReduction="20000"/>
          </a:bodyPr>
          <a:lstStyle/>
          <a:p>
            <a:pPr>
              <a:buFont typeface="Wingdings" panose="05000000000000000000" pitchFamily="2" charset="2"/>
              <a:buChar char="§"/>
            </a:pPr>
            <a:r>
              <a:rPr lang="en-US" sz="11200" dirty="0">
                <a:solidFill>
                  <a:schemeClr val="tx1"/>
                </a:solidFill>
              </a:rPr>
              <a:t>The entire feature-set of the Android OS is available to you through APIs written in the Java language.</a:t>
            </a:r>
            <a:br>
              <a:rPr lang="en-US" sz="2800" dirty="0">
                <a:solidFill>
                  <a:schemeClr val="tx1"/>
                </a:solidFill>
              </a:rPr>
            </a:br>
            <a:endParaRPr lang="en-US" sz="8000" dirty="0">
              <a:solidFill>
                <a:schemeClr val="tx1"/>
              </a:solidFill>
            </a:endParaRPr>
          </a:p>
          <a:p>
            <a:pPr lvl="1">
              <a:buFontTx/>
              <a:buChar char="-"/>
            </a:pPr>
            <a:r>
              <a:rPr lang="en-US" sz="9600" dirty="0">
                <a:solidFill>
                  <a:schemeClr val="tx1"/>
                </a:solidFill>
              </a:rPr>
              <a:t>A rich and extensible View System you can use to build an app’s UI.</a:t>
            </a:r>
          </a:p>
          <a:p>
            <a:pPr lvl="1">
              <a:buFontTx/>
              <a:buChar char="-"/>
            </a:pPr>
            <a:r>
              <a:rPr lang="en-US" sz="9600" dirty="0">
                <a:solidFill>
                  <a:schemeClr val="tx1"/>
                </a:solidFill>
              </a:rPr>
              <a:t>A Resource Manager, providing access to non-code resources such as</a:t>
            </a:r>
            <a:br>
              <a:rPr lang="en-US" sz="9600" dirty="0">
                <a:solidFill>
                  <a:schemeClr val="tx1"/>
                </a:solidFill>
              </a:rPr>
            </a:br>
            <a:r>
              <a:rPr lang="en-US" sz="9600" dirty="0">
                <a:solidFill>
                  <a:schemeClr val="tx1"/>
                </a:solidFill>
              </a:rPr>
              <a:t>localized strings, graphics, and layout files.</a:t>
            </a:r>
          </a:p>
          <a:p>
            <a:pPr lvl="1">
              <a:buFontTx/>
              <a:buChar char="-"/>
            </a:pPr>
            <a:r>
              <a:rPr lang="en-US" sz="9600" dirty="0">
                <a:solidFill>
                  <a:schemeClr val="tx1"/>
                </a:solidFill>
              </a:rPr>
              <a:t>A Notification Manager that enables all apps to display custom alerts in the</a:t>
            </a:r>
            <a:br>
              <a:rPr lang="en-US" sz="9600" dirty="0">
                <a:solidFill>
                  <a:schemeClr val="tx1"/>
                </a:solidFill>
              </a:rPr>
            </a:br>
            <a:r>
              <a:rPr lang="en-US" sz="9600" dirty="0">
                <a:solidFill>
                  <a:schemeClr val="tx1"/>
                </a:solidFill>
              </a:rPr>
              <a:t>status bar.</a:t>
            </a:r>
          </a:p>
          <a:p>
            <a:pPr lvl="1">
              <a:buFontTx/>
              <a:buChar char="-"/>
            </a:pPr>
            <a:r>
              <a:rPr lang="en-US" sz="9600" dirty="0">
                <a:solidFill>
                  <a:schemeClr val="tx1"/>
                </a:solidFill>
              </a:rPr>
              <a:t>An Activity Manager that manages the lifecycle of apps.</a:t>
            </a:r>
          </a:p>
          <a:p>
            <a:pPr lvl="1">
              <a:buFontTx/>
              <a:buChar char="-"/>
            </a:pPr>
            <a:r>
              <a:rPr lang="en-US" sz="9600" dirty="0">
                <a:solidFill>
                  <a:schemeClr val="tx1"/>
                </a:solidFill>
              </a:rPr>
              <a:t>Content Providers that enable apps to access data from other apps.</a:t>
            </a:r>
            <a:br>
              <a:rPr lang="en-US" dirty="0"/>
            </a:br>
            <a:r>
              <a:rPr lang="en-US" dirty="0"/>
              <a:t> </a:t>
            </a:r>
            <a:br>
              <a:rPr lang="en-US" dirty="0"/>
            </a:br>
            <a:r>
              <a:rPr lang="en-US" sz="2000" dirty="0"/>
              <a:t> </a:t>
            </a:r>
            <a:br>
              <a:rPr lang="en-US" sz="2000" dirty="0"/>
            </a:br>
            <a:r>
              <a:rPr lang="en-US" sz="2400" dirty="0"/>
              <a:t> </a:t>
            </a:r>
            <a:br>
              <a:rPr lang="en-US" sz="2400" dirty="0"/>
            </a:br>
            <a:r>
              <a:rPr lang="en-US" sz="2400" dirty="0">
                <a:solidFill>
                  <a:schemeClr val="tx1"/>
                </a:solidFill>
              </a:rPr>
              <a:t> </a:t>
            </a:r>
          </a:p>
          <a:p>
            <a:pPr marL="0" indent="0">
              <a:buNone/>
            </a:pPr>
            <a:br>
              <a:rPr lang="en-US" sz="2800" dirty="0"/>
            </a:br>
            <a:endParaRPr lang="en-US" sz="2800" dirty="0">
              <a:solidFill>
                <a:schemeClr val="tx1"/>
              </a:solidFill>
            </a:endParaRPr>
          </a:p>
          <a:p>
            <a:r>
              <a:rPr lang="en-US" dirty="0"/>
              <a:t> </a:t>
            </a:r>
            <a:br>
              <a:rPr lang="en-US" dirty="0"/>
            </a:br>
            <a:endParaRPr lang="en-MY" dirty="0"/>
          </a:p>
        </p:txBody>
      </p:sp>
    </p:spTree>
    <p:extLst>
      <p:ext uri="{BB962C8B-B14F-4D97-AF65-F5344CB8AC3E}">
        <p14:creationId xmlns:p14="http://schemas.microsoft.com/office/powerpoint/2010/main" val="72645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System Apps </a:t>
            </a:r>
            <a:br>
              <a:rPr lang="en-MY" dirty="0"/>
            </a:br>
            <a:endParaRPr lang="en-MY"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800" dirty="0">
                <a:solidFill>
                  <a:schemeClr val="tx1"/>
                </a:solidFill>
              </a:rPr>
              <a:t>Android comes with a set of core apps for email, SMS messaging, calendars, internet browsing, contacts, and more. </a:t>
            </a:r>
            <a:br>
              <a:rPr lang="en-US" dirty="0"/>
            </a:br>
            <a:endParaRPr lang="en-MY" dirty="0"/>
          </a:p>
        </p:txBody>
      </p:sp>
      <p:pic>
        <p:nvPicPr>
          <p:cNvPr id="8194" name="Picture 2" descr="Enhancing the Work Profile experience with system apps – All about  Microsoft Intu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5870" y="4737509"/>
            <a:ext cx="5075849" cy="99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75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044" y="504028"/>
            <a:ext cx="7487243" cy="738664"/>
          </a:xfrm>
          <a:prstGeom prst="rect">
            <a:avLst/>
          </a:prstGeom>
        </p:spPr>
        <p:txBody>
          <a:bodyPr vert="horz" wrap="square" lIns="0" tIns="0" rIns="0" bIns="0" rtlCol="0" anchor="b">
            <a:spAutoFit/>
          </a:bodyPr>
          <a:lstStyle/>
          <a:p>
            <a:pPr marL="10860">
              <a:lnSpc>
                <a:spcPct val="100000"/>
              </a:lnSpc>
            </a:pPr>
            <a:r>
              <a:rPr spc="26" dirty="0"/>
              <a:t>Developing </a:t>
            </a:r>
            <a:r>
              <a:rPr spc="-34" dirty="0"/>
              <a:t>for </a:t>
            </a:r>
            <a:r>
              <a:rPr spc="21" dirty="0"/>
              <a:t>mobile</a:t>
            </a:r>
            <a:r>
              <a:rPr spc="-355" dirty="0"/>
              <a:t> </a:t>
            </a:r>
            <a:r>
              <a:rPr spc="13" dirty="0"/>
              <a:t>devices</a:t>
            </a:r>
          </a:p>
        </p:txBody>
      </p:sp>
      <p:sp>
        <p:nvSpPr>
          <p:cNvPr id="4" name="object 4"/>
          <p:cNvSpPr txBox="1"/>
          <p:nvPr/>
        </p:nvSpPr>
        <p:spPr>
          <a:xfrm>
            <a:off x="547539" y="1375000"/>
            <a:ext cx="8048921" cy="4526239"/>
          </a:xfrm>
          <a:prstGeom prst="rect">
            <a:avLst/>
          </a:prstGeom>
        </p:spPr>
        <p:txBody>
          <a:bodyPr vert="horz" wrap="square" lIns="0" tIns="0" rIns="0" bIns="0" rtlCol="0">
            <a:spAutoFit/>
          </a:bodyPr>
          <a:lstStyle/>
          <a:p>
            <a:pPr marL="353760" marR="632039" indent="-342900">
              <a:lnSpc>
                <a:spcPct val="96400"/>
              </a:lnSpc>
              <a:buFont typeface="Wingdings" panose="05000000000000000000" pitchFamily="2" charset="2"/>
              <a:buChar char="§"/>
            </a:pPr>
            <a:r>
              <a:rPr lang="en-GB" sz="2400" spc="81" dirty="0">
                <a:latin typeface="Gill Sans MT"/>
                <a:cs typeface="Gill Sans MT"/>
              </a:rPr>
              <a:t>Principle </a:t>
            </a:r>
            <a:r>
              <a:rPr sz="2400" spc="81" dirty="0">
                <a:latin typeface="Gill Sans MT"/>
                <a:cs typeface="Gill Sans MT"/>
              </a:rPr>
              <a:t>diﬀerences between  developing desktop applications versus developing  applications for a mobile device?</a:t>
            </a:r>
          </a:p>
          <a:p>
            <a:pPr marL="739554" marR="4344" lvl="1" indent="-203078">
              <a:lnSpc>
                <a:spcPts val="2292"/>
              </a:lnSpc>
              <a:spcBef>
                <a:spcPts val="971"/>
              </a:spcBef>
              <a:buSzPct val="65957"/>
              <a:buFont typeface="Calibri"/>
              <a:buChar char="–"/>
              <a:tabLst>
                <a:tab pos="283983" algn="l"/>
              </a:tabLst>
            </a:pPr>
            <a:r>
              <a:rPr sz="2052" spc="81" dirty="0">
                <a:latin typeface="Gill Sans MT"/>
                <a:cs typeface="Gill Sans MT"/>
              </a:rPr>
              <a:t>Low processing power</a:t>
            </a:r>
          </a:p>
          <a:p>
            <a:pPr marL="740640" lvl="1" indent="-204164">
              <a:spcBef>
                <a:spcPts val="539"/>
              </a:spcBef>
              <a:buSzPct val="65957"/>
              <a:buFont typeface="Calibri"/>
              <a:buChar char="–"/>
              <a:tabLst>
                <a:tab pos="283983" algn="l"/>
              </a:tabLst>
            </a:pPr>
            <a:r>
              <a:rPr sz="2052" spc="81" dirty="0">
                <a:latin typeface="Gill Sans MT"/>
                <a:cs typeface="Gill Sans MT"/>
              </a:rPr>
              <a:t>Small screens, low</a:t>
            </a:r>
            <a:r>
              <a:rPr lang="en-GB" sz="2052" spc="81" dirty="0" err="1">
                <a:latin typeface="Gill Sans MT"/>
                <a:cs typeface="Gill Sans MT"/>
              </a:rPr>
              <a:t>er</a:t>
            </a:r>
            <a:r>
              <a:rPr sz="2052" spc="81" dirty="0">
                <a:latin typeface="Gill Sans MT"/>
                <a:cs typeface="Gill Sans MT"/>
              </a:rPr>
              <a:t> resolution</a:t>
            </a:r>
            <a:endParaRPr lang="en-MY" sz="2052" spc="81" dirty="0">
              <a:latin typeface="Gill Sans MT"/>
              <a:cs typeface="Gill Sans MT"/>
            </a:endParaRPr>
          </a:p>
          <a:p>
            <a:pPr marL="740640" lvl="1" indent="-204164">
              <a:spcBef>
                <a:spcPts val="539"/>
              </a:spcBef>
              <a:buSzPct val="65957"/>
              <a:buFont typeface="Calibri"/>
              <a:buChar char="–"/>
              <a:tabLst>
                <a:tab pos="283983" algn="l"/>
              </a:tabLst>
            </a:pPr>
            <a:r>
              <a:rPr lang="en-US" sz="2052" dirty="0">
                <a:latin typeface="Gill Sans MT" panose="020B0502020104020203" pitchFamily="34" charset="0"/>
              </a:rPr>
              <a:t>Different mobile devices with various specifications</a:t>
            </a:r>
            <a:endParaRPr sz="2052" spc="81" dirty="0">
              <a:latin typeface="Gill Sans MT" panose="020B0502020104020203" pitchFamily="34" charset="0"/>
              <a:cs typeface="Gill Sans MT"/>
            </a:endParaRPr>
          </a:p>
          <a:p>
            <a:pPr marL="740640" lvl="1" indent="-204164">
              <a:spcBef>
                <a:spcPts val="594"/>
              </a:spcBef>
              <a:buSzPct val="65957"/>
              <a:buFont typeface="Calibri"/>
              <a:buChar char="–"/>
              <a:tabLst>
                <a:tab pos="283983" algn="l"/>
              </a:tabLst>
            </a:pPr>
            <a:r>
              <a:rPr sz="2052" spc="81" dirty="0">
                <a:latin typeface="Gill Sans MT"/>
                <a:cs typeface="Gill Sans MT"/>
              </a:rPr>
              <a:t>Data transfer has high costs</a:t>
            </a:r>
          </a:p>
          <a:p>
            <a:pPr marL="740640" lvl="1" indent="-204164">
              <a:spcBef>
                <a:spcPts val="586"/>
              </a:spcBef>
              <a:buSzPct val="65957"/>
              <a:buFont typeface="Calibri"/>
              <a:buChar char="–"/>
              <a:tabLst>
                <a:tab pos="283983" algn="l"/>
              </a:tabLst>
            </a:pPr>
            <a:r>
              <a:rPr sz="2052" spc="81" dirty="0">
                <a:latin typeface="Gill Sans MT"/>
                <a:cs typeface="Gill Sans MT"/>
              </a:rPr>
              <a:t>Slow</a:t>
            </a:r>
            <a:r>
              <a:rPr lang="en-GB" sz="2052" spc="81" dirty="0" err="1">
                <a:latin typeface="Gill Sans MT"/>
                <a:cs typeface="Gill Sans MT"/>
              </a:rPr>
              <a:t>er</a:t>
            </a:r>
            <a:r>
              <a:rPr lang="en-GB" sz="2052" spc="81" dirty="0">
                <a:latin typeface="Gill Sans MT"/>
                <a:cs typeface="Gill Sans MT"/>
              </a:rPr>
              <a:t> </a:t>
            </a:r>
            <a:r>
              <a:rPr sz="2052" spc="81" dirty="0">
                <a:latin typeface="Gill Sans MT"/>
                <a:cs typeface="Gill Sans MT"/>
              </a:rPr>
              <a:t>transfer rates with high latency</a:t>
            </a:r>
          </a:p>
          <a:p>
            <a:pPr marL="740640" lvl="1" indent="-204164">
              <a:spcBef>
                <a:spcPts val="594"/>
              </a:spcBef>
              <a:buSzPct val="65957"/>
              <a:buFont typeface="Calibri"/>
              <a:buChar char="–"/>
              <a:tabLst>
                <a:tab pos="283983" algn="l"/>
              </a:tabLst>
            </a:pPr>
            <a:r>
              <a:rPr sz="2052" spc="81" dirty="0">
                <a:latin typeface="Gill Sans MT"/>
                <a:cs typeface="Gill Sans MT"/>
              </a:rPr>
              <a:t>Unreliable data connections</a:t>
            </a:r>
          </a:p>
          <a:p>
            <a:pPr marL="740640" lvl="1" indent="-204164">
              <a:spcBef>
                <a:spcPts val="594"/>
              </a:spcBef>
              <a:buSzPct val="65957"/>
              <a:buFont typeface="Calibri"/>
              <a:buChar char="–"/>
              <a:tabLst>
                <a:tab pos="283983" algn="l"/>
              </a:tabLst>
            </a:pPr>
            <a:r>
              <a:rPr sz="2052" spc="81" dirty="0">
                <a:latin typeface="Gill Sans MT"/>
                <a:cs typeface="Gill Sans MT"/>
              </a:rPr>
              <a:t>Limited ba</a:t>
            </a:r>
            <a:r>
              <a:rPr lang="en-GB" sz="2052" spc="81" dirty="0" err="1">
                <a:latin typeface="Gill Sans MT"/>
                <a:cs typeface="Gill Sans MT"/>
              </a:rPr>
              <a:t>tt</a:t>
            </a:r>
            <a:r>
              <a:rPr sz="2052" spc="81" dirty="0" err="1">
                <a:latin typeface="Gill Sans MT"/>
                <a:cs typeface="Gill Sans MT"/>
              </a:rPr>
              <a:t>ery</a:t>
            </a:r>
            <a:r>
              <a:rPr sz="2052" spc="81" dirty="0">
                <a:latin typeface="Gill Sans MT"/>
                <a:cs typeface="Gill Sans MT"/>
              </a:rPr>
              <a:t> life</a:t>
            </a:r>
            <a:endParaRPr lang="en-MY" sz="2052" spc="81" dirty="0">
              <a:latin typeface="Gill Sans MT"/>
              <a:cs typeface="Gill Sans MT"/>
            </a:endParaRPr>
          </a:p>
          <a:p>
            <a:pPr marL="740640" lvl="1" indent="-204164">
              <a:spcBef>
                <a:spcPts val="594"/>
              </a:spcBef>
              <a:buSzPct val="65957"/>
              <a:buFont typeface="Calibri"/>
              <a:buChar char="–"/>
              <a:tabLst>
                <a:tab pos="283983" algn="l"/>
              </a:tabLst>
            </a:pPr>
            <a:r>
              <a:rPr lang="en-US" sz="2052" dirty="0">
                <a:latin typeface="Gill Sans MT" panose="020B0502020104020203" pitchFamily="34" charset="0"/>
              </a:rPr>
              <a:t>Running on the emulator doesn't necessarily match the </a:t>
            </a:r>
            <a:r>
              <a:rPr lang="en-MY" sz="2052" dirty="0">
                <a:latin typeface="Gill Sans MT" panose="020B0502020104020203" pitchFamily="34" charset="0"/>
              </a:rPr>
              <a:t>performance on the device</a:t>
            </a:r>
          </a:p>
        </p:txBody>
      </p:sp>
    </p:spTree>
    <p:extLst>
      <p:ext uri="{BB962C8B-B14F-4D97-AF65-F5344CB8AC3E}">
        <p14:creationId xmlns:p14="http://schemas.microsoft.com/office/powerpoint/2010/main" val="207495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r>
              <a:rPr lang="en-US" dirty="0"/>
              <a:t>Factors Affect App Development Time</a:t>
            </a:r>
            <a:endParaRPr lang="en-MY" dirty="0"/>
          </a:p>
        </p:txBody>
      </p:sp>
      <p:sp>
        <p:nvSpPr>
          <p:cNvPr id="3" name="Content Placeholder 2"/>
          <p:cNvSpPr>
            <a:spLocks noGrp="1"/>
          </p:cNvSpPr>
          <p:nvPr>
            <p:ph idx="1"/>
          </p:nvPr>
        </p:nvSpPr>
        <p:spPr>
          <a:xfrm>
            <a:off x="822959" y="1914258"/>
            <a:ext cx="7543801" cy="3638642"/>
          </a:xfrm>
        </p:spPr>
        <p:txBody>
          <a:bodyPr>
            <a:normAutofit fontScale="92500" lnSpcReduction="20000"/>
          </a:bodyPr>
          <a:lstStyle/>
          <a:p>
            <a:pPr marL="0" indent="0">
              <a:buNone/>
            </a:pPr>
            <a:r>
              <a:rPr lang="en-US" sz="2400" dirty="0">
                <a:solidFill>
                  <a:schemeClr val="tx1"/>
                </a:solidFill>
              </a:rPr>
              <a:t>- User Interface &amp; User Experience</a:t>
            </a:r>
          </a:p>
          <a:p>
            <a:pPr marL="0" indent="0">
              <a:buNone/>
            </a:pPr>
            <a:r>
              <a:rPr lang="en-US" sz="2400" dirty="0">
                <a:solidFill>
                  <a:schemeClr val="tx1"/>
                </a:solidFill>
              </a:rPr>
              <a:t>- Resource availability</a:t>
            </a:r>
          </a:p>
          <a:p>
            <a:pPr marL="0" indent="0">
              <a:buNone/>
            </a:pPr>
            <a:r>
              <a:rPr lang="en-US" sz="2400" dirty="0">
                <a:solidFill>
                  <a:schemeClr val="tx1"/>
                </a:solidFill>
              </a:rPr>
              <a:t>- App security and publishing the app </a:t>
            </a:r>
          </a:p>
          <a:p>
            <a:pPr marL="0" indent="0">
              <a:buNone/>
            </a:pPr>
            <a:r>
              <a:rPr lang="en-US" sz="2400" dirty="0">
                <a:solidFill>
                  <a:schemeClr val="tx1"/>
                </a:solidFill>
              </a:rPr>
              <a:t>- App designing </a:t>
            </a:r>
          </a:p>
          <a:p>
            <a:pPr marL="0" indent="0">
              <a:buNone/>
            </a:pPr>
            <a:r>
              <a:rPr lang="en-US" sz="2400" dirty="0">
                <a:solidFill>
                  <a:schemeClr val="tx1"/>
                </a:solidFill>
              </a:rPr>
              <a:t>- Number of screens/devices/platforms/operating systems</a:t>
            </a:r>
          </a:p>
          <a:p>
            <a:pPr marL="0" indent="0">
              <a:buNone/>
            </a:pPr>
            <a:r>
              <a:rPr lang="en-US" sz="2400" dirty="0">
                <a:solidFill>
                  <a:schemeClr val="tx1"/>
                </a:solidFill>
              </a:rPr>
              <a:t>- Third party integration </a:t>
            </a:r>
          </a:p>
          <a:p>
            <a:pPr marL="0" indent="0">
              <a:buNone/>
            </a:pPr>
            <a:r>
              <a:rPr lang="en-US" sz="2400" dirty="0">
                <a:solidFill>
                  <a:schemeClr val="tx1"/>
                </a:solidFill>
              </a:rPr>
              <a:t>- Features </a:t>
            </a:r>
          </a:p>
          <a:p>
            <a:pPr marL="0" indent="0">
              <a:buNone/>
            </a:pPr>
            <a:r>
              <a:rPr lang="en-US" sz="2400" dirty="0">
                <a:solidFill>
                  <a:schemeClr val="tx1"/>
                </a:solidFill>
              </a:rPr>
              <a:t>- Complexity of the App</a:t>
            </a:r>
            <a:br>
              <a:rPr lang="en-MY" dirty="0"/>
            </a:br>
            <a:endParaRPr lang="en-MY" dirty="0"/>
          </a:p>
        </p:txBody>
      </p:sp>
      <p:pic>
        <p:nvPicPr>
          <p:cNvPr id="5" name="Picture 4"/>
          <p:cNvPicPr>
            <a:picLocks noChangeAspect="1"/>
          </p:cNvPicPr>
          <p:nvPr/>
        </p:nvPicPr>
        <p:blipFill>
          <a:blip r:embed="rId3"/>
          <a:stretch>
            <a:fillRect/>
          </a:stretch>
        </p:blipFill>
        <p:spPr>
          <a:xfrm>
            <a:off x="4837812" y="4046957"/>
            <a:ext cx="3613979" cy="2091590"/>
          </a:xfrm>
          <a:prstGeom prst="rect">
            <a:avLst/>
          </a:prstGeom>
        </p:spPr>
      </p:pic>
      <p:sp>
        <p:nvSpPr>
          <p:cNvPr id="6" name="TextBox 5">
            <a:extLst>
              <a:ext uri="{FF2B5EF4-FFF2-40B4-BE49-F238E27FC236}">
                <a16:creationId xmlns:a16="http://schemas.microsoft.com/office/drawing/2014/main" id="{4837360F-8F55-5089-48E4-A5CDE1F70221}"/>
              </a:ext>
            </a:extLst>
          </p:cNvPr>
          <p:cNvSpPr txBox="1"/>
          <p:nvPr/>
        </p:nvSpPr>
        <p:spPr>
          <a:xfrm>
            <a:off x="6085840" y="1415629"/>
            <a:ext cx="2387000" cy="2031325"/>
          </a:xfrm>
          <a:prstGeom prst="rect">
            <a:avLst/>
          </a:prstGeom>
          <a:noFill/>
        </p:spPr>
        <p:txBody>
          <a:bodyPr wrap="none" rtlCol="0">
            <a:spAutoFit/>
          </a:bodyPr>
          <a:lstStyle/>
          <a:p>
            <a:r>
              <a:rPr lang="en-US" dirty="0"/>
              <a:t>-Design</a:t>
            </a:r>
          </a:p>
          <a:p>
            <a:r>
              <a:rPr lang="en-US" dirty="0"/>
              <a:t>-Compatibility</a:t>
            </a:r>
          </a:p>
          <a:p>
            <a:r>
              <a:rPr lang="en-US" dirty="0"/>
              <a:t>-Complexity</a:t>
            </a:r>
          </a:p>
          <a:p>
            <a:r>
              <a:rPr lang="en-US" dirty="0"/>
              <a:t>-Security</a:t>
            </a:r>
          </a:p>
          <a:p>
            <a:r>
              <a:rPr lang="en-US" dirty="0"/>
              <a:t>-Resources used</a:t>
            </a:r>
          </a:p>
          <a:p>
            <a:r>
              <a:rPr lang="en-US" dirty="0"/>
              <a:t>-Third-party integration</a:t>
            </a:r>
          </a:p>
          <a:p>
            <a:r>
              <a:rPr lang="en-US" dirty="0"/>
              <a:t>-Optimization</a:t>
            </a:r>
            <a:endParaRPr lang="en-MY" dirty="0"/>
          </a:p>
        </p:txBody>
      </p:sp>
    </p:spTree>
    <p:extLst>
      <p:ext uri="{BB962C8B-B14F-4D97-AF65-F5344CB8AC3E}">
        <p14:creationId xmlns:p14="http://schemas.microsoft.com/office/powerpoint/2010/main" val="65623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044" y="558152"/>
            <a:ext cx="3771001" cy="677108"/>
          </a:xfrm>
          <a:prstGeom prst="rect">
            <a:avLst/>
          </a:prstGeom>
        </p:spPr>
        <p:txBody>
          <a:bodyPr vert="horz" wrap="square" lIns="0" tIns="0" rIns="0" bIns="0" rtlCol="0" anchor="b">
            <a:spAutoFit/>
          </a:bodyPr>
          <a:lstStyle/>
          <a:p>
            <a:pPr marL="10860">
              <a:lnSpc>
                <a:spcPct val="100000"/>
              </a:lnSpc>
            </a:pPr>
            <a:r>
              <a:rPr sz="4400" spc="81" dirty="0">
                <a:solidFill>
                  <a:schemeClr val="tx1"/>
                </a:solidFill>
                <a:ea typeface="+mn-ea"/>
              </a:rPr>
              <a:t>Eﬀiciency</a:t>
            </a:r>
          </a:p>
        </p:txBody>
      </p:sp>
      <p:sp>
        <p:nvSpPr>
          <p:cNvPr id="6" name="object 6"/>
          <p:cNvSpPr txBox="1"/>
          <p:nvPr/>
        </p:nvSpPr>
        <p:spPr>
          <a:xfrm>
            <a:off x="765076" y="1653630"/>
            <a:ext cx="7763627" cy="5600636"/>
          </a:xfrm>
          <a:prstGeom prst="rect">
            <a:avLst/>
          </a:prstGeom>
        </p:spPr>
        <p:txBody>
          <a:bodyPr vert="horz" wrap="square" lIns="0" tIns="0" rIns="0" bIns="0" rtlCol="0">
            <a:spAutoFit/>
          </a:bodyPr>
          <a:lstStyle/>
          <a:p>
            <a:pPr marL="353760" marR="448509" indent="-342900">
              <a:lnSpc>
                <a:spcPts val="3438"/>
              </a:lnSpc>
              <a:buFontTx/>
              <a:buChar char="-"/>
            </a:pPr>
            <a:r>
              <a:rPr sz="2394" spc="81" dirty="0">
                <a:latin typeface="+mj-lt"/>
                <a:cs typeface="Gill Sans MT"/>
              </a:rPr>
              <a:t>Hardware developers proritising small size and </a:t>
            </a:r>
            <a:r>
              <a:rPr lang="en-GB" sz="2394" spc="81" dirty="0">
                <a:latin typeface="+mj-lt"/>
                <a:cs typeface="Gill Sans MT"/>
              </a:rPr>
              <a:t>battery</a:t>
            </a:r>
            <a:r>
              <a:rPr sz="2394" spc="81" dirty="0">
                <a:latin typeface="+mj-lt"/>
                <a:cs typeface="Gill Sans MT"/>
              </a:rPr>
              <a:t> life over power.</a:t>
            </a:r>
            <a:endParaRPr lang="en-US" sz="2394" spc="81" dirty="0">
              <a:latin typeface="+mj-lt"/>
              <a:cs typeface="Gill Sans MT"/>
            </a:endParaRPr>
          </a:p>
          <a:p>
            <a:pPr marL="353760" marR="448509" indent="-342900">
              <a:lnSpc>
                <a:spcPts val="3438"/>
              </a:lnSpc>
              <a:buFontTx/>
              <a:buChar char="-"/>
            </a:pPr>
            <a:r>
              <a:rPr lang="en-US" sz="2394" spc="81" dirty="0">
                <a:cs typeface="Gill Sans MT"/>
              </a:rPr>
              <a:t>You will always need to </a:t>
            </a:r>
            <a:r>
              <a:rPr lang="en-US" sz="2394" spc="81" dirty="0" err="1">
                <a:cs typeface="Gill Sans MT"/>
              </a:rPr>
              <a:t>optimise</a:t>
            </a:r>
            <a:r>
              <a:rPr lang="en-US" sz="2394" spc="81" dirty="0">
                <a:cs typeface="Gill Sans MT"/>
              </a:rPr>
              <a:t> your code to run  quickly and responsively.</a:t>
            </a:r>
          </a:p>
          <a:p>
            <a:pPr marL="353760" marR="448509" indent="-342900">
              <a:lnSpc>
                <a:spcPts val="3438"/>
              </a:lnSpc>
              <a:buFontTx/>
              <a:buChar char="-"/>
            </a:pPr>
            <a:r>
              <a:rPr lang="en-US" sz="2394" spc="81" dirty="0">
                <a:cs typeface="Gill Sans MT"/>
              </a:rPr>
              <a:t>Efficiency is particularly important for limited  devices like mobile ones.</a:t>
            </a:r>
          </a:p>
          <a:p>
            <a:pPr marL="353760" marR="448509" indent="-342900">
              <a:lnSpc>
                <a:spcPts val="3438"/>
              </a:lnSpc>
              <a:buFontTx/>
              <a:buChar char="-"/>
            </a:pPr>
            <a:r>
              <a:rPr lang="en-US" sz="2394" dirty="0"/>
              <a:t>Don't do work that you don't need to do</a:t>
            </a:r>
          </a:p>
          <a:p>
            <a:pPr marL="353760" marR="448509" indent="-342900">
              <a:lnSpc>
                <a:spcPts val="3438"/>
              </a:lnSpc>
              <a:buFontTx/>
              <a:buChar char="-"/>
            </a:pPr>
            <a:r>
              <a:rPr lang="en-US" sz="2394" dirty="0"/>
              <a:t>Don't allocate memory if you can avoid it</a:t>
            </a:r>
            <a:endParaRPr lang="en-US" sz="2394" spc="81" dirty="0">
              <a:cs typeface="Gill Sans MT"/>
            </a:endParaRPr>
          </a:p>
          <a:p>
            <a:pPr marL="10860" marR="448509">
              <a:lnSpc>
                <a:spcPts val="3438"/>
              </a:lnSpc>
            </a:pPr>
            <a:br>
              <a:rPr lang="en-US" sz="2394" spc="81" dirty="0">
                <a:cs typeface="Gill Sans MT"/>
              </a:rPr>
            </a:br>
            <a:endParaRPr lang="en-US" sz="2394" spc="81" dirty="0">
              <a:cs typeface="Gill Sans MT"/>
            </a:endParaRPr>
          </a:p>
          <a:p>
            <a:pPr marL="353760" marR="448509" indent="-342900">
              <a:lnSpc>
                <a:spcPts val="3438"/>
              </a:lnSpc>
              <a:buFontTx/>
              <a:buChar char="-"/>
            </a:pPr>
            <a:endParaRPr lang="en-US" sz="2394" spc="81" dirty="0">
              <a:latin typeface="+mj-lt"/>
              <a:cs typeface="Gill Sans MT"/>
            </a:endParaRPr>
          </a:p>
          <a:p>
            <a:pPr marL="353760" marR="448509" indent="-342900">
              <a:lnSpc>
                <a:spcPts val="3438"/>
              </a:lnSpc>
              <a:buFontTx/>
              <a:buChar char="-"/>
            </a:pPr>
            <a:endParaRPr sz="2394" spc="81" dirty="0">
              <a:latin typeface="+mj-lt"/>
              <a:cs typeface="Gill Sans MT"/>
            </a:endParaRPr>
          </a:p>
          <a:p>
            <a:endParaRPr lang="en-US" sz="2394" dirty="0">
              <a:latin typeface="+mj-lt"/>
            </a:endParaRPr>
          </a:p>
        </p:txBody>
      </p:sp>
    </p:spTree>
    <p:extLst>
      <p:ext uri="{BB962C8B-B14F-4D97-AF65-F5344CB8AC3E}">
        <p14:creationId xmlns:p14="http://schemas.microsoft.com/office/powerpoint/2010/main" val="362665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045" y="504028"/>
            <a:ext cx="1811862" cy="738664"/>
          </a:xfrm>
          <a:prstGeom prst="rect">
            <a:avLst/>
          </a:prstGeom>
        </p:spPr>
        <p:txBody>
          <a:bodyPr vert="horz" wrap="square" lIns="0" tIns="0" rIns="0" bIns="0" rtlCol="0" anchor="b">
            <a:spAutoFit/>
          </a:bodyPr>
          <a:lstStyle/>
          <a:p>
            <a:pPr marL="10860">
              <a:lnSpc>
                <a:spcPct val="100000"/>
              </a:lnSpc>
            </a:pPr>
            <a:r>
              <a:rPr spc="-154" dirty="0"/>
              <a:t>C</a:t>
            </a:r>
            <a:r>
              <a:rPr spc="-141" dirty="0"/>
              <a:t>o</a:t>
            </a:r>
            <a:r>
              <a:rPr spc="34" dirty="0"/>
              <a:t>s</a:t>
            </a:r>
            <a:r>
              <a:rPr spc="17" dirty="0"/>
              <a:t>t</a:t>
            </a:r>
            <a:r>
              <a:rPr spc="43" dirty="0"/>
              <a:t>s</a:t>
            </a:r>
          </a:p>
        </p:txBody>
      </p:sp>
      <p:sp>
        <p:nvSpPr>
          <p:cNvPr id="5" name="object 5"/>
          <p:cNvSpPr txBox="1"/>
          <p:nvPr/>
        </p:nvSpPr>
        <p:spPr>
          <a:xfrm>
            <a:off x="668423" y="1928198"/>
            <a:ext cx="7663727" cy="4061240"/>
          </a:xfrm>
          <a:prstGeom prst="rect">
            <a:avLst/>
          </a:prstGeom>
        </p:spPr>
        <p:txBody>
          <a:bodyPr vert="horz" wrap="square" lIns="0" tIns="0" rIns="0" bIns="0" rtlCol="0">
            <a:spAutoFit/>
          </a:bodyPr>
          <a:lstStyle/>
          <a:p>
            <a:pPr marL="353760" marR="157467" indent="-342900">
              <a:lnSpc>
                <a:spcPct val="95900"/>
              </a:lnSpc>
              <a:buFont typeface="Wingdings" panose="05000000000000000000" pitchFamily="2" charset="2"/>
              <a:buChar char="§"/>
            </a:pPr>
            <a:r>
              <a:rPr sz="2400" spc="73" dirty="0">
                <a:cs typeface="Gill Sans MT"/>
              </a:rPr>
              <a:t>Using</a:t>
            </a:r>
            <a:r>
              <a:rPr sz="2400" spc="-56" dirty="0">
                <a:cs typeface="Gill Sans MT"/>
              </a:rPr>
              <a:t> </a:t>
            </a:r>
            <a:r>
              <a:rPr sz="2400" spc="26" dirty="0">
                <a:cs typeface="Gill Sans MT"/>
              </a:rPr>
              <a:t>features</a:t>
            </a:r>
            <a:r>
              <a:rPr sz="2400" spc="-56" dirty="0">
                <a:cs typeface="Gill Sans MT"/>
              </a:rPr>
              <a:t> </a:t>
            </a:r>
            <a:r>
              <a:rPr sz="2400" spc="-9" dirty="0">
                <a:cs typeface="Gill Sans MT"/>
              </a:rPr>
              <a:t>costs</a:t>
            </a:r>
            <a:r>
              <a:rPr sz="2400" spc="-56" dirty="0">
                <a:cs typeface="Gill Sans MT"/>
              </a:rPr>
              <a:t> </a:t>
            </a:r>
            <a:r>
              <a:rPr sz="2400" spc="13" dirty="0">
                <a:cs typeface="Gill Sans MT"/>
              </a:rPr>
              <a:t>money!</a:t>
            </a:r>
            <a:r>
              <a:rPr sz="2400" spc="-47" dirty="0">
                <a:cs typeface="Gill Sans MT"/>
              </a:rPr>
              <a:t> </a:t>
            </a:r>
            <a:r>
              <a:rPr sz="2400" spc="-64" dirty="0">
                <a:cs typeface="Gill Sans MT"/>
              </a:rPr>
              <a:t>You</a:t>
            </a:r>
            <a:r>
              <a:rPr sz="2400" spc="-56" dirty="0">
                <a:cs typeface="Gill Sans MT"/>
              </a:rPr>
              <a:t> </a:t>
            </a:r>
            <a:r>
              <a:rPr sz="2400" spc="17" dirty="0">
                <a:cs typeface="Gill Sans MT"/>
              </a:rPr>
              <a:t>need</a:t>
            </a:r>
            <a:r>
              <a:rPr sz="2400" spc="-56" dirty="0">
                <a:cs typeface="Gill Sans MT"/>
              </a:rPr>
              <a:t> </a:t>
            </a:r>
            <a:r>
              <a:rPr sz="2400" spc="-43" dirty="0">
                <a:cs typeface="Gill Sans MT"/>
              </a:rPr>
              <a:t>to</a:t>
            </a:r>
            <a:r>
              <a:rPr sz="2400" spc="-56" dirty="0">
                <a:cs typeface="Gill Sans MT"/>
              </a:rPr>
              <a:t> </a:t>
            </a:r>
            <a:r>
              <a:rPr sz="2400" spc="77" dirty="0">
                <a:cs typeface="Gill Sans MT"/>
              </a:rPr>
              <a:t>think</a:t>
            </a:r>
            <a:r>
              <a:rPr sz="2400" spc="-56" dirty="0">
                <a:cs typeface="Gill Sans MT"/>
              </a:rPr>
              <a:t> </a:t>
            </a:r>
            <a:r>
              <a:rPr sz="2400" spc="34" dirty="0">
                <a:cs typeface="Gill Sans MT"/>
              </a:rPr>
              <a:t>about</a:t>
            </a:r>
            <a:r>
              <a:rPr sz="2400" spc="-56" dirty="0">
                <a:cs typeface="Gill Sans MT"/>
              </a:rPr>
              <a:t> </a:t>
            </a:r>
            <a:r>
              <a:rPr sz="2400" spc="4" dirty="0">
                <a:cs typeface="Gill Sans MT"/>
              </a:rPr>
              <a:t>how  </a:t>
            </a:r>
            <a:r>
              <a:rPr sz="2400" spc="68" dirty="0">
                <a:cs typeface="Gill Sans MT"/>
              </a:rPr>
              <a:t>much </a:t>
            </a:r>
            <a:r>
              <a:rPr sz="2400" spc="56" dirty="0">
                <a:cs typeface="Gill Sans MT"/>
              </a:rPr>
              <a:t>it </a:t>
            </a:r>
            <a:r>
              <a:rPr sz="2400" spc="64" dirty="0">
                <a:cs typeface="Gill Sans MT"/>
              </a:rPr>
              <a:t>will </a:t>
            </a:r>
            <a:r>
              <a:rPr sz="2400" spc="-17" dirty="0">
                <a:cs typeface="Gill Sans MT"/>
              </a:rPr>
              <a:t>cost </a:t>
            </a:r>
            <a:r>
              <a:rPr sz="2400" spc="4" dirty="0">
                <a:cs typeface="Gill Sans MT"/>
              </a:rPr>
              <a:t>users </a:t>
            </a:r>
            <a:r>
              <a:rPr sz="2400" spc="-43" dirty="0">
                <a:cs typeface="Gill Sans MT"/>
              </a:rPr>
              <a:t>to </a:t>
            </a:r>
            <a:r>
              <a:rPr sz="2400" spc="26" dirty="0">
                <a:cs typeface="Gill Sans MT"/>
              </a:rPr>
              <a:t>use the </a:t>
            </a:r>
            <a:r>
              <a:rPr sz="2400" spc="68" dirty="0">
                <a:cs typeface="Gill Sans MT"/>
              </a:rPr>
              <a:t>functionality </a:t>
            </a:r>
            <a:r>
              <a:rPr sz="2400" spc="13" dirty="0">
                <a:cs typeface="Gill Sans MT"/>
              </a:rPr>
              <a:t>you’re  </a:t>
            </a:r>
            <a:r>
              <a:rPr sz="2400" spc="38" dirty="0">
                <a:cs typeface="Gill Sans MT"/>
              </a:rPr>
              <a:t>providing,</a:t>
            </a:r>
            <a:r>
              <a:rPr sz="2400" spc="-56" dirty="0">
                <a:cs typeface="Gill Sans MT"/>
              </a:rPr>
              <a:t> </a:t>
            </a:r>
            <a:r>
              <a:rPr sz="2400" spc="90" dirty="0">
                <a:cs typeface="Gill Sans MT"/>
              </a:rPr>
              <a:t>and</a:t>
            </a:r>
            <a:r>
              <a:rPr sz="2400" spc="-56" dirty="0">
                <a:cs typeface="Gill Sans MT"/>
              </a:rPr>
              <a:t> </a:t>
            </a:r>
            <a:r>
              <a:rPr sz="2400" spc="-43" dirty="0">
                <a:cs typeface="Gill Sans MT"/>
              </a:rPr>
              <a:t>to</a:t>
            </a:r>
            <a:r>
              <a:rPr sz="2400" spc="-56" dirty="0">
                <a:cs typeface="Gill Sans MT"/>
              </a:rPr>
              <a:t> </a:t>
            </a:r>
            <a:r>
              <a:rPr sz="2400" spc="9" dirty="0">
                <a:cs typeface="Gill Sans MT"/>
              </a:rPr>
              <a:t>keep</a:t>
            </a:r>
            <a:r>
              <a:rPr sz="2400" spc="-56" dirty="0">
                <a:cs typeface="Gill Sans MT"/>
              </a:rPr>
              <a:t> </a:t>
            </a:r>
            <a:r>
              <a:rPr sz="2400" spc="-9" dirty="0">
                <a:cs typeface="Gill Sans MT"/>
              </a:rPr>
              <a:t>costs</a:t>
            </a:r>
            <a:r>
              <a:rPr sz="2400" spc="-56" dirty="0">
                <a:cs typeface="Gill Sans MT"/>
              </a:rPr>
              <a:t> </a:t>
            </a:r>
            <a:r>
              <a:rPr sz="2400" spc="13" dirty="0">
                <a:cs typeface="Gill Sans MT"/>
              </a:rPr>
              <a:t>down</a:t>
            </a:r>
            <a:r>
              <a:rPr sz="2400" spc="-56" dirty="0">
                <a:cs typeface="Gill Sans MT"/>
              </a:rPr>
              <a:t> </a:t>
            </a:r>
            <a:r>
              <a:rPr sz="2400" spc="77" dirty="0">
                <a:cs typeface="Gill Sans MT"/>
              </a:rPr>
              <a:t>as</a:t>
            </a:r>
            <a:r>
              <a:rPr sz="2400" spc="-56" dirty="0">
                <a:cs typeface="Gill Sans MT"/>
              </a:rPr>
              <a:t> </a:t>
            </a:r>
            <a:r>
              <a:rPr sz="2400" spc="68" dirty="0">
                <a:cs typeface="Gill Sans MT"/>
              </a:rPr>
              <a:t>much</a:t>
            </a:r>
            <a:r>
              <a:rPr sz="2400" spc="-56" dirty="0">
                <a:cs typeface="Gill Sans MT"/>
              </a:rPr>
              <a:t> </a:t>
            </a:r>
            <a:r>
              <a:rPr sz="2400" spc="77" dirty="0">
                <a:cs typeface="Gill Sans MT"/>
              </a:rPr>
              <a:t>as</a:t>
            </a:r>
            <a:r>
              <a:rPr sz="2400" spc="-56" dirty="0">
                <a:cs typeface="Gill Sans MT"/>
              </a:rPr>
              <a:t> </a:t>
            </a:r>
            <a:r>
              <a:rPr sz="2400" spc="17" dirty="0">
                <a:cs typeface="Gill Sans MT"/>
              </a:rPr>
              <a:t>possible.</a:t>
            </a:r>
            <a:endParaRPr sz="2400" dirty="0">
              <a:cs typeface="Gill Sans MT"/>
            </a:endParaRPr>
          </a:p>
          <a:p>
            <a:pPr marL="353760" marR="109141" indent="-342900">
              <a:lnSpc>
                <a:spcPts val="2514"/>
              </a:lnSpc>
              <a:spcBef>
                <a:spcPts val="919"/>
              </a:spcBef>
              <a:buFont typeface="Wingdings" panose="05000000000000000000" pitchFamily="2" charset="2"/>
              <a:buChar char="§"/>
            </a:pPr>
            <a:r>
              <a:rPr sz="2400" spc="64" dirty="0">
                <a:cs typeface="Gill Sans MT"/>
              </a:rPr>
              <a:t>Any</a:t>
            </a:r>
            <a:r>
              <a:rPr sz="2400" spc="-56" dirty="0">
                <a:cs typeface="Gill Sans MT"/>
              </a:rPr>
              <a:t> </a:t>
            </a:r>
            <a:r>
              <a:rPr sz="2400" spc="26" dirty="0">
                <a:cs typeface="Gill Sans MT"/>
              </a:rPr>
              <a:t>interaction</a:t>
            </a:r>
            <a:r>
              <a:rPr sz="2400" spc="-56" dirty="0">
                <a:cs typeface="Gill Sans MT"/>
              </a:rPr>
              <a:t> </a:t>
            </a:r>
            <a:r>
              <a:rPr sz="2400" spc="60" dirty="0">
                <a:cs typeface="Gill Sans MT"/>
              </a:rPr>
              <a:t>with</a:t>
            </a:r>
            <a:r>
              <a:rPr sz="2400" spc="-56" dirty="0">
                <a:cs typeface="Gill Sans MT"/>
              </a:rPr>
              <a:t> </a:t>
            </a:r>
            <a:r>
              <a:rPr sz="2400" spc="26" dirty="0">
                <a:cs typeface="Gill Sans MT"/>
              </a:rPr>
              <a:t>the</a:t>
            </a:r>
            <a:r>
              <a:rPr sz="2400" spc="-56" dirty="0">
                <a:cs typeface="Gill Sans MT"/>
              </a:rPr>
              <a:t> </a:t>
            </a:r>
            <a:r>
              <a:rPr sz="2400" spc="17" dirty="0">
                <a:cs typeface="Gill Sans MT"/>
              </a:rPr>
              <a:t>outside</a:t>
            </a:r>
            <a:r>
              <a:rPr sz="2400" spc="-56" dirty="0">
                <a:cs typeface="Gill Sans MT"/>
              </a:rPr>
              <a:t> </a:t>
            </a:r>
            <a:r>
              <a:rPr sz="2400" spc="-13" dirty="0">
                <a:cs typeface="Gill Sans MT"/>
              </a:rPr>
              <a:t>world</a:t>
            </a:r>
            <a:r>
              <a:rPr sz="2400" spc="-56" dirty="0">
                <a:cs typeface="Gill Sans MT"/>
              </a:rPr>
              <a:t> </a:t>
            </a:r>
            <a:r>
              <a:rPr sz="2400" spc="60" dirty="0">
                <a:cs typeface="Gill Sans MT"/>
              </a:rPr>
              <a:t>is</a:t>
            </a:r>
            <a:r>
              <a:rPr sz="2400" spc="-56" dirty="0">
                <a:cs typeface="Gill Sans MT"/>
              </a:rPr>
              <a:t> </a:t>
            </a:r>
            <a:r>
              <a:rPr sz="2400" spc="68" dirty="0">
                <a:cs typeface="Gill Sans MT"/>
              </a:rPr>
              <a:t>likely</a:t>
            </a:r>
            <a:r>
              <a:rPr sz="2400" spc="-56" dirty="0">
                <a:cs typeface="Gill Sans MT"/>
              </a:rPr>
              <a:t> </a:t>
            </a:r>
            <a:r>
              <a:rPr sz="2400" spc="-43" dirty="0">
                <a:cs typeface="Gill Sans MT"/>
              </a:rPr>
              <a:t>to</a:t>
            </a:r>
            <a:r>
              <a:rPr sz="2400" spc="-56" dirty="0">
                <a:cs typeface="Gill Sans MT"/>
              </a:rPr>
              <a:t> </a:t>
            </a:r>
            <a:r>
              <a:rPr sz="2400" spc="60" dirty="0">
                <a:cs typeface="Gill Sans MT"/>
              </a:rPr>
              <a:t>have</a:t>
            </a:r>
            <a:r>
              <a:rPr sz="2400" spc="-56" dirty="0">
                <a:cs typeface="Gill Sans MT"/>
              </a:rPr>
              <a:t> </a:t>
            </a:r>
            <a:r>
              <a:rPr sz="2400" spc="111" dirty="0">
                <a:cs typeface="Gill Sans MT"/>
              </a:rPr>
              <a:t>an  </a:t>
            </a:r>
            <a:r>
              <a:rPr sz="2400" spc="34" dirty="0">
                <a:cs typeface="Gill Sans MT"/>
              </a:rPr>
              <a:t>associated </a:t>
            </a:r>
            <a:r>
              <a:rPr sz="2400" spc="-13" dirty="0">
                <a:cs typeface="Gill Sans MT"/>
              </a:rPr>
              <a:t>cost.</a:t>
            </a:r>
            <a:r>
              <a:rPr sz="2400" spc="-188" dirty="0">
                <a:cs typeface="Gill Sans MT"/>
              </a:rPr>
              <a:t> </a:t>
            </a:r>
            <a:r>
              <a:rPr sz="2400" spc="9" dirty="0">
                <a:cs typeface="Gill Sans MT"/>
              </a:rPr>
              <a:t>So:</a:t>
            </a:r>
            <a:endParaRPr sz="2400" dirty="0">
              <a:cs typeface="Gill Sans MT"/>
            </a:endParaRPr>
          </a:p>
          <a:p>
            <a:pPr marL="730866" lvl="1" indent="-197648">
              <a:spcBef>
                <a:spcPts val="688"/>
              </a:spcBef>
              <a:buSzPct val="64444"/>
              <a:buFont typeface="Calibri"/>
              <a:buChar char="–"/>
              <a:tabLst>
                <a:tab pos="274209" algn="l"/>
              </a:tabLst>
            </a:pPr>
            <a:r>
              <a:rPr sz="2000" spc="-4" dirty="0">
                <a:cs typeface="Gill Sans MT"/>
              </a:rPr>
              <a:t>Transfer</a:t>
            </a:r>
            <a:r>
              <a:rPr sz="2000" spc="-73" dirty="0">
                <a:cs typeface="Gill Sans MT"/>
              </a:rPr>
              <a:t> </a:t>
            </a:r>
            <a:r>
              <a:rPr sz="2000" spc="60" dirty="0">
                <a:cs typeface="Gill Sans MT"/>
              </a:rPr>
              <a:t>as</a:t>
            </a:r>
            <a:r>
              <a:rPr sz="2000" spc="-73" dirty="0">
                <a:cs typeface="Gill Sans MT"/>
              </a:rPr>
              <a:t> </a:t>
            </a:r>
            <a:r>
              <a:rPr lang="en-GB" sz="2000" spc="-47" dirty="0">
                <a:cs typeface="Gill Sans MT"/>
              </a:rPr>
              <a:t>little </a:t>
            </a:r>
            <a:r>
              <a:rPr sz="2000" spc="64" dirty="0">
                <a:cs typeface="Gill Sans MT"/>
              </a:rPr>
              <a:t>data</a:t>
            </a:r>
            <a:r>
              <a:rPr sz="2000" spc="-73" dirty="0">
                <a:cs typeface="Gill Sans MT"/>
              </a:rPr>
              <a:t> </a:t>
            </a:r>
            <a:r>
              <a:rPr sz="2000" spc="60" dirty="0">
                <a:cs typeface="Gill Sans MT"/>
              </a:rPr>
              <a:t>as</a:t>
            </a:r>
            <a:r>
              <a:rPr sz="2000" spc="-73" dirty="0">
                <a:cs typeface="Gill Sans MT"/>
              </a:rPr>
              <a:t> </a:t>
            </a:r>
            <a:r>
              <a:rPr sz="2000" spc="9" dirty="0">
                <a:cs typeface="Gill Sans MT"/>
              </a:rPr>
              <a:t>possible.</a:t>
            </a:r>
            <a:endParaRPr sz="2000" dirty="0">
              <a:cs typeface="Gill Sans MT"/>
            </a:endParaRPr>
          </a:p>
          <a:p>
            <a:pPr marL="730866" lvl="1" indent="-197648">
              <a:spcBef>
                <a:spcPts val="560"/>
              </a:spcBef>
              <a:buSzPct val="64444"/>
              <a:buFont typeface="Calibri"/>
              <a:buChar char="–"/>
              <a:tabLst>
                <a:tab pos="274209" algn="l"/>
              </a:tabLst>
            </a:pPr>
            <a:r>
              <a:rPr sz="2000" spc="13" dirty="0">
                <a:cs typeface="Gill Sans MT"/>
              </a:rPr>
              <a:t>Cache</a:t>
            </a:r>
            <a:r>
              <a:rPr sz="2000" spc="-64" dirty="0">
                <a:cs typeface="Gill Sans MT"/>
              </a:rPr>
              <a:t> </a:t>
            </a:r>
            <a:r>
              <a:rPr sz="2000" spc="64" dirty="0">
                <a:cs typeface="Gill Sans MT"/>
              </a:rPr>
              <a:t>data</a:t>
            </a:r>
            <a:r>
              <a:rPr sz="2000" spc="-64" dirty="0">
                <a:cs typeface="Gill Sans MT"/>
              </a:rPr>
              <a:t> </a:t>
            </a:r>
            <a:r>
              <a:rPr sz="2000" spc="73" dirty="0">
                <a:cs typeface="Gill Sans MT"/>
              </a:rPr>
              <a:t>and</a:t>
            </a:r>
            <a:r>
              <a:rPr sz="2000" spc="-64" dirty="0">
                <a:cs typeface="Gill Sans MT"/>
              </a:rPr>
              <a:t> </a:t>
            </a:r>
            <a:r>
              <a:rPr sz="2000" spc="-13" dirty="0">
                <a:cs typeface="Gill Sans MT"/>
              </a:rPr>
              <a:t>(e.g.)</a:t>
            </a:r>
            <a:r>
              <a:rPr sz="2000" spc="-56" dirty="0">
                <a:cs typeface="Gill Sans MT"/>
              </a:rPr>
              <a:t> </a:t>
            </a:r>
            <a:r>
              <a:rPr sz="2000" spc="56" dirty="0">
                <a:cs typeface="Gill Sans MT"/>
              </a:rPr>
              <a:t>GPS</a:t>
            </a:r>
            <a:r>
              <a:rPr sz="2000" spc="-56" dirty="0">
                <a:cs typeface="Gill Sans MT"/>
              </a:rPr>
              <a:t> </a:t>
            </a:r>
            <a:r>
              <a:rPr sz="2000" spc="4" dirty="0">
                <a:cs typeface="Gill Sans MT"/>
              </a:rPr>
              <a:t>results.</a:t>
            </a:r>
            <a:endParaRPr sz="2000" dirty="0">
              <a:cs typeface="Gill Sans MT"/>
            </a:endParaRPr>
          </a:p>
          <a:p>
            <a:pPr marL="730866" lvl="1" indent="-197648">
              <a:spcBef>
                <a:spcPts val="569"/>
              </a:spcBef>
              <a:buSzPct val="64444"/>
              <a:buFont typeface="Calibri"/>
              <a:buChar char="–"/>
              <a:tabLst>
                <a:tab pos="274209" algn="l"/>
              </a:tabLst>
            </a:pPr>
            <a:r>
              <a:rPr sz="2000" spc="13" dirty="0">
                <a:cs typeface="Gill Sans MT"/>
              </a:rPr>
              <a:t>Stop</a:t>
            </a:r>
            <a:r>
              <a:rPr sz="2000" spc="-60" dirty="0">
                <a:cs typeface="Gill Sans MT"/>
              </a:rPr>
              <a:t> </a:t>
            </a:r>
            <a:r>
              <a:rPr sz="2000" spc="77" dirty="0">
                <a:cs typeface="Gill Sans MT"/>
              </a:rPr>
              <a:t>all</a:t>
            </a:r>
            <a:r>
              <a:rPr sz="2000" spc="-60" dirty="0">
                <a:cs typeface="Gill Sans MT"/>
              </a:rPr>
              <a:t> </a:t>
            </a:r>
            <a:r>
              <a:rPr sz="2000" spc="64" dirty="0">
                <a:cs typeface="Gill Sans MT"/>
              </a:rPr>
              <a:t>data</a:t>
            </a:r>
            <a:r>
              <a:rPr sz="2000" spc="-60" dirty="0">
                <a:cs typeface="Gill Sans MT"/>
              </a:rPr>
              <a:t> </a:t>
            </a:r>
            <a:r>
              <a:rPr sz="2000" spc="17" dirty="0">
                <a:cs typeface="Gill Sans MT"/>
              </a:rPr>
              <a:t>transfers</a:t>
            </a:r>
            <a:r>
              <a:rPr sz="2000" spc="-60" dirty="0">
                <a:cs typeface="Gill Sans MT"/>
              </a:rPr>
              <a:t> </a:t>
            </a:r>
            <a:r>
              <a:rPr sz="2000" spc="73" dirty="0">
                <a:cs typeface="Gill Sans MT"/>
              </a:rPr>
              <a:t>and</a:t>
            </a:r>
            <a:r>
              <a:rPr sz="2000" spc="-51" dirty="0">
                <a:cs typeface="Gill Sans MT"/>
              </a:rPr>
              <a:t> </a:t>
            </a:r>
            <a:r>
              <a:rPr sz="2000" spc="56" dirty="0">
                <a:cs typeface="Gill Sans MT"/>
              </a:rPr>
              <a:t>GPS</a:t>
            </a:r>
            <a:r>
              <a:rPr sz="2000" spc="-51" dirty="0">
                <a:cs typeface="Gill Sans MT"/>
              </a:rPr>
              <a:t> </a:t>
            </a:r>
            <a:r>
              <a:rPr sz="2000" spc="34" dirty="0">
                <a:cs typeface="Gill Sans MT"/>
              </a:rPr>
              <a:t>updates</a:t>
            </a:r>
            <a:r>
              <a:rPr sz="2000" spc="-60" dirty="0">
                <a:cs typeface="Gill Sans MT"/>
              </a:rPr>
              <a:t> </a:t>
            </a:r>
            <a:r>
              <a:rPr sz="2000" spc="97" dirty="0">
                <a:cs typeface="Gill Sans MT"/>
              </a:rPr>
              <a:t>if</a:t>
            </a:r>
            <a:r>
              <a:rPr sz="2000" spc="-60" dirty="0">
                <a:cs typeface="Gill Sans MT"/>
              </a:rPr>
              <a:t> </a:t>
            </a:r>
            <a:r>
              <a:rPr sz="2000" dirty="0">
                <a:cs typeface="Gill Sans MT"/>
              </a:rPr>
              <a:t>your</a:t>
            </a:r>
            <a:r>
              <a:rPr sz="2000" spc="-60" dirty="0">
                <a:cs typeface="Gill Sans MT"/>
              </a:rPr>
              <a:t> </a:t>
            </a:r>
            <a:r>
              <a:rPr sz="2000" spc="60" dirty="0">
                <a:cs typeface="Gill Sans MT"/>
              </a:rPr>
              <a:t>app</a:t>
            </a:r>
            <a:r>
              <a:rPr sz="2000" spc="-60" dirty="0">
                <a:cs typeface="Gill Sans MT"/>
              </a:rPr>
              <a:t> </a:t>
            </a:r>
            <a:r>
              <a:rPr sz="2000" spc="47" dirty="0">
                <a:cs typeface="Gill Sans MT"/>
              </a:rPr>
              <a:t>is</a:t>
            </a:r>
            <a:r>
              <a:rPr sz="2000" spc="-60" dirty="0">
                <a:cs typeface="Gill Sans MT"/>
              </a:rPr>
              <a:t> </a:t>
            </a:r>
            <a:r>
              <a:rPr sz="2000" spc="-4" dirty="0">
                <a:cs typeface="Gill Sans MT"/>
              </a:rPr>
              <a:t>not</a:t>
            </a:r>
            <a:r>
              <a:rPr sz="2000" spc="-60" dirty="0">
                <a:cs typeface="Gill Sans MT"/>
              </a:rPr>
              <a:t> </a:t>
            </a:r>
            <a:r>
              <a:rPr sz="2000" spc="26" dirty="0">
                <a:cs typeface="Gill Sans MT"/>
              </a:rPr>
              <a:t>visible.</a:t>
            </a:r>
            <a:endParaRPr sz="2000" dirty="0">
              <a:cs typeface="Gill Sans MT"/>
            </a:endParaRPr>
          </a:p>
          <a:p>
            <a:pPr marL="730866" lvl="1" indent="-197648">
              <a:spcBef>
                <a:spcPts val="569"/>
              </a:spcBef>
              <a:buSzPct val="64444"/>
              <a:buFont typeface="Calibri"/>
              <a:buChar char="–"/>
              <a:tabLst>
                <a:tab pos="274209" algn="l"/>
              </a:tabLst>
            </a:pPr>
            <a:r>
              <a:rPr sz="2000" spc="-34" dirty="0">
                <a:cs typeface="Gill Sans MT"/>
              </a:rPr>
              <a:t>Keep</a:t>
            </a:r>
            <a:r>
              <a:rPr sz="2000" spc="-64" dirty="0">
                <a:cs typeface="Gill Sans MT"/>
              </a:rPr>
              <a:t> </a:t>
            </a:r>
            <a:r>
              <a:rPr sz="2000" spc="-9" dirty="0">
                <a:cs typeface="Gill Sans MT"/>
              </a:rPr>
              <a:t>refresh</a:t>
            </a:r>
            <a:r>
              <a:rPr sz="2000" spc="-64" dirty="0">
                <a:cs typeface="Gill Sans MT"/>
              </a:rPr>
              <a:t> </a:t>
            </a:r>
            <a:r>
              <a:rPr sz="2000" dirty="0">
                <a:cs typeface="Gill Sans MT"/>
              </a:rPr>
              <a:t>rates</a:t>
            </a:r>
            <a:r>
              <a:rPr sz="2000" spc="-64" dirty="0">
                <a:cs typeface="Gill Sans MT"/>
              </a:rPr>
              <a:t> </a:t>
            </a:r>
            <a:r>
              <a:rPr sz="2000" spc="60" dirty="0">
                <a:cs typeface="Gill Sans MT"/>
              </a:rPr>
              <a:t>as</a:t>
            </a:r>
            <a:r>
              <a:rPr sz="2000" spc="-64" dirty="0">
                <a:cs typeface="Gill Sans MT"/>
              </a:rPr>
              <a:t> </a:t>
            </a:r>
            <a:r>
              <a:rPr sz="2000" spc="-17" dirty="0">
                <a:cs typeface="Gill Sans MT"/>
              </a:rPr>
              <a:t>low</a:t>
            </a:r>
            <a:r>
              <a:rPr sz="2000" spc="-64" dirty="0">
                <a:cs typeface="Gill Sans MT"/>
              </a:rPr>
              <a:t> </a:t>
            </a:r>
            <a:r>
              <a:rPr sz="2000" spc="60" dirty="0">
                <a:cs typeface="Gill Sans MT"/>
              </a:rPr>
              <a:t>as</a:t>
            </a:r>
            <a:r>
              <a:rPr sz="2000" spc="-64" dirty="0">
                <a:cs typeface="Gill Sans MT"/>
              </a:rPr>
              <a:t> </a:t>
            </a:r>
            <a:r>
              <a:rPr sz="2000" spc="9" dirty="0">
                <a:cs typeface="Gill Sans MT"/>
              </a:rPr>
              <a:t>possible.</a:t>
            </a:r>
            <a:endParaRPr sz="2000" dirty="0">
              <a:cs typeface="Gill Sans MT"/>
            </a:endParaRPr>
          </a:p>
          <a:p>
            <a:pPr marL="76018">
              <a:spcBef>
                <a:spcPts val="321"/>
              </a:spcBef>
            </a:pPr>
            <a:endParaRPr sz="2886" baseline="-7407" dirty="0">
              <a:latin typeface="Gill Sans MT"/>
              <a:cs typeface="Gill Sans MT"/>
            </a:endParaRPr>
          </a:p>
        </p:txBody>
      </p:sp>
    </p:spTree>
    <p:extLst>
      <p:ext uri="{BB962C8B-B14F-4D97-AF65-F5344CB8AC3E}">
        <p14:creationId xmlns:p14="http://schemas.microsoft.com/office/powerpoint/2010/main" val="3459185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Development Guidelines</a:t>
            </a:r>
            <a:endParaRPr lang="en-MY"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a:solidFill>
                  <a:schemeClr val="tx1"/>
                </a:solidFill>
              </a:rPr>
              <a:t>Performance</a:t>
            </a:r>
          </a:p>
          <a:p>
            <a:pPr>
              <a:buFont typeface="Wingdings" panose="05000000000000000000" pitchFamily="2" charset="2"/>
              <a:buChar char="§"/>
            </a:pPr>
            <a:r>
              <a:rPr lang="en-US" sz="2800" dirty="0">
                <a:solidFill>
                  <a:schemeClr val="tx1"/>
                </a:solidFill>
              </a:rPr>
              <a:t>Responsiveness</a:t>
            </a:r>
          </a:p>
          <a:p>
            <a:pPr>
              <a:buFont typeface="Wingdings" panose="05000000000000000000" pitchFamily="2" charset="2"/>
              <a:buChar char="§"/>
            </a:pPr>
            <a:r>
              <a:rPr lang="en-US" sz="2800" dirty="0">
                <a:solidFill>
                  <a:schemeClr val="tx1"/>
                </a:solidFill>
              </a:rPr>
              <a:t>Security</a:t>
            </a:r>
          </a:p>
          <a:p>
            <a:pPr>
              <a:buFont typeface="Wingdings" panose="05000000000000000000" pitchFamily="2" charset="2"/>
              <a:buChar char="§"/>
            </a:pPr>
            <a:r>
              <a:rPr lang="en-US" sz="2800" dirty="0">
                <a:solidFill>
                  <a:schemeClr val="tx1"/>
                </a:solidFill>
              </a:rPr>
              <a:t>Seamlessness</a:t>
            </a:r>
          </a:p>
          <a:p>
            <a:pPr>
              <a:buFont typeface="Wingdings" panose="05000000000000000000" pitchFamily="2" charset="2"/>
              <a:buChar char="§"/>
            </a:pPr>
            <a:r>
              <a:rPr lang="en-US" sz="2800" dirty="0">
                <a:solidFill>
                  <a:schemeClr val="tx1"/>
                </a:solidFill>
              </a:rPr>
              <a:t>Freshness</a:t>
            </a:r>
          </a:p>
          <a:p>
            <a:pPr>
              <a:buFont typeface="Wingdings" panose="05000000000000000000" pitchFamily="2" charset="2"/>
              <a:buChar char="§"/>
            </a:pPr>
            <a:r>
              <a:rPr lang="en-US" sz="2800" dirty="0">
                <a:solidFill>
                  <a:schemeClr val="tx1"/>
                </a:solidFill>
              </a:rPr>
              <a:t>Accessibility</a:t>
            </a:r>
            <a:endParaRPr lang="en-MY" sz="2800" dirty="0">
              <a:solidFill>
                <a:schemeClr val="tx1"/>
              </a:solidFill>
            </a:endParaRPr>
          </a:p>
        </p:txBody>
      </p:sp>
      <p:pic>
        <p:nvPicPr>
          <p:cNvPr id="9218" name="Picture 2" descr="Android 13: Cheat Sheet (2022) — New Features &amp; Functiona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1759" y="3131008"/>
            <a:ext cx="3365292" cy="224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253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endParaRPr lang="en-MY" dirty="0"/>
          </a:p>
        </p:txBody>
      </p:sp>
      <p:sp>
        <p:nvSpPr>
          <p:cNvPr id="3" name="Content Placeholder 2"/>
          <p:cNvSpPr>
            <a:spLocks noGrp="1"/>
          </p:cNvSpPr>
          <p:nvPr>
            <p:ph idx="1"/>
          </p:nvPr>
        </p:nvSpPr>
        <p:spPr/>
        <p:txBody>
          <a:bodyPr/>
          <a:lstStyle/>
          <a:p>
            <a:pPr marL="469900" marR="236854" indent="-457200">
              <a:lnSpc>
                <a:spcPts val="4020"/>
              </a:lnSpc>
              <a:buFont typeface="Wingdings" panose="05000000000000000000" pitchFamily="2" charset="2"/>
              <a:buChar char="§"/>
            </a:pPr>
            <a:r>
              <a:rPr lang="en-US" sz="2800" spc="-140" dirty="0">
                <a:solidFill>
                  <a:schemeClr val="tx1"/>
                </a:solidFill>
                <a:cs typeface="Gill Sans MT"/>
              </a:rPr>
              <a:t>Even if it runs "fast enough", it may drain the  batteries.</a:t>
            </a:r>
          </a:p>
          <a:p>
            <a:pPr marL="469900" marR="236854" indent="-457200">
              <a:lnSpc>
                <a:spcPts val="4020"/>
              </a:lnSpc>
              <a:buFont typeface="Wingdings" panose="05000000000000000000" pitchFamily="2" charset="2"/>
              <a:buChar char="§"/>
            </a:pPr>
            <a:r>
              <a:rPr lang="en-US" sz="2800" spc="-140" dirty="0">
                <a:solidFill>
                  <a:schemeClr val="tx1"/>
                </a:solidFill>
                <a:cs typeface="Gill Sans MT"/>
              </a:rPr>
              <a:t>Users will know if your app is to blame!</a:t>
            </a:r>
          </a:p>
          <a:p>
            <a:pPr marL="469900" marR="236854" indent="-457200">
              <a:lnSpc>
                <a:spcPts val="4020"/>
              </a:lnSpc>
              <a:buFont typeface="Wingdings" panose="05000000000000000000" pitchFamily="2" charset="2"/>
              <a:buChar char="§"/>
            </a:pPr>
            <a:r>
              <a:rPr lang="en-US" sz="2800" spc="-140" dirty="0">
                <a:solidFill>
                  <a:schemeClr val="tx1"/>
                </a:solidFill>
                <a:cs typeface="Gill Sans MT"/>
              </a:rPr>
              <a:t>Using the right data structures and algorithms  helps more than anything else</a:t>
            </a:r>
            <a:endParaRPr lang="en-US" sz="2800" dirty="0">
              <a:solidFill>
                <a:schemeClr val="tx1"/>
              </a:solidFill>
              <a:cs typeface="Gill Sans MT"/>
            </a:endParaRPr>
          </a:p>
          <a:p>
            <a:endParaRPr lang="en-MY" dirty="0"/>
          </a:p>
        </p:txBody>
      </p:sp>
    </p:spTree>
    <p:extLst>
      <p:ext uri="{BB962C8B-B14F-4D97-AF65-F5344CB8AC3E}">
        <p14:creationId xmlns:p14="http://schemas.microsoft.com/office/powerpoint/2010/main" val="165635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6720" y="509021"/>
            <a:ext cx="4503788" cy="738664"/>
          </a:xfrm>
          <a:prstGeom prst="rect">
            <a:avLst/>
          </a:prstGeom>
        </p:spPr>
        <p:txBody>
          <a:bodyPr vert="horz" wrap="square" lIns="0" tIns="0" rIns="0" bIns="0" rtlCol="0" anchor="b">
            <a:spAutoFit/>
          </a:bodyPr>
          <a:lstStyle/>
          <a:p>
            <a:pPr marL="10860">
              <a:lnSpc>
                <a:spcPct val="100000"/>
              </a:lnSpc>
            </a:pPr>
            <a:r>
              <a:rPr spc="-9" dirty="0">
                <a:latin typeface="+mn-lt"/>
              </a:rPr>
              <a:t>Today's</a:t>
            </a:r>
            <a:r>
              <a:rPr spc="-158" dirty="0">
                <a:latin typeface="+mn-lt"/>
              </a:rPr>
              <a:t> </a:t>
            </a:r>
            <a:r>
              <a:rPr spc="-17" dirty="0">
                <a:latin typeface="+mn-lt"/>
              </a:rPr>
              <a:t>lecture</a:t>
            </a:r>
          </a:p>
        </p:txBody>
      </p:sp>
      <p:sp>
        <p:nvSpPr>
          <p:cNvPr id="9" name="object 9"/>
          <p:cNvSpPr txBox="1"/>
          <p:nvPr/>
        </p:nvSpPr>
        <p:spPr>
          <a:xfrm>
            <a:off x="766720" y="2124728"/>
            <a:ext cx="5694895" cy="3258584"/>
          </a:xfrm>
          <a:prstGeom prst="rect">
            <a:avLst/>
          </a:prstGeom>
        </p:spPr>
        <p:txBody>
          <a:bodyPr vert="horz" wrap="square" lIns="0" tIns="0" rIns="0" bIns="0" rtlCol="0">
            <a:spAutoFit/>
          </a:bodyPr>
          <a:lstStyle/>
          <a:p>
            <a:pPr marL="304074" marR="562536" indent="-293214">
              <a:lnSpc>
                <a:spcPct val="128600"/>
              </a:lnSpc>
              <a:buFont typeface="Arial"/>
              <a:buChar char="•"/>
            </a:pPr>
            <a:r>
              <a:rPr sz="2736" spc="81" dirty="0">
                <a:latin typeface="+mj-lt"/>
                <a:cs typeface="Gill Sans MT"/>
              </a:rPr>
              <a:t>The mobile ecosystem  </a:t>
            </a:r>
            <a:endParaRPr lang="en-GB" sz="2736" spc="81" dirty="0">
              <a:latin typeface="+mj-lt"/>
              <a:cs typeface="Gill Sans MT"/>
            </a:endParaRPr>
          </a:p>
          <a:p>
            <a:pPr marL="304074" marR="562536" indent="-293214">
              <a:lnSpc>
                <a:spcPct val="128600"/>
              </a:lnSpc>
              <a:buFont typeface="Arial"/>
              <a:buChar char="•"/>
            </a:pPr>
            <a:r>
              <a:rPr sz="2736" spc="81" dirty="0">
                <a:latin typeface="+mj-lt"/>
                <a:cs typeface="Gill Sans MT"/>
              </a:rPr>
              <a:t>Android basics  </a:t>
            </a:r>
            <a:endParaRPr lang="en-GB" sz="2736" spc="81" dirty="0">
              <a:latin typeface="+mj-lt"/>
              <a:cs typeface="Gill Sans MT"/>
            </a:endParaRPr>
          </a:p>
          <a:p>
            <a:pPr marL="304074" marR="562536" indent="-293214">
              <a:lnSpc>
                <a:spcPct val="128600"/>
              </a:lnSpc>
              <a:buFont typeface="Arial"/>
              <a:buChar char="•"/>
            </a:pPr>
            <a:r>
              <a:rPr lang="en-US" sz="2736" spc="81" dirty="0">
                <a:latin typeface="+mj-lt"/>
                <a:cs typeface="Gill Sans MT"/>
              </a:rPr>
              <a:t>Android Architecture</a:t>
            </a:r>
            <a:endParaRPr lang="en-GB" sz="2736" spc="81" dirty="0">
              <a:latin typeface="+mj-lt"/>
              <a:cs typeface="Gill Sans MT"/>
            </a:endParaRPr>
          </a:p>
          <a:p>
            <a:pPr marL="304074" marR="562536" indent="-293214">
              <a:lnSpc>
                <a:spcPct val="128600"/>
              </a:lnSpc>
              <a:buFont typeface="Arial"/>
              <a:buChar char="•"/>
            </a:pPr>
            <a:r>
              <a:rPr lang="en-US" sz="2736" spc="81" dirty="0">
                <a:latin typeface="+mj-lt"/>
                <a:cs typeface="Gill Sans MT"/>
              </a:rPr>
              <a:t>Development Guidelines</a:t>
            </a:r>
            <a:endParaRPr lang="en-GB" sz="2736" spc="81" dirty="0">
              <a:latin typeface="+mj-lt"/>
              <a:cs typeface="Gill Sans MT"/>
            </a:endParaRPr>
          </a:p>
          <a:p>
            <a:pPr marL="304074" marR="562536" indent="-293214">
              <a:lnSpc>
                <a:spcPct val="128600"/>
              </a:lnSpc>
              <a:buFont typeface="Arial"/>
              <a:buChar char="•"/>
            </a:pPr>
            <a:r>
              <a:rPr lang="en-US" sz="2736" spc="81" dirty="0">
                <a:latin typeface="+mj-lt"/>
                <a:cs typeface="Gill Sans MT"/>
              </a:rPr>
              <a:t>Android Development Tools</a:t>
            </a:r>
          </a:p>
          <a:p>
            <a:pPr marL="304074" marR="562536" indent="-293214">
              <a:lnSpc>
                <a:spcPct val="128600"/>
              </a:lnSpc>
              <a:buFont typeface="Arial"/>
              <a:buChar char="•"/>
            </a:pPr>
            <a:r>
              <a:rPr lang="en-US" sz="2736" spc="81" dirty="0">
                <a:latin typeface="+mj-lt"/>
                <a:cs typeface="Gill Sans MT"/>
              </a:rPr>
              <a:t>Application Processes</a:t>
            </a:r>
            <a:endParaRPr sz="2736" spc="81" dirty="0">
              <a:latin typeface="+mj-lt"/>
              <a:cs typeface="Gill Sans MT"/>
            </a:endParaRPr>
          </a:p>
        </p:txBody>
      </p:sp>
      <p:pic>
        <p:nvPicPr>
          <p:cNvPr id="3074" name="Picture 2" descr="My Android - Apps on Google 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6356" y="2753807"/>
            <a:ext cx="2955094" cy="2955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90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endParaRPr lang="en-MY"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GB" sz="2250" spc="-10" dirty="0">
                <a:solidFill>
                  <a:schemeClr val="tx1"/>
                </a:solidFill>
              </a:rPr>
              <a:t> </a:t>
            </a:r>
            <a:r>
              <a:rPr lang="en-GB" sz="2800" spc="-10" dirty="0">
                <a:solidFill>
                  <a:schemeClr val="tx1"/>
                </a:solidFill>
              </a:rPr>
              <a:t>Don't create objects you don't need to.</a:t>
            </a:r>
          </a:p>
          <a:p>
            <a:pPr marL="800100" lvl="1" indent="-342900">
              <a:buFont typeface="Arial" panose="020B0604020202020204" pitchFamily="34" charset="0"/>
              <a:buChar char="•"/>
            </a:pPr>
            <a:r>
              <a:rPr lang="en-GB" sz="2200" spc="-10" dirty="0">
                <a:solidFill>
                  <a:schemeClr val="tx1"/>
                </a:solidFill>
                <a:latin typeface="Gill Sans MT"/>
                <a:cs typeface="Gill Sans MT"/>
              </a:rPr>
              <a:t>Particularly temporary objects (strings are a major culprit here).</a:t>
            </a:r>
          </a:p>
          <a:p>
            <a:pPr marL="800100" lvl="1" indent="-342900">
              <a:buFont typeface="Arial" panose="020B0604020202020204" pitchFamily="34" charset="0"/>
              <a:buChar char="•"/>
            </a:pPr>
            <a:r>
              <a:rPr lang="en-MY" sz="2200" dirty="0">
                <a:solidFill>
                  <a:schemeClr val="tx1"/>
                </a:solidFill>
              </a:rPr>
              <a:t>Slice multi-dimensional arrays into parallel one-dimension arrays.</a:t>
            </a:r>
          </a:p>
          <a:p>
            <a:pPr marL="800100" lvl="1" indent="-342900">
              <a:buFont typeface="Arial" panose="020B0604020202020204" pitchFamily="34" charset="0"/>
              <a:buChar char="•"/>
            </a:pPr>
            <a:r>
              <a:rPr lang="en-US" sz="2200" dirty="0">
                <a:solidFill>
                  <a:schemeClr val="tx1"/>
                </a:solidFill>
              </a:rPr>
              <a:t>Creating a lot of objects forces garbage collection</a:t>
            </a:r>
            <a:endParaRPr lang="en-GB" sz="2200" spc="-10" dirty="0">
              <a:solidFill>
                <a:schemeClr val="tx1"/>
              </a:solidFill>
              <a:latin typeface="Gill Sans MT"/>
              <a:cs typeface="Gill Sans MT"/>
            </a:endParaRPr>
          </a:p>
          <a:p>
            <a:endParaRPr lang="en-MY" dirty="0"/>
          </a:p>
        </p:txBody>
      </p:sp>
    </p:spTree>
    <p:extLst>
      <p:ext uri="{BB962C8B-B14F-4D97-AF65-F5344CB8AC3E}">
        <p14:creationId xmlns:p14="http://schemas.microsoft.com/office/powerpoint/2010/main" val="4199638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endParaRPr lang="en-MY"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GB" spc="-10" dirty="0">
                <a:solidFill>
                  <a:schemeClr val="tx1"/>
                </a:solidFill>
              </a:rPr>
              <a:t> </a:t>
            </a:r>
            <a:r>
              <a:rPr lang="en-GB" sz="2400" spc="-10" dirty="0">
                <a:solidFill>
                  <a:schemeClr val="tx1"/>
                </a:solidFill>
              </a:rPr>
              <a:t>Don't call getters or setters internally.</a:t>
            </a:r>
          </a:p>
          <a:p>
            <a:pPr marL="800100" lvl="1" indent="-342900">
              <a:buFont typeface="Arial" panose="020B0604020202020204" pitchFamily="34" charset="0"/>
              <a:buChar char="•"/>
            </a:pPr>
            <a:r>
              <a:rPr lang="en-GB" sz="2250" spc="-10" dirty="0">
                <a:solidFill>
                  <a:schemeClr val="tx1"/>
                </a:solidFill>
                <a:cs typeface="Gill Sans MT"/>
              </a:rPr>
              <a:t>It takes 3 to 7 times as long if you do.</a:t>
            </a:r>
          </a:p>
          <a:p>
            <a:pPr marL="800100" lvl="1" indent="-342900">
              <a:buFont typeface="Arial" panose="020B0604020202020204" pitchFamily="34" charset="0"/>
              <a:buChar char="•"/>
            </a:pPr>
            <a:endParaRPr lang="en-GB" sz="2250" spc="-10" dirty="0">
              <a:solidFill>
                <a:schemeClr val="tx1"/>
              </a:solidFill>
              <a:cs typeface="Gill Sans MT"/>
            </a:endParaRPr>
          </a:p>
          <a:p>
            <a:pPr>
              <a:buFont typeface="Wingdings" panose="05000000000000000000" pitchFamily="2" charset="2"/>
              <a:buChar char="§"/>
            </a:pPr>
            <a:r>
              <a:rPr lang="en-GB" sz="2400" spc="-10" dirty="0">
                <a:solidFill>
                  <a:schemeClr val="tx1"/>
                </a:solidFill>
              </a:rPr>
              <a:t> If a method doesn't access object variables, make it static.</a:t>
            </a:r>
          </a:p>
          <a:p>
            <a:pPr marL="800100" lvl="1" indent="-342900">
              <a:buFont typeface="Arial" panose="020B0604020202020204" pitchFamily="34" charset="0"/>
              <a:buChar char="•"/>
            </a:pPr>
            <a:r>
              <a:rPr lang="en-GB" sz="2250" spc="-10" dirty="0">
                <a:solidFill>
                  <a:schemeClr val="tx1"/>
                </a:solidFill>
                <a:latin typeface="Gill Sans MT"/>
                <a:cs typeface="Gill Sans MT"/>
              </a:rPr>
              <a:t>Performance gain of 15-20%.</a:t>
            </a:r>
          </a:p>
          <a:p>
            <a:pPr marL="800100" lvl="1" indent="-342900">
              <a:buFont typeface="Arial" panose="020B0604020202020204" pitchFamily="34" charset="0"/>
              <a:buChar char="•"/>
            </a:pPr>
            <a:endParaRPr lang="en-GB" sz="2250" spc="-10" dirty="0">
              <a:solidFill>
                <a:schemeClr val="tx1"/>
              </a:solidFill>
              <a:cs typeface="Gill Sans MT"/>
            </a:endParaRPr>
          </a:p>
          <a:p>
            <a:endParaRPr lang="en-MY" dirty="0"/>
          </a:p>
        </p:txBody>
      </p:sp>
    </p:spTree>
    <p:extLst>
      <p:ext uri="{BB962C8B-B14F-4D97-AF65-F5344CB8AC3E}">
        <p14:creationId xmlns:p14="http://schemas.microsoft.com/office/powerpoint/2010/main" val="3733424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2724" y="637209"/>
            <a:ext cx="3905582" cy="738664"/>
          </a:xfrm>
          <a:prstGeom prst="rect">
            <a:avLst/>
          </a:prstGeom>
        </p:spPr>
        <p:txBody>
          <a:bodyPr vert="horz" wrap="square" lIns="0" tIns="0" rIns="0" bIns="0" rtlCol="0" anchor="b">
            <a:spAutoFit/>
          </a:bodyPr>
          <a:lstStyle/>
          <a:p>
            <a:pPr marL="10860">
              <a:lnSpc>
                <a:spcPct val="100000"/>
              </a:lnSpc>
            </a:pPr>
            <a:r>
              <a:rPr spc="13" dirty="0"/>
              <a:t>Performance</a:t>
            </a:r>
          </a:p>
        </p:txBody>
      </p:sp>
      <p:sp>
        <p:nvSpPr>
          <p:cNvPr id="9" name="object 9"/>
          <p:cNvSpPr txBox="1">
            <a:spLocks noGrp="1"/>
          </p:cNvSpPr>
          <p:nvPr>
            <p:ph type="sldNum" sz="quarter" idx="4294967295"/>
          </p:nvPr>
        </p:nvSpPr>
        <p:spPr>
          <a:xfrm>
            <a:off x="7706697" y="6209829"/>
            <a:ext cx="190590" cy="500137"/>
          </a:xfrm>
          <a:prstGeom prst="rect">
            <a:avLst/>
          </a:prstGeom>
        </p:spPr>
        <p:txBody>
          <a:bodyPr vert="horz" wrap="square" lIns="0" tIns="0" rIns="0" bIns="0" rtlCol="0">
            <a:spAutoFit/>
          </a:bodyPr>
          <a:lstStyle/>
          <a:p>
            <a:pPr marL="21720">
              <a:lnSpc>
                <a:spcPts val="1347"/>
              </a:lnSpc>
            </a:pPr>
            <a:fld id="{81D60167-4931-47E6-BA6A-407CBD079E47}" type="slidenum">
              <a:rPr dirty="0"/>
              <a:pPr marL="21720">
                <a:lnSpc>
                  <a:spcPts val="1347"/>
                </a:lnSpc>
              </a:pPr>
              <a:t>22</a:t>
            </a:fld>
            <a:endParaRPr dirty="0"/>
          </a:p>
        </p:txBody>
      </p:sp>
      <p:sp>
        <p:nvSpPr>
          <p:cNvPr id="7" name="object 7"/>
          <p:cNvSpPr txBox="1"/>
          <p:nvPr/>
        </p:nvSpPr>
        <p:spPr>
          <a:xfrm>
            <a:off x="722724" y="1808198"/>
            <a:ext cx="7693666" cy="3928383"/>
          </a:xfrm>
          <a:prstGeom prst="rect">
            <a:avLst/>
          </a:prstGeom>
        </p:spPr>
        <p:txBody>
          <a:bodyPr vert="horz" wrap="square" lIns="0" tIns="0" rIns="0" bIns="0" rtlCol="0">
            <a:spAutoFit/>
          </a:bodyPr>
          <a:lstStyle/>
          <a:p>
            <a:pPr marL="468059" marR="141720" indent="-457200">
              <a:lnSpc>
                <a:spcPts val="3018"/>
              </a:lnSpc>
              <a:buFont typeface="Wingdings" panose="05000000000000000000" pitchFamily="2" charset="2"/>
              <a:buChar char="§"/>
            </a:pPr>
            <a:r>
              <a:rPr sz="2651" spc="-38" dirty="0">
                <a:cs typeface="Gill Sans MT"/>
              </a:rPr>
              <a:t>Avoid</a:t>
            </a:r>
            <a:r>
              <a:rPr sz="2651" spc="-77" dirty="0">
                <a:cs typeface="Gill Sans MT"/>
              </a:rPr>
              <a:t> </a:t>
            </a:r>
            <a:r>
              <a:rPr sz="2651" spc="107" dirty="0">
                <a:cs typeface="Gill Sans MT"/>
              </a:rPr>
              <a:t>using</a:t>
            </a:r>
            <a:r>
              <a:rPr sz="2651" spc="-81" dirty="0">
                <a:cs typeface="Gill Sans MT"/>
              </a:rPr>
              <a:t> </a:t>
            </a:r>
            <a:r>
              <a:rPr sz="2651" spc="26" dirty="0">
                <a:cs typeface="Gill Sans MT"/>
              </a:rPr>
              <a:t>inner</a:t>
            </a:r>
            <a:r>
              <a:rPr sz="2651" spc="-77" dirty="0">
                <a:cs typeface="Gill Sans MT"/>
              </a:rPr>
              <a:t> </a:t>
            </a:r>
            <a:r>
              <a:rPr sz="2651" spc="30" dirty="0">
                <a:cs typeface="Gill Sans MT"/>
              </a:rPr>
              <a:t>classes</a:t>
            </a:r>
            <a:r>
              <a:rPr sz="2651" spc="-77" dirty="0">
                <a:cs typeface="Gill Sans MT"/>
              </a:rPr>
              <a:t> </a:t>
            </a:r>
            <a:r>
              <a:rPr sz="2651" spc="68" dirty="0">
                <a:cs typeface="Gill Sans MT"/>
              </a:rPr>
              <a:t>which</a:t>
            </a:r>
            <a:r>
              <a:rPr sz="2651" spc="-81" dirty="0">
                <a:cs typeface="Gill Sans MT"/>
              </a:rPr>
              <a:t> </a:t>
            </a:r>
            <a:r>
              <a:rPr sz="2651" spc="13" dirty="0">
                <a:cs typeface="Gill Sans MT"/>
              </a:rPr>
              <a:t>access</a:t>
            </a:r>
            <a:r>
              <a:rPr sz="2651" spc="-77" dirty="0">
                <a:cs typeface="Gill Sans MT"/>
              </a:rPr>
              <a:t> </a:t>
            </a:r>
            <a:r>
              <a:rPr sz="2651" dirty="0">
                <a:cs typeface="Gill Sans MT"/>
              </a:rPr>
              <a:t>members</a:t>
            </a:r>
            <a:r>
              <a:rPr sz="2651" spc="-77" dirty="0">
                <a:cs typeface="Gill Sans MT"/>
              </a:rPr>
              <a:t> </a:t>
            </a:r>
            <a:r>
              <a:rPr sz="2651" spc="17" dirty="0">
                <a:cs typeface="Gill Sans MT"/>
              </a:rPr>
              <a:t>of  </a:t>
            </a:r>
            <a:r>
              <a:rPr sz="2651" spc="-43" dirty="0">
                <a:cs typeface="Gill Sans MT"/>
              </a:rPr>
              <a:t>outer</a:t>
            </a:r>
            <a:r>
              <a:rPr sz="2651" spc="-137" dirty="0">
                <a:cs typeface="Gill Sans MT"/>
              </a:rPr>
              <a:t> </a:t>
            </a:r>
            <a:r>
              <a:rPr sz="2651" spc="26" dirty="0">
                <a:cs typeface="Gill Sans MT"/>
              </a:rPr>
              <a:t>classes.</a:t>
            </a:r>
            <a:endParaRPr lang="en-GB" sz="2651" dirty="0">
              <a:cs typeface="Gill Sans MT"/>
            </a:endParaRPr>
          </a:p>
          <a:p>
            <a:pPr marL="792763" marR="141720" lvl="1" indent="-390952">
              <a:lnSpc>
                <a:spcPts val="3018"/>
              </a:lnSpc>
              <a:buFont typeface="Arial" panose="020B0604020202020204" pitchFamily="34" charset="0"/>
              <a:buChar char="•"/>
            </a:pPr>
            <a:r>
              <a:rPr lang="en-GB" sz="2309" spc="56" dirty="0">
                <a:cs typeface="Gill Sans MT"/>
              </a:rPr>
              <a:t>Android</a:t>
            </a:r>
            <a:r>
              <a:rPr sz="2309" spc="56" dirty="0">
                <a:cs typeface="Gill Sans MT"/>
              </a:rPr>
              <a:t> </a:t>
            </a:r>
            <a:r>
              <a:rPr sz="2309" spc="171" dirty="0">
                <a:cs typeface="Gill Sans MT"/>
              </a:rPr>
              <a:t>VM </a:t>
            </a:r>
            <a:r>
              <a:rPr sz="2309" spc="13" dirty="0">
                <a:cs typeface="Gill Sans MT"/>
              </a:rPr>
              <a:t>'feature' </a:t>
            </a:r>
            <a:r>
              <a:rPr sz="2309" spc="51" dirty="0">
                <a:cs typeface="Gill Sans MT"/>
              </a:rPr>
              <a:t>makes </a:t>
            </a:r>
            <a:r>
              <a:rPr sz="2309" spc="64" dirty="0">
                <a:cs typeface="Gill Sans MT"/>
              </a:rPr>
              <a:t>this</a:t>
            </a:r>
            <a:r>
              <a:rPr sz="2309" spc="-406" dirty="0">
                <a:cs typeface="Gill Sans MT"/>
              </a:rPr>
              <a:t> </a:t>
            </a:r>
            <a:r>
              <a:rPr sz="2309" dirty="0">
                <a:cs typeface="Gill Sans MT"/>
              </a:rPr>
              <a:t>expensive.</a:t>
            </a:r>
          </a:p>
          <a:p>
            <a:pPr marL="468059" marR="602717" indent="-457200">
              <a:lnSpc>
                <a:spcPts val="3018"/>
              </a:lnSpc>
              <a:spcBef>
                <a:spcPts val="889"/>
              </a:spcBef>
              <a:buFont typeface="Wingdings" panose="05000000000000000000" pitchFamily="2" charset="2"/>
              <a:buChar char="§"/>
            </a:pPr>
            <a:r>
              <a:rPr sz="2651" spc="-38" dirty="0">
                <a:cs typeface="Gill Sans MT"/>
              </a:rPr>
              <a:t>Avoid</a:t>
            </a:r>
            <a:r>
              <a:rPr sz="2651" spc="-64" dirty="0">
                <a:cs typeface="Gill Sans MT"/>
              </a:rPr>
              <a:t> </a:t>
            </a:r>
            <a:r>
              <a:rPr lang="en-MY" sz="2651" spc="124" dirty="0">
                <a:cs typeface="Gill Sans MT"/>
              </a:rPr>
              <a:t>floating points</a:t>
            </a:r>
            <a:r>
              <a:rPr sz="2651" spc="-64" dirty="0">
                <a:cs typeface="Gill Sans MT"/>
              </a:rPr>
              <a:t> </a:t>
            </a:r>
            <a:r>
              <a:rPr sz="2651" spc="43" dirty="0">
                <a:cs typeface="Gill Sans MT"/>
              </a:rPr>
              <a:t>when</a:t>
            </a:r>
            <a:r>
              <a:rPr sz="2651" spc="-77" dirty="0">
                <a:cs typeface="Gill Sans MT"/>
              </a:rPr>
              <a:t> </a:t>
            </a:r>
            <a:r>
              <a:rPr sz="2651" spc="38" dirty="0">
                <a:cs typeface="Gill Sans MT"/>
              </a:rPr>
              <a:t>you</a:t>
            </a:r>
            <a:r>
              <a:rPr sz="2651" spc="-81" dirty="0">
                <a:cs typeface="Gill Sans MT"/>
              </a:rPr>
              <a:t> </a:t>
            </a:r>
            <a:r>
              <a:rPr sz="2651" spc="43" dirty="0">
                <a:cs typeface="Gill Sans MT"/>
              </a:rPr>
              <a:t>can</a:t>
            </a:r>
            <a:endParaRPr lang="en-GB" sz="2651" spc="43" dirty="0">
              <a:cs typeface="Gill Sans MT"/>
            </a:endParaRPr>
          </a:p>
          <a:p>
            <a:pPr marL="792763" marR="602717" lvl="1" indent="-390952">
              <a:lnSpc>
                <a:spcPts val="3018"/>
              </a:lnSpc>
              <a:spcBef>
                <a:spcPts val="889"/>
              </a:spcBef>
              <a:buFont typeface="Arial" panose="020B0604020202020204" pitchFamily="34" charset="0"/>
              <a:buChar char="•"/>
            </a:pPr>
            <a:r>
              <a:rPr sz="2651" spc="43" dirty="0">
                <a:cs typeface="Gill Sans MT"/>
              </a:rPr>
              <a:t>2</a:t>
            </a:r>
            <a:r>
              <a:rPr sz="2651" spc="-81" dirty="0">
                <a:cs typeface="Gill Sans MT"/>
              </a:rPr>
              <a:t> </a:t>
            </a:r>
            <a:r>
              <a:rPr sz="2651" spc="-120" dirty="0">
                <a:cs typeface="Gill Sans MT"/>
              </a:rPr>
              <a:t>x</a:t>
            </a:r>
            <a:r>
              <a:rPr sz="2651" spc="-77" dirty="0">
                <a:cs typeface="Gill Sans MT"/>
              </a:rPr>
              <a:t> </a:t>
            </a:r>
            <a:r>
              <a:rPr sz="2651" spc="-38" dirty="0">
                <a:cs typeface="Gill Sans MT"/>
              </a:rPr>
              <a:t>slower</a:t>
            </a:r>
            <a:r>
              <a:rPr sz="2651" spc="-77" dirty="0">
                <a:cs typeface="Gill Sans MT"/>
              </a:rPr>
              <a:t> </a:t>
            </a:r>
            <a:r>
              <a:rPr sz="2651" spc="97" dirty="0">
                <a:cs typeface="Gill Sans MT"/>
              </a:rPr>
              <a:t>than</a:t>
            </a:r>
            <a:r>
              <a:rPr sz="2651" spc="-77" dirty="0">
                <a:cs typeface="Gill Sans MT"/>
              </a:rPr>
              <a:t> </a:t>
            </a:r>
            <a:r>
              <a:rPr sz="2651" spc="21" dirty="0">
                <a:cs typeface="Gill Sans MT"/>
              </a:rPr>
              <a:t>integer </a:t>
            </a:r>
            <a:r>
              <a:rPr sz="2651" spc="34" dirty="0">
                <a:cs typeface="Gill Sans MT"/>
              </a:rPr>
              <a:t>arithmetic.</a:t>
            </a:r>
            <a:endParaRPr sz="2651" dirty="0">
              <a:cs typeface="Gill Sans MT"/>
            </a:endParaRPr>
          </a:p>
          <a:p>
            <a:pPr marL="468059" marR="614663" indent="-457200">
              <a:lnSpc>
                <a:spcPts val="3018"/>
              </a:lnSpc>
              <a:spcBef>
                <a:spcPts val="1022"/>
              </a:spcBef>
              <a:buFont typeface="Wingdings" panose="05000000000000000000" pitchFamily="2" charset="2"/>
              <a:buChar char="§"/>
            </a:pPr>
            <a:r>
              <a:rPr sz="2651" spc="47" dirty="0">
                <a:cs typeface="Gill Sans MT"/>
              </a:rPr>
              <a:t>Library</a:t>
            </a:r>
            <a:r>
              <a:rPr sz="2651" spc="-77" dirty="0">
                <a:cs typeface="Gill Sans MT"/>
              </a:rPr>
              <a:t> </a:t>
            </a:r>
            <a:r>
              <a:rPr sz="2651" dirty="0">
                <a:cs typeface="Gill Sans MT"/>
              </a:rPr>
              <a:t>routines</a:t>
            </a:r>
            <a:r>
              <a:rPr sz="2651" spc="-77" dirty="0">
                <a:cs typeface="Gill Sans MT"/>
              </a:rPr>
              <a:t> </a:t>
            </a:r>
            <a:r>
              <a:rPr sz="2651" spc="73" dirty="0">
                <a:cs typeface="Gill Sans MT"/>
              </a:rPr>
              <a:t>will</a:t>
            </a:r>
            <a:r>
              <a:rPr sz="2651" spc="-77" dirty="0">
                <a:cs typeface="Gill Sans MT"/>
              </a:rPr>
              <a:t> </a:t>
            </a:r>
            <a:r>
              <a:rPr sz="2651" spc="56" dirty="0">
                <a:cs typeface="Gill Sans MT"/>
              </a:rPr>
              <a:t>normally</a:t>
            </a:r>
            <a:r>
              <a:rPr sz="2651" spc="-77" dirty="0">
                <a:cs typeface="Gill Sans MT"/>
              </a:rPr>
              <a:t> </a:t>
            </a:r>
            <a:r>
              <a:rPr sz="2651" spc="-17" dirty="0">
                <a:cs typeface="Gill Sans MT"/>
              </a:rPr>
              <a:t>be</a:t>
            </a:r>
            <a:r>
              <a:rPr sz="2651" spc="-81" dirty="0">
                <a:cs typeface="Gill Sans MT"/>
              </a:rPr>
              <a:t> </a:t>
            </a:r>
            <a:r>
              <a:rPr sz="2651" spc="30" dirty="0">
                <a:cs typeface="Gill Sans MT"/>
              </a:rPr>
              <a:t>faster</a:t>
            </a:r>
            <a:r>
              <a:rPr sz="2651" spc="-77" dirty="0">
                <a:cs typeface="Gill Sans MT"/>
              </a:rPr>
              <a:t> </a:t>
            </a:r>
            <a:r>
              <a:rPr sz="2651" spc="97" dirty="0">
                <a:cs typeface="Gill Sans MT"/>
              </a:rPr>
              <a:t>than</a:t>
            </a:r>
            <a:r>
              <a:rPr sz="2651" spc="-77" dirty="0">
                <a:cs typeface="Gill Sans MT"/>
              </a:rPr>
              <a:t> </a:t>
            </a:r>
            <a:r>
              <a:rPr sz="2651" spc="124" dirty="0">
                <a:cs typeface="Gill Sans MT"/>
              </a:rPr>
              <a:t>an  </a:t>
            </a:r>
            <a:r>
              <a:rPr sz="2651" spc="56" dirty="0">
                <a:cs typeface="Gill Sans MT"/>
              </a:rPr>
              <a:t>equivalent</a:t>
            </a:r>
            <a:r>
              <a:rPr sz="2651" spc="-205" dirty="0">
                <a:cs typeface="Gill Sans MT"/>
              </a:rPr>
              <a:t> </a:t>
            </a:r>
            <a:r>
              <a:rPr sz="2651" spc="43" dirty="0">
                <a:cs typeface="Gill Sans MT"/>
              </a:rPr>
              <a:t>implementation.</a:t>
            </a:r>
            <a:endParaRPr sz="2651" dirty="0">
              <a:cs typeface="Gill Sans MT"/>
            </a:endParaRPr>
          </a:p>
          <a:p>
            <a:pPr marL="403440" indent="-390952">
              <a:spcBef>
                <a:spcPts val="795"/>
              </a:spcBef>
              <a:buFont typeface="Arial" panose="020B0604020202020204" pitchFamily="34" charset="0"/>
              <a:buChar char="•"/>
            </a:pPr>
            <a:r>
              <a:rPr lang="en-GB" sz="2651" spc="111" dirty="0">
                <a:cs typeface="Gill Sans MT"/>
              </a:rPr>
              <a:t>For performance advice check:</a:t>
            </a:r>
          </a:p>
          <a:p>
            <a:pPr marL="12488">
              <a:spcBef>
                <a:spcPts val="795"/>
              </a:spcBef>
            </a:pPr>
            <a:r>
              <a:rPr lang="en-GB" sz="1710" spc="111" dirty="0">
                <a:cs typeface="Gill Sans MT"/>
              </a:rPr>
              <a:t>	https://developer.android.com/training/articles/perf-tips.html</a:t>
            </a:r>
            <a:endParaRPr sz="1710" dirty="0">
              <a:cs typeface="Gill Sans MT"/>
            </a:endParaRPr>
          </a:p>
        </p:txBody>
      </p:sp>
    </p:spTree>
    <p:extLst>
      <p:ext uri="{BB962C8B-B14F-4D97-AF65-F5344CB8AC3E}">
        <p14:creationId xmlns:p14="http://schemas.microsoft.com/office/powerpoint/2010/main" val="1614145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452" y="935891"/>
            <a:ext cx="4174468" cy="559261"/>
          </a:xfrm>
        </p:spPr>
        <p:txBody>
          <a:bodyPr>
            <a:noAutofit/>
          </a:bodyPr>
          <a:lstStyle/>
          <a:p>
            <a:r>
              <a:rPr lang="en-MY" spc="13" dirty="0"/>
              <a:t>Performance</a:t>
            </a:r>
            <a:endParaRPr lang="en-MY" dirty="0"/>
          </a:p>
        </p:txBody>
      </p:sp>
      <p:sp>
        <p:nvSpPr>
          <p:cNvPr id="3" name="Text Placeholder 2"/>
          <p:cNvSpPr>
            <a:spLocks noGrp="1"/>
          </p:cNvSpPr>
          <p:nvPr>
            <p:ph type="body" idx="1"/>
          </p:nvPr>
        </p:nvSpPr>
        <p:spPr>
          <a:xfrm>
            <a:off x="662452" y="2045432"/>
            <a:ext cx="7215288" cy="3710865"/>
          </a:xfrm>
        </p:spPr>
        <p:txBody>
          <a:bodyPr>
            <a:normAutofit/>
          </a:bodyPr>
          <a:lstStyle/>
          <a:p>
            <a:pPr>
              <a:buFont typeface="Wingdings" panose="05000000000000000000" pitchFamily="2" charset="2"/>
              <a:buChar char="§"/>
            </a:pPr>
            <a:r>
              <a:rPr lang="en-MY" sz="2736" dirty="0">
                <a:solidFill>
                  <a:schemeClr val="tx1"/>
                </a:solidFill>
              </a:rPr>
              <a:t> Know and Use Libraries</a:t>
            </a:r>
          </a:p>
          <a:p>
            <a:pPr marL="684166" lvl="1" indent="-293214">
              <a:buFont typeface="Arial" panose="020B0604020202020204" pitchFamily="34" charset="0"/>
              <a:buChar char="•"/>
            </a:pPr>
            <a:r>
              <a:rPr lang="en-US" sz="2394" dirty="0">
                <a:solidFill>
                  <a:schemeClr val="tx1"/>
                </a:solidFill>
              </a:rPr>
              <a:t>Library code is likely safer and more optimized than hand-written </a:t>
            </a:r>
            <a:r>
              <a:rPr lang="en-MY" sz="2394" dirty="0">
                <a:solidFill>
                  <a:schemeClr val="tx1"/>
                </a:solidFill>
              </a:rPr>
              <a:t>code</a:t>
            </a:r>
          </a:p>
          <a:p>
            <a:pPr marL="684166" lvl="1" indent="-293214">
              <a:buFont typeface="Arial" panose="020B0604020202020204" pitchFamily="34" charset="0"/>
              <a:buChar char="•"/>
            </a:pPr>
            <a:r>
              <a:rPr lang="en-US" sz="2394" dirty="0">
                <a:solidFill>
                  <a:schemeClr val="tx1"/>
                </a:solidFill>
              </a:rPr>
              <a:t>The system can replace library calls with hand-coded assembler</a:t>
            </a:r>
            <a:endParaRPr lang="en-MY" sz="2394" dirty="0">
              <a:solidFill>
                <a:schemeClr val="tx1"/>
              </a:solidFill>
            </a:endParaRPr>
          </a:p>
          <a:p>
            <a:pPr marL="684166" lvl="1" indent="-293214">
              <a:buFont typeface="Arial" panose="020B0604020202020204" pitchFamily="34" charset="0"/>
              <a:buChar char="•"/>
            </a:pPr>
            <a:r>
              <a:rPr lang="en-US" sz="2394" dirty="0">
                <a:solidFill>
                  <a:schemeClr val="tx1"/>
                </a:solidFill>
              </a:rPr>
              <a:t>Using </a:t>
            </a:r>
            <a:r>
              <a:rPr lang="en-US" sz="2394" dirty="0" err="1">
                <a:solidFill>
                  <a:schemeClr val="tx1"/>
                </a:solidFill>
              </a:rPr>
              <a:t>System.arraycopy</a:t>
            </a:r>
            <a:r>
              <a:rPr lang="en-US" sz="2394" dirty="0">
                <a:solidFill>
                  <a:schemeClr val="tx1"/>
                </a:solidFill>
              </a:rPr>
              <a:t>() is 9x faster on a Nexus One with JIT than a hand-coded copy loop</a:t>
            </a:r>
            <a:r>
              <a:rPr lang="en-MY" sz="2394" dirty="0">
                <a:solidFill>
                  <a:schemeClr val="tx1"/>
                </a:solidFill>
              </a:rPr>
              <a:t> (</a:t>
            </a:r>
            <a:r>
              <a:rPr lang="en-MY" sz="2394" dirty="0" err="1">
                <a:solidFill>
                  <a:schemeClr val="tx1"/>
                </a:solidFill>
              </a:rPr>
              <a:t>selfmade</a:t>
            </a:r>
            <a:r>
              <a:rPr lang="en-MY" sz="2394" dirty="0">
                <a:solidFill>
                  <a:schemeClr val="tx1"/>
                </a:solidFill>
              </a:rPr>
              <a:t> for loop)</a:t>
            </a:r>
          </a:p>
          <a:p>
            <a:pPr lvl="1"/>
            <a:endParaRPr lang="en-MY" sz="2394" dirty="0">
              <a:solidFill>
                <a:schemeClr val="tx1"/>
              </a:solidFill>
            </a:endParaRPr>
          </a:p>
          <a:p>
            <a:pPr marL="684166" lvl="1" indent="-293214">
              <a:buFont typeface="Arial" panose="020B0604020202020204" pitchFamily="34" charset="0"/>
              <a:buChar char="•"/>
            </a:pPr>
            <a:endParaRPr lang="en-MY" dirty="0">
              <a:solidFill>
                <a:schemeClr val="tx1"/>
              </a:solidFill>
            </a:endParaRPr>
          </a:p>
          <a:p>
            <a:pPr lvl="1"/>
            <a:endParaRPr lang="en-MY" dirty="0">
              <a:solidFill>
                <a:schemeClr val="tx1"/>
              </a:solidFill>
            </a:endParaRPr>
          </a:p>
          <a:p>
            <a:pPr lvl="1"/>
            <a:endParaRPr lang="en-MY" dirty="0">
              <a:solidFill>
                <a:schemeClr val="tx1"/>
              </a:solidFill>
            </a:endParaRPr>
          </a:p>
        </p:txBody>
      </p:sp>
    </p:spTree>
    <p:extLst>
      <p:ext uri="{BB962C8B-B14F-4D97-AF65-F5344CB8AC3E}">
        <p14:creationId xmlns:p14="http://schemas.microsoft.com/office/powerpoint/2010/main" val="1046266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pc="-55" dirty="0"/>
              <a:t>R</a:t>
            </a:r>
            <a:r>
              <a:rPr lang="en-MY" spc="-60" dirty="0"/>
              <a:t>e</a:t>
            </a:r>
            <a:r>
              <a:rPr lang="en-MY" spc="40" dirty="0"/>
              <a:t>s</a:t>
            </a:r>
            <a:r>
              <a:rPr lang="en-MY" spc="120" dirty="0"/>
              <a:t>p</a:t>
            </a:r>
            <a:r>
              <a:rPr lang="en-MY" spc="-229" dirty="0"/>
              <a:t>o</a:t>
            </a:r>
            <a:r>
              <a:rPr lang="en-MY" spc="160" dirty="0"/>
              <a:t>n</a:t>
            </a:r>
            <a:r>
              <a:rPr lang="en-MY" spc="40" dirty="0"/>
              <a:t>s</a:t>
            </a:r>
            <a:r>
              <a:rPr lang="en-MY" spc="165" dirty="0"/>
              <a:t>i</a:t>
            </a:r>
            <a:r>
              <a:rPr lang="en-MY" spc="65" dirty="0"/>
              <a:t>v</a:t>
            </a:r>
            <a:r>
              <a:rPr lang="en-MY" spc="-114" dirty="0"/>
              <a:t>e</a:t>
            </a:r>
            <a:r>
              <a:rPr lang="en-MY" spc="160" dirty="0"/>
              <a:t>n</a:t>
            </a:r>
            <a:r>
              <a:rPr lang="en-MY" spc="-114" dirty="0"/>
              <a:t>e</a:t>
            </a:r>
            <a:r>
              <a:rPr lang="en-MY" spc="40" dirty="0"/>
              <a:t>s</a:t>
            </a:r>
            <a:r>
              <a:rPr lang="en-MY" spc="50" dirty="0"/>
              <a:t>s</a:t>
            </a:r>
            <a:endParaRPr lang="en-MY"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spc="85" dirty="0">
                <a:solidFill>
                  <a:schemeClr val="tx1"/>
                </a:solidFill>
              </a:rPr>
              <a:t>Must</a:t>
            </a:r>
            <a:r>
              <a:rPr lang="en-US" sz="2400" spc="-80" dirty="0">
                <a:solidFill>
                  <a:schemeClr val="tx1"/>
                </a:solidFill>
              </a:rPr>
              <a:t> </a:t>
            </a:r>
            <a:r>
              <a:rPr lang="en-US" sz="2400" spc="-15" dirty="0">
                <a:solidFill>
                  <a:schemeClr val="tx1"/>
                </a:solidFill>
              </a:rPr>
              <a:t>respond</a:t>
            </a:r>
            <a:r>
              <a:rPr lang="en-US" sz="2400" spc="-80" dirty="0">
                <a:solidFill>
                  <a:schemeClr val="tx1"/>
                </a:solidFill>
              </a:rPr>
              <a:t> </a:t>
            </a:r>
            <a:r>
              <a:rPr lang="en-US" sz="2400" spc="-55" dirty="0">
                <a:solidFill>
                  <a:schemeClr val="tx1"/>
                </a:solidFill>
              </a:rPr>
              <a:t>to</a:t>
            </a:r>
            <a:r>
              <a:rPr lang="en-US" sz="2400" spc="-80" dirty="0">
                <a:solidFill>
                  <a:schemeClr val="tx1"/>
                </a:solidFill>
              </a:rPr>
              <a:t> </a:t>
            </a:r>
            <a:r>
              <a:rPr lang="en-US" sz="2400" spc="95" dirty="0">
                <a:solidFill>
                  <a:schemeClr val="tx1"/>
                </a:solidFill>
              </a:rPr>
              <a:t>an</a:t>
            </a:r>
            <a:r>
              <a:rPr lang="en-US" sz="2400" spc="-80" dirty="0">
                <a:solidFill>
                  <a:schemeClr val="tx1"/>
                </a:solidFill>
              </a:rPr>
              <a:t> </a:t>
            </a:r>
            <a:r>
              <a:rPr lang="en-US" sz="2400" spc="-5" dirty="0">
                <a:solidFill>
                  <a:schemeClr val="tx1"/>
                </a:solidFill>
              </a:rPr>
              <a:t>event</a:t>
            </a:r>
            <a:r>
              <a:rPr lang="en-US" sz="2400" spc="-80" dirty="0">
                <a:solidFill>
                  <a:schemeClr val="tx1"/>
                </a:solidFill>
              </a:rPr>
              <a:t> </a:t>
            </a:r>
            <a:r>
              <a:rPr lang="en-US" sz="2400" spc="60" dirty="0">
                <a:solidFill>
                  <a:schemeClr val="tx1"/>
                </a:solidFill>
              </a:rPr>
              <a:t>within</a:t>
            </a:r>
            <a:r>
              <a:rPr lang="en-US" sz="2400" spc="-80" dirty="0">
                <a:solidFill>
                  <a:schemeClr val="tx1"/>
                </a:solidFill>
              </a:rPr>
              <a:t> </a:t>
            </a:r>
            <a:r>
              <a:rPr lang="en-US" sz="2400" spc="-85" dirty="0">
                <a:solidFill>
                  <a:schemeClr val="tx1"/>
                </a:solidFill>
              </a:rPr>
              <a:t>5</a:t>
            </a:r>
            <a:r>
              <a:rPr lang="en-US" sz="2400" spc="-80" dirty="0">
                <a:solidFill>
                  <a:schemeClr val="tx1"/>
                </a:solidFill>
              </a:rPr>
              <a:t> </a:t>
            </a:r>
            <a:r>
              <a:rPr lang="en-US" sz="2400" spc="-5" dirty="0">
                <a:solidFill>
                  <a:schemeClr val="tx1"/>
                </a:solidFill>
              </a:rPr>
              <a:t>seconds.</a:t>
            </a:r>
          </a:p>
          <a:p>
            <a:pPr>
              <a:buFont typeface="Wingdings" panose="05000000000000000000" pitchFamily="2" charset="2"/>
              <a:buChar char="§"/>
            </a:pPr>
            <a:r>
              <a:rPr lang="en-US" sz="2400" dirty="0" err="1">
                <a:solidFill>
                  <a:schemeClr val="tx1"/>
                </a:solidFill>
              </a:rPr>
              <a:t>BroadcastReceiver</a:t>
            </a:r>
            <a:r>
              <a:rPr lang="en-US" sz="2400" dirty="0">
                <a:solidFill>
                  <a:schemeClr val="tx1"/>
                </a:solidFill>
              </a:rPr>
              <a:t> </a:t>
            </a:r>
            <a:r>
              <a:rPr lang="en-US" sz="2400" spc="45" dirty="0">
                <a:solidFill>
                  <a:schemeClr val="tx1"/>
                </a:solidFill>
              </a:rPr>
              <a:t>must </a:t>
            </a:r>
            <a:r>
              <a:rPr lang="en-US" sz="2400" spc="-20" dirty="0">
                <a:solidFill>
                  <a:schemeClr val="tx1"/>
                </a:solidFill>
              </a:rPr>
              <a:t>return </a:t>
            </a:r>
            <a:r>
              <a:rPr lang="en-US" sz="2400" spc="-10" dirty="0">
                <a:solidFill>
                  <a:schemeClr val="tx1"/>
                </a:solidFill>
              </a:rPr>
              <a:t>from</a:t>
            </a:r>
            <a:r>
              <a:rPr lang="en-US" sz="2400" spc="-345" dirty="0">
                <a:solidFill>
                  <a:schemeClr val="tx1"/>
                </a:solidFill>
              </a:rPr>
              <a:t> </a:t>
            </a:r>
            <a:r>
              <a:rPr lang="en-US" sz="2400" spc="40" dirty="0">
                <a:solidFill>
                  <a:schemeClr val="tx1"/>
                </a:solidFill>
              </a:rPr>
              <a:t>its  </a:t>
            </a:r>
            <a:r>
              <a:rPr lang="en-US" sz="2400" spc="-15" dirty="0" err="1">
                <a:solidFill>
                  <a:schemeClr val="tx1"/>
                </a:solidFill>
              </a:rPr>
              <a:t>onReceive</a:t>
            </a:r>
            <a:r>
              <a:rPr lang="en-US" sz="2400" spc="-15" dirty="0">
                <a:solidFill>
                  <a:schemeClr val="tx1"/>
                </a:solidFill>
              </a:rPr>
              <a:t> </a:t>
            </a:r>
            <a:r>
              <a:rPr lang="en-US" sz="2400" spc="35" dirty="0">
                <a:solidFill>
                  <a:schemeClr val="tx1"/>
                </a:solidFill>
              </a:rPr>
              <a:t>handler </a:t>
            </a:r>
            <a:r>
              <a:rPr lang="en-US" sz="2400" spc="60" dirty="0">
                <a:solidFill>
                  <a:schemeClr val="tx1"/>
                </a:solidFill>
              </a:rPr>
              <a:t>within </a:t>
            </a:r>
            <a:r>
              <a:rPr lang="en-US" sz="2400" spc="-85" dirty="0">
                <a:solidFill>
                  <a:schemeClr val="tx1"/>
                </a:solidFill>
              </a:rPr>
              <a:t>10</a:t>
            </a:r>
            <a:r>
              <a:rPr lang="en-US" sz="2400" spc="-365" dirty="0">
                <a:solidFill>
                  <a:schemeClr val="tx1"/>
                </a:solidFill>
              </a:rPr>
              <a:t> </a:t>
            </a:r>
            <a:r>
              <a:rPr lang="en-US" sz="2400" spc="-5" dirty="0">
                <a:solidFill>
                  <a:schemeClr val="tx1"/>
                </a:solidFill>
              </a:rPr>
              <a:t>seconds.</a:t>
            </a:r>
          </a:p>
          <a:p>
            <a:pPr>
              <a:buFont typeface="Wingdings" panose="05000000000000000000" pitchFamily="2" charset="2"/>
              <a:buChar char="§"/>
            </a:pPr>
            <a:r>
              <a:rPr lang="en-MY" sz="2400" spc="20" dirty="0"/>
              <a:t>Culprits</a:t>
            </a:r>
          </a:p>
          <a:p>
            <a:pPr marL="0" indent="0">
              <a:buNone/>
            </a:pPr>
            <a:r>
              <a:rPr lang="en-US" sz="2400" spc="20" dirty="0"/>
              <a:t>   - </a:t>
            </a:r>
            <a:r>
              <a:rPr lang="en-US" sz="2200" spc="-55" dirty="0"/>
              <a:t>Network</a:t>
            </a:r>
            <a:r>
              <a:rPr lang="en-US" sz="2200" spc="-155" dirty="0"/>
              <a:t> </a:t>
            </a:r>
            <a:r>
              <a:rPr lang="en-US" sz="2200" spc="-30" dirty="0"/>
              <a:t>Access</a:t>
            </a:r>
          </a:p>
          <a:p>
            <a:pPr marL="0" indent="0">
              <a:buNone/>
            </a:pPr>
            <a:r>
              <a:rPr lang="en-US" sz="2200" spc="-30" dirty="0"/>
              <a:t>    - Complex</a:t>
            </a:r>
            <a:r>
              <a:rPr lang="en-US" sz="2200" spc="-105" dirty="0"/>
              <a:t> </a:t>
            </a:r>
            <a:r>
              <a:rPr lang="en-US" sz="2200" spc="15" dirty="0"/>
              <a:t>Processing</a:t>
            </a:r>
          </a:p>
          <a:p>
            <a:pPr marL="0" indent="0">
              <a:buNone/>
            </a:pPr>
            <a:r>
              <a:rPr lang="en-US" sz="2200" spc="15" dirty="0"/>
              <a:t>    - </a:t>
            </a:r>
            <a:r>
              <a:rPr lang="en-US" sz="2200" spc="40" dirty="0"/>
              <a:t>File</a:t>
            </a:r>
            <a:r>
              <a:rPr lang="en-US" sz="2200" spc="-140" dirty="0"/>
              <a:t> </a:t>
            </a:r>
            <a:r>
              <a:rPr lang="en-US" sz="2200" spc="5" dirty="0"/>
              <a:t>I/O</a:t>
            </a:r>
            <a:endParaRPr lang="en-US" sz="2200" dirty="0"/>
          </a:p>
          <a:p>
            <a:pPr lvl="1">
              <a:buFont typeface="Wingdings" panose="05000000000000000000" pitchFamily="2" charset="2"/>
              <a:buChar char="§"/>
            </a:pPr>
            <a:endParaRPr lang="en-MY" sz="2200" spc="20" dirty="0"/>
          </a:p>
          <a:p>
            <a:pPr>
              <a:buFont typeface="Wingdings" panose="05000000000000000000" pitchFamily="2" charset="2"/>
              <a:buChar char="§"/>
            </a:pPr>
            <a:endParaRPr lang="en-MY" sz="2400" dirty="0">
              <a:solidFill>
                <a:schemeClr val="tx1"/>
              </a:solidFill>
            </a:endParaRPr>
          </a:p>
        </p:txBody>
      </p:sp>
      <p:pic>
        <p:nvPicPr>
          <p:cNvPr id="5" name="Picture 4"/>
          <p:cNvPicPr>
            <a:picLocks noChangeAspect="1"/>
          </p:cNvPicPr>
          <p:nvPr/>
        </p:nvPicPr>
        <p:blipFill>
          <a:blip r:embed="rId2"/>
          <a:stretch>
            <a:fillRect/>
          </a:stretch>
        </p:blipFill>
        <p:spPr>
          <a:xfrm>
            <a:off x="5681718" y="2931208"/>
            <a:ext cx="1839780" cy="3279193"/>
          </a:xfrm>
          <a:prstGeom prst="rect">
            <a:avLst/>
          </a:prstGeom>
        </p:spPr>
      </p:pic>
    </p:spTree>
    <p:extLst>
      <p:ext uri="{BB962C8B-B14F-4D97-AF65-F5344CB8AC3E}">
        <p14:creationId xmlns:p14="http://schemas.microsoft.com/office/powerpoint/2010/main" val="985934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endParaRPr lang="en-MY" dirty="0"/>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
            </a:pPr>
            <a:r>
              <a:rPr lang="en-US" sz="2400" spc="-5" dirty="0">
                <a:latin typeface="Gill Sans MT"/>
                <a:cs typeface="Gill Sans MT"/>
              </a:rPr>
              <a:t>Google</a:t>
            </a:r>
            <a:r>
              <a:rPr lang="en-US" sz="2400" spc="-65" dirty="0">
                <a:latin typeface="Gill Sans MT"/>
                <a:cs typeface="Gill Sans MT"/>
              </a:rPr>
              <a:t> </a:t>
            </a:r>
            <a:r>
              <a:rPr lang="en-US" sz="2400" spc="180" dirty="0">
                <a:latin typeface="Gill Sans MT"/>
                <a:cs typeface="Gill Sans MT"/>
              </a:rPr>
              <a:t>Play</a:t>
            </a:r>
            <a:r>
              <a:rPr lang="en-US" sz="2400" spc="-75" dirty="0">
                <a:latin typeface="Gill Sans MT"/>
                <a:cs typeface="Gill Sans MT"/>
              </a:rPr>
              <a:t> </a:t>
            </a:r>
            <a:r>
              <a:rPr lang="en-US" sz="2400" spc="85" dirty="0">
                <a:latin typeface="Gill Sans MT"/>
                <a:cs typeface="Gill Sans MT"/>
              </a:rPr>
              <a:t>is</a:t>
            </a:r>
            <a:r>
              <a:rPr lang="en-US" sz="2400" spc="-75" dirty="0">
                <a:latin typeface="Gill Sans MT"/>
                <a:cs typeface="Gill Sans MT"/>
              </a:rPr>
              <a:t> </a:t>
            </a:r>
            <a:r>
              <a:rPr lang="en-US" sz="2400" spc="5" dirty="0">
                <a:latin typeface="Gill Sans MT"/>
                <a:cs typeface="Gill Sans MT"/>
              </a:rPr>
              <a:t>open</a:t>
            </a:r>
            <a:r>
              <a:rPr lang="en-US" sz="2400" spc="-75" dirty="0">
                <a:latin typeface="Gill Sans MT"/>
                <a:cs typeface="Gill Sans MT"/>
              </a:rPr>
              <a:t> </a:t>
            </a:r>
            <a:r>
              <a:rPr lang="en-US" sz="2400" dirty="0">
                <a:latin typeface="Gill Sans MT"/>
                <a:cs typeface="Gill Sans MT"/>
              </a:rPr>
              <a:t>(contrast</a:t>
            </a:r>
            <a:r>
              <a:rPr lang="en-US" sz="2400" spc="-80" dirty="0">
                <a:latin typeface="Gill Sans MT"/>
                <a:cs typeface="Gill Sans MT"/>
              </a:rPr>
              <a:t> </a:t>
            </a:r>
            <a:r>
              <a:rPr lang="en-US" sz="2400" spc="40" dirty="0">
                <a:latin typeface="Gill Sans MT"/>
                <a:cs typeface="Gill Sans MT"/>
              </a:rPr>
              <a:t>the</a:t>
            </a:r>
            <a:r>
              <a:rPr lang="en-US" sz="2400" spc="-80" dirty="0">
                <a:latin typeface="Gill Sans MT"/>
                <a:cs typeface="Gill Sans MT"/>
              </a:rPr>
              <a:t> </a:t>
            </a:r>
            <a:r>
              <a:rPr lang="en-US" sz="2400" spc="75" dirty="0">
                <a:latin typeface="Gill Sans MT"/>
                <a:cs typeface="Gill Sans MT"/>
              </a:rPr>
              <a:t>iPhone</a:t>
            </a:r>
            <a:r>
              <a:rPr lang="en-US" sz="2400" spc="-65" dirty="0">
                <a:latin typeface="Gill Sans MT"/>
                <a:cs typeface="Gill Sans MT"/>
              </a:rPr>
              <a:t> </a:t>
            </a:r>
            <a:r>
              <a:rPr lang="en-US" sz="2400" spc="25" dirty="0">
                <a:latin typeface="Gill Sans MT"/>
                <a:cs typeface="Gill Sans MT"/>
              </a:rPr>
              <a:t>App</a:t>
            </a:r>
            <a:r>
              <a:rPr lang="en-US" sz="2400" spc="-65" dirty="0">
                <a:latin typeface="Gill Sans MT"/>
                <a:cs typeface="Gill Sans MT"/>
              </a:rPr>
              <a:t> </a:t>
            </a:r>
            <a:r>
              <a:rPr lang="en-US" sz="2400" spc="-30" dirty="0">
                <a:latin typeface="Gill Sans MT"/>
                <a:cs typeface="Gill Sans MT"/>
              </a:rPr>
              <a:t>Store).</a:t>
            </a:r>
            <a:endParaRPr lang="en-US" sz="2400" dirty="0">
              <a:latin typeface="Gill Sans MT"/>
              <a:cs typeface="Gill Sans MT"/>
            </a:endParaRPr>
          </a:p>
          <a:p>
            <a:pPr marL="355600" marR="535940" indent="-342900">
              <a:lnSpc>
                <a:spcPts val="3460"/>
              </a:lnSpc>
              <a:spcBef>
                <a:spcPts val="1270"/>
              </a:spcBef>
              <a:buFont typeface="Wingdings" panose="05000000000000000000" pitchFamily="2" charset="2"/>
              <a:buChar char="§"/>
            </a:pPr>
            <a:r>
              <a:rPr lang="en-US" spc="-25" dirty="0">
                <a:latin typeface="Gill Sans MT"/>
                <a:cs typeface="Gill Sans MT"/>
              </a:rPr>
              <a:t>Users</a:t>
            </a:r>
            <a:r>
              <a:rPr lang="en-US" spc="-85" dirty="0">
                <a:latin typeface="Gill Sans MT"/>
                <a:cs typeface="Gill Sans MT"/>
              </a:rPr>
              <a:t> </a:t>
            </a:r>
            <a:r>
              <a:rPr lang="en-US" spc="30" dirty="0">
                <a:latin typeface="Gill Sans MT"/>
                <a:cs typeface="Gill Sans MT"/>
              </a:rPr>
              <a:t>need</a:t>
            </a:r>
            <a:r>
              <a:rPr lang="en-US" spc="-80" dirty="0">
                <a:latin typeface="Gill Sans MT"/>
                <a:cs typeface="Gill Sans MT"/>
              </a:rPr>
              <a:t> </a:t>
            </a:r>
            <a:r>
              <a:rPr lang="en-US" spc="-60" dirty="0">
                <a:latin typeface="Gill Sans MT"/>
                <a:cs typeface="Gill Sans MT"/>
              </a:rPr>
              <a:t>to</a:t>
            </a:r>
            <a:r>
              <a:rPr lang="en-US" spc="-80" dirty="0">
                <a:latin typeface="Gill Sans MT"/>
                <a:cs typeface="Gill Sans MT"/>
              </a:rPr>
              <a:t> </a:t>
            </a:r>
            <a:r>
              <a:rPr lang="en-US" spc="-10" dirty="0">
                <a:latin typeface="Gill Sans MT"/>
                <a:cs typeface="Gill Sans MT"/>
              </a:rPr>
              <a:t>be</a:t>
            </a:r>
            <a:r>
              <a:rPr lang="en-US" spc="-85" dirty="0">
                <a:latin typeface="Gill Sans MT"/>
                <a:cs typeface="Gill Sans MT"/>
              </a:rPr>
              <a:t> </a:t>
            </a:r>
            <a:r>
              <a:rPr lang="en-US" spc="55" dirty="0">
                <a:latin typeface="Gill Sans MT"/>
                <a:cs typeface="Gill Sans MT"/>
              </a:rPr>
              <a:t>careful</a:t>
            </a:r>
            <a:r>
              <a:rPr lang="en-US" spc="-80" dirty="0">
                <a:latin typeface="Gill Sans MT"/>
                <a:cs typeface="Gill Sans MT"/>
              </a:rPr>
              <a:t> </a:t>
            </a:r>
            <a:r>
              <a:rPr lang="en-US" spc="130" dirty="0">
                <a:latin typeface="Gill Sans MT"/>
                <a:cs typeface="Gill Sans MT"/>
              </a:rPr>
              <a:t>in</a:t>
            </a:r>
            <a:r>
              <a:rPr lang="en-US" spc="-80" dirty="0">
                <a:latin typeface="Gill Sans MT"/>
                <a:cs typeface="Gill Sans MT"/>
              </a:rPr>
              <a:t> </a:t>
            </a:r>
            <a:r>
              <a:rPr lang="en-US" spc="75" dirty="0">
                <a:latin typeface="Gill Sans MT"/>
                <a:cs typeface="Gill Sans MT"/>
              </a:rPr>
              <a:t>accepting</a:t>
            </a:r>
            <a:r>
              <a:rPr lang="en-US" spc="-85" dirty="0">
                <a:latin typeface="Gill Sans MT"/>
                <a:cs typeface="Gill Sans MT"/>
              </a:rPr>
              <a:t> </a:t>
            </a:r>
            <a:r>
              <a:rPr lang="en-US" spc="40" dirty="0">
                <a:latin typeface="Gill Sans MT"/>
                <a:cs typeface="Gill Sans MT"/>
              </a:rPr>
              <a:t>permissions  </a:t>
            </a:r>
            <a:r>
              <a:rPr lang="en-US" spc="5" dirty="0">
                <a:latin typeface="Gill Sans MT"/>
                <a:cs typeface="Gill Sans MT"/>
              </a:rPr>
              <a:t>requests.</a:t>
            </a:r>
            <a:endParaRPr lang="en-US" dirty="0">
              <a:latin typeface="Gill Sans MT"/>
              <a:cs typeface="Gill Sans MT"/>
            </a:endParaRPr>
          </a:p>
          <a:p>
            <a:pPr marL="265430" indent="-342900">
              <a:lnSpc>
                <a:spcPct val="100000"/>
              </a:lnSpc>
              <a:spcBef>
                <a:spcPts val="944"/>
              </a:spcBef>
              <a:buFont typeface="Wingdings" panose="05000000000000000000" pitchFamily="2" charset="2"/>
              <a:buChar char="§"/>
            </a:pPr>
            <a:r>
              <a:rPr lang="en-US" spc="-5" dirty="0">
                <a:latin typeface="Gill Sans MT"/>
                <a:cs typeface="Gill Sans MT"/>
              </a:rPr>
              <a:t>From </a:t>
            </a:r>
            <a:r>
              <a:rPr lang="en-US" spc="175" dirty="0">
                <a:latin typeface="Gill Sans MT"/>
                <a:cs typeface="Gill Sans MT"/>
              </a:rPr>
              <a:t>a</a:t>
            </a:r>
            <a:r>
              <a:rPr lang="en-US" spc="-500" dirty="0">
                <a:latin typeface="Gill Sans MT"/>
                <a:cs typeface="Gill Sans MT"/>
              </a:rPr>
              <a:t> </a:t>
            </a:r>
            <a:r>
              <a:rPr lang="en-US" spc="20" dirty="0">
                <a:latin typeface="Gill Sans MT"/>
                <a:cs typeface="Gill Sans MT"/>
              </a:rPr>
              <a:t>development </a:t>
            </a:r>
            <a:r>
              <a:rPr lang="en-US" spc="50" dirty="0">
                <a:latin typeface="Gill Sans MT"/>
                <a:cs typeface="Gill Sans MT"/>
              </a:rPr>
              <a:t>point </a:t>
            </a:r>
            <a:r>
              <a:rPr lang="en-US" spc="30" dirty="0">
                <a:latin typeface="Gill Sans MT"/>
                <a:cs typeface="Gill Sans MT"/>
              </a:rPr>
              <a:t>of view:</a:t>
            </a:r>
            <a:endParaRPr lang="en-US" dirty="0">
              <a:latin typeface="Gill Sans MT"/>
              <a:cs typeface="Gill Sans MT"/>
            </a:endParaRPr>
          </a:p>
          <a:p>
            <a:pPr marL="372110" indent="-269240">
              <a:lnSpc>
                <a:spcPct val="100000"/>
              </a:lnSpc>
              <a:spcBef>
                <a:spcPts val="1035"/>
              </a:spcBef>
              <a:buSzPct val="64150"/>
              <a:buFont typeface="Calibri"/>
              <a:buChar char="–"/>
              <a:tabLst>
                <a:tab pos="374015" algn="l"/>
              </a:tabLst>
            </a:pPr>
            <a:r>
              <a:rPr lang="en-US" spc="-25" dirty="0">
                <a:latin typeface="Gill Sans MT"/>
                <a:cs typeface="Gill Sans MT"/>
              </a:rPr>
              <a:t>Don't </a:t>
            </a:r>
            <a:r>
              <a:rPr lang="en-US" spc="-10" dirty="0">
                <a:latin typeface="Gill Sans MT"/>
                <a:cs typeface="Gill Sans MT"/>
              </a:rPr>
              <a:t>request </a:t>
            </a:r>
            <a:r>
              <a:rPr lang="en-US" spc="25" dirty="0">
                <a:latin typeface="Gill Sans MT"/>
                <a:cs typeface="Gill Sans MT"/>
              </a:rPr>
              <a:t>permissions </a:t>
            </a:r>
            <a:r>
              <a:rPr lang="en-US" spc="40" dirty="0">
                <a:latin typeface="Gill Sans MT"/>
                <a:cs typeface="Gill Sans MT"/>
              </a:rPr>
              <a:t>you </a:t>
            </a:r>
            <a:r>
              <a:rPr lang="en-US" spc="5" dirty="0">
                <a:latin typeface="Gill Sans MT"/>
                <a:cs typeface="Gill Sans MT"/>
              </a:rPr>
              <a:t>don't</a:t>
            </a:r>
            <a:r>
              <a:rPr lang="en-US" spc="-465" dirty="0">
                <a:latin typeface="Gill Sans MT"/>
                <a:cs typeface="Gill Sans MT"/>
              </a:rPr>
              <a:t> </a:t>
            </a:r>
            <a:r>
              <a:rPr lang="en-US" spc="10" dirty="0">
                <a:latin typeface="Gill Sans MT"/>
                <a:cs typeface="Gill Sans MT"/>
              </a:rPr>
              <a:t>need.</a:t>
            </a:r>
            <a:endParaRPr lang="en-US" dirty="0">
              <a:latin typeface="Gill Sans MT"/>
              <a:cs typeface="Gill Sans MT"/>
            </a:endParaRPr>
          </a:p>
          <a:p>
            <a:pPr marL="372110" marR="71120" indent="-269240">
              <a:lnSpc>
                <a:spcPts val="3020"/>
              </a:lnSpc>
              <a:spcBef>
                <a:spcPts val="1019"/>
              </a:spcBef>
              <a:buSzPct val="64150"/>
              <a:buFont typeface="Calibri"/>
              <a:buChar char="–"/>
              <a:tabLst>
                <a:tab pos="374015" algn="l"/>
              </a:tabLst>
            </a:pPr>
            <a:r>
              <a:rPr lang="en-US" dirty="0">
                <a:latin typeface="Gill Sans MT"/>
                <a:cs typeface="Gill Sans MT"/>
              </a:rPr>
              <a:t>Require</a:t>
            </a:r>
            <a:r>
              <a:rPr lang="en-US" spc="-80" dirty="0">
                <a:latin typeface="Gill Sans MT"/>
                <a:cs typeface="Gill Sans MT"/>
              </a:rPr>
              <a:t> </a:t>
            </a:r>
            <a:r>
              <a:rPr lang="en-US" spc="25" dirty="0">
                <a:latin typeface="Gill Sans MT"/>
                <a:cs typeface="Gill Sans MT"/>
              </a:rPr>
              <a:t>permissions</a:t>
            </a:r>
            <a:r>
              <a:rPr lang="en-US" spc="-80" dirty="0">
                <a:latin typeface="Gill Sans MT"/>
                <a:cs typeface="Gill Sans MT"/>
              </a:rPr>
              <a:t> </a:t>
            </a:r>
            <a:r>
              <a:rPr lang="en-US" dirty="0">
                <a:latin typeface="Gill Sans MT"/>
                <a:cs typeface="Gill Sans MT"/>
              </a:rPr>
              <a:t>from</a:t>
            </a:r>
            <a:r>
              <a:rPr lang="en-US" spc="-80" dirty="0">
                <a:latin typeface="Gill Sans MT"/>
                <a:cs typeface="Gill Sans MT"/>
              </a:rPr>
              <a:t> </a:t>
            </a:r>
            <a:r>
              <a:rPr lang="en-US" spc="-5" dirty="0">
                <a:latin typeface="Gill Sans MT"/>
                <a:cs typeface="Gill Sans MT"/>
              </a:rPr>
              <a:t>users</a:t>
            </a:r>
            <a:r>
              <a:rPr lang="en-US" spc="-80" dirty="0">
                <a:latin typeface="Gill Sans MT"/>
                <a:cs typeface="Gill Sans MT"/>
              </a:rPr>
              <a:t> </a:t>
            </a:r>
            <a:r>
              <a:rPr lang="en-US" spc="140" dirty="0">
                <a:latin typeface="Gill Sans MT"/>
                <a:cs typeface="Gill Sans MT"/>
              </a:rPr>
              <a:t>if</a:t>
            </a:r>
            <a:r>
              <a:rPr lang="en-US" spc="-80" dirty="0">
                <a:latin typeface="Gill Sans MT"/>
                <a:cs typeface="Gill Sans MT"/>
              </a:rPr>
              <a:t> </a:t>
            </a:r>
            <a:r>
              <a:rPr lang="en-US" spc="40" dirty="0">
                <a:latin typeface="Gill Sans MT"/>
                <a:cs typeface="Gill Sans MT"/>
              </a:rPr>
              <a:t>you</a:t>
            </a:r>
            <a:r>
              <a:rPr lang="en-US" spc="-80" dirty="0">
                <a:latin typeface="Gill Sans MT"/>
                <a:cs typeface="Gill Sans MT"/>
              </a:rPr>
              <a:t> </a:t>
            </a:r>
            <a:r>
              <a:rPr lang="en-US" spc="75" dirty="0">
                <a:latin typeface="Gill Sans MT"/>
                <a:cs typeface="Gill Sans MT"/>
              </a:rPr>
              <a:t>publish</a:t>
            </a:r>
            <a:r>
              <a:rPr lang="en-US" spc="-65" dirty="0">
                <a:latin typeface="Gill Sans MT"/>
                <a:cs typeface="Gill Sans MT"/>
              </a:rPr>
              <a:t> </a:t>
            </a:r>
            <a:r>
              <a:rPr lang="en-US" spc="15" dirty="0">
                <a:latin typeface="Gill Sans MT"/>
                <a:cs typeface="Gill Sans MT"/>
              </a:rPr>
              <a:t>Services</a:t>
            </a:r>
            <a:r>
              <a:rPr lang="en-US" spc="-80" dirty="0">
                <a:latin typeface="Gill Sans MT"/>
                <a:cs typeface="Gill Sans MT"/>
              </a:rPr>
              <a:t> </a:t>
            </a:r>
            <a:r>
              <a:rPr lang="en-US" spc="-125" dirty="0">
                <a:latin typeface="Gill Sans MT"/>
                <a:cs typeface="Gill Sans MT"/>
              </a:rPr>
              <a:t>or  </a:t>
            </a:r>
            <a:r>
              <a:rPr lang="en-US" spc="10" dirty="0">
                <a:latin typeface="Gill Sans MT"/>
                <a:cs typeface="Gill Sans MT"/>
              </a:rPr>
              <a:t>broadcast</a:t>
            </a:r>
            <a:r>
              <a:rPr lang="en-US" spc="-114" dirty="0">
                <a:latin typeface="Gill Sans MT"/>
                <a:cs typeface="Gill Sans MT"/>
              </a:rPr>
              <a:t> </a:t>
            </a:r>
            <a:r>
              <a:rPr lang="en-US" spc="40" dirty="0">
                <a:latin typeface="Gill Sans MT"/>
                <a:cs typeface="Gill Sans MT"/>
              </a:rPr>
              <a:t>Intents.</a:t>
            </a:r>
            <a:endParaRPr lang="en-US" dirty="0">
              <a:latin typeface="Gill Sans MT"/>
              <a:cs typeface="Gill Sans MT"/>
            </a:endParaRPr>
          </a:p>
          <a:p>
            <a:pPr marL="373380" indent="-270510">
              <a:lnSpc>
                <a:spcPct val="100000"/>
              </a:lnSpc>
              <a:spcBef>
                <a:spcPts val="705"/>
              </a:spcBef>
              <a:buSzPct val="64150"/>
              <a:buFont typeface="Calibri"/>
              <a:buChar char="–"/>
              <a:tabLst>
                <a:tab pos="374015" algn="l"/>
              </a:tabLst>
            </a:pPr>
            <a:r>
              <a:rPr lang="en-US" spc="-40" dirty="0">
                <a:latin typeface="Gill Sans MT"/>
                <a:cs typeface="Gill Sans MT"/>
              </a:rPr>
              <a:t>Take </a:t>
            </a:r>
            <a:r>
              <a:rPr lang="en-US" spc="-20" dirty="0">
                <a:latin typeface="Gill Sans MT"/>
                <a:cs typeface="Gill Sans MT"/>
              </a:rPr>
              <a:t>care </a:t>
            </a:r>
            <a:r>
              <a:rPr lang="en-US" spc="65" dirty="0">
                <a:latin typeface="Gill Sans MT"/>
                <a:cs typeface="Gill Sans MT"/>
              </a:rPr>
              <a:t>with </a:t>
            </a:r>
            <a:r>
              <a:rPr lang="en-US" spc="75" dirty="0">
                <a:latin typeface="Gill Sans MT"/>
                <a:cs typeface="Gill Sans MT"/>
              </a:rPr>
              <a:t>input</a:t>
            </a:r>
            <a:r>
              <a:rPr lang="en-US" spc="-484" dirty="0">
                <a:latin typeface="Gill Sans MT"/>
                <a:cs typeface="Gill Sans MT"/>
              </a:rPr>
              <a:t> </a:t>
            </a:r>
            <a:r>
              <a:rPr lang="en-US" dirty="0">
                <a:latin typeface="Gill Sans MT"/>
                <a:cs typeface="Gill Sans MT"/>
              </a:rPr>
              <a:t>from </a:t>
            </a:r>
            <a:r>
              <a:rPr lang="en-US" spc="-5" dirty="0">
                <a:latin typeface="Gill Sans MT"/>
                <a:cs typeface="Gill Sans MT"/>
              </a:rPr>
              <a:t>external </a:t>
            </a:r>
            <a:r>
              <a:rPr lang="en-US" spc="-25" dirty="0">
                <a:latin typeface="Gill Sans MT"/>
                <a:cs typeface="Gill Sans MT"/>
              </a:rPr>
              <a:t>sources.</a:t>
            </a:r>
            <a:endParaRPr lang="en-US" dirty="0">
              <a:latin typeface="Gill Sans MT"/>
              <a:cs typeface="Gill Sans MT"/>
            </a:endParaRPr>
          </a:p>
          <a:p>
            <a:endParaRPr lang="en-MY" dirty="0"/>
          </a:p>
        </p:txBody>
      </p:sp>
      <p:pic>
        <p:nvPicPr>
          <p:cNvPr id="4" name="Picture 3"/>
          <p:cNvPicPr>
            <a:picLocks noChangeAspect="1"/>
          </p:cNvPicPr>
          <p:nvPr/>
        </p:nvPicPr>
        <p:blipFill>
          <a:blip r:embed="rId2"/>
          <a:stretch>
            <a:fillRect/>
          </a:stretch>
        </p:blipFill>
        <p:spPr>
          <a:xfrm>
            <a:off x="7185211" y="4468607"/>
            <a:ext cx="1489197" cy="1619955"/>
          </a:xfrm>
          <a:prstGeom prst="rect">
            <a:avLst/>
          </a:prstGeom>
        </p:spPr>
      </p:pic>
    </p:spTree>
    <p:extLst>
      <p:ext uri="{BB962C8B-B14F-4D97-AF65-F5344CB8AC3E}">
        <p14:creationId xmlns:p14="http://schemas.microsoft.com/office/powerpoint/2010/main" val="2437523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pc="60" dirty="0"/>
              <a:t>Seamlessness</a:t>
            </a:r>
            <a:endParaRPr lang="en-MY" dirty="0"/>
          </a:p>
        </p:txBody>
      </p:sp>
      <p:sp>
        <p:nvSpPr>
          <p:cNvPr id="3" name="Content Placeholder 2"/>
          <p:cNvSpPr>
            <a:spLocks noGrp="1"/>
          </p:cNvSpPr>
          <p:nvPr>
            <p:ph idx="1"/>
          </p:nvPr>
        </p:nvSpPr>
        <p:spPr>
          <a:xfrm>
            <a:off x="822959" y="1845734"/>
            <a:ext cx="7987755" cy="4023360"/>
          </a:xfrm>
        </p:spPr>
        <p:txBody>
          <a:bodyPr>
            <a:normAutofit fontScale="92500" lnSpcReduction="20000"/>
          </a:bodyPr>
          <a:lstStyle/>
          <a:p>
            <a:pPr marL="264160" marR="388620" indent="-342900">
              <a:lnSpc>
                <a:spcPts val="2910"/>
              </a:lnSpc>
              <a:buFont typeface="Wingdings" panose="05000000000000000000" pitchFamily="2" charset="2"/>
              <a:buChar char="§"/>
              <a:tabLst>
                <a:tab pos="1768475" algn="l"/>
              </a:tabLst>
            </a:pPr>
            <a:r>
              <a:rPr lang="en-US" sz="2400" spc="-5" dirty="0">
                <a:cs typeface="Gill Sans MT"/>
              </a:rPr>
              <a:t>Don't</a:t>
            </a:r>
            <a:r>
              <a:rPr lang="en-US" sz="2400" spc="-60" dirty="0">
                <a:cs typeface="Gill Sans MT"/>
              </a:rPr>
              <a:t> </a:t>
            </a:r>
            <a:r>
              <a:rPr lang="en-US" sz="2400" spc="75" dirty="0">
                <a:cs typeface="Gill Sans MT"/>
              </a:rPr>
              <a:t>have</a:t>
            </a:r>
            <a:r>
              <a:rPr lang="en-US" sz="2400" spc="-60" dirty="0">
                <a:cs typeface="Gill Sans MT"/>
              </a:rPr>
              <a:t> </a:t>
            </a:r>
            <a:r>
              <a:rPr lang="en-US" sz="2400" spc="150" dirty="0">
                <a:cs typeface="Gill Sans MT"/>
              </a:rPr>
              <a:t>a</a:t>
            </a:r>
            <a:r>
              <a:rPr lang="en-US" sz="2400" spc="-60" dirty="0">
                <a:cs typeface="Gill Sans MT"/>
              </a:rPr>
              <a:t> </a:t>
            </a:r>
            <a:r>
              <a:rPr lang="en-US" sz="2400" spc="50" dirty="0">
                <a:cs typeface="Gill Sans MT"/>
              </a:rPr>
              <a:t>background</a:t>
            </a:r>
            <a:r>
              <a:rPr lang="en-US" sz="2400" spc="-60" dirty="0">
                <a:cs typeface="Gill Sans MT"/>
              </a:rPr>
              <a:t> </a:t>
            </a:r>
            <a:r>
              <a:rPr lang="en-US" sz="2400" spc="-15" dirty="0">
                <a:cs typeface="Gill Sans MT"/>
              </a:rPr>
              <a:t>process</a:t>
            </a:r>
            <a:r>
              <a:rPr lang="en-US" sz="2400" spc="-60" dirty="0">
                <a:cs typeface="Gill Sans MT"/>
              </a:rPr>
              <a:t> </a:t>
            </a:r>
            <a:r>
              <a:rPr lang="en-US" sz="2400" spc="105" dirty="0">
                <a:cs typeface="Gill Sans MT"/>
              </a:rPr>
              <a:t>display</a:t>
            </a:r>
            <a:r>
              <a:rPr lang="en-US" sz="2400" spc="-60" dirty="0">
                <a:cs typeface="Gill Sans MT"/>
              </a:rPr>
              <a:t> </a:t>
            </a:r>
            <a:r>
              <a:rPr lang="en-US" sz="2400" spc="150" dirty="0">
                <a:cs typeface="Gill Sans MT"/>
              </a:rPr>
              <a:t>a</a:t>
            </a:r>
            <a:r>
              <a:rPr lang="en-US" sz="2400" spc="-60" dirty="0">
                <a:cs typeface="Gill Sans MT"/>
              </a:rPr>
              <a:t> </a:t>
            </a:r>
            <a:r>
              <a:rPr lang="en-US" sz="2400" spc="70" dirty="0">
                <a:cs typeface="Gill Sans MT"/>
              </a:rPr>
              <a:t>dialog–use</a:t>
            </a:r>
            <a:r>
              <a:rPr lang="en-US" sz="2400" spc="-60" dirty="0">
                <a:cs typeface="Gill Sans MT"/>
              </a:rPr>
              <a:t> </a:t>
            </a:r>
            <a:r>
              <a:rPr lang="en-US" sz="2400" spc="150" dirty="0">
                <a:cs typeface="Gill Sans MT"/>
              </a:rPr>
              <a:t>a </a:t>
            </a:r>
            <a:r>
              <a:rPr lang="en-US" sz="2400" spc="40" dirty="0">
                <a:cs typeface="Gill Sans MT"/>
              </a:rPr>
              <a:t>Notification	</a:t>
            </a:r>
            <a:r>
              <a:rPr lang="en-US" sz="2400" spc="60" dirty="0">
                <a:cs typeface="Gill Sans MT"/>
              </a:rPr>
              <a:t>instead.</a:t>
            </a:r>
            <a:endParaRPr lang="en-US" sz="2400" dirty="0">
              <a:cs typeface="Gill Sans MT"/>
            </a:endParaRPr>
          </a:p>
          <a:p>
            <a:pPr marL="264160" indent="-342900">
              <a:lnSpc>
                <a:spcPct val="100000"/>
              </a:lnSpc>
              <a:spcBef>
                <a:spcPts val="805"/>
              </a:spcBef>
              <a:buFont typeface="Wingdings" panose="05000000000000000000" pitchFamily="2" charset="2"/>
              <a:buChar char="§"/>
            </a:pPr>
            <a:r>
              <a:rPr lang="en-US" sz="2400" spc="-5" dirty="0">
                <a:cs typeface="Gill Sans MT"/>
              </a:rPr>
              <a:t>Don't </a:t>
            </a:r>
            <a:r>
              <a:rPr lang="en-US" sz="2400" spc="-20" dirty="0">
                <a:cs typeface="Gill Sans MT"/>
              </a:rPr>
              <a:t>drop</a:t>
            </a:r>
            <a:r>
              <a:rPr lang="en-US" sz="2400" spc="-210" dirty="0">
                <a:cs typeface="Gill Sans MT"/>
              </a:rPr>
              <a:t> </a:t>
            </a:r>
            <a:r>
              <a:rPr lang="en-US" sz="2400" spc="80" dirty="0">
                <a:cs typeface="Gill Sans MT"/>
              </a:rPr>
              <a:t>data.</a:t>
            </a:r>
            <a:endParaRPr lang="en-US" sz="2400" dirty="0">
              <a:cs typeface="Gill Sans MT"/>
            </a:endParaRPr>
          </a:p>
          <a:p>
            <a:pPr marL="264160" marR="5080" indent="-342900">
              <a:lnSpc>
                <a:spcPts val="3900"/>
              </a:lnSpc>
              <a:spcBef>
                <a:spcPts val="265"/>
              </a:spcBef>
              <a:buFont typeface="Wingdings" panose="05000000000000000000" pitchFamily="2" charset="2"/>
              <a:buChar char="§"/>
            </a:pPr>
            <a:r>
              <a:rPr lang="en-US" sz="2400" spc="-5" dirty="0">
                <a:cs typeface="Gill Sans MT"/>
              </a:rPr>
              <a:t>Don't </a:t>
            </a:r>
            <a:r>
              <a:rPr lang="en-US" sz="2400" spc="30" dirty="0">
                <a:cs typeface="Gill Sans MT"/>
              </a:rPr>
              <a:t>start </a:t>
            </a:r>
            <a:r>
              <a:rPr lang="en-US" sz="2400" spc="35" dirty="0">
                <a:cs typeface="Gill Sans MT"/>
              </a:rPr>
              <a:t>Activities </a:t>
            </a:r>
            <a:r>
              <a:rPr lang="en-US" sz="2400" spc="15" dirty="0">
                <a:cs typeface="Gill Sans MT"/>
              </a:rPr>
              <a:t>from </a:t>
            </a:r>
            <a:r>
              <a:rPr lang="en-US" sz="2400" spc="25" dirty="0">
                <a:cs typeface="Gill Sans MT"/>
              </a:rPr>
              <a:t>Services </a:t>
            </a:r>
            <a:r>
              <a:rPr lang="en-US" sz="2400" spc="-100" dirty="0">
                <a:cs typeface="Gill Sans MT"/>
              </a:rPr>
              <a:t>or </a:t>
            </a:r>
            <a:r>
              <a:rPr lang="en-US" sz="2400" spc="40" dirty="0">
                <a:cs typeface="Gill Sans MT"/>
              </a:rPr>
              <a:t>Broadcast</a:t>
            </a:r>
            <a:r>
              <a:rPr lang="en-US" sz="2400" spc="-315" dirty="0">
                <a:cs typeface="Gill Sans MT"/>
              </a:rPr>
              <a:t> </a:t>
            </a:r>
            <a:r>
              <a:rPr lang="en-US" sz="2400" dirty="0">
                <a:cs typeface="Gill Sans MT"/>
              </a:rPr>
              <a:t>Receivers.  </a:t>
            </a:r>
            <a:r>
              <a:rPr lang="en-US" sz="2400" spc="-5" dirty="0">
                <a:cs typeface="Gill Sans MT"/>
              </a:rPr>
              <a:t>Use </a:t>
            </a:r>
            <a:r>
              <a:rPr lang="en-US" sz="2400" spc="80" dirty="0">
                <a:cs typeface="Gill Sans MT"/>
              </a:rPr>
              <a:t>System</a:t>
            </a:r>
            <a:r>
              <a:rPr lang="en-US" sz="2400" spc="-170" dirty="0">
                <a:cs typeface="Gill Sans MT"/>
              </a:rPr>
              <a:t> </a:t>
            </a:r>
            <a:r>
              <a:rPr lang="en-US" sz="2400" spc="10" dirty="0">
                <a:cs typeface="Gill Sans MT"/>
              </a:rPr>
              <a:t>Themes.</a:t>
            </a:r>
            <a:endParaRPr lang="en-US" sz="2400" dirty="0">
              <a:cs typeface="Gill Sans MT"/>
            </a:endParaRPr>
          </a:p>
          <a:p>
            <a:pPr marL="264160" indent="-342900">
              <a:lnSpc>
                <a:spcPct val="100000"/>
              </a:lnSpc>
              <a:spcBef>
                <a:spcPts val="605"/>
              </a:spcBef>
              <a:buFont typeface="Wingdings" panose="05000000000000000000" pitchFamily="2" charset="2"/>
              <a:buChar char="§"/>
            </a:pPr>
            <a:r>
              <a:rPr lang="en-US" sz="2400" spc="35" dirty="0">
                <a:cs typeface="Gill Sans MT"/>
              </a:rPr>
              <a:t>Support </a:t>
            </a:r>
            <a:r>
              <a:rPr lang="en-US" sz="2400" spc="70" dirty="0">
                <a:cs typeface="Gill Sans MT"/>
              </a:rPr>
              <a:t>multiple </a:t>
            </a:r>
            <a:r>
              <a:rPr lang="en-US" sz="2400" spc="-10" dirty="0">
                <a:cs typeface="Gill Sans MT"/>
              </a:rPr>
              <a:t>screen</a:t>
            </a:r>
            <a:r>
              <a:rPr lang="en-US" sz="2400" spc="-325" dirty="0">
                <a:cs typeface="Gill Sans MT"/>
              </a:rPr>
              <a:t> </a:t>
            </a:r>
            <a:r>
              <a:rPr lang="en-US" sz="2400" spc="15" dirty="0">
                <a:cs typeface="Gill Sans MT"/>
              </a:rPr>
              <a:t>resolutions.</a:t>
            </a:r>
            <a:endParaRPr lang="en-US" sz="2400" dirty="0">
              <a:cs typeface="Gill Sans MT"/>
            </a:endParaRPr>
          </a:p>
          <a:p>
            <a:pPr marL="264160" indent="-342900">
              <a:lnSpc>
                <a:spcPct val="100000"/>
              </a:lnSpc>
              <a:spcBef>
                <a:spcPts val="885"/>
              </a:spcBef>
              <a:buFont typeface="Wingdings" panose="05000000000000000000" pitchFamily="2" charset="2"/>
              <a:buChar char="§"/>
            </a:pPr>
            <a:r>
              <a:rPr lang="en-US" sz="2400" spc="75" dirty="0">
                <a:cs typeface="Gill Sans MT"/>
              </a:rPr>
              <a:t>Save </a:t>
            </a:r>
            <a:r>
              <a:rPr lang="en-US" sz="2400" spc="40" dirty="0">
                <a:cs typeface="Gill Sans MT"/>
              </a:rPr>
              <a:t>the</a:t>
            </a:r>
            <a:r>
              <a:rPr lang="en-US" sz="2400" spc="-265" dirty="0">
                <a:cs typeface="Gill Sans MT"/>
              </a:rPr>
              <a:t> </a:t>
            </a:r>
            <a:r>
              <a:rPr lang="en-US" sz="2400" spc="-50" dirty="0">
                <a:cs typeface="Gill Sans MT"/>
              </a:rPr>
              <a:t>battery.</a:t>
            </a:r>
            <a:endParaRPr lang="en-US" sz="2400" dirty="0">
              <a:cs typeface="Gill Sans MT"/>
            </a:endParaRPr>
          </a:p>
          <a:p>
            <a:pPr marL="264160" indent="-342900">
              <a:lnSpc>
                <a:spcPct val="100000"/>
              </a:lnSpc>
              <a:spcBef>
                <a:spcPts val="885"/>
              </a:spcBef>
              <a:buFont typeface="Wingdings" panose="05000000000000000000" pitchFamily="2" charset="2"/>
              <a:buChar char="§"/>
            </a:pPr>
            <a:r>
              <a:rPr lang="en-US" sz="2400" spc="-5" dirty="0">
                <a:cs typeface="Gill Sans MT"/>
              </a:rPr>
              <a:t>Don't </a:t>
            </a:r>
            <a:r>
              <a:rPr lang="en-US" sz="2400" spc="-20" dirty="0">
                <a:cs typeface="Gill Sans MT"/>
              </a:rPr>
              <a:t>do </a:t>
            </a:r>
            <a:r>
              <a:rPr lang="en-US" sz="2400" spc="-30" dirty="0">
                <a:cs typeface="Gill Sans MT"/>
              </a:rPr>
              <a:t>work </a:t>
            </a:r>
            <a:r>
              <a:rPr lang="en-US" sz="2400" spc="55" dirty="0">
                <a:cs typeface="Gill Sans MT"/>
              </a:rPr>
              <a:t>you </a:t>
            </a:r>
            <a:r>
              <a:rPr lang="en-US" sz="2400" spc="20" dirty="0">
                <a:cs typeface="Gill Sans MT"/>
              </a:rPr>
              <a:t>don't </a:t>
            </a:r>
            <a:r>
              <a:rPr lang="en-US" sz="2400" spc="30" dirty="0">
                <a:cs typeface="Gill Sans MT"/>
              </a:rPr>
              <a:t>need</a:t>
            </a:r>
            <a:r>
              <a:rPr lang="en-US" sz="2400" spc="-425" dirty="0">
                <a:cs typeface="Gill Sans MT"/>
              </a:rPr>
              <a:t> </a:t>
            </a:r>
            <a:r>
              <a:rPr lang="en-US" sz="2400" spc="-45" dirty="0">
                <a:cs typeface="Gill Sans MT"/>
              </a:rPr>
              <a:t>to </a:t>
            </a:r>
            <a:r>
              <a:rPr lang="en-US" sz="2400" spc="-20" dirty="0">
                <a:cs typeface="Gill Sans MT"/>
              </a:rPr>
              <a:t>do.</a:t>
            </a:r>
            <a:endParaRPr lang="en-US" sz="2400" dirty="0">
              <a:cs typeface="Gill Sans MT"/>
            </a:endParaRPr>
          </a:p>
          <a:p>
            <a:pPr marL="264160" indent="-342900">
              <a:lnSpc>
                <a:spcPct val="100000"/>
              </a:lnSpc>
              <a:spcBef>
                <a:spcPts val="885"/>
              </a:spcBef>
              <a:buFont typeface="Wingdings" panose="05000000000000000000" pitchFamily="2" charset="2"/>
              <a:buChar char="§"/>
            </a:pPr>
            <a:r>
              <a:rPr lang="en-US" sz="2400" spc="-5" dirty="0">
                <a:cs typeface="Gill Sans MT"/>
              </a:rPr>
              <a:t>Don't</a:t>
            </a:r>
            <a:r>
              <a:rPr lang="en-US" sz="2400" spc="-65" dirty="0">
                <a:cs typeface="Gill Sans MT"/>
              </a:rPr>
              <a:t> </a:t>
            </a:r>
            <a:r>
              <a:rPr lang="en-US" sz="2400" spc="35" dirty="0">
                <a:cs typeface="Gill Sans MT"/>
              </a:rPr>
              <a:t>use</a:t>
            </a:r>
            <a:r>
              <a:rPr lang="en-US" sz="2400" spc="-65" dirty="0">
                <a:cs typeface="Gill Sans MT"/>
              </a:rPr>
              <a:t> </a:t>
            </a:r>
            <a:r>
              <a:rPr lang="en-US" sz="2400" spc="40" dirty="0">
                <a:cs typeface="Gill Sans MT"/>
              </a:rPr>
              <a:t>the</a:t>
            </a:r>
            <a:r>
              <a:rPr lang="en-US" sz="2400" spc="-65" dirty="0">
                <a:cs typeface="Gill Sans MT"/>
              </a:rPr>
              <a:t> </a:t>
            </a:r>
            <a:r>
              <a:rPr lang="en-US" sz="2400" spc="-5" dirty="0">
                <a:cs typeface="Gill Sans MT"/>
              </a:rPr>
              <a:t>network</a:t>
            </a:r>
            <a:r>
              <a:rPr lang="en-US" sz="2400" spc="-65" dirty="0">
                <a:cs typeface="Gill Sans MT"/>
              </a:rPr>
              <a:t> </a:t>
            </a:r>
            <a:r>
              <a:rPr lang="en-US" sz="2400" spc="140" dirty="0">
                <a:cs typeface="Gill Sans MT"/>
              </a:rPr>
              <a:t>if</a:t>
            </a:r>
            <a:r>
              <a:rPr lang="en-US" sz="2400" spc="-65" dirty="0">
                <a:cs typeface="Gill Sans MT"/>
              </a:rPr>
              <a:t> </a:t>
            </a:r>
            <a:r>
              <a:rPr lang="en-US" sz="2400" spc="55" dirty="0">
                <a:cs typeface="Gill Sans MT"/>
              </a:rPr>
              <a:t>you</a:t>
            </a:r>
            <a:r>
              <a:rPr lang="en-US" sz="2400" spc="-65" dirty="0">
                <a:cs typeface="Gill Sans MT"/>
              </a:rPr>
              <a:t> </a:t>
            </a:r>
            <a:r>
              <a:rPr lang="en-US" sz="2400" spc="20" dirty="0">
                <a:cs typeface="Gill Sans MT"/>
              </a:rPr>
              <a:t>don't</a:t>
            </a:r>
            <a:r>
              <a:rPr lang="en-US" sz="2400" spc="-65" dirty="0">
                <a:cs typeface="Gill Sans MT"/>
              </a:rPr>
              <a:t> </a:t>
            </a:r>
            <a:r>
              <a:rPr lang="en-US" sz="2400" spc="30" dirty="0">
                <a:cs typeface="Gill Sans MT"/>
              </a:rPr>
              <a:t>need</a:t>
            </a:r>
            <a:r>
              <a:rPr lang="en-US" sz="2400" spc="-65" dirty="0">
                <a:cs typeface="Gill Sans MT"/>
              </a:rPr>
              <a:t> </a:t>
            </a:r>
            <a:r>
              <a:rPr lang="en-US" sz="2400" spc="-35" dirty="0">
                <a:cs typeface="Gill Sans MT"/>
              </a:rPr>
              <a:t>to.</a:t>
            </a:r>
            <a:endParaRPr lang="en-US" sz="2400" dirty="0">
              <a:cs typeface="Gill Sans MT"/>
            </a:endParaRPr>
          </a:p>
          <a:p>
            <a:endParaRPr lang="en-MY" dirty="0"/>
          </a:p>
        </p:txBody>
      </p:sp>
    </p:spTree>
    <p:extLst>
      <p:ext uri="{BB962C8B-B14F-4D97-AF65-F5344CB8AC3E}">
        <p14:creationId xmlns:p14="http://schemas.microsoft.com/office/powerpoint/2010/main" val="2344667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Freshness</a:t>
            </a:r>
            <a:endParaRPr lang="en-MY"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solidFill>
                  <a:schemeClr val="tx1"/>
                </a:solidFill>
              </a:rPr>
              <a:t> How often will update its data and apps.</a:t>
            </a:r>
          </a:p>
          <a:p>
            <a:pPr>
              <a:buFont typeface="Wingdings" panose="05000000000000000000" pitchFamily="2" charset="2"/>
              <a:buChar char="§"/>
            </a:pPr>
            <a:r>
              <a:rPr lang="en-US" sz="2400" dirty="0">
                <a:solidFill>
                  <a:schemeClr val="tx1"/>
                </a:solidFill>
              </a:rPr>
              <a:t>Minimize the time users are waiting for refreshes or  updates.</a:t>
            </a:r>
          </a:p>
          <a:p>
            <a:pPr>
              <a:buFont typeface="Wingdings" panose="05000000000000000000" pitchFamily="2" charset="2"/>
              <a:buChar char="§"/>
            </a:pPr>
            <a:r>
              <a:rPr lang="en-US" sz="2400" dirty="0">
                <a:solidFill>
                  <a:schemeClr val="tx1"/>
                </a:solidFill>
              </a:rPr>
              <a:t> </a:t>
            </a:r>
            <a:r>
              <a:rPr lang="en-MY" sz="2400" dirty="0">
                <a:solidFill>
                  <a:schemeClr val="tx1"/>
                </a:solidFill>
              </a:rPr>
              <a:t>Job Scheduler to update application in background.</a:t>
            </a:r>
            <a:br>
              <a:rPr lang="en-MY" sz="2400" dirty="0"/>
            </a:br>
            <a:br>
              <a:rPr lang="en-US" sz="2400" dirty="0"/>
            </a:br>
            <a:endParaRPr lang="en-MY" sz="2400" dirty="0">
              <a:solidFill>
                <a:schemeClr val="tx1"/>
              </a:solidFill>
            </a:endParaRPr>
          </a:p>
        </p:txBody>
      </p:sp>
      <p:pic>
        <p:nvPicPr>
          <p:cNvPr id="4" name="Picture 3"/>
          <p:cNvPicPr>
            <a:picLocks noChangeAspect="1"/>
          </p:cNvPicPr>
          <p:nvPr/>
        </p:nvPicPr>
        <p:blipFill>
          <a:blip r:embed="rId2"/>
          <a:stretch>
            <a:fillRect/>
          </a:stretch>
        </p:blipFill>
        <p:spPr>
          <a:xfrm>
            <a:off x="6204283" y="3983791"/>
            <a:ext cx="2162477" cy="2172003"/>
          </a:xfrm>
          <a:prstGeom prst="rect">
            <a:avLst/>
          </a:prstGeom>
        </p:spPr>
      </p:pic>
    </p:spTree>
    <p:extLst>
      <p:ext uri="{BB962C8B-B14F-4D97-AF65-F5344CB8AC3E}">
        <p14:creationId xmlns:p14="http://schemas.microsoft.com/office/powerpoint/2010/main" val="381035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a:t>
            </a:r>
            <a:endParaRPr lang="en-MY"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a:solidFill>
                  <a:schemeClr val="tx1"/>
                </a:solidFill>
              </a:rPr>
              <a:t>Support for users with disabilities.</a:t>
            </a:r>
          </a:p>
          <a:p>
            <a:pPr marL="201168" lvl="1" indent="0">
              <a:buNone/>
            </a:pPr>
            <a:r>
              <a:rPr lang="en-US" sz="2200" dirty="0">
                <a:solidFill>
                  <a:schemeClr val="tx1"/>
                </a:solidFill>
              </a:rPr>
              <a:t>- </a:t>
            </a:r>
            <a:r>
              <a:rPr lang="en-US" sz="2400" dirty="0">
                <a:solidFill>
                  <a:schemeClr val="tx1"/>
                </a:solidFill>
              </a:rPr>
              <a:t>People with visual, physical, or age related disabilities </a:t>
            </a:r>
            <a:br>
              <a:rPr lang="en-US" sz="2400" dirty="0">
                <a:solidFill>
                  <a:schemeClr val="tx1"/>
                </a:solidFill>
              </a:rPr>
            </a:br>
            <a:endParaRPr lang="en-US" sz="2200" dirty="0">
              <a:solidFill>
                <a:schemeClr val="tx1"/>
              </a:solidFill>
            </a:endParaRPr>
          </a:p>
          <a:p>
            <a:pPr>
              <a:buFont typeface="Wingdings" panose="05000000000000000000" pitchFamily="2" charset="2"/>
              <a:buChar char="§"/>
            </a:pPr>
            <a:r>
              <a:rPr lang="en-US" sz="2400" dirty="0">
                <a:solidFill>
                  <a:schemeClr val="tx1"/>
                </a:solidFill>
              </a:rPr>
              <a:t>Facilities to help these users navigate their devices: </a:t>
            </a:r>
            <a:br>
              <a:rPr lang="en-US" sz="2400" dirty="0">
                <a:solidFill>
                  <a:schemeClr val="tx1"/>
                </a:solidFill>
              </a:rPr>
            </a:br>
            <a:r>
              <a:rPr lang="en-US" sz="2400" dirty="0">
                <a:solidFill>
                  <a:schemeClr val="tx1"/>
                </a:solidFill>
              </a:rPr>
              <a:t> - text-to-speech</a:t>
            </a:r>
          </a:p>
          <a:p>
            <a:pPr marL="0" indent="0">
              <a:buNone/>
            </a:pPr>
            <a:r>
              <a:rPr lang="en-US" sz="2400" dirty="0">
                <a:solidFill>
                  <a:schemeClr val="tx1"/>
                </a:solidFill>
              </a:rPr>
              <a:t>  - haptic feedback</a:t>
            </a:r>
          </a:p>
          <a:p>
            <a:pPr marL="0" indent="0">
              <a:buNone/>
            </a:pPr>
            <a:r>
              <a:rPr lang="en-US" sz="2400" dirty="0">
                <a:solidFill>
                  <a:schemeClr val="tx1"/>
                </a:solidFill>
              </a:rPr>
              <a:t>  - Trackball or D-pad navigation </a:t>
            </a:r>
            <a:br>
              <a:rPr lang="en-US" dirty="0"/>
            </a:br>
            <a:endParaRPr lang="en-MY" dirty="0"/>
          </a:p>
        </p:txBody>
      </p:sp>
      <p:pic>
        <p:nvPicPr>
          <p:cNvPr id="4" name="Picture 3"/>
          <p:cNvPicPr>
            <a:picLocks noChangeAspect="1"/>
          </p:cNvPicPr>
          <p:nvPr/>
        </p:nvPicPr>
        <p:blipFill>
          <a:blip r:embed="rId2"/>
          <a:stretch>
            <a:fillRect/>
          </a:stretch>
        </p:blipFill>
        <p:spPr>
          <a:xfrm>
            <a:off x="6002379" y="4198251"/>
            <a:ext cx="2364381" cy="1779216"/>
          </a:xfrm>
          <a:prstGeom prst="rect">
            <a:avLst/>
          </a:prstGeom>
        </p:spPr>
      </p:pic>
    </p:spTree>
    <p:extLst>
      <p:ext uri="{BB962C8B-B14F-4D97-AF65-F5344CB8AC3E}">
        <p14:creationId xmlns:p14="http://schemas.microsoft.com/office/powerpoint/2010/main" val="3859469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157635"/>
          </a:xfrm>
        </p:spPr>
        <p:txBody>
          <a:bodyPr/>
          <a:lstStyle/>
          <a:p>
            <a:r>
              <a:rPr lang="en-US" dirty="0"/>
              <a:t>Development Tools</a:t>
            </a:r>
            <a:endParaRPr lang="en-MY"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b="1" dirty="0">
                <a:solidFill>
                  <a:schemeClr val="tx1"/>
                </a:solidFill>
              </a:rPr>
              <a:t>The Android Virtual Device Manager and Emulator </a:t>
            </a:r>
          </a:p>
          <a:p>
            <a:pPr marL="201168" lvl="1" indent="0">
              <a:buNone/>
            </a:pPr>
            <a:r>
              <a:rPr lang="en-US" dirty="0">
                <a:solidFill>
                  <a:schemeClr val="tx1"/>
                </a:solidFill>
              </a:rPr>
              <a:t>- To create and manage AVDs, virtual hardware </a:t>
            </a:r>
          </a:p>
          <a:p>
            <a:pPr>
              <a:buFont typeface="Wingdings" panose="05000000000000000000" pitchFamily="2" charset="2"/>
              <a:buChar char="§"/>
            </a:pPr>
            <a:r>
              <a:rPr lang="en-MY" b="1" dirty="0">
                <a:solidFill>
                  <a:schemeClr val="tx1"/>
                </a:solidFill>
              </a:rPr>
              <a:t>The Android SDK Manager </a:t>
            </a:r>
          </a:p>
          <a:p>
            <a:pPr marL="201168" lvl="1" indent="0">
              <a:buNone/>
            </a:pPr>
            <a:r>
              <a:rPr lang="en-MY" dirty="0">
                <a:solidFill>
                  <a:schemeClr val="tx1"/>
                </a:solidFill>
              </a:rPr>
              <a:t>- Download SDK packages </a:t>
            </a:r>
          </a:p>
          <a:p>
            <a:pPr>
              <a:buFont typeface="Wingdings" panose="05000000000000000000" pitchFamily="2" charset="2"/>
              <a:buChar char="§"/>
            </a:pPr>
            <a:r>
              <a:rPr lang="en-MY" b="1" dirty="0" err="1">
                <a:solidFill>
                  <a:schemeClr val="tx1"/>
                </a:solidFill>
              </a:rPr>
              <a:t>Gradle</a:t>
            </a:r>
            <a:r>
              <a:rPr lang="en-MY" b="1" dirty="0">
                <a:solidFill>
                  <a:schemeClr val="tx1"/>
                </a:solidFill>
              </a:rPr>
              <a:t> </a:t>
            </a:r>
          </a:p>
          <a:p>
            <a:pPr marL="201168" lvl="1" indent="0">
              <a:buNone/>
            </a:pPr>
            <a:r>
              <a:rPr lang="en-US" dirty="0">
                <a:solidFill>
                  <a:schemeClr val="tx1"/>
                </a:solidFill>
              </a:rPr>
              <a:t>- manages the compilation, packaging and deployment of your applications </a:t>
            </a:r>
            <a:endParaRPr lang="en-MY" dirty="0">
              <a:solidFill>
                <a:schemeClr val="tx1"/>
              </a:solidFill>
            </a:endParaRPr>
          </a:p>
          <a:p>
            <a:pPr>
              <a:buFont typeface="Wingdings" panose="05000000000000000000" pitchFamily="2" charset="2"/>
              <a:buChar char="§"/>
            </a:pPr>
            <a:r>
              <a:rPr lang="en-MY" b="1" dirty="0">
                <a:solidFill>
                  <a:schemeClr val="tx1"/>
                </a:solidFill>
              </a:rPr>
              <a:t>Vector Asset Studio </a:t>
            </a:r>
          </a:p>
          <a:p>
            <a:pPr marL="201168" lvl="1" indent="0">
              <a:buNone/>
            </a:pPr>
            <a:r>
              <a:rPr lang="en-US" dirty="0">
                <a:solidFill>
                  <a:schemeClr val="tx1"/>
                </a:solidFill>
              </a:rPr>
              <a:t>- Generates bitmap files for each screen density</a:t>
            </a:r>
            <a:endParaRPr lang="en-MY" dirty="0">
              <a:solidFill>
                <a:schemeClr val="tx1"/>
              </a:solidFill>
            </a:endParaRPr>
          </a:p>
          <a:p>
            <a:pPr marL="0" indent="0">
              <a:buNone/>
            </a:pPr>
            <a:br>
              <a:rPr lang="en-MY" sz="1400" dirty="0">
                <a:solidFill>
                  <a:schemeClr val="tx1"/>
                </a:solidFill>
              </a:rPr>
            </a:br>
            <a:br>
              <a:rPr lang="en-US" sz="1400" dirty="0">
                <a:solidFill>
                  <a:schemeClr val="tx1"/>
                </a:solidFill>
              </a:rPr>
            </a:br>
            <a:endParaRPr lang="en-MY" sz="1400" dirty="0">
              <a:solidFill>
                <a:schemeClr val="tx1"/>
              </a:solidFill>
            </a:endParaRPr>
          </a:p>
        </p:txBody>
      </p:sp>
      <p:pic>
        <p:nvPicPr>
          <p:cNvPr id="4" name="Picture 3"/>
          <p:cNvPicPr>
            <a:picLocks noChangeAspect="1"/>
          </p:cNvPicPr>
          <p:nvPr/>
        </p:nvPicPr>
        <p:blipFill>
          <a:blip r:embed="rId2"/>
          <a:stretch>
            <a:fillRect/>
          </a:stretch>
        </p:blipFill>
        <p:spPr>
          <a:xfrm>
            <a:off x="7142752" y="4815300"/>
            <a:ext cx="1524213" cy="1352739"/>
          </a:xfrm>
          <a:prstGeom prst="rect">
            <a:avLst/>
          </a:prstGeom>
        </p:spPr>
      </p:pic>
    </p:spTree>
    <p:extLst>
      <p:ext uri="{BB962C8B-B14F-4D97-AF65-F5344CB8AC3E}">
        <p14:creationId xmlns:p14="http://schemas.microsoft.com/office/powerpoint/2010/main" val="300155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Android?</a:t>
            </a:r>
            <a:endParaRPr lang="en-MY"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800" dirty="0">
                <a:solidFill>
                  <a:schemeClr val="tx1"/>
                </a:solidFill>
              </a:rPr>
              <a:t>Android is called as the first complete, open, and free mobile platform.</a:t>
            </a:r>
          </a:p>
          <a:p>
            <a:pPr lvl="1">
              <a:buFont typeface="Arial" panose="020B0604020202020204" pitchFamily="34" charset="0"/>
              <a:buChar char="•"/>
            </a:pPr>
            <a:r>
              <a:rPr lang="en-US" sz="2400" b="1" dirty="0">
                <a:solidFill>
                  <a:schemeClr val="tx1"/>
                </a:solidFill>
              </a:rPr>
              <a:t>Complete: </a:t>
            </a:r>
            <a:r>
              <a:rPr lang="en-US" sz="2400" dirty="0">
                <a:solidFill>
                  <a:schemeClr val="tx1"/>
                </a:solidFill>
              </a:rPr>
              <a:t>allows for rich application development opportunities.</a:t>
            </a:r>
          </a:p>
          <a:p>
            <a:pPr lvl="1">
              <a:buFont typeface="Arial" panose="020B0604020202020204" pitchFamily="34" charset="0"/>
              <a:buChar char="•"/>
            </a:pPr>
            <a:r>
              <a:rPr lang="en-US" sz="2400" b="1" dirty="0">
                <a:solidFill>
                  <a:schemeClr val="tx1"/>
                </a:solidFill>
              </a:rPr>
              <a:t>Open: </a:t>
            </a:r>
            <a:r>
              <a:rPr lang="en-US" sz="2400" dirty="0">
                <a:solidFill>
                  <a:schemeClr val="tx1"/>
                </a:solidFill>
              </a:rPr>
              <a:t>It is provided through open source licensing.</a:t>
            </a:r>
          </a:p>
          <a:p>
            <a:pPr lvl="1">
              <a:buFont typeface="Arial" panose="020B0604020202020204" pitchFamily="34" charset="0"/>
              <a:buChar char="•"/>
            </a:pPr>
            <a:r>
              <a:rPr lang="en-US" sz="2400" b="1" dirty="0">
                <a:solidFill>
                  <a:schemeClr val="tx1"/>
                </a:solidFill>
              </a:rPr>
              <a:t>Free: </a:t>
            </a:r>
            <a:r>
              <a:rPr lang="en-US" sz="2400" dirty="0">
                <a:solidFill>
                  <a:schemeClr val="tx1"/>
                </a:solidFill>
              </a:rPr>
              <a:t>Android applications are free to develop. </a:t>
            </a:r>
            <a:br>
              <a:rPr lang="en-US" sz="2800" dirty="0">
                <a:solidFill>
                  <a:schemeClr val="tx1"/>
                </a:solidFill>
              </a:rPr>
            </a:br>
            <a:r>
              <a:rPr lang="en-US" sz="2600" dirty="0">
                <a:solidFill>
                  <a:schemeClr val="tx1"/>
                </a:solidFill>
              </a:rPr>
              <a:t> </a:t>
            </a:r>
            <a:br>
              <a:rPr lang="en-US" dirty="0">
                <a:solidFill>
                  <a:schemeClr val="tx1"/>
                </a:solidFill>
              </a:rPr>
            </a:br>
            <a:endParaRPr lang="en-MY" dirty="0">
              <a:solidFill>
                <a:schemeClr val="tx1"/>
              </a:solidFill>
            </a:endParaRPr>
          </a:p>
        </p:txBody>
      </p:sp>
      <p:pic>
        <p:nvPicPr>
          <p:cNvPr id="4098" name="Picture 2" descr="There Is No Such Thing as Android, Only Android-Compatible | WI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564" y="4157275"/>
            <a:ext cx="3980589" cy="2040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24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Tools</a:t>
            </a:r>
            <a:endParaRPr lang="en-MY"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MY" b="1" dirty="0" err="1">
                <a:solidFill>
                  <a:schemeClr val="tx1"/>
                </a:solidFill>
              </a:rPr>
              <a:t>Logcat</a:t>
            </a:r>
            <a:r>
              <a:rPr lang="en-MY" b="1" dirty="0">
                <a:solidFill>
                  <a:schemeClr val="tx1"/>
                </a:solidFill>
              </a:rPr>
              <a:t> </a:t>
            </a:r>
          </a:p>
          <a:p>
            <a:pPr marL="201168" lvl="1" indent="0">
              <a:buNone/>
            </a:pPr>
            <a:r>
              <a:rPr lang="en-US" dirty="0"/>
              <a:t>- A utility used to view and filter the output </a:t>
            </a:r>
          </a:p>
          <a:p>
            <a:pPr>
              <a:buFont typeface="Wingdings" panose="05000000000000000000" pitchFamily="2" charset="2"/>
              <a:buChar char="§"/>
            </a:pPr>
            <a:r>
              <a:rPr lang="en-US" b="1" dirty="0"/>
              <a:t> </a:t>
            </a:r>
            <a:r>
              <a:rPr lang="en-MY" b="1" dirty="0">
                <a:solidFill>
                  <a:schemeClr val="tx1"/>
                </a:solidFill>
              </a:rPr>
              <a:t>SQLite </a:t>
            </a:r>
          </a:p>
          <a:p>
            <a:pPr marL="201168" lvl="1" indent="0">
              <a:buNone/>
            </a:pPr>
            <a:r>
              <a:rPr lang="en-US" dirty="0"/>
              <a:t>- A database tool that you can use to access the SQLite database files </a:t>
            </a:r>
          </a:p>
          <a:p>
            <a:pPr>
              <a:buFont typeface="Wingdings" panose="05000000000000000000" pitchFamily="2" charset="2"/>
              <a:buChar char="§"/>
            </a:pPr>
            <a:r>
              <a:rPr lang="en-US" b="1" dirty="0"/>
              <a:t> </a:t>
            </a:r>
            <a:r>
              <a:rPr lang="en-MY" b="1" dirty="0">
                <a:solidFill>
                  <a:schemeClr val="tx1"/>
                </a:solidFill>
              </a:rPr>
              <a:t>Android Debug Bridge (ADB) </a:t>
            </a:r>
          </a:p>
          <a:p>
            <a:pPr lvl="1">
              <a:buFontTx/>
              <a:buChar char="-"/>
            </a:pPr>
            <a:r>
              <a:rPr lang="en-US" dirty="0"/>
              <a:t>Link between your host computer and virtual and physical Android devices </a:t>
            </a:r>
            <a:r>
              <a:rPr lang="en-US" sz="1400" dirty="0"/>
              <a:t>\</a:t>
            </a:r>
          </a:p>
          <a:p>
            <a:pPr>
              <a:buFont typeface="Wingdings" panose="05000000000000000000" pitchFamily="2" charset="2"/>
              <a:buChar char="§"/>
            </a:pPr>
            <a:r>
              <a:rPr lang="en-US" b="1" dirty="0">
                <a:solidFill>
                  <a:schemeClr val="tx1"/>
                </a:solidFill>
              </a:rPr>
              <a:t>Lint</a:t>
            </a:r>
          </a:p>
          <a:p>
            <a:pPr marL="201168" lvl="1" indent="0">
              <a:buNone/>
            </a:pPr>
            <a:r>
              <a:rPr lang="en-US" b="1" dirty="0">
                <a:solidFill>
                  <a:schemeClr val="tx1"/>
                </a:solidFill>
              </a:rPr>
              <a:t>- </a:t>
            </a:r>
            <a:r>
              <a:rPr lang="en-US" dirty="0">
                <a:solidFill>
                  <a:schemeClr val="tx1"/>
                </a:solidFill>
              </a:rPr>
              <a:t>A static analysis tool that analyzes your application and its resources </a:t>
            </a:r>
            <a:br>
              <a:rPr lang="en-US" dirty="0">
                <a:solidFill>
                  <a:schemeClr val="tx1"/>
                </a:solidFill>
              </a:rPr>
            </a:br>
            <a:endParaRPr lang="en-MY" b="1" dirty="0">
              <a:solidFill>
                <a:schemeClr val="tx1"/>
              </a:solidFill>
            </a:endParaRPr>
          </a:p>
        </p:txBody>
      </p:sp>
      <p:pic>
        <p:nvPicPr>
          <p:cNvPr id="4" name="Picture 3"/>
          <p:cNvPicPr>
            <a:picLocks noChangeAspect="1"/>
          </p:cNvPicPr>
          <p:nvPr/>
        </p:nvPicPr>
        <p:blipFill>
          <a:blip r:embed="rId2"/>
          <a:stretch>
            <a:fillRect/>
          </a:stretch>
        </p:blipFill>
        <p:spPr>
          <a:xfrm>
            <a:off x="7599844" y="4418176"/>
            <a:ext cx="1533831" cy="1754988"/>
          </a:xfrm>
          <a:prstGeom prst="rect">
            <a:avLst/>
          </a:prstGeom>
        </p:spPr>
      </p:pic>
    </p:spTree>
    <p:extLst>
      <p:ext uri="{BB962C8B-B14F-4D97-AF65-F5344CB8AC3E}">
        <p14:creationId xmlns:p14="http://schemas.microsoft.com/office/powerpoint/2010/main" val="368886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Basic</a:t>
            </a:r>
            <a:endParaRPr lang="en-MY"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a:solidFill>
                  <a:schemeClr val="tx1"/>
                </a:solidFill>
              </a:rPr>
              <a:t> By default, every application runs in its own Linux  process.</a:t>
            </a:r>
          </a:p>
          <a:p>
            <a:pPr>
              <a:buFont typeface="Wingdings" panose="05000000000000000000" pitchFamily="2" charset="2"/>
              <a:buChar char="§"/>
            </a:pPr>
            <a:r>
              <a:rPr lang="en-US" sz="2400" dirty="0">
                <a:solidFill>
                  <a:schemeClr val="tx1"/>
                </a:solidFill>
              </a:rPr>
              <a:t> Android starts the process when any of the  application’s components need to be executed,  then shuts down the process when it’s no longer  needed or when the system must recover memory  for other applications.</a:t>
            </a:r>
          </a:p>
          <a:p>
            <a:endParaRPr lang="en-MY" dirty="0"/>
          </a:p>
        </p:txBody>
      </p:sp>
    </p:spTree>
    <p:extLst>
      <p:ext uri="{BB962C8B-B14F-4D97-AF65-F5344CB8AC3E}">
        <p14:creationId xmlns:p14="http://schemas.microsoft.com/office/powerpoint/2010/main" val="368931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Life Cycle</a:t>
            </a:r>
            <a:endParaRPr lang="en-MY"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GB" sz="2400" dirty="0">
                <a:solidFill>
                  <a:schemeClr val="tx1"/>
                </a:solidFill>
              </a:rPr>
              <a:t>Applications have a lot less control over their life cycles  than in most other environments.</a:t>
            </a:r>
          </a:p>
          <a:p>
            <a:pPr marL="0" indent="0">
              <a:buNone/>
            </a:pPr>
            <a:endParaRPr lang="en-GB" sz="2400" dirty="0">
              <a:solidFill>
                <a:schemeClr val="tx1"/>
              </a:solidFill>
            </a:endParaRPr>
          </a:p>
          <a:p>
            <a:pPr>
              <a:buFont typeface="Wingdings" panose="05000000000000000000" pitchFamily="2" charset="2"/>
              <a:buChar char="§"/>
            </a:pPr>
            <a:r>
              <a:rPr lang="en-GB" sz="2400" dirty="0">
                <a:solidFill>
                  <a:schemeClr val="tx1"/>
                </a:solidFill>
              </a:rPr>
              <a:t>They need to be prepared to listen for changes in the  application state and react  accordingly.</a:t>
            </a:r>
          </a:p>
          <a:p>
            <a:pPr>
              <a:buFont typeface="Wingdings" panose="05000000000000000000" pitchFamily="2" charset="2"/>
              <a:buChar char="§"/>
            </a:pPr>
            <a:endParaRPr lang="en-GB" sz="2400" dirty="0">
              <a:solidFill>
                <a:schemeClr val="tx1"/>
              </a:solidFill>
            </a:endParaRPr>
          </a:p>
          <a:p>
            <a:pPr>
              <a:buFont typeface="Wingdings" panose="05000000000000000000" pitchFamily="2" charset="2"/>
              <a:buChar char="§"/>
            </a:pPr>
            <a:r>
              <a:rPr lang="en-GB" sz="2400" dirty="0">
                <a:solidFill>
                  <a:schemeClr val="tx1"/>
                </a:solidFill>
              </a:rPr>
              <a:t>Untimely termination is a likely</a:t>
            </a:r>
          </a:p>
          <a:p>
            <a:endParaRPr lang="en-MY" dirty="0"/>
          </a:p>
        </p:txBody>
      </p:sp>
    </p:spTree>
    <p:extLst>
      <p:ext uri="{BB962C8B-B14F-4D97-AF65-F5344CB8AC3E}">
        <p14:creationId xmlns:p14="http://schemas.microsoft.com/office/powerpoint/2010/main" val="3124306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Priority</a:t>
            </a:r>
            <a:endParaRPr lang="en-MY"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2400" dirty="0">
                <a:solidFill>
                  <a:schemeClr val="tx1"/>
                </a:solidFill>
              </a:rPr>
              <a:t>Android does whatever it takes to remain responsive.</a:t>
            </a:r>
          </a:p>
          <a:p>
            <a:pPr>
              <a:buFont typeface="Wingdings" panose="05000000000000000000" pitchFamily="2" charset="2"/>
              <a:buChar char="§"/>
            </a:pPr>
            <a:r>
              <a:rPr lang="en-US" sz="2400" dirty="0">
                <a:solidFill>
                  <a:schemeClr val="tx1"/>
                </a:solidFill>
              </a:rPr>
              <a:t>Processes are killed </a:t>
            </a:r>
            <a:r>
              <a:rPr lang="en-US" sz="2400" dirty="0">
                <a:solidFill>
                  <a:schemeClr val="tx1"/>
                </a:solidFill>
                <a:highlight>
                  <a:srgbClr val="FFFF00"/>
                </a:highlight>
              </a:rPr>
              <a:t>– often without warning </a:t>
            </a:r>
            <a:r>
              <a:rPr lang="en-US" sz="2400" dirty="0">
                <a:solidFill>
                  <a:schemeClr val="tx1"/>
                </a:solidFill>
              </a:rPr>
              <a:t>-- to free resources  for higher-priority processes.</a:t>
            </a:r>
          </a:p>
          <a:p>
            <a:pPr>
              <a:buFont typeface="Wingdings" panose="05000000000000000000" pitchFamily="2" charset="2"/>
              <a:buChar char="§"/>
            </a:pPr>
            <a:r>
              <a:rPr lang="en-US" sz="2400" dirty="0">
                <a:solidFill>
                  <a:schemeClr val="tx1"/>
                </a:solidFill>
              </a:rPr>
              <a:t>Generally high-priority processes are those interacting with  the user—usually only one.</a:t>
            </a:r>
          </a:p>
          <a:p>
            <a:pPr>
              <a:buFont typeface="Wingdings" panose="05000000000000000000" pitchFamily="2" charset="2"/>
              <a:buChar char="§"/>
            </a:pPr>
            <a:r>
              <a:rPr lang="en-US" sz="2400" dirty="0">
                <a:solidFill>
                  <a:schemeClr val="tx1"/>
                </a:solidFill>
              </a:rPr>
              <a:t>An application’s priority is equal to that of its highest-priority  component.</a:t>
            </a:r>
          </a:p>
          <a:p>
            <a:pPr>
              <a:buFont typeface="Wingdings" panose="05000000000000000000" pitchFamily="2" charset="2"/>
              <a:buChar char="§"/>
            </a:pPr>
            <a:r>
              <a:rPr lang="en-US" sz="2400" dirty="0">
                <a:solidFill>
                  <a:schemeClr val="tx1"/>
                </a:solidFill>
              </a:rPr>
              <a:t>If one application depends on resources provided by another,  the secondary application has at least as high a priority.</a:t>
            </a:r>
          </a:p>
          <a:p>
            <a:endParaRPr lang="en-MY" dirty="0"/>
          </a:p>
        </p:txBody>
      </p:sp>
    </p:spTree>
    <p:extLst>
      <p:ext uri="{BB962C8B-B14F-4D97-AF65-F5344CB8AC3E}">
        <p14:creationId xmlns:p14="http://schemas.microsoft.com/office/powerpoint/2010/main" val="2902900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Priority</a:t>
            </a:r>
            <a:endParaRPr lang="en-MY" dirty="0"/>
          </a:p>
        </p:txBody>
      </p:sp>
      <p:sp>
        <p:nvSpPr>
          <p:cNvPr id="3" name="Content Placeholder 2"/>
          <p:cNvSpPr>
            <a:spLocks noGrp="1"/>
          </p:cNvSpPr>
          <p:nvPr>
            <p:ph idx="1"/>
          </p:nvPr>
        </p:nvSpPr>
        <p:spPr>
          <a:xfrm>
            <a:off x="822959" y="1845734"/>
            <a:ext cx="7970663" cy="4023360"/>
          </a:xfrm>
        </p:spPr>
        <p:txBody>
          <a:bodyPr/>
          <a:lstStyle/>
          <a:p>
            <a:pPr marL="264160" indent="-342900">
              <a:lnSpc>
                <a:spcPct val="100000"/>
              </a:lnSpc>
              <a:buFont typeface="Wingdings" panose="05000000000000000000" pitchFamily="2" charset="2"/>
              <a:buChar char="§"/>
            </a:pPr>
            <a:r>
              <a:rPr lang="en-US" sz="2400" spc="-5" dirty="0">
                <a:solidFill>
                  <a:schemeClr val="tx1"/>
                </a:solidFill>
                <a:latin typeface="Gill Sans MT"/>
                <a:cs typeface="Gill Sans MT"/>
              </a:rPr>
              <a:t>Active</a:t>
            </a:r>
            <a:r>
              <a:rPr lang="en-US" sz="2400" spc="-125" dirty="0">
                <a:solidFill>
                  <a:schemeClr val="tx1"/>
                </a:solidFill>
                <a:latin typeface="Gill Sans MT"/>
                <a:cs typeface="Gill Sans MT"/>
              </a:rPr>
              <a:t> </a:t>
            </a:r>
            <a:r>
              <a:rPr lang="en-US" sz="2400" spc="-20" dirty="0">
                <a:solidFill>
                  <a:schemeClr val="tx1"/>
                </a:solidFill>
                <a:latin typeface="Gill Sans MT"/>
                <a:cs typeface="Gill Sans MT"/>
              </a:rPr>
              <a:t>Process</a:t>
            </a:r>
            <a:endParaRPr lang="en-US" sz="2400" dirty="0">
              <a:solidFill>
                <a:schemeClr val="tx1"/>
              </a:solidFill>
              <a:latin typeface="Gill Sans MT"/>
              <a:cs typeface="Gill Sans MT"/>
            </a:endParaRPr>
          </a:p>
          <a:p>
            <a:pPr marL="102235" marR="5080" indent="0">
              <a:lnSpc>
                <a:spcPts val="3070"/>
              </a:lnSpc>
              <a:spcBef>
                <a:spcPts val="1280"/>
              </a:spcBef>
              <a:buSzPct val="66037"/>
              <a:buNone/>
              <a:tabLst>
                <a:tab pos="377190" algn="l"/>
              </a:tabLst>
            </a:pPr>
            <a:r>
              <a:rPr lang="en-US" spc="45" dirty="0">
                <a:solidFill>
                  <a:schemeClr val="tx1"/>
                </a:solidFill>
                <a:latin typeface="Gill Sans MT"/>
                <a:cs typeface="Gill Sans MT"/>
              </a:rPr>
              <a:t>    - Have </a:t>
            </a:r>
            <a:r>
              <a:rPr lang="en-US" spc="160" dirty="0">
                <a:solidFill>
                  <a:schemeClr val="tx1"/>
                </a:solidFill>
                <a:latin typeface="Gill Sans MT"/>
                <a:cs typeface="Gill Sans MT"/>
              </a:rPr>
              <a:t>a </a:t>
            </a:r>
            <a:r>
              <a:rPr lang="en-US" spc="20" dirty="0">
                <a:solidFill>
                  <a:schemeClr val="tx1"/>
                </a:solidFill>
                <a:latin typeface="Gill Sans MT"/>
                <a:cs typeface="Gill Sans MT"/>
              </a:rPr>
              <a:t>component  </a:t>
            </a:r>
            <a:r>
              <a:rPr lang="en-US" spc="65" dirty="0">
                <a:solidFill>
                  <a:schemeClr val="tx1"/>
                </a:solidFill>
                <a:latin typeface="Gill Sans MT"/>
                <a:cs typeface="Gill Sans MT"/>
              </a:rPr>
              <a:t>interacting </a:t>
            </a:r>
            <a:r>
              <a:rPr lang="en-US" spc="80" dirty="0">
                <a:solidFill>
                  <a:schemeClr val="tx1"/>
                </a:solidFill>
                <a:latin typeface="Gill Sans MT"/>
                <a:cs typeface="Gill Sans MT"/>
              </a:rPr>
              <a:t>with </a:t>
            </a:r>
            <a:r>
              <a:rPr lang="en-US" spc="40" dirty="0">
                <a:solidFill>
                  <a:schemeClr val="tx1"/>
                </a:solidFill>
                <a:latin typeface="Gill Sans MT"/>
                <a:cs typeface="Gill Sans MT"/>
              </a:rPr>
              <a:t>the</a:t>
            </a:r>
            <a:r>
              <a:rPr lang="en-US" spc="-409" dirty="0">
                <a:solidFill>
                  <a:schemeClr val="tx1"/>
                </a:solidFill>
                <a:latin typeface="Gill Sans MT"/>
                <a:cs typeface="Gill Sans MT"/>
              </a:rPr>
              <a:t> </a:t>
            </a:r>
            <a:r>
              <a:rPr lang="en-US" spc="-30" dirty="0">
                <a:solidFill>
                  <a:schemeClr val="tx1"/>
                </a:solidFill>
                <a:latin typeface="Gill Sans MT"/>
                <a:cs typeface="Gill Sans MT"/>
              </a:rPr>
              <a:t>user.</a:t>
            </a:r>
          </a:p>
          <a:p>
            <a:pPr marL="102235" marR="5080" indent="0">
              <a:lnSpc>
                <a:spcPts val="3070"/>
              </a:lnSpc>
              <a:spcBef>
                <a:spcPts val="1280"/>
              </a:spcBef>
              <a:buSzPct val="66037"/>
              <a:buNone/>
              <a:tabLst>
                <a:tab pos="377190" algn="l"/>
              </a:tabLst>
            </a:pPr>
            <a:r>
              <a:rPr lang="en-US" spc="25" dirty="0">
                <a:solidFill>
                  <a:schemeClr val="tx1"/>
                </a:solidFill>
                <a:latin typeface="Gill Sans MT"/>
                <a:cs typeface="Gill Sans MT"/>
              </a:rPr>
              <a:t>    - Few </a:t>
            </a:r>
            <a:r>
              <a:rPr lang="en-US" spc="114" dirty="0">
                <a:solidFill>
                  <a:schemeClr val="tx1"/>
                </a:solidFill>
                <a:latin typeface="Gill Sans MT"/>
                <a:cs typeface="Gill Sans MT"/>
              </a:rPr>
              <a:t>in </a:t>
            </a:r>
            <a:r>
              <a:rPr lang="en-US" spc="40" dirty="0">
                <a:solidFill>
                  <a:schemeClr val="tx1"/>
                </a:solidFill>
                <a:latin typeface="Gill Sans MT"/>
                <a:cs typeface="Gill Sans MT"/>
              </a:rPr>
              <a:t>number  </a:t>
            </a:r>
            <a:r>
              <a:rPr lang="en-US" spc="-135" dirty="0">
                <a:solidFill>
                  <a:schemeClr val="tx1"/>
                </a:solidFill>
                <a:latin typeface="Gill Sans MT"/>
                <a:cs typeface="Gill Sans MT"/>
              </a:rPr>
              <a:t>(often </a:t>
            </a:r>
            <a:r>
              <a:rPr lang="en-US" spc="70" dirty="0">
                <a:solidFill>
                  <a:schemeClr val="tx1"/>
                </a:solidFill>
                <a:latin typeface="Gill Sans MT"/>
                <a:cs typeface="Gill Sans MT"/>
              </a:rPr>
              <a:t>only</a:t>
            </a:r>
            <a:r>
              <a:rPr lang="en-US" spc="10" dirty="0">
                <a:solidFill>
                  <a:schemeClr val="tx1"/>
                </a:solidFill>
                <a:latin typeface="Gill Sans MT"/>
                <a:cs typeface="Gill Sans MT"/>
              </a:rPr>
              <a:t> </a:t>
            </a:r>
            <a:r>
              <a:rPr lang="en-US" spc="-20" dirty="0">
                <a:solidFill>
                  <a:schemeClr val="tx1"/>
                </a:solidFill>
                <a:latin typeface="Gill Sans MT"/>
                <a:cs typeface="Gill Sans MT"/>
              </a:rPr>
              <a:t>one).</a:t>
            </a:r>
            <a:endParaRPr lang="en-US" dirty="0">
              <a:solidFill>
                <a:schemeClr val="tx1"/>
              </a:solidFill>
              <a:latin typeface="Gill Sans MT"/>
              <a:cs typeface="Gill Sans MT"/>
            </a:endParaRPr>
          </a:p>
          <a:p>
            <a:pPr marL="264160" indent="-342900">
              <a:lnSpc>
                <a:spcPct val="100000"/>
              </a:lnSpc>
              <a:spcBef>
                <a:spcPts val="695"/>
              </a:spcBef>
              <a:buFont typeface="Wingdings" panose="05000000000000000000" pitchFamily="2" charset="2"/>
              <a:buChar char="§"/>
            </a:pPr>
            <a:r>
              <a:rPr lang="en-US" sz="2400" spc="65" dirty="0">
                <a:solidFill>
                  <a:schemeClr val="tx1"/>
                </a:solidFill>
                <a:latin typeface="Gill Sans MT"/>
                <a:cs typeface="Gill Sans MT"/>
              </a:rPr>
              <a:t>Visible</a:t>
            </a:r>
            <a:r>
              <a:rPr lang="en-US" sz="2400" spc="-120" dirty="0">
                <a:solidFill>
                  <a:schemeClr val="tx1"/>
                </a:solidFill>
                <a:latin typeface="Gill Sans MT"/>
                <a:cs typeface="Gill Sans MT"/>
              </a:rPr>
              <a:t> </a:t>
            </a:r>
            <a:r>
              <a:rPr lang="en-US" sz="2400" spc="-20" dirty="0">
                <a:solidFill>
                  <a:schemeClr val="tx1"/>
                </a:solidFill>
                <a:latin typeface="Gill Sans MT"/>
                <a:cs typeface="Gill Sans MT"/>
              </a:rPr>
              <a:t>Process</a:t>
            </a:r>
            <a:endParaRPr lang="en-US" sz="2400" dirty="0">
              <a:solidFill>
                <a:schemeClr val="tx1"/>
              </a:solidFill>
              <a:latin typeface="Gill Sans MT"/>
              <a:cs typeface="Gill Sans MT"/>
            </a:endParaRPr>
          </a:p>
          <a:p>
            <a:pPr marL="102235" marR="344170" indent="0">
              <a:lnSpc>
                <a:spcPct val="96400"/>
              </a:lnSpc>
              <a:spcBef>
                <a:spcPts val="1205"/>
              </a:spcBef>
              <a:buSzPct val="66037"/>
              <a:buNone/>
              <a:tabLst>
                <a:tab pos="377190" algn="l"/>
              </a:tabLst>
            </a:pPr>
            <a:r>
              <a:rPr lang="en-US" spc="15" dirty="0">
                <a:solidFill>
                  <a:schemeClr val="tx1"/>
                </a:solidFill>
                <a:latin typeface="Gill Sans MT"/>
                <a:cs typeface="Gill Sans MT"/>
              </a:rPr>
              <a:t>    - Component </a:t>
            </a:r>
            <a:r>
              <a:rPr lang="en-US" spc="60" dirty="0">
                <a:solidFill>
                  <a:schemeClr val="tx1"/>
                </a:solidFill>
                <a:latin typeface="Gill Sans MT"/>
                <a:cs typeface="Gill Sans MT"/>
              </a:rPr>
              <a:t>visible</a:t>
            </a:r>
            <a:r>
              <a:rPr lang="en-US" spc="-225" dirty="0">
                <a:solidFill>
                  <a:schemeClr val="tx1"/>
                </a:solidFill>
                <a:latin typeface="Gill Sans MT"/>
                <a:cs typeface="Gill Sans MT"/>
              </a:rPr>
              <a:t> </a:t>
            </a:r>
            <a:r>
              <a:rPr lang="en-US" spc="55" dirty="0">
                <a:solidFill>
                  <a:schemeClr val="tx1"/>
                </a:solidFill>
                <a:latin typeface="Gill Sans MT"/>
                <a:cs typeface="Gill Sans MT"/>
              </a:rPr>
              <a:t>but </a:t>
            </a:r>
          </a:p>
          <a:p>
            <a:pPr marL="102235" marR="344170" indent="0">
              <a:lnSpc>
                <a:spcPct val="96400"/>
              </a:lnSpc>
              <a:spcBef>
                <a:spcPts val="1205"/>
              </a:spcBef>
              <a:buSzPct val="66037"/>
              <a:buNone/>
              <a:tabLst>
                <a:tab pos="377190" algn="l"/>
              </a:tabLst>
            </a:pPr>
            <a:r>
              <a:rPr lang="en-US" spc="55" dirty="0">
                <a:solidFill>
                  <a:schemeClr val="tx1"/>
                </a:solidFill>
                <a:latin typeface="Gill Sans MT"/>
                <a:cs typeface="Gill Sans MT"/>
              </a:rPr>
              <a:t>      </a:t>
            </a:r>
            <a:r>
              <a:rPr lang="en-US" spc="10" dirty="0">
                <a:solidFill>
                  <a:schemeClr val="tx1"/>
                </a:solidFill>
                <a:latin typeface="Gill Sans MT"/>
                <a:cs typeface="Gill Sans MT"/>
              </a:rPr>
              <a:t>not </a:t>
            </a:r>
            <a:r>
              <a:rPr lang="en-US" spc="114" dirty="0">
                <a:solidFill>
                  <a:schemeClr val="tx1"/>
                </a:solidFill>
                <a:latin typeface="Gill Sans MT"/>
                <a:cs typeface="Gill Sans MT"/>
              </a:rPr>
              <a:t>in </a:t>
            </a:r>
            <a:r>
              <a:rPr lang="en-US" spc="15" dirty="0">
                <a:solidFill>
                  <a:schemeClr val="tx1"/>
                </a:solidFill>
                <a:latin typeface="Gill Sans MT"/>
                <a:cs typeface="Gill Sans MT"/>
              </a:rPr>
              <a:t>foreground  </a:t>
            </a:r>
            <a:r>
              <a:rPr lang="en-US" spc="75" dirty="0">
                <a:solidFill>
                  <a:schemeClr val="tx1"/>
                </a:solidFill>
                <a:latin typeface="Gill Sans MT"/>
                <a:cs typeface="Gill Sans MT"/>
              </a:rPr>
              <a:t>(partially</a:t>
            </a:r>
            <a:r>
              <a:rPr lang="en-US" spc="-145" dirty="0">
                <a:solidFill>
                  <a:schemeClr val="tx1"/>
                </a:solidFill>
                <a:latin typeface="Gill Sans MT"/>
                <a:cs typeface="Gill Sans MT"/>
              </a:rPr>
              <a:t> </a:t>
            </a:r>
            <a:r>
              <a:rPr lang="en-US" spc="-10" dirty="0">
                <a:solidFill>
                  <a:schemeClr val="tx1"/>
                </a:solidFill>
                <a:latin typeface="Gill Sans MT"/>
                <a:cs typeface="Gill Sans MT"/>
              </a:rPr>
              <a:t>obscured).</a:t>
            </a:r>
            <a:endParaRPr lang="en-US" dirty="0">
              <a:solidFill>
                <a:schemeClr val="tx1"/>
              </a:solidFill>
              <a:latin typeface="Gill Sans MT"/>
              <a:cs typeface="Gill Sans MT"/>
            </a:endParaRPr>
          </a:p>
          <a:p>
            <a:endParaRPr lang="en-MY" dirty="0">
              <a:solidFill>
                <a:schemeClr val="tx1"/>
              </a:solidFill>
            </a:endParaRPr>
          </a:p>
        </p:txBody>
      </p:sp>
      <p:pic>
        <p:nvPicPr>
          <p:cNvPr id="4" name="Picture 3"/>
          <p:cNvPicPr>
            <a:picLocks noChangeAspect="1"/>
          </p:cNvPicPr>
          <p:nvPr/>
        </p:nvPicPr>
        <p:blipFill>
          <a:blip r:embed="rId2"/>
          <a:stretch>
            <a:fillRect/>
          </a:stretch>
        </p:blipFill>
        <p:spPr>
          <a:xfrm>
            <a:off x="5598251" y="2873216"/>
            <a:ext cx="3309679" cy="3104251"/>
          </a:xfrm>
          <a:prstGeom prst="rect">
            <a:avLst/>
          </a:prstGeom>
        </p:spPr>
      </p:pic>
    </p:spTree>
    <p:extLst>
      <p:ext uri="{BB962C8B-B14F-4D97-AF65-F5344CB8AC3E}">
        <p14:creationId xmlns:p14="http://schemas.microsoft.com/office/powerpoint/2010/main" val="3066190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Priority</a:t>
            </a:r>
            <a:endParaRPr lang="en-MY" dirty="0"/>
          </a:p>
        </p:txBody>
      </p:sp>
      <p:sp>
        <p:nvSpPr>
          <p:cNvPr id="3" name="Content Placeholder 2"/>
          <p:cNvSpPr>
            <a:spLocks noGrp="1"/>
          </p:cNvSpPr>
          <p:nvPr>
            <p:ph idx="1"/>
          </p:nvPr>
        </p:nvSpPr>
        <p:spPr/>
        <p:txBody>
          <a:bodyPr/>
          <a:lstStyle/>
          <a:p>
            <a:pPr marL="264160" indent="-342900">
              <a:lnSpc>
                <a:spcPct val="100000"/>
              </a:lnSpc>
              <a:buFont typeface="Wingdings" panose="05000000000000000000" pitchFamily="2" charset="2"/>
              <a:buChar char="§"/>
            </a:pPr>
            <a:r>
              <a:rPr lang="en-US" sz="2400" spc="25" dirty="0">
                <a:solidFill>
                  <a:schemeClr val="tx1"/>
                </a:solidFill>
              </a:rPr>
              <a:t>Started </a:t>
            </a:r>
            <a:r>
              <a:rPr lang="en-US" sz="2400" spc="10" dirty="0">
                <a:solidFill>
                  <a:schemeClr val="tx1"/>
                </a:solidFill>
              </a:rPr>
              <a:t>Service</a:t>
            </a:r>
            <a:r>
              <a:rPr lang="en-US" sz="2400" spc="-190" dirty="0">
                <a:solidFill>
                  <a:schemeClr val="tx1"/>
                </a:solidFill>
              </a:rPr>
              <a:t> </a:t>
            </a:r>
            <a:r>
              <a:rPr lang="en-US" sz="2400" spc="-15" dirty="0">
                <a:solidFill>
                  <a:schemeClr val="tx1"/>
                </a:solidFill>
              </a:rPr>
              <a:t>Process</a:t>
            </a:r>
          </a:p>
          <a:p>
            <a:pPr marL="76835" marR="201930" indent="0">
              <a:lnSpc>
                <a:spcPts val="2250"/>
              </a:lnSpc>
              <a:spcBef>
                <a:spcPts val="950"/>
              </a:spcBef>
              <a:buSzPct val="66666"/>
              <a:buNone/>
              <a:tabLst>
                <a:tab pos="279400" algn="l"/>
              </a:tabLst>
            </a:pPr>
            <a:r>
              <a:rPr lang="en-US" spc="40" dirty="0">
                <a:solidFill>
                  <a:schemeClr val="tx1"/>
                </a:solidFill>
              </a:rPr>
              <a:t>    - Hosting</a:t>
            </a:r>
            <a:r>
              <a:rPr lang="en-US" spc="-60" dirty="0">
                <a:solidFill>
                  <a:schemeClr val="tx1"/>
                </a:solidFill>
              </a:rPr>
              <a:t> </a:t>
            </a:r>
            <a:r>
              <a:rPr lang="en-US" spc="114" dirty="0">
                <a:solidFill>
                  <a:schemeClr val="tx1"/>
                </a:solidFill>
              </a:rPr>
              <a:t>a</a:t>
            </a:r>
            <a:r>
              <a:rPr lang="en-US" spc="-60" dirty="0">
                <a:solidFill>
                  <a:schemeClr val="tx1"/>
                </a:solidFill>
              </a:rPr>
              <a:t> </a:t>
            </a:r>
            <a:r>
              <a:rPr lang="en-US" spc="5" dirty="0">
                <a:solidFill>
                  <a:schemeClr val="tx1"/>
                </a:solidFill>
              </a:rPr>
              <a:t>service</a:t>
            </a:r>
            <a:r>
              <a:rPr lang="en-US" spc="-60" dirty="0">
                <a:solidFill>
                  <a:schemeClr val="tx1"/>
                </a:solidFill>
              </a:rPr>
              <a:t> </a:t>
            </a:r>
            <a:r>
              <a:rPr lang="en-US" spc="60" dirty="0">
                <a:solidFill>
                  <a:schemeClr val="tx1"/>
                </a:solidFill>
              </a:rPr>
              <a:t>which</a:t>
            </a:r>
            <a:r>
              <a:rPr lang="en-US" spc="-60" dirty="0">
                <a:solidFill>
                  <a:schemeClr val="tx1"/>
                </a:solidFill>
              </a:rPr>
              <a:t> </a:t>
            </a:r>
            <a:r>
              <a:rPr lang="en-US" spc="85" dirty="0">
                <a:solidFill>
                  <a:schemeClr val="tx1"/>
                </a:solidFill>
              </a:rPr>
              <a:t>has</a:t>
            </a:r>
            <a:r>
              <a:rPr lang="en-US" spc="-60" dirty="0">
                <a:solidFill>
                  <a:schemeClr val="tx1"/>
                </a:solidFill>
              </a:rPr>
              <a:t> </a:t>
            </a:r>
            <a:r>
              <a:rPr lang="en-US" spc="10" dirty="0">
                <a:solidFill>
                  <a:schemeClr val="tx1"/>
                </a:solidFill>
              </a:rPr>
              <a:t>been  </a:t>
            </a:r>
            <a:r>
              <a:rPr lang="en-US" spc="15" dirty="0">
                <a:solidFill>
                  <a:schemeClr val="tx1"/>
                </a:solidFill>
              </a:rPr>
              <a:t>started.</a:t>
            </a:r>
            <a:endParaRPr lang="en-US" dirty="0">
              <a:solidFill>
                <a:schemeClr val="tx1"/>
              </a:solidFill>
            </a:endParaRPr>
          </a:p>
          <a:p>
            <a:pPr marL="76835" marR="248285" indent="0">
              <a:lnSpc>
                <a:spcPts val="2260"/>
              </a:lnSpc>
              <a:spcBef>
                <a:spcPts val="690"/>
              </a:spcBef>
              <a:buSzPct val="66666"/>
              <a:buNone/>
              <a:tabLst>
                <a:tab pos="279400" algn="l"/>
              </a:tabLst>
            </a:pPr>
            <a:r>
              <a:rPr lang="en-US" spc="25" dirty="0">
                <a:solidFill>
                  <a:schemeClr val="tx1"/>
                </a:solidFill>
              </a:rPr>
              <a:t>    - Supports </a:t>
            </a:r>
            <a:r>
              <a:rPr lang="en-US" spc="20" dirty="0">
                <a:solidFill>
                  <a:schemeClr val="tx1"/>
                </a:solidFill>
              </a:rPr>
              <a:t>processing </a:t>
            </a:r>
            <a:r>
              <a:rPr lang="en-US" spc="65" dirty="0">
                <a:solidFill>
                  <a:schemeClr val="tx1"/>
                </a:solidFill>
              </a:rPr>
              <a:t>that</a:t>
            </a:r>
            <a:r>
              <a:rPr lang="en-US" spc="-240" dirty="0">
                <a:solidFill>
                  <a:schemeClr val="tx1"/>
                </a:solidFill>
              </a:rPr>
              <a:t> </a:t>
            </a:r>
            <a:r>
              <a:rPr lang="en-US" spc="25" dirty="0">
                <a:solidFill>
                  <a:schemeClr val="tx1"/>
                </a:solidFill>
              </a:rPr>
              <a:t>doesn’t  </a:t>
            </a:r>
            <a:r>
              <a:rPr lang="en-US" spc="-5" dirty="0">
                <a:solidFill>
                  <a:schemeClr val="tx1"/>
                </a:solidFill>
              </a:rPr>
              <a:t>require </a:t>
            </a:r>
            <a:r>
              <a:rPr lang="en-US" spc="114" dirty="0">
                <a:solidFill>
                  <a:schemeClr val="tx1"/>
                </a:solidFill>
              </a:rPr>
              <a:t>a</a:t>
            </a:r>
            <a:r>
              <a:rPr lang="en-US" spc="-175" dirty="0">
                <a:solidFill>
                  <a:schemeClr val="tx1"/>
                </a:solidFill>
              </a:rPr>
              <a:t> </a:t>
            </a:r>
            <a:r>
              <a:rPr lang="en-US" spc="35" dirty="0">
                <a:solidFill>
                  <a:schemeClr val="tx1"/>
                </a:solidFill>
              </a:rPr>
              <a:t>UI.</a:t>
            </a:r>
            <a:endParaRPr lang="en-US" dirty="0">
              <a:solidFill>
                <a:schemeClr val="tx1"/>
              </a:solidFill>
            </a:endParaRPr>
          </a:p>
          <a:p>
            <a:pPr marL="264160" indent="-342900">
              <a:lnSpc>
                <a:spcPct val="100000"/>
              </a:lnSpc>
              <a:spcBef>
                <a:spcPts val="505"/>
              </a:spcBef>
              <a:buFont typeface="Wingdings" panose="05000000000000000000" pitchFamily="2" charset="2"/>
              <a:buChar char="§"/>
            </a:pPr>
            <a:r>
              <a:rPr lang="en-US" sz="2400" spc="45" dirty="0">
                <a:solidFill>
                  <a:schemeClr val="tx1"/>
                </a:solidFill>
              </a:rPr>
              <a:t>Background</a:t>
            </a:r>
            <a:r>
              <a:rPr lang="en-US" sz="2400" spc="-130" dirty="0">
                <a:solidFill>
                  <a:schemeClr val="tx1"/>
                </a:solidFill>
              </a:rPr>
              <a:t> </a:t>
            </a:r>
            <a:r>
              <a:rPr lang="en-US" sz="2400" spc="-15" dirty="0">
                <a:solidFill>
                  <a:schemeClr val="tx1"/>
                </a:solidFill>
              </a:rPr>
              <a:t>Process</a:t>
            </a:r>
          </a:p>
          <a:p>
            <a:pPr marL="76835" marR="531495" indent="0">
              <a:lnSpc>
                <a:spcPts val="2250"/>
              </a:lnSpc>
              <a:spcBef>
                <a:spcPts val="944"/>
              </a:spcBef>
              <a:buSzPct val="66666"/>
              <a:buNone/>
              <a:tabLst>
                <a:tab pos="279400" algn="l"/>
              </a:tabLst>
            </a:pPr>
            <a:r>
              <a:rPr lang="en-US" spc="-60" dirty="0">
                <a:solidFill>
                  <a:schemeClr val="tx1"/>
                </a:solidFill>
              </a:rPr>
              <a:t>      - Not </a:t>
            </a:r>
            <a:r>
              <a:rPr lang="en-US" spc="45" dirty="0">
                <a:solidFill>
                  <a:schemeClr val="tx1"/>
                </a:solidFill>
              </a:rPr>
              <a:t>interacting, </a:t>
            </a:r>
            <a:r>
              <a:rPr lang="en-US" spc="5" dirty="0">
                <a:solidFill>
                  <a:schemeClr val="tx1"/>
                </a:solidFill>
              </a:rPr>
              <a:t>not </a:t>
            </a:r>
            <a:r>
              <a:rPr lang="en-US" spc="114" dirty="0">
                <a:solidFill>
                  <a:schemeClr val="tx1"/>
                </a:solidFill>
              </a:rPr>
              <a:t>a</a:t>
            </a:r>
            <a:r>
              <a:rPr lang="en-US" spc="-229" dirty="0">
                <a:solidFill>
                  <a:schemeClr val="tx1"/>
                </a:solidFill>
              </a:rPr>
              <a:t> </a:t>
            </a:r>
            <a:r>
              <a:rPr lang="en-US" spc="70" dirty="0">
                <a:solidFill>
                  <a:schemeClr val="tx1"/>
                </a:solidFill>
              </a:rPr>
              <a:t>running  </a:t>
            </a:r>
            <a:r>
              <a:rPr lang="en-US" dirty="0">
                <a:solidFill>
                  <a:schemeClr val="tx1"/>
                </a:solidFill>
              </a:rPr>
              <a:t>service.</a:t>
            </a:r>
          </a:p>
          <a:p>
            <a:pPr marL="76835" indent="0">
              <a:lnSpc>
                <a:spcPct val="100000"/>
              </a:lnSpc>
              <a:spcBef>
                <a:spcPts val="545"/>
              </a:spcBef>
              <a:buSzPct val="66666"/>
              <a:buNone/>
              <a:tabLst>
                <a:tab pos="279400" algn="l"/>
              </a:tabLst>
            </a:pPr>
            <a:r>
              <a:rPr lang="en-US" spc="35" dirty="0">
                <a:solidFill>
                  <a:schemeClr val="tx1"/>
                </a:solidFill>
              </a:rPr>
              <a:t>     - Killed </a:t>
            </a:r>
            <a:r>
              <a:rPr lang="en-US" spc="105" dirty="0">
                <a:solidFill>
                  <a:schemeClr val="tx1"/>
                </a:solidFill>
              </a:rPr>
              <a:t>if</a:t>
            </a:r>
            <a:r>
              <a:rPr lang="en-US" spc="-190" dirty="0">
                <a:solidFill>
                  <a:schemeClr val="tx1"/>
                </a:solidFill>
              </a:rPr>
              <a:t> </a:t>
            </a:r>
            <a:r>
              <a:rPr lang="en-US" spc="15" dirty="0">
                <a:solidFill>
                  <a:schemeClr val="tx1"/>
                </a:solidFill>
              </a:rPr>
              <a:t>necessary.</a:t>
            </a:r>
            <a:endParaRPr lang="en-US" dirty="0">
              <a:solidFill>
                <a:schemeClr val="tx1"/>
              </a:solidFill>
            </a:endParaRPr>
          </a:p>
          <a:p>
            <a:pPr marL="264160" indent="-342900">
              <a:lnSpc>
                <a:spcPct val="100000"/>
              </a:lnSpc>
              <a:spcBef>
                <a:spcPts val="565"/>
              </a:spcBef>
              <a:buFont typeface="Wingdings" panose="05000000000000000000" pitchFamily="2" charset="2"/>
              <a:buChar char="§"/>
            </a:pPr>
            <a:r>
              <a:rPr lang="en-US" sz="2400" spc="80" dirty="0">
                <a:solidFill>
                  <a:schemeClr val="tx1"/>
                </a:solidFill>
              </a:rPr>
              <a:t>Empty</a:t>
            </a:r>
            <a:r>
              <a:rPr lang="en-US" sz="2400" spc="-140" dirty="0">
                <a:solidFill>
                  <a:schemeClr val="tx1"/>
                </a:solidFill>
              </a:rPr>
              <a:t> </a:t>
            </a:r>
            <a:r>
              <a:rPr lang="en-US" sz="2400" spc="-15" dirty="0">
                <a:solidFill>
                  <a:schemeClr val="tx1"/>
                </a:solidFill>
              </a:rPr>
              <a:t>Process</a:t>
            </a:r>
          </a:p>
          <a:p>
            <a:pPr marL="76835" indent="0">
              <a:lnSpc>
                <a:spcPct val="100000"/>
              </a:lnSpc>
              <a:spcBef>
                <a:spcPts val="795"/>
              </a:spcBef>
              <a:buSzPct val="66666"/>
              <a:buNone/>
              <a:tabLst>
                <a:tab pos="279400" algn="l"/>
              </a:tabLst>
            </a:pPr>
            <a:r>
              <a:rPr lang="en-US" dirty="0">
                <a:solidFill>
                  <a:schemeClr val="tx1"/>
                </a:solidFill>
              </a:rPr>
              <a:t>     - Hosted </a:t>
            </a:r>
            <a:r>
              <a:rPr lang="en-US" spc="55" dirty="0">
                <a:solidFill>
                  <a:schemeClr val="tx1"/>
                </a:solidFill>
              </a:rPr>
              <a:t>application </a:t>
            </a:r>
            <a:r>
              <a:rPr lang="en-US" spc="85" dirty="0">
                <a:solidFill>
                  <a:schemeClr val="tx1"/>
                </a:solidFill>
              </a:rPr>
              <a:t>has</a:t>
            </a:r>
            <a:r>
              <a:rPr lang="en-US" spc="-290" dirty="0">
                <a:solidFill>
                  <a:schemeClr val="tx1"/>
                </a:solidFill>
              </a:rPr>
              <a:t> </a:t>
            </a:r>
            <a:r>
              <a:rPr lang="en-US" spc="30" dirty="0">
                <a:solidFill>
                  <a:schemeClr val="tx1"/>
                </a:solidFill>
              </a:rPr>
              <a:t>terminated.</a:t>
            </a:r>
            <a:endParaRPr lang="en-US" dirty="0">
              <a:solidFill>
                <a:schemeClr val="tx1"/>
              </a:solidFill>
            </a:endParaRPr>
          </a:p>
          <a:p>
            <a:endParaRPr lang="en-MY" dirty="0"/>
          </a:p>
        </p:txBody>
      </p:sp>
    </p:spTree>
    <p:extLst>
      <p:ext uri="{BB962C8B-B14F-4D97-AF65-F5344CB8AC3E}">
        <p14:creationId xmlns:p14="http://schemas.microsoft.com/office/powerpoint/2010/main" val="1969329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endParaRPr lang="en-MY" dirty="0"/>
          </a:p>
        </p:txBody>
      </p:sp>
      <p:sp>
        <p:nvSpPr>
          <p:cNvPr id="3" name="Content Placeholder 2"/>
          <p:cNvSpPr>
            <a:spLocks noGrp="1"/>
          </p:cNvSpPr>
          <p:nvPr>
            <p:ph idx="1"/>
          </p:nvPr>
        </p:nvSpPr>
        <p:spPr/>
        <p:txBody>
          <a:bodyPr/>
          <a:lstStyle/>
          <a:p>
            <a:pPr marL="355600" marR="5080" indent="-342900">
              <a:lnSpc>
                <a:spcPts val="3190"/>
              </a:lnSpc>
              <a:buFont typeface="Wingdings" panose="05000000000000000000" pitchFamily="2" charset="2"/>
              <a:buChar char="§"/>
            </a:pPr>
            <a:r>
              <a:rPr lang="en-US" spc="130" dirty="0">
                <a:solidFill>
                  <a:schemeClr val="tx1"/>
                </a:solidFill>
                <a:latin typeface="Gill Sans MT"/>
                <a:cs typeface="Gill Sans MT"/>
              </a:rPr>
              <a:t>In </a:t>
            </a:r>
            <a:r>
              <a:rPr lang="en-US" spc="10" dirty="0">
                <a:solidFill>
                  <a:schemeClr val="tx1"/>
                </a:solidFill>
                <a:latin typeface="Gill Sans MT"/>
                <a:cs typeface="Gill Sans MT"/>
              </a:rPr>
              <a:t>Android </a:t>
            </a:r>
            <a:r>
              <a:rPr lang="en-US" spc="20" dirty="0">
                <a:solidFill>
                  <a:schemeClr val="tx1"/>
                </a:solidFill>
                <a:latin typeface="Gill Sans MT"/>
                <a:cs typeface="Gill Sans MT"/>
              </a:rPr>
              <a:t>development, </a:t>
            </a:r>
            <a:r>
              <a:rPr lang="en-US" spc="-50" dirty="0">
                <a:solidFill>
                  <a:schemeClr val="tx1"/>
                </a:solidFill>
                <a:latin typeface="Gill Sans MT"/>
                <a:cs typeface="Gill Sans MT"/>
              </a:rPr>
              <a:t>“resources” </a:t>
            </a:r>
            <a:r>
              <a:rPr lang="en-US" spc="-5" dirty="0">
                <a:solidFill>
                  <a:schemeClr val="tx1"/>
                </a:solidFill>
                <a:latin typeface="Gill Sans MT"/>
                <a:cs typeface="Gill Sans MT"/>
              </a:rPr>
              <a:t>are </a:t>
            </a:r>
            <a:r>
              <a:rPr lang="en-US" spc="120" dirty="0">
                <a:solidFill>
                  <a:schemeClr val="tx1"/>
                </a:solidFill>
                <a:latin typeface="Gill Sans MT"/>
                <a:cs typeface="Gill Sans MT"/>
              </a:rPr>
              <a:t>usually</a:t>
            </a:r>
            <a:r>
              <a:rPr lang="en-US" spc="-470" dirty="0">
                <a:solidFill>
                  <a:schemeClr val="tx1"/>
                </a:solidFill>
                <a:latin typeface="Gill Sans MT"/>
                <a:cs typeface="Gill Sans MT"/>
              </a:rPr>
              <a:t> </a:t>
            </a:r>
            <a:r>
              <a:rPr lang="en-US" spc="65" dirty="0">
                <a:solidFill>
                  <a:schemeClr val="tx1"/>
                </a:solidFill>
                <a:latin typeface="Gill Sans MT"/>
                <a:cs typeface="Gill Sans MT"/>
              </a:rPr>
              <a:t>defined  </a:t>
            </a:r>
            <a:r>
              <a:rPr lang="en-US" spc="120" dirty="0">
                <a:solidFill>
                  <a:schemeClr val="tx1"/>
                </a:solidFill>
                <a:latin typeface="Gill Sans MT"/>
                <a:cs typeface="Gill Sans MT"/>
              </a:rPr>
              <a:t>in</a:t>
            </a:r>
            <a:r>
              <a:rPr lang="en-US" spc="-75" dirty="0">
                <a:solidFill>
                  <a:schemeClr val="tx1"/>
                </a:solidFill>
                <a:latin typeface="Gill Sans MT"/>
                <a:cs typeface="Gill Sans MT"/>
              </a:rPr>
              <a:t> </a:t>
            </a:r>
            <a:r>
              <a:rPr lang="en-US" spc="40" dirty="0">
                <a:solidFill>
                  <a:schemeClr val="tx1"/>
                </a:solidFill>
                <a:latin typeface="Gill Sans MT"/>
                <a:cs typeface="Gill Sans MT"/>
              </a:rPr>
              <a:t>XML</a:t>
            </a:r>
            <a:r>
              <a:rPr lang="en-US" spc="-75" dirty="0">
                <a:solidFill>
                  <a:schemeClr val="tx1"/>
                </a:solidFill>
                <a:latin typeface="Gill Sans MT"/>
                <a:cs typeface="Gill Sans MT"/>
              </a:rPr>
              <a:t> </a:t>
            </a:r>
            <a:r>
              <a:rPr lang="en-US" spc="75" dirty="0">
                <a:solidFill>
                  <a:schemeClr val="tx1"/>
                </a:solidFill>
                <a:latin typeface="Gill Sans MT"/>
                <a:cs typeface="Gill Sans MT"/>
              </a:rPr>
              <a:t>files</a:t>
            </a:r>
            <a:r>
              <a:rPr lang="en-US" spc="-90" dirty="0">
                <a:solidFill>
                  <a:schemeClr val="tx1"/>
                </a:solidFill>
                <a:latin typeface="Gill Sans MT"/>
                <a:cs typeface="Gill Sans MT"/>
              </a:rPr>
              <a:t> </a:t>
            </a:r>
            <a:r>
              <a:rPr lang="en-US" spc="70" dirty="0">
                <a:solidFill>
                  <a:schemeClr val="tx1"/>
                </a:solidFill>
                <a:latin typeface="Gill Sans MT"/>
                <a:cs typeface="Gill Sans MT"/>
              </a:rPr>
              <a:t>instead</a:t>
            </a:r>
            <a:r>
              <a:rPr lang="en-US" spc="-90" dirty="0">
                <a:solidFill>
                  <a:schemeClr val="tx1"/>
                </a:solidFill>
                <a:latin typeface="Gill Sans MT"/>
                <a:cs typeface="Gill Sans MT"/>
              </a:rPr>
              <a:t> </a:t>
            </a:r>
            <a:r>
              <a:rPr lang="en-US" spc="30" dirty="0">
                <a:solidFill>
                  <a:schemeClr val="tx1"/>
                </a:solidFill>
                <a:latin typeface="Gill Sans MT"/>
                <a:cs typeface="Gill Sans MT"/>
              </a:rPr>
              <a:t>of</a:t>
            </a:r>
            <a:r>
              <a:rPr lang="en-US" spc="-90" dirty="0">
                <a:solidFill>
                  <a:schemeClr val="tx1"/>
                </a:solidFill>
                <a:latin typeface="Gill Sans MT"/>
                <a:cs typeface="Gill Sans MT"/>
              </a:rPr>
              <a:t> </a:t>
            </a:r>
            <a:r>
              <a:rPr lang="en-US" spc="-25" dirty="0">
                <a:solidFill>
                  <a:schemeClr val="tx1"/>
                </a:solidFill>
                <a:latin typeface="Gill Sans MT"/>
                <a:cs typeface="Gill Sans MT"/>
              </a:rPr>
              <a:t>code.</a:t>
            </a:r>
            <a:endParaRPr lang="en-US" dirty="0">
              <a:solidFill>
                <a:schemeClr val="tx1"/>
              </a:solidFill>
              <a:latin typeface="Gill Sans MT"/>
              <a:cs typeface="Gill Sans MT"/>
            </a:endParaRPr>
          </a:p>
          <a:p>
            <a:pPr marL="265430" indent="-342900">
              <a:lnSpc>
                <a:spcPct val="100000"/>
              </a:lnSpc>
              <a:spcBef>
                <a:spcPts val="869"/>
              </a:spcBef>
              <a:buFont typeface="Wingdings" panose="05000000000000000000" pitchFamily="2" charset="2"/>
              <a:buChar char="§"/>
            </a:pPr>
            <a:r>
              <a:rPr lang="en-US" spc="35" dirty="0">
                <a:solidFill>
                  <a:schemeClr val="tx1"/>
                </a:solidFill>
                <a:latin typeface="Gill Sans MT"/>
                <a:cs typeface="Gill Sans MT"/>
              </a:rPr>
              <a:t>What </a:t>
            </a:r>
            <a:r>
              <a:rPr lang="en-US" spc="-5" dirty="0">
                <a:solidFill>
                  <a:schemeClr val="tx1"/>
                </a:solidFill>
                <a:latin typeface="Gill Sans MT"/>
                <a:cs typeface="Gill Sans MT"/>
              </a:rPr>
              <a:t>are </a:t>
            </a:r>
            <a:r>
              <a:rPr lang="en-US" spc="-10" dirty="0">
                <a:solidFill>
                  <a:schemeClr val="tx1"/>
                </a:solidFill>
                <a:latin typeface="Gill Sans MT"/>
                <a:cs typeface="Gill Sans MT"/>
              </a:rPr>
              <a:t>resources? </a:t>
            </a:r>
            <a:r>
              <a:rPr lang="en-US" spc="30" dirty="0">
                <a:solidFill>
                  <a:schemeClr val="tx1"/>
                </a:solidFill>
                <a:latin typeface="Gill Sans MT"/>
                <a:cs typeface="Gill Sans MT"/>
              </a:rPr>
              <a:t>They</a:t>
            </a:r>
            <a:r>
              <a:rPr lang="en-US" spc="-345" dirty="0">
                <a:solidFill>
                  <a:schemeClr val="tx1"/>
                </a:solidFill>
                <a:latin typeface="Gill Sans MT"/>
                <a:cs typeface="Gill Sans MT"/>
              </a:rPr>
              <a:t> </a:t>
            </a:r>
            <a:r>
              <a:rPr lang="en-US" spc="60" dirty="0">
                <a:solidFill>
                  <a:schemeClr val="tx1"/>
                </a:solidFill>
                <a:latin typeface="Gill Sans MT"/>
                <a:cs typeface="Gill Sans MT"/>
              </a:rPr>
              <a:t>include:</a:t>
            </a:r>
            <a:endParaRPr lang="en-US" dirty="0">
              <a:solidFill>
                <a:schemeClr val="tx1"/>
              </a:solidFill>
              <a:latin typeface="Gill Sans MT"/>
              <a:cs typeface="Gill Sans MT"/>
            </a:endParaRPr>
          </a:p>
          <a:p>
            <a:pPr marL="636778" lvl="1" indent="-248920">
              <a:lnSpc>
                <a:spcPct val="100000"/>
              </a:lnSpc>
              <a:spcBef>
                <a:spcPts val="994"/>
              </a:spcBef>
              <a:buSzPct val="66666"/>
              <a:buFont typeface="Calibri"/>
              <a:buChar char="–"/>
              <a:tabLst>
                <a:tab pos="344805" algn="l"/>
              </a:tabLst>
            </a:pPr>
            <a:r>
              <a:rPr lang="en-US" sz="1600" spc="40" dirty="0">
                <a:solidFill>
                  <a:schemeClr val="tx1"/>
                </a:solidFill>
                <a:latin typeface="Gill Sans MT"/>
                <a:cs typeface="Gill Sans MT"/>
              </a:rPr>
              <a:t>Values: </a:t>
            </a:r>
            <a:r>
              <a:rPr lang="en-US" sz="1600" spc="65" dirty="0">
                <a:solidFill>
                  <a:schemeClr val="tx1"/>
                </a:solidFill>
                <a:latin typeface="Gill Sans MT"/>
                <a:cs typeface="Gill Sans MT"/>
              </a:rPr>
              <a:t>Strings, </a:t>
            </a:r>
            <a:r>
              <a:rPr lang="en-US" sz="1600" spc="-15" dirty="0" err="1">
                <a:solidFill>
                  <a:schemeClr val="tx1"/>
                </a:solidFill>
                <a:latin typeface="Gill Sans MT"/>
                <a:cs typeface="Gill Sans MT"/>
              </a:rPr>
              <a:t>Colours</a:t>
            </a:r>
            <a:r>
              <a:rPr lang="en-US" sz="1600" spc="-15" dirty="0">
                <a:solidFill>
                  <a:schemeClr val="tx1"/>
                </a:solidFill>
                <a:latin typeface="Gill Sans MT"/>
                <a:cs typeface="Gill Sans MT"/>
              </a:rPr>
              <a:t> </a:t>
            </a:r>
            <a:r>
              <a:rPr lang="en-US" sz="1600" spc="110" dirty="0">
                <a:solidFill>
                  <a:schemeClr val="tx1"/>
                </a:solidFill>
                <a:latin typeface="Gill Sans MT"/>
                <a:cs typeface="Gill Sans MT"/>
              </a:rPr>
              <a:t>and</a:t>
            </a:r>
            <a:r>
              <a:rPr lang="en-US" sz="1600" spc="-295" dirty="0">
                <a:solidFill>
                  <a:schemeClr val="tx1"/>
                </a:solidFill>
                <a:latin typeface="Gill Sans MT"/>
                <a:cs typeface="Gill Sans MT"/>
              </a:rPr>
              <a:t> </a:t>
            </a:r>
            <a:r>
              <a:rPr lang="en-US" sz="1600" spc="20" dirty="0">
                <a:solidFill>
                  <a:schemeClr val="tx1"/>
                </a:solidFill>
                <a:latin typeface="Gill Sans MT"/>
                <a:cs typeface="Gill Sans MT"/>
              </a:rPr>
              <a:t>Arrays</a:t>
            </a:r>
            <a:endParaRPr lang="en-US" sz="1600" dirty="0">
              <a:solidFill>
                <a:schemeClr val="tx1"/>
              </a:solidFill>
              <a:latin typeface="Gill Sans MT"/>
              <a:cs typeface="Gill Sans MT"/>
            </a:endParaRPr>
          </a:p>
          <a:p>
            <a:pPr marL="636778" lvl="1" indent="-248920">
              <a:lnSpc>
                <a:spcPct val="100000"/>
              </a:lnSpc>
              <a:spcBef>
                <a:spcPts val="775"/>
              </a:spcBef>
              <a:buSzPct val="66666"/>
              <a:buFont typeface="Calibri"/>
              <a:buChar char="–"/>
              <a:tabLst>
                <a:tab pos="344805" algn="l"/>
              </a:tabLst>
            </a:pPr>
            <a:r>
              <a:rPr lang="en-US" sz="1600" spc="100" dirty="0">
                <a:solidFill>
                  <a:schemeClr val="tx1"/>
                </a:solidFill>
                <a:latin typeface="Gill Sans MT"/>
                <a:cs typeface="Gill Sans MT"/>
              </a:rPr>
              <a:t>Menus</a:t>
            </a:r>
            <a:endParaRPr lang="en-US" sz="1600" dirty="0">
              <a:solidFill>
                <a:schemeClr val="tx1"/>
              </a:solidFill>
              <a:latin typeface="Gill Sans MT"/>
              <a:cs typeface="Gill Sans MT"/>
            </a:endParaRPr>
          </a:p>
          <a:p>
            <a:pPr marL="636778" lvl="1" indent="-248920">
              <a:lnSpc>
                <a:spcPct val="100000"/>
              </a:lnSpc>
              <a:spcBef>
                <a:spcPts val="765"/>
              </a:spcBef>
              <a:buSzPct val="66666"/>
              <a:buFont typeface="Calibri"/>
              <a:buChar char="–"/>
              <a:tabLst>
                <a:tab pos="344805" algn="l"/>
              </a:tabLst>
            </a:pPr>
            <a:r>
              <a:rPr lang="en-US" sz="1600" spc="65" dirty="0">
                <a:solidFill>
                  <a:schemeClr val="tx1"/>
                </a:solidFill>
                <a:latin typeface="Gill Sans MT"/>
                <a:cs typeface="Gill Sans MT"/>
              </a:rPr>
              <a:t>Layouts</a:t>
            </a:r>
            <a:endParaRPr lang="en-US" sz="1600" dirty="0">
              <a:solidFill>
                <a:schemeClr val="tx1"/>
              </a:solidFill>
              <a:latin typeface="Gill Sans MT"/>
              <a:cs typeface="Gill Sans MT"/>
            </a:endParaRPr>
          </a:p>
          <a:p>
            <a:pPr marL="635508" lvl="1" indent="-247650">
              <a:lnSpc>
                <a:spcPct val="100000"/>
              </a:lnSpc>
              <a:spcBef>
                <a:spcPts val="765"/>
              </a:spcBef>
              <a:buSzPct val="66666"/>
              <a:buFont typeface="Calibri"/>
              <a:buChar char="–"/>
              <a:tabLst>
                <a:tab pos="342900" algn="l"/>
              </a:tabLst>
            </a:pPr>
            <a:r>
              <a:rPr lang="en-US" sz="1600" spc="10" dirty="0">
                <a:solidFill>
                  <a:schemeClr val="tx1"/>
                </a:solidFill>
                <a:latin typeface="Gill Sans MT"/>
                <a:cs typeface="Gill Sans MT"/>
              </a:rPr>
              <a:t>“</a:t>
            </a:r>
            <a:r>
              <a:rPr lang="en-US" sz="1600" spc="10" dirty="0" err="1">
                <a:solidFill>
                  <a:schemeClr val="tx1"/>
                </a:solidFill>
                <a:latin typeface="Gill Sans MT"/>
                <a:cs typeface="Gill Sans MT"/>
              </a:rPr>
              <a:t>Drawables</a:t>
            </a:r>
            <a:r>
              <a:rPr lang="en-US" sz="1600" spc="10" dirty="0">
                <a:solidFill>
                  <a:schemeClr val="tx1"/>
                </a:solidFill>
                <a:latin typeface="Gill Sans MT"/>
                <a:cs typeface="Gill Sans MT"/>
              </a:rPr>
              <a:t>” </a:t>
            </a:r>
            <a:r>
              <a:rPr lang="en-US" sz="1600" spc="65" dirty="0">
                <a:solidFill>
                  <a:schemeClr val="tx1"/>
                </a:solidFill>
                <a:latin typeface="Gill Sans MT"/>
                <a:cs typeface="Gill Sans MT"/>
              </a:rPr>
              <a:t>(bitmap</a:t>
            </a:r>
            <a:r>
              <a:rPr lang="en-US" sz="1600" spc="-150" dirty="0">
                <a:solidFill>
                  <a:schemeClr val="tx1"/>
                </a:solidFill>
                <a:latin typeface="Gill Sans MT"/>
                <a:cs typeface="Gill Sans MT"/>
              </a:rPr>
              <a:t> </a:t>
            </a:r>
            <a:r>
              <a:rPr lang="en-US" sz="1600" spc="60" dirty="0">
                <a:solidFill>
                  <a:schemeClr val="tx1"/>
                </a:solidFill>
                <a:latin typeface="Gill Sans MT"/>
                <a:cs typeface="Gill Sans MT"/>
              </a:rPr>
              <a:t>graphics)</a:t>
            </a:r>
            <a:endParaRPr lang="en-US" sz="1600" dirty="0">
              <a:solidFill>
                <a:schemeClr val="tx1"/>
              </a:solidFill>
              <a:latin typeface="Gill Sans MT"/>
              <a:cs typeface="Gill Sans MT"/>
            </a:endParaRPr>
          </a:p>
          <a:p>
            <a:pPr marL="636778" lvl="1" indent="-248920">
              <a:lnSpc>
                <a:spcPct val="100000"/>
              </a:lnSpc>
              <a:spcBef>
                <a:spcPts val="775"/>
              </a:spcBef>
              <a:buSzPct val="66666"/>
              <a:buFont typeface="Calibri"/>
              <a:buChar char="–"/>
              <a:tabLst>
                <a:tab pos="344805" algn="l"/>
              </a:tabLst>
            </a:pPr>
            <a:r>
              <a:rPr lang="en-US" sz="1600" spc="-95" dirty="0">
                <a:solidFill>
                  <a:schemeClr val="tx1"/>
                </a:solidFill>
                <a:latin typeface="Gill Sans MT"/>
                <a:cs typeface="Gill Sans MT"/>
              </a:rPr>
              <a:t>Others…</a:t>
            </a:r>
            <a:endParaRPr lang="en-MY" dirty="0">
              <a:solidFill>
                <a:schemeClr val="tx1"/>
              </a:solidFill>
            </a:endParaRPr>
          </a:p>
        </p:txBody>
      </p:sp>
      <p:pic>
        <p:nvPicPr>
          <p:cNvPr id="4" name="Picture 3"/>
          <p:cNvPicPr>
            <a:picLocks noChangeAspect="1"/>
          </p:cNvPicPr>
          <p:nvPr/>
        </p:nvPicPr>
        <p:blipFill>
          <a:blip r:embed="rId2"/>
          <a:stretch>
            <a:fillRect/>
          </a:stretch>
        </p:blipFill>
        <p:spPr>
          <a:xfrm>
            <a:off x="5510248" y="2546766"/>
            <a:ext cx="2556982" cy="3599892"/>
          </a:xfrm>
          <a:prstGeom prst="rect">
            <a:avLst/>
          </a:prstGeom>
        </p:spPr>
      </p:pic>
    </p:spTree>
    <p:extLst>
      <p:ext uri="{BB962C8B-B14F-4D97-AF65-F5344CB8AC3E}">
        <p14:creationId xmlns:p14="http://schemas.microsoft.com/office/powerpoint/2010/main" val="169281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Android </a:t>
            </a:r>
            <a:r>
              <a:rPr lang="en-MY" dirty="0" err="1"/>
              <a:t>EcoSystem</a:t>
            </a:r>
            <a:br>
              <a:rPr lang="en-MY" dirty="0"/>
            </a:br>
            <a:endParaRPr lang="en-MY" dirty="0"/>
          </a:p>
        </p:txBody>
      </p:sp>
      <p:sp>
        <p:nvSpPr>
          <p:cNvPr id="3" name="Content Placeholder 2"/>
          <p:cNvSpPr>
            <a:spLocks noGrp="1"/>
          </p:cNvSpPr>
          <p:nvPr>
            <p:ph idx="1"/>
          </p:nvPr>
        </p:nvSpPr>
        <p:spPr>
          <a:xfrm>
            <a:off x="822959" y="1845734"/>
            <a:ext cx="7842477" cy="4023360"/>
          </a:xfrm>
        </p:spPr>
        <p:txBody>
          <a:bodyPr/>
          <a:lstStyle/>
          <a:p>
            <a:pPr marL="0" indent="0">
              <a:buNone/>
            </a:pPr>
            <a:r>
              <a:rPr lang="en-US" sz="2800" dirty="0">
                <a:solidFill>
                  <a:schemeClr val="tx1"/>
                </a:solidFill>
              </a:rPr>
              <a:t>The Android ecosystem is made up of a combination of three components: </a:t>
            </a:r>
          </a:p>
          <a:p>
            <a:pPr lvl="1">
              <a:buFont typeface="Arial" panose="020B0604020202020204" pitchFamily="34" charset="0"/>
              <a:buChar char="•"/>
            </a:pPr>
            <a:r>
              <a:rPr lang="en-US" sz="2400" dirty="0">
                <a:solidFill>
                  <a:schemeClr val="tx1"/>
                </a:solidFill>
              </a:rPr>
              <a:t> A free, open source operating system for embedded devices </a:t>
            </a:r>
          </a:p>
          <a:p>
            <a:pPr lvl="1">
              <a:buFont typeface="Arial" panose="020B0604020202020204" pitchFamily="34" charset="0"/>
              <a:buChar char="•"/>
            </a:pPr>
            <a:r>
              <a:rPr lang="en-US" sz="2400" dirty="0">
                <a:solidFill>
                  <a:schemeClr val="tx1"/>
                </a:solidFill>
              </a:rPr>
              <a:t> An open source development platform for creating applications</a:t>
            </a:r>
          </a:p>
          <a:p>
            <a:pPr lvl="1">
              <a:buFont typeface="Arial" panose="020B0604020202020204" pitchFamily="34" charset="0"/>
              <a:buChar char="•"/>
            </a:pPr>
            <a:r>
              <a:rPr lang="en-US" sz="2400" dirty="0">
                <a:solidFill>
                  <a:schemeClr val="tx1"/>
                </a:solidFill>
              </a:rPr>
              <a:t> Devices that run the Android operating system </a:t>
            </a:r>
            <a:br>
              <a:rPr lang="en-US" dirty="0">
                <a:solidFill>
                  <a:schemeClr val="tx1"/>
                </a:solidFill>
              </a:rPr>
            </a:br>
            <a:r>
              <a:rPr lang="en-US" dirty="0">
                <a:solidFill>
                  <a:schemeClr val="tx1"/>
                </a:solidFill>
              </a:rPr>
              <a:t> </a:t>
            </a:r>
            <a:br>
              <a:rPr lang="en-US" dirty="0">
                <a:solidFill>
                  <a:schemeClr val="tx1"/>
                </a:solidFill>
              </a:rPr>
            </a:br>
            <a:br>
              <a:rPr lang="en-US" dirty="0">
                <a:solidFill>
                  <a:schemeClr val="tx1"/>
                </a:solidFill>
              </a:rPr>
            </a:br>
            <a:endParaRPr lang="en-MY" dirty="0">
              <a:solidFill>
                <a:schemeClr val="tx1"/>
              </a:solidFill>
            </a:endParaRPr>
          </a:p>
        </p:txBody>
      </p:sp>
    </p:spTree>
    <p:extLst>
      <p:ext uri="{BB962C8B-B14F-4D97-AF65-F5344CB8AC3E}">
        <p14:creationId xmlns:p14="http://schemas.microsoft.com/office/powerpoint/2010/main" val="88185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044" y="406472"/>
            <a:ext cx="5845477" cy="738664"/>
          </a:xfrm>
          <a:prstGeom prst="rect">
            <a:avLst/>
          </a:prstGeom>
        </p:spPr>
        <p:txBody>
          <a:bodyPr vert="horz" wrap="square" lIns="0" tIns="0" rIns="0" bIns="0" rtlCol="0" anchor="b">
            <a:spAutoFit/>
          </a:bodyPr>
          <a:lstStyle/>
          <a:p>
            <a:pPr marL="10860">
              <a:lnSpc>
                <a:spcPct val="100000"/>
              </a:lnSpc>
            </a:pPr>
            <a:r>
              <a:rPr lang="en-MY" dirty="0"/>
              <a:t>Android </a:t>
            </a:r>
            <a:r>
              <a:rPr lang="en-MY" dirty="0" err="1"/>
              <a:t>EcoSystem</a:t>
            </a:r>
            <a:endParaRPr spc="9" dirty="0"/>
          </a:p>
        </p:txBody>
      </p:sp>
      <p:sp>
        <p:nvSpPr>
          <p:cNvPr id="8" name="object 8"/>
          <p:cNvSpPr txBox="1"/>
          <p:nvPr/>
        </p:nvSpPr>
        <p:spPr>
          <a:xfrm>
            <a:off x="7830500" y="5883390"/>
            <a:ext cx="117286" cy="500137"/>
          </a:xfrm>
          <a:prstGeom prst="rect">
            <a:avLst/>
          </a:prstGeom>
        </p:spPr>
        <p:txBody>
          <a:bodyPr vert="horz" wrap="square" lIns="0" tIns="0" rIns="0" bIns="0" rtlCol="0">
            <a:spAutoFit/>
          </a:bodyPr>
          <a:lstStyle/>
          <a:p>
            <a:pPr marL="21720">
              <a:lnSpc>
                <a:spcPts val="1347"/>
              </a:lnSpc>
            </a:pPr>
            <a:fld id="{81D60167-4931-47E6-BA6A-407CBD079E47}" type="slidenum">
              <a:rPr sz="1154" dirty="0">
                <a:latin typeface="Times New Roman"/>
                <a:cs typeface="Times New Roman"/>
              </a:rPr>
              <a:pPr marL="21720">
                <a:lnSpc>
                  <a:spcPts val="1347"/>
                </a:lnSpc>
              </a:pPr>
              <a:t>5</a:t>
            </a:fld>
            <a:endParaRPr sz="1154">
              <a:latin typeface="Times New Roman"/>
              <a:cs typeface="Times New Roman"/>
            </a:endParaRPr>
          </a:p>
        </p:txBody>
      </p:sp>
      <p:sp>
        <p:nvSpPr>
          <p:cNvPr id="6" name="object 6"/>
          <p:cNvSpPr txBox="1"/>
          <p:nvPr/>
        </p:nvSpPr>
        <p:spPr>
          <a:xfrm>
            <a:off x="860725" y="1848439"/>
            <a:ext cx="5760054" cy="4034951"/>
          </a:xfrm>
          <a:prstGeom prst="rect">
            <a:avLst/>
          </a:prstGeom>
        </p:spPr>
        <p:txBody>
          <a:bodyPr vert="horz" wrap="square" lIns="0" tIns="0" rIns="0" bIns="0" rtlCol="0">
            <a:spAutoFit/>
          </a:bodyPr>
          <a:lstStyle/>
          <a:p>
            <a:pPr marL="401811" indent="-390952">
              <a:buFont typeface="Arial"/>
              <a:buChar char="•"/>
            </a:pPr>
            <a:r>
              <a:rPr sz="2736" spc="81" dirty="0">
                <a:latin typeface="+mj-lt"/>
                <a:cs typeface="Gill Sans MT"/>
              </a:rPr>
              <a:t>Smartphones–using </a:t>
            </a:r>
            <a:r>
              <a:rPr lang="en-GB" sz="2736" spc="81" dirty="0">
                <a:latin typeface="+mj-lt"/>
                <a:cs typeface="Gill Sans MT"/>
              </a:rPr>
              <a:t> </a:t>
            </a:r>
            <a:r>
              <a:rPr lang="en-GB" sz="2736" spc="81" dirty="0" err="1">
                <a:latin typeface="+mj-lt"/>
                <a:cs typeface="Gill Sans MT"/>
              </a:rPr>
              <a:t>WiFi</a:t>
            </a:r>
            <a:r>
              <a:rPr lang="en-GB" sz="2736" spc="81" dirty="0">
                <a:latin typeface="+mj-lt"/>
                <a:cs typeface="Gill Sans MT"/>
              </a:rPr>
              <a:t>, </a:t>
            </a:r>
            <a:r>
              <a:rPr sz="2736" spc="81" dirty="0">
                <a:latin typeface="+mj-lt"/>
                <a:cs typeface="Gill Sans MT"/>
              </a:rPr>
              <a:t>4G, </a:t>
            </a:r>
            <a:r>
              <a:rPr lang="en-GB" sz="2736" spc="81" dirty="0">
                <a:latin typeface="+mj-lt"/>
                <a:cs typeface="Gill Sans MT"/>
              </a:rPr>
              <a:t> </a:t>
            </a:r>
            <a:r>
              <a:rPr lang="en-US" sz="2736" spc="81" dirty="0">
                <a:latin typeface="+mj-lt"/>
                <a:cs typeface="Gill Sans MT"/>
              </a:rPr>
              <a:t>5G</a:t>
            </a:r>
            <a:endParaRPr sz="2736" spc="81" dirty="0">
              <a:latin typeface="+mj-lt"/>
              <a:cs typeface="Gill Sans MT"/>
            </a:endParaRPr>
          </a:p>
          <a:p>
            <a:pPr marL="758555" lvl="1" indent="-268779">
              <a:spcBef>
                <a:spcPts val="1069"/>
              </a:spcBef>
              <a:buSzPct val="65573"/>
              <a:buFont typeface="Calibri"/>
              <a:buChar char="–"/>
              <a:tabLst>
                <a:tab pos="367603" algn="l"/>
                <a:tab pos="368146" algn="l"/>
              </a:tabLst>
            </a:pPr>
            <a:r>
              <a:rPr sz="2736" spc="81" dirty="0">
                <a:latin typeface="+mj-lt"/>
                <a:cs typeface="Gill Sans MT"/>
              </a:rPr>
              <a:t>Apple iPhone</a:t>
            </a:r>
            <a:endParaRPr lang="en-GB" sz="2736" spc="81" dirty="0">
              <a:latin typeface="+mj-lt"/>
              <a:cs typeface="Gill Sans MT"/>
            </a:endParaRPr>
          </a:p>
          <a:p>
            <a:pPr marL="758555" lvl="1" indent="-268779">
              <a:spcBef>
                <a:spcPts val="1069"/>
              </a:spcBef>
              <a:buSzPct val="65573"/>
              <a:buFont typeface="Calibri"/>
              <a:buChar char="–"/>
              <a:tabLst>
                <a:tab pos="367603" algn="l"/>
                <a:tab pos="368146" algn="l"/>
              </a:tabLst>
            </a:pPr>
            <a:r>
              <a:rPr lang="en-GB" sz="2736" spc="81" dirty="0">
                <a:latin typeface="+mj-lt"/>
                <a:cs typeface="Gill Sans MT"/>
              </a:rPr>
              <a:t>Android (Samsung, HTC, LG, Huawei,  …..)</a:t>
            </a:r>
          </a:p>
          <a:p>
            <a:pPr marL="367603" indent="-268779">
              <a:spcBef>
                <a:spcPts val="1069"/>
              </a:spcBef>
              <a:buSzPct val="65573"/>
              <a:buFont typeface="Calibri"/>
              <a:buChar char="–"/>
              <a:tabLst>
                <a:tab pos="367603" algn="l"/>
                <a:tab pos="368146" algn="l"/>
              </a:tabLst>
            </a:pPr>
            <a:r>
              <a:rPr lang="en-GB" sz="2736" spc="81" dirty="0">
                <a:latin typeface="+mj-lt"/>
                <a:cs typeface="Gill Sans MT"/>
              </a:rPr>
              <a:t>Tablets</a:t>
            </a:r>
            <a:endParaRPr sz="2736" spc="81" dirty="0">
              <a:latin typeface="+mj-lt"/>
              <a:cs typeface="Gill Sans MT"/>
            </a:endParaRPr>
          </a:p>
          <a:p>
            <a:pPr marL="758555" lvl="1" indent="-268779">
              <a:spcBef>
                <a:spcPts val="1077"/>
              </a:spcBef>
              <a:buSzPct val="65573"/>
              <a:buFont typeface="Calibri"/>
              <a:buChar char="–"/>
              <a:tabLst>
                <a:tab pos="367603" algn="l"/>
                <a:tab pos="368146" algn="l"/>
              </a:tabLst>
            </a:pPr>
            <a:r>
              <a:rPr lang="en-GB" sz="2736" spc="81" dirty="0">
                <a:latin typeface="+mj-lt"/>
                <a:cs typeface="Gill Sans MT"/>
              </a:rPr>
              <a:t>iPad, </a:t>
            </a:r>
            <a:r>
              <a:rPr sz="2736" spc="81" dirty="0">
                <a:latin typeface="+mj-lt"/>
                <a:cs typeface="Gill Sans MT"/>
              </a:rPr>
              <a:t>and </a:t>
            </a:r>
            <a:r>
              <a:rPr lang="en-GB" sz="2736" spc="81" dirty="0">
                <a:latin typeface="+mj-lt"/>
                <a:cs typeface="Gill Sans MT"/>
              </a:rPr>
              <a:t>many</a:t>
            </a:r>
            <a:r>
              <a:rPr sz="2736" spc="81" dirty="0">
                <a:latin typeface="+mj-lt"/>
                <a:cs typeface="Gill Sans MT"/>
              </a:rPr>
              <a:t> </a:t>
            </a:r>
            <a:r>
              <a:rPr lang="en-GB" sz="2736" spc="81" dirty="0">
                <a:latin typeface="+mj-lt"/>
                <a:cs typeface="Gill Sans MT"/>
              </a:rPr>
              <a:t>Android </a:t>
            </a:r>
            <a:r>
              <a:rPr sz="2736" spc="81" dirty="0">
                <a:latin typeface="+mj-lt"/>
                <a:cs typeface="Gill Sans MT"/>
              </a:rPr>
              <a:t>hardware vendors</a:t>
            </a:r>
          </a:p>
          <a:p>
            <a:pPr marL="401811" indent="-390952">
              <a:spcBef>
                <a:spcPts val="770"/>
              </a:spcBef>
              <a:buFont typeface="Arial"/>
              <a:buChar char="•"/>
            </a:pPr>
            <a:r>
              <a:rPr lang="en-GB" sz="2736" spc="81" dirty="0">
                <a:latin typeface="+mj-lt"/>
                <a:cs typeface="Gill Sans MT"/>
              </a:rPr>
              <a:t>Watches, Cars, TVs</a:t>
            </a:r>
          </a:p>
        </p:txBody>
      </p:sp>
      <p:pic>
        <p:nvPicPr>
          <p:cNvPr id="1028" name="Picture 4" descr="The Android Ecosystem: Broken!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147" y="4014614"/>
            <a:ext cx="3519117" cy="197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05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044" y="406472"/>
            <a:ext cx="7537742" cy="738664"/>
          </a:xfrm>
          <a:prstGeom prst="rect">
            <a:avLst/>
          </a:prstGeom>
        </p:spPr>
        <p:txBody>
          <a:bodyPr vert="horz" wrap="square" lIns="0" tIns="0" rIns="0" bIns="0" rtlCol="0" anchor="b">
            <a:spAutoFit/>
          </a:bodyPr>
          <a:lstStyle/>
          <a:p>
            <a:pPr marL="10860">
              <a:lnSpc>
                <a:spcPct val="100000"/>
              </a:lnSpc>
            </a:pPr>
            <a:r>
              <a:rPr spc="-9" dirty="0"/>
              <a:t>Android </a:t>
            </a:r>
            <a:r>
              <a:rPr spc="64" dirty="0"/>
              <a:t>vs </a:t>
            </a:r>
            <a:r>
              <a:rPr spc="26" dirty="0"/>
              <a:t>iOS</a:t>
            </a:r>
            <a:r>
              <a:rPr spc="-392" dirty="0"/>
              <a:t> </a:t>
            </a:r>
            <a:r>
              <a:rPr spc="9" dirty="0"/>
              <a:t>development</a:t>
            </a:r>
          </a:p>
        </p:txBody>
      </p:sp>
      <p:sp>
        <p:nvSpPr>
          <p:cNvPr id="5" name="object 5"/>
          <p:cNvSpPr txBox="1"/>
          <p:nvPr/>
        </p:nvSpPr>
        <p:spPr>
          <a:xfrm>
            <a:off x="728533" y="1843984"/>
            <a:ext cx="7120266" cy="3295774"/>
          </a:xfrm>
          <a:prstGeom prst="rect">
            <a:avLst/>
          </a:prstGeom>
        </p:spPr>
        <p:txBody>
          <a:bodyPr vert="horz" wrap="square" lIns="0" tIns="0" rIns="0" bIns="0" rtlCol="0">
            <a:spAutoFit/>
          </a:bodyPr>
          <a:lstStyle/>
          <a:p>
            <a:pPr marL="355388" indent="-342900">
              <a:buFont typeface="Wingdings" panose="05000000000000000000" pitchFamily="2" charset="2"/>
              <a:buChar char="§"/>
            </a:pPr>
            <a:r>
              <a:rPr sz="2800" spc="81" dirty="0">
                <a:latin typeface="+mj-lt"/>
                <a:cs typeface="Gill Sans MT"/>
              </a:rPr>
              <a:t>What do you think are the most likely diﬀerences?</a:t>
            </a:r>
          </a:p>
          <a:p>
            <a:pPr marL="786251" lvl="1" indent="-238915">
              <a:spcBef>
                <a:spcPts val="924"/>
              </a:spcBef>
              <a:buSzPct val="63636"/>
              <a:buFont typeface="Calibri"/>
              <a:buChar char="–"/>
              <a:tabLst>
                <a:tab pos="330680" algn="l"/>
              </a:tabLst>
            </a:pPr>
            <a:r>
              <a:rPr sz="2000" spc="81" dirty="0">
                <a:latin typeface="+mj-lt"/>
                <a:cs typeface="Gill Sans MT"/>
              </a:rPr>
              <a:t>Programming language (Java</a:t>
            </a:r>
            <a:r>
              <a:rPr lang="en-MY" sz="2000" spc="81" dirty="0">
                <a:latin typeface="+mj-lt"/>
                <a:cs typeface="Gill Sans MT"/>
              </a:rPr>
              <a:t>/</a:t>
            </a:r>
            <a:r>
              <a:rPr lang="en-MY" sz="2000" spc="81" dirty="0" err="1">
                <a:latin typeface="+mj-lt"/>
                <a:cs typeface="Gill Sans MT"/>
              </a:rPr>
              <a:t>Kotlin</a:t>
            </a:r>
            <a:r>
              <a:rPr lang="en-MY" sz="2000" spc="81" dirty="0">
                <a:latin typeface="+mj-lt"/>
                <a:cs typeface="Gill Sans MT"/>
              </a:rPr>
              <a:t>/C++</a:t>
            </a:r>
            <a:r>
              <a:rPr sz="2000" spc="81" dirty="0">
                <a:latin typeface="+mj-lt"/>
                <a:cs typeface="Gill Sans MT"/>
              </a:rPr>
              <a:t> vs Objective-C</a:t>
            </a:r>
            <a:r>
              <a:rPr lang="en-GB" sz="2000" spc="81" dirty="0">
                <a:latin typeface="+mj-lt"/>
                <a:cs typeface="Gill Sans MT"/>
              </a:rPr>
              <a:t>/SWIFT</a:t>
            </a:r>
            <a:r>
              <a:rPr sz="2000" spc="81" dirty="0">
                <a:latin typeface="+mj-lt"/>
                <a:cs typeface="Gill Sans MT"/>
              </a:rPr>
              <a:t>)</a:t>
            </a:r>
          </a:p>
          <a:p>
            <a:pPr marL="787337" lvl="1" indent="-240001">
              <a:spcBef>
                <a:spcPts val="693"/>
              </a:spcBef>
              <a:buSzPct val="63636"/>
              <a:buFont typeface="Calibri"/>
              <a:buChar char="–"/>
              <a:tabLst>
                <a:tab pos="330680" algn="l"/>
              </a:tabLst>
            </a:pPr>
            <a:r>
              <a:rPr sz="2000" spc="81" dirty="0">
                <a:latin typeface="+mj-lt"/>
                <a:cs typeface="Gill Sans MT"/>
              </a:rPr>
              <a:t>More “open” development—don't need a licence</a:t>
            </a:r>
          </a:p>
          <a:p>
            <a:pPr marL="786251" marR="335024" lvl="1" indent="-238915">
              <a:lnSpc>
                <a:spcPct val="95000"/>
              </a:lnSpc>
              <a:spcBef>
                <a:spcPts val="834"/>
              </a:spcBef>
              <a:buSzPct val="63636"/>
              <a:buFont typeface="Calibri"/>
              <a:buChar char="–"/>
              <a:tabLst>
                <a:tab pos="330680" algn="l"/>
              </a:tabLst>
            </a:pPr>
            <a:r>
              <a:rPr sz="2000" spc="81" dirty="0">
                <a:latin typeface="+mj-lt"/>
                <a:cs typeface="Gill Sans MT"/>
              </a:rPr>
              <a:t>MUCH more variety in handsets</a:t>
            </a:r>
          </a:p>
          <a:p>
            <a:pPr marL="353760" marR="234028" indent="-342900">
              <a:lnSpc>
                <a:spcPts val="3070"/>
              </a:lnSpc>
              <a:spcBef>
                <a:spcPts val="885"/>
              </a:spcBef>
              <a:buFont typeface="Wingdings" panose="05000000000000000000" pitchFamily="2" charset="2"/>
              <a:buChar char="§"/>
            </a:pPr>
            <a:r>
              <a:rPr sz="2800" spc="81" dirty="0">
                <a:latin typeface="+mj-lt"/>
                <a:cs typeface="Gill Sans MT"/>
              </a:rPr>
              <a:t>This means that dealing with the variety is a real</a:t>
            </a:r>
            <a:r>
              <a:rPr lang="en-MY" sz="2800" spc="81" dirty="0">
                <a:latin typeface="+mj-lt"/>
                <a:cs typeface="Gill Sans MT"/>
              </a:rPr>
              <a:t> </a:t>
            </a:r>
            <a:r>
              <a:rPr sz="2800" spc="81" dirty="0">
                <a:latin typeface="+mj-lt"/>
                <a:cs typeface="Gill Sans MT"/>
              </a:rPr>
              <a:t>challenge</a:t>
            </a:r>
          </a:p>
        </p:txBody>
      </p:sp>
      <p:pic>
        <p:nvPicPr>
          <p:cNvPr id="5122" name="Picture 2" descr="ANDROID VS IOS: A COMPARISON OF CONCEPTS | by Mehul Pate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615" y="5114854"/>
            <a:ext cx="1861232" cy="1046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64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251670" y="493363"/>
            <a:ext cx="851412" cy="946979"/>
          </a:xfrm>
          <a:prstGeom prst="rect">
            <a:avLst/>
          </a:prstGeom>
          <a:blipFill>
            <a:blip r:embed="rId3" cstate="print"/>
            <a:stretch>
              <a:fillRect/>
            </a:stretch>
          </a:blipFill>
        </p:spPr>
        <p:txBody>
          <a:bodyPr wrap="square" lIns="0" tIns="0" rIns="0" bIns="0" rtlCol="0"/>
          <a:lstStyle/>
          <a:p>
            <a:endParaRPr sz="1539"/>
          </a:p>
        </p:txBody>
      </p:sp>
      <p:sp>
        <p:nvSpPr>
          <p:cNvPr id="5" name="object 5"/>
          <p:cNvSpPr txBox="1">
            <a:spLocks noGrp="1"/>
          </p:cNvSpPr>
          <p:nvPr>
            <p:ph type="title"/>
          </p:nvPr>
        </p:nvSpPr>
        <p:spPr>
          <a:xfrm>
            <a:off x="5318854" y="2838298"/>
            <a:ext cx="3551680" cy="1477328"/>
          </a:xfrm>
          <a:prstGeom prst="rect">
            <a:avLst/>
          </a:prstGeom>
        </p:spPr>
        <p:txBody>
          <a:bodyPr vert="horz" wrap="square" lIns="0" tIns="0" rIns="0" bIns="0" rtlCol="0" anchor="b">
            <a:spAutoFit/>
          </a:bodyPr>
          <a:lstStyle/>
          <a:p>
            <a:pPr marL="10860">
              <a:lnSpc>
                <a:spcPct val="100000"/>
              </a:lnSpc>
            </a:pPr>
            <a:r>
              <a:rPr spc="-9" dirty="0"/>
              <a:t>Android</a:t>
            </a:r>
            <a:r>
              <a:rPr spc="-167" dirty="0"/>
              <a:t> </a:t>
            </a:r>
            <a:r>
              <a:rPr lang="en-US" spc="-13" dirty="0"/>
              <a:t>Architecture</a:t>
            </a:r>
            <a:endParaRPr spc="-13" dirty="0"/>
          </a:p>
        </p:txBody>
      </p:sp>
      <p:pic>
        <p:nvPicPr>
          <p:cNvPr id="7" name="Picture 6"/>
          <p:cNvPicPr>
            <a:picLocks noChangeAspect="1"/>
          </p:cNvPicPr>
          <p:nvPr/>
        </p:nvPicPr>
        <p:blipFill>
          <a:blip r:embed="rId4"/>
          <a:stretch>
            <a:fillRect/>
          </a:stretch>
        </p:blipFill>
        <p:spPr>
          <a:xfrm>
            <a:off x="674308" y="0"/>
            <a:ext cx="4550542" cy="6679176"/>
          </a:xfrm>
          <a:prstGeom prst="rect">
            <a:avLst/>
          </a:prstGeom>
        </p:spPr>
      </p:pic>
    </p:spTree>
    <p:extLst>
      <p:ext uri="{BB962C8B-B14F-4D97-AF65-F5344CB8AC3E}">
        <p14:creationId xmlns:p14="http://schemas.microsoft.com/office/powerpoint/2010/main" val="248533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The Linux Kernel </a:t>
            </a:r>
            <a:br>
              <a:rPr lang="en-MY" dirty="0"/>
            </a:br>
            <a:endParaRPr lang="en-MY" dirty="0"/>
          </a:p>
        </p:txBody>
      </p:sp>
      <p:sp>
        <p:nvSpPr>
          <p:cNvPr id="3" name="Content Placeholder 2"/>
          <p:cNvSpPr>
            <a:spLocks noGrp="1"/>
          </p:cNvSpPr>
          <p:nvPr>
            <p:ph idx="1"/>
          </p:nvPr>
        </p:nvSpPr>
        <p:spPr>
          <a:xfrm>
            <a:off x="822959" y="1845734"/>
            <a:ext cx="7919389" cy="4023360"/>
          </a:xfrm>
        </p:spPr>
        <p:txBody>
          <a:bodyPr>
            <a:normAutofit/>
          </a:bodyPr>
          <a:lstStyle/>
          <a:p>
            <a:pPr>
              <a:buFont typeface="Wingdings" panose="05000000000000000000" pitchFamily="2" charset="2"/>
              <a:buChar char="§"/>
            </a:pPr>
            <a:r>
              <a:rPr lang="en-US" sz="3200" dirty="0">
                <a:solidFill>
                  <a:schemeClr val="tx1"/>
                </a:solidFill>
              </a:rPr>
              <a:t> The foundation of the Android platform is the          Linux kernel. </a:t>
            </a:r>
          </a:p>
          <a:p>
            <a:pPr marL="201168" lvl="1" indent="0">
              <a:buNone/>
            </a:pPr>
            <a:r>
              <a:rPr lang="en-US" sz="2400" dirty="0">
                <a:solidFill>
                  <a:schemeClr val="tx1"/>
                </a:solidFill>
              </a:rPr>
              <a:t>- Threading</a:t>
            </a:r>
          </a:p>
          <a:p>
            <a:pPr marL="201168" lvl="1" indent="0">
              <a:buNone/>
            </a:pPr>
            <a:r>
              <a:rPr lang="en-US" sz="2400" dirty="0">
                <a:solidFill>
                  <a:schemeClr val="tx1"/>
                </a:solidFill>
              </a:rPr>
              <a:t>- Low level memory management</a:t>
            </a:r>
          </a:p>
          <a:p>
            <a:pPr marL="201168" lvl="1" indent="0">
              <a:buNone/>
            </a:pPr>
            <a:r>
              <a:rPr lang="en-US" sz="2400" dirty="0">
                <a:solidFill>
                  <a:schemeClr val="tx1"/>
                </a:solidFill>
              </a:rPr>
              <a:t>- Security features</a:t>
            </a:r>
            <a:br>
              <a:rPr lang="en-US" sz="2800" dirty="0">
                <a:solidFill>
                  <a:schemeClr val="tx1"/>
                </a:solidFill>
              </a:rPr>
            </a:br>
            <a:endParaRPr lang="en-MY" sz="2800" dirty="0">
              <a:solidFill>
                <a:schemeClr val="tx1"/>
              </a:solidFill>
            </a:endParaRPr>
          </a:p>
        </p:txBody>
      </p:sp>
      <p:pic>
        <p:nvPicPr>
          <p:cNvPr id="2050" name="Picture 2" descr="The Linux Kernel: What it is, and how it work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532" y="4085118"/>
            <a:ext cx="2527804" cy="142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6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Abstraction Layer</a:t>
            </a:r>
            <a:endParaRPr lang="en-MY" dirty="0"/>
          </a:p>
        </p:txBody>
      </p:sp>
      <p:sp>
        <p:nvSpPr>
          <p:cNvPr id="3" name="Content Placeholder 2"/>
          <p:cNvSpPr>
            <a:spLocks noGrp="1"/>
          </p:cNvSpPr>
          <p:nvPr>
            <p:ph idx="1"/>
          </p:nvPr>
        </p:nvSpPr>
        <p:spPr>
          <a:xfrm>
            <a:off x="822959" y="1845734"/>
            <a:ext cx="7808293" cy="4023360"/>
          </a:xfrm>
        </p:spPr>
        <p:txBody>
          <a:bodyPr/>
          <a:lstStyle/>
          <a:p>
            <a:pPr>
              <a:buFont typeface="Wingdings" panose="05000000000000000000" pitchFamily="2" charset="2"/>
              <a:buChar char="§"/>
            </a:pPr>
            <a:r>
              <a:rPr lang="en-US" sz="2800" dirty="0">
                <a:solidFill>
                  <a:schemeClr val="tx1"/>
                </a:solidFill>
              </a:rPr>
              <a:t>Provide standard interfaces that expose device  hardware capabilities to the higher-level Java API framework. </a:t>
            </a:r>
          </a:p>
          <a:p>
            <a:br>
              <a:rPr lang="en-US" dirty="0"/>
            </a:br>
            <a:endParaRPr lang="en-MY" dirty="0"/>
          </a:p>
        </p:txBody>
      </p:sp>
      <p:pic>
        <p:nvPicPr>
          <p:cNvPr id="6146" name="Picture 2" descr="Android HAL and Device driver architecture | System on Modul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487" y="4781741"/>
            <a:ext cx="3690032" cy="977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756937"/>
      </p:ext>
    </p:extLst>
  </p:cSld>
  <p:clrMapOvr>
    <a:masterClrMapping/>
  </p:clrMapOvr>
</p:sld>
</file>

<file path=ppt/theme/theme1.xml><?xml version="1.0" encoding="utf-8"?>
<a:theme xmlns:a="http://schemas.openxmlformats.org/drawingml/2006/main" name="1_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2487</TotalTime>
  <Words>1705</Words>
  <Application>Microsoft Office PowerPoint</Application>
  <PresentationFormat>On-screen Show (4:3)</PresentationFormat>
  <Paragraphs>238</Paragraphs>
  <Slides>36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Gill Sans MT</vt:lpstr>
      <vt:lpstr>Times New Roman</vt:lpstr>
      <vt:lpstr>Wingdings</vt:lpstr>
      <vt:lpstr>1_Retrospect</vt:lpstr>
      <vt:lpstr>Week 1: Android Platform</vt:lpstr>
      <vt:lpstr>Today's lecture</vt:lpstr>
      <vt:lpstr>What is Android?</vt:lpstr>
      <vt:lpstr>Android EcoSystem </vt:lpstr>
      <vt:lpstr>Android EcoSystem</vt:lpstr>
      <vt:lpstr>Android vs iOS development</vt:lpstr>
      <vt:lpstr>Android Architecture</vt:lpstr>
      <vt:lpstr>The Linux Kernel  </vt:lpstr>
      <vt:lpstr>Hardware Abstraction Layer</vt:lpstr>
      <vt:lpstr>Android Runtime  </vt:lpstr>
      <vt:lpstr>Native C/C++ Libraries  </vt:lpstr>
      <vt:lpstr>Java API Framework  </vt:lpstr>
      <vt:lpstr>System Apps  </vt:lpstr>
      <vt:lpstr>Developing for mobile devices</vt:lpstr>
      <vt:lpstr>     Factors Affect App Development Time</vt:lpstr>
      <vt:lpstr>Eﬀiciency</vt:lpstr>
      <vt:lpstr>Costs</vt:lpstr>
      <vt:lpstr>Android Development Guidelines</vt:lpstr>
      <vt:lpstr>Performance</vt:lpstr>
      <vt:lpstr>Performance</vt:lpstr>
      <vt:lpstr>Performance</vt:lpstr>
      <vt:lpstr>Performance</vt:lpstr>
      <vt:lpstr>Performance</vt:lpstr>
      <vt:lpstr>Responsiveness</vt:lpstr>
      <vt:lpstr>Security</vt:lpstr>
      <vt:lpstr>Seamlessness</vt:lpstr>
      <vt:lpstr>Freshness</vt:lpstr>
      <vt:lpstr>Accessibility</vt:lpstr>
      <vt:lpstr>Development Tools</vt:lpstr>
      <vt:lpstr>Development Tools</vt:lpstr>
      <vt:lpstr>Application Basic</vt:lpstr>
      <vt:lpstr>Application Life Cycle</vt:lpstr>
      <vt:lpstr>Application Priority</vt:lpstr>
      <vt:lpstr>Application Priority</vt:lpstr>
      <vt:lpstr>Application Priority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Ross</dc:creator>
  <cp:lastModifiedBy>0204677 LIM ZHE YUAN</cp:lastModifiedBy>
  <cp:revision>115</cp:revision>
  <dcterms:created xsi:type="dcterms:W3CDTF">2016-01-04T20:50:07Z</dcterms:created>
  <dcterms:modified xsi:type="dcterms:W3CDTF">2023-12-06T14:19:20Z</dcterms:modified>
</cp:coreProperties>
</file>