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3" r:id="rId1"/>
    <p:sldMasterId id="2147483935" r:id="rId2"/>
  </p:sldMasterIdLst>
  <p:notesMasterIdLst>
    <p:notesMasterId r:id="rId19"/>
  </p:notesMasterIdLst>
  <p:sldIdLst>
    <p:sldId id="256" r:id="rId3"/>
    <p:sldId id="264" r:id="rId4"/>
    <p:sldId id="263" r:id="rId5"/>
    <p:sldId id="265" r:id="rId6"/>
    <p:sldId id="281" r:id="rId7"/>
    <p:sldId id="267" r:id="rId8"/>
    <p:sldId id="268" r:id="rId9"/>
    <p:sldId id="282" r:id="rId10"/>
    <p:sldId id="269" r:id="rId11"/>
    <p:sldId id="270" r:id="rId12"/>
    <p:sldId id="286" r:id="rId13"/>
    <p:sldId id="271" r:id="rId14"/>
    <p:sldId id="275" r:id="rId15"/>
    <p:sldId id="274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BDBD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/>
    <p:restoredTop sz="94706"/>
  </p:normalViewPr>
  <p:slideViewPr>
    <p:cSldViewPr snapToGrid="0" snapToObjects="1">
      <p:cViewPr varScale="1">
        <p:scale>
          <a:sx n="89" d="100"/>
          <a:sy n="89" d="100"/>
        </p:scale>
        <p:origin x="12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CC4399-5B67-284D-84C5-042A6B05BEF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676D8EE9-E6B4-3140-AD65-1FD527344599}">
      <dgm:prSet phldrT="[Text]"/>
      <dgm:spPr/>
      <dgm:t>
        <a:bodyPr/>
        <a:lstStyle/>
        <a:p>
          <a:r>
            <a:rPr lang="en-US" dirty="0"/>
            <a:t>Java Code</a:t>
          </a:r>
        </a:p>
      </dgm:t>
    </dgm:pt>
    <dgm:pt modelId="{D1AED3C7-F41F-2146-BE65-A9B9FC8D9033}" type="parTrans" cxnId="{F8E3B033-8419-1F42-8BEC-FAC192B8847F}">
      <dgm:prSet/>
      <dgm:spPr/>
      <dgm:t>
        <a:bodyPr/>
        <a:lstStyle/>
        <a:p>
          <a:endParaRPr lang="en-US"/>
        </a:p>
      </dgm:t>
    </dgm:pt>
    <dgm:pt modelId="{6EF898A1-FC69-204C-8ED4-4FFBBE1FF88F}" type="sibTrans" cxnId="{F8E3B033-8419-1F42-8BEC-FAC192B8847F}">
      <dgm:prSet/>
      <dgm:spPr/>
      <dgm:t>
        <a:bodyPr/>
        <a:lstStyle/>
        <a:p>
          <a:r>
            <a:rPr lang="en-US" dirty="0"/>
            <a:t>compile</a:t>
          </a:r>
        </a:p>
      </dgm:t>
    </dgm:pt>
    <dgm:pt modelId="{A01F0C95-1A89-AA46-BE34-345B063AB4B6}">
      <dgm:prSet phldrT="[Text]"/>
      <dgm:spPr/>
      <dgm:t>
        <a:bodyPr/>
        <a:lstStyle/>
        <a:p>
          <a:r>
            <a:rPr lang="en-US" dirty="0"/>
            <a:t>DVM </a:t>
          </a:r>
          <a:r>
            <a:rPr lang="en-US"/>
            <a:t>bytecode</a:t>
          </a:r>
        </a:p>
      </dgm:t>
    </dgm:pt>
    <dgm:pt modelId="{81675E47-64E3-CB47-845F-AC217BC15311}" type="parTrans" cxnId="{D95B1F4A-7F74-BB4B-81CD-9EE388ABF3CF}">
      <dgm:prSet/>
      <dgm:spPr/>
      <dgm:t>
        <a:bodyPr/>
        <a:lstStyle/>
        <a:p>
          <a:endParaRPr lang="en-US"/>
        </a:p>
      </dgm:t>
    </dgm:pt>
    <dgm:pt modelId="{EFE236BA-0523-8143-ACC7-4FDD037EA0CC}" type="sibTrans" cxnId="{D95B1F4A-7F74-BB4B-81CD-9EE388ABF3CF}">
      <dgm:prSet/>
      <dgm:spPr/>
      <dgm:t>
        <a:bodyPr/>
        <a:lstStyle/>
        <a:p>
          <a:endParaRPr lang="en-US"/>
        </a:p>
      </dgm:t>
    </dgm:pt>
    <dgm:pt modelId="{20838D99-3201-A24A-847B-AD92FD309448}">
      <dgm:prSet phldrT="[Text]"/>
      <dgm:spPr/>
      <dgm:t>
        <a:bodyPr/>
        <a:lstStyle/>
        <a:p>
          <a:r>
            <a:rPr lang="en-US" dirty="0"/>
            <a:t>JVM </a:t>
          </a:r>
          <a:r>
            <a:rPr lang="en-US" dirty="0" err="1"/>
            <a:t>bytecode</a:t>
          </a:r>
          <a:endParaRPr lang="en-US" dirty="0"/>
        </a:p>
      </dgm:t>
    </dgm:pt>
    <dgm:pt modelId="{D801C638-C874-224A-B581-A39715D8CF81}" type="parTrans" cxnId="{33A25E17-3D78-4343-B03C-8BB730491452}">
      <dgm:prSet/>
      <dgm:spPr/>
      <dgm:t>
        <a:bodyPr/>
        <a:lstStyle/>
        <a:p>
          <a:endParaRPr lang="en-US"/>
        </a:p>
      </dgm:t>
    </dgm:pt>
    <dgm:pt modelId="{3FEFAE54-80DB-7F45-A8F5-30D16C846253}" type="sibTrans" cxnId="{33A25E17-3D78-4343-B03C-8BB730491452}">
      <dgm:prSet/>
      <dgm:spPr/>
      <dgm:t>
        <a:bodyPr/>
        <a:lstStyle/>
        <a:p>
          <a:r>
            <a:rPr lang="en-US" dirty="0"/>
            <a:t>"</a:t>
          </a:r>
          <a:r>
            <a:rPr lang="en-US" dirty="0" err="1"/>
            <a:t>dexing</a:t>
          </a:r>
          <a:r>
            <a:rPr lang="en-US" dirty="0"/>
            <a:t>"</a:t>
          </a:r>
        </a:p>
      </dgm:t>
    </dgm:pt>
    <dgm:pt modelId="{3AAABBA4-D151-5649-9E80-BF64FF5B9B33}" type="pres">
      <dgm:prSet presAssocID="{DECC4399-5B67-284D-84C5-042A6B05BEFF}" presName="Name0" presStyleCnt="0">
        <dgm:presLayoutVars>
          <dgm:dir/>
          <dgm:resizeHandles val="exact"/>
        </dgm:presLayoutVars>
      </dgm:prSet>
      <dgm:spPr/>
    </dgm:pt>
    <dgm:pt modelId="{587891CF-A4B9-0F41-B00B-5E435D5D423E}" type="pres">
      <dgm:prSet presAssocID="{676D8EE9-E6B4-3140-AD65-1FD527344599}" presName="node" presStyleLbl="node1" presStyleIdx="0" presStyleCnt="3" custScaleX="42898" custScaleY="24853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C54EBDC1-4556-A247-B7B3-2EE808D96DD6}" type="pres">
      <dgm:prSet presAssocID="{6EF898A1-FC69-204C-8ED4-4FFBBE1FF88F}" presName="sibTrans" presStyleLbl="sibTrans2D1" presStyleIdx="0" presStyleCnt="2" custScaleX="167332"/>
      <dgm:spPr/>
      <dgm:t>
        <a:bodyPr/>
        <a:lstStyle/>
        <a:p>
          <a:endParaRPr lang="en-MY"/>
        </a:p>
      </dgm:t>
    </dgm:pt>
    <dgm:pt modelId="{BE12DEDE-0DAC-F746-B87A-EC4DD6BE6769}" type="pres">
      <dgm:prSet presAssocID="{6EF898A1-FC69-204C-8ED4-4FFBBE1FF88F}" presName="connectorText" presStyleLbl="sibTrans2D1" presStyleIdx="0" presStyleCnt="2"/>
      <dgm:spPr/>
      <dgm:t>
        <a:bodyPr/>
        <a:lstStyle/>
        <a:p>
          <a:endParaRPr lang="en-MY"/>
        </a:p>
      </dgm:t>
    </dgm:pt>
    <dgm:pt modelId="{A2FCD79A-05F4-044E-B18B-37406A922537}" type="pres">
      <dgm:prSet presAssocID="{20838D99-3201-A24A-847B-AD92FD309448}" presName="node" presStyleLbl="node1" presStyleIdx="1" presStyleCnt="3" custScaleX="42898" custScaleY="24853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C256C50D-4B60-1A46-938A-B53FB705DC60}" type="pres">
      <dgm:prSet presAssocID="{3FEFAE54-80DB-7F45-A8F5-30D16C846253}" presName="sibTrans" presStyleLbl="sibTrans2D1" presStyleIdx="1" presStyleCnt="2" custScaleX="153364"/>
      <dgm:spPr/>
      <dgm:t>
        <a:bodyPr/>
        <a:lstStyle/>
        <a:p>
          <a:endParaRPr lang="en-MY"/>
        </a:p>
      </dgm:t>
    </dgm:pt>
    <dgm:pt modelId="{1BDD3557-B5F3-FE4C-A7CB-66BACFB7B35B}" type="pres">
      <dgm:prSet presAssocID="{3FEFAE54-80DB-7F45-A8F5-30D16C846253}" presName="connectorText" presStyleLbl="sibTrans2D1" presStyleIdx="1" presStyleCnt="2"/>
      <dgm:spPr/>
      <dgm:t>
        <a:bodyPr/>
        <a:lstStyle/>
        <a:p>
          <a:endParaRPr lang="en-MY"/>
        </a:p>
      </dgm:t>
    </dgm:pt>
    <dgm:pt modelId="{ED2FA59B-7817-2848-9161-27020BAA5BE1}" type="pres">
      <dgm:prSet presAssocID="{A01F0C95-1A89-AA46-BE34-345B063AB4B6}" presName="node" presStyleLbl="node1" presStyleIdx="2" presStyleCnt="3" custScaleX="42898" custScaleY="24853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</dgm:ptLst>
  <dgm:cxnLst>
    <dgm:cxn modelId="{41E5992D-E56A-1141-9BCD-74571104DE44}" type="presOf" srcId="{DECC4399-5B67-284D-84C5-042A6B05BEFF}" destId="{3AAABBA4-D151-5649-9E80-BF64FF5B9B33}" srcOrd="0" destOrd="0" presId="urn:microsoft.com/office/officeart/2005/8/layout/process1"/>
    <dgm:cxn modelId="{D95B1F4A-7F74-BB4B-81CD-9EE388ABF3CF}" srcId="{DECC4399-5B67-284D-84C5-042A6B05BEFF}" destId="{A01F0C95-1A89-AA46-BE34-345B063AB4B6}" srcOrd="2" destOrd="0" parTransId="{81675E47-64E3-CB47-845F-AC217BC15311}" sibTransId="{EFE236BA-0523-8143-ACC7-4FDD037EA0CC}"/>
    <dgm:cxn modelId="{03A6976D-FCDC-744E-A701-5545AEBF55FD}" type="presOf" srcId="{676D8EE9-E6B4-3140-AD65-1FD527344599}" destId="{587891CF-A4B9-0F41-B00B-5E435D5D423E}" srcOrd="0" destOrd="0" presId="urn:microsoft.com/office/officeart/2005/8/layout/process1"/>
    <dgm:cxn modelId="{D3FBDE20-12D8-B040-BCEB-3D9E7FB9A9D4}" type="presOf" srcId="{6EF898A1-FC69-204C-8ED4-4FFBBE1FF88F}" destId="{BE12DEDE-0DAC-F746-B87A-EC4DD6BE6769}" srcOrd="1" destOrd="0" presId="urn:microsoft.com/office/officeart/2005/8/layout/process1"/>
    <dgm:cxn modelId="{430E233D-1EC1-1647-B366-EA2F892414C7}" type="presOf" srcId="{6EF898A1-FC69-204C-8ED4-4FFBBE1FF88F}" destId="{C54EBDC1-4556-A247-B7B3-2EE808D96DD6}" srcOrd="0" destOrd="0" presId="urn:microsoft.com/office/officeart/2005/8/layout/process1"/>
    <dgm:cxn modelId="{47B64588-85EE-374B-84BC-8421B5B4A9F5}" type="presOf" srcId="{3FEFAE54-80DB-7F45-A8F5-30D16C846253}" destId="{1BDD3557-B5F3-FE4C-A7CB-66BACFB7B35B}" srcOrd="1" destOrd="0" presId="urn:microsoft.com/office/officeart/2005/8/layout/process1"/>
    <dgm:cxn modelId="{33A25E17-3D78-4343-B03C-8BB730491452}" srcId="{DECC4399-5B67-284D-84C5-042A6B05BEFF}" destId="{20838D99-3201-A24A-847B-AD92FD309448}" srcOrd="1" destOrd="0" parTransId="{D801C638-C874-224A-B581-A39715D8CF81}" sibTransId="{3FEFAE54-80DB-7F45-A8F5-30D16C846253}"/>
    <dgm:cxn modelId="{5CB7261B-3D32-B34F-9C9B-B65EF347A5A6}" type="presOf" srcId="{A01F0C95-1A89-AA46-BE34-345B063AB4B6}" destId="{ED2FA59B-7817-2848-9161-27020BAA5BE1}" srcOrd="0" destOrd="0" presId="urn:microsoft.com/office/officeart/2005/8/layout/process1"/>
    <dgm:cxn modelId="{E2E83A01-C813-4146-BF4A-755BF306C6BF}" type="presOf" srcId="{20838D99-3201-A24A-847B-AD92FD309448}" destId="{A2FCD79A-05F4-044E-B18B-37406A922537}" srcOrd="0" destOrd="0" presId="urn:microsoft.com/office/officeart/2005/8/layout/process1"/>
    <dgm:cxn modelId="{07C53463-7ACA-A848-911D-110F85430209}" type="presOf" srcId="{3FEFAE54-80DB-7F45-A8F5-30D16C846253}" destId="{C256C50D-4B60-1A46-938A-B53FB705DC60}" srcOrd="0" destOrd="0" presId="urn:microsoft.com/office/officeart/2005/8/layout/process1"/>
    <dgm:cxn modelId="{F8E3B033-8419-1F42-8BEC-FAC192B8847F}" srcId="{DECC4399-5B67-284D-84C5-042A6B05BEFF}" destId="{676D8EE9-E6B4-3140-AD65-1FD527344599}" srcOrd="0" destOrd="0" parTransId="{D1AED3C7-F41F-2146-BE65-A9B9FC8D9033}" sibTransId="{6EF898A1-FC69-204C-8ED4-4FFBBE1FF88F}"/>
    <dgm:cxn modelId="{CB9042B1-0269-5047-A99F-59EAD6AD9AD1}" type="presParOf" srcId="{3AAABBA4-D151-5649-9E80-BF64FF5B9B33}" destId="{587891CF-A4B9-0F41-B00B-5E435D5D423E}" srcOrd="0" destOrd="0" presId="urn:microsoft.com/office/officeart/2005/8/layout/process1"/>
    <dgm:cxn modelId="{3DB3E516-965F-1940-98BD-2EB7C93A08F8}" type="presParOf" srcId="{3AAABBA4-D151-5649-9E80-BF64FF5B9B33}" destId="{C54EBDC1-4556-A247-B7B3-2EE808D96DD6}" srcOrd="1" destOrd="0" presId="urn:microsoft.com/office/officeart/2005/8/layout/process1"/>
    <dgm:cxn modelId="{08CDE602-BC96-0346-982F-EF144972E31A}" type="presParOf" srcId="{C54EBDC1-4556-A247-B7B3-2EE808D96DD6}" destId="{BE12DEDE-0DAC-F746-B87A-EC4DD6BE6769}" srcOrd="0" destOrd="0" presId="urn:microsoft.com/office/officeart/2005/8/layout/process1"/>
    <dgm:cxn modelId="{89863234-7D3C-124B-A88E-A7954466F382}" type="presParOf" srcId="{3AAABBA4-D151-5649-9E80-BF64FF5B9B33}" destId="{A2FCD79A-05F4-044E-B18B-37406A922537}" srcOrd="2" destOrd="0" presId="urn:microsoft.com/office/officeart/2005/8/layout/process1"/>
    <dgm:cxn modelId="{548076CA-FF50-3249-BC2B-D11C5133D940}" type="presParOf" srcId="{3AAABBA4-D151-5649-9E80-BF64FF5B9B33}" destId="{C256C50D-4B60-1A46-938A-B53FB705DC60}" srcOrd="3" destOrd="0" presId="urn:microsoft.com/office/officeart/2005/8/layout/process1"/>
    <dgm:cxn modelId="{03316CFB-D744-EC47-9AD1-CDA5856146F8}" type="presParOf" srcId="{C256C50D-4B60-1A46-938A-B53FB705DC60}" destId="{1BDD3557-B5F3-FE4C-A7CB-66BACFB7B35B}" srcOrd="0" destOrd="0" presId="urn:microsoft.com/office/officeart/2005/8/layout/process1"/>
    <dgm:cxn modelId="{6142328B-42F8-1A43-AAC6-96EC07EC1261}" type="presParOf" srcId="{3AAABBA4-D151-5649-9E80-BF64FF5B9B33}" destId="{ED2FA59B-7817-2848-9161-27020BAA5BE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891CF-A4B9-0F41-B00B-5E435D5D423E}">
      <dsp:nvSpPr>
        <dsp:cNvPr id="0" name=""/>
        <dsp:cNvSpPr/>
      </dsp:nvSpPr>
      <dsp:spPr>
        <a:xfrm>
          <a:off x="1410" y="372217"/>
          <a:ext cx="1667556" cy="5796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Java Code</a:t>
          </a:r>
        </a:p>
      </dsp:txBody>
      <dsp:txXfrm>
        <a:off x="18388" y="389195"/>
        <a:ext cx="1633600" cy="545704"/>
      </dsp:txXfrm>
    </dsp:sp>
    <dsp:sp modelId="{C54EBDC1-4556-A247-B7B3-2EE808D96DD6}">
      <dsp:nvSpPr>
        <dsp:cNvPr id="0" name=""/>
        <dsp:cNvSpPr/>
      </dsp:nvSpPr>
      <dsp:spPr>
        <a:xfrm>
          <a:off x="1780252" y="180027"/>
          <a:ext cx="1378981" cy="9640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compile</a:t>
          </a:r>
        </a:p>
      </dsp:txBody>
      <dsp:txXfrm>
        <a:off x="1780252" y="372835"/>
        <a:ext cx="1089769" cy="578424"/>
      </dsp:txXfrm>
    </dsp:sp>
    <dsp:sp modelId="{A2FCD79A-05F4-044E-B18B-37406A922537}">
      <dsp:nvSpPr>
        <dsp:cNvPr id="0" name=""/>
        <dsp:cNvSpPr/>
      </dsp:nvSpPr>
      <dsp:spPr>
        <a:xfrm>
          <a:off x="3223871" y="372217"/>
          <a:ext cx="1667556" cy="5796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JVM </a:t>
          </a:r>
          <a:r>
            <a:rPr lang="en-US" sz="1900" kern="1200" dirty="0" err="1"/>
            <a:t>bytecode</a:t>
          </a:r>
          <a:endParaRPr lang="en-US" sz="1900" kern="1200" dirty="0"/>
        </a:p>
      </dsp:txBody>
      <dsp:txXfrm>
        <a:off x="3240849" y="389195"/>
        <a:ext cx="1633600" cy="545704"/>
      </dsp:txXfrm>
    </dsp:sp>
    <dsp:sp modelId="{C256C50D-4B60-1A46-938A-B53FB705DC60}">
      <dsp:nvSpPr>
        <dsp:cNvPr id="0" name=""/>
        <dsp:cNvSpPr/>
      </dsp:nvSpPr>
      <dsp:spPr>
        <a:xfrm>
          <a:off x="5060268" y="180027"/>
          <a:ext cx="1263871" cy="9640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"</a:t>
          </a:r>
          <a:r>
            <a:rPr lang="en-US" sz="1500" kern="1200" dirty="0" err="1"/>
            <a:t>dexing</a:t>
          </a:r>
          <a:r>
            <a:rPr lang="en-US" sz="1500" kern="1200" dirty="0"/>
            <a:t>"</a:t>
          </a:r>
        </a:p>
      </dsp:txBody>
      <dsp:txXfrm>
        <a:off x="5060268" y="372835"/>
        <a:ext cx="974659" cy="578424"/>
      </dsp:txXfrm>
    </dsp:sp>
    <dsp:sp modelId="{ED2FA59B-7817-2848-9161-27020BAA5BE1}">
      <dsp:nvSpPr>
        <dsp:cNvPr id="0" name=""/>
        <dsp:cNvSpPr/>
      </dsp:nvSpPr>
      <dsp:spPr>
        <a:xfrm>
          <a:off x="6446332" y="372217"/>
          <a:ext cx="1667556" cy="5796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DVM </a:t>
          </a:r>
          <a:r>
            <a:rPr lang="en-US" sz="1900" kern="1200"/>
            <a:t>bytecode</a:t>
          </a:r>
        </a:p>
      </dsp:txBody>
      <dsp:txXfrm>
        <a:off x="6463310" y="389195"/>
        <a:ext cx="1633600" cy="545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4A12D-7EE2-9042-A516-6FD3CD235BE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8C1A7-500D-2641-9D62-1058DAF2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71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03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8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9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74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65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04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98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95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34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35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24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57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667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0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9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4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1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1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6F45327-4099-2C4F-852C-B55AF92B7D9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6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F45327-4099-2C4F-852C-B55AF92B7D9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5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45327-4099-2C4F-852C-B55AF92B7D9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7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ff.org/cases/oracle-v-google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.android.com/devices/tech/dalvik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hyperlink" Target="http://www.openhandsetalliance.com/" TargetMode="External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https://source.android.com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6122" y="758952"/>
            <a:ext cx="6100637" cy="3566160"/>
          </a:xfrm>
        </p:spPr>
        <p:txBody>
          <a:bodyPr/>
          <a:lstStyle/>
          <a:p>
            <a:r>
              <a:rPr lang="en-US" dirty="0" smtClean="0"/>
              <a:t>Android Application </a:t>
            </a:r>
            <a:r>
              <a:rPr lang="en-US" dirty="0"/>
              <a:t>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CET3013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98932"/>
            <a:ext cx="2019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099" y="1879327"/>
            <a:ext cx="4000743" cy="567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/>
              <a:t>Legal Battles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56457" y="1879327"/>
            <a:ext cx="74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+mj-lt"/>
              </a:rPr>
              <a:t>vs.</a:t>
            </a:r>
            <a:endParaRPr lang="en-US" sz="40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0099" y="3279297"/>
            <a:ext cx="74282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Claim:</a:t>
            </a:r>
            <a:r>
              <a:rPr lang="en-US" sz="2800" dirty="0">
                <a:latin typeface="+mj-lt"/>
              </a:rPr>
              <a:t> Java API is copyrighted, so Google violated that by using it in Android (see </a:t>
            </a:r>
            <a:r>
              <a:rPr lang="en-US" sz="2800" dirty="0">
                <a:latin typeface="+mj-lt"/>
                <a:hlinkClick r:id="rId3"/>
              </a:rPr>
              <a:t>EFF</a:t>
            </a:r>
            <a:r>
              <a:rPr lang="en-US" sz="2800" dirty="0">
                <a:latin typeface="+mj-lt"/>
              </a:rPr>
              <a:t>)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7341" y="1510700"/>
            <a:ext cx="2571001" cy="141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30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9313"/>
            <a:ext cx="9144000" cy="390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52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BD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8180" y="1125220"/>
            <a:ext cx="58293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59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/>
              <a:t>Building Apps: </a:t>
            </a:r>
            <a:r>
              <a:rPr lang="en-US" dirty="0" err="1"/>
              <a:t>Dalvik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0100" y="1309060"/>
            <a:ext cx="7543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+mj-lt"/>
              </a:rPr>
              <a:t>Dalvik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Pre-Lollipop (5.0)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+mj-lt"/>
              </a:rPr>
              <a:t>Register-based architecture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err="1"/>
              <a:t>bytecode</a:t>
            </a:r>
            <a:r>
              <a:rPr lang="en-US" sz="2800" dirty="0"/>
              <a:t> stored in DEX or ODEX files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1" dirty="0"/>
              <a:t>J</a:t>
            </a:r>
            <a:r>
              <a:rPr lang="en-US" sz="2800" dirty="0"/>
              <a:t>ust-</a:t>
            </a:r>
            <a:r>
              <a:rPr lang="en-US" sz="2800" b="1" dirty="0"/>
              <a:t>I</a:t>
            </a:r>
            <a:r>
              <a:rPr lang="en-US" sz="2800" dirty="0"/>
              <a:t>n-</a:t>
            </a:r>
            <a:r>
              <a:rPr lang="en-US" sz="2800" b="1" dirty="0"/>
              <a:t>T</a:t>
            </a:r>
            <a:r>
              <a:rPr lang="en-US" sz="2800" dirty="0"/>
              <a:t>ime compilation to native code</a:t>
            </a:r>
            <a:endParaRPr lang="en-US" sz="2800" b="1" dirty="0"/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+mj-lt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921401309"/>
              </p:ext>
            </p:extLst>
          </p:nvPr>
        </p:nvGraphicFramePr>
        <p:xfrm>
          <a:off x="653391" y="1768611"/>
          <a:ext cx="8115300" cy="132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0381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/>
              <a:t>Building Apps: 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" y="1404400"/>
            <a:ext cx="75438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Android </a:t>
            </a:r>
            <a:r>
              <a:rPr lang="en-US" sz="3600" b="1" dirty="0" err="1"/>
              <a:t>RunTime</a:t>
            </a:r>
            <a:r>
              <a:rPr lang="en-US" sz="3600" b="1" dirty="0"/>
              <a:t> (ART)</a:t>
            </a:r>
            <a:r>
              <a:rPr lang="en-US" sz="2800" b="1" dirty="0"/>
              <a:t> </a:t>
            </a:r>
            <a:r>
              <a:rPr lang="en-US" sz="2800" dirty="0"/>
              <a:t>Post-Lollipop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Compile into native code on installation ("</a:t>
            </a:r>
            <a:r>
              <a:rPr lang="en-US" sz="2800" b="1" dirty="0"/>
              <a:t>A</a:t>
            </a:r>
            <a:r>
              <a:rPr lang="en-US" sz="2800" dirty="0"/>
              <a:t>head </a:t>
            </a:r>
            <a:r>
              <a:rPr lang="en-US" sz="2800" b="1" dirty="0"/>
              <a:t>O</a:t>
            </a:r>
            <a:r>
              <a:rPr lang="en-US" sz="2800" dirty="0"/>
              <a:t>f </a:t>
            </a:r>
            <a:r>
              <a:rPr lang="en-US" sz="2800" b="1" dirty="0"/>
              <a:t>T</a:t>
            </a:r>
            <a:r>
              <a:rPr lang="en-US" sz="2800" dirty="0"/>
              <a:t>ime")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Accepts DEX bytecode (for backwards compatibility)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74820" y="5886450"/>
            <a:ext cx="486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https://source.android.com/devices/tech/dalvik/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99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/>
              <a:t>Packaging Apps: </a:t>
            </a:r>
            <a:r>
              <a:rPr lang="en-US" b="1" dirty="0"/>
              <a:t>APK</a:t>
            </a:r>
            <a:r>
              <a:rPr lang="en-US" dirty="0"/>
              <a:t>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" y="1404400"/>
            <a:ext cx="754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Basically </a:t>
            </a:r>
            <a:r>
              <a:rPr lang="en-US" sz="2800" b="1" dirty="0"/>
              <a:t>.zip</a:t>
            </a:r>
            <a:r>
              <a:rPr lang="en-US" sz="2800" dirty="0"/>
              <a:t> files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Cryptographically signed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"side-load" or upload to Play Store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3040855"/>
            <a:ext cx="2747010" cy="274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67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/>
              <a:t>Building Process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" y="1404400"/>
            <a:ext cx="754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Generate Java source files (e.g., </a:t>
            </a:r>
            <a:r>
              <a:rPr lang="en-US" sz="2400" b="1" dirty="0"/>
              <a:t>R</a:t>
            </a:r>
            <a:r>
              <a:rPr lang="en-US" sz="2400" dirty="0"/>
              <a:t>) from the XML resource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Compile the Java code into JVM bytecode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“</a:t>
            </a:r>
            <a:r>
              <a:rPr lang="en-US" sz="2400" dirty="0" err="1"/>
              <a:t>dex</a:t>
            </a:r>
            <a:r>
              <a:rPr lang="en-US" sz="2400" dirty="0"/>
              <a:t>” the JVM bytecode into </a:t>
            </a:r>
            <a:r>
              <a:rPr lang="en-US" sz="2400" dirty="0" err="1"/>
              <a:t>Dalvik</a:t>
            </a:r>
            <a:r>
              <a:rPr lang="en-US" sz="2400" dirty="0"/>
              <a:t> bytecode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Pack code and other assets into an </a:t>
            </a:r>
            <a:r>
              <a:rPr lang="en-US" sz="2400" b="1" dirty="0"/>
              <a:t>.</a:t>
            </a:r>
            <a:r>
              <a:rPr lang="en-US" sz="2400" b="1" dirty="0" err="1"/>
              <a:t>apk</a:t>
            </a:r>
            <a:endParaRPr lang="en-US" sz="2400" b="1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Cryptographically sign the </a:t>
            </a:r>
            <a:r>
              <a:rPr lang="en-US" sz="2400" b="1" dirty="0"/>
              <a:t>.</a:t>
            </a:r>
            <a:r>
              <a:rPr lang="en-US" sz="2400" b="1" dirty="0" err="1"/>
              <a:t>apk</a:t>
            </a:r>
            <a:r>
              <a:rPr lang="en-US" sz="2400" dirty="0"/>
              <a:t> file to authorize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Transfer the .</a:t>
            </a:r>
            <a:r>
              <a:rPr lang="en-US" sz="2400" dirty="0" err="1"/>
              <a:t>apk</a:t>
            </a:r>
            <a:r>
              <a:rPr lang="en-US" sz="2400" dirty="0"/>
              <a:t> to your device, install, and run it!</a:t>
            </a:r>
          </a:p>
        </p:txBody>
      </p:sp>
    </p:spTree>
    <p:extLst>
      <p:ext uri="{BB962C8B-B14F-4D97-AF65-F5344CB8AC3E}">
        <p14:creationId xmlns:p14="http://schemas.microsoft.com/office/powerpoint/2010/main" val="70338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Android?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80930" cy="139171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22960" y="4729136"/>
            <a:ext cx="4245997" cy="446863"/>
          </a:xfrm>
        </p:spPr>
        <p:txBody>
          <a:bodyPr>
            <a:normAutofit/>
          </a:bodyPr>
          <a:lstStyle/>
          <a:p>
            <a:r>
              <a:rPr lang="en-US" dirty="0"/>
              <a:t>Phone Brand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475589" y="4637201"/>
            <a:ext cx="4245997" cy="4468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Operating System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008490" y="5461543"/>
            <a:ext cx="4245997" cy="4468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Platform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190337" y="5309765"/>
            <a:ext cx="4245997" cy="4468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Ecosystem</a:t>
            </a:r>
          </a:p>
        </p:txBody>
      </p:sp>
    </p:spTree>
    <p:extLst>
      <p:ext uri="{BB962C8B-B14F-4D97-AF65-F5344CB8AC3E}">
        <p14:creationId xmlns:p14="http://schemas.microsoft.com/office/powerpoint/2010/main" val="128639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00100" y="267460"/>
            <a:ext cx="7543800" cy="885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Some Android History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342579"/>
              </p:ext>
            </p:extLst>
          </p:nvPr>
        </p:nvGraphicFramePr>
        <p:xfrm>
          <a:off x="800100" y="1316990"/>
          <a:ext cx="75438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7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020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2003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Founded by Android Inc.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1019" y="3568700"/>
            <a:ext cx="1245121" cy="683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800" y="3568700"/>
            <a:ext cx="1268379" cy="5707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6149" y="4251960"/>
            <a:ext cx="1360170" cy="4488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9014" y="5018252"/>
            <a:ext cx="1234440" cy="209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2774" y="3626782"/>
            <a:ext cx="1934495" cy="4546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2774" y="4139470"/>
            <a:ext cx="1211580" cy="5028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2774" y="4887493"/>
            <a:ext cx="1703070" cy="3406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2994" y="3657204"/>
            <a:ext cx="1017270" cy="5062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893" y="4306027"/>
            <a:ext cx="911371" cy="672592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616071"/>
              </p:ext>
            </p:extLst>
          </p:nvPr>
        </p:nvGraphicFramePr>
        <p:xfrm>
          <a:off x="800100" y="2863452"/>
          <a:ext cx="75438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7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020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Launch of </a:t>
                      </a:r>
                      <a:r>
                        <a:rPr lang="en-US" sz="2800" dirty="0">
                          <a:hlinkClick r:id="rId11"/>
                        </a:rPr>
                        <a:t>Open Handset Alliance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868050"/>
              </p:ext>
            </p:extLst>
          </p:nvPr>
        </p:nvGraphicFramePr>
        <p:xfrm>
          <a:off x="800100" y="2090221"/>
          <a:ext cx="75438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7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020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2005</a:t>
                      </a: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Acquired by Google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43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00100" y="267460"/>
            <a:ext cx="7543800" cy="885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Some Android History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03380"/>
              </p:ext>
            </p:extLst>
          </p:nvPr>
        </p:nvGraphicFramePr>
        <p:xfrm>
          <a:off x="800100" y="1316990"/>
          <a:ext cx="4696459" cy="2164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98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366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2008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First Android</a:t>
                      </a:r>
                      <a:r>
                        <a:rPr lang="en-US" sz="2800" baseline="0" dirty="0"/>
                        <a:t> Device </a:t>
                      </a:r>
                      <a:br>
                        <a:rPr lang="en-US" sz="2800" baseline="0" dirty="0"/>
                      </a:br>
                      <a:r>
                        <a:rPr lang="en-US" sz="2800" baseline="0" dirty="0"/>
                        <a:t>(HTC Dream / G1)</a:t>
                      </a:r>
                    </a:p>
                    <a:p>
                      <a:endParaRPr lang="en-US" sz="2000" baseline="0" dirty="0"/>
                    </a:p>
                    <a:p>
                      <a:pPr algn="r"/>
                      <a:r>
                        <a:rPr lang="en-US" sz="2000" baseline="0" dirty="0"/>
                        <a:t>528Mhz ARM</a:t>
                      </a:r>
                    </a:p>
                    <a:p>
                      <a:pPr algn="r"/>
                      <a:r>
                        <a:rPr lang="en-US" sz="2000" baseline="0" dirty="0"/>
                        <a:t>256mb RAM</a:t>
                      </a:r>
                    </a:p>
                    <a:p>
                      <a:pPr algn="r"/>
                      <a:r>
                        <a:rPr lang="en-US" sz="2000" baseline="0" dirty="0"/>
                        <a:t>3.2" screen at 320x480px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66953"/>
              </p:ext>
            </p:extLst>
          </p:nvPr>
        </p:nvGraphicFramePr>
        <p:xfrm>
          <a:off x="800100" y="3725746"/>
          <a:ext cx="4696459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98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366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First Nexus Device</a:t>
                      </a:r>
                    </a:p>
                    <a:p>
                      <a:r>
                        <a:rPr lang="en-US" sz="2800" dirty="0"/>
                        <a:t>(Nexus One)</a:t>
                      </a:r>
                    </a:p>
                    <a:p>
                      <a:endParaRPr lang="en-US" sz="2800" dirty="0"/>
                    </a:p>
                    <a:p>
                      <a:pPr algn="r"/>
                      <a:r>
                        <a:rPr lang="en-US" sz="2000" dirty="0"/>
                        <a:t>1Ghz Scorpion</a:t>
                      </a:r>
                    </a:p>
                    <a:p>
                      <a:pPr algn="r"/>
                      <a:r>
                        <a:rPr lang="en-US" sz="2000" dirty="0"/>
                        <a:t>512mb</a:t>
                      </a:r>
                      <a:r>
                        <a:rPr lang="en-US" sz="2000" baseline="0" dirty="0"/>
                        <a:t> RAM</a:t>
                      </a:r>
                    </a:p>
                    <a:p>
                      <a:pPr algn="r"/>
                      <a:r>
                        <a:rPr lang="en-US" sz="2000" baseline="0" dirty="0"/>
                        <a:t> 3.7" screen at 480x800px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6420" y="1098313"/>
            <a:ext cx="3158662" cy="26274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6558" y="3725746"/>
            <a:ext cx="3308523" cy="245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1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00100" y="267460"/>
            <a:ext cx="7543800" cy="885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Some Android History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127155"/>
              </p:ext>
            </p:extLst>
          </p:nvPr>
        </p:nvGraphicFramePr>
        <p:xfrm>
          <a:off x="800100" y="1316990"/>
          <a:ext cx="4696459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98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366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2014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Android Wear</a:t>
                      </a:r>
                      <a:endParaRPr lang="en-US" sz="2800" baseline="0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215349"/>
              </p:ext>
            </p:extLst>
          </p:nvPr>
        </p:nvGraphicFramePr>
        <p:xfrm>
          <a:off x="800100" y="3244483"/>
          <a:ext cx="5313829" cy="94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60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278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/>
                        <a:t>Daydream </a:t>
                      </a:r>
                      <a:br>
                        <a:rPr lang="en-US" sz="2800" baseline="0" dirty="0"/>
                      </a:br>
                      <a:r>
                        <a:rPr lang="en-US" sz="2800" baseline="0" dirty="0"/>
                        <a:t>("Android VR")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289" y="1318861"/>
            <a:ext cx="2734235" cy="21828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611" y="3758901"/>
            <a:ext cx="3766913" cy="212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1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0"/>
            <a:ext cx="7543800" cy="885480"/>
          </a:xfrm>
        </p:spPr>
        <p:txBody>
          <a:bodyPr/>
          <a:lstStyle/>
          <a:p>
            <a:r>
              <a:rPr lang="en-US" dirty="0"/>
              <a:t>Android Versions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119632"/>
              </p:ext>
            </p:extLst>
          </p:nvPr>
        </p:nvGraphicFramePr>
        <p:xfrm>
          <a:off x="913002" y="794674"/>
          <a:ext cx="7145682" cy="58826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18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99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73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96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2769"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Date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Nickname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API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8242">
                <a:tc>
                  <a:txBody>
                    <a:bodyPr/>
                    <a:lstStyle/>
                    <a:p>
                      <a:r>
                        <a:rPr lang="en-US" sz="1200" dirty="0"/>
                        <a:t>Sep 2008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Android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8242">
                <a:tc>
                  <a:txBody>
                    <a:bodyPr/>
                    <a:lstStyle/>
                    <a:p>
                      <a:r>
                        <a:rPr lang="en-US" sz="1200" dirty="0"/>
                        <a:t>Apr 2009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Cupcake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8242">
                <a:tc>
                  <a:txBody>
                    <a:bodyPr/>
                    <a:lstStyle/>
                    <a:p>
                      <a:r>
                        <a:rPr lang="en-US" sz="1200" dirty="0"/>
                        <a:t>Sep 2009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Donut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8242">
                <a:tc>
                  <a:txBody>
                    <a:bodyPr/>
                    <a:lstStyle/>
                    <a:p>
                      <a:r>
                        <a:rPr lang="en-US" sz="1200" dirty="0"/>
                        <a:t>Oct 2009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Eclair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8242">
                <a:tc>
                  <a:txBody>
                    <a:bodyPr/>
                    <a:lstStyle/>
                    <a:p>
                      <a:r>
                        <a:rPr lang="en-US" sz="1200" dirty="0"/>
                        <a:t>May 2010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Froyo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8242">
                <a:tc>
                  <a:txBody>
                    <a:bodyPr/>
                    <a:lstStyle/>
                    <a:p>
                      <a:r>
                        <a:rPr lang="en-US" sz="1200" dirty="0"/>
                        <a:t>Dec 2010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Gingerbread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8242">
                <a:tc>
                  <a:txBody>
                    <a:bodyPr/>
                    <a:lstStyle/>
                    <a:p>
                      <a:r>
                        <a:rPr lang="en-US" sz="1200" dirty="0"/>
                        <a:t>Feb 2011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Honeycomb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8242">
                <a:tc>
                  <a:txBody>
                    <a:bodyPr/>
                    <a:lstStyle/>
                    <a:p>
                      <a:r>
                        <a:rPr lang="en-US" sz="1200" dirty="0"/>
                        <a:t>Oct 2011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Ice Cream Sandwich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8242">
                <a:tc>
                  <a:txBody>
                    <a:bodyPr/>
                    <a:lstStyle/>
                    <a:p>
                      <a:r>
                        <a:rPr lang="en-US" sz="1200" dirty="0"/>
                        <a:t>July 2012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4.1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Jelly</a:t>
                      </a:r>
                      <a:r>
                        <a:rPr lang="en-US" sz="1200" baseline="0" dirty="0"/>
                        <a:t> Bean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8242">
                <a:tc>
                  <a:txBody>
                    <a:bodyPr/>
                    <a:lstStyle/>
                    <a:p>
                      <a:r>
                        <a:rPr lang="en-US" sz="1200" dirty="0"/>
                        <a:t>Oct 2013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4.4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KitKat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48242">
                <a:tc>
                  <a:txBody>
                    <a:bodyPr/>
                    <a:lstStyle/>
                    <a:p>
                      <a:r>
                        <a:rPr lang="en-US" sz="1200" dirty="0"/>
                        <a:t>Nov 2014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Lollipop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8242">
                <a:tc>
                  <a:txBody>
                    <a:bodyPr/>
                    <a:lstStyle/>
                    <a:p>
                      <a:r>
                        <a:rPr lang="en-US" sz="1200" dirty="0"/>
                        <a:t>Oct 2015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Marshmallow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48242">
                <a:tc>
                  <a:txBody>
                    <a:bodyPr/>
                    <a:lstStyle/>
                    <a:p>
                      <a:r>
                        <a:rPr lang="en-US" sz="1200" dirty="0"/>
                        <a:t>Aug 2016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/>
                        <a:t>Nougat</a:t>
                      </a:r>
                      <a:endParaRPr lang="en-US" sz="1200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48242">
                <a:tc>
                  <a:txBody>
                    <a:bodyPr/>
                    <a:lstStyle/>
                    <a:p>
                      <a:r>
                        <a:rPr lang="en-US" sz="1200" dirty="0"/>
                        <a:t>Aug</a:t>
                      </a:r>
                      <a:r>
                        <a:rPr lang="en-US" sz="1200" baseline="0" dirty="0"/>
                        <a:t> 2017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/>
                        <a:t>Oreo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48242">
                <a:tc>
                  <a:txBody>
                    <a:bodyPr/>
                    <a:lstStyle/>
                    <a:p>
                      <a:r>
                        <a:rPr lang="en-US" sz="1200" dirty="0"/>
                        <a:t>Aug 2018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/>
                        <a:t>Pie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00930628"/>
                  </a:ext>
                </a:extLst>
              </a:tr>
              <a:tr h="24824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Sep 2019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10.0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 smtClean="0"/>
                        <a:t>Android 10 (Quince Tart)</a:t>
                      </a:r>
                      <a:endParaRPr lang="en-US" sz="1200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29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4824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Sep 2020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11.0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 smtClean="0"/>
                        <a:t>Android 11 (Red Velvet Cake)</a:t>
                      </a:r>
                      <a:endParaRPr lang="en-US" sz="1200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4824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Oct 2021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12.0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 smtClean="0"/>
                        <a:t>Android 12 (Snow Cone)</a:t>
                      </a:r>
                      <a:endParaRPr lang="en-US" sz="1200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31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4824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Aug 2022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13.0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 smtClean="0"/>
                        <a:t>Android</a:t>
                      </a:r>
                      <a:r>
                        <a:rPr lang="en-US" sz="1200" i="0" baseline="0" dirty="0" smtClean="0"/>
                        <a:t> 13 (Tiramisu)</a:t>
                      </a:r>
                      <a:endParaRPr lang="en-US" sz="1200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4824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Q3</a:t>
                      </a:r>
                      <a:r>
                        <a:rPr lang="en-US" sz="1200" baseline="0" dirty="0" smtClean="0"/>
                        <a:t> 2023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14.0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 smtClean="0"/>
                        <a:t>Android 14 (Upside Down Cake)</a:t>
                      </a:r>
                      <a:endParaRPr lang="en-US" sz="1200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34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28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/>
              <a:t>Android Versions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503" y="5115803"/>
            <a:ext cx="3729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https://9to5google.com/2022/05/20/android-2022-distribution-numbers-chart/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41" y="1152940"/>
            <a:ext cx="4336285" cy="51628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373" y="1371600"/>
            <a:ext cx="4119739" cy="272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10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79373" y="5585791"/>
            <a:ext cx="4349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https://source.android.com/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9" r="20006"/>
          <a:stretch/>
        </p:blipFill>
        <p:spPr>
          <a:xfrm>
            <a:off x="1461052" y="428967"/>
            <a:ext cx="6132444" cy="405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1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/>
              <a:t>Upgrading Versions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" y="1235610"/>
            <a:ext cx="6183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Updates through purchasing new devices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100" y="3648987"/>
            <a:ext cx="7538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Reliant on carriers… but some work to change that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1429" y="4254877"/>
            <a:ext cx="3381814" cy="17754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9332" y="1758830"/>
            <a:ext cx="3074670" cy="19216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930" y="4286389"/>
            <a:ext cx="4621070" cy="177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7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2081</TotalTime>
  <Words>346</Words>
  <Application>Microsoft Office PowerPoint</Application>
  <PresentationFormat>On-screen Show (4:3)</PresentationFormat>
  <Paragraphs>156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1_Retrospect</vt:lpstr>
      <vt:lpstr>Office Theme</vt:lpstr>
      <vt:lpstr>Android Application Development</vt:lpstr>
      <vt:lpstr>What is Android?</vt:lpstr>
      <vt:lpstr>PowerPoint Presentation</vt:lpstr>
      <vt:lpstr>PowerPoint Presentation</vt:lpstr>
      <vt:lpstr>PowerPoint Presentation</vt:lpstr>
      <vt:lpstr>Android Versions</vt:lpstr>
      <vt:lpstr>Android Versions</vt:lpstr>
      <vt:lpstr>PowerPoint Presentation</vt:lpstr>
      <vt:lpstr>Upgrading Versions</vt:lpstr>
      <vt:lpstr>Legal Battles</vt:lpstr>
      <vt:lpstr>PowerPoint Presentation</vt:lpstr>
      <vt:lpstr>PowerPoint Presentation</vt:lpstr>
      <vt:lpstr>Building Apps: Dalvik</vt:lpstr>
      <vt:lpstr>Building Apps: ART</vt:lpstr>
      <vt:lpstr>Packaging Apps: APKs</vt:lpstr>
      <vt:lpstr>Building Process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Ross</dc:creator>
  <cp:lastModifiedBy>oraclelai@yahoo.com</cp:lastModifiedBy>
  <cp:revision>79</cp:revision>
  <dcterms:created xsi:type="dcterms:W3CDTF">2016-01-04T20:50:07Z</dcterms:created>
  <dcterms:modified xsi:type="dcterms:W3CDTF">2023-08-10T02:24:35Z</dcterms:modified>
</cp:coreProperties>
</file>