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77" r:id="rId8"/>
    <p:sldId id="278" r:id="rId9"/>
    <p:sldId id="279" r:id="rId10"/>
    <p:sldId id="263" r:id="rId11"/>
    <p:sldId id="25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kotlinlang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/>
          <a:lstStyle/>
          <a:p>
            <a:r>
              <a:rPr lang="en-US" dirty="0" smtClean="0"/>
              <a:t>Week 1: </a:t>
            </a:r>
            <a:r>
              <a:rPr lang="en-US" dirty="0" smtClean="0"/>
              <a:t>Introduction to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CET3013: Mobile application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uses mostly the same basic data types as Java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Numeric </a:t>
            </a:r>
            <a:r>
              <a:rPr lang="en-US" sz="2400" dirty="0"/>
              <a:t>values are instances of the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 smtClean="0"/>
              <a:t>Double </a:t>
            </a:r>
            <a:r>
              <a:rPr lang="en-MY" sz="2400" dirty="0" smtClean="0"/>
              <a:t>classes</a:t>
            </a:r>
            <a:r>
              <a:rPr lang="en-MY" sz="2400" dirty="0"/>
              <a:t>, not primitive types.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397952"/>
            <a:ext cx="7704488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9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Built-in Data Types</a:t>
            </a:r>
          </a:p>
          <a:p>
            <a:pPr lvl="1"/>
            <a:r>
              <a:rPr lang="en-US" sz="2400" dirty="0" smtClean="0"/>
              <a:t>Number</a:t>
            </a:r>
          </a:p>
          <a:p>
            <a:pPr lvl="1"/>
            <a:r>
              <a:rPr lang="en-US" sz="2400" dirty="0" smtClean="0"/>
              <a:t>Character</a:t>
            </a:r>
          </a:p>
          <a:p>
            <a:pPr lvl="1"/>
            <a:r>
              <a:rPr lang="en-US" sz="2400" dirty="0" smtClean="0"/>
              <a:t>String</a:t>
            </a:r>
          </a:p>
          <a:p>
            <a:pPr lvl="1"/>
            <a:r>
              <a:rPr lang="en-US" sz="2400" dirty="0" smtClean="0"/>
              <a:t>Boolean </a:t>
            </a:r>
          </a:p>
          <a:p>
            <a:pPr lvl="1"/>
            <a:r>
              <a:rPr lang="en-US" sz="2400" dirty="0" smtClean="0"/>
              <a:t>Array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185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/>
              <a:t>Strings </a:t>
            </a:r>
            <a:r>
              <a:rPr lang="en-MY" sz="2400" dirty="0" smtClean="0"/>
              <a:t>support </a:t>
            </a:r>
            <a:r>
              <a:rPr lang="en-MY" sz="2400" b="1" dirty="0" smtClean="0"/>
              <a:t>string </a:t>
            </a:r>
            <a:r>
              <a:rPr lang="en-MY" sz="2400" b="1" dirty="0"/>
              <a:t>t</a:t>
            </a:r>
            <a:r>
              <a:rPr lang="en-MY" sz="2400" b="1" dirty="0" smtClean="0"/>
              <a:t>emplate </a:t>
            </a:r>
            <a:r>
              <a:rPr lang="en-MY" sz="2400" dirty="0"/>
              <a:t>; variables </a:t>
            </a:r>
            <a:r>
              <a:rPr lang="en-MY" sz="2400" dirty="0" smtClean="0"/>
              <a:t>prepended </a:t>
            </a:r>
            <a:r>
              <a:rPr lang="en-US" sz="2400" dirty="0" smtClean="0"/>
              <a:t>with </a:t>
            </a:r>
            <a:r>
              <a:rPr lang="en-US" sz="2400" dirty="0"/>
              <a:t>a </a:t>
            </a:r>
            <a:r>
              <a:rPr lang="en-US" sz="2400" b="1" dirty="0"/>
              <a:t>$ </a:t>
            </a:r>
            <a:r>
              <a:rPr lang="en-US" sz="2400" dirty="0"/>
              <a:t>will automatically be evaluated.</a:t>
            </a: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60144"/>
            <a:ext cx="8154107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4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arrays are represented by the </a:t>
            </a:r>
            <a:r>
              <a:rPr lang="en-US" sz="2400" b="1" dirty="0"/>
              <a:t>Array&lt;T&gt; </a:t>
            </a:r>
            <a:r>
              <a:rPr lang="en-US" sz="2400" dirty="0" smtClean="0"/>
              <a:t>class (similar </a:t>
            </a:r>
            <a:r>
              <a:rPr lang="en-US" sz="2400" dirty="0"/>
              <a:t>to the </a:t>
            </a:r>
            <a:r>
              <a:rPr lang="en-US" sz="2400" b="1" dirty="0" err="1"/>
              <a:t>ArrayList</a:t>
            </a:r>
            <a:r>
              <a:rPr lang="en-US" sz="2400" b="1" dirty="0"/>
              <a:t> </a:t>
            </a:r>
            <a:r>
              <a:rPr lang="en-US" sz="2400" dirty="0"/>
              <a:t>class, but fixed length).</a:t>
            </a:r>
          </a:p>
          <a:p>
            <a:r>
              <a:rPr lang="en-US" sz="2400" dirty="0"/>
              <a:t>The </a:t>
            </a:r>
            <a:r>
              <a:rPr lang="en-US" sz="2400" b="1" dirty="0" err="1"/>
              <a:t>arrayOf</a:t>
            </a:r>
            <a:r>
              <a:rPr lang="en-US" sz="2400" b="1" dirty="0"/>
              <a:t>() </a:t>
            </a:r>
            <a:r>
              <a:rPr lang="en-US" sz="2400" dirty="0"/>
              <a:t>function is usually used to create arrays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Note that because </a:t>
            </a:r>
            <a:r>
              <a:rPr lang="en-US" sz="2400" b="1" dirty="0"/>
              <a:t>Array&lt;T&gt; </a:t>
            </a:r>
            <a:r>
              <a:rPr lang="en-US" sz="2400" dirty="0"/>
              <a:t>is a class, it has methods!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4" y="3694190"/>
            <a:ext cx="6947675" cy="26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2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also provides a </a:t>
            </a:r>
            <a:r>
              <a:rPr lang="en-US" sz="2400" b="1" dirty="0"/>
              <a:t>List&lt;T&gt; </a:t>
            </a:r>
            <a:r>
              <a:rPr lang="en-US" sz="2400" dirty="0"/>
              <a:t>class representing </a:t>
            </a:r>
            <a:r>
              <a:rPr lang="en-US" sz="2400" dirty="0" smtClean="0"/>
              <a:t>a variable-length </a:t>
            </a:r>
            <a:r>
              <a:rPr lang="en-US" sz="2400" dirty="0"/>
              <a:t>list (like an </a:t>
            </a:r>
            <a:r>
              <a:rPr lang="en-US" sz="2400" dirty="0" err="1"/>
              <a:t>ArrayList</a:t>
            </a:r>
            <a:r>
              <a:rPr lang="en-US" sz="2400" dirty="0"/>
              <a:t>), and </a:t>
            </a:r>
            <a:r>
              <a:rPr lang="en-US" sz="2400" dirty="0" smtClean="0"/>
              <a:t>a </a:t>
            </a:r>
            <a:r>
              <a:rPr lang="en-US" sz="2400" b="1" dirty="0" smtClean="0"/>
              <a:t>Map&lt;K,V</a:t>
            </a:r>
            <a:r>
              <a:rPr lang="en-US" sz="2400" b="1" dirty="0"/>
              <a:t>&gt; </a:t>
            </a:r>
            <a:r>
              <a:rPr lang="en-US" sz="2400" dirty="0"/>
              <a:t>class representing a map (like a </a:t>
            </a:r>
            <a:r>
              <a:rPr lang="en-US" sz="2400" dirty="0" err="1"/>
              <a:t>HashMap</a:t>
            </a:r>
            <a:r>
              <a:rPr lang="en-US" sz="2400" dirty="0" smtClean="0"/>
              <a:t>). There </a:t>
            </a:r>
            <a:r>
              <a:rPr lang="en-US" sz="2400" dirty="0"/>
              <a:t>are mutable versions of each (</a:t>
            </a:r>
            <a:r>
              <a:rPr lang="en-US" sz="2400" b="1" dirty="0" err="1"/>
              <a:t>MutableList</a:t>
            </a:r>
            <a:r>
              <a:rPr lang="en-US" sz="2400" b="1" dirty="0"/>
              <a:t>&lt;T&gt;</a:t>
            </a:r>
            <a:r>
              <a:rPr lang="en-US" sz="2400" dirty="0"/>
              <a:t>)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61565"/>
            <a:ext cx="7795936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has same control structures as Java, with a </a:t>
            </a:r>
            <a:r>
              <a:rPr lang="en-US" sz="2400" dirty="0" smtClean="0"/>
              <a:t>few </a:t>
            </a:r>
            <a:r>
              <a:rPr lang="en-MY" sz="2400" dirty="0" smtClean="0"/>
              <a:t>additional </a:t>
            </a:r>
            <a:r>
              <a:rPr lang="en-MY" sz="2400" dirty="0"/>
              <a:t>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92" y="2576852"/>
            <a:ext cx="5022364" cy="36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0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has a nicer "enhanced for loop" for </a:t>
            </a:r>
            <a:r>
              <a:rPr lang="en-US" sz="2400" dirty="0" err="1"/>
              <a:t>iterables</a:t>
            </a:r>
            <a:r>
              <a:rPr lang="en-US" sz="2400" dirty="0"/>
              <a:t>.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371046"/>
            <a:ext cx="5875529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supports of numbers (e.g., </a:t>
            </a:r>
            <a:r>
              <a:rPr lang="en-US" sz="2400" dirty="0" smtClean="0"/>
              <a:t>1,2,3,4,5) created </a:t>
            </a:r>
            <a:r>
              <a:rPr lang="en-US" sz="2400" dirty="0"/>
              <a:t>with the </a:t>
            </a:r>
            <a:r>
              <a:rPr lang="en-US" sz="2400" b="1" dirty="0"/>
              <a:t>.. </a:t>
            </a:r>
            <a:r>
              <a:rPr lang="en-US" sz="2400" dirty="0"/>
              <a:t>operator. The </a:t>
            </a:r>
            <a:r>
              <a:rPr lang="en-US" sz="2400" b="1" dirty="0"/>
              <a:t>indices </a:t>
            </a:r>
            <a:r>
              <a:rPr lang="en-US" sz="2400" dirty="0"/>
              <a:t>property of </a:t>
            </a:r>
            <a:r>
              <a:rPr lang="en-US" sz="2400" dirty="0" smtClean="0"/>
              <a:t>an array </a:t>
            </a:r>
            <a:r>
              <a:rPr lang="en-US" sz="2400" dirty="0"/>
              <a:t>is a range. These are very useful with for loops.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41837"/>
            <a:ext cx="6073504" cy="20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functions are declared with the </a:t>
            </a:r>
            <a:r>
              <a:rPr lang="en-US" sz="2400" b="1" dirty="0"/>
              <a:t>fun </a:t>
            </a:r>
            <a:r>
              <a:rPr lang="en-US" sz="2400" dirty="0"/>
              <a:t>keyword, </a:t>
            </a:r>
            <a:r>
              <a:rPr lang="en-US" sz="2400" dirty="0" smtClean="0"/>
              <a:t>and list </a:t>
            </a:r>
            <a:r>
              <a:rPr lang="en-US" sz="2400" dirty="0"/>
              <a:t>return type after the parameter list.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36412"/>
            <a:ext cx="7500645" cy="36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0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supports </a:t>
            </a:r>
            <a:r>
              <a:rPr lang="en-US" sz="2400" b="1" dirty="0"/>
              <a:t>named arguments</a:t>
            </a:r>
            <a:r>
              <a:rPr lang="en-US" sz="2400" dirty="0"/>
              <a:t>, specifying a </a:t>
            </a:r>
            <a:r>
              <a:rPr lang="en-US" sz="2400" b="1" i="1" dirty="0" smtClean="0"/>
              <a:t>default </a:t>
            </a:r>
            <a:r>
              <a:rPr lang="en-US" sz="2400" dirty="0" smtClean="0"/>
              <a:t>value </a:t>
            </a:r>
            <a:r>
              <a:rPr lang="en-US" sz="2400" dirty="0"/>
              <a:t>for that argument variable. Named arguments </a:t>
            </a:r>
            <a:r>
              <a:rPr lang="en-US" sz="2400" i="1" dirty="0" smtClean="0"/>
              <a:t>may </a:t>
            </a:r>
            <a:r>
              <a:rPr lang="en-US" sz="2400" dirty="0" smtClean="0"/>
              <a:t>be </a:t>
            </a:r>
            <a:r>
              <a:rPr lang="en-US" sz="2400" dirty="0"/>
              <a:t>given out of order. Defaults are used if a </a:t>
            </a:r>
            <a:r>
              <a:rPr lang="en-US" sz="2400" dirty="0" smtClean="0"/>
              <a:t>positional </a:t>
            </a:r>
            <a:r>
              <a:rPr lang="en-MY" sz="2400" dirty="0" smtClean="0"/>
              <a:t>argument </a:t>
            </a:r>
            <a:r>
              <a:rPr lang="en-MY" sz="2400" dirty="0"/>
              <a:t>is omitted.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515994"/>
            <a:ext cx="8131245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Kotlin</a:t>
            </a:r>
            <a:r>
              <a:rPr lang="en-MY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statically typed language that </a:t>
            </a:r>
            <a:r>
              <a:rPr lang="en-US" sz="2400" dirty="0" smtClean="0"/>
              <a:t>is </a:t>
            </a:r>
            <a:r>
              <a:rPr lang="en-MY" sz="2400" dirty="0" smtClean="0"/>
              <a:t>interoperable </a:t>
            </a:r>
            <a:r>
              <a:rPr lang="en-MY" sz="2400" dirty="0"/>
              <a:t>with </a:t>
            </a:r>
            <a:r>
              <a:rPr lang="en-MY" sz="2400" dirty="0" smtClean="0"/>
              <a:t>Java</a:t>
            </a:r>
          </a:p>
          <a:p>
            <a:pPr lvl="1"/>
            <a:r>
              <a:rPr lang="en-US" sz="2000" dirty="0"/>
              <a:t>Developed and maintained by </a:t>
            </a:r>
            <a:r>
              <a:rPr lang="en-US" sz="2000" b="1" dirty="0" smtClean="0"/>
              <a:t>IDEA</a:t>
            </a:r>
          </a:p>
          <a:p>
            <a:pPr lvl="1"/>
            <a:r>
              <a:rPr lang="en-US" sz="2000" dirty="0" smtClean="0"/>
              <a:t>v1.0 </a:t>
            </a:r>
            <a:r>
              <a:rPr lang="en-US" sz="2000" dirty="0"/>
              <a:t>(stable) released in </a:t>
            </a:r>
            <a:r>
              <a:rPr lang="en-US" sz="2000" b="1" dirty="0"/>
              <a:t>Feb </a:t>
            </a:r>
            <a:r>
              <a:rPr lang="en-US" sz="2000" b="1" dirty="0" smtClean="0"/>
              <a:t>2016. </a:t>
            </a:r>
            <a:r>
              <a:rPr lang="en-US" sz="2000" dirty="0" smtClean="0"/>
              <a:t>Officially </a:t>
            </a:r>
            <a:r>
              <a:rPr lang="en-US" sz="2000" dirty="0"/>
              <a:t>supported in Android Studio </a:t>
            </a:r>
            <a:r>
              <a:rPr lang="en-US" sz="2000" b="1" dirty="0"/>
              <a:t>Oct 2017</a:t>
            </a:r>
            <a:endParaRPr lang="en-MY" sz="2000" dirty="0" smtClean="0"/>
          </a:p>
        </p:txBody>
      </p:sp>
    </p:spTree>
    <p:extLst>
      <p:ext uri="{BB962C8B-B14F-4D97-AF65-F5344CB8AC3E}">
        <p14:creationId xmlns:p14="http://schemas.microsoft.com/office/powerpoint/2010/main" val="408769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makes </a:t>
            </a:r>
            <a:r>
              <a:rPr lang="en-US" sz="2400" dirty="0" err="1"/>
              <a:t>Kotlin</a:t>
            </a:r>
            <a:r>
              <a:rPr lang="en-US" sz="2400" dirty="0"/>
              <a:t> functions hard is how much of </a:t>
            </a:r>
            <a:r>
              <a:rPr lang="en-US" sz="2400" dirty="0" smtClean="0"/>
              <a:t>the syntax </a:t>
            </a:r>
            <a:r>
              <a:rPr lang="en-US" sz="2400" dirty="0"/>
              <a:t>can be omitted if the compiler can </a:t>
            </a:r>
            <a:r>
              <a:rPr lang="en-US" sz="2400" dirty="0" smtClean="0"/>
              <a:t>infer information</a:t>
            </a:r>
            <a:r>
              <a:rPr lang="en-US" sz="2400" dirty="0"/>
              <a:t>. This includes data types, but even </a:t>
            </a:r>
            <a:r>
              <a:rPr lang="en-US" sz="2400" dirty="0" smtClean="0"/>
              <a:t>things like </a:t>
            </a:r>
            <a:r>
              <a:rPr lang="en-US" sz="2400" dirty="0"/>
              <a:t>blocks (so functions can be written as expressions)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90" y="3256091"/>
            <a:ext cx="7193903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6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Like JavaScript, </a:t>
            </a:r>
            <a:r>
              <a:rPr lang="en-US" sz="2400" dirty="0" err="1"/>
              <a:t>Kotlin</a:t>
            </a:r>
            <a:r>
              <a:rPr lang="en-US" sz="2400" dirty="0"/>
              <a:t> supports higher order </a:t>
            </a:r>
            <a:r>
              <a:rPr lang="en-US" sz="2400" b="1" dirty="0" smtClean="0"/>
              <a:t>anonymous functions</a:t>
            </a:r>
            <a:r>
              <a:rPr lang="en-US" sz="2400" dirty="0"/>
              <a:t>, which can be assigned to variables or </a:t>
            </a:r>
            <a:r>
              <a:rPr lang="en-US" sz="2400" dirty="0" smtClean="0"/>
              <a:t>passed into </a:t>
            </a:r>
            <a:r>
              <a:rPr lang="en-US" sz="2400" dirty="0"/>
              <a:t>functions. Make it anonymous by omitting the name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869035"/>
            <a:ext cx="6466770" cy="33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3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also supports Java 8 style </a:t>
            </a:r>
            <a:r>
              <a:rPr lang="en-US" sz="2400" b="1" dirty="0" smtClean="0"/>
              <a:t>lambda </a:t>
            </a:r>
            <a:r>
              <a:rPr lang="en-US" sz="2400" b="1" dirty="0"/>
              <a:t>functions</a:t>
            </a:r>
            <a:r>
              <a:rPr lang="en-US" sz="2400" dirty="0"/>
              <a:t>, </a:t>
            </a:r>
            <a:r>
              <a:rPr lang="en-US" sz="2400" dirty="0" smtClean="0"/>
              <a:t>which are </a:t>
            </a:r>
            <a:r>
              <a:rPr lang="en-US" sz="2400" dirty="0"/>
              <a:t>like "function literals" (anonymous functions that </a:t>
            </a:r>
            <a:r>
              <a:rPr lang="en-US" sz="2400" dirty="0" smtClean="0"/>
              <a:t>are immediately </a:t>
            </a:r>
            <a:r>
              <a:rPr lang="en-US" sz="2400" dirty="0"/>
              <a:t>passed in. Lambda are written in </a:t>
            </a:r>
            <a:r>
              <a:rPr lang="en-US" sz="2400" b="1" dirty="0"/>
              <a:t>{}</a:t>
            </a:r>
            <a:r>
              <a:rPr lang="en-US" sz="2400" dirty="0"/>
              <a:t>, with </a:t>
            </a:r>
            <a:r>
              <a:rPr lang="en-US" sz="2400" dirty="0" smtClean="0"/>
              <a:t>an arrow </a:t>
            </a:r>
            <a:r>
              <a:rPr lang="en-US" sz="2400" b="1" dirty="0"/>
              <a:t>-&gt; </a:t>
            </a:r>
            <a:r>
              <a:rPr lang="en-US" sz="2400" dirty="0"/>
              <a:t>used to separate the value and the block.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19388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34696"/>
            <a:ext cx="7543800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1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Kotlin</a:t>
            </a:r>
            <a:r>
              <a:rPr lang="en-MY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Lambdas often only have a single parameter, and if </a:t>
            </a:r>
            <a:r>
              <a:rPr lang="en-US" sz="2400" dirty="0" smtClean="0"/>
              <a:t>the compiler </a:t>
            </a:r>
            <a:r>
              <a:rPr lang="en-US" sz="2400" dirty="0"/>
              <a:t>can infer its type, you can leave off </a:t>
            </a:r>
            <a:r>
              <a:rPr lang="en-US" sz="2400" dirty="0" smtClean="0"/>
              <a:t>the parameter </a:t>
            </a:r>
            <a:r>
              <a:rPr lang="en-US" sz="2400" dirty="0"/>
              <a:t>list and refer to that </a:t>
            </a:r>
            <a:r>
              <a:rPr lang="en-US" sz="2400" dirty="0" err="1"/>
              <a:t>param</a:t>
            </a:r>
            <a:r>
              <a:rPr lang="en-US" sz="2400" dirty="0"/>
              <a:t> as </a:t>
            </a:r>
            <a:r>
              <a:rPr lang="en-US" sz="2400" b="1" dirty="0"/>
              <a:t>it</a:t>
            </a:r>
            <a:r>
              <a:rPr lang="en-US" sz="2400" dirty="0"/>
              <a:t>.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81616"/>
            <a:ext cx="792548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classes have a </a:t>
            </a:r>
            <a:r>
              <a:rPr lang="en-US" sz="2400" i="1" dirty="0"/>
              <a:t>primary constructor</a:t>
            </a:r>
            <a:r>
              <a:rPr lang="en-US" sz="2400" dirty="0"/>
              <a:t>, the parameters of which can be included as part of the class declaration.</a:t>
            </a:r>
            <a:endParaRPr lang="en-MY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22946" y="2825508"/>
            <a:ext cx="65717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//declares a class `Dog` whose constructor takes two parameters</a:t>
            </a:r>
          </a:p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Dog(</a:t>
            </a:r>
            <a:r>
              <a:rPr lang="en-US" dirty="0" err="1"/>
              <a:t>name:String</a:t>
            </a:r>
            <a:r>
              <a:rPr lang="en-US" dirty="0"/>
              <a:t>, </a:t>
            </a:r>
            <a:r>
              <a:rPr lang="en-US" dirty="0" err="1"/>
              <a:t>breed:String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name = name   //assign to properties</a:t>
            </a:r>
          </a:p>
          <a:p>
            <a:r>
              <a:rPr lang="en-US" dirty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breed = breed</a:t>
            </a:r>
          </a:p>
          <a:p>
            <a:r>
              <a:rPr lang="en-US" dirty="0"/>
              <a:t>}</a:t>
            </a:r>
            <a:endParaRPr lang="en-MY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22946" y="5032471"/>
            <a:ext cx="65717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//shortcut way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Dog(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name:String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breed:String</a:t>
            </a:r>
            <a:r>
              <a:rPr lang="en-US" dirty="0"/>
              <a:t>) {</a:t>
            </a:r>
          </a:p>
          <a:p>
            <a:r>
              <a:rPr lang="en-US" dirty="0" smtClean="0"/>
              <a:t>}</a:t>
            </a:r>
            <a:endParaRPr lang="en-MY" sz="2000" dirty="0"/>
          </a:p>
        </p:txBody>
      </p:sp>
      <p:sp>
        <p:nvSpPr>
          <p:cNvPr id="7" name="Down Arrow 6"/>
          <p:cNvSpPr/>
          <p:nvPr/>
        </p:nvSpPr>
        <p:spPr>
          <a:xfrm>
            <a:off x="3832788" y="4411209"/>
            <a:ext cx="555477" cy="564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0216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Objects in </a:t>
            </a:r>
            <a:r>
              <a:rPr lang="en-US" sz="2400" dirty="0" err="1"/>
              <a:t>Kotlin</a:t>
            </a:r>
            <a:r>
              <a:rPr lang="en-US" sz="2400" dirty="0"/>
              <a:t> are instantiated by simply calling the constructor as a normal function, without the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keyword.</a:t>
            </a:r>
            <a:endParaRPr lang="en-MY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2946" y="2825508"/>
            <a:ext cx="657171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//declares a class `Dog` whose constructor takes two parameters</a:t>
            </a:r>
          </a:p>
          <a:p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/>
              <a:t> </a:t>
            </a:r>
            <a:r>
              <a:rPr lang="en-US" dirty="0" err="1"/>
              <a:t>myDog</a:t>
            </a:r>
            <a:r>
              <a:rPr lang="en-US" dirty="0"/>
              <a:t> = Dog("</a:t>
            </a:r>
            <a:r>
              <a:rPr lang="en-US" dirty="0" err="1"/>
              <a:t>Fido","mutt</a:t>
            </a:r>
            <a:r>
              <a:rPr lang="en-US" dirty="0"/>
              <a:t>")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//no new keyword!</a:t>
            </a:r>
          </a:p>
          <a:p>
            <a:r>
              <a:rPr lang="en-US" dirty="0"/>
              <a:t>myDog.name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//"Fido"</a:t>
            </a:r>
          </a:p>
          <a:p>
            <a:r>
              <a:rPr lang="en-US" dirty="0" err="1"/>
              <a:t>myDog.breed</a:t>
            </a:r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//"mutt"</a:t>
            </a:r>
            <a:endParaRPr lang="en-MY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75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specify a classes inheritance by putting the parent type after a colon (:) in the declaration.</a:t>
            </a:r>
            <a:endParaRPr lang="en-MY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2946" y="2825508"/>
            <a:ext cx="65717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Dog(</a:t>
            </a:r>
            <a:r>
              <a:rPr lang="en-US" dirty="0" err="1"/>
              <a:t>name:String</a:t>
            </a:r>
            <a:r>
              <a:rPr lang="en-US" dirty="0"/>
              <a:t>, </a:t>
            </a:r>
            <a:r>
              <a:rPr lang="en-US" dirty="0" err="1"/>
              <a:t>breed:String</a:t>
            </a:r>
            <a:r>
              <a:rPr lang="en-US" dirty="0"/>
              <a:t>) </a:t>
            </a:r>
            <a:r>
              <a:rPr lang="en-US" dirty="0" smtClean="0"/>
              <a:t>: Animal {</a:t>
            </a:r>
            <a:endParaRPr lang="en-US" dirty="0"/>
          </a:p>
          <a:p>
            <a:r>
              <a:rPr lang="en-US" dirty="0" smtClean="0"/>
              <a:t>}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361380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requires us to explicitly mark classes as “</a:t>
            </a:r>
            <a:r>
              <a:rPr lang="en-US" sz="2400" dirty="0" err="1"/>
              <a:t>subclassable</a:t>
            </a:r>
            <a:r>
              <a:rPr lang="en-US" sz="2400" dirty="0"/>
              <a:t>” (they are otherwise compiled to final classes). We do this by using the </a:t>
            </a:r>
            <a:r>
              <a:rPr lang="en-US" sz="2400" b="1" dirty="0">
                <a:solidFill>
                  <a:srgbClr val="FF0000"/>
                </a:solidFill>
              </a:rPr>
              <a:t>open</a:t>
            </a:r>
            <a:r>
              <a:rPr lang="en-US" sz="2400" dirty="0"/>
              <a:t> keyword as an annotation in the class </a:t>
            </a:r>
            <a:r>
              <a:rPr lang="en-US" sz="2400" dirty="0" smtClean="0"/>
              <a:t>declaration.</a:t>
            </a:r>
            <a:endParaRPr lang="en-MY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2959" y="3748838"/>
            <a:ext cx="65717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declare class as open</a:t>
            </a:r>
          </a:p>
          <a:p>
            <a:r>
              <a:rPr lang="en-US" dirty="0">
                <a:solidFill>
                  <a:srgbClr val="FF0000"/>
                </a:solidFill>
              </a:rPr>
              <a:t>open class </a:t>
            </a:r>
            <a:r>
              <a:rPr lang="en-US" dirty="0"/>
              <a:t>Animal(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name:String</a:t>
            </a:r>
            <a:r>
              <a:rPr lang="en-US" dirty="0"/>
              <a:t>) { }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//constructor parameters can be passed to parent constructor</a:t>
            </a:r>
          </a:p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Dog(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name:String</a:t>
            </a:r>
            <a:r>
              <a:rPr lang="en-US" dirty="0"/>
              <a:t>) : Animal(name) { }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140233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Classes are declared using the data keyword as an annotation in the class declaration. These are classes that do nothing but hold </a:t>
            </a:r>
            <a:r>
              <a:rPr lang="en-US" sz="2400" dirty="0" smtClean="0"/>
              <a:t>data.</a:t>
            </a:r>
            <a:endParaRPr lang="en-MY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4054" y="3118750"/>
            <a:ext cx="65717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declare class as open</a:t>
            </a:r>
          </a:p>
          <a:p>
            <a:r>
              <a:rPr lang="en-US" dirty="0">
                <a:solidFill>
                  <a:srgbClr val="FF0000"/>
                </a:solidFill>
              </a:rPr>
              <a:t>data class </a:t>
            </a:r>
            <a:r>
              <a:rPr lang="en-US" dirty="0"/>
              <a:t>Ball(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x:Int,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y:Int,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/>
              <a:t> </a:t>
            </a:r>
            <a:r>
              <a:rPr lang="en-US" dirty="0" err="1"/>
              <a:t>color:String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/>
              <a:t> </a:t>
            </a:r>
            <a:r>
              <a:rPr lang="en-US" dirty="0" err="1"/>
              <a:t>myBall</a:t>
            </a:r>
            <a:r>
              <a:rPr lang="en-US" dirty="0"/>
              <a:t> = Ball(30,30,"red")</a:t>
            </a:r>
          </a:p>
          <a:p>
            <a:r>
              <a:rPr lang="en-US" dirty="0"/>
              <a:t>print(</a:t>
            </a:r>
            <a:r>
              <a:rPr lang="en-US" dirty="0" err="1"/>
              <a:t>myBall</a:t>
            </a:r>
            <a:r>
              <a:rPr lang="en-US" dirty="0"/>
              <a:t>)  //Ball(x=30, y=30, color=red)</a:t>
            </a:r>
            <a:endParaRPr lang="en-MY" sz="2000" dirty="0"/>
          </a:p>
        </p:txBody>
      </p:sp>
      <p:sp>
        <p:nvSpPr>
          <p:cNvPr id="5" name="Rectangle 4"/>
          <p:cNvSpPr/>
          <p:nvPr/>
        </p:nvSpPr>
        <p:spPr>
          <a:xfrm>
            <a:off x="822959" y="5064627"/>
            <a:ext cx="7218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i="1" dirty="0" smtClean="0"/>
              <a:t>The </a:t>
            </a:r>
            <a:r>
              <a:rPr lang="en-MY" b="1" i="1" dirty="0"/>
              <a:t>compiler will automatically provide implementations of </a:t>
            </a:r>
            <a:r>
              <a:rPr lang="en-MY" b="1" i="1" dirty="0" err="1"/>
              <a:t>toString</a:t>
            </a:r>
            <a:r>
              <a:rPr lang="en-MY" b="1" i="1" dirty="0"/>
              <a:t>() and equals() for these </a:t>
            </a:r>
            <a:r>
              <a:rPr lang="en-MY" b="1" i="1" dirty="0" smtClean="0"/>
              <a:t>classes!!!</a:t>
            </a:r>
            <a:endParaRPr lang="en-MY" b="1" i="1" dirty="0"/>
          </a:p>
        </p:txBody>
      </p:sp>
    </p:spTree>
    <p:extLst>
      <p:ext uri="{BB962C8B-B14F-4D97-AF65-F5344CB8AC3E}">
        <p14:creationId xmlns:p14="http://schemas.microsoft.com/office/powerpoint/2010/main" val="34208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is built into Android Studio, but only in the </a:t>
            </a:r>
            <a:r>
              <a:rPr lang="en-US" sz="2400" dirty="0" smtClean="0"/>
              <a:t>context </a:t>
            </a:r>
            <a:r>
              <a:rPr lang="en-MY" sz="2400" dirty="0" smtClean="0"/>
              <a:t>of </a:t>
            </a:r>
            <a:r>
              <a:rPr lang="en-MY" sz="2400" dirty="0"/>
              <a:t>writing Android software</a:t>
            </a:r>
            <a:r>
              <a:rPr lang="en-MY" sz="2400" dirty="0" smtClean="0"/>
              <a:t>.</a:t>
            </a:r>
          </a:p>
          <a:p>
            <a:r>
              <a:rPr lang="en-US" sz="2400" dirty="0"/>
              <a:t>Options for running "stand-alone" </a:t>
            </a:r>
            <a:r>
              <a:rPr lang="en-US" sz="2400" dirty="0" err="1"/>
              <a:t>Kotlin</a:t>
            </a:r>
            <a:r>
              <a:rPr lang="en-US" sz="2400" dirty="0"/>
              <a:t> include</a:t>
            </a:r>
            <a:r>
              <a:rPr lang="en-US" sz="2400" dirty="0" smtClean="0"/>
              <a:t>:</a:t>
            </a:r>
          </a:p>
          <a:p>
            <a:pPr lvl="1"/>
            <a:r>
              <a:rPr lang="en-MY" sz="2000" dirty="0"/>
              <a:t>Android Studio ("Tools &gt; </a:t>
            </a:r>
            <a:r>
              <a:rPr lang="en-MY" sz="2000" dirty="0" err="1"/>
              <a:t>Kotlin</a:t>
            </a:r>
            <a:r>
              <a:rPr lang="en-MY" sz="2000" dirty="0"/>
              <a:t> &gt; </a:t>
            </a:r>
            <a:r>
              <a:rPr lang="en-MY" sz="2000" dirty="0" err="1"/>
              <a:t>Kotlin</a:t>
            </a:r>
            <a:r>
              <a:rPr lang="en-MY" sz="2000" dirty="0"/>
              <a:t> REPL</a:t>
            </a:r>
            <a:r>
              <a:rPr lang="en-MY" sz="2000" dirty="0" smtClean="0"/>
              <a:t>")</a:t>
            </a:r>
          </a:p>
          <a:p>
            <a:pPr lvl="1"/>
            <a:r>
              <a:rPr lang="en-MY" sz="2000" dirty="0">
                <a:hlinkClick r:id="rId2"/>
              </a:rPr>
              <a:t>https://try.kotlinlang.org</a:t>
            </a:r>
            <a:r>
              <a:rPr lang="en-MY" sz="2000" dirty="0" smtClean="0">
                <a:hlinkClick r:id="rId2"/>
              </a:rPr>
              <a:t>/</a:t>
            </a:r>
            <a:r>
              <a:rPr lang="en-MY" sz="2000" dirty="0" smtClean="0"/>
              <a:t> </a:t>
            </a:r>
            <a:r>
              <a:rPr lang="en-MY" sz="2000" dirty="0"/>
              <a:t>online </a:t>
            </a:r>
            <a:r>
              <a:rPr lang="en-MY" sz="2000" dirty="0" smtClean="0"/>
              <a:t>sandbox</a:t>
            </a:r>
          </a:p>
          <a:p>
            <a:pPr lvl="1"/>
            <a:r>
              <a:rPr lang="en-MY" sz="2000" dirty="0" err="1"/>
              <a:t>IntelliJ</a:t>
            </a:r>
            <a:r>
              <a:rPr lang="en-MY" sz="2000" dirty="0"/>
              <a:t> Community </a:t>
            </a:r>
            <a:r>
              <a:rPr lang="en-MY" sz="2000" dirty="0" smtClean="0"/>
              <a:t>Edition IDE</a:t>
            </a:r>
          </a:p>
          <a:p>
            <a:pPr lvl="1"/>
            <a:r>
              <a:rPr lang="en-US" sz="2000" dirty="0"/>
              <a:t>On the command line </a:t>
            </a:r>
            <a:r>
              <a:rPr lang="en-US" sz="2000" dirty="0" smtClean="0"/>
              <a:t>with (</a:t>
            </a:r>
            <a:r>
              <a:rPr lang="en-US" sz="2000" dirty="0" err="1" smtClean="0"/>
              <a:t>gradle</a:t>
            </a:r>
            <a:r>
              <a:rPr lang="en-US" sz="2000" dirty="0" smtClean="0"/>
              <a:t>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100606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Anonymous classes (called Object expressions) can be created with the </a:t>
            </a:r>
            <a:r>
              <a:rPr lang="en-US" sz="2400" b="1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keyword in place of a class and the class </a:t>
            </a:r>
            <a:r>
              <a:rPr lang="en-US" sz="2400" dirty="0" smtClean="0"/>
              <a:t>name.</a:t>
            </a:r>
            <a:endParaRPr lang="en-MY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4054" y="3118750"/>
            <a:ext cx="657171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declare class as open</a:t>
            </a:r>
          </a:p>
          <a:p>
            <a:r>
              <a:rPr lang="en-US" dirty="0" err="1"/>
              <a:t>button.addActionListener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: </a:t>
            </a:r>
            <a:r>
              <a:rPr lang="en-US" dirty="0" err="1"/>
              <a:t>ActionListener</a:t>
            </a:r>
            <a:r>
              <a:rPr lang="en-US" dirty="0"/>
              <a:t>() {</a:t>
            </a:r>
          </a:p>
          <a:p>
            <a:r>
              <a:rPr lang="en-US" dirty="0"/>
              <a:t>    //class definition (including methods to override) goes in here!</a:t>
            </a:r>
          </a:p>
          <a:p>
            <a:r>
              <a:rPr lang="en-US" dirty="0"/>
              <a:t>      override fun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event) {</a:t>
            </a:r>
          </a:p>
          <a:p>
            <a:r>
              <a:rPr lang="en-US" dirty="0"/>
              <a:t>            //...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});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78322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 err="1"/>
              <a:t>Kotlin</a:t>
            </a:r>
            <a:r>
              <a:rPr lang="en-US" sz="2400" dirty="0"/>
              <a:t> class can also contain a companion object. A </a:t>
            </a:r>
            <a:r>
              <a:rPr lang="en-US" sz="2400" b="1" dirty="0">
                <a:solidFill>
                  <a:srgbClr val="FF0000"/>
                </a:solidFill>
              </a:rPr>
              <a:t>companion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object contains methods and variables that are</a:t>
            </a:r>
            <a:br>
              <a:rPr lang="en-US" sz="2400" dirty="0"/>
            </a:br>
            <a:r>
              <a:rPr lang="en-US" sz="2400" dirty="0"/>
              <a:t>common to all instances of the class.</a:t>
            </a:r>
            <a:r>
              <a:rPr lang="en-US" sz="2400" dirty="0"/>
              <a:t> </a:t>
            </a:r>
            <a:r>
              <a:rPr lang="en-US" sz="2400" dirty="0" smtClean="0"/>
              <a:t>It is similar to static member in Java.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5060534" y="3253573"/>
            <a:ext cx="367212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Kotlin</a:t>
            </a:r>
            <a:endParaRPr lang="en-MY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MY" dirty="0" smtClean="0">
                <a:solidFill>
                  <a:srgbClr val="FF0000"/>
                </a:solidFill>
              </a:rPr>
              <a:t>class</a:t>
            </a:r>
            <a:r>
              <a:rPr lang="en-MY" dirty="0" smtClean="0"/>
              <a:t> </a:t>
            </a:r>
            <a:r>
              <a:rPr lang="en-MY" dirty="0" err="1"/>
              <a:t>MyClass</a:t>
            </a:r>
            <a:r>
              <a:rPr lang="en-MY" dirty="0"/>
              <a:t> {</a:t>
            </a:r>
            <a:br>
              <a:rPr lang="en-MY" dirty="0"/>
            </a:br>
            <a:r>
              <a:rPr lang="en-MY" dirty="0" smtClean="0"/>
              <a:t>    fun </a:t>
            </a:r>
            <a:r>
              <a:rPr lang="en-MY" dirty="0" err="1"/>
              <a:t>showCount</a:t>
            </a:r>
            <a:r>
              <a:rPr lang="en-MY" dirty="0"/>
              <a:t>() {</a:t>
            </a:r>
            <a:br>
              <a:rPr lang="en-MY" dirty="0"/>
            </a:br>
            <a:r>
              <a:rPr lang="en-MY" dirty="0" smtClean="0"/>
              <a:t>        </a:t>
            </a:r>
            <a:r>
              <a:rPr lang="en-MY" dirty="0" err="1" smtClean="0"/>
              <a:t>println</a:t>
            </a:r>
            <a:r>
              <a:rPr lang="en-MY" dirty="0"/>
              <a:t>("counter = " + counter)</a:t>
            </a:r>
            <a:br>
              <a:rPr lang="en-MY" dirty="0"/>
            </a:br>
            <a:r>
              <a:rPr lang="en-MY" dirty="0" smtClean="0"/>
              <a:t>    }</a:t>
            </a:r>
            <a:r>
              <a:rPr lang="en-MY" dirty="0"/>
              <a:t/>
            </a:r>
            <a:br>
              <a:rPr lang="en-MY" dirty="0"/>
            </a:br>
            <a:r>
              <a:rPr lang="en-MY" dirty="0" smtClean="0"/>
              <a:t>   companion </a:t>
            </a:r>
            <a:r>
              <a:rPr lang="en-MY" dirty="0"/>
              <a:t>object {</a:t>
            </a:r>
            <a:br>
              <a:rPr lang="en-MY" dirty="0"/>
            </a:br>
            <a:r>
              <a:rPr lang="en-MY" dirty="0" smtClean="0"/>
              <a:t>       </a:t>
            </a:r>
            <a:r>
              <a:rPr lang="en-MY" dirty="0" err="1" smtClean="0"/>
              <a:t>var</a:t>
            </a:r>
            <a:r>
              <a:rPr lang="en-MY" dirty="0" smtClean="0"/>
              <a:t> </a:t>
            </a:r>
            <a:r>
              <a:rPr lang="en-MY" dirty="0"/>
              <a:t>counter = 1</a:t>
            </a:r>
            <a:br>
              <a:rPr lang="en-MY" dirty="0"/>
            </a:br>
            <a:r>
              <a:rPr lang="en-MY" dirty="0" smtClean="0"/>
              <a:t>    }</a:t>
            </a:r>
            <a:r>
              <a:rPr lang="en-MY" dirty="0"/>
              <a:t/>
            </a:r>
            <a:br>
              <a:rPr lang="en-MY" dirty="0"/>
            </a:br>
            <a:r>
              <a:rPr lang="en-MY" dirty="0"/>
              <a:t>}</a:t>
            </a:r>
            <a:r>
              <a:rPr lang="en-MY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967" y="3265601"/>
            <a:ext cx="423757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//Java</a:t>
            </a:r>
            <a:endParaRPr lang="en-MY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MY" dirty="0" smtClean="0">
                <a:solidFill>
                  <a:srgbClr val="FF0000"/>
                </a:solidFill>
              </a:rPr>
              <a:t>class</a:t>
            </a:r>
            <a:r>
              <a:rPr lang="en-MY" dirty="0" smtClean="0"/>
              <a:t> </a:t>
            </a:r>
            <a:r>
              <a:rPr lang="en-MY" dirty="0" err="1"/>
              <a:t>MyClass</a:t>
            </a:r>
            <a:r>
              <a:rPr lang="en-MY" dirty="0"/>
              <a:t> </a:t>
            </a:r>
            <a:r>
              <a:rPr lang="en-MY" dirty="0" smtClean="0"/>
              <a:t>{</a:t>
            </a:r>
          </a:p>
          <a:p>
            <a:r>
              <a:rPr lang="en-MY" dirty="0"/>
              <a:t> </a:t>
            </a:r>
            <a:r>
              <a:rPr lang="en-MY" dirty="0" smtClean="0"/>
              <a:t>   public static </a:t>
            </a:r>
            <a:r>
              <a:rPr lang="en-MY" dirty="0" err="1" smtClean="0"/>
              <a:t>int</a:t>
            </a:r>
            <a:r>
              <a:rPr lang="en-MY" dirty="0" smtClean="0"/>
              <a:t> counter = 1;</a:t>
            </a:r>
            <a:r>
              <a:rPr lang="en-MY" dirty="0"/>
              <a:t/>
            </a:r>
            <a:br>
              <a:rPr lang="en-MY" dirty="0"/>
            </a:br>
            <a:r>
              <a:rPr lang="en-MY" dirty="0" smtClean="0"/>
              <a:t>    </a:t>
            </a:r>
          </a:p>
          <a:p>
            <a:r>
              <a:rPr lang="en-MY" dirty="0"/>
              <a:t> </a:t>
            </a:r>
            <a:r>
              <a:rPr lang="en-MY" dirty="0" smtClean="0"/>
              <a:t>   public static void </a:t>
            </a:r>
            <a:r>
              <a:rPr lang="en-MY" dirty="0" err="1" smtClean="0"/>
              <a:t>showCount</a:t>
            </a:r>
            <a:r>
              <a:rPr lang="en-MY" dirty="0"/>
              <a:t>() {</a:t>
            </a:r>
            <a:br>
              <a:rPr lang="en-MY" dirty="0"/>
            </a:br>
            <a:r>
              <a:rPr lang="en-MY" dirty="0" smtClean="0"/>
              <a:t>        </a:t>
            </a:r>
            <a:r>
              <a:rPr lang="en-MY" dirty="0" err="1" smtClean="0"/>
              <a:t>System.out.println</a:t>
            </a:r>
            <a:r>
              <a:rPr lang="en-MY" dirty="0" smtClean="0"/>
              <a:t>("counter </a:t>
            </a:r>
            <a:r>
              <a:rPr lang="en-MY" dirty="0"/>
              <a:t>= " + </a:t>
            </a:r>
            <a:r>
              <a:rPr lang="en-MY" dirty="0" smtClean="0"/>
              <a:t>  </a:t>
            </a:r>
          </a:p>
          <a:p>
            <a:r>
              <a:rPr lang="en-MY" dirty="0"/>
              <a:t> </a:t>
            </a:r>
            <a:r>
              <a:rPr lang="en-MY" dirty="0" smtClean="0"/>
              <a:t>              counter</a:t>
            </a:r>
            <a:r>
              <a:rPr lang="en-MY" dirty="0"/>
              <a:t>)</a:t>
            </a:r>
            <a:br>
              <a:rPr lang="en-MY" dirty="0"/>
            </a:br>
            <a:r>
              <a:rPr lang="en-MY" dirty="0" smtClean="0"/>
              <a:t>    }   </a:t>
            </a:r>
            <a:r>
              <a:rPr lang="en-MY" dirty="0"/>
              <a:t/>
            </a:r>
            <a:br>
              <a:rPr lang="en-MY" dirty="0"/>
            </a:br>
            <a:r>
              <a:rPr lang="en-MY" dirty="0"/>
              <a:t>}</a:t>
            </a:r>
            <a:r>
              <a:rPr lang="en-MY" dirty="0"/>
              <a:t>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358355" y="4255806"/>
            <a:ext cx="702179" cy="546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6781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Programming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>
                <a:latin typeface="Bookman Old Style" panose="02050604050505020204" pitchFamily="18" charset="0"/>
              </a:rPr>
              <a:t>The End</a:t>
            </a:r>
            <a:endParaRPr lang="en-MY" sz="5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7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variables are declared with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dirty="0"/>
              <a:t>(for </a:t>
            </a:r>
            <a:r>
              <a:rPr lang="en-US" sz="2400" dirty="0" smtClean="0"/>
              <a:t>immutable variables</a:t>
            </a:r>
            <a:r>
              <a:rPr lang="en-US" sz="2400" dirty="0"/>
              <a:t>) or </a:t>
            </a:r>
            <a:r>
              <a:rPr lang="en-US" sz="2400" b="1" dirty="0" err="1"/>
              <a:t>var</a:t>
            </a:r>
            <a:r>
              <a:rPr lang="en-US" sz="2400" b="1" dirty="0"/>
              <a:t> </a:t>
            </a:r>
            <a:r>
              <a:rPr lang="en-US" sz="2400" dirty="0"/>
              <a:t>(for mutable variables). Type is </a:t>
            </a:r>
            <a:r>
              <a:rPr lang="en-US" sz="2400" dirty="0" smtClean="0"/>
              <a:t>declared </a:t>
            </a:r>
            <a:r>
              <a:rPr lang="en-US" sz="2400" i="1" dirty="0" smtClean="0"/>
              <a:t>after </a:t>
            </a:r>
            <a:r>
              <a:rPr lang="en-US" sz="2400" dirty="0"/>
              <a:t>the variable name, following a </a:t>
            </a:r>
            <a:r>
              <a:rPr lang="en-US" sz="2400" dirty="0" smtClean="0"/>
              <a:t>colon: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862945"/>
            <a:ext cx="6691737" cy="33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Kotlin</a:t>
            </a:r>
            <a:r>
              <a:rPr lang="en-US" sz="2400" dirty="0"/>
              <a:t> compiler can often </a:t>
            </a:r>
            <a:r>
              <a:rPr lang="en-US" sz="2400" b="1" dirty="0"/>
              <a:t>infer </a:t>
            </a:r>
            <a:r>
              <a:rPr lang="en-US" sz="2400" dirty="0"/>
              <a:t>(</a:t>
            </a:r>
            <a:r>
              <a:rPr lang="en-US" sz="2400" dirty="0" smtClean="0"/>
              <a:t>automatically determine</a:t>
            </a:r>
            <a:r>
              <a:rPr lang="en-US" sz="2400" dirty="0"/>
              <a:t>) type from an assigned value, so the type </a:t>
            </a:r>
            <a:r>
              <a:rPr lang="en-US" sz="2400" dirty="0" smtClean="0"/>
              <a:t>may be </a:t>
            </a:r>
            <a:r>
              <a:rPr lang="en-US" sz="2400" dirty="0"/>
              <a:t>omitted. But it is useful to annotate all of </a:t>
            </a:r>
            <a:r>
              <a:rPr lang="en-US" sz="2400" dirty="0" smtClean="0"/>
              <a:t>your </a:t>
            </a:r>
            <a:r>
              <a:rPr lang="en-MY" sz="2400" dirty="0" smtClean="0"/>
              <a:t>variables</a:t>
            </a:r>
            <a:r>
              <a:rPr lang="en-MY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60568"/>
            <a:ext cx="6325148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3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Kotlin</a:t>
            </a:r>
            <a:r>
              <a:rPr lang="en-US" sz="2400" dirty="0"/>
              <a:t> boasts support for </a:t>
            </a:r>
            <a:r>
              <a:rPr lang="en-US" sz="2400" i="1" dirty="0"/>
              <a:t>null safety </a:t>
            </a:r>
            <a:r>
              <a:rPr lang="en-US" sz="2400" dirty="0"/>
              <a:t>(</a:t>
            </a:r>
            <a:r>
              <a:rPr lang="en-US" sz="2400" dirty="0" smtClean="0"/>
              <a:t>avoiding </a:t>
            </a:r>
            <a:r>
              <a:rPr lang="en-MY" sz="2400" dirty="0" err="1" smtClean="0"/>
              <a:t>NullPointerExceptions</a:t>
            </a:r>
            <a:r>
              <a:rPr lang="en-MY" sz="2400" dirty="0"/>
              <a:t>). Null values will cause </a:t>
            </a:r>
            <a:r>
              <a:rPr lang="en-MY" sz="2400" b="1" dirty="0" err="1" smtClean="0"/>
              <a:t>compiletime</a:t>
            </a:r>
            <a:r>
              <a:rPr lang="en-MY" sz="2400" b="1" dirty="0"/>
              <a:t> </a:t>
            </a:r>
            <a:r>
              <a:rPr lang="en-US" sz="2400" b="1" dirty="0" smtClean="0"/>
              <a:t>errors </a:t>
            </a:r>
            <a:r>
              <a:rPr lang="en-US" sz="2400" dirty="0"/>
              <a:t>unless explicitly allowed with a </a:t>
            </a:r>
            <a:r>
              <a:rPr lang="en-US" sz="2400" b="1" dirty="0"/>
              <a:t>?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79932"/>
            <a:ext cx="5593565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2587" y="2068082"/>
            <a:ext cx="5828232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//Conventional way in Java</a:t>
            </a:r>
            <a:endParaRPr lang="en-MY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MY" sz="2000" dirty="0" smtClean="0">
                <a:solidFill>
                  <a:srgbClr val="FF0000"/>
                </a:solidFill>
              </a:rPr>
              <a:t>if</a:t>
            </a:r>
            <a:r>
              <a:rPr lang="en-MY" sz="2000" dirty="0" smtClean="0"/>
              <a:t> </a:t>
            </a:r>
            <a:r>
              <a:rPr lang="en-MY" sz="2000" dirty="0"/>
              <a:t>(</a:t>
            </a:r>
            <a:r>
              <a:rPr lang="en-MY" sz="2000" dirty="0" err="1"/>
              <a:t>shareActionProvider</a:t>
            </a:r>
            <a:r>
              <a:rPr lang="en-MY" sz="2000" dirty="0"/>
              <a:t> != null) {</a:t>
            </a:r>
          </a:p>
          <a:p>
            <a:r>
              <a:rPr lang="en-MY" sz="2000" dirty="0"/>
              <a:t>  </a:t>
            </a:r>
            <a:r>
              <a:rPr lang="en-MY" sz="2000" dirty="0" smtClean="0"/>
              <a:t>      </a:t>
            </a:r>
            <a:r>
              <a:rPr lang="en-MY" sz="2000" dirty="0" err="1" smtClean="0"/>
              <a:t>shareActionProvider.setShareIntent</a:t>
            </a:r>
            <a:r>
              <a:rPr lang="en-MY" sz="2000" dirty="0" smtClean="0"/>
              <a:t>(</a:t>
            </a:r>
            <a:r>
              <a:rPr lang="en-MY" sz="2000" dirty="0" err="1" smtClean="0"/>
              <a:t>shareIntent</a:t>
            </a:r>
            <a:r>
              <a:rPr lang="en-MY" sz="2000" dirty="0"/>
              <a:t>);</a:t>
            </a:r>
          </a:p>
          <a:p>
            <a:r>
              <a:rPr lang="en-MY" sz="20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587" y="4117648"/>
            <a:ext cx="5828232" cy="677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//Simplify way</a:t>
            </a:r>
            <a:endParaRPr lang="en-MY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MY" sz="2000" dirty="0" err="1"/>
              <a:t>shareActionProvider</a:t>
            </a:r>
            <a:r>
              <a:rPr lang="en-MY" sz="2000" dirty="0"/>
              <a:t>?.</a:t>
            </a:r>
            <a:r>
              <a:rPr lang="en-MY" sz="2000" dirty="0" err="1"/>
              <a:t>setShareIntent</a:t>
            </a:r>
            <a:r>
              <a:rPr lang="en-MY" sz="2000" dirty="0"/>
              <a:t>(</a:t>
            </a:r>
            <a:r>
              <a:rPr lang="en-MY" sz="2000" dirty="0" err="1"/>
              <a:t>shareIntent</a:t>
            </a:r>
            <a:r>
              <a:rPr lang="en-MY" sz="2000" dirty="0"/>
              <a:t>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3555049" y="3484781"/>
            <a:ext cx="546931" cy="508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966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you’re sure a </a:t>
            </a:r>
            <a:r>
              <a:rPr lang="en-US" sz="2400" dirty="0" err="1"/>
              <a:t>nullable</a:t>
            </a:r>
            <a:r>
              <a:rPr lang="en-US" sz="2400" dirty="0"/>
              <a:t> reference is not null, feel free to use the </a:t>
            </a:r>
            <a:r>
              <a:rPr lang="en-US" sz="2400" b="1" dirty="0"/>
              <a:t>!!</a:t>
            </a:r>
            <a:r>
              <a:rPr lang="en-US" sz="2400" dirty="0"/>
              <a:t> operator to dereference your object.</a:t>
            </a:r>
            <a:endParaRPr lang="en-MY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5854" y="3042302"/>
            <a:ext cx="582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val</a:t>
            </a:r>
            <a:r>
              <a:rPr lang="en-US" sz="2000" dirty="0" smtClean="0"/>
              <a:t> message = </a:t>
            </a:r>
            <a:r>
              <a:rPr lang="en-US" sz="2000" dirty="0" err="1" smtClean="0"/>
              <a:t>textObject</a:t>
            </a:r>
            <a:r>
              <a:rPr lang="en-US" sz="2000" dirty="0" smtClean="0"/>
              <a:t>!!.text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91174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Kotlin</a:t>
            </a:r>
            <a:r>
              <a:rPr lang="en-MY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Elvis Operator (</a:t>
            </a:r>
            <a:r>
              <a:rPr lang="en-US" sz="2400" b="1" dirty="0"/>
              <a:t>?</a:t>
            </a:r>
            <a:r>
              <a:rPr lang="en-US" sz="2400" dirty="0"/>
              <a:t>:) looks like the ternary conditional operator in Java but works differently.</a:t>
            </a:r>
            <a:endParaRPr lang="en-MY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48585" y="3211082"/>
            <a:ext cx="298248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if</a:t>
            </a:r>
            <a:r>
              <a:rPr lang="en-US" dirty="0"/>
              <a:t>(</a:t>
            </a:r>
            <a:r>
              <a:rPr lang="en-US" dirty="0" err="1"/>
              <a:t>coverId</a:t>
            </a:r>
            <a:r>
              <a:rPr lang="en-US" dirty="0"/>
              <a:t>?.length != null) {</a:t>
            </a:r>
          </a:p>
          <a:p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coverId</a:t>
            </a:r>
            <a:r>
              <a:rPr lang="en-US" dirty="0"/>
              <a:t>?.length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 err="1"/>
              <a:t>len</a:t>
            </a:r>
            <a:r>
              <a:rPr lang="en-US" dirty="0"/>
              <a:t> = 0</a:t>
            </a:r>
          </a:p>
          <a:p>
            <a:r>
              <a:rPr lang="en-US" dirty="0"/>
              <a:t>  }</a:t>
            </a:r>
            <a:endParaRPr lang="en-MY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96955" y="3792196"/>
            <a:ext cx="3076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coverId</a:t>
            </a:r>
            <a:r>
              <a:rPr lang="en-US" dirty="0"/>
              <a:t>?.length ?: 0</a:t>
            </a:r>
            <a:endParaRPr lang="en-MY" sz="2000" dirty="0"/>
          </a:p>
        </p:txBody>
      </p:sp>
      <p:sp>
        <p:nvSpPr>
          <p:cNvPr id="7" name="Right Arrow 6"/>
          <p:cNvSpPr/>
          <p:nvPr/>
        </p:nvSpPr>
        <p:spPr>
          <a:xfrm>
            <a:off x="4089270" y="3750535"/>
            <a:ext cx="649480" cy="45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6428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1094</Words>
  <Application>Microsoft Office PowerPoint</Application>
  <PresentationFormat>On-screen Show (4:3)</PresentationFormat>
  <Paragraphs>132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Bookman Old Style</vt:lpstr>
      <vt:lpstr>Calibri</vt:lpstr>
      <vt:lpstr>1_Retrospect</vt:lpstr>
      <vt:lpstr>Week 1: Introduction to Kotlin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  <vt:lpstr>Kotlin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89</cp:revision>
  <dcterms:created xsi:type="dcterms:W3CDTF">2016-01-04T20:50:07Z</dcterms:created>
  <dcterms:modified xsi:type="dcterms:W3CDTF">2023-08-11T09:13:58Z</dcterms:modified>
</cp:coreProperties>
</file>