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4706"/>
  </p:normalViewPr>
  <p:slideViewPr>
    <p:cSldViewPr snapToGrid="0" snapToObjects="1">
      <p:cViewPr varScale="1">
        <p:scale>
          <a:sx n="89" d="100"/>
          <a:sy n="89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A12D-7EE2-9042-A516-6FD3CD235BE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C1A7-500D-2641-9D62-1058DAF20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RESULT_OK and RESULT_CANCELED (note American spelling) are predefined constants in the Activity class.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A52B8-1459-4AD3-8E66-355AF5169F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9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other words,</a:t>
            </a:r>
            <a:r>
              <a:rPr lang="en-GB" baseline="0" dirty="0"/>
              <a:t> a View is a UI element. Android also includes View Groups </a:t>
            </a:r>
            <a:r>
              <a:rPr lang="en-GB" baseline="0"/>
              <a:t>(layouts).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7762-A7D2-452A-BD51-4E5F7C56309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4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97762-A7D2-452A-BD51-4E5F7C56309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6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122" y="758952"/>
            <a:ext cx="6570229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Week </a:t>
            </a:r>
            <a:r>
              <a:rPr lang="en-US" sz="7200" dirty="0" smtClean="0"/>
              <a:t>3: </a:t>
            </a:r>
            <a:br>
              <a:rPr lang="en-US" sz="7200" dirty="0" smtClean="0"/>
            </a:br>
            <a:r>
              <a:rPr lang="en-US" sz="7200" dirty="0" smtClean="0"/>
              <a:t>Activity &amp; Intent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CET3013: Mobile application development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98932"/>
            <a:ext cx="201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</a:t>
            </a:r>
            <a:r>
              <a:rPr lang="en-GB" baseline="0" dirty="0"/>
              <a:t> 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When the started Activity completes, it first needs to call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setResult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, Intent) </a:t>
            </a:r>
            <a:r>
              <a:rPr lang="en-GB" sz="2400" dirty="0"/>
              <a:t>before calling finish()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 parameters to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setResult</a:t>
            </a:r>
            <a:r>
              <a:rPr lang="en-GB" sz="2400" dirty="0"/>
              <a:t> are a result code and an Intent which represents the actual result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Typically includes a URI to refer to some data, may also include “extras”.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dirty="0"/>
              <a:t>The calling Activity’s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onActivityResult</a:t>
            </a:r>
            <a:r>
              <a:rPr lang="en-GB" sz="2400" dirty="0"/>
              <a:t> </a:t>
            </a:r>
            <a:r>
              <a:rPr lang="en-GB" sz="2400" dirty="0" err="1"/>
              <a:t>callback</a:t>
            </a:r>
            <a:r>
              <a:rPr lang="en-GB" sz="2400" dirty="0"/>
              <a:t> is then called—we need to override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49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results</a:t>
            </a:r>
            <a:endParaRPr lang="en-MY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480060" y="176513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GB" sz="2800" dirty="0" smtClean="0"/>
              <a:t>However, in the new implementation of Android, </a:t>
            </a:r>
            <a:r>
              <a:rPr lang="en-GB" sz="2800" b="1" dirty="0" err="1" smtClean="0"/>
              <a:t>startActivityForResult</a:t>
            </a:r>
            <a:r>
              <a:rPr lang="en-GB" sz="2800" dirty="0" smtClean="0"/>
              <a:t> and </a:t>
            </a:r>
            <a:r>
              <a:rPr lang="en-GB" sz="2800" b="1" dirty="0" err="1" smtClean="0"/>
              <a:t>onActivityResult</a:t>
            </a:r>
            <a:r>
              <a:rPr lang="en-GB" sz="2800" dirty="0" smtClean="0"/>
              <a:t> methods are </a:t>
            </a:r>
            <a:r>
              <a:rPr lang="en-GB" sz="2800" b="1" dirty="0" smtClean="0">
                <a:solidFill>
                  <a:srgbClr val="FF0000"/>
                </a:solidFill>
              </a:rPr>
              <a:t>deprecated</a:t>
            </a:r>
            <a:r>
              <a:rPr lang="en-GB" sz="2800" dirty="0" smtClean="0">
                <a:solidFill>
                  <a:schemeClr val="accent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This means that we need to call </a:t>
            </a:r>
            <a:r>
              <a:rPr lang="en-US" sz="2800" b="1" dirty="0" err="1"/>
              <a:t>registerForActivityResult</a:t>
            </a:r>
            <a:r>
              <a:rPr lang="en-US" sz="2800" b="1" dirty="0"/>
              <a:t>() </a:t>
            </a:r>
            <a:r>
              <a:rPr lang="en-US" sz="2800" dirty="0"/>
              <a:t>and declare a callback handler to be called when </a:t>
            </a:r>
            <a:r>
              <a:rPr lang="en-US" sz="2800" dirty="0" smtClean="0"/>
              <a:t>an Activity returns a result.</a:t>
            </a:r>
            <a:endParaRPr lang="en-MY" sz="2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2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results</a:t>
            </a:r>
            <a:endParaRPr lang="en-MY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730665" y="1905712"/>
            <a:ext cx="8229600" cy="425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lvl="0" indent="-457200">
              <a:spcBef>
                <a:spcPts val="1000"/>
              </a:spcBef>
              <a:buSzPts val="2300"/>
              <a:buFont typeface="Wingdings" panose="05000000000000000000" pitchFamily="2" charset="2"/>
              <a:buChar char="§"/>
            </a:pPr>
            <a:r>
              <a:rPr lang="en-US" b="1" dirty="0" err="1"/>
              <a:t>registerForActivityResult</a:t>
            </a:r>
            <a:r>
              <a:rPr lang="en-US" b="1" dirty="0"/>
              <a:t>() </a:t>
            </a:r>
            <a:endParaRPr lang="en-US" b="1" dirty="0" smtClean="0"/>
          </a:p>
          <a:p>
            <a:pPr marL="939800" lvl="1" indent="-457200">
              <a:spcBef>
                <a:spcPts val="1000"/>
              </a:spcBef>
              <a:buSzPts val="2300"/>
              <a:buFont typeface="Wingdings" panose="05000000000000000000" pitchFamily="2" charset="2"/>
              <a:buChar char="§"/>
            </a:pPr>
            <a:r>
              <a:rPr lang="en-US" dirty="0" smtClean="0"/>
              <a:t>takes </a:t>
            </a:r>
            <a:r>
              <a:rPr lang="en-US" dirty="0"/>
              <a:t>an </a:t>
            </a:r>
            <a:r>
              <a:rPr lang="en-US" b="1" dirty="0" err="1"/>
              <a:t>ActivityResultContract</a:t>
            </a:r>
            <a:r>
              <a:rPr lang="en-US" dirty="0"/>
              <a:t> and an </a:t>
            </a:r>
            <a:r>
              <a:rPr lang="en-US" b="1" dirty="0" err="1"/>
              <a:t>ActivityResultCallback</a:t>
            </a:r>
            <a:r>
              <a:rPr lang="en-US" dirty="0"/>
              <a:t> </a:t>
            </a:r>
          </a:p>
          <a:p>
            <a:pPr marL="939800" lvl="1" indent="-457200">
              <a:spcBef>
                <a:spcPts val="1000"/>
              </a:spcBef>
              <a:buSzPts val="2300"/>
              <a:buFont typeface="Wingdings" panose="05000000000000000000" pitchFamily="2" charset="2"/>
              <a:buChar char="§"/>
            </a:pPr>
            <a:r>
              <a:rPr lang="en-US" dirty="0" smtClean="0"/>
              <a:t>returns </a:t>
            </a:r>
            <a:r>
              <a:rPr lang="en-US" dirty="0"/>
              <a:t>an </a:t>
            </a:r>
            <a:r>
              <a:rPr lang="en-US" b="1" dirty="0" err="1"/>
              <a:t>ActivityResultLauncher</a:t>
            </a:r>
            <a:r>
              <a:rPr lang="en-US" dirty="0"/>
              <a:t> which </a:t>
            </a:r>
            <a:r>
              <a:rPr lang="en-US" dirty="0" smtClean="0"/>
              <a:t>you will use </a:t>
            </a:r>
            <a:r>
              <a:rPr lang="en-US" dirty="0"/>
              <a:t>to launch the other activity</a:t>
            </a:r>
          </a:p>
        </p:txBody>
      </p:sp>
    </p:spTree>
    <p:extLst>
      <p:ext uri="{BB962C8B-B14F-4D97-AF65-F5344CB8AC3E}">
        <p14:creationId xmlns:p14="http://schemas.microsoft.com/office/powerpoint/2010/main" val="13026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8124487" cy="1450757"/>
          </a:xfrm>
        </p:spPr>
        <p:txBody>
          <a:bodyPr/>
          <a:lstStyle/>
          <a:p>
            <a:r>
              <a:rPr lang="en-GB" dirty="0"/>
              <a:t>Examples: </a:t>
            </a:r>
            <a:r>
              <a:rPr lang="en-GB" dirty="0" smtClean="0"/>
              <a:t>Registering Activities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96570"/>
            <a:ext cx="8352842" cy="374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7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6035"/>
            <a:ext cx="7543800" cy="1450757"/>
          </a:xfrm>
        </p:spPr>
        <p:txBody>
          <a:bodyPr/>
          <a:lstStyle/>
          <a:p>
            <a:r>
              <a:rPr lang="en-GB" dirty="0"/>
              <a:t>Examples: starting Activities</a:t>
            </a:r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16935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the launcher is ready, it can be called and passed the intent to </a:t>
            </a:r>
            <a:r>
              <a:rPr lang="en-US" dirty="0" smtClean="0"/>
              <a:t>be launched </a:t>
            </a:r>
            <a:r>
              <a:rPr lang="en-US" dirty="0"/>
              <a:t>as follows</a:t>
            </a:r>
            <a:r>
              <a:rPr lang="en-US" dirty="0" smtClean="0"/>
              <a:t>:</a:t>
            </a:r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726080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setting results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55679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 the </a:t>
            </a:r>
            <a:r>
              <a:rPr lang="en-US" sz="2800" b="1" dirty="0" smtClean="0"/>
              <a:t>sub Activity</a:t>
            </a:r>
            <a:r>
              <a:rPr lang="en-US" sz="2800" dirty="0" smtClean="0"/>
              <a:t>, we have to </a:t>
            </a:r>
            <a:r>
              <a:rPr lang="en-MY" sz="2800" dirty="0" smtClean="0"/>
              <a:t>implement the </a:t>
            </a:r>
            <a:r>
              <a:rPr lang="en-MY" sz="2800" b="1" dirty="0" smtClean="0"/>
              <a:t>finish</a:t>
            </a:r>
            <a:r>
              <a:rPr lang="en-MY" sz="2800" dirty="0" smtClean="0"/>
              <a:t>() method.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b="1" dirty="0" smtClean="0"/>
              <a:t>finish() </a:t>
            </a:r>
            <a:r>
              <a:rPr lang="en-US" sz="2800" dirty="0" smtClean="0"/>
              <a:t>method is triggered when an activity exits.</a:t>
            </a:r>
            <a:endParaRPr lang="en-MY" sz="2800" dirty="0" smtClean="0"/>
          </a:p>
          <a:p>
            <a:endParaRPr lang="en-US" sz="2400" dirty="0" smtClean="0"/>
          </a:p>
          <a:p>
            <a:pPr marL="0" indent="0">
              <a:buFont typeface="Arial" charset="0"/>
              <a:buNone/>
            </a:pPr>
            <a:endParaRPr lang="en-MY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64" y="3626823"/>
            <a:ext cx="8136904" cy="23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7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We’ve seen that we can use Intents to specify an Activity to be started implicitly, but how does Android</a:t>
            </a:r>
            <a:r>
              <a:rPr lang="en-GB" sz="2800" baseline="0" dirty="0"/>
              <a:t> know which Activity to start?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It uses </a:t>
            </a:r>
            <a:r>
              <a:rPr lang="en-GB" sz="2800" i="1" baseline="0" dirty="0"/>
              <a:t>Intent Filters</a:t>
            </a:r>
            <a:r>
              <a:rPr lang="en-GB" sz="2800" i="0" baseline="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Can register an Activity as being interested</a:t>
            </a:r>
            <a:r>
              <a:rPr lang="en-GB" sz="2400" baseline="0" dirty="0"/>
              <a:t> in a particular event.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baseline="0" dirty="0"/>
              <a:t>This already happens—for the Activity created by the wizard…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5728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306763"/>
              </p:ext>
            </p:extLst>
          </p:nvPr>
        </p:nvGraphicFramePr>
        <p:xfrm>
          <a:off x="457199" y="1754452"/>
          <a:ext cx="8473155" cy="450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159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9174"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Open an Activity to handle</a:t>
                      </a:r>
                      <a:r>
                        <a:rPr lang="en-GB" baseline="0" dirty="0"/>
                        <a:t> an incoming call.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268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Brings up a phone dialler and immediately calls the specified number.</a:t>
                      </a:r>
                      <a:r>
                        <a:rPr lang="en-GB" baseline="0" dirty="0"/>
                        <a:t>  Bad practice: prefer </a:t>
                      </a:r>
                      <a:r>
                        <a:rPr lang="en-GB" baseline="0" dirty="0">
                          <a:latin typeface="Consolas" pitchFamily="49" charset="0"/>
                          <a:cs typeface="Consolas" pitchFamily="49" charset="0"/>
                        </a:rPr>
                        <a:t>ACTION_DIAL</a:t>
                      </a:r>
                      <a:r>
                        <a:rPr lang="en-GB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Start up an Activity to allow specified data to be deleted.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Start a phone dialler, pre-populated by the specified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Start up an Activity to allow specified data to be edited.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268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ACTION_PICK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Pick an item from a specified Content Provider.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Requires </a:t>
                      </a:r>
                      <a:r>
                        <a:rPr lang="en-GB" baseline="0" dirty="0" err="1">
                          <a:latin typeface="Consolas" pitchFamily="49" charset="0"/>
                          <a:cs typeface="Consolas" pitchFamily="49" charset="0"/>
                        </a:rPr>
                        <a:t>startActivityForResult</a:t>
                      </a:r>
                      <a:r>
                        <a:rPr lang="en-GB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68282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Perform a </a:t>
                      </a:r>
                      <a:r>
                        <a:rPr lang="en-GB" baseline="0" dirty="0" smtClean="0"/>
                        <a:t>search. Specified </a:t>
                      </a:r>
                      <a:r>
                        <a:rPr lang="en-GB" baseline="0" dirty="0"/>
                        <a:t>using an extra with the key </a:t>
                      </a:r>
                      <a:r>
                        <a:rPr lang="en-GB" baseline="0" dirty="0" err="1">
                          <a:latin typeface="Consolas" pitchFamily="49" charset="0"/>
                          <a:cs typeface="Consolas" pitchFamily="49" charset="0"/>
                        </a:rPr>
                        <a:t>SearchManager.QUERY</a:t>
                      </a:r>
                      <a:r>
                        <a:rPr lang="en-GB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ACTION_SENDTO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Send a message to a contact.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9174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ACTION_VIEW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/>
                        <a:t>View data in the most appropriate manner.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059256" y="435918"/>
            <a:ext cx="3600400" cy="115212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All defined as constants in the Intent class. So refer to them as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Intent.ACTION_VIEW</a:t>
            </a:r>
            <a:r>
              <a:rPr lang="en-GB" dirty="0"/>
              <a:t> and so on.</a:t>
            </a:r>
          </a:p>
        </p:txBody>
      </p:sp>
    </p:spTree>
    <p:extLst>
      <p:ext uri="{BB962C8B-B14F-4D97-AF65-F5344CB8AC3E}">
        <p14:creationId xmlns:p14="http://schemas.microsoft.com/office/powerpoint/2010/main" val="1652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Android Manifest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800" dirty="0"/>
              <a:t>Every application must have an AndroidManifest.xml file (with precisely that name) in its root directory</a:t>
            </a:r>
            <a:r>
              <a:rPr lang="en-GB" sz="28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800" dirty="0" smtClean="0"/>
              <a:t> The </a:t>
            </a:r>
            <a:r>
              <a:rPr lang="en-GB" sz="2800" dirty="0"/>
              <a:t>manifest file provides essential information about your app to the Android system, which the system must have before it can run any of the app's code.</a:t>
            </a:r>
          </a:p>
          <a:p>
            <a:pPr marL="0" indent="0" eaLnBrk="1" hangingPunct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8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Android Manifest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93" y="1871529"/>
            <a:ext cx="4766865" cy="47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7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Today’s 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Intents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Activities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The Android Manifest File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 smtClean="0"/>
              <a:t>Activity Lif</a:t>
            </a:r>
            <a:r>
              <a:rPr lang="en-GB" sz="2400" dirty="0" smtClean="0"/>
              <a:t>e Cycle</a:t>
            </a:r>
            <a:endParaRPr lang="en-GB" sz="2400" dirty="0" smtClean="0"/>
          </a:p>
        </p:txBody>
      </p:sp>
      <p:pic>
        <p:nvPicPr>
          <p:cNvPr id="1026" name="Picture 2" descr="How Android apps spy on you using device identifiers | Kaspersky official 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02" y="5035266"/>
            <a:ext cx="1608475" cy="10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5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Application Life Cycle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Applications have a lot less control over their life cycles than in most other environments.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They need to be prepared to listen for changes in the application state and react accordingly.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000" dirty="0"/>
              <a:t>Untimely termination is a likely thing to happen.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Each application runs: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000" dirty="0"/>
              <a:t>In its own </a:t>
            </a:r>
            <a:r>
              <a:rPr lang="en-GB" sz="2000" dirty="0" smtClean="0"/>
              <a:t>process (thread)</a:t>
            </a:r>
            <a:endParaRPr lang="en-GB" sz="2000" dirty="0"/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000" dirty="0"/>
              <a:t>Under its own username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GB" sz="2000" dirty="0"/>
              <a:t>In a separate instance of the VM.</a:t>
            </a:r>
          </a:p>
        </p:txBody>
      </p:sp>
    </p:spTree>
    <p:extLst>
      <p:ext uri="{BB962C8B-B14F-4D97-AF65-F5344CB8AC3E}">
        <p14:creationId xmlns:p14="http://schemas.microsoft.com/office/powerpoint/2010/main" val="324888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Application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sz="2400" dirty="0"/>
              <a:t>Android does whatever it takes to remain responsive.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sz="2400" dirty="0"/>
              <a:t>Processes are killed—often without warning—to free resources for higher-priority processes.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sz="2400" dirty="0"/>
              <a:t>Generally high-priority processes are those interacting with the user—usually only one.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sz="2400" dirty="0"/>
              <a:t>An application’s priority is equal to that of its highest-priority component.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sz="2400" dirty="0"/>
              <a:t>If one application depends on resources provided by another, the secondary application has at least as high a priority.</a:t>
            </a:r>
          </a:p>
        </p:txBody>
      </p:sp>
    </p:spTree>
    <p:extLst>
      <p:ext uri="{BB962C8B-B14F-4D97-AF65-F5344CB8AC3E}">
        <p14:creationId xmlns:p14="http://schemas.microsoft.com/office/powerpoint/2010/main" val="421159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Application Priority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Active Process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000" dirty="0"/>
              <a:t>Have a component interacting with the user.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000" dirty="0"/>
              <a:t>Few in number (often only one).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Visible Process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000" dirty="0"/>
              <a:t>Component visible but not in foreground (partially obscured).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9338" y="1885950"/>
            <a:ext cx="2736850" cy="1079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256213" y="2173288"/>
            <a:ext cx="19446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1. Active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9338" y="2997200"/>
            <a:ext cx="2736850" cy="13684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246688" y="3167063"/>
            <a:ext cx="19446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2. Visible Process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46688" y="3697288"/>
            <a:ext cx="1944687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3. Started Service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1400" y="4419600"/>
            <a:ext cx="2735263" cy="1368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256213" y="4479925"/>
            <a:ext cx="1944687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4. Background Process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6213" y="5229225"/>
            <a:ext cx="19446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5. Empty Process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7740650" y="1885950"/>
            <a:ext cx="503238" cy="390207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05" name="TextBox 14"/>
          <p:cNvSpPr txBox="1">
            <a:spLocks noChangeArrowheads="1"/>
          </p:cNvSpPr>
          <p:nvPr/>
        </p:nvSpPr>
        <p:spPr bwMode="auto">
          <a:xfrm>
            <a:off x="8382000" y="1989138"/>
            <a:ext cx="75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b="1" i="1"/>
              <a:t>HIGH</a:t>
            </a:r>
          </a:p>
        </p:txBody>
      </p:sp>
      <p:sp>
        <p:nvSpPr>
          <p:cNvPr id="8206" name="TextBox 15"/>
          <p:cNvSpPr txBox="1">
            <a:spLocks noChangeArrowheads="1"/>
          </p:cNvSpPr>
          <p:nvPr/>
        </p:nvSpPr>
        <p:spPr bwMode="auto">
          <a:xfrm>
            <a:off x="8382000" y="5402263"/>
            <a:ext cx="75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b="1" i="1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473331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Application Priority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Started Service Process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Hosting a service which has been started.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Supports processing that doesn’t require a UI.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Background Process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Not interacting, not a running service.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Killed if necessary.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Empty Process</a:t>
            </a: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r>
              <a:rPr lang="en-GB" dirty="0"/>
              <a:t>Hosted application has terminated.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9338" y="1885950"/>
            <a:ext cx="2736850" cy="1079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256213" y="2173288"/>
            <a:ext cx="19446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1. Active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9338" y="2997200"/>
            <a:ext cx="2736850" cy="13684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5246688" y="3167063"/>
            <a:ext cx="19446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2. Visible Process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46688" y="3697288"/>
            <a:ext cx="1944687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3. Started Service Process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1400" y="4419600"/>
            <a:ext cx="2735263" cy="1368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5256213" y="4479925"/>
            <a:ext cx="1944687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4. Background Process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56213" y="5229225"/>
            <a:ext cx="19446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5. Empty Process</a:t>
            </a:r>
          </a:p>
        </p:txBody>
      </p:sp>
      <p:sp>
        <p:nvSpPr>
          <p:cNvPr id="14" name="Up-Down Arrow 13"/>
          <p:cNvSpPr/>
          <p:nvPr/>
        </p:nvSpPr>
        <p:spPr>
          <a:xfrm>
            <a:off x="7740650" y="1885950"/>
            <a:ext cx="503238" cy="390207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229" name="TextBox 14"/>
          <p:cNvSpPr txBox="1">
            <a:spLocks noChangeArrowheads="1"/>
          </p:cNvSpPr>
          <p:nvPr/>
        </p:nvSpPr>
        <p:spPr bwMode="auto">
          <a:xfrm>
            <a:off x="8382000" y="1989138"/>
            <a:ext cx="75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b="1" i="1"/>
              <a:t>HIGH</a:t>
            </a:r>
          </a:p>
        </p:txBody>
      </p:sp>
      <p:sp>
        <p:nvSpPr>
          <p:cNvPr id="9230" name="TextBox 15"/>
          <p:cNvSpPr txBox="1">
            <a:spLocks noChangeArrowheads="1"/>
          </p:cNvSpPr>
          <p:nvPr/>
        </p:nvSpPr>
        <p:spPr bwMode="auto">
          <a:xfrm>
            <a:off x="8382000" y="5402263"/>
            <a:ext cx="755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b="1" i="1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788886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configuration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Changes to various aspects—particularly hardware—cause Android to terminate an activity within an application and restart it, reloading the resources.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These changes include: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orientation</a:t>
            </a:r>
            <a:r>
              <a:rPr lang="en-GB" sz="2000" dirty="0"/>
              <a:t>: rotating the screen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keyboardHidden</a:t>
            </a:r>
            <a:r>
              <a:rPr lang="en-GB" sz="2000" dirty="0"/>
              <a:t>: exposing or hiding a hardware keyboard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b="1" dirty="0" err="1">
                <a:latin typeface="Consolas" pitchFamily="49" charset="0"/>
                <a:cs typeface="Consolas" pitchFamily="49" charset="0"/>
              </a:rPr>
              <a:t>fontScale</a:t>
            </a:r>
            <a:r>
              <a:rPr lang="en-GB" sz="2000" dirty="0"/>
              <a:t>: the user has changed their preferred font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Sometimes more than one event happens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62763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configuration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If we </a:t>
            </a:r>
            <a:r>
              <a:rPr lang="en-GB" sz="2400" i="1" dirty="0"/>
              <a:t>don’t</a:t>
            </a:r>
            <a:r>
              <a:rPr lang="en-GB" sz="2400" dirty="0"/>
              <a:t> want this to happen we can tell Android that’s the case.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To do this, we add an </a:t>
            </a:r>
            <a:r>
              <a:rPr lang="en-GB" sz="2400" dirty="0" err="1"/>
              <a:t>android:configChanges</a:t>
            </a:r>
            <a:r>
              <a:rPr lang="en-GB" sz="2400" dirty="0"/>
              <a:t> attribute to the Activity in the manifest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It’s a string. We can separate multiple values if we want by using a “|”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59" y="4534211"/>
            <a:ext cx="727280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onsolas" pitchFamily="49" charset="0"/>
                <a:cs typeface="Consolas" pitchFamily="49" charset="0"/>
              </a:rPr>
              <a:t>android.configChanges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=“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orientation|keyboardHidden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30" y="5057047"/>
            <a:ext cx="6257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16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An 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Activity</a:t>
            </a:r>
            <a:r>
              <a:rPr lang="en-GB" sz="2400" b="0" dirty="0"/>
              <a:t> in Android represents a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Like a </a:t>
            </a:r>
            <a:r>
              <a:rPr lang="en-GB" sz="2000" dirty="0" err="1"/>
              <a:t>JFrame</a:t>
            </a:r>
            <a:r>
              <a:rPr lang="en-GB" sz="2000" dirty="0"/>
              <a:t> in Swing, or a Form in .NET.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dirty="0"/>
              <a:t>Extends</a:t>
            </a:r>
            <a:r>
              <a:rPr lang="en-GB" sz="2400" baseline="0" dirty="0"/>
              <a:t> </a:t>
            </a:r>
            <a:r>
              <a:rPr lang="en-GB" sz="2400" baseline="0" dirty="0" err="1">
                <a:latin typeface="Consolas" pitchFamily="49" charset="0"/>
                <a:cs typeface="Consolas" pitchFamily="49" charset="0"/>
              </a:rPr>
              <a:t>android.App.Activity</a:t>
            </a:r>
            <a:r>
              <a:rPr lang="en-GB" sz="2400" baseline="0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baseline="0" dirty="0"/>
              <a:t>Need one for each UI screen.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baseline="0" dirty="0"/>
              <a:t>Normally occupies whole screen, but can be semi-transparent or floating.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baseline="0" dirty="0"/>
              <a:t>Needs an entry in the manifest.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sz="2400" baseline="0" dirty="0"/>
              <a:t>The UI is created using the </a:t>
            </a:r>
            <a:r>
              <a:rPr lang="en-GB" sz="2400" baseline="0" dirty="0" err="1"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GB" sz="2400" baseline="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22301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Activity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5" y="2036985"/>
            <a:ext cx="888888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Activity Stack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5186" y="1878354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New Activity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47554" y="1878353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Active 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2415" y="3101824"/>
            <a:ext cx="3192048" cy="364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108439" y="3245841"/>
            <a:ext cx="2664296" cy="28083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363156" y="3326395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Last Active Activity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7195" y="5414627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67195" y="4046475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Activity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72702" y="4683841"/>
            <a:ext cx="2304256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GB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51492" y="6198169"/>
            <a:ext cx="2242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Previous Activities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9299" y="2447600"/>
            <a:ext cx="21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New activity started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23418" y="2082665"/>
            <a:ext cx="14401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7594" y="2204864"/>
            <a:ext cx="0" cy="1224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03738" y="2204864"/>
            <a:ext cx="0" cy="12241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11850" y="208266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Back button pressed or activity closed</a:t>
            </a:r>
          </a:p>
        </p:txBody>
      </p:sp>
    </p:spTree>
    <p:extLst>
      <p:ext uri="{BB962C8B-B14F-4D97-AF65-F5344CB8AC3E}">
        <p14:creationId xmlns:p14="http://schemas.microsoft.com/office/powerpoint/2010/main" val="134366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311840"/>
              </p:ext>
            </p:extLst>
          </p:nvPr>
        </p:nvGraphicFramePr>
        <p:xfrm>
          <a:off x="593933" y="2001853"/>
          <a:ext cx="822960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19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Interacting with the user. In the foreground.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Visible but not interacting with the user</a:t>
                      </a:r>
                      <a:r>
                        <a:rPr lang="en-GB" sz="2800" baseline="0" dirty="0"/>
                        <a:t> i.e. partially obscured.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No</a:t>
                      </a:r>
                      <a:r>
                        <a:rPr lang="en-GB" sz="2800" baseline="0" dirty="0"/>
                        <a:t> longer visible.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GB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they</a:t>
            </a:r>
            <a:r>
              <a:rPr lang="en-GB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</a:t>
            </a:r>
            <a:endParaRPr lang="en-GB" sz="3200" dirty="0">
              <a:effectLst/>
            </a:endParaRP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GB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 activities</a:t>
            </a:r>
            <a:endParaRPr lang="en-GB" dirty="0">
              <a:effectLst/>
            </a:endParaRP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GB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Intents</a:t>
            </a:r>
            <a:endParaRPr lang="en-GB" dirty="0">
              <a:effectLst/>
            </a:endParaRP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GB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 results</a:t>
            </a:r>
            <a:endParaRPr lang="en-GB" dirty="0">
              <a:effectLst/>
            </a:endParaRPr>
          </a:p>
          <a:p>
            <a:pPr rtl="0" eaLnBrk="1" latinLnBrk="0" hangingPunct="1">
              <a:buFont typeface="Wingdings" panose="05000000000000000000" pitchFamily="2" charset="2"/>
              <a:buChar char="§"/>
            </a:pPr>
            <a:r>
              <a:rPr lang="en-GB" sz="3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actions</a:t>
            </a:r>
            <a:endParaRPr lang="en-GB" dirty="0">
              <a:effectLst/>
            </a:endParaRPr>
          </a:p>
        </p:txBody>
      </p:sp>
      <p:pic>
        <p:nvPicPr>
          <p:cNvPr id="2050" name="Picture 2" descr="Android Intent - Javapa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65" y="4442118"/>
            <a:ext cx="1195086" cy="170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3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</a:t>
            </a:r>
            <a:r>
              <a:rPr lang="en-GB" dirty="0"/>
              <a:t>Life Cycle</a:t>
            </a:r>
            <a:endParaRPr lang="en-MY" dirty="0"/>
          </a:p>
        </p:txBody>
      </p:sp>
      <p:pic>
        <p:nvPicPr>
          <p:cNvPr id="7170" name="Picture 2" descr="The Activity Lifecycle Explained - Android Studio Tutorial - YouTu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6" y="1846263"/>
            <a:ext cx="7717141" cy="434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20455"/>
              </p:ext>
            </p:extLst>
          </p:nvPr>
        </p:nvGraphicFramePr>
        <p:xfrm>
          <a:off x="636662" y="1737361"/>
          <a:ext cx="8122778" cy="502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14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2309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Reason to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onCreate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(Bundle)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2228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onRestart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Changes that</a:t>
                      </a:r>
                      <a:r>
                        <a:rPr lang="en-GB" baseline="0" dirty="0"/>
                        <a:t> need to be made if the activity has been visible before, now it is becoming visible again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856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onStart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Changes that need to be made now the activity is visible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856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onResume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Resume paused UI updates or paused threads</a:t>
                      </a:r>
                    </a:p>
                    <a:p>
                      <a:r>
                        <a:rPr lang="en-GB" u="sng" dirty="0"/>
                        <a:t>Best place to restore persistent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3856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onPause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Suspend UI updates, threads</a:t>
                      </a:r>
                    </a:p>
                    <a:p>
                      <a:r>
                        <a:rPr lang="en-GB" u="sng" dirty="0"/>
                        <a:t>Probably the best place</a:t>
                      </a:r>
                      <a:r>
                        <a:rPr lang="en-GB" u="sng" baseline="0" dirty="0"/>
                        <a:t> to save persistent data</a:t>
                      </a:r>
                      <a:endParaRPr lang="en-GB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onStop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none" dirty="0"/>
                        <a:t>Might never be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4891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Consolas" pitchFamily="49" charset="0"/>
                          <a:cs typeface="Consolas" pitchFamily="49" charset="0"/>
                        </a:rPr>
                        <a:t>onDestroy</a:t>
                      </a:r>
                      <a:r>
                        <a:rPr lang="en-GB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none" dirty="0"/>
                        <a:t>Might never be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3856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Consolas" pitchFamily="49" charset="0"/>
                          <a:cs typeface="Consolas" pitchFamily="49" charset="0"/>
                        </a:rPr>
                        <a:t>onSaveInstanceState</a:t>
                      </a:r>
                      <a:r>
                        <a:rPr lang="en-GB" sz="1400" dirty="0">
                          <a:latin typeface="Consolas" pitchFamily="49" charset="0"/>
                          <a:cs typeface="Consolas" pitchFamily="49" charset="0"/>
                        </a:rPr>
                        <a:t>(Bundle)</a:t>
                      </a:r>
                      <a:br>
                        <a:rPr lang="en-GB" sz="1400" dirty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GB" sz="1400" dirty="0" err="1">
                          <a:latin typeface="Consolas" pitchFamily="49" charset="0"/>
                          <a:cs typeface="Consolas" pitchFamily="49" charset="0"/>
                        </a:rPr>
                        <a:t>onRestoreInstanceState</a:t>
                      </a:r>
                      <a:r>
                        <a:rPr lang="en-GB" sz="1400" dirty="0">
                          <a:latin typeface="Consolas" pitchFamily="49" charset="0"/>
                          <a:cs typeface="Consolas" pitchFamily="49" charset="0"/>
                        </a:rPr>
                        <a:t>(Bundle)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none" dirty="0"/>
                        <a:t>Used to save and restore the</a:t>
                      </a:r>
                      <a:r>
                        <a:rPr lang="en-GB" u="none" baseline="0" dirty="0"/>
                        <a:t> state of controls</a:t>
                      </a:r>
                      <a:br>
                        <a:rPr lang="en-GB" u="none" baseline="0" dirty="0"/>
                      </a:br>
                      <a:r>
                        <a:rPr lang="en-GB" u="none" baseline="0" dirty="0"/>
                        <a:t>(Usually the default implementation is fine)</a:t>
                      </a:r>
                      <a:endParaRPr lang="en-GB" u="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23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States (again)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35134" y="1800533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35135" y="2867729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Running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80112" y="4358517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Paused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4358517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Stopped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47864" y="5786846"/>
            <a:ext cx="13681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Destroyed</a:t>
            </a: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019210" y="2232581"/>
            <a:ext cx="1" cy="6351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5" idx="2"/>
          </p:cNvCxnSpPr>
          <p:nvPr/>
        </p:nvCxnSpPr>
        <p:spPr>
          <a:xfrm rot="10800000">
            <a:off x="4019211" y="3299777"/>
            <a:ext cx="1592154" cy="107507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  <a:endCxn id="7" idx="3"/>
          </p:cNvCxnSpPr>
          <p:nvPr/>
        </p:nvCxnSpPr>
        <p:spPr>
          <a:xfrm flipH="1">
            <a:off x="2483768" y="4574541"/>
            <a:ext cx="309634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2"/>
            <a:endCxn id="8" idx="3"/>
          </p:cNvCxnSpPr>
          <p:nvPr/>
        </p:nvCxnSpPr>
        <p:spPr>
          <a:xfrm rot="5400000">
            <a:off x="4883950" y="4622631"/>
            <a:ext cx="1212305" cy="154817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7" idx="2"/>
            <a:endCxn id="8" idx="1"/>
          </p:cNvCxnSpPr>
          <p:nvPr/>
        </p:nvCxnSpPr>
        <p:spPr>
          <a:xfrm rot="16200000" flipH="1">
            <a:off x="1967626" y="4622631"/>
            <a:ext cx="1212305" cy="15481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1930031" y="2953414"/>
            <a:ext cx="1274764" cy="153544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3"/>
            <a:endCxn id="6" idx="0"/>
          </p:cNvCxnSpPr>
          <p:nvPr/>
        </p:nvCxnSpPr>
        <p:spPr>
          <a:xfrm>
            <a:off x="4703287" y="3083753"/>
            <a:ext cx="1560901" cy="127476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98680" y="1850968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onStart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i="1" dirty="0" err="1">
                <a:latin typeface="Consolas" pitchFamily="49" charset="0"/>
                <a:cs typeface="Consolas" pitchFamily="49" charset="0"/>
              </a:rPr>
              <a:t>onRestoreInstanceState</a:t>
            </a:r>
            <a:r>
              <a:rPr lang="en-GB" sz="1600" i="1" dirty="0">
                <a:latin typeface="Consolas" pitchFamily="49" charset="0"/>
                <a:cs typeface="Consolas" pitchFamily="49" charset="0"/>
              </a:rPr>
              <a:t>()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onResume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18345" y="3099969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sz="1600" i="1" dirty="0" err="1">
                <a:latin typeface="Consolas" pitchFamily="49" charset="0"/>
                <a:cs typeface="Consolas" pitchFamily="49" charset="0"/>
              </a:rPr>
              <a:t>onSaveInstanceState</a:t>
            </a:r>
            <a:r>
              <a:rPr lang="en-GB" sz="1600" i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onPause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59832" y="3837312"/>
            <a:ext cx="135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itchFamily="49" charset="0"/>
                <a:cs typeface="Consolas" pitchFamily="49" charset="0"/>
              </a:rPr>
              <a:t>onResume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83768" y="4574541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sz="1600" i="1" dirty="0" err="1">
                <a:latin typeface="Consolas" pitchFamily="49" charset="0"/>
                <a:cs typeface="Consolas" pitchFamily="49" charset="0"/>
              </a:rPr>
              <a:t>onSaveInstanceState</a:t>
            </a:r>
            <a:r>
              <a:rPr lang="en-GB" sz="1600" i="1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onStop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3684" y="2975538"/>
            <a:ext cx="2088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onRestart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onStart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indent="-342900">
              <a:buAutoNum type="arabicParenBoth"/>
            </a:pPr>
            <a:r>
              <a:rPr lang="en-GB" sz="1600" dirty="0" err="1">
                <a:latin typeface="Consolas" pitchFamily="49" charset="0"/>
                <a:cs typeface="Consolas" pitchFamily="49" charset="0"/>
              </a:rPr>
              <a:t>onResume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787" y="5396717"/>
            <a:ext cx="1508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nsolas" pitchFamily="49" charset="0"/>
                <a:cs typeface="Consolas" pitchFamily="49" charset="0"/>
              </a:rPr>
              <a:t>onDestroy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4607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Manifest</a:t>
            </a:r>
          </a:p>
          <a:p>
            <a:r>
              <a:rPr lang="en-GB" dirty="0"/>
              <a:t>Application Life Cycle and Priority</a:t>
            </a:r>
          </a:p>
          <a:p>
            <a:r>
              <a:rPr lang="en-GB" dirty="0"/>
              <a:t>Resources</a:t>
            </a:r>
          </a:p>
          <a:p>
            <a:r>
              <a:rPr lang="en-GB" dirty="0"/>
              <a:t>Configuration Changes</a:t>
            </a:r>
          </a:p>
          <a:p>
            <a:r>
              <a:rPr lang="en-GB" dirty="0" smtClean="0"/>
              <a:t>Activities</a:t>
            </a:r>
            <a:endParaRPr lang="en-GB" dirty="0"/>
          </a:p>
          <a:p>
            <a:pPr lvl="1"/>
            <a:r>
              <a:rPr lang="en-GB" dirty="0"/>
              <a:t>Activity Stack</a:t>
            </a:r>
          </a:p>
          <a:p>
            <a:pPr lvl="1"/>
            <a:r>
              <a:rPr lang="en-GB" dirty="0"/>
              <a:t>Activity States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2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A message-passing</a:t>
            </a:r>
            <a:r>
              <a:rPr lang="en-GB" sz="2800" baseline="0" dirty="0"/>
              <a:t> mechanism which can:</a:t>
            </a:r>
            <a:endParaRPr lang="en-GB" sz="2800" dirty="0"/>
          </a:p>
          <a:p>
            <a:pPr lvl="1"/>
            <a:r>
              <a:rPr lang="en-GB" sz="2400" dirty="0"/>
              <a:t>Explicitly start an Activity or Service—not necessarily one in your</a:t>
            </a:r>
            <a:r>
              <a:rPr lang="en-GB" sz="2400" baseline="0" dirty="0"/>
              <a:t> application</a:t>
            </a:r>
          </a:p>
          <a:p>
            <a:pPr lvl="1"/>
            <a:r>
              <a:rPr lang="en-GB" sz="2400" dirty="0"/>
              <a:t>Broadcast that something</a:t>
            </a:r>
            <a:r>
              <a:rPr lang="en-GB" sz="2400" baseline="0" dirty="0"/>
              <a:t> has happened</a:t>
            </a:r>
          </a:p>
          <a:p>
            <a:pPr lvl="1"/>
            <a:r>
              <a:rPr lang="en-GB" sz="2400" baseline="0" dirty="0"/>
              <a:t>Request that an Activity or Service be started to perform a specific action with or on some data</a:t>
            </a:r>
          </a:p>
          <a:p>
            <a:pPr lvl="2"/>
            <a:r>
              <a:rPr lang="en-GB" sz="1800" dirty="0"/>
              <a:t>“Intent resolution”</a:t>
            </a:r>
          </a:p>
        </p:txBody>
      </p:sp>
      <p:pic>
        <p:nvPicPr>
          <p:cNvPr id="3074" name="Picture 2" descr="Kotlin Android Explicit Intent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32" y="4318113"/>
            <a:ext cx="4330967" cy="18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Intent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925264"/>
            <a:ext cx="7440063" cy="3334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261" y="5891763"/>
            <a:ext cx="7774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smtClean="0"/>
              <a:t>Source: https</a:t>
            </a:r>
            <a:r>
              <a:rPr lang="en-MY" dirty="0"/>
              <a:t>://alishabindal.medium.com/intents-in-android-9331dc8f5f81</a:t>
            </a:r>
          </a:p>
        </p:txBody>
      </p:sp>
    </p:spTree>
    <p:extLst>
      <p:ext uri="{BB962C8B-B14F-4D97-AF65-F5344CB8AC3E}">
        <p14:creationId xmlns:p14="http://schemas.microsoft.com/office/powerpoint/2010/main" val="414957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Explicitly starting an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47" y="1867163"/>
            <a:ext cx="8229600" cy="3628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Use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GB" sz="2400" dirty="0"/>
              <a:t> method, passing an</a:t>
            </a:r>
            <a:r>
              <a:rPr lang="en-GB" sz="2400" baseline="0" dirty="0"/>
              <a:t> appropriate Intent.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Your Activity is </a:t>
            </a:r>
            <a:r>
              <a:rPr lang="en-GB" sz="2400" b="1" dirty="0"/>
              <a:t>not </a:t>
            </a:r>
            <a:r>
              <a:rPr lang="en-GB" sz="2400" b="0" dirty="0"/>
              <a:t>notified when the Activity</a:t>
            </a:r>
            <a:r>
              <a:rPr lang="en-GB" sz="2400" b="0" baseline="0" dirty="0"/>
              <a:t> which has been started completes.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baseline="0" dirty="0"/>
              <a:t>If this matters then you use </a:t>
            </a:r>
            <a:r>
              <a:rPr lang="en-GB" sz="2400" b="1" baseline="0" dirty="0" err="1">
                <a:latin typeface="Consolas" pitchFamily="49" charset="0"/>
                <a:cs typeface="Consolas" pitchFamily="49" charset="0"/>
              </a:rPr>
              <a:t>startActivityForResult</a:t>
            </a:r>
            <a:r>
              <a:rPr lang="en-GB" sz="2400" b="0" baseline="0" dirty="0"/>
              <a:t> instead.</a:t>
            </a:r>
            <a:endParaRPr lang="en-GB" sz="2400" baseline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aseline="0" dirty="0"/>
              <a:t>Example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637429" y="4722477"/>
            <a:ext cx="7942635" cy="70788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sz="2000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sz="2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b="1" dirty="0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GB" sz="2000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MyOtherActivity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GB" sz="2000" b="1" dirty="0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class.java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2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GB" sz="20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sz="20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sz="2000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</a:t>
            </a:r>
            <a:r>
              <a:rPr lang="en-GB" baseline="0" dirty="0"/>
              <a:t> Intents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Instead</a:t>
            </a:r>
            <a:r>
              <a:rPr lang="en-GB" sz="2800" baseline="0" dirty="0"/>
              <a:t> of specifying a specific Activity to start, you can simply specify an action to be performed with or on some </a:t>
            </a:r>
            <a:r>
              <a:rPr lang="en-GB" sz="2800" baseline="0" dirty="0" smtClean="0"/>
              <a:t>data (</a:t>
            </a:r>
            <a:r>
              <a:rPr lang="en-GB" sz="2800" baseline="0" dirty="0" err="1" smtClean="0"/>
              <a:t>tel</a:t>
            </a:r>
            <a:r>
              <a:rPr lang="en-GB" sz="2800" baseline="0" dirty="0" smtClean="0"/>
              <a:t> no, email, </a:t>
            </a:r>
            <a:r>
              <a:rPr lang="en-GB" sz="2800" baseline="0" dirty="0" err="1" smtClean="0"/>
              <a:t>url</a:t>
            </a:r>
            <a:r>
              <a:rPr lang="en-GB" sz="2800" baseline="0" dirty="0" smtClean="0"/>
              <a:t>, text, images).</a:t>
            </a:r>
            <a:endParaRPr lang="en-GB" sz="2800" baseline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Android determines the Activity to start using “intent resolution”.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baseline="0" dirty="0"/>
              <a:t>This is widely used by many of the native Android applications</a:t>
            </a:r>
            <a:r>
              <a:rPr lang="en-GB" sz="2800" baseline="0" dirty="0" smtClean="0"/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950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Implicitly starting</a:t>
            </a:r>
            <a:r>
              <a:rPr lang="en-GB" baseline="0" dirty="0"/>
              <a:t> an Activity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22960" y="3387558"/>
            <a:ext cx="7942635" cy="1754326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//Open caller to dial the telephone number</a:t>
            </a:r>
            <a:endParaRPr lang="en-GB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GB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somethingWeird</a:t>
            </a:r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itDontLookGood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GB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fr-FR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 </a:t>
            </a:r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fr-FR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fr-FR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fr-FR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err="1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Intent.ACTION_DIAL</a:t>
            </a:r>
            <a:r>
              <a:rPr lang="fr-FR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fr-FR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fr-FR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</a:br>
            <a:r>
              <a:rPr lang="fr-FR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GB" b="1" dirty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Uri.parse</a:t>
            </a:r>
            <a:r>
              <a:rPr lang="fr-FR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fr-FR" dirty="0" smtClean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fr-FR" dirty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tel:123-4567</a:t>
            </a:r>
            <a:r>
              <a:rPr lang="fr-FR" dirty="0" smtClean="0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fr-FR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1973627"/>
            <a:ext cx="7942635" cy="1200329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//Open browser to view the page</a:t>
            </a:r>
          </a:p>
          <a:p>
            <a:r>
              <a:rPr lang="en-GB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 err="1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Intent.ACTION_VIEW</a:t>
            </a:r>
            <a:r>
              <a:rPr lang="en-GB" b="1" dirty="0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 err="1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Uri.parse</a:t>
            </a:r>
            <a:r>
              <a:rPr lang="en-GB" b="1" dirty="0" smtClean="0">
                <a:solidFill>
                  <a:srgbClr val="00007F"/>
                </a:solidFill>
                <a:latin typeface="Consolas" pitchFamily="49" charset="0"/>
                <a:cs typeface="Consolas" pitchFamily="49" charset="0"/>
              </a:rPr>
              <a:t>(“https://www.kdupg.edu.my”</a:t>
            </a:r>
            <a:r>
              <a:rPr lang="en-GB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GB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GB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</a:t>
            </a:r>
            <a:r>
              <a:rPr lang="en-GB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GB" dirty="0">
              <a:solidFill>
                <a:srgbClr val="80808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53" y="5355486"/>
            <a:ext cx="2123542" cy="9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If our Activity starts another using </a:t>
            </a:r>
            <a:r>
              <a:rPr lang="en-GB" sz="2400" dirty="0" err="1"/>
              <a:t>startActivity</a:t>
            </a:r>
            <a:r>
              <a:rPr lang="en-GB" sz="2400" dirty="0"/>
              <a:t>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it isn’t notified when that Activity completes.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But we might often want to know this—especially if we are using an Activity as a “modal dialog”.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In the previous version of Android, </a:t>
            </a:r>
            <a:r>
              <a:rPr lang="en-GB" sz="2400" dirty="0"/>
              <a:t>we use </a:t>
            </a:r>
            <a:r>
              <a:rPr lang="en-GB" sz="2400" b="1" dirty="0" err="1"/>
              <a:t>startActivityForResult</a:t>
            </a:r>
            <a:r>
              <a:rPr lang="en-GB" sz="2400" dirty="0"/>
              <a:t> instead. It takes two parameters: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A request code (</a:t>
            </a:r>
            <a:r>
              <a:rPr lang="en-GB" sz="2000" dirty="0" err="1"/>
              <a:t>int</a:t>
            </a:r>
            <a:r>
              <a:rPr lang="en-GB" sz="2000" dirty="0"/>
              <a:t>) which is later used to identify the Activity concerned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The Intent (as before)</a:t>
            </a:r>
          </a:p>
          <a:p>
            <a:endParaRPr lang="en-GB" dirty="0"/>
          </a:p>
        </p:txBody>
      </p:sp>
      <p:pic>
        <p:nvPicPr>
          <p:cNvPr id="4098" name="Picture 2" descr="Send Data Back from Child Activity with startActivityForResult - Android  Studio Tutoria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97" y="4767935"/>
            <a:ext cx="2742005" cy="154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101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1422</Words>
  <Application>Microsoft Office PowerPoint</Application>
  <PresentationFormat>On-screen Show (4:3)</PresentationFormat>
  <Paragraphs>234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Wingdings</vt:lpstr>
      <vt:lpstr>1_Retrospect</vt:lpstr>
      <vt:lpstr>Week 3:  Activity &amp; Intent</vt:lpstr>
      <vt:lpstr>Today’s Topics</vt:lpstr>
      <vt:lpstr>Intents</vt:lpstr>
      <vt:lpstr>Intents</vt:lpstr>
      <vt:lpstr>Intent</vt:lpstr>
      <vt:lpstr>Explicitly starting an Activity</vt:lpstr>
      <vt:lpstr>Implicit Intents</vt:lpstr>
      <vt:lpstr>Implicitly starting an Activity</vt:lpstr>
      <vt:lpstr>Returning results</vt:lpstr>
      <vt:lpstr>Returning results</vt:lpstr>
      <vt:lpstr>Returning results</vt:lpstr>
      <vt:lpstr>Returning results</vt:lpstr>
      <vt:lpstr>Examples: Registering Activities</vt:lpstr>
      <vt:lpstr>Examples: starting Activities</vt:lpstr>
      <vt:lpstr>Examples: setting results</vt:lpstr>
      <vt:lpstr>Intent Filters</vt:lpstr>
      <vt:lpstr>Native Actions</vt:lpstr>
      <vt:lpstr>The Android Manifest</vt:lpstr>
      <vt:lpstr>The Android Manifest</vt:lpstr>
      <vt:lpstr>Application Life Cycle</vt:lpstr>
      <vt:lpstr>Application Priority</vt:lpstr>
      <vt:lpstr>Application Priority</vt:lpstr>
      <vt:lpstr>Application Priority</vt:lpstr>
      <vt:lpstr>Runtime configuration changes</vt:lpstr>
      <vt:lpstr>Runtime configuration changes</vt:lpstr>
      <vt:lpstr>Activities</vt:lpstr>
      <vt:lpstr>The Activity Stack</vt:lpstr>
      <vt:lpstr>The Activity Stack</vt:lpstr>
      <vt:lpstr>Activity States</vt:lpstr>
      <vt:lpstr>Activity Life Cycle</vt:lpstr>
      <vt:lpstr>Activity Methods</vt:lpstr>
      <vt:lpstr>Activity States (again)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Ross</dc:creator>
  <cp:lastModifiedBy>oraclelai@yahoo.com</cp:lastModifiedBy>
  <cp:revision>92</cp:revision>
  <dcterms:created xsi:type="dcterms:W3CDTF">2016-01-04T20:50:07Z</dcterms:created>
  <dcterms:modified xsi:type="dcterms:W3CDTF">2023-08-18T05:25:32Z</dcterms:modified>
</cp:coreProperties>
</file>