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48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26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7762-A7D2-452A-BD51-4E5F7C56309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706962" cy="34797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Week 4: </a:t>
            </a:r>
            <a:br>
              <a:rPr lang="en-US" sz="7200" dirty="0" smtClean="0"/>
            </a:br>
            <a:r>
              <a:rPr lang="en-US" sz="7200" dirty="0" smtClean="0"/>
              <a:t>Toolbar &amp; Menu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18902"/>
            <a:ext cx="5297090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159" dirty="0"/>
              <a:t>Showing </a:t>
            </a:r>
            <a:r>
              <a:rPr spc="-68" dirty="0"/>
              <a:t>the</a:t>
            </a:r>
            <a:r>
              <a:rPr spc="-118" dirty="0"/>
              <a:t> </a:t>
            </a:r>
            <a:r>
              <a:rPr spc="-95" dirty="0"/>
              <a:t>Menu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081" y="1883467"/>
            <a:ext cx="8271962" cy="1728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416" marR="222842" indent="-342900" defTabSz="829178" fontAlgn="auto">
              <a:lnSpc>
                <a:spcPts val="2902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400" kern="0" spc="-222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240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associate </a:t>
            </a:r>
            <a:r>
              <a:rPr sz="2400" kern="0" spc="-190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400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2400" kern="0" spc="50" dirty="0">
                <a:solidFill>
                  <a:sysClr val="windowText" lastClr="000000"/>
                </a:solidFill>
                <a:latin typeface="Arial"/>
                <a:cs typeface="Arial"/>
              </a:rPr>
              <a:t>with </a:t>
            </a:r>
            <a:r>
              <a:rPr sz="240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an </a:t>
            </a:r>
            <a:r>
              <a:rPr sz="2400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Activity, </a:t>
            </a:r>
            <a:r>
              <a:rPr sz="2400" kern="0" spc="-41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400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Activity </a:t>
            </a:r>
            <a:r>
              <a:rPr sz="2400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must  </a:t>
            </a:r>
            <a:r>
              <a:rPr sz="2400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override </a:t>
            </a:r>
            <a:r>
              <a:rPr sz="2400" kern="0" spc="-5" dirty="0">
                <a:solidFill>
                  <a:sysClr val="windowText" lastClr="000000"/>
                </a:solidFill>
                <a:latin typeface="Consolas"/>
                <a:cs typeface="Consolas"/>
              </a:rPr>
              <a:t>onCreateOptionsMenu(Menu </a:t>
            </a:r>
            <a:r>
              <a:rPr sz="2400" kern="0" spc="-27" dirty="0">
                <a:solidFill>
                  <a:sysClr val="windowText" lastClr="000000"/>
                </a:solidFill>
                <a:latin typeface="Consolas"/>
                <a:cs typeface="Consolas"/>
              </a:rPr>
              <a:t>menu)</a:t>
            </a:r>
            <a:r>
              <a:rPr sz="2400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416" marR="4607" indent="-342900" defTabSz="829178" fontAlgn="auto">
              <a:lnSpc>
                <a:spcPts val="2838"/>
              </a:lnSpc>
              <a:spcBef>
                <a:spcPts val="110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400" kern="0" spc="-154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400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Activity </a:t>
            </a:r>
            <a:r>
              <a:rPr sz="2400" kern="0" spc="23" dirty="0">
                <a:solidFill>
                  <a:sysClr val="windowText" lastClr="000000"/>
                </a:solidFill>
                <a:latin typeface="Arial"/>
                <a:cs typeface="Arial"/>
              </a:rPr>
              <a:t>that </a:t>
            </a:r>
            <a:r>
              <a:rPr sz="24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40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wizard </a:t>
            </a:r>
            <a:r>
              <a:rPr sz="240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creates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for </a:t>
            </a:r>
            <a:r>
              <a:rPr sz="240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you </a:t>
            </a:r>
            <a:r>
              <a:rPr sz="2400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already</a:t>
            </a:r>
            <a:r>
              <a:rPr sz="2400" kern="0" spc="-2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81" dirty="0">
                <a:solidFill>
                  <a:sysClr val="windowText" lastClr="000000"/>
                </a:solidFill>
                <a:latin typeface="Arial"/>
                <a:cs typeface="Arial"/>
              </a:rPr>
              <a:t>does  </a:t>
            </a:r>
            <a:r>
              <a:rPr sz="2400" kern="0" spc="-41" dirty="0">
                <a:solidFill>
                  <a:sysClr val="windowText" lastClr="000000"/>
                </a:solidFill>
                <a:latin typeface="Arial"/>
                <a:cs typeface="Arial"/>
              </a:rPr>
              <a:t>this.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416" indent="-342900" defTabSz="829178" fontAlgn="auto">
              <a:spcBef>
                <a:spcPts val="871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400" kern="0" spc="-154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400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2400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2400" kern="0" spc="23" dirty="0">
                <a:solidFill>
                  <a:sysClr val="windowText" lastClr="000000"/>
                </a:solidFill>
                <a:latin typeface="Arial"/>
                <a:cs typeface="Arial"/>
              </a:rPr>
              <a:t>in </a:t>
            </a:r>
            <a:r>
              <a:rPr sz="24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file</a:t>
            </a:r>
            <a:r>
              <a:rPr sz="24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i="1" kern="0" spc="95" dirty="0">
                <a:solidFill>
                  <a:sysClr val="windowText" lastClr="000000"/>
                </a:solidFill>
                <a:latin typeface="Arial Narrow"/>
                <a:cs typeface="Arial Narrow"/>
              </a:rPr>
              <a:t>res/menu/main.xml.</a:t>
            </a:r>
            <a:endParaRPr sz="2400" kern="0" dirty="0">
              <a:solidFill>
                <a:sysClr val="windowText" lastClr="000000"/>
              </a:solidFill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2276" y="4254610"/>
            <a:ext cx="7561866" cy="1598661"/>
          </a:xfrm>
          <a:custGeom>
            <a:avLst/>
            <a:gdLst/>
            <a:ahLst/>
            <a:cxnLst/>
            <a:rect l="l" t="t" r="r" b="b"/>
            <a:pathLst>
              <a:path w="9719310" h="1944370">
                <a:moveTo>
                  <a:pt x="9719310" y="0"/>
                </a:moveTo>
                <a:lnTo>
                  <a:pt x="0" y="0"/>
                </a:lnTo>
                <a:lnTo>
                  <a:pt x="0" y="1944370"/>
                </a:lnTo>
                <a:lnTo>
                  <a:pt x="9719310" y="1944370"/>
                </a:lnTo>
                <a:lnTo>
                  <a:pt x="971931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3433" y="3924533"/>
            <a:ext cx="7271309" cy="1763157"/>
          </a:xfrm>
          <a:custGeom>
            <a:avLst/>
            <a:gdLst/>
            <a:ahLst/>
            <a:cxnLst/>
            <a:rect l="l" t="t" r="r" b="b"/>
            <a:pathLst>
              <a:path w="9719310" h="1944370">
                <a:moveTo>
                  <a:pt x="4860290" y="1944370"/>
                </a:moveTo>
                <a:lnTo>
                  <a:pt x="0" y="1944370"/>
                </a:lnTo>
                <a:lnTo>
                  <a:pt x="0" y="0"/>
                </a:lnTo>
                <a:lnTo>
                  <a:pt x="9719310" y="0"/>
                </a:lnTo>
                <a:lnTo>
                  <a:pt x="9719310" y="1944370"/>
                </a:lnTo>
                <a:lnTo>
                  <a:pt x="4860290" y="194437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624" y="4254610"/>
            <a:ext cx="6738140" cy="9746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 defTabSz="829178" fontAlgn="auto">
              <a:lnSpc>
                <a:spcPts val="1941"/>
              </a:lnSpc>
              <a:spcBef>
                <a:spcPts val="0"/>
              </a:spcBef>
              <a:spcAft>
                <a:spcPts val="0"/>
              </a:spcAft>
            </a:pPr>
            <a:r>
              <a:rPr lang="en-MY" sz="1632" kern="0" dirty="0">
                <a:solidFill>
                  <a:srgbClr val="0070C0"/>
                </a:solidFill>
                <a:latin typeface="Consolas"/>
                <a:cs typeface="Consolas"/>
              </a:rPr>
              <a:t>override fun </a:t>
            </a:r>
            <a:r>
              <a:rPr lang="en-MY" sz="1632" kern="0" dirty="0" err="1">
                <a:solidFill>
                  <a:srgbClr val="0070C0"/>
                </a:solidFill>
                <a:latin typeface="Consolas"/>
                <a:cs typeface="Consolas"/>
              </a:rPr>
              <a:t>onCreateOptionsMenu</a:t>
            </a:r>
            <a:r>
              <a:rPr lang="en-MY" sz="1632" kern="0" dirty="0">
                <a:solidFill>
                  <a:srgbClr val="0070C0"/>
                </a:solidFill>
                <a:latin typeface="Consolas"/>
                <a:cs typeface="Consolas"/>
              </a:rPr>
              <a:t>(</a:t>
            </a:r>
            <a:r>
              <a:rPr lang="en-MY" sz="1632" kern="0" dirty="0">
                <a:latin typeface="Consolas"/>
                <a:cs typeface="Consolas"/>
              </a:rPr>
              <a:t>menu</a:t>
            </a:r>
            <a:r>
              <a:rPr lang="en-MY" sz="1632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: Menu?): Boolean {</a:t>
            </a:r>
          </a:p>
          <a:p>
            <a:pPr marL="11516" defTabSz="829178" fontAlgn="auto">
              <a:lnSpc>
                <a:spcPts val="1941"/>
              </a:lnSpc>
              <a:spcBef>
                <a:spcPts val="0"/>
              </a:spcBef>
              <a:spcAft>
                <a:spcPts val="0"/>
              </a:spcAft>
            </a:pPr>
            <a:r>
              <a:rPr lang="en-MY" sz="1632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    </a:t>
            </a:r>
            <a:r>
              <a:rPr lang="en-MY" sz="1632" kern="0" dirty="0" err="1">
                <a:solidFill>
                  <a:srgbClr val="0070C0"/>
                </a:solidFill>
                <a:latin typeface="Consolas"/>
                <a:cs typeface="Consolas"/>
              </a:rPr>
              <a:t>menuInflater.inflate</a:t>
            </a:r>
            <a:r>
              <a:rPr lang="en-MY" sz="1632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(</a:t>
            </a:r>
            <a:r>
              <a:rPr lang="en-MY" sz="1632" kern="0" dirty="0" err="1">
                <a:solidFill>
                  <a:sysClr val="windowText" lastClr="000000"/>
                </a:solidFill>
                <a:latin typeface="Consolas"/>
                <a:cs typeface="Consolas"/>
              </a:rPr>
              <a:t>R.menu.options_menus</a:t>
            </a:r>
            <a:r>
              <a:rPr lang="en-MY" sz="1632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, menu)</a:t>
            </a:r>
          </a:p>
          <a:p>
            <a:pPr marL="11516" defTabSz="829178" fontAlgn="auto">
              <a:lnSpc>
                <a:spcPts val="1941"/>
              </a:lnSpc>
              <a:spcBef>
                <a:spcPts val="0"/>
              </a:spcBef>
              <a:spcAft>
                <a:spcPts val="0"/>
              </a:spcAft>
            </a:pPr>
            <a:r>
              <a:rPr lang="en-MY" sz="1632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    return true</a:t>
            </a:r>
          </a:p>
          <a:p>
            <a:pPr marL="11516" defTabSz="829178" fontAlgn="auto">
              <a:lnSpc>
                <a:spcPts val="1941"/>
              </a:lnSpc>
              <a:spcBef>
                <a:spcPts val="0"/>
              </a:spcBef>
              <a:spcAft>
                <a:spcPts val="0"/>
              </a:spcAft>
            </a:pPr>
            <a:r>
              <a:rPr lang="en-MY" sz="1632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}</a:t>
            </a:r>
            <a:endParaRPr sz="1632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3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3" y="364305"/>
            <a:ext cx="5416732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91" dirty="0"/>
              <a:t>Menu </a:t>
            </a:r>
            <a:r>
              <a:rPr spc="-286" dirty="0"/>
              <a:t>Resource</a:t>
            </a:r>
            <a:r>
              <a:rPr spc="-190" dirty="0"/>
              <a:t> </a:t>
            </a:r>
            <a:r>
              <a:rPr spc="-204" dirty="0"/>
              <a:t>Files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115" y="1740073"/>
            <a:ext cx="7094291" cy="1803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root </a:t>
            </a:r>
            <a:r>
              <a:rPr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element </a:t>
            </a:r>
            <a:r>
              <a:rPr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has </a:t>
            </a:r>
            <a:r>
              <a:rPr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tag</a:t>
            </a:r>
            <a:r>
              <a:rPr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&lt;menu&gt;</a:t>
            </a:r>
            <a:r>
              <a:rPr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90212" indent="-208446" defTabSz="829178" fontAlgn="auto">
              <a:spcBef>
                <a:spcPts val="1152"/>
              </a:spcBef>
              <a:spcAft>
                <a:spcPts val="0"/>
              </a:spcAft>
              <a:buSzPct val="74358"/>
              <a:buFont typeface="Calibri"/>
              <a:buChar char="–"/>
              <a:tabLst>
                <a:tab pos="290212" algn="l"/>
              </a:tabLst>
            </a:pPr>
            <a:r>
              <a:rPr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As </a:t>
            </a:r>
            <a:r>
              <a:rPr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always </a:t>
            </a:r>
            <a:r>
              <a:rPr kern="0" spc="95" dirty="0">
                <a:solidFill>
                  <a:sysClr val="windowText" lastClr="000000"/>
                </a:solidFill>
                <a:latin typeface="Arial"/>
                <a:cs typeface="Arial"/>
              </a:rPr>
              <a:t>it </a:t>
            </a:r>
            <a:r>
              <a:rPr i="1" kern="0" spc="77" dirty="0">
                <a:solidFill>
                  <a:sysClr val="windowText" lastClr="000000"/>
                </a:solidFill>
                <a:latin typeface="Arial Narrow"/>
                <a:cs typeface="Arial Narrow"/>
              </a:rPr>
              <a:t>must </a:t>
            </a:r>
            <a:r>
              <a:rPr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declare </a:t>
            </a:r>
            <a:r>
              <a:rPr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kern="0" spc="9" dirty="0">
                <a:solidFill>
                  <a:sysClr val="windowText" lastClr="000000"/>
                </a:solidFill>
                <a:latin typeface="Arial Unicode MS"/>
                <a:cs typeface="Arial Unicode MS"/>
              </a:rPr>
              <a:t>xmlns:android</a:t>
            </a:r>
            <a:r>
              <a:rPr kern="0" spc="-145" dirty="0">
                <a:solidFill>
                  <a:sysClr val="windowText" lastClr="000000"/>
                </a:solidFill>
                <a:latin typeface="Arial Unicode MS"/>
                <a:cs typeface="Arial Unicode MS"/>
              </a:rPr>
              <a:t> </a:t>
            </a:r>
            <a:r>
              <a:rPr kern="0" spc="32" dirty="0">
                <a:solidFill>
                  <a:sysClr val="windowText" lastClr="000000"/>
                </a:solidFill>
                <a:latin typeface="Arial"/>
                <a:cs typeface="Arial"/>
              </a:rPr>
              <a:t>atribute.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16" defTabSz="829178" fontAlgn="auto">
              <a:spcBef>
                <a:spcPts val="725"/>
              </a:spcBef>
              <a:spcAft>
                <a:spcPts val="0"/>
              </a:spcAft>
            </a:pPr>
            <a:r>
              <a:rPr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Items </a:t>
            </a:r>
            <a:r>
              <a:rPr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have </a:t>
            </a:r>
            <a:r>
              <a:rPr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tag</a:t>
            </a:r>
            <a:r>
              <a:rPr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&lt;item&gt;</a:t>
            </a:r>
            <a:r>
              <a:rPr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16" defTabSz="829178" fontAlgn="auto">
              <a:spcBef>
                <a:spcPts val="807"/>
              </a:spcBef>
              <a:spcAft>
                <a:spcPts val="0"/>
              </a:spcAft>
            </a:pPr>
            <a:r>
              <a:rPr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Items </a:t>
            </a:r>
            <a:r>
              <a:rPr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can </a:t>
            </a:r>
            <a:r>
              <a:rPr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have </a:t>
            </a:r>
            <a:r>
              <a:rPr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following</a:t>
            </a:r>
            <a:r>
              <a:rPr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atributes:</a:t>
            </a:r>
            <a:endParaRPr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90212" indent="-208446" defTabSz="829178" fontAlgn="auto">
              <a:spcBef>
                <a:spcPts val="843"/>
              </a:spcBef>
              <a:spcAft>
                <a:spcPts val="0"/>
              </a:spcAft>
              <a:buSzPct val="74358"/>
              <a:buFont typeface="Calibri"/>
              <a:buChar char="–"/>
              <a:tabLst>
                <a:tab pos="290212" algn="l"/>
              </a:tabLst>
            </a:pPr>
            <a:r>
              <a:rPr sz="1600" kern="0" spc="-5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android:id</a:t>
            </a:r>
            <a:endParaRPr sz="16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056" y="3675450"/>
            <a:ext cx="90979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635" kern="0" spc="150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635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469" y="3598291"/>
            <a:ext cx="4403285" cy="23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1542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As </a:t>
            </a:r>
            <a:r>
              <a:rPr sz="1542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before, </a:t>
            </a:r>
            <a:r>
              <a:rPr sz="1542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it </a:t>
            </a:r>
            <a:r>
              <a:rPr sz="1542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lets </a:t>
            </a:r>
            <a:r>
              <a:rPr sz="1542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us </a:t>
            </a:r>
            <a:r>
              <a:rPr sz="1542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refer </a:t>
            </a:r>
            <a:r>
              <a:rPr sz="1542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154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542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1542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resource </a:t>
            </a:r>
            <a:r>
              <a:rPr sz="1542" kern="0" spc="14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1542" kern="0" spc="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42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code.</a:t>
            </a:r>
            <a:endParaRPr sz="1542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936" y="3889677"/>
            <a:ext cx="1866804" cy="272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1972" kern="0" spc="136" baseline="7662" dirty="0">
                <a:solidFill>
                  <a:sysClr val="windowText" lastClr="000000"/>
                </a:solidFill>
                <a:latin typeface="Calibri"/>
                <a:cs typeface="Calibri"/>
              </a:rPr>
              <a:t>– </a:t>
            </a:r>
            <a:r>
              <a:rPr sz="1972" kern="0" spc="224" baseline="7662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768" kern="0" spc="14" dirty="0">
                <a:solidFill>
                  <a:sysClr val="windowText" lastClr="000000"/>
                </a:solidFill>
                <a:latin typeface="Consolas"/>
                <a:cs typeface="Consolas"/>
              </a:rPr>
              <a:t>android:title</a:t>
            </a:r>
            <a:endParaRPr sz="1768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056" y="4322671"/>
            <a:ext cx="90979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635" kern="0" spc="1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635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468" y="4251269"/>
            <a:ext cx="3619596" cy="23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1542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542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text </a:t>
            </a:r>
            <a:r>
              <a:rPr sz="1542" kern="0" spc="14" dirty="0">
                <a:solidFill>
                  <a:sysClr val="windowText" lastClr="000000"/>
                </a:solidFill>
                <a:latin typeface="Arial"/>
                <a:cs typeface="Arial"/>
              </a:rPr>
              <a:t>that </a:t>
            </a:r>
            <a:r>
              <a:rPr sz="1542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is displayed </a:t>
            </a:r>
            <a:r>
              <a:rPr sz="1542" kern="0" dirty="0">
                <a:solidFill>
                  <a:sysClr val="windowText" lastClr="000000"/>
                </a:solidFill>
                <a:latin typeface="Arial"/>
                <a:cs typeface="Arial"/>
              </a:rPr>
              <a:t>for </a:t>
            </a:r>
            <a:r>
              <a:rPr sz="154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542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menu</a:t>
            </a:r>
            <a:r>
              <a:rPr sz="1542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42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item.</a:t>
            </a:r>
            <a:endParaRPr sz="1542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936" y="4550694"/>
            <a:ext cx="1741275" cy="272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1972" kern="0" spc="136" baseline="7662" dirty="0">
                <a:solidFill>
                  <a:sysClr val="windowText" lastClr="000000"/>
                </a:solidFill>
                <a:latin typeface="Calibri"/>
                <a:cs typeface="Calibri"/>
              </a:rPr>
              <a:t>– </a:t>
            </a:r>
            <a:r>
              <a:rPr sz="1972" kern="0" spc="224" baseline="7662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768" kern="0" spc="14" dirty="0">
                <a:solidFill>
                  <a:sysClr val="windowText" lastClr="000000"/>
                </a:solidFill>
                <a:latin typeface="Consolas"/>
                <a:cs typeface="Consolas"/>
              </a:rPr>
              <a:t>android:icon</a:t>
            </a:r>
            <a:endParaRPr sz="1768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4056" y="4975648"/>
            <a:ext cx="90979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635" kern="0" spc="1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635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468" y="4904248"/>
            <a:ext cx="5268165" cy="23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1542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Reference </a:t>
            </a:r>
            <a:r>
              <a:rPr sz="1542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1542"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1542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Drawable </a:t>
            </a:r>
            <a:r>
              <a:rPr sz="1542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resource </a:t>
            </a:r>
            <a:r>
              <a:rPr sz="1542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1542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provide </a:t>
            </a:r>
            <a:r>
              <a:rPr sz="1542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an </a:t>
            </a:r>
            <a:r>
              <a:rPr sz="1542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icon </a:t>
            </a:r>
            <a:r>
              <a:rPr sz="1542" kern="0" dirty="0">
                <a:solidFill>
                  <a:sysClr val="windowText" lastClr="000000"/>
                </a:solidFill>
                <a:latin typeface="Arial"/>
                <a:cs typeface="Arial"/>
              </a:rPr>
              <a:t>for </a:t>
            </a:r>
            <a:r>
              <a:rPr sz="154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42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42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item.</a:t>
            </a:r>
            <a:endParaRPr sz="154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676" y="5203673"/>
            <a:ext cx="2747807" cy="272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1972" kern="0" spc="136" baseline="7662" dirty="0">
                <a:solidFill>
                  <a:sysClr val="windowText" lastClr="000000"/>
                </a:solidFill>
                <a:latin typeface="Calibri"/>
                <a:cs typeface="Calibri"/>
              </a:rPr>
              <a:t>– </a:t>
            </a:r>
            <a:r>
              <a:rPr sz="1972" kern="0" spc="258" baseline="7662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768" kern="0" spc="14" dirty="0">
                <a:solidFill>
                  <a:sysClr val="windowText" lastClr="000000"/>
                </a:solidFill>
                <a:latin typeface="Consolas"/>
                <a:cs typeface="Consolas"/>
              </a:rPr>
              <a:t>android:showAsAction</a:t>
            </a:r>
            <a:endParaRPr sz="1768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056" y="5628628"/>
            <a:ext cx="90979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spcBef>
                <a:spcPts val="0"/>
              </a:spcBef>
              <a:spcAft>
                <a:spcPts val="0"/>
              </a:spcAft>
            </a:pPr>
            <a:r>
              <a:rPr sz="635" kern="0" spc="1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635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5035" y="5557226"/>
            <a:ext cx="73388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 fontAlgn="auto">
              <a:lnSpc>
                <a:spcPts val="1768"/>
              </a:lnSpc>
              <a:spcBef>
                <a:spcPts val="0"/>
              </a:spcBef>
              <a:spcAft>
                <a:spcPts val="0"/>
              </a:spcAft>
            </a:pPr>
            <a:r>
              <a:rPr sz="1542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Determines </a:t>
            </a:r>
            <a:r>
              <a:rPr sz="1542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whether </a:t>
            </a:r>
            <a:r>
              <a:rPr sz="154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542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1542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item </a:t>
            </a:r>
            <a:r>
              <a:rPr sz="1542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can </a:t>
            </a:r>
            <a:r>
              <a:rPr sz="1542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appear </a:t>
            </a:r>
            <a:r>
              <a:rPr sz="1542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in </a:t>
            </a:r>
            <a:r>
              <a:rPr sz="154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542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Action </a:t>
            </a:r>
            <a:r>
              <a:rPr sz="1542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Bar </a:t>
            </a:r>
            <a:r>
              <a:rPr sz="154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rather </a:t>
            </a:r>
            <a:r>
              <a:rPr sz="1542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than </a:t>
            </a:r>
            <a:r>
              <a:rPr sz="154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542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overflow  </a:t>
            </a:r>
            <a:r>
              <a:rPr sz="1542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item.</a:t>
            </a:r>
            <a:endParaRPr sz="1542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05" y="2561983"/>
            <a:ext cx="2552522" cy="20174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84695" y="4120523"/>
            <a:ext cx="2530232" cy="491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31858"/>
            <a:ext cx="6083303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172" dirty="0"/>
              <a:t>Menus: </a:t>
            </a:r>
            <a:r>
              <a:rPr spc="-190" dirty="0"/>
              <a:t>Event</a:t>
            </a:r>
            <a:r>
              <a:rPr spc="-95" dirty="0"/>
              <a:t> </a:t>
            </a:r>
            <a:r>
              <a:rPr spc="-68" dirty="0"/>
              <a:t>Handling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7663" y="1803124"/>
            <a:ext cx="8129784" cy="3747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marR="4607" indent="-457200" defTabSz="829178" fontAlgn="auto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40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There </a:t>
            </a:r>
            <a:r>
              <a:rPr sz="2400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2400" kern="0" spc="-145" dirty="0">
                <a:solidFill>
                  <a:sysClr val="windowText" lastClr="000000"/>
                </a:solidFill>
                <a:latin typeface="Arial"/>
                <a:cs typeface="Arial"/>
              </a:rPr>
              <a:t>one </a:t>
            </a:r>
            <a:r>
              <a:rPr sz="2400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event </a:t>
            </a:r>
            <a:r>
              <a:rPr sz="2400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handler </a:t>
            </a:r>
            <a:r>
              <a:rPr sz="2400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for 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all </a:t>
            </a:r>
            <a:r>
              <a:rPr sz="24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2400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“click”</a:t>
            </a:r>
            <a:r>
              <a:rPr sz="2400" kern="0" spc="-3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events.  </a:t>
            </a:r>
            <a:r>
              <a:rPr sz="240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Your </a:t>
            </a:r>
            <a:r>
              <a:rPr sz="2400" kern="0" spc="23" dirty="0">
                <a:solidFill>
                  <a:sysClr val="windowText" lastClr="000000"/>
                </a:solidFill>
                <a:latin typeface="Arial"/>
                <a:cs typeface="Arial"/>
              </a:rPr>
              <a:t>Activity </a:t>
            </a:r>
            <a:r>
              <a:rPr sz="2400" kern="0" spc="-177" dirty="0">
                <a:solidFill>
                  <a:sysClr val="windowText" lastClr="000000"/>
                </a:solidFill>
                <a:latin typeface="Arial"/>
                <a:cs typeface="Arial"/>
              </a:rPr>
              <a:t>needs </a:t>
            </a:r>
            <a:r>
              <a:rPr sz="2400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400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override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68716" indent="-457200" defTabSz="829178" fontAlgn="auto">
              <a:lnSpc>
                <a:spcPts val="321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400" b="1" kern="0" spc="-14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onOptionsItemSelected</a:t>
            </a:r>
            <a:r>
              <a:rPr sz="2400" kern="0" spc="-14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(</a:t>
            </a:r>
            <a:r>
              <a:rPr lang="en-MY" sz="2400" kern="0" spc="-14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item:</a:t>
            </a:r>
            <a:r>
              <a:rPr sz="2400" kern="0" spc="-14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MenuItem</a:t>
            </a:r>
            <a:r>
              <a:rPr sz="2400" kern="0" spc="-14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)</a:t>
            </a:r>
            <a:endParaRPr sz="24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468716" indent="-457200" defTabSz="829178" fontAlgn="auto">
              <a:lnSpc>
                <a:spcPts val="3215"/>
              </a:lnSpc>
              <a:spcBef>
                <a:spcPts val="1088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400" kern="0" spc="-185" dirty="0">
                <a:solidFill>
                  <a:sysClr val="windowText" lastClr="000000"/>
                </a:solidFill>
                <a:latin typeface="Arial"/>
                <a:cs typeface="Arial"/>
              </a:rPr>
              <a:t>You </a:t>
            </a:r>
            <a:r>
              <a:rPr sz="240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can </a:t>
            </a:r>
            <a:r>
              <a:rPr sz="2400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find </a:t>
            </a:r>
            <a:r>
              <a:rPr sz="2400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which </a:t>
            </a:r>
            <a:r>
              <a:rPr sz="240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item </a:t>
            </a:r>
            <a:r>
              <a:rPr sz="2400" kern="0" spc="141" dirty="0">
                <a:solidFill>
                  <a:sysClr val="windowText" lastClr="000000"/>
                </a:solidFill>
                <a:latin typeface="Arial"/>
                <a:cs typeface="Arial"/>
              </a:rPr>
              <a:t>it </a:t>
            </a:r>
            <a:r>
              <a:rPr sz="2400" kern="0" spc="-154" dirty="0">
                <a:solidFill>
                  <a:sysClr val="windowText" lastClr="000000"/>
                </a:solidFill>
                <a:latin typeface="Arial"/>
                <a:cs typeface="Arial"/>
              </a:rPr>
              <a:t>was </a:t>
            </a:r>
            <a:r>
              <a:rPr sz="2400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by </a:t>
            </a:r>
            <a:r>
              <a:rPr sz="2400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using</a:t>
            </a:r>
            <a:r>
              <a:rPr sz="2400" kern="0" spc="-28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36" dirty="0" smtClean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lang="en-MY"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MY" sz="24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2400" kern="0" spc="-14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temId</a:t>
            </a:r>
            <a:r>
              <a:rPr lang="en-MY" sz="2400" kern="0" spc="-14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 attribute </a:t>
            </a:r>
            <a:r>
              <a:rPr sz="2400" kern="0" spc="-32" dirty="0" smtClean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sz="2400" kern="0" spc="-213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40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MenuItem.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68716" indent="-457200" defTabSz="829178" fontAlgn="auto">
              <a:spcBef>
                <a:spcPts val="1043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400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This </a:t>
            </a:r>
            <a:r>
              <a:rPr sz="24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2400" kern="0" spc="-213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400" b="1" kern="0" spc="-45" dirty="0">
                <a:solidFill>
                  <a:sysClr val="windowText" lastClr="000000"/>
                </a:solidFill>
                <a:latin typeface="Gill Sans MT"/>
                <a:cs typeface="Gill Sans MT"/>
              </a:rPr>
              <a:t>Boolean</a:t>
            </a:r>
            <a:r>
              <a:rPr sz="2400" b="1" kern="0" spc="150" dirty="0">
                <a:solidFill>
                  <a:sysClr val="windowText" lastClr="000000"/>
                </a:solidFill>
                <a:latin typeface="Gill Sans MT"/>
                <a:cs typeface="Gill Sans MT"/>
              </a:rPr>
              <a:t> </a:t>
            </a:r>
            <a:r>
              <a:rPr sz="24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method.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04898" lvl="1" indent="-342900" defTabSz="829178">
              <a:spcBef>
                <a:spcPts val="1079"/>
              </a:spcBef>
              <a:buSzPct val="73584"/>
              <a:buFont typeface="Wingdings" panose="05000000000000000000" pitchFamily="2" charset="2"/>
              <a:buChar char="§"/>
              <a:tabLst>
                <a:tab pos="382919" algn="l"/>
                <a:tab pos="383494" algn="l"/>
              </a:tabLst>
            </a:pPr>
            <a:r>
              <a:rPr sz="2000" kern="0" spc="59" dirty="0">
                <a:solidFill>
                  <a:sysClr val="windowText" lastClr="000000"/>
                </a:solidFill>
                <a:latin typeface="Arial"/>
                <a:cs typeface="Arial"/>
              </a:rPr>
              <a:t>If </a:t>
            </a:r>
            <a:r>
              <a:rPr sz="2000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you </a:t>
            </a:r>
            <a:r>
              <a:rPr sz="2000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handle 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00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2000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event, </a:t>
            </a:r>
            <a:r>
              <a:rPr sz="200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you </a:t>
            </a:r>
            <a:r>
              <a:rPr sz="200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should </a:t>
            </a:r>
            <a:r>
              <a:rPr sz="2000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return</a:t>
            </a:r>
            <a:r>
              <a:rPr sz="2000" kern="0" spc="-1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91" dirty="0">
                <a:solidFill>
                  <a:sysClr val="windowText" lastClr="000000"/>
                </a:solidFill>
                <a:latin typeface="Gill Sans MT"/>
                <a:cs typeface="Gill Sans MT"/>
              </a:rPr>
              <a:t>true</a:t>
            </a:r>
            <a:r>
              <a:rPr sz="2000" kern="0" spc="-91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04898" marR="338581" lvl="1" indent="-342900" defTabSz="829178">
              <a:lnSpc>
                <a:spcPts val="2748"/>
              </a:lnSpc>
              <a:spcBef>
                <a:spcPts val="1038"/>
              </a:spcBef>
              <a:buSzPct val="73584"/>
              <a:buFont typeface="Wingdings" panose="05000000000000000000" pitchFamily="2" charset="2"/>
              <a:buChar char="§"/>
              <a:tabLst>
                <a:tab pos="382919" algn="l"/>
                <a:tab pos="383494" algn="l"/>
              </a:tabLst>
            </a:pPr>
            <a:r>
              <a:rPr sz="200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Otherwise, </a:t>
            </a:r>
            <a:r>
              <a:rPr sz="2000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return 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000" kern="0" spc="-136" dirty="0">
                <a:solidFill>
                  <a:sysClr val="windowText" lastClr="000000"/>
                </a:solidFill>
                <a:latin typeface="Arial"/>
                <a:cs typeface="Arial"/>
              </a:rPr>
              <a:t>superclass </a:t>
            </a:r>
            <a:r>
              <a:rPr sz="2000" kern="0" spc="-41" dirty="0">
                <a:solidFill>
                  <a:sysClr val="windowText" lastClr="000000"/>
                </a:solidFill>
                <a:latin typeface="Arial"/>
                <a:cs typeface="Arial"/>
              </a:rPr>
              <a:t>implementation </a:t>
            </a:r>
            <a:r>
              <a:rPr sz="2000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17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41" dirty="0">
                <a:solidFill>
                  <a:sysClr val="windowText" lastClr="000000"/>
                </a:solidFill>
                <a:latin typeface="Arial"/>
                <a:cs typeface="Arial"/>
              </a:rPr>
              <a:t>the  </a:t>
            </a:r>
            <a:r>
              <a:rPr sz="2000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method.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7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3" y="252353"/>
            <a:ext cx="8267604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91" dirty="0"/>
              <a:t>Menu </a:t>
            </a:r>
            <a:r>
              <a:rPr spc="-227" dirty="0"/>
              <a:t>Example: </a:t>
            </a:r>
            <a:r>
              <a:rPr spc="-286" dirty="0"/>
              <a:t>Resource</a:t>
            </a:r>
            <a:r>
              <a:rPr spc="-59" dirty="0"/>
              <a:t> </a:t>
            </a:r>
            <a:r>
              <a:rPr spc="-150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359311" y="1961814"/>
            <a:ext cx="8421923" cy="3460670"/>
          </a:xfrm>
          <a:custGeom>
            <a:avLst/>
            <a:gdLst/>
            <a:ahLst/>
            <a:cxnLst/>
            <a:rect l="l" t="t" r="r" b="b"/>
            <a:pathLst>
              <a:path w="9287510" h="3816350">
                <a:moveTo>
                  <a:pt x="9287510" y="0"/>
                </a:moveTo>
                <a:lnTo>
                  <a:pt x="0" y="0"/>
                </a:lnTo>
                <a:lnTo>
                  <a:pt x="0" y="3816350"/>
                </a:lnTo>
                <a:lnTo>
                  <a:pt x="9287510" y="3816350"/>
                </a:lnTo>
                <a:lnTo>
                  <a:pt x="928751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311" y="1961814"/>
            <a:ext cx="8421923" cy="3460670"/>
          </a:xfrm>
          <a:custGeom>
            <a:avLst/>
            <a:gdLst/>
            <a:ahLst/>
            <a:cxnLst/>
            <a:rect l="l" t="t" r="r" b="b"/>
            <a:pathLst>
              <a:path w="9287510" h="3816350">
                <a:moveTo>
                  <a:pt x="4644390" y="3816350"/>
                </a:moveTo>
                <a:lnTo>
                  <a:pt x="0" y="3816350"/>
                </a:lnTo>
                <a:lnTo>
                  <a:pt x="0" y="0"/>
                </a:lnTo>
                <a:lnTo>
                  <a:pt x="9287510" y="0"/>
                </a:lnTo>
                <a:lnTo>
                  <a:pt x="9287510" y="3816350"/>
                </a:lnTo>
                <a:lnTo>
                  <a:pt x="4644390" y="381635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257" y="2319974"/>
            <a:ext cx="8286030" cy="2735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lnSpc>
                <a:spcPts val="2154"/>
              </a:lnSpc>
              <a:spcBef>
                <a:spcPts val="0"/>
              </a:spcBef>
              <a:spcAft>
                <a:spcPts val="0"/>
              </a:spcAft>
            </a:pPr>
            <a:r>
              <a:rPr sz="1814" kern="0" spc="-5" dirty="0">
                <a:solidFill>
                  <a:srgbClr val="535300"/>
                </a:solidFill>
                <a:latin typeface="Consolas"/>
                <a:cs typeface="Consolas"/>
              </a:rPr>
              <a:t>&lt;?</a:t>
            </a:r>
            <a:r>
              <a:rPr sz="1814" kern="0" spc="-5" dirty="0">
                <a:solidFill>
                  <a:sysClr val="windowText" lastClr="000000"/>
                </a:solidFill>
                <a:latin typeface="Consolas"/>
                <a:cs typeface="Consolas"/>
              </a:rPr>
              <a:t>xml </a:t>
            </a:r>
            <a:r>
              <a:rPr sz="1814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version</a:t>
            </a:r>
            <a:r>
              <a:rPr sz="1814" kern="0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dirty="0">
                <a:solidFill>
                  <a:srgbClr val="730003"/>
                </a:solidFill>
                <a:latin typeface="Consolas"/>
                <a:cs typeface="Consolas"/>
              </a:rPr>
              <a:t>"1.0"</a:t>
            </a:r>
            <a:r>
              <a:rPr sz="1814" kern="0" spc="-23" dirty="0">
                <a:solidFill>
                  <a:srgbClr val="730003"/>
                </a:solidFill>
                <a:latin typeface="Consolas"/>
                <a:cs typeface="Consolas"/>
              </a:rPr>
              <a:t> </a:t>
            </a:r>
            <a:r>
              <a:rPr sz="1814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encoding</a:t>
            </a:r>
            <a:r>
              <a:rPr sz="1814" kern="0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dirty="0">
                <a:solidFill>
                  <a:srgbClr val="730003"/>
                </a:solidFill>
                <a:latin typeface="Consolas"/>
                <a:cs typeface="Consolas"/>
              </a:rPr>
              <a:t>"utf-8"</a:t>
            </a:r>
            <a:r>
              <a:rPr sz="1814" kern="0" dirty="0">
                <a:solidFill>
                  <a:srgbClr val="535300"/>
                </a:solidFill>
                <a:latin typeface="Consolas"/>
                <a:cs typeface="Consolas"/>
              </a:rPr>
              <a:t>?&gt;</a:t>
            </a:r>
            <a:endParaRPr sz="1814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11516" defTabSz="829178" fontAlgn="auto">
              <a:lnSpc>
                <a:spcPts val="2131"/>
              </a:lnSpc>
              <a:spcBef>
                <a:spcPts val="0"/>
              </a:spcBef>
              <a:spcAft>
                <a:spcPts val="0"/>
              </a:spcAft>
            </a:pPr>
            <a:r>
              <a:rPr sz="1814" kern="0" spc="-5" dirty="0">
                <a:solidFill>
                  <a:srgbClr val="000076"/>
                </a:solidFill>
                <a:latin typeface="Consolas"/>
                <a:cs typeface="Consolas"/>
              </a:rPr>
              <a:t>&lt;menu</a:t>
            </a:r>
            <a:r>
              <a:rPr sz="1814" kern="0" spc="-9" dirty="0">
                <a:solidFill>
                  <a:srgbClr val="000076"/>
                </a:solidFill>
                <a:latin typeface="Consolas"/>
                <a:cs typeface="Consolas"/>
              </a:rPr>
              <a:t> </a:t>
            </a:r>
            <a:r>
              <a:rPr sz="1814" kern="0" dirty="0">
                <a:solidFill>
                  <a:srgbClr val="721176"/>
                </a:solidFill>
                <a:latin typeface="Consolas"/>
                <a:cs typeface="Consolas"/>
              </a:rPr>
              <a:t>xmlns:android</a:t>
            </a:r>
            <a:r>
              <a:rPr sz="1814" kern="0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dirty="0">
                <a:solidFill>
                  <a:srgbClr val="730003"/>
                </a:solidFill>
                <a:latin typeface="Consolas"/>
                <a:cs typeface="Consolas"/>
              </a:rPr>
              <a:t>"</a:t>
            </a:r>
            <a:r>
              <a:rPr sz="1814" kern="0" dirty="0">
                <a:solidFill>
                  <a:srgbClr val="730003"/>
                </a:solidFill>
                <a:latin typeface="Consolas"/>
                <a:cs typeface="Consolas"/>
                <a:hlinkClick r:id="rId2"/>
              </a:rPr>
              <a:t>http://schemas.android.com/apk/res/android"</a:t>
            </a:r>
            <a:r>
              <a:rPr sz="1814" kern="0" dirty="0">
                <a:solidFill>
                  <a:srgbClr val="000076"/>
                </a:solidFill>
                <a:latin typeface="Consolas"/>
                <a:cs typeface="Consolas"/>
              </a:rPr>
              <a:t>&gt;</a:t>
            </a:r>
            <a:endParaRPr sz="1814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1282923" marR="2424194" indent="-763535" defTabSz="829178" fontAlgn="auto">
              <a:lnSpc>
                <a:spcPct val="98100"/>
              </a:lnSpc>
              <a:spcBef>
                <a:spcPts val="18"/>
              </a:spcBef>
              <a:spcAft>
                <a:spcPts val="0"/>
              </a:spcAft>
            </a:pPr>
            <a:r>
              <a:rPr sz="1814" kern="0" dirty="0">
                <a:solidFill>
                  <a:srgbClr val="000076"/>
                </a:solidFill>
                <a:latin typeface="Consolas"/>
                <a:cs typeface="Consolas"/>
              </a:rPr>
              <a:t>&lt;item </a:t>
            </a:r>
            <a:r>
              <a:rPr sz="1814" kern="0" dirty="0">
                <a:solidFill>
                  <a:srgbClr val="721176"/>
                </a:solidFill>
                <a:latin typeface="Consolas"/>
                <a:cs typeface="Consolas"/>
              </a:rPr>
              <a:t>android:id</a:t>
            </a:r>
            <a:r>
              <a:rPr sz="1814" kern="0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dirty="0">
                <a:solidFill>
                  <a:srgbClr val="730003"/>
                </a:solidFill>
                <a:latin typeface="Consolas"/>
                <a:cs typeface="Consolas"/>
              </a:rPr>
              <a:t>"@+id/new_game"  </a:t>
            </a:r>
            <a:r>
              <a:rPr sz="1814" kern="0" spc="-5" dirty="0">
                <a:solidFill>
                  <a:srgbClr val="721176"/>
                </a:solidFill>
                <a:latin typeface="Consolas"/>
                <a:cs typeface="Consolas"/>
              </a:rPr>
              <a:t>android:icon</a:t>
            </a:r>
            <a:r>
              <a:rPr sz="1814" kern="0" spc="-5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spc="-5" dirty="0">
                <a:solidFill>
                  <a:srgbClr val="730003"/>
                </a:solidFill>
                <a:latin typeface="Consolas"/>
                <a:cs typeface="Consolas"/>
              </a:rPr>
              <a:t>"@drawable/ic_new_game"  </a:t>
            </a:r>
            <a:r>
              <a:rPr sz="1814" kern="0" spc="-5" dirty="0">
                <a:solidFill>
                  <a:srgbClr val="721176"/>
                </a:solidFill>
                <a:latin typeface="Consolas"/>
                <a:cs typeface="Consolas"/>
              </a:rPr>
              <a:t>android:title</a:t>
            </a:r>
            <a:r>
              <a:rPr sz="1814" kern="0" spc="-5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spc="-5" dirty="0">
                <a:solidFill>
                  <a:srgbClr val="730003"/>
                </a:solidFill>
                <a:latin typeface="Consolas"/>
                <a:cs typeface="Consolas"/>
              </a:rPr>
              <a:t>"@string/new_game"  </a:t>
            </a:r>
            <a:r>
              <a:rPr sz="1814" kern="0" dirty="0">
                <a:solidFill>
                  <a:srgbClr val="721176"/>
                </a:solidFill>
                <a:latin typeface="Consolas"/>
                <a:cs typeface="Consolas"/>
              </a:rPr>
              <a:t>android:showAsAction</a:t>
            </a:r>
            <a:r>
              <a:rPr sz="1814" kern="0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dirty="0">
                <a:solidFill>
                  <a:srgbClr val="730003"/>
                </a:solidFill>
                <a:latin typeface="Consolas"/>
                <a:cs typeface="Consolas"/>
              </a:rPr>
              <a:t>"ifRoom"</a:t>
            </a:r>
            <a:r>
              <a:rPr sz="1814" kern="0" dirty="0">
                <a:solidFill>
                  <a:srgbClr val="000076"/>
                </a:solidFill>
                <a:latin typeface="Consolas"/>
                <a:cs typeface="Consolas"/>
              </a:rPr>
              <a:t>/&gt;</a:t>
            </a:r>
            <a:endParaRPr sz="1814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519388" defTabSz="829178" fontAlgn="auto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sz="1814" kern="0" dirty="0">
                <a:solidFill>
                  <a:srgbClr val="000076"/>
                </a:solidFill>
                <a:latin typeface="Consolas"/>
                <a:cs typeface="Consolas"/>
              </a:rPr>
              <a:t>&lt;item</a:t>
            </a:r>
            <a:r>
              <a:rPr sz="1814" kern="0" spc="-77" dirty="0">
                <a:solidFill>
                  <a:srgbClr val="000076"/>
                </a:solidFill>
                <a:latin typeface="Consolas"/>
                <a:cs typeface="Consolas"/>
              </a:rPr>
              <a:t> </a:t>
            </a:r>
            <a:r>
              <a:rPr sz="1814" kern="0" dirty="0">
                <a:solidFill>
                  <a:srgbClr val="721176"/>
                </a:solidFill>
                <a:latin typeface="Consolas"/>
                <a:cs typeface="Consolas"/>
              </a:rPr>
              <a:t>android:id</a:t>
            </a:r>
            <a:r>
              <a:rPr sz="1814" kern="0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dirty="0">
                <a:solidFill>
                  <a:srgbClr val="730003"/>
                </a:solidFill>
                <a:latin typeface="Consolas"/>
                <a:cs typeface="Consolas"/>
              </a:rPr>
              <a:t>"@+id/help"</a:t>
            </a:r>
            <a:endParaRPr sz="1814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1282923" marR="2932641" defTabSz="829178" fontAlgn="auto">
              <a:lnSpc>
                <a:spcPts val="2131"/>
              </a:lnSpc>
              <a:spcBef>
                <a:spcPts val="91"/>
              </a:spcBef>
              <a:spcAft>
                <a:spcPts val="0"/>
              </a:spcAft>
            </a:pPr>
            <a:r>
              <a:rPr sz="1814" kern="0" spc="-5" dirty="0">
                <a:solidFill>
                  <a:srgbClr val="721176"/>
                </a:solidFill>
                <a:latin typeface="Consolas"/>
                <a:cs typeface="Consolas"/>
              </a:rPr>
              <a:t>android:icon</a:t>
            </a:r>
            <a:r>
              <a:rPr sz="1814" kern="0" spc="-5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spc="-5" dirty="0">
                <a:solidFill>
                  <a:srgbClr val="730003"/>
                </a:solidFill>
                <a:latin typeface="Consolas"/>
                <a:cs typeface="Consolas"/>
              </a:rPr>
              <a:t>"@drawable/ic_help"  </a:t>
            </a:r>
            <a:r>
              <a:rPr sz="1814" kern="0" spc="-5" dirty="0">
                <a:solidFill>
                  <a:srgbClr val="721176"/>
                </a:solidFill>
                <a:latin typeface="Consolas"/>
                <a:cs typeface="Consolas"/>
              </a:rPr>
              <a:t>android:title</a:t>
            </a:r>
            <a:r>
              <a:rPr sz="1814" kern="0" spc="-5" dirty="0">
                <a:solidFill>
                  <a:srgbClr val="535300"/>
                </a:solidFill>
                <a:latin typeface="Consolas"/>
                <a:cs typeface="Consolas"/>
              </a:rPr>
              <a:t>=</a:t>
            </a:r>
            <a:r>
              <a:rPr sz="1814" kern="0" spc="-5" dirty="0">
                <a:solidFill>
                  <a:srgbClr val="730003"/>
                </a:solidFill>
                <a:latin typeface="Consolas"/>
                <a:cs typeface="Consolas"/>
              </a:rPr>
              <a:t>"@string/help"</a:t>
            </a:r>
            <a:r>
              <a:rPr sz="1814" kern="0" spc="68" dirty="0">
                <a:solidFill>
                  <a:srgbClr val="730003"/>
                </a:solidFill>
                <a:latin typeface="Consolas"/>
                <a:cs typeface="Consolas"/>
              </a:rPr>
              <a:t> </a:t>
            </a:r>
            <a:r>
              <a:rPr sz="1814" kern="0" dirty="0">
                <a:solidFill>
                  <a:srgbClr val="000076"/>
                </a:solidFill>
                <a:latin typeface="Consolas"/>
                <a:cs typeface="Consolas"/>
              </a:rPr>
              <a:t>/&gt;</a:t>
            </a:r>
            <a:endParaRPr sz="1814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11516" defTabSz="829178" fontAlgn="auto">
              <a:lnSpc>
                <a:spcPts val="2068"/>
              </a:lnSpc>
              <a:spcBef>
                <a:spcPts val="0"/>
              </a:spcBef>
              <a:spcAft>
                <a:spcPts val="0"/>
              </a:spcAft>
            </a:pPr>
            <a:r>
              <a:rPr sz="1814" kern="0" spc="-5" dirty="0">
                <a:solidFill>
                  <a:srgbClr val="000076"/>
                </a:solidFill>
                <a:latin typeface="Consolas"/>
                <a:cs typeface="Consolas"/>
              </a:rPr>
              <a:t>&lt;/menu&gt;</a:t>
            </a:r>
            <a:endParaRPr sz="1814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04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542910"/>
            <a:ext cx="7518996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91" dirty="0"/>
              <a:t>Menu </a:t>
            </a:r>
            <a:r>
              <a:rPr spc="-227" dirty="0"/>
              <a:t>Example: </a:t>
            </a:r>
            <a:r>
              <a:rPr spc="-195" dirty="0"/>
              <a:t>Event</a:t>
            </a:r>
            <a:r>
              <a:rPr spc="-54" dirty="0"/>
              <a:t> </a:t>
            </a:r>
            <a:r>
              <a:rPr spc="-63" dirty="0"/>
              <a:t>Handling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331" y="2141376"/>
            <a:ext cx="7376632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override fun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onOptionsItemSelected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(item: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MenuItem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Boolean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when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item.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itemId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menu_dialog1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-&gt; showDialog1()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menu_dialog2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-&gt;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showCustomDialog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menu_date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-&gt;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showDateDialog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menu_time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-&gt; {}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menu_close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-&gt;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showCloseDialog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super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.onOptionsItemSelected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(item)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268344"/>
            <a:ext cx="4613426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91" dirty="0"/>
              <a:t>Context</a:t>
            </a:r>
            <a:r>
              <a:rPr spc="-172" dirty="0"/>
              <a:t> </a:t>
            </a:r>
            <a:r>
              <a:rPr spc="-154" dirty="0"/>
              <a:t>Menus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5606" y="1901588"/>
            <a:ext cx="7606564" cy="3316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indent="-457200" defTabSz="82917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kern="0" spc="-136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sz="2800" kern="0" spc="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kern="0" spc="-27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kern="0" spc="-136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Views.</a:t>
            </a:r>
            <a:endParaRPr sz="28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716" marR="4607" indent="-457200" defTabSz="829178" fontAlgn="auto">
              <a:lnSpc>
                <a:spcPts val="3319"/>
              </a:lnSpc>
              <a:spcBef>
                <a:spcPts val="1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kern="0" spc="-4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2800" kern="0" spc="-86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sz="2800" kern="0" spc="-15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800" kern="0" spc="-218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800" kern="0" spc="-17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used, </a:t>
            </a:r>
            <a:r>
              <a:rPr sz="2800" kern="0" spc="-14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sz="2800" kern="0" spc="-9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2800" kern="0" spc="127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ofen </a:t>
            </a:r>
            <a:r>
              <a:rPr sz="2800" kern="0" spc="-1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800" kern="0" spc="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kern="0" spc="-13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kern="0" spc="-22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sz="2800" kern="0" spc="-54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ListView </a:t>
            </a:r>
            <a:r>
              <a:rPr sz="2800" kern="0" spc="-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GridView </a:t>
            </a:r>
            <a:r>
              <a:rPr sz="2800" kern="0" spc="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kern="0" spc="-9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sz="2800" kern="0" spc="-9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</a:t>
            </a:r>
            <a:r>
              <a:rPr sz="2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800" kern="0" spc="-1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 </a:t>
            </a:r>
            <a:r>
              <a:rPr sz="2800" kern="0" spc="-2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sz="2800" kern="0" spc="27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kern="0" spc="-4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kern="0" spc="-508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kern="0" spc="-136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View.</a:t>
            </a:r>
            <a:endParaRPr sz="28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716" marR="40883" indent="-457200" defTabSz="829178" fontAlgn="auto">
              <a:lnSpc>
                <a:spcPts val="3319"/>
              </a:lnSpc>
              <a:spcBef>
                <a:spcPts val="12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kern="0" spc="77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800" kern="0" spc="-7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800" kern="0" spc="-5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 </a:t>
            </a:r>
            <a:r>
              <a:rPr sz="2800" kern="0" spc="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kern="0" spc="-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sz="2800" kern="0" spc="-7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</a:t>
            </a:r>
            <a:r>
              <a:rPr sz="2800" kern="0" spc="-136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 </a:t>
            </a:r>
            <a:r>
              <a:rPr sz="2800" kern="0" spc="-3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kern="0" spc="-29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kern="0" spc="-5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Android,  </a:t>
            </a:r>
            <a:r>
              <a:rPr sz="2800" kern="0" spc="-7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800" kern="0" spc="-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sz="2800" kern="0" spc="-13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sz="2800" kern="0" spc="-22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i="1" kern="0" spc="18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 </a:t>
            </a:r>
            <a:r>
              <a:rPr sz="2800" i="1" kern="0" spc="9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sz="2800" i="1" kern="0" spc="154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kern="0" spc="5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sz="2800" kern="0" spc="5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Context Menu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1" b="6781"/>
          <a:stretch>
            <a:fillRect/>
          </a:stretch>
        </p:blipFill>
        <p:spPr bwMode="auto">
          <a:xfrm>
            <a:off x="2074862" y="1968101"/>
            <a:ext cx="5038725" cy="377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52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23269"/>
            <a:ext cx="6801150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91" dirty="0"/>
              <a:t>Creating </a:t>
            </a:r>
            <a:r>
              <a:rPr spc="-304" dirty="0"/>
              <a:t>a </a:t>
            </a:r>
            <a:r>
              <a:rPr spc="-91" dirty="0"/>
              <a:t>Context</a:t>
            </a:r>
            <a:r>
              <a:rPr spc="-32" dirty="0"/>
              <a:t> </a:t>
            </a:r>
            <a:r>
              <a:rPr spc="-91" dirty="0"/>
              <a:t>Menu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239" y="1906194"/>
            <a:ext cx="7843802" cy="364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333974" defTabSz="829178" fontAlgn="auto">
              <a:lnSpc>
                <a:spcPts val="3328"/>
              </a:lnSpc>
              <a:spcBef>
                <a:spcPts val="0"/>
              </a:spcBef>
              <a:spcAft>
                <a:spcPts val="0"/>
              </a:spcAft>
            </a:pPr>
            <a:r>
              <a:rPr sz="24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Call </a:t>
            </a:r>
            <a:r>
              <a:rPr sz="2400" b="1"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registerForContextMenu</a:t>
            </a:r>
            <a:r>
              <a:rPr sz="2400"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()</a:t>
            </a:r>
            <a:r>
              <a:rPr sz="240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, </a:t>
            </a:r>
            <a:r>
              <a:rPr sz="2400" kern="0" spc="-145" dirty="0">
                <a:solidFill>
                  <a:sysClr val="windowText" lastClr="000000"/>
                </a:solidFill>
                <a:latin typeface="Arial"/>
                <a:cs typeface="Arial"/>
              </a:rPr>
              <a:t>passing </a:t>
            </a: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the  </a:t>
            </a:r>
            <a:r>
              <a:rPr sz="2400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View </a:t>
            </a:r>
            <a:r>
              <a:rPr sz="2400" kern="0" spc="-145" dirty="0">
                <a:solidFill>
                  <a:sysClr val="windowText" lastClr="000000"/>
                </a:solidFill>
                <a:latin typeface="Arial"/>
                <a:cs typeface="Arial"/>
              </a:rPr>
              <a:t>concerned </a:t>
            </a:r>
            <a:r>
              <a:rPr sz="2400" kern="0" spc="-258" dirty="0">
                <a:solidFill>
                  <a:sysClr val="windowText" lastClr="000000"/>
                </a:solidFill>
                <a:latin typeface="Arial"/>
                <a:cs typeface="Arial"/>
              </a:rPr>
              <a:t>as </a:t>
            </a:r>
            <a:r>
              <a:rPr sz="2400" kern="0" spc="-222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400" kern="0" spc="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parameter.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03073" marR="4607" indent="-293667" defTabSz="829178" fontAlgn="auto">
              <a:lnSpc>
                <a:spcPct val="94900"/>
              </a:lnSpc>
              <a:spcBef>
                <a:spcPts val="1274"/>
              </a:spcBef>
              <a:spcAft>
                <a:spcPts val="0"/>
              </a:spcAft>
              <a:tabLst>
                <a:tab pos="402497" algn="l"/>
              </a:tabLst>
            </a:pPr>
            <a:r>
              <a:rPr sz="2400" kern="0" spc="162" baseline="7936" dirty="0">
                <a:solidFill>
                  <a:sysClr val="windowText" lastClr="000000"/>
                </a:solidFill>
                <a:latin typeface="Calibri"/>
                <a:cs typeface="Calibri"/>
              </a:rPr>
              <a:t>–	</a:t>
            </a:r>
            <a:r>
              <a:rPr sz="2400" kern="0" spc="63" dirty="0">
                <a:solidFill>
                  <a:sysClr val="windowText" lastClr="000000"/>
                </a:solidFill>
                <a:latin typeface="Arial"/>
                <a:cs typeface="Arial"/>
              </a:rPr>
              <a:t>If </a:t>
            </a:r>
            <a:r>
              <a:rPr sz="2400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you're </a:t>
            </a:r>
            <a:r>
              <a:rPr sz="2400" kern="0" spc="-91" dirty="0">
                <a:solidFill>
                  <a:sysClr val="windowText" lastClr="000000"/>
                </a:solidFill>
                <a:latin typeface="Arial"/>
                <a:cs typeface="Arial"/>
              </a:rPr>
              <a:t>using </a:t>
            </a:r>
            <a:r>
              <a:rPr sz="2400" kern="0" spc="-195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400"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ListView</a:t>
            </a:r>
            <a:r>
              <a:rPr sz="2400" kern="0" spc="-765" dirty="0">
                <a:solidFill>
                  <a:sysClr val="windowText" lastClr="000000"/>
                </a:solidFill>
                <a:latin typeface="Consolas"/>
                <a:cs typeface="Consolas"/>
              </a:rPr>
              <a:t> </a:t>
            </a:r>
            <a:r>
              <a:rPr sz="2400" kern="0" spc="-163" dirty="0">
                <a:solidFill>
                  <a:sysClr val="windowText" lastClr="000000"/>
                </a:solidFill>
                <a:latin typeface="Arial"/>
                <a:cs typeface="Arial"/>
              </a:rPr>
              <a:t>(e.g.) </a:t>
            </a:r>
            <a:r>
              <a:rPr sz="240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sz="2400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want </a:t>
            </a: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40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menu</a:t>
            </a:r>
            <a:r>
              <a:rPr sz="24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to  </a:t>
            </a:r>
            <a:r>
              <a:rPr sz="2400" kern="0" spc="-199" dirty="0">
                <a:solidFill>
                  <a:sysClr val="windowText" lastClr="000000"/>
                </a:solidFill>
                <a:latin typeface="Arial"/>
                <a:cs typeface="Arial"/>
              </a:rPr>
              <a:t>be </a:t>
            </a:r>
            <a:r>
              <a:rPr sz="240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available </a:t>
            </a:r>
            <a:r>
              <a:rPr sz="24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for </a:t>
            </a:r>
            <a:r>
              <a:rPr sz="2400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all </a:t>
            </a:r>
            <a:r>
              <a:rPr sz="2400" kern="0" spc="-91" dirty="0">
                <a:solidFill>
                  <a:sysClr val="windowText" lastClr="000000"/>
                </a:solidFill>
                <a:latin typeface="Arial"/>
                <a:cs typeface="Arial"/>
              </a:rPr>
              <a:t>items, </a:t>
            </a: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then </a:t>
            </a:r>
            <a:r>
              <a:rPr sz="2400" kern="0" spc="-204" dirty="0">
                <a:solidFill>
                  <a:sysClr val="windowText" lastClr="000000"/>
                </a:solidFill>
                <a:latin typeface="Arial"/>
                <a:cs typeface="Arial"/>
              </a:rPr>
              <a:t>pass </a:t>
            </a: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40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ListView </a:t>
            </a:r>
            <a:r>
              <a:rPr sz="2400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itself </a:t>
            </a:r>
            <a:r>
              <a:rPr sz="2400" kern="0" spc="-236" dirty="0">
                <a:solidFill>
                  <a:sysClr val="windowText" lastClr="000000"/>
                </a:solidFill>
                <a:latin typeface="Arial"/>
                <a:cs typeface="Arial"/>
              </a:rPr>
              <a:t>as  </a:t>
            </a: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40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parameter.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16" marR="951251" defTabSz="829178" fontAlgn="auto">
              <a:lnSpc>
                <a:spcPts val="3336"/>
              </a:lnSpc>
              <a:spcBef>
                <a:spcPts val="1134"/>
              </a:spcBef>
              <a:spcAft>
                <a:spcPts val="0"/>
              </a:spcAft>
            </a:pPr>
            <a:r>
              <a:rPr sz="2400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Override </a:t>
            </a:r>
            <a:r>
              <a:rPr sz="2400" b="1" kern="0" spc="-5" dirty="0">
                <a:solidFill>
                  <a:sysClr val="windowText" lastClr="000000"/>
                </a:solidFill>
                <a:latin typeface="Consolas"/>
                <a:cs typeface="Consolas"/>
              </a:rPr>
              <a:t>onCreateContextMenu</a:t>
            </a:r>
            <a:r>
              <a:rPr sz="2400" kern="0" spc="-5" dirty="0">
                <a:solidFill>
                  <a:sysClr val="windowText" lastClr="000000"/>
                </a:solidFill>
                <a:latin typeface="Consolas"/>
                <a:cs typeface="Consolas"/>
              </a:rPr>
              <a:t>()</a:t>
            </a:r>
            <a:r>
              <a:rPr sz="2400" kern="0" spc="-879" dirty="0">
                <a:solidFill>
                  <a:sysClr val="windowText" lastClr="000000"/>
                </a:solidFill>
                <a:latin typeface="Consolas"/>
                <a:cs typeface="Consolas"/>
              </a:rPr>
              <a:t> </a:t>
            </a:r>
            <a:r>
              <a:rPr sz="2400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in </a:t>
            </a:r>
            <a:r>
              <a:rPr sz="2400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your  </a:t>
            </a:r>
            <a:r>
              <a:rPr sz="2400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Activity.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16" marR="193475" defTabSz="829178" fontAlgn="auto">
              <a:lnSpc>
                <a:spcPts val="3328"/>
              </a:lnSpc>
              <a:spcBef>
                <a:spcPts val="1338"/>
              </a:spcBef>
              <a:spcAft>
                <a:spcPts val="0"/>
              </a:spcAft>
            </a:pPr>
            <a:r>
              <a:rPr sz="2400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Override </a:t>
            </a:r>
            <a:r>
              <a:rPr sz="2400" b="1" kern="0" spc="-5" dirty="0">
                <a:solidFill>
                  <a:sysClr val="windowText" lastClr="000000"/>
                </a:solidFill>
                <a:latin typeface="Consolas"/>
                <a:cs typeface="Consolas"/>
              </a:rPr>
              <a:t>onContextItemSelected</a:t>
            </a:r>
            <a:r>
              <a:rPr sz="2400" kern="0" spc="-5" dirty="0">
                <a:solidFill>
                  <a:sysClr val="windowText" lastClr="000000"/>
                </a:solidFill>
                <a:latin typeface="Consolas"/>
                <a:cs typeface="Consolas"/>
              </a:rPr>
              <a:t>()</a:t>
            </a:r>
            <a:r>
              <a:rPr sz="2400" kern="0" spc="-821" dirty="0">
                <a:solidFill>
                  <a:sysClr val="windowText" lastClr="000000"/>
                </a:solidFill>
                <a:latin typeface="Consolas"/>
                <a:cs typeface="Consolas"/>
              </a:rPr>
              <a:t> </a:t>
            </a:r>
            <a:r>
              <a:rPr sz="24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24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handle  </a:t>
            </a:r>
            <a:r>
              <a:rPr sz="240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2400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item</a:t>
            </a:r>
            <a:r>
              <a:rPr sz="240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selection.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5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3" y="275254"/>
            <a:ext cx="6416589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91" dirty="0"/>
              <a:t>Context Menu</a:t>
            </a:r>
            <a:r>
              <a:rPr spc="-230" dirty="0"/>
              <a:t> </a:t>
            </a:r>
            <a:r>
              <a:rPr spc="-91" dirty="0"/>
              <a:t>Creation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3271" y="3894007"/>
            <a:ext cx="8081986" cy="2297470"/>
          </a:xfrm>
          <a:custGeom>
            <a:avLst/>
            <a:gdLst/>
            <a:ahLst/>
            <a:cxnLst/>
            <a:rect l="l" t="t" r="r" b="b"/>
            <a:pathLst>
              <a:path w="9577070" h="2520950">
                <a:moveTo>
                  <a:pt x="4789170" y="2520949"/>
                </a:moveTo>
                <a:lnTo>
                  <a:pt x="0" y="2520949"/>
                </a:lnTo>
                <a:lnTo>
                  <a:pt x="0" y="0"/>
                </a:lnTo>
                <a:lnTo>
                  <a:pt x="9577070" y="0"/>
                </a:lnTo>
                <a:lnTo>
                  <a:pt x="9577070" y="2520949"/>
                </a:lnTo>
                <a:lnTo>
                  <a:pt x="4789170" y="252094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384" y="4108031"/>
            <a:ext cx="7780873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 fontAlgn="auto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lang="en-MY" b="1" kern="0" dirty="0" smtClean="0">
                <a:solidFill>
                  <a:srgbClr val="0070C0"/>
                </a:solidFill>
                <a:latin typeface="Consolas"/>
                <a:cs typeface="Consolas"/>
              </a:rPr>
              <a:t>override </a:t>
            </a:r>
            <a:r>
              <a:rPr lang="en-MY" b="1" kern="0" dirty="0">
                <a:solidFill>
                  <a:srgbClr val="0070C0"/>
                </a:solidFill>
                <a:latin typeface="Consolas"/>
                <a:cs typeface="Consolas"/>
              </a:rPr>
              <a:t>fun </a:t>
            </a:r>
            <a:r>
              <a:rPr lang="en-MY" b="1" kern="0" dirty="0" err="1">
                <a:solidFill>
                  <a:srgbClr val="0070C0"/>
                </a:solidFill>
                <a:latin typeface="Consolas"/>
                <a:cs typeface="Consolas"/>
              </a:rPr>
              <a:t>onCreateContextMenu</a:t>
            </a: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(</a:t>
            </a:r>
          </a:p>
          <a:p>
            <a:pPr marL="11516" defTabSz="829178" fontAlgn="auto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    menu: </a:t>
            </a:r>
            <a:r>
              <a:rPr lang="en-MY" kern="0" dirty="0" err="1">
                <a:solidFill>
                  <a:sysClr val="windowText" lastClr="000000"/>
                </a:solidFill>
                <a:latin typeface="Consolas"/>
                <a:cs typeface="Consolas"/>
              </a:rPr>
              <a:t>ContextMenu</a:t>
            </a: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?,v</a:t>
            </a: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: View</a:t>
            </a: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?,</a:t>
            </a:r>
          </a:p>
          <a:p>
            <a:pPr marL="11516" defTabSz="829178" fontAlgn="auto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    </a:t>
            </a:r>
            <a:r>
              <a:rPr lang="en-MY" kern="0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menuInfo</a:t>
            </a: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: </a:t>
            </a:r>
            <a:r>
              <a:rPr lang="en-MY" kern="0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ContextMenu.ContextMenuInfo</a:t>
            </a: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?) {</a:t>
            </a:r>
          </a:p>
          <a:p>
            <a:pPr marL="11516" defTabSz="829178" fontAlgn="auto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    </a:t>
            </a:r>
            <a:r>
              <a:rPr lang="en-MY" kern="0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super.onCreateContextMenu</a:t>
            </a: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(menu</a:t>
            </a: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, v, </a:t>
            </a:r>
            <a:r>
              <a:rPr lang="en-MY" kern="0" dirty="0" err="1">
                <a:solidFill>
                  <a:sysClr val="windowText" lastClr="000000"/>
                </a:solidFill>
                <a:latin typeface="Consolas"/>
                <a:cs typeface="Consolas"/>
              </a:rPr>
              <a:t>menuInfo</a:t>
            </a: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)</a:t>
            </a:r>
          </a:p>
          <a:p>
            <a:pPr marL="11516" defTabSz="829178" fontAlgn="auto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    </a:t>
            </a:r>
            <a:r>
              <a:rPr lang="en-MY" kern="0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menuInflater.inflate</a:t>
            </a:r>
            <a:r>
              <a:rPr lang="en-MY" kern="0" dirty="0" smtClean="0">
                <a:solidFill>
                  <a:sysClr val="windowText" lastClr="000000"/>
                </a:solidFill>
                <a:latin typeface="Consolas"/>
                <a:cs typeface="Consolas"/>
              </a:rPr>
              <a:t>(</a:t>
            </a:r>
            <a:r>
              <a:rPr lang="en-MY" kern="0" dirty="0" err="1" smtClean="0">
                <a:solidFill>
                  <a:sysClr val="windowText" lastClr="000000"/>
                </a:solidFill>
                <a:latin typeface="Consolas"/>
                <a:cs typeface="Consolas"/>
              </a:rPr>
              <a:t>R.menu.float_contextual_menu</a:t>
            </a: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, menu)</a:t>
            </a:r>
          </a:p>
          <a:p>
            <a:pPr marL="11516" defTabSz="829178" fontAlgn="auto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lang="en-MY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}</a:t>
            </a:r>
            <a:endParaRPr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27076" y="1797737"/>
            <a:ext cx="7295521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5185" marR="4607" indent="-457200">
              <a:lnSpc>
                <a:spcPts val="3319"/>
              </a:lnSpc>
              <a:buFont typeface="Wingdings" panose="05000000000000000000" pitchFamily="2" charset="2"/>
              <a:buChar char="§"/>
            </a:pPr>
            <a:r>
              <a:rPr sz="2800" spc="-163" dirty="0"/>
              <a:t>Need </a:t>
            </a:r>
            <a:r>
              <a:rPr sz="2800" spc="5" dirty="0"/>
              <a:t>to </a:t>
            </a:r>
            <a:r>
              <a:rPr sz="2800" spc="-63" dirty="0"/>
              <a:t>call </a:t>
            </a:r>
            <a:r>
              <a:rPr sz="2800" spc="-45" dirty="0"/>
              <a:t>the </a:t>
            </a:r>
            <a:r>
              <a:rPr sz="2800" spc="-163" dirty="0"/>
              <a:t>superclass </a:t>
            </a:r>
            <a:r>
              <a:rPr sz="2800" spc="-50" dirty="0"/>
              <a:t>implementation </a:t>
            </a:r>
            <a:r>
              <a:rPr sz="2800" spc="-27" dirty="0"/>
              <a:t>of </a:t>
            </a:r>
            <a:r>
              <a:rPr sz="2800" spc="-45" dirty="0"/>
              <a:t>the  </a:t>
            </a:r>
            <a:r>
              <a:rPr sz="2800" spc="-86" dirty="0"/>
              <a:t>method.</a:t>
            </a:r>
            <a:endParaRPr sz="2800" dirty="0"/>
          </a:p>
          <a:p>
            <a:pPr marL="665185" marR="666221" indent="-457200">
              <a:lnSpc>
                <a:spcPts val="3319"/>
              </a:lnSpc>
              <a:spcBef>
                <a:spcPts val="1279"/>
              </a:spcBef>
              <a:buFont typeface="Wingdings" panose="05000000000000000000" pitchFamily="2" charset="2"/>
              <a:buChar char="§"/>
            </a:pPr>
            <a:r>
              <a:rPr sz="2800" spc="-73" dirty="0"/>
              <a:t>Otherwise </a:t>
            </a:r>
            <a:r>
              <a:rPr sz="2800" spc="118" dirty="0"/>
              <a:t>prety </a:t>
            </a:r>
            <a:r>
              <a:rPr sz="2800" spc="-32" dirty="0"/>
              <a:t>similar </a:t>
            </a:r>
            <a:r>
              <a:rPr sz="2800" spc="9" dirty="0"/>
              <a:t>to </a:t>
            </a:r>
            <a:r>
              <a:rPr sz="2800" spc="-50" dirty="0"/>
              <a:t>the </a:t>
            </a:r>
            <a:r>
              <a:rPr sz="2800" spc="-73" dirty="0"/>
              <a:t>creation </a:t>
            </a:r>
            <a:r>
              <a:rPr sz="2800" spc="-27" dirty="0"/>
              <a:t>of</a:t>
            </a:r>
            <a:r>
              <a:rPr sz="2800" spc="-458" dirty="0"/>
              <a:t> </a:t>
            </a:r>
            <a:r>
              <a:rPr sz="2800" spc="-136" dirty="0"/>
              <a:t>an  </a:t>
            </a:r>
            <a:r>
              <a:rPr sz="2800" spc="-68" dirty="0"/>
              <a:t>options</a:t>
            </a:r>
            <a:r>
              <a:rPr sz="2800" spc="-159" dirty="0"/>
              <a:t> </a:t>
            </a:r>
            <a:r>
              <a:rPr sz="2800" spc="-131" dirty="0"/>
              <a:t>menu.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320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3" y="412711"/>
            <a:ext cx="7937741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91" dirty="0"/>
              <a:t>Context Menu</a:t>
            </a:r>
            <a:r>
              <a:rPr spc="-230" dirty="0"/>
              <a:t> </a:t>
            </a:r>
            <a:r>
              <a:rPr lang="en-MY" spc="-91" dirty="0" smtClean="0"/>
              <a:t>Event Handling</a:t>
            </a:r>
            <a:endParaRPr spc="-91" dirty="0"/>
          </a:p>
        </p:txBody>
      </p:sp>
      <p:sp>
        <p:nvSpPr>
          <p:cNvPr id="9" name="Rectangle 8"/>
          <p:cNvSpPr/>
          <p:nvPr/>
        </p:nvSpPr>
        <p:spPr>
          <a:xfrm>
            <a:off x="883003" y="1891182"/>
            <a:ext cx="7500421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b="1" dirty="0"/>
              <a:t>//handling click events in an float context menu items clicks</a:t>
            </a:r>
          </a:p>
          <a:p>
            <a:r>
              <a:rPr lang="en-MY" b="1" dirty="0">
                <a:solidFill>
                  <a:srgbClr val="0070C0"/>
                </a:solidFill>
              </a:rPr>
              <a:t>override fun </a:t>
            </a:r>
            <a:r>
              <a:rPr lang="en-MY" b="1" dirty="0" err="1">
                <a:solidFill>
                  <a:srgbClr val="0070C0"/>
                </a:solidFill>
              </a:rPr>
              <a:t>onContextItemSelected</a:t>
            </a:r>
            <a:r>
              <a:rPr lang="en-MY" dirty="0"/>
              <a:t>(item: </a:t>
            </a:r>
            <a:r>
              <a:rPr lang="en-MY" dirty="0" err="1"/>
              <a:t>MenuItem</a:t>
            </a:r>
            <a:r>
              <a:rPr lang="en-MY" dirty="0"/>
              <a:t>): Boolean {</a:t>
            </a:r>
          </a:p>
          <a:p>
            <a:r>
              <a:rPr lang="en-MY" dirty="0"/>
              <a:t>    </a:t>
            </a:r>
            <a:r>
              <a:rPr lang="en-MY" b="1" dirty="0">
                <a:solidFill>
                  <a:srgbClr val="0070C0"/>
                </a:solidFill>
              </a:rPr>
              <a:t>when</a:t>
            </a:r>
            <a:r>
              <a:rPr lang="en-MY" dirty="0">
                <a:solidFill>
                  <a:srgbClr val="0070C0"/>
                </a:solidFill>
              </a:rPr>
              <a:t> </a:t>
            </a:r>
            <a:r>
              <a:rPr lang="en-MY" dirty="0"/>
              <a:t>(</a:t>
            </a:r>
            <a:r>
              <a:rPr lang="en-MY" dirty="0" err="1"/>
              <a:t>item.itemId</a:t>
            </a:r>
            <a:r>
              <a:rPr lang="en-MY" dirty="0"/>
              <a:t>) {</a:t>
            </a:r>
          </a:p>
          <a:p>
            <a:r>
              <a:rPr lang="en-MY" dirty="0"/>
              <a:t>        </a:t>
            </a:r>
            <a:r>
              <a:rPr lang="en-MY" dirty="0" err="1"/>
              <a:t>R.id.color</a:t>
            </a:r>
            <a:r>
              <a:rPr lang="en-MY" dirty="0"/>
              <a:t> -&gt; {</a:t>
            </a:r>
          </a:p>
          <a:p>
            <a:r>
              <a:rPr lang="en-MY" dirty="0"/>
              <a:t>            </a:t>
            </a:r>
            <a:r>
              <a:rPr lang="en-MY" dirty="0" err="1"/>
              <a:t>var</a:t>
            </a:r>
            <a:r>
              <a:rPr lang="en-MY" dirty="0"/>
              <a:t> </a:t>
            </a:r>
            <a:r>
              <a:rPr lang="en-MY" dirty="0" err="1"/>
              <a:t>textView</a:t>
            </a:r>
            <a:r>
              <a:rPr lang="en-MY" dirty="0"/>
              <a:t> = </a:t>
            </a:r>
            <a:r>
              <a:rPr lang="en-MY" dirty="0" err="1"/>
              <a:t>findViewById</a:t>
            </a:r>
            <a:r>
              <a:rPr lang="en-MY" dirty="0"/>
              <a:t>&lt;</a:t>
            </a:r>
            <a:r>
              <a:rPr lang="en-MY" dirty="0" err="1"/>
              <a:t>TextView</a:t>
            </a:r>
            <a:r>
              <a:rPr lang="en-MY" dirty="0"/>
              <a:t>&gt;(</a:t>
            </a:r>
            <a:r>
              <a:rPr lang="en-MY" dirty="0" err="1"/>
              <a:t>R.id.textHappyCoding</a:t>
            </a:r>
            <a:r>
              <a:rPr lang="en-MY" dirty="0"/>
              <a:t>)</a:t>
            </a:r>
          </a:p>
          <a:p>
            <a:r>
              <a:rPr lang="en-MY" dirty="0"/>
              <a:t>            </a:t>
            </a:r>
            <a:r>
              <a:rPr lang="en-MY" dirty="0" err="1"/>
              <a:t>textView.setTextColor</a:t>
            </a:r>
            <a:r>
              <a:rPr lang="en-MY" dirty="0"/>
              <a:t>(</a:t>
            </a:r>
            <a:r>
              <a:rPr lang="en-MY" b="1" dirty="0" err="1">
                <a:solidFill>
                  <a:srgbClr val="0070C0"/>
                </a:solidFill>
              </a:rPr>
              <a:t>Color</a:t>
            </a:r>
            <a:r>
              <a:rPr lang="en-MY" dirty="0" err="1"/>
              <a:t>.parseColor</a:t>
            </a:r>
            <a:r>
              <a:rPr lang="en-MY" dirty="0"/>
              <a:t>("#FF0000"))</a:t>
            </a:r>
          </a:p>
          <a:p>
            <a:r>
              <a:rPr lang="en-MY" dirty="0"/>
              <a:t>            </a:t>
            </a:r>
            <a:r>
              <a:rPr lang="en-MY" b="1" dirty="0" err="1">
                <a:solidFill>
                  <a:srgbClr val="0070C0"/>
                </a:solidFill>
              </a:rPr>
              <a:t>Toast</a:t>
            </a:r>
            <a:r>
              <a:rPr lang="en-MY" dirty="0" err="1"/>
              <a:t>.makeText</a:t>
            </a:r>
            <a:r>
              <a:rPr lang="en-MY" dirty="0"/>
              <a:t>(this, "</a:t>
            </a:r>
            <a:r>
              <a:rPr lang="en-MY" dirty="0" err="1"/>
              <a:t>color</a:t>
            </a:r>
            <a:r>
              <a:rPr lang="en-MY" dirty="0"/>
              <a:t> changed", </a:t>
            </a:r>
            <a:r>
              <a:rPr lang="en-MY" b="1" dirty="0" err="1">
                <a:solidFill>
                  <a:srgbClr val="0070C0"/>
                </a:solidFill>
              </a:rPr>
              <a:t>Toast</a:t>
            </a:r>
            <a:r>
              <a:rPr lang="en-MY" dirty="0" err="1"/>
              <a:t>.LENGTH_SHORT</a:t>
            </a:r>
            <a:r>
              <a:rPr lang="en-MY" dirty="0"/>
              <a:t>).show()</a:t>
            </a:r>
          </a:p>
          <a:p>
            <a:r>
              <a:rPr lang="en-MY" dirty="0"/>
              <a:t>            </a:t>
            </a:r>
            <a:r>
              <a:rPr lang="en-MY" b="1" dirty="0">
                <a:solidFill>
                  <a:srgbClr val="0070C0"/>
                </a:solidFill>
              </a:rPr>
              <a:t>return</a:t>
            </a:r>
            <a:r>
              <a:rPr lang="en-MY" dirty="0">
                <a:solidFill>
                  <a:srgbClr val="0070C0"/>
                </a:solidFill>
              </a:rPr>
              <a:t> </a:t>
            </a:r>
            <a:r>
              <a:rPr lang="en-MY" dirty="0"/>
              <a:t>true</a:t>
            </a:r>
          </a:p>
          <a:p>
            <a:r>
              <a:rPr lang="en-MY" dirty="0"/>
              <a:t>        }        </a:t>
            </a:r>
          </a:p>
          <a:p>
            <a:r>
              <a:rPr lang="en-MY" dirty="0"/>
              <a:t>        else -&gt; {</a:t>
            </a:r>
          </a:p>
          <a:p>
            <a:r>
              <a:rPr lang="en-MY" dirty="0"/>
              <a:t>            </a:t>
            </a:r>
            <a:r>
              <a:rPr lang="en-MY" b="1" dirty="0">
                <a:solidFill>
                  <a:srgbClr val="0070C0"/>
                </a:solidFill>
              </a:rPr>
              <a:t>return</a:t>
            </a:r>
            <a:r>
              <a:rPr lang="en-MY" dirty="0"/>
              <a:t> </a:t>
            </a:r>
            <a:r>
              <a:rPr lang="en-MY" b="1" dirty="0" err="1">
                <a:solidFill>
                  <a:srgbClr val="0070C0"/>
                </a:solidFill>
              </a:rPr>
              <a:t>super</a:t>
            </a:r>
            <a:r>
              <a:rPr lang="en-MY" dirty="0" err="1"/>
              <a:t>.onContextItemSelected</a:t>
            </a:r>
            <a:r>
              <a:rPr lang="en-MY" dirty="0"/>
              <a:t>(item)</a:t>
            </a:r>
          </a:p>
          <a:p>
            <a:r>
              <a:rPr lang="en-MY" dirty="0"/>
              <a:t>        }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6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73" y="974840"/>
            <a:ext cx="2999439" cy="61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218" dirty="0"/>
              <a:t>Today's</a:t>
            </a:r>
            <a:r>
              <a:rPr spc="-422" dirty="0"/>
              <a:t> </a:t>
            </a:r>
            <a:r>
              <a:rPr spc="-240" dirty="0"/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0573" y="1949868"/>
            <a:ext cx="3577560" cy="2358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marR="4607" indent="-457200" defTabSz="829178" fontAlgn="auto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MY" sz="2902" kern="0" spc="-113" dirty="0" smtClean="0">
                <a:solidFill>
                  <a:sysClr val="windowText" lastClr="000000"/>
                </a:solidFill>
                <a:latin typeface="Arial"/>
                <a:cs typeface="Arial"/>
              </a:rPr>
              <a:t>Toolbar</a:t>
            </a:r>
          </a:p>
          <a:p>
            <a:pPr marL="468716" marR="4607" indent="-457200" defTabSz="829178" fontAlgn="auto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902" kern="0" spc="-113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Menus</a:t>
            </a:r>
            <a:endParaRPr lang="en-MY" sz="2902" kern="0" spc="-113" dirty="0" smtClea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68716" marR="4607" indent="-457200" defTabSz="829178" fontAlgn="auto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902" kern="0" spc="27" dirty="0" smtClean="0">
                <a:solidFill>
                  <a:sysClr val="windowText" lastClr="000000"/>
                </a:solidFill>
                <a:latin typeface="Arial"/>
                <a:cs typeface="Arial"/>
              </a:rPr>
              <a:t>Options for User</a:t>
            </a:r>
          </a:p>
          <a:p>
            <a:pPr marL="468716" marR="4607" indent="-457200" defTabSz="829178" fontAlgn="auto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902" kern="0" spc="27" dirty="0" smtClean="0">
                <a:solidFill>
                  <a:sysClr val="windowText" lastClr="000000"/>
                </a:solidFill>
                <a:latin typeface="Arial"/>
                <a:cs typeface="Arial"/>
              </a:rPr>
              <a:t>Choices…</a:t>
            </a:r>
            <a:endParaRPr sz="2902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5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0484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Checkboxes let the user select one or more options from a </a:t>
            </a:r>
            <a:r>
              <a:rPr lang="en-US" sz="2800" dirty="0" smtClean="0"/>
              <a:t>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Detect </a:t>
            </a:r>
            <a:r>
              <a:rPr lang="en-US" sz="2400" dirty="0"/>
              <a:t>its state </a:t>
            </a:r>
            <a:r>
              <a:rPr lang="en-US" sz="2400" dirty="0" smtClean="0"/>
              <a:t> (</a:t>
            </a:r>
            <a:r>
              <a:rPr lang="en-US" sz="2400" dirty="0"/>
              <a:t>checked or unchecked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endParaRPr lang="en-MY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48" y="3503776"/>
            <a:ext cx="3195423" cy="26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1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Checkboxes let the user select one or more options from a </a:t>
            </a:r>
            <a:r>
              <a:rPr lang="en-US" sz="2800" dirty="0" smtClean="0"/>
              <a:t>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Detect </a:t>
            </a:r>
            <a:r>
              <a:rPr lang="en-US" sz="2400" dirty="0"/>
              <a:t>its state </a:t>
            </a:r>
            <a:r>
              <a:rPr lang="en-US" sz="2400" dirty="0" smtClean="0"/>
              <a:t> (</a:t>
            </a:r>
            <a:r>
              <a:rPr lang="en-US" sz="2400" dirty="0"/>
              <a:t>checked or unchecked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endParaRPr lang="en-MY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48" y="3250624"/>
            <a:ext cx="3504984" cy="28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r>
              <a:rPr lang="en-MY" dirty="0" smtClean="0"/>
              <a:t> - Layout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420" y="2000466"/>
            <a:ext cx="754380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r>
              <a:rPr lang="en-MY" dirty="0" smtClean="0"/>
              <a:t> Event Handling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42" y="2161094"/>
            <a:ext cx="7017856" cy="30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3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RadioButtons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265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Radio buttons </a:t>
            </a:r>
            <a:r>
              <a:rPr lang="en-US" sz="2800" dirty="0"/>
              <a:t>allow the user to select one option from a set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You </a:t>
            </a:r>
            <a:r>
              <a:rPr lang="en-US" sz="2800" dirty="0"/>
              <a:t>must group them together inside a </a:t>
            </a:r>
            <a:r>
              <a:rPr lang="en-US" sz="2800" b="1" dirty="0" err="1" smtClean="0"/>
              <a:t>RadioGroup</a:t>
            </a:r>
            <a:r>
              <a:rPr lang="en-US" sz="2800" b="1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By grouping them together, the system ensures that only one radio button can be selected at a </a:t>
            </a:r>
            <a:r>
              <a:rPr lang="en-US" sz="2800" dirty="0" smtClean="0"/>
              <a:t>time.</a:t>
            </a:r>
            <a:endParaRPr lang="en-US" sz="2800" b="1" dirty="0" smtClean="0"/>
          </a:p>
          <a:p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2" y="4691009"/>
            <a:ext cx="4483803" cy="10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RadioButtons</a:t>
            </a:r>
            <a:r>
              <a:rPr lang="en-MY" dirty="0" smtClean="0"/>
              <a:t> - Layout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63038"/>
            <a:ext cx="7543800" cy="3989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0274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RadioButton</a:t>
            </a:r>
            <a:r>
              <a:rPr lang="en-MY" dirty="0" smtClean="0"/>
              <a:t> Event Handling 1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544" y="1846263"/>
            <a:ext cx="5615206" cy="43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RadioButton</a:t>
            </a:r>
            <a:r>
              <a:rPr lang="en-MY" dirty="0" smtClean="0"/>
              <a:t> Event Handling 2</a:t>
            </a:r>
            <a:endParaRPr lang="en-MY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67" y="2050702"/>
            <a:ext cx="7543800" cy="36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28398"/>
            <a:ext cx="7543800" cy="1450757"/>
          </a:xfrm>
        </p:spPr>
        <p:txBody>
          <a:bodyPr/>
          <a:lstStyle/>
          <a:p>
            <a:r>
              <a:rPr lang="en-US" dirty="0" smtClean="0"/>
              <a:t>Spinners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10126" y="1959124"/>
            <a:ext cx="7114375" cy="17929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Q</a:t>
            </a:r>
            <a:r>
              <a:rPr lang="en-US" sz="2800" dirty="0" smtClean="0"/>
              <a:t>uick </a:t>
            </a:r>
            <a:r>
              <a:rPr lang="en-US" sz="2800" dirty="0"/>
              <a:t>way to select one value from a </a:t>
            </a:r>
            <a:r>
              <a:rPr lang="en-US" sz="2800" dirty="0" smtClean="0"/>
              <a:t>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 </a:t>
            </a:r>
            <a:r>
              <a:rPr lang="en-US" sz="2800" dirty="0"/>
              <a:t>the default </a:t>
            </a:r>
            <a:r>
              <a:rPr lang="en-US" sz="2800" dirty="0" smtClean="0"/>
              <a:t>state shows currently </a:t>
            </a:r>
            <a:r>
              <a:rPr lang="en-US" sz="2800" dirty="0"/>
              <a:t>selected </a:t>
            </a:r>
            <a:r>
              <a:rPr lang="en-US" sz="2800" dirty="0" smtClean="0"/>
              <a:t>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Touching displays </a:t>
            </a:r>
            <a:r>
              <a:rPr lang="en-US" sz="2800" dirty="0"/>
              <a:t>a dropdown menu </a:t>
            </a:r>
            <a:r>
              <a:rPr lang="en-US" sz="2800" dirty="0" smtClean="0"/>
              <a:t>available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89" y="4201588"/>
            <a:ext cx="2101149" cy="18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3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Spinners Resources</a:t>
            </a:r>
            <a:endParaRPr lang="en-MY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10126" y="1959124"/>
            <a:ext cx="7994592" cy="17929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choices you provide for the spinner can come from any </a:t>
            </a:r>
            <a:r>
              <a:rPr lang="en-US" sz="2800" dirty="0" smtClean="0"/>
              <a:t>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 string arrays in strings.xml resource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Normally works with </a:t>
            </a:r>
            <a:r>
              <a:rPr lang="en-US" sz="2800" b="1" dirty="0" err="1" smtClean="0"/>
              <a:t>SpinnerAdapter</a:t>
            </a:r>
            <a:r>
              <a:rPr lang="en-US" sz="2800" dirty="0" smtClean="0"/>
              <a:t> or </a:t>
            </a:r>
            <a:r>
              <a:rPr lang="en-US" sz="2800" b="1" dirty="0" err="1" smtClean="0"/>
              <a:t>ArrayAdapter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Optional way by using the </a:t>
            </a:r>
            <a:r>
              <a:rPr lang="en-US" sz="2800" b="1" dirty="0" smtClean="0"/>
              <a:t>entries</a:t>
            </a:r>
            <a:r>
              <a:rPr lang="en-US" sz="2800" dirty="0" smtClean="0"/>
              <a:t> attributes. </a:t>
            </a:r>
          </a:p>
        </p:txBody>
      </p:sp>
    </p:spTree>
    <p:extLst>
      <p:ext uri="{BB962C8B-B14F-4D97-AF65-F5344CB8AC3E}">
        <p14:creationId xmlns:p14="http://schemas.microsoft.com/office/powerpoint/2010/main" val="190280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Toolbar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2800" dirty="0" smtClean="0"/>
              <a:t>Prior to the Android Studio Flamingo, the default </a:t>
            </a:r>
            <a:r>
              <a:rPr lang="en-MY" sz="2800" dirty="0" err="1" smtClean="0"/>
              <a:t>AppBar</a:t>
            </a:r>
            <a:r>
              <a:rPr lang="en-MY" sz="2800" dirty="0" smtClean="0"/>
              <a:t> will be given under the themes.xml file.</a:t>
            </a:r>
            <a:endParaRPr lang="en-MY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71279"/>
            <a:ext cx="7893855" cy="31646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94859" y="3563597"/>
            <a:ext cx="40193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52" y="4797516"/>
            <a:ext cx="2135563" cy="9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Spinners Resources</a:t>
            </a:r>
            <a:endParaRPr lang="en-MY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57884" y="2137996"/>
            <a:ext cx="48540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&lt;?xml version="1.0" encoding="utf-8"?&gt;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&lt;resources&gt;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string-array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 name="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planets_array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"&gt;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&lt;item&gt;Mercury&lt;/item&gt;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&lt;item&gt;Venus&lt;/item&gt;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&lt;item&gt;Earth&lt;/item&gt;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&lt;item&gt;Mars&lt;/item&gt;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&lt;item&gt;Jupiter&lt;/item&gt;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&lt;item&gt;Saturn&lt;/item&gt;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&lt;item&gt;Uranus&lt;/item&gt;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    &lt;item&gt;Neptune&lt;/item&gt;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string-array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&lt;/resources&gt;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1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Spinner - Layout</a:t>
            </a:r>
            <a:endParaRPr lang="en-MY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3860" y="2222207"/>
            <a:ext cx="5349669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Spinner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android:id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="@+id/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contact_plannet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android:layout_width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match_parent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 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android:layout_height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wrap_content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anose="020B0604020202020204" pitchFamily="34" charset="-128"/>
                <a:ea typeface="var(--devsite-code-font-family)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  <a:ea typeface="var(--devsite-code-font-family)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var(--devsite-code-font-family)"/>
              </a:rPr>
              <a:t>android:entries</a:t>
            </a:r>
            <a:r>
              <a:rPr lang="en-US" dirty="0" smtClean="0">
                <a:latin typeface="Arial Unicode MS" panose="020B0604020202020204" pitchFamily="34" charset="-128"/>
                <a:ea typeface="var(--devsite-code-font-family)"/>
              </a:rPr>
              <a:t> = </a:t>
            </a:r>
            <a:r>
              <a:rPr lang="en-US" b="1" dirty="0" smtClean="0">
                <a:latin typeface="Arial Unicode MS" panose="020B0604020202020204" pitchFamily="34" charset="-128"/>
                <a:ea typeface="var(--devsite-code-font-family)"/>
              </a:rPr>
              <a:t>“@array/</a:t>
            </a:r>
            <a:r>
              <a:rPr lang="en-US" b="1" dirty="0" err="1" smtClean="0">
                <a:latin typeface="Arial Unicode MS" panose="020B0604020202020204" pitchFamily="34" charset="-128"/>
                <a:ea typeface="var(--devsite-code-font-family)"/>
              </a:rPr>
              <a:t>planets_array</a:t>
            </a:r>
            <a:r>
              <a:rPr lang="en-US" dirty="0" smtClean="0">
                <a:latin typeface="Arial Unicode MS" panose="020B0604020202020204" pitchFamily="34" charset="-128"/>
                <a:ea typeface="var(--devsite-code-font-family)"/>
              </a:rPr>
              <a:t>”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 /&gt;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Spinner – Event Handling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891326" y="1771542"/>
            <a:ext cx="773821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 </a:t>
            </a:r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>
                <a:solidFill>
                  <a:srgbClr val="0070C0"/>
                </a:solidFill>
              </a:rPr>
              <a:t>spinner</a:t>
            </a:r>
            <a:r>
              <a:rPr lang="en-MY" dirty="0"/>
              <a:t> = </a:t>
            </a:r>
            <a:r>
              <a:rPr lang="en-MY" dirty="0" err="1"/>
              <a:t>findViewById</a:t>
            </a:r>
            <a:r>
              <a:rPr lang="en-MY" dirty="0"/>
              <a:t>&lt;Spinner&gt;(</a:t>
            </a:r>
            <a:r>
              <a:rPr lang="en-MY" dirty="0" err="1"/>
              <a:t>R.id.spinner</a:t>
            </a:r>
            <a:r>
              <a:rPr lang="en-MY" dirty="0"/>
              <a:t>)</a:t>
            </a:r>
          </a:p>
          <a:p>
            <a:r>
              <a:rPr lang="en-MY" dirty="0"/>
              <a:t> </a:t>
            </a:r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>
                <a:solidFill>
                  <a:srgbClr val="0070C0"/>
                </a:solidFill>
              </a:rPr>
              <a:t>planets</a:t>
            </a:r>
            <a:r>
              <a:rPr lang="en-MY" dirty="0"/>
              <a:t> = </a:t>
            </a:r>
            <a:r>
              <a:rPr lang="en-MY" dirty="0" err="1"/>
              <a:t>resources.getStringArray</a:t>
            </a:r>
            <a:r>
              <a:rPr lang="en-MY" dirty="0"/>
              <a:t>(</a:t>
            </a:r>
            <a:r>
              <a:rPr lang="en-MY" dirty="0" err="1"/>
              <a:t>R.array.planets_array</a:t>
            </a:r>
            <a:r>
              <a:rPr lang="en-MY" dirty="0"/>
              <a:t>)      </a:t>
            </a:r>
          </a:p>
          <a:p>
            <a:r>
              <a:rPr lang="en-MY" dirty="0"/>
              <a:t> </a:t>
            </a:r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>
                <a:solidFill>
                  <a:srgbClr val="0070C0"/>
                </a:solidFill>
              </a:rPr>
              <a:t>adapter</a:t>
            </a:r>
            <a:r>
              <a:rPr lang="en-MY" dirty="0"/>
              <a:t> = </a:t>
            </a:r>
            <a:r>
              <a:rPr lang="en-MY" dirty="0" err="1"/>
              <a:t>ArrayAdapter</a:t>
            </a:r>
            <a:r>
              <a:rPr lang="en-MY" dirty="0"/>
              <a:t>(this</a:t>
            </a:r>
            <a:r>
              <a:rPr lang="en-MY" dirty="0" smtClean="0"/>
              <a:t>, </a:t>
            </a:r>
            <a:r>
              <a:rPr lang="en-MY" dirty="0" err="1"/>
              <a:t>android.R.layout.simple_spinner_item</a:t>
            </a:r>
            <a:r>
              <a:rPr lang="en-MY" dirty="0"/>
              <a:t>, planets)</a:t>
            </a:r>
          </a:p>
          <a:p>
            <a:r>
              <a:rPr lang="en-MY" dirty="0"/>
              <a:t> </a:t>
            </a:r>
          </a:p>
          <a:p>
            <a:r>
              <a:rPr lang="en-MY" dirty="0"/>
              <a:t> </a:t>
            </a:r>
            <a:r>
              <a:rPr lang="en-MY" b="1" dirty="0" err="1">
                <a:solidFill>
                  <a:srgbClr val="0070C0"/>
                </a:solidFill>
              </a:rPr>
              <a:t>spinner</a:t>
            </a:r>
            <a:r>
              <a:rPr lang="en-MY" dirty="0" err="1"/>
              <a:t>.adapter</a:t>
            </a:r>
            <a:r>
              <a:rPr lang="en-MY" dirty="0"/>
              <a:t> = adapter</a:t>
            </a:r>
          </a:p>
          <a:p>
            <a:r>
              <a:rPr lang="en-MY" dirty="0" smtClean="0"/>
              <a:t> </a:t>
            </a:r>
            <a:r>
              <a:rPr lang="en-MY" b="1" dirty="0" err="1">
                <a:solidFill>
                  <a:srgbClr val="0070C0"/>
                </a:solidFill>
              </a:rPr>
              <a:t>spinner</a:t>
            </a:r>
            <a:r>
              <a:rPr lang="en-MY" dirty="0" err="1"/>
              <a:t>.onItemSelectedListener</a:t>
            </a:r>
            <a:r>
              <a:rPr lang="en-MY" dirty="0"/>
              <a:t> = object :</a:t>
            </a:r>
          </a:p>
          <a:p>
            <a:r>
              <a:rPr lang="en-MY" dirty="0"/>
              <a:t>           </a:t>
            </a:r>
            <a:r>
              <a:rPr lang="en-MY" dirty="0" err="1"/>
              <a:t>AdapterView.OnItemSelectedListener</a:t>
            </a:r>
            <a:r>
              <a:rPr lang="en-MY" dirty="0"/>
              <a:t> {</a:t>
            </a:r>
          </a:p>
          <a:p>
            <a:r>
              <a:rPr lang="en-MY" b="1" dirty="0"/>
              <a:t>             override fun </a:t>
            </a:r>
            <a:r>
              <a:rPr lang="en-MY" b="1" dirty="0" err="1"/>
              <a:t>onItemSelected</a:t>
            </a:r>
            <a:r>
              <a:rPr lang="en-MY" b="1" dirty="0"/>
              <a:t>(parent: </a:t>
            </a:r>
            <a:r>
              <a:rPr lang="en-MY" b="1" dirty="0" err="1"/>
              <a:t>AdapterView</a:t>
            </a:r>
            <a:r>
              <a:rPr lang="en-MY" b="1" dirty="0"/>
              <a:t>&lt;*&gt;,</a:t>
            </a:r>
          </a:p>
          <a:p>
            <a:r>
              <a:rPr lang="en-MY" b="1" dirty="0"/>
              <a:t>                                         view: View, position: </a:t>
            </a:r>
            <a:r>
              <a:rPr lang="en-MY" b="1" dirty="0" err="1"/>
              <a:t>Int</a:t>
            </a:r>
            <a:r>
              <a:rPr lang="en-MY" b="1" dirty="0"/>
              <a:t>, id: Long) {</a:t>
            </a:r>
          </a:p>
          <a:p>
            <a:r>
              <a:rPr lang="en-MY" dirty="0" smtClean="0"/>
              <a:t>                     </a:t>
            </a:r>
            <a:r>
              <a:rPr lang="en-MY" dirty="0"/>
              <a:t>// write code to perform some action</a:t>
            </a:r>
          </a:p>
          <a:p>
            <a:r>
              <a:rPr lang="en-MY" dirty="0" smtClean="0"/>
              <a:t>             }</a:t>
            </a:r>
            <a:endParaRPr lang="en-MY" dirty="0"/>
          </a:p>
          <a:p>
            <a:r>
              <a:rPr lang="en-MY" dirty="0"/>
              <a:t> </a:t>
            </a:r>
          </a:p>
          <a:p>
            <a:r>
              <a:rPr lang="en-MY" b="1" dirty="0"/>
              <a:t>            </a:t>
            </a:r>
            <a:r>
              <a:rPr lang="en-MY" b="1" dirty="0" smtClean="0"/>
              <a:t> </a:t>
            </a:r>
            <a:r>
              <a:rPr lang="en-MY" b="1" dirty="0"/>
              <a:t>override fun </a:t>
            </a:r>
            <a:r>
              <a:rPr lang="en-MY" b="1" dirty="0" err="1"/>
              <a:t>onNothingSelected</a:t>
            </a:r>
            <a:r>
              <a:rPr lang="en-MY" b="1" dirty="0"/>
              <a:t>(parent: </a:t>
            </a:r>
            <a:r>
              <a:rPr lang="en-MY" b="1" dirty="0" err="1"/>
              <a:t>AdapterView</a:t>
            </a:r>
            <a:r>
              <a:rPr lang="en-MY" b="1" dirty="0"/>
              <a:t>&lt;*&gt;) {</a:t>
            </a:r>
          </a:p>
          <a:p>
            <a:r>
              <a:rPr lang="en-MY" dirty="0"/>
              <a:t>                    // write code to perform some action</a:t>
            </a:r>
          </a:p>
          <a:p>
            <a:r>
              <a:rPr lang="en-MY" dirty="0"/>
              <a:t>                }</a:t>
            </a:r>
          </a:p>
          <a:p>
            <a:r>
              <a:rPr lang="en-MY" dirty="0"/>
              <a:t> </a:t>
            </a:r>
            <a:r>
              <a:rPr lang="en-MY" dirty="0" smtClean="0"/>
              <a:t> </a:t>
            </a:r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335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1873666"/>
            <a:ext cx="7722834" cy="3407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Like Spinners but are </a:t>
            </a:r>
            <a:r>
              <a:rPr lang="en-US" sz="2400" dirty="0"/>
              <a:t>ready-to-use </a:t>
            </a:r>
            <a:r>
              <a:rPr lang="en-US" sz="2400" dirty="0" smtClean="0"/>
              <a:t>dialogs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Well known pickers include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Date Picker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Time </a:t>
            </a:r>
            <a:r>
              <a:rPr lang="en-US" sz="2000" dirty="0" smtClean="0"/>
              <a:t>Picker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Number Picker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Both Pickers and Spinners constrain User Input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Excellent way to limit errors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042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9444"/>
            <a:ext cx="7543800" cy="1450757"/>
          </a:xfrm>
        </p:spPr>
        <p:txBody>
          <a:bodyPr/>
          <a:lstStyle/>
          <a:p>
            <a:r>
              <a:rPr lang="en-US" dirty="0" smtClean="0"/>
              <a:t>Number Picker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67033" y="1962353"/>
            <a:ext cx="4258816" cy="31969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Ideal for range restricted </a:t>
            </a:r>
            <a:r>
              <a:rPr lang="en-US" sz="2400" dirty="0" err="1" smtClean="0"/>
              <a:t>numerics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Simple XML from Designer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Need to set </a:t>
            </a:r>
            <a:r>
              <a:rPr lang="en-US" dirty="0" err="1">
                <a:latin typeface="Courier"/>
                <a:cs typeface="Courier"/>
              </a:rPr>
              <a:t>setOnValueChangedListener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72" y="1837541"/>
            <a:ext cx="3587205" cy="2913921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73421" y="4941168"/>
            <a:ext cx="7704856" cy="16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err="1">
                <a:latin typeface="Courier"/>
                <a:cs typeface="Courier"/>
              </a:rPr>
              <a:t>NumberPicker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android:id</a:t>
            </a:r>
            <a:r>
              <a:rPr lang="en-US" sz="1800" dirty="0">
                <a:latin typeface="Courier"/>
                <a:cs typeface="Courier"/>
              </a:rPr>
              <a:t>="@+id/</a:t>
            </a:r>
            <a:r>
              <a:rPr lang="en-US" sz="1800" dirty="0" err="1">
                <a:latin typeface="Courier"/>
                <a:cs typeface="Courier"/>
              </a:rPr>
              <a:t>numberpicker</a:t>
            </a:r>
            <a:r>
              <a:rPr lang="en-US" sz="18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android:layout_width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err="1">
                <a:latin typeface="Courier"/>
                <a:cs typeface="Courier"/>
              </a:rPr>
              <a:t>wrap_content</a:t>
            </a:r>
            <a:r>
              <a:rPr lang="en-US" sz="18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android:layout_height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err="1">
                <a:latin typeface="Courier"/>
                <a:cs typeface="Courier"/>
              </a:rPr>
              <a:t>wrap_content</a:t>
            </a:r>
            <a:r>
              <a:rPr lang="en-US" sz="1800" dirty="0">
                <a:latin typeface="Courier"/>
                <a:cs typeface="Courier"/>
              </a:rPr>
              <a:t>"  /&gt;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Font typeface="Arial" charset="0"/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049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Number Picker Event Handling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822960" y="2030145"/>
            <a:ext cx="7543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 err="1">
                <a:solidFill>
                  <a:srgbClr val="0070C0"/>
                </a:solidFill>
              </a:rPr>
              <a:t>numberPicker</a:t>
            </a:r>
            <a:r>
              <a:rPr lang="en-MY" sz="2000" dirty="0" err="1"/>
              <a:t>.minValue</a:t>
            </a:r>
            <a:r>
              <a:rPr lang="en-MY" sz="2000" dirty="0"/>
              <a:t> = 0</a:t>
            </a:r>
          </a:p>
          <a:p>
            <a:r>
              <a:rPr lang="en-MY" sz="2000" b="1" dirty="0" err="1">
                <a:solidFill>
                  <a:srgbClr val="0070C0"/>
                </a:solidFill>
              </a:rPr>
              <a:t>numberPicker</a:t>
            </a:r>
            <a:r>
              <a:rPr lang="en-MY" sz="2000" dirty="0" err="1" smtClean="0"/>
              <a:t>.maxValue</a:t>
            </a:r>
            <a:r>
              <a:rPr lang="en-MY" sz="2000" dirty="0" smtClean="0"/>
              <a:t> </a:t>
            </a:r>
            <a:r>
              <a:rPr lang="en-MY" sz="2000" dirty="0"/>
              <a:t>= 10</a:t>
            </a:r>
          </a:p>
          <a:p>
            <a:endParaRPr lang="en-MY" sz="2000" dirty="0" smtClean="0"/>
          </a:p>
          <a:p>
            <a:r>
              <a:rPr lang="en-MY" sz="2000" b="1" dirty="0" err="1">
                <a:solidFill>
                  <a:srgbClr val="0070C0"/>
                </a:solidFill>
              </a:rPr>
              <a:t>numberPicker</a:t>
            </a:r>
            <a:r>
              <a:rPr lang="en-MY" sz="2000" dirty="0" err="1" smtClean="0"/>
              <a:t>.wrapSelectorWheel</a:t>
            </a:r>
            <a:r>
              <a:rPr lang="en-MY" sz="2000" dirty="0" smtClean="0"/>
              <a:t> </a:t>
            </a:r>
            <a:r>
              <a:rPr lang="en-MY" sz="2000" dirty="0"/>
              <a:t>= true</a:t>
            </a:r>
          </a:p>
          <a:p>
            <a:endParaRPr lang="en-MY" sz="2000" dirty="0" smtClean="0"/>
          </a:p>
          <a:p>
            <a:r>
              <a:rPr lang="en-MY" sz="2000" b="1" dirty="0" err="1">
                <a:solidFill>
                  <a:srgbClr val="0070C0"/>
                </a:solidFill>
              </a:rPr>
              <a:t>numberPicker</a:t>
            </a:r>
            <a:r>
              <a:rPr lang="en-MY" sz="2000" dirty="0" err="1" smtClean="0"/>
              <a:t>.setOnValueChangedListener</a:t>
            </a:r>
            <a:r>
              <a:rPr lang="en-MY" sz="2000" dirty="0" smtClean="0"/>
              <a:t> </a:t>
            </a:r>
            <a:r>
              <a:rPr lang="en-MY" sz="2000" dirty="0"/>
              <a:t>{ picker, </a:t>
            </a:r>
            <a:r>
              <a:rPr lang="en-MY" sz="2000" dirty="0" err="1"/>
              <a:t>oldVal</a:t>
            </a:r>
            <a:r>
              <a:rPr lang="en-MY" sz="2000" dirty="0"/>
              <a:t>, </a:t>
            </a:r>
            <a:r>
              <a:rPr lang="en-MY" sz="2000" dirty="0" err="1"/>
              <a:t>newVal</a:t>
            </a:r>
            <a:r>
              <a:rPr lang="en-MY" sz="2000" dirty="0"/>
              <a:t> -&gt;</a:t>
            </a:r>
          </a:p>
          <a:p>
            <a:r>
              <a:rPr lang="en-MY" sz="2000" dirty="0"/>
              <a:t>            </a:t>
            </a:r>
            <a:r>
              <a:rPr lang="en-MY" sz="2000" dirty="0" err="1"/>
              <a:t>val</a:t>
            </a:r>
            <a:r>
              <a:rPr lang="en-MY" sz="2000" dirty="0"/>
              <a:t> text = "Changed from $</a:t>
            </a:r>
            <a:r>
              <a:rPr lang="en-MY" sz="2000" dirty="0" err="1"/>
              <a:t>oldVal</a:t>
            </a:r>
            <a:r>
              <a:rPr lang="en-MY" sz="2000" dirty="0"/>
              <a:t> to $</a:t>
            </a:r>
            <a:r>
              <a:rPr lang="en-MY" sz="2000" dirty="0" err="1"/>
              <a:t>newVal</a:t>
            </a:r>
            <a:r>
              <a:rPr lang="en-MY" sz="2000" dirty="0"/>
              <a:t>"</a:t>
            </a:r>
          </a:p>
          <a:p>
            <a:r>
              <a:rPr lang="en-MY" sz="2000" dirty="0"/>
              <a:t>            </a:t>
            </a:r>
            <a:r>
              <a:rPr lang="en-MY" sz="2000" dirty="0" err="1"/>
              <a:t>Toast.makeText</a:t>
            </a:r>
            <a:r>
              <a:rPr lang="en-MY" sz="2000" dirty="0"/>
              <a:t>(</a:t>
            </a:r>
            <a:r>
              <a:rPr lang="en-MY" sz="2000" dirty="0" err="1"/>
              <a:t>this@MainActivity</a:t>
            </a:r>
            <a:r>
              <a:rPr lang="en-MY" sz="2000" dirty="0"/>
              <a:t>, text, </a:t>
            </a:r>
            <a:r>
              <a:rPr lang="en-MY" sz="2000" dirty="0" smtClean="0"/>
              <a:t> </a:t>
            </a:r>
          </a:p>
          <a:p>
            <a:r>
              <a:rPr lang="en-MY" sz="2000" dirty="0"/>
              <a:t> </a:t>
            </a:r>
            <a:r>
              <a:rPr lang="en-MY" sz="2000" dirty="0" smtClean="0"/>
              <a:t>                                             </a:t>
            </a:r>
            <a:r>
              <a:rPr lang="en-MY" sz="2000" dirty="0" err="1" smtClean="0"/>
              <a:t>Toast.LENGTH_SHORT</a:t>
            </a:r>
            <a:r>
              <a:rPr lang="en-MY" sz="2000" dirty="0"/>
              <a:t>).show</a:t>
            </a:r>
            <a:r>
              <a:rPr lang="en-MY" sz="2000" dirty="0" smtClean="0"/>
              <a:t>()</a:t>
            </a:r>
          </a:p>
          <a:p>
            <a:r>
              <a:rPr lang="en-MY" sz="2000" dirty="0" smtClean="0"/>
              <a:t>}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4012306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DatePicker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822960" y="1811679"/>
            <a:ext cx="79193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73239"/>
                </a:solidFill>
                <a:latin typeface="Nunito"/>
              </a:rPr>
              <a:t>Android </a:t>
            </a:r>
            <a:r>
              <a:rPr lang="en-US" sz="2400" b="1" dirty="0" err="1">
                <a:solidFill>
                  <a:srgbClr val="273239"/>
                </a:solidFill>
                <a:latin typeface="Nunito"/>
              </a:rPr>
              <a:t>DatePicker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 is a user interface control which is used to select the date by day, month and year in our android application</a:t>
            </a:r>
            <a:r>
              <a:rPr lang="en-US" sz="2400" dirty="0" smtClean="0">
                <a:solidFill>
                  <a:srgbClr val="273239"/>
                </a:solidFill>
                <a:latin typeface="Nuni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73239"/>
                </a:solidFill>
                <a:latin typeface="Nunito"/>
              </a:rPr>
              <a:t>We recommend that you use </a:t>
            </a:r>
            <a:r>
              <a:rPr lang="en-US" sz="2400" b="1" dirty="0" err="1">
                <a:solidFill>
                  <a:srgbClr val="273239"/>
                </a:solidFill>
                <a:latin typeface="Nunito"/>
              </a:rPr>
              <a:t>DialogFragment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 to host each time or date picker. </a:t>
            </a:r>
            <a:endParaRPr lang="en-US" sz="2400" dirty="0" smtClean="0">
              <a:solidFill>
                <a:srgbClr val="273239"/>
              </a:solidFill>
              <a:latin typeface="Nunito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The </a:t>
            </a:r>
            <a:r>
              <a:rPr lang="en-US" sz="2000" dirty="0" err="1">
                <a:solidFill>
                  <a:srgbClr val="273239"/>
                </a:solidFill>
                <a:latin typeface="Nunito"/>
              </a:rPr>
              <a:t>DialogFragment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 manages the dialog lifecycle for you and allows you to display the pickers in different layout configurations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273239"/>
              </a:solidFill>
              <a:latin typeface="Nuni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273239"/>
              </a:solidFill>
              <a:latin typeface="Nun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95" y="4063070"/>
            <a:ext cx="1623702" cy="22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7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DatePicker</a:t>
            </a:r>
            <a:r>
              <a:rPr lang="en-MY" dirty="0" smtClean="0"/>
              <a:t> - Layout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1" y="2024567"/>
            <a:ext cx="7272957" cy="33165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0320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DatePicker</a:t>
            </a:r>
            <a:r>
              <a:rPr lang="en-MY" dirty="0" smtClean="0"/>
              <a:t> Event Handling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935763" y="2091555"/>
            <a:ext cx="7926225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 err="1">
                <a:solidFill>
                  <a:srgbClr val="0070C0"/>
                </a:solidFill>
              </a:rPr>
              <a:t>datePicker</a:t>
            </a:r>
            <a:r>
              <a:rPr lang="en-MY" dirty="0">
                <a:solidFill>
                  <a:srgbClr val="0070C0"/>
                </a:solidFill>
              </a:rPr>
              <a:t> </a:t>
            </a:r>
            <a:r>
              <a:rPr lang="en-MY" dirty="0"/>
              <a:t>= </a:t>
            </a:r>
            <a:r>
              <a:rPr lang="en-MY" dirty="0" err="1"/>
              <a:t>findViewById</a:t>
            </a:r>
            <a:r>
              <a:rPr lang="en-MY" dirty="0"/>
              <a:t>&lt;</a:t>
            </a:r>
            <a:r>
              <a:rPr lang="en-MY" dirty="0" err="1"/>
              <a:t>DatePicker</a:t>
            </a:r>
            <a:r>
              <a:rPr lang="en-MY" dirty="0"/>
              <a:t>&gt;(</a:t>
            </a:r>
            <a:r>
              <a:rPr lang="en-MY" dirty="0" err="1"/>
              <a:t>R.id.date_Picker</a:t>
            </a:r>
            <a:r>
              <a:rPr lang="en-MY" dirty="0"/>
              <a:t>)</a:t>
            </a:r>
          </a:p>
          <a:p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>
                <a:solidFill>
                  <a:srgbClr val="0070C0"/>
                </a:solidFill>
              </a:rPr>
              <a:t>today</a:t>
            </a:r>
            <a:r>
              <a:rPr lang="en-MY" dirty="0">
                <a:solidFill>
                  <a:srgbClr val="0070C0"/>
                </a:solidFill>
              </a:rPr>
              <a:t> </a:t>
            </a:r>
            <a:r>
              <a:rPr lang="en-MY" dirty="0"/>
              <a:t>= </a:t>
            </a:r>
            <a:r>
              <a:rPr lang="en-MY" b="1" dirty="0" err="1">
                <a:solidFill>
                  <a:srgbClr val="0070C0"/>
                </a:solidFill>
              </a:rPr>
              <a:t>Calendar</a:t>
            </a:r>
            <a:r>
              <a:rPr lang="en-MY" dirty="0" err="1"/>
              <a:t>.getInstance</a:t>
            </a:r>
            <a:r>
              <a:rPr lang="en-MY" dirty="0"/>
              <a:t>()</a:t>
            </a:r>
          </a:p>
          <a:p>
            <a:endParaRPr lang="en-MY" dirty="0"/>
          </a:p>
          <a:p>
            <a:r>
              <a:rPr lang="en-MY" b="1" dirty="0" err="1">
                <a:solidFill>
                  <a:srgbClr val="0070C0"/>
                </a:solidFill>
              </a:rPr>
              <a:t>datePicker</a:t>
            </a:r>
            <a:r>
              <a:rPr lang="en-MY" dirty="0" err="1"/>
              <a:t>.init</a:t>
            </a:r>
            <a:r>
              <a:rPr lang="en-MY" dirty="0"/>
              <a:t>( </a:t>
            </a:r>
            <a:r>
              <a:rPr lang="en-MY" dirty="0" err="1"/>
              <a:t>today.get</a:t>
            </a:r>
            <a:r>
              <a:rPr lang="en-MY" dirty="0"/>
              <a:t>(</a:t>
            </a:r>
            <a:r>
              <a:rPr lang="en-MY" dirty="0" err="1"/>
              <a:t>Calendar.YEAR</a:t>
            </a:r>
            <a:r>
              <a:rPr lang="en-MY" dirty="0"/>
              <a:t>), </a:t>
            </a:r>
          </a:p>
          <a:p>
            <a:r>
              <a:rPr lang="en-MY" dirty="0"/>
              <a:t>                 </a:t>
            </a:r>
            <a:r>
              <a:rPr lang="en-MY" dirty="0" err="1"/>
              <a:t>today.get</a:t>
            </a:r>
            <a:r>
              <a:rPr lang="en-MY" dirty="0"/>
              <a:t>(</a:t>
            </a:r>
            <a:r>
              <a:rPr lang="en-MY" dirty="0" err="1"/>
              <a:t>Calendar.MONTH</a:t>
            </a:r>
            <a:r>
              <a:rPr lang="en-MY" dirty="0"/>
              <a:t>),</a:t>
            </a:r>
          </a:p>
          <a:p>
            <a:r>
              <a:rPr lang="en-MY" dirty="0"/>
              <a:t>                 </a:t>
            </a:r>
            <a:r>
              <a:rPr lang="en-MY" dirty="0" err="1"/>
              <a:t>today.get</a:t>
            </a:r>
            <a:r>
              <a:rPr lang="en-MY" dirty="0"/>
              <a:t>(</a:t>
            </a:r>
            <a:r>
              <a:rPr lang="en-MY" dirty="0" err="1"/>
              <a:t>Calendar.DAY_OF_MONTH</a:t>
            </a:r>
            <a:r>
              <a:rPr lang="en-MY" dirty="0"/>
              <a:t>))</a:t>
            </a:r>
          </a:p>
          <a:p>
            <a:r>
              <a:rPr lang="en-MY" dirty="0"/>
              <a:t>        { </a:t>
            </a:r>
            <a:r>
              <a:rPr lang="en-MY" dirty="0" smtClean="0"/>
              <a:t> view</a:t>
            </a:r>
            <a:r>
              <a:rPr lang="en-MY" dirty="0"/>
              <a:t>, year, month, day -&gt;</a:t>
            </a:r>
          </a:p>
          <a:p>
            <a:r>
              <a:rPr lang="en-MY" dirty="0"/>
              <a:t>           </a:t>
            </a:r>
            <a:endParaRPr lang="en-MY" dirty="0" smtClean="0"/>
          </a:p>
          <a:p>
            <a:r>
              <a:rPr lang="en-MY" dirty="0"/>
              <a:t> </a:t>
            </a:r>
            <a:r>
              <a:rPr lang="en-MY" dirty="0" smtClean="0"/>
              <a:t>          </a:t>
            </a:r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>
                <a:solidFill>
                  <a:srgbClr val="0070C0"/>
                </a:solidFill>
              </a:rPr>
              <a:t>month</a:t>
            </a:r>
            <a:r>
              <a:rPr lang="en-MY" dirty="0">
                <a:solidFill>
                  <a:srgbClr val="0070C0"/>
                </a:solidFill>
              </a:rPr>
              <a:t> </a:t>
            </a:r>
            <a:r>
              <a:rPr lang="en-MY" dirty="0"/>
              <a:t>= month + 1</a:t>
            </a:r>
          </a:p>
          <a:p>
            <a:r>
              <a:rPr lang="en-MY" dirty="0"/>
              <a:t>            </a:t>
            </a:r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 err="1">
                <a:solidFill>
                  <a:srgbClr val="0070C0"/>
                </a:solidFill>
              </a:rPr>
              <a:t>msg</a:t>
            </a:r>
            <a:r>
              <a:rPr lang="en-MY" dirty="0">
                <a:solidFill>
                  <a:srgbClr val="0070C0"/>
                </a:solidFill>
              </a:rPr>
              <a:t> </a:t>
            </a:r>
            <a:r>
              <a:rPr lang="en-MY" dirty="0"/>
              <a:t>= "You Selected: $day/$month/$year"</a:t>
            </a:r>
          </a:p>
          <a:p>
            <a:r>
              <a:rPr lang="en-MY" dirty="0"/>
              <a:t>            </a:t>
            </a:r>
            <a:r>
              <a:rPr lang="en-MY" b="1" dirty="0" err="1">
                <a:solidFill>
                  <a:srgbClr val="0070C0"/>
                </a:solidFill>
              </a:rPr>
              <a:t>Toast</a:t>
            </a:r>
            <a:r>
              <a:rPr lang="en-MY" dirty="0" err="1"/>
              <a:t>.makeText</a:t>
            </a:r>
            <a:r>
              <a:rPr lang="en-MY" dirty="0"/>
              <a:t>(</a:t>
            </a:r>
            <a:r>
              <a:rPr lang="en-MY" dirty="0" err="1"/>
              <a:t>this@MainActivity</a:t>
            </a:r>
            <a:r>
              <a:rPr lang="en-MY" dirty="0"/>
              <a:t>, </a:t>
            </a:r>
            <a:r>
              <a:rPr lang="en-MY" dirty="0" err="1"/>
              <a:t>msg</a:t>
            </a:r>
            <a:r>
              <a:rPr lang="en-MY" dirty="0"/>
              <a:t>, </a:t>
            </a:r>
            <a:r>
              <a:rPr lang="en-MY" dirty="0" err="1"/>
              <a:t>Toast.LENGTH_SHORT</a:t>
            </a:r>
            <a:r>
              <a:rPr lang="en-MY" dirty="0"/>
              <a:t>).show()</a:t>
            </a:r>
          </a:p>
          <a:p>
            <a:r>
              <a:rPr lang="en-MY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48335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DatePicker</a:t>
            </a:r>
            <a:r>
              <a:rPr lang="en-MY" dirty="0" smtClean="0"/>
              <a:t> – Using </a:t>
            </a:r>
            <a:r>
              <a:rPr lang="en-MY" dirty="0" err="1" smtClean="0"/>
              <a:t>DialogFragment</a:t>
            </a:r>
            <a:r>
              <a:rPr lang="en-MY" dirty="0" smtClean="0"/>
              <a:t> Part 1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822960" y="1792676"/>
            <a:ext cx="7851021" cy="44884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1600" dirty="0"/>
              <a:t>class </a:t>
            </a:r>
            <a:r>
              <a:rPr lang="en-MY" sz="1600" b="1" dirty="0" err="1">
                <a:solidFill>
                  <a:srgbClr val="0070C0"/>
                </a:solidFill>
              </a:rPr>
              <a:t>DatePickerFragment</a:t>
            </a:r>
            <a:r>
              <a:rPr lang="en-MY" sz="1600" dirty="0"/>
              <a:t> : </a:t>
            </a:r>
            <a:r>
              <a:rPr lang="en-MY" sz="1600" b="1" dirty="0" err="1">
                <a:solidFill>
                  <a:srgbClr val="0070C0"/>
                </a:solidFill>
              </a:rPr>
              <a:t>DialogFragment</a:t>
            </a:r>
            <a:r>
              <a:rPr lang="en-MY" sz="1600" dirty="0"/>
              <a:t>(), </a:t>
            </a:r>
            <a:r>
              <a:rPr lang="en-MY" sz="1600" b="1" dirty="0" err="1">
                <a:solidFill>
                  <a:srgbClr val="0070C0"/>
                </a:solidFill>
              </a:rPr>
              <a:t>DatePickerDialog.OnDateSetListener</a:t>
            </a:r>
            <a:r>
              <a:rPr lang="en-MY" sz="1600" dirty="0"/>
              <a:t> {</a:t>
            </a:r>
          </a:p>
          <a:p>
            <a:endParaRPr lang="en-MY" sz="1600" dirty="0"/>
          </a:p>
          <a:p>
            <a:r>
              <a:rPr lang="en-MY" sz="1600" dirty="0"/>
              <a:t>    override fun </a:t>
            </a:r>
            <a:r>
              <a:rPr lang="en-MY" sz="1600" b="1" dirty="0" err="1">
                <a:solidFill>
                  <a:srgbClr val="0070C0"/>
                </a:solidFill>
              </a:rPr>
              <a:t>onCreateDialog</a:t>
            </a:r>
            <a:r>
              <a:rPr lang="en-MY" sz="1600" dirty="0"/>
              <a:t>(</a:t>
            </a:r>
            <a:r>
              <a:rPr lang="en-MY" sz="1600" dirty="0" err="1"/>
              <a:t>savedInstanceState</a:t>
            </a:r>
            <a:r>
              <a:rPr lang="en-MY" sz="1600" dirty="0"/>
              <a:t>: Bundle): Dialog {</a:t>
            </a:r>
          </a:p>
          <a:p>
            <a:r>
              <a:rPr lang="en-MY" sz="1600" dirty="0"/>
              <a:t>        // Use the current date as the default date in the picker</a:t>
            </a:r>
          </a:p>
          <a:p>
            <a:r>
              <a:rPr lang="en-MY" sz="1600" dirty="0"/>
              <a:t>        </a:t>
            </a:r>
            <a:r>
              <a:rPr lang="en-MY" sz="1600" dirty="0" err="1"/>
              <a:t>val</a:t>
            </a:r>
            <a:r>
              <a:rPr lang="en-MY" sz="1600" dirty="0"/>
              <a:t> c = </a:t>
            </a:r>
            <a:r>
              <a:rPr lang="en-MY" sz="1600" dirty="0" err="1"/>
              <a:t>Calendar.getInstance</a:t>
            </a:r>
            <a:r>
              <a:rPr lang="en-MY" sz="1600" dirty="0"/>
              <a:t>()</a:t>
            </a:r>
          </a:p>
          <a:p>
            <a:r>
              <a:rPr lang="en-MY" sz="1600" dirty="0"/>
              <a:t>        </a:t>
            </a:r>
            <a:r>
              <a:rPr lang="en-MY" sz="1600" dirty="0" err="1"/>
              <a:t>val</a:t>
            </a:r>
            <a:r>
              <a:rPr lang="en-MY" sz="1600" dirty="0"/>
              <a:t> year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Calendar.YEAR</a:t>
            </a:r>
            <a:r>
              <a:rPr lang="en-MY" sz="1600" dirty="0"/>
              <a:t>)</a:t>
            </a:r>
          </a:p>
          <a:p>
            <a:r>
              <a:rPr lang="en-MY" sz="1600" dirty="0"/>
              <a:t>        </a:t>
            </a:r>
            <a:r>
              <a:rPr lang="en-MY" sz="1600" dirty="0" err="1"/>
              <a:t>val</a:t>
            </a:r>
            <a:r>
              <a:rPr lang="en-MY" sz="1600" dirty="0"/>
              <a:t> month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Calendar.MONTH</a:t>
            </a:r>
            <a:r>
              <a:rPr lang="en-MY" sz="1600" dirty="0"/>
              <a:t>)</a:t>
            </a:r>
          </a:p>
          <a:p>
            <a:r>
              <a:rPr lang="en-MY" sz="1600" dirty="0"/>
              <a:t>        </a:t>
            </a:r>
            <a:r>
              <a:rPr lang="en-MY" sz="1600" dirty="0" err="1"/>
              <a:t>val</a:t>
            </a:r>
            <a:r>
              <a:rPr lang="en-MY" sz="1600" dirty="0"/>
              <a:t> day = </a:t>
            </a:r>
            <a:r>
              <a:rPr lang="en-MY" sz="1600" dirty="0" err="1"/>
              <a:t>c.get</a:t>
            </a:r>
            <a:r>
              <a:rPr lang="en-MY" sz="1600" dirty="0"/>
              <a:t>(</a:t>
            </a:r>
            <a:r>
              <a:rPr lang="en-MY" sz="1600" dirty="0" err="1"/>
              <a:t>Calendar.DAY_OF_MONTH</a:t>
            </a:r>
            <a:r>
              <a:rPr lang="en-MY" sz="1600" dirty="0"/>
              <a:t>)</a:t>
            </a:r>
          </a:p>
          <a:p>
            <a:endParaRPr lang="en-MY" sz="1600" dirty="0"/>
          </a:p>
          <a:p>
            <a:r>
              <a:rPr lang="en-MY" sz="1600" dirty="0"/>
              <a:t>        // Create a new instance of </a:t>
            </a:r>
            <a:r>
              <a:rPr lang="en-MY" sz="1600" dirty="0" err="1"/>
              <a:t>DatePickerDialog</a:t>
            </a:r>
            <a:r>
              <a:rPr lang="en-MY" sz="1600" dirty="0"/>
              <a:t> and return it</a:t>
            </a:r>
          </a:p>
          <a:p>
            <a:r>
              <a:rPr lang="en-MY" sz="1600" dirty="0"/>
              <a:t>        return </a:t>
            </a:r>
            <a:r>
              <a:rPr lang="en-MY" sz="1600" b="1" dirty="0" err="1">
                <a:solidFill>
                  <a:srgbClr val="0070C0"/>
                </a:solidFill>
              </a:rPr>
              <a:t>DatePickerDialog</a:t>
            </a:r>
            <a:r>
              <a:rPr lang="en-MY" sz="1600" dirty="0"/>
              <a:t>(</a:t>
            </a:r>
            <a:r>
              <a:rPr lang="en-MY" sz="1600" dirty="0" err="1"/>
              <a:t>requireContext</a:t>
            </a:r>
            <a:r>
              <a:rPr lang="en-MY" sz="1600" dirty="0"/>
              <a:t>(), this, year, month, day)</a:t>
            </a:r>
          </a:p>
          <a:p>
            <a:endParaRPr lang="en-MY" sz="1600" dirty="0"/>
          </a:p>
          <a:p>
            <a:r>
              <a:rPr lang="en-MY" sz="1600" dirty="0"/>
              <a:t>    }</a:t>
            </a:r>
          </a:p>
          <a:p>
            <a:endParaRPr lang="en-MY" sz="1600" dirty="0"/>
          </a:p>
          <a:p>
            <a:r>
              <a:rPr lang="en-MY" sz="1600" dirty="0"/>
              <a:t>    override fun </a:t>
            </a:r>
            <a:r>
              <a:rPr lang="en-MY" sz="1600" dirty="0" err="1"/>
              <a:t>onDateSet</a:t>
            </a:r>
            <a:r>
              <a:rPr lang="en-MY" sz="1600" dirty="0"/>
              <a:t>(view: </a:t>
            </a:r>
            <a:r>
              <a:rPr lang="en-MY" sz="1600" dirty="0" err="1"/>
              <a:t>DatePicker</a:t>
            </a:r>
            <a:r>
              <a:rPr lang="en-MY" sz="1600" dirty="0"/>
              <a:t>, year: </a:t>
            </a:r>
            <a:r>
              <a:rPr lang="en-MY" sz="1600" dirty="0" err="1"/>
              <a:t>Int</a:t>
            </a:r>
            <a:r>
              <a:rPr lang="en-MY" sz="1600" dirty="0"/>
              <a:t>, month: </a:t>
            </a:r>
            <a:r>
              <a:rPr lang="en-MY" sz="1600" dirty="0" err="1"/>
              <a:t>Int</a:t>
            </a:r>
            <a:r>
              <a:rPr lang="en-MY" sz="1600" dirty="0"/>
              <a:t>, day: </a:t>
            </a:r>
            <a:r>
              <a:rPr lang="en-MY" sz="1600" dirty="0" err="1"/>
              <a:t>Int</a:t>
            </a:r>
            <a:r>
              <a:rPr lang="en-MY" sz="1600" dirty="0"/>
              <a:t>) {</a:t>
            </a:r>
          </a:p>
          <a:p>
            <a:r>
              <a:rPr lang="en-MY" sz="1600" dirty="0"/>
              <a:t>        // Do something with the date chosen by the user</a:t>
            </a:r>
          </a:p>
          <a:p>
            <a:r>
              <a:rPr lang="en-MY" sz="1600" dirty="0"/>
              <a:t>    }</a:t>
            </a:r>
          </a:p>
          <a:p>
            <a:r>
              <a:rPr lang="en-MY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6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2400" dirty="0" smtClean="0"/>
              <a:t>No default toolbar was given in Android Studio Flamingo version because the default parent theme is set as below:</a:t>
            </a:r>
          </a:p>
          <a:p>
            <a:pPr marL="201168" lvl="1" indent="0">
              <a:buNone/>
            </a:pPr>
            <a:endParaRPr lang="en-MY" sz="2200" dirty="0" smtClean="0"/>
          </a:p>
          <a:p>
            <a:pPr marL="0" indent="0">
              <a:buNone/>
            </a:pPr>
            <a:r>
              <a:rPr lang="en-MY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MY" sz="2400" dirty="0" smtClean="0"/>
              <a:t>We have to add the Material Toolbar manually instead of using the default </a:t>
            </a:r>
            <a:r>
              <a:rPr lang="en-MY" sz="2400" dirty="0" err="1" smtClean="0"/>
              <a:t>AppBar</a:t>
            </a:r>
            <a:r>
              <a:rPr lang="en-MY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MY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71" y="2743837"/>
            <a:ext cx="7200309" cy="6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98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592012" cy="1450757"/>
          </a:xfrm>
        </p:spPr>
        <p:txBody>
          <a:bodyPr/>
          <a:lstStyle/>
          <a:p>
            <a:r>
              <a:rPr lang="en-MY" dirty="0" err="1"/>
              <a:t>DatePicker</a:t>
            </a:r>
            <a:r>
              <a:rPr lang="en-MY" dirty="0"/>
              <a:t> – Using </a:t>
            </a:r>
            <a:r>
              <a:rPr lang="en-MY" dirty="0" err="1"/>
              <a:t>DialogFragment</a:t>
            </a:r>
            <a:r>
              <a:rPr lang="en-MY" dirty="0"/>
              <a:t> Part </a:t>
            </a:r>
            <a:r>
              <a:rPr lang="en-MY" dirty="0" smtClean="0"/>
              <a:t>2</a:t>
            </a:r>
            <a:endParaRPr lang="en-MY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51147" y="2019406"/>
            <a:ext cx="717590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DatePicker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with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DialogFragment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1958" y="2748389"/>
            <a:ext cx="715710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fun </a:t>
            </a:r>
            <a:r>
              <a:rPr lang="en-US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showDatePickerDialog</a:t>
            </a:r>
            <a:r>
              <a:rPr lang="en-US" dirty="0">
                <a:latin typeface="Arial Unicode MS" panose="020B0604020202020204" pitchFamily="34" charset="-128"/>
              </a:rPr>
              <a:t>(v: View) {</a:t>
            </a:r>
            <a:br>
              <a:rPr lang="en-US" dirty="0">
                <a:latin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</a:rPr>
              <a:t>    </a:t>
            </a:r>
            <a:r>
              <a:rPr lang="en-US" dirty="0" err="1">
                <a:latin typeface="Arial Unicode MS" panose="020B0604020202020204" pitchFamily="34" charset="-128"/>
              </a:rPr>
              <a:t>val</a:t>
            </a:r>
            <a:r>
              <a:rPr lang="en-US" dirty="0">
                <a:latin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</a:rPr>
              <a:t>newFragment</a:t>
            </a:r>
            <a:r>
              <a:rPr lang="en-US" dirty="0">
                <a:latin typeface="Arial Unicode MS" panose="020B0604020202020204" pitchFamily="34" charset="-128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DatePickerFragment</a:t>
            </a:r>
            <a:r>
              <a:rPr lang="en-US" dirty="0">
                <a:latin typeface="Arial Unicode MS" panose="020B0604020202020204" pitchFamily="34" charset="-128"/>
              </a:rPr>
              <a:t>()</a:t>
            </a:r>
            <a:br>
              <a:rPr lang="en-US" dirty="0">
                <a:latin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</a:rPr>
              <a:t>    </a:t>
            </a:r>
            <a:r>
              <a:rPr lang="en-US" dirty="0" err="1">
                <a:latin typeface="Arial Unicode MS" panose="020B0604020202020204" pitchFamily="34" charset="-128"/>
              </a:rPr>
              <a:t>newFragment.show</a:t>
            </a:r>
            <a:r>
              <a:rPr lang="en-US" dirty="0">
                <a:latin typeface="Arial Unicode MS" panose="020B0604020202020204" pitchFamily="34" charset="-128"/>
              </a:rPr>
              <a:t>(</a:t>
            </a:r>
            <a:r>
              <a:rPr lang="en-US" dirty="0" err="1">
                <a:latin typeface="Arial Unicode MS" panose="020B0604020202020204" pitchFamily="34" charset="-128"/>
              </a:rPr>
              <a:t>supportFragmentManager</a:t>
            </a:r>
            <a:r>
              <a:rPr lang="en-US" dirty="0">
                <a:latin typeface="Arial Unicode MS" panose="020B0604020202020204" pitchFamily="34" charset="-128"/>
              </a:rPr>
              <a:t>, "</a:t>
            </a:r>
            <a:r>
              <a:rPr lang="en-US" dirty="0" err="1">
                <a:latin typeface="Arial Unicode MS" panose="020B0604020202020204" pitchFamily="34" charset="-128"/>
              </a:rPr>
              <a:t>datePicker</a:t>
            </a:r>
            <a:r>
              <a:rPr lang="en-US" dirty="0">
                <a:latin typeface="Arial Unicode MS" panose="020B0604020202020204" pitchFamily="34" charset="-128"/>
              </a:rPr>
              <a:t>")</a:t>
            </a:r>
            <a:br>
              <a:rPr lang="en-US" dirty="0">
                <a:latin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</a:rPr>
              <a:t>}</a:t>
            </a:r>
            <a:r>
              <a:rPr lang="en-US" sz="1100" dirty="0"/>
              <a:t> </a:t>
            </a:r>
            <a:endParaRPr 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11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TimeDialog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822960" y="2045949"/>
            <a:ext cx="790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Android </a:t>
            </a:r>
            <a:r>
              <a:rPr lang="en-US" b="1" dirty="0" err="1">
                <a:solidFill>
                  <a:srgbClr val="273239"/>
                </a:solidFill>
                <a:latin typeface="Nunito"/>
              </a:rPr>
              <a:t>TimePicker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is a user interface control for selecting the time in either 24-hour format or AM/PM mode.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47" y="3153397"/>
            <a:ext cx="4998148" cy="1871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67" y="2692280"/>
            <a:ext cx="291505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00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TimeDialog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822960" y="1832304"/>
            <a:ext cx="790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273239"/>
                </a:solidFill>
                <a:latin typeface="Nunito"/>
              </a:rPr>
              <a:t>Using the </a:t>
            </a:r>
            <a:r>
              <a:rPr lang="en-US" sz="2400" b="1" dirty="0" err="1" smtClean="0">
                <a:solidFill>
                  <a:srgbClr val="273239"/>
                </a:solidFill>
                <a:latin typeface="Nunito"/>
              </a:rPr>
              <a:t>setOnTimeChangeListener</a:t>
            </a:r>
            <a:r>
              <a:rPr lang="en-US" sz="2400" dirty="0" smtClean="0">
                <a:solidFill>
                  <a:srgbClr val="273239"/>
                </a:solidFill>
                <a:latin typeface="Nunito"/>
              </a:rPr>
              <a:t> to adjust the time frame.</a:t>
            </a:r>
            <a:endParaRPr lang="en-MY" sz="2400" dirty="0"/>
          </a:p>
        </p:txBody>
      </p:sp>
      <p:sp>
        <p:nvSpPr>
          <p:cNvPr id="6" name="Rectangle 5"/>
          <p:cNvSpPr/>
          <p:nvPr/>
        </p:nvSpPr>
        <p:spPr>
          <a:xfrm>
            <a:off x="1175047" y="3040425"/>
            <a:ext cx="740493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 err="1">
                <a:solidFill>
                  <a:srgbClr val="0070C0"/>
                </a:solidFill>
              </a:rPr>
              <a:t>timePicker</a:t>
            </a:r>
            <a:r>
              <a:rPr lang="en-MY" dirty="0"/>
              <a:t> = </a:t>
            </a:r>
            <a:r>
              <a:rPr lang="en-MY" dirty="0" err="1"/>
              <a:t>findViewById</a:t>
            </a:r>
            <a:r>
              <a:rPr lang="en-MY" dirty="0"/>
              <a:t>&lt;</a:t>
            </a:r>
            <a:r>
              <a:rPr lang="en-MY" dirty="0" err="1"/>
              <a:t>TimePicker</a:t>
            </a:r>
            <a:r>
              <a:rPr lang="en-MY" dirty="0"/>
              <a:t>&gt;(</a:t>
            </a:r>
            <a:r>
              <a:rPr lang="en-MY" dirty="0" err="1"/>
              <a:t>R.id.timePickers</a:t>
            </a:r>
            <a:r>
              <a:rPr lang="en-MY" dirty="0"/>
              <a:t>)</a:t>
            </a:r>
          </a:p>
          <a:p>
            <a:endParaRPr lang="en-MY" dirty="0"/>
          </a:p>
          <a:p>
            <a:r>
              <a:rPr lang="en-MY" b="1" dirty="0" err="1">
                <a:solidFill>
                  <a:srgbClr val="0070C0"/>
                </a:solidFill>
              </a:rPr>
              <a:t>timePicker</a:t>
            </a:r>
            <a:r>
              <a:rPr lang="en-MY" dirty="0" err="1"/>
              <a:t>.setOnTimeChangedListener</a:t>
            </a:r>
            <a:r>
              <a:rPr lang="en-MY" dirty="0"/>
              <a:t> { _, hour, minute -&gt; </a:t>
            </a:r>
            <a:r>
              <a:rPr lang="en-MY" dirty="0" err="1"/>
              <a:t>var</a:t>
            </a:r>
            <a:r>
              <a:rPr lang="en-MY" dirty="0"/>
              <a:t> hour = hour</a:t>
            </a:r>
          </a:p>
          <a:p>
            <a:endParaRPr lang="en-MY" dirty="0"/>
          </a:p>
          <a:p>
            <a:r>
              <a:rPr lang="en-MY" dirty="0"/>
              <a:t>    </a:t>
            </a:r>
            <a:r>
              <a:rPr lang="en-MY" dirty="0" err="1"/>
              <a:t>val</a:t>
            </a:r>
            <a:r>
              <a:rPr lang="en-MY" dirty="0"/>
              <a:t> </a:t>
            </a:r>
            <a:r>
              <a:rPr lang="en-MY" b="1" dirty="0" err="1">
                <a:solidFill>
                  <a:srgbClr val="0070C0"/>
                </a:solidFill>
              </a:rPr>
              <a:t>msg</a:t>
            </a:r>
            <a:r>
              <a:rPr lang="en-MY" dirty="0">
                <a:solidFill>
                  <a:srgbClr val="0070C0"/>
                </a:solidFill>
              </a:rPr>
              <a:t> </a:t>
            </a:r>
            <a:r>
              <a:rPr lang="en-MY" dirty="0"/>
              <a:t>= "Time is: $hour : $min $</a:t>
            </a:r>
            <a:r>
              <a:rPr lang="en-MY" dirty="0" err="1"/>
              <a:t>am_pm</a:t>
            </a:r>
            <a:r>
              <a:rPr lang="en-MY" dirty="0"/>
              <a:t>"</a:t>
            </a:r>
          </a:p>
          <a:p>
            <a:r>
              <a:rPr lang="en-MY" b="1" dirty="0">
                <a:solidFill>
                  <a:srgbClr val="0070C0"/>
                </a:solidFill>
              </a:rPr>
              <a:t>    </a:t>
            </a:r>
            <a:r>
              <a:rPr lang="en-MY" b="1" dirty="0" err="1">
                <a:solidFill>
                  <a:srgbClr val="0070C0"/>
                </a:solidFill>
              </a:rPr>
              <a:t>textView</a:t>
            </a:r>
            <a:r>
              <a:rPr lang="en-MY" dirty="0" err="1"/>
              <a:t>.text</a:t>
            </a:r>
            <a:r>
              <a:rPr lang="en-MY" dirty="0"/>
              <a:t> = </a:t>
            </a:r>
            <a:r>
              <a:rPr lang="en-MY" dirty="0" err="1"/>
              <a:t>msg</a:t>
            </a:r>
            <a:endParaRPr lang="en-MY" dirty="0"/>
          </a:p>
          <a:p>
            <a:r>
              <a:rPr lang="en-MY" dirty="0"/>
              <a:t>    </a:t>
            </a:r>
            <a:r>
              <a:rPr lang="en-MY" b="1" dirty="0" err="1">
                <a:solidFill>
                  <a:srgbClr val="0070C0"/>
                </a:solidFill>
              </a:rPr>
              <a:t>textView</a:t>
            </a:r>
            <a:r>
              <a:rPr lang="en-MY" dirty="0" err="1"/>
              <a:t>.visibility</a:t>
            </a:r>
            <a:r>
              <a:rPr lang="en-MY" dirty="0"/>
              <a:t> = </a:t>
            </a:r>
            <a:r>
              <a:rPr lang="en-MY" dirty="0" err="1"/>
              <a:t>ViewGroup.VISIBLE</a:t>
            </a:r>
            <a:endParaRPr lang="en-MY" dirty="0"/>
          </a:p>
          <a:p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884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Alert Dialogs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Creating a dialog</a:t>
            </a:r>
          </a:p>
          <a:p>
            <a:pPr lvl="1"/>
            <a:r>
              <a:rPr lang="en-GB" sz="2000" dirty="0"/>
              <a:t>All of </a:t>
            </a:r>
            <a:r>
              <a:rPr lang="en-GB" sz="2000" dirty="0" err="1"/>
              <a:t>Alert</a:t>
            </a:r>
            <a:r>
              <a:rPr lang="en-GB" sz="2000" baseline="0" dirty="0" err="1"/>
              <a:t>Dialog’s</a:t>
            </a:r>
            <a:r>
              <a:rPr lang="en-GB" sz="2000" baseline="0" dirty="0"/>
              <a:t> constructors are protected.</a:t>
            </a:r>
          </a:p>
          <a:p>
            <a:pPr lvl="1"/>
            <a:r>
              <a:rPr lang="en-GB" sz="2000" baseline="0" dirty="0"/>
              <a:t>What to do?</a:t>
            </a:r>
          </a:p>
          <a:p>
            <a:pPr lvl="2"/>
            <a:r>
              <a:rPr lang="en-GB" sz="1600" dirty="0"/>
              <a:t>Use </a:t>
            </a:r>
            <a:r>
              <a:rPr lang="en-GB" sz="1600" dirty="0" err="1"/>
              <a:t>AlertDialog.Builder</a:t>
            </a:r>
            <a:r>
              <a:rPr lang="en-GB" sz="1600" dirty="0"/>
              <a:t>.</a:t>
            </a:r>
          </a:p>
          <a:p>
            <a:pPr lvl="1"/>
            <a:r>
              <a:rPr lang="en-GB" sz="2000" dirty="0"/>
              <a:t>Should be created in an </a:t>
            </a:r>
            <a:r>
              <a:rPr lang="en-GB" sz="2000" dirty="0" err="1"/>
              <a:t>ovveride</a:t>
            </a:r>
            <a:r>
              <a:rPr lang="en-GB" sz="2000" dirty="0"/>
              <a:t> of the Activity method </a:t>
            </a:r>
            <a:r>
              <a:rPr lang="en-GB" sz="2000" dirty="0" err="1"/>
              <a:t>onCreateDialog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Showing a dialog</a:t>
            </a:r>
          </a:p>
          <a:p>
            <a:pPr lvl="1"/>
            <a:r>
              <a:rPr lang="en-GB" sz="2000" dirty="0"/>
              <a:t>Call </a:t>
            </a:r>
            <a:r>
              <a:rPr lang="en-GB" sz="2000" dirty="0" err="1"/>
              <a:t>showDialog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), passing the ID of the dialog</a:t>
            </a:r>
            <a:r>
              <a:rPr lang="en-GB" sz="2000" baseline="0" dirty="0"/>
              <a:t> you want to show.</a:t>
            </a:r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53" y="4783588"/>
            <a:ext cx="307700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Alert </a:t>
            </a:r>
            <a:r>
              <a:rPr lang="en-GB" dirty="0" smtClean="0"/>
              <a:t>Dialogs Example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822960" y="1780091"/>
            <a:ext cx="793477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1600" dirty="0" err="1"/>
              <a:t>val</a:t>
            </a:r>
            <a:r>
              <a:rPr lang="en-MY" sz="1600" dirty="0"/>
              <a:t> builder = </a:t>
            </a:r>
            <a:r>
              <a:rPr lang="en-MY" sz="1600" dirty="0" err="1"/>
              <a:t>AlertDialog.Builder</a:t>
            </a:r>
            <a:r>
              <a:rPr lang="en-MY" sz="1600" dirty="0"/>
              <a:t>(this)</a:t>
            </a:r>
          </a:p>
          <a:p>
            <a:r>
              <a:rPr lang="en-MY" sz="1600" dirty="0" err="1"/>
              <a:t>builder.setTitle</a:t>
            </a:r>
            <a:r>
              <a:rPr lang="en-MY" sz="1600" dirty="0"/>
              <a:t>("</a:t>
            </a:r>
            <a:r>
              <a:rPr lang="en-MY" sz="1600" dirty="0" err="1"/>
              <a:t>Androidly</a:t>
            </a:r>
            <a:r>
              <a:rPr lang="en-MY" sz="1600" dirty="0"/>
              <a:t> Alert")</a:t>
            </a:r>
          </a:p>
          <a:p>
            <a:r>
              <a:rPr lang="en-MY" sz="1600" dirty="0" err="1"/>
              <a:t>builder.setMessage</a:t>
            </a:r>
            <a:r>
              <a:rPr lang="en-MY" sz="1600" dirty="0"/>
              <a:t>("We have a message")</a:t>
            </a:r>
          </a:p>
          <a:p>
            <a:r>
              <a:rPr lang="en-MY" sz="1600" dirty="0"/>
              <a:t>//</a:t>
            </a:r>
            <a:r>
              <a:rPr lang="en-MY" sz="1600" dirty="0" err="1"/>
              <a:t>builder.setPositiveButton</a:t>
            </a:r>
            <a:r>
              <a:rPr lang="en-MY" sz="1600" dirty="0"/>
              <a:t>("OK", </a:t>
            </a:r>
            <a:r>
              <a:rPr lang="en-MY" sz="1600" dirty="0" err="1"/>
              <a:t>DialogInterface.OnClickListener</a:t>
            </a:r>
            <a:r>
              <a:rPr lang="en-MY" sz="1600" dirty="0"/>
              <a:t>(function = x))</a:t>
            </a:r>
          </a:p>
          <a:p>
            <a:endParaRPr lang="en-MY" sz="1600" dirty="0"/>
          </a:p>
          <a:p>
            <a:r>
              <a:rPr lang="en-MY" sz="1600" dirty="0" err="1"/>
              <a:t>builder.setPositiveButton</a:t>
            </a:r>
            <a:r>
              <a:rPr lang="en-MY" sz="1600" dirty="0"/>
              <a:t>(</a:t>
            </a:r>
            <a:r>
              <a:rPr lang="en-MY" sz="1600" dirty="0" err="1"/>
              <a:t>android.R.string.yes</a:t>
            </a:r>
            <a:r>
              <a:rPr lang="en-MY" sz="1600" dirty="0"/>
              <a:t>) { dialog, which -&gt;</a:t>
            </a:r>
          </a:p>
          <a:p>
            <a:r>
              <a:rPr lang="en-MY" sz="1600" dirty="0"/>
              <a:t>    </a:t>
            </a:r>
            <a:r>
              <a:rPr lang="en-MY" sz="1600" dirty="0" err="1"/>
              <a:t>Toast.makeText</a:t>
            </a:r>
            <a:r>
              <a:rPr lang="en-MY" sz="1600" dirty="0"/>
              <a:t>(</a:t>
            </a:r>
            <a:r>
              <a:rPr lang="en-MY" sz="1600" dirty="0" err="1"/>
              <a:t>applicationContext</a:t>
            </a:r>
            <a:r>
              <a:rPr lang="en-MY" sz="1600" dirty="0"/>
              <a:t>,</a:t>
            </a:r>
          </a:p>
          <a:p>
            <a:r>
              <a:rPr lang="en-MY" sz="1600" dirty="0"/>
              <a:t>            </a:t>
            </a:r>
            <a:r>
              <a:rPr lang="en-MY" sz="1600" dirty="0" err="1"/>
              <a:t>android.R.string.yes</a:t>
            </a:r>
            <a:r>
              <a:rPr lang="en-MY" sz="1600" dirty="0"/>
              <a:t>, </a:t>
            </a:r>
            <a:r>
              <a:rPr lang="en-MY" sz="1600" dirty="0" err="1"/>
              <a:t>Toast.LENGTH_SHORT</a:t>
            </a:r>
            <a:r>
              <a:rPr lang="en-MY" sz="1600" dirty="0"/>
              <a:t>).show()</a:t>
            </a:r>
          </a:p>
          <a:p>
            <a:r>
              <a:rPr lang="en-MY" sz="1600" dirty="0" smtClean="0"/>
              <a:t>}        </a:t>
            </a:r>
            <a:endParaRPr lang="en-MY" sz="1600" dirty="0"/>
          </a:p>
          <a:p>
            <a:r>
              <a:rPr lang="en-MY" sz="1600" dirty="0" err="1"/>
              <a:t>builder.setNegativeButton</a:t>
            </a:r>
            <a:r>
              <a:rPr lang="en-MY" sz="1600" dirty="0"/>
              <a:t>(android.R.string.no) { dialog, which -&gt;</a:t>
            </a:r>
          </a:p>
          <a:p>
            <a:r>
              <a:rPr lang="en-MY" sz="1600" dirty="0"/>
              <a:t>    </a:t>
            </a:r>
            <a:r>
              <a:rPr lang="en-MY" sz="1600" dirty="0" err="1"/>
              <a:t>Toast.makeText</a:t>
            </a:r>
            <a:r>
              <a:rPr lang="en-MY" sz="1600" dirty="0"/>
              <a:t>(</a:t>
            </a:r>
            <a:r>
              <a:rPr lang="en-MY" sz="1600" dirty="0" err="1"/>
              <a:t>applicationContext</a:t>
            </a:r>
            <a:r>
              <a:rPr lang="en-MY" sz="1600" dirty="0"/>
              <a:t>,</a:t>
            </a:r>
          </a:p>
          <a:p>
            <a:r>
              <a:rPr lang="en-MY" sz="1600" dirty="0"/>
              <a:t>            android.R.string.no, </a:t>
            </a:r>
            <a:r>
              <a:rPr lang="en-MY" sz="1600" dirty="0" err="1"/>
              <a:t>Toast.LENGTH_SHORT</a:t>
            </a:r>
            <a:r>
              <a:rPr lang="en-MY" sz="1600" dirty="0"/>
              <a:t>).show()</a:t>
            </a:r>
          </a:p>
          <a:p>
            <a:r>
              <a:rPr lang="en-MY" sz="1600" dirty="0" smtClean="0"/>
              <a:t>}</a:t>
            </a:r>
            <a:endParaRPr lang="en-MY" sz="1600" dirty="0"/>
          </a:p>
          <a:p>
            <a:r>
              <a:rPr lang="en-MY" sz="1600" dirty="0" err="1"/>
              <a:t>builder.setNeutralButton</a:t>
            </a:r>
            <a:r>
              <a:rPr lang="en-MY" sz="1600" dirty="0"/>
              <a:t>("Maybe") { dialog, which -&gt;</a:t>
            </a:r>
          </a:p>
          <a:p>
            <a:r>
              <a:rPr lang="en-MY" sz="1600" dirty="0"/>
              <a:t>    </a:t>
            </a:r>
            <a:r>
              <a:rPr lang="en-MY" sz="1600" dirty="0" err="1"/>
              <a:t>Toast.makeText</a:t>
            </a:r>
            <a:r>
              <a:rPr lang="en-MY" sz="1600" dirty="0"/>
              <a:t>(</a:t>
            </a:r>
            <a:r>
              <a:rPr lang="en-MY" sz="1600" dirty="0" err="1"/>
              <a:t>applicationContext</a:t>
            </a:r>
            <a:r>
              <a:rPr lang="en-MY" sz="1600" dirty="0"/>
              <a:t>,</a:t>
            </a:r>
          </a:p>
          <a:p>
            <a:r>
              <a:rPr lang="en-MY" sz="1600" dirty="0"/>
              <a:t>            "Maybe", </a:t>
            </a:r>
            <a:r>
              <a:rPr lang="en-MY" sz="1600" dirty="0" err="1"/>
              <a:t>Toast.LENGTH_SHORT</a:t>
            </a:r>
            <a:r>
              <a:rPr lang="en-MY" sz="1600" dirty="0"/>
              <a:t>).show()</a:t>
            </a:r>
          </a:p>
          <a:p>
            <a:r>
              <a:rPr lang="en-MY" sz="1600" dirty="0"/>
              <a:t>}</a:t>
            </a:r>
          </a:p>
          <a:p>
            <a:r>
              <a:rPr lang="en-MY" sz="1600" dirty="0" err="1"/>
              <a:t>builder.show</a:t>
            </a:r>
            <a:r>
              <a:rPr lang="en-MY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8997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Toolbar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Menus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Radio buttons, Check boxes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Pickers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Template</a:t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723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2400" dirty="0" smtClean="0"/>
              <a:t>Add the </a:t>
            </a:r>
            <a:r>
              <a:rPr lang="en-MY" sz="2400" dirty="0" err="1" smtClean="0"/>
              <a:t>MaterialToolbar</a:t>
            </a:r>
            <a:r>
              <a:rPr lang="en-MY" sz="2400" dirty="0" smtClean="0"/>
              <a:t> to the activity_main.xml.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83" y="2854295"/>
            <a:ext cx="6084500" cy="1718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2" y="2526899"/>
            <a:ext cx="2330877" cy="2661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6591" y="4717277"/>
            <a:ext cx="1486968" cy="196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2800" dirty="0" smtClean="0"/>
              <a:t>Add and display the Toolbar by calling the activity’s </a:t>
            </a:r>
            <a:r>
              <a:rPr lang="en-MY" sz="2800" b="1" dirty="0" err="1" smtClean="0"/>
              <a:t>setSupportActionBar</a:t>
            </a:r>
            <a:r>
              <a:rPr lang="en-MY" sz="2800" dirty="0" smtClean="0"/>
              <a:t>() method.</a:t>
            </a:r>
            <a:endParaRPr lang="en-MY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9" y="3227687"/>
            <a:ext cx="7639296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94" y="4436997"/>
            <a:ext cx="4460163" cy="14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92294"/>
            <a:ext cx="2887176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103" dirty="0"/>
              <a:t>Me</a:t>
            </a:r>
            <a:r>
              <a:rPr spc="-77" dirty="0"/>
              <a:t>n</a:t>
            </a:r>
            <a:r>
              <a:rPr spc="-254" dirty="0"/>
              <a:t>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240" y="1912501"/>
            <a:ext cx="7740730" cy="28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marR="4607" indent="-457200" defTabSz="829178" fontAlgn="auto">
              <a:lnSpc>
                <a:spcPts val="331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Menus </a:t>
            </a:r>
            <a:r>
              <a:rPr sz="2800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don't </a:t>
            </a:r>
            <a:r>
              <a:rPr sz="2800" kern="0" spc="127" dirty="0">
                <a:solidFill>
                  <a:sysClr val="windowText" lastClr="000000"/>
                </a:solidFill>
                <a:latin typeface="Arial"/>
                <a:cs typeface="Arial"/>
              </a:rPr>
              <a:t>fit </a:t>
            </a:r>
            <a:r>
              <a:rPr sz="2800" kern="0" spc="-236" dirty="0">
                <a:solidFill>
                  <a:sysClr val="windowText" lastClr="000000"/>
                </a:solidFill>
                <a:latin typeface="Arial"/>
                <a:cs typeface="Arial"/>
              </a:rPr>
              <a:t>so </a:t>
            </a:r>
            <a:r>
              <a:rPr sz="28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neatly </a:t>
            </a:r>
            <a:r>
              <a:rPr sz="2800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on </a:t>
            </a:r>
            <a:r>
              <a:rPr sz="2800" kern="0" spc="-222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8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smartphone </a:t>
            </a:r>
            <a:r>
              <a:rPr sz="28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or </a:t>
            </a:r>
            <a:r>
              <a:rPr sz="2800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table  </a:t>
            </a:r>
            <a:r>
              <a:rPr sz="2800" kern="0" spc="-258" dirty="0">
                <a:solidFill>
                  <a:sysClr val="windowText" lastClr="000000"/>
                </a:solidFill>
                <a:latin typeface="Arial"/>
                <a:cs typeface="Arial"/>
              </a:rPr>
              <a:t>as </a:t>
            </a:r>
            <a:r>
              <a:rPr sz="2800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they </a:t>
            </a:r>
            <a:r>
              <a:rPr sz="2800"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do </a:t>
            </a:r>
            <a:r>
              <a:rPr sz="2800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on </a:t>
            </a:r>
            <a:r>
              <a:rPr sz="2800" kern="0" spc="-222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800"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desktop, </a:t>
            </a:r>
            <a:r>
              <a:rPr sz="2800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but </a:t>
            </a:r>
            <a:r>
              <a:rPr sz="2800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they </a:t>
            </a:r>
            <a:r>
              <a:rPr sz="2800" kern="0" spc="-154" dirty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sz="2800" kern="0" spc="32" dirty="0">
                <a:solidFill>
                  <a:sysClr val="windowText" lastClr="000000"/>
                </a:solidFill>
                <a:latin typeface="Arial"/>
                <a:cs typeface="Arial"/>
              </a:rPr>
              <a:t>still</a:t>
            </a:r>
            <a:r>
              <a:rPr sz="2800" kern="0" spc="29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8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useful.</a:t>
            </a:r>
            <a:endParaRPr sz="28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68716" indent="-457200" defTabSz="829178" fontAlgn="auto">
              <a:spcBef>
                <a:spcPts val="1029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8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Android </a:t>
            </a:r>
            <a:r>
              <a:rPr sz="280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provides </a:t>
            </a:r>
            <a:r>
              <a:rPr sz="280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two </a:t>
            </a:r>
            <a:r>
              <a:rPr sz="2800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main </a:t>
            </a:r>
            <a:r>
              <a:rPr sz="28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types </a:t>
            </a:r>
            <a:r>
              <a:rPr sz="2800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800" kern="0" spc="-18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80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menu:</a:t>
            </a:r>
            <a:endParaRPr sz="28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3806" lvl="1" indent="-457200" defTabSz="829178">
              <a:spcBef>
                <a:spcPts val="1129"/>
              </a:spcBef>
              <a:buSzPct val="75000"/>
              <a:buFont typeface="Wingdings" panose="05000000000000000000" pitchFamily="2" charset="2"/>
              <a:buChar char="§"/>
              <a:tabLst>
                <a:tab pos="402497" algn="l"/>
                <a:tab pos="403073" algn="l"/>
              </a:tabLst>
            </a:pPr>
            <a:r>
              <a:rPr sz="240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Options</a:t>
            </a:r>
            <a:r>
              <a:rPr sz="240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Menu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3806" lvl="1" indent="-457200" defTabSz="829178">
              <a:spcBef>
                <a:spcPts val="866"/>
              </a:spcBef>
              <a:buSzPct val="75000"/>
              <a:buFont typeface="Wingdings" panose="05000000000000000000" pitchFamily="2" charset="2"/>
              <a:buChar char="§"/>
              <a:tabLst>
                <a:tab pos="402497" algn="l"/>
                <a:tab pos="403073" algn="l"/>
              </a:tabLst>
            </a:pPr>
            <a:r>
              <a:rPr sz="240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Context</a:t>
            </a:r>
            <a:r>
              <a:rPr sz="2400" kern="0" spc="-1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Menu</a:t>
            </a:r>
            <a:endParaRPr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97" y="4604613"/>
            <a:ext cx="3032873" cy="12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334371"/>
            <a:ext cx="6117486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245" dirty="0"/>
              <a:t>The </a:t>
            </a:r>
            <a:r>
              <a:rPr spc="-86" dirty="0"/>
              <a:t>Options</a:t>
            </a:r>
            <a:r>
              <a:rPr spc="-95" dirty="0"/>
              <a:t> </a:t>
            </a:r>
            <a:r>
              <a:rPr spc="-91" dirty="0"/>
              <a:t>Menu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704888" y="5660712"/>
            <a:ext cx="18901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99" defTabSz="829178" fontAlgn="auto">
              <a:lnSpc>
                <a:spcPts val="147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sz="1632" kern="0" dirty="0">
                <a:solidFill>
                  <a:sysClr val="windowText" lastClr="000000"/>
                </a:solidFill>
              </a:rPr>
              <a:pPr marL="104799" defTabSz="829178" fontAlgn="auto">
                <a:lnSpc>
                  <a:spcPts val="1478"/>
                </a:lnSpc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sz="1632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472" y="1825979"/>
            <a:ext cx="8137007" cy="447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416" marR="567181" indent="-342900" defTabSz="829178" fontAlgn="auto">
              <a:lnSpc>
                <a:spcPts val="262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267" kern="0" spc="-1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267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way </a:t>
            </a:r>
            <a:r>
              <a:rPr sz="2267" kern="0" spc="32" dirty="0">
                <a:solidFill>
                  <a:sysClr val="windowText" lastClr="000000"/>
                </a:solidFill>
                <a:latin typeface="Arial"/>
                <a:cs typeface="Arial"/>
              </a:rPr>
              <a:t>in </a:t>
            </a:r>
            <a:r>
              <a:rPr sz="2267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which </a:t>
            </a:r>
            <a:r>
              <a:rPr sz="2267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267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Options </a:t>
            </a:r>
            <a:r>
              <a:rPr sz="2267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sz="2267"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appears </a:t>
            </a:r>
            <a:r>
              <a:rPr sz="2267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depends </a:t>
            </a:r>
            <a:r>
              <a:rPr sz="2267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on </a:t>
            </a:r>
            <a:r>
              <a:rPr sz="2267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  </a:t>
            </a:r>
            <a:r>
              <a:rPr sz="2267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version </a:t>
            </a:r>
            <a:r>
              <a:rPr sz="2267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sz="2267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Android </a:t>
            </a:r>
            <a:r>
              <a:rPr sz="2267" kern="0" spc="32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267" kern="0" spc="-17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-159" dirty="0">
                <a:solidFill>
                  <a:sysClr val="windowText" lastClr="000000"/>
                </a:solidFill>
                <a:latin typeface="Arial"/>
                <a:cs typeface="Arial"/>
              </a:rPr>
              <a:t>use.</a:t>
            </a:r>
            <a:endParaRPr sz="2267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416" marR="589062" indent="-342900" defTabSz="829178" fontAlgn="auto">
              <a:lnSpc>
                <a:spcPts val="2621"/>
              </a:lnSpc>
              <a:spcBef>
                <a:spcPts val="100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2267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Android </a:t>
            </a:r>
            <a:r>
              <a:rPr sz="2267" kern="0" spc="-127" dirty="0">
                <a:solidFill>
                  <a:sysClr val="windowText" lastClr="000000"/>
                </a:solidFill>
                <a:latin typeface="Arial"/>
                <a:cs typeface="Arial"/>
              </a:rPr>
              <a:t>devices </a:t>
            </a:r>
            <a:r>
              <a:rPr sz="226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running </a:t>
            </a:r>
            <a:r>
              <a:rPr sz="2267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Android </a:t>
            </a:r>
            <a:r>
              <a:rPr sz="2267" kern="0" spc="-190" dirty="0">
                <a:solidFill>
                  <a:sysClr val="windowText" lastClr="000000"/>
                </a:solidFill>
                <a:latin typeface="Arial"/>
                <a:cs typeface="Arial"/>
              </a:rPr>
              <a:t>2.3 </a:t>
            </a:r>
            <a:r>
              <a:rPr sz="2267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or </a:t>
            </a:r>
            <a:r>
              <a:rPr lang="en-GB" sz="2267" kern="0" spc="-154" dirty="0" smtClean="0">
                <a:solidFill>
                  <a:sysClr val="windowText" lastClr="000000"/>
                </a:solidFill>
                <a:latin typeface="Arial"/>
                <a:cs typeface="Arial"/>
              </a:rPr>
              <a:t>lower</a:t>
            </a:r>
            <a:r>
              <a:rPr sz="2267" kern="0" spc="-5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-122" dirty="0" smtClean="0">
                <a:solidFill>
                  <a:sysClr val="windowText" lastClr="000000"/>
                </a:solidFill>
                <a:latin typeface="Arial"/>
                <a:cs typeface="Arial"/>
              </a:rPr>
              <a:t>ha</a:t>
            </a:r>
            <a:r>
              <a:rPr lang="en-GB" sz="2267" kern="0" spc="-122" dirty="0" smtClean="0">
                <a:solidFill>
                  <a:sysClr val="windowText" lastClr="000000"/>
                </a:solidFill>
                <a:latin typeface="Arial"/>
                <a:cs typeface="Arial"/>
              </a:rPr>
              <a:t>d</a:t>
            </a:r>
            <a:r>
              <a:rPr sz="2267" kern="0" spc="-122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-159" dirty="0">
                <a:solidFill>
                  <a:sysClr val="windowText" lastClr="000000"/>
                </a:solidFill>
                <a:latin typeface="Arial"/>
                <a:cs typeface="Arial"/>
              </a:rPr>
              <a:t>a  </a:t>
            </a:r>
            <a:r>
              <a:rPr sz="2267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hardware </a:t>
            </a:r>
            <a:r>
              <a:rPr sz="2267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menu</a:t>
            </a:r>
            <a:r>
              <a:rPr sz="2267"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54" dirty="0">
                <a:solidFill>
                  <a:sysClr val="windowText" lastClr="000000"/>
                </a:solidFill>
                <a:latin typeface="Arial"/>
                <a:cs typeface="Arial"/>
              </a:rPr>
              <a:t>buton.</a:t>
            </a:r>
            <a:endParaRPr sz="2267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88776" lvl="1" indent="-342900" defTabSz="829178">
              <a:spcBef>
                <a:spcPts val="852"/>
              </a:spcBef>
              <a:buSzPct val="75000"/>
              <a:buFont typeface="Wingdings" panose="05000000000000000000" pitchFamily="2" charset="2"/>
              <a:buChar char="§"/>
              <a:tabLst>
                <a:tab pos="319579" algn="l"/>
                <a:tab pos="320155" algn="l"/>
              </a:tabLst>
            </a:pPr>
            <a:r>
              <a:rPr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Pressing 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this </a:t>
            </a:r>
            <a:r>
              <a:rPr kern="0" spc="-68" dirty="0" smtClean="0">
                <a:solidFill>
                  <a:sysClr val="windowText" lastClr="000000"/>
                </a:solidFill>
                <a:latin typeface="Arial"/>
                <a:cs typeface="Arial"/>
              </a:rPr>
              <a:t>display</a:t>
            </a:r>
            <a:r>
              <a:rPr lang="en-GB" kern="0" spc="-68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ed</a:t>
            </a:r>
            <a:r>
              <a:rPr kern="0" spc="-68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91" dirty="0">
                <a:solidFill>
                  <a:sysClr val="windowText" lastClr="000000"/>
                </a:solidFill>
                <a:latin typeface="Arial"/>
                <a:cs typeface="Arial"/>
              </a:rPr>
              <a:t>an </a:t>
            </a:r>
            <a:r>
              <a:rPr i="1" kern="0" spc="73" dirty="0">
                <a:solidFill>
                  <a:sysClr val="windowText" lastClr="000000"/>
                </a:solidFill>
                <a:latin typeface="Arial Narrow"/>
                <a:cs typeface="Arial Narrow"/>
              </a:rPr>
              <a:t>icon menu </a:t>
            </a:r>
            <a:r>
              <a:rPr kern="0" spc="45" dirty="0">
                <a:solidFill>
                  <a:sysClr val="windowText" lastClr="000000"/>
                </a:solidFill>
                <a:latin typeface="Arial"/>
                <a:cs typeface="Arial"/>
              </a:rPr>
              <a:t>with 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up </a:t>
            </a:r>
            <a:r>
              <a:rPr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kern="0" spc="-181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r>
              <a:rPr kern="0" spc="-2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MY" kern="0" spc="-2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54" dirty="0" smtClean="0">
                <a:solidFill>
                  <a:sysClr val="windowText" lastClr="000000"/>
                </a:solidFill>
                <a:latin typeface="Arial"/>
                <a:cs typeface="Arial"/>
              </a:rPr>
              <a:t>items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88776" marR="51248" lvl="1" indent="-342900" defTabSz="829178">
              <a:lnSpc>
                <a:spcPts val="2285"/>
              </a:lnSpc>
              <a:spcBef>
                <a:spcPts val="871"/>
              </a:spcBef>
              <a:buSzPct val="75000"/>
              <a:buFont typeface="Wingdings" panose="05000000000000000000" pitchFamily="2" charset="2"/>
              <a:buChar char="§"/>
              <a:tabLst>
                <a:tab pos="319579" algn="l"/>
                <a:tab pos="320155" algn="l"/>
              </a:tabLst>
            </a:pPr>
            <a:r>
              <a:rPr kern="0" spc="50" dirty="0">
                <a:solidFill>
                  <a:sysClr val="windowText" lastClr="000000"/>
                </a:solidFill>
                <a:latin typeface="Arial"/>
                <a:cs typeface="Arial"/>
              </a:rPr>
              <a:t>If </a:t>
            </a:r>
            <a:r>
              <a:rPr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there </a:t>
            </a:r>
            <a:r>
              <a:rPr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more </a:t>
            </a:r>
            <a:r>
              <a:rPr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than </a:t>
            </a:r>
            <a:r>
              <a:rPr kern="0" spc="-181" dirty="0">
                <a:solidFill>
                  <a:sysClr val="windowText" lastClr="000000"/>
                </a:solidFill>
                <a:latin typeface="Arial"/>
                <a:cs typeface="Arial"/>
              </a:rPr>
              <a:t>6 </a:t>
            </a:r>
            <a:r>
              <a:rPr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items there </a:t>
            </a:r>
            <a:r>
              <a:rPr kern="0" spc="45" dirty="0">
                <a:solidFill>
                  <a:sysClr val="windowText" lastClr="000000"/>
                </a:solidFill>
                <a:latin typeface="Arial"/>
                <a:cs typeface="Arial"/>
              </a:rPr>
              <a:t>will </a:t>
            </a:r>
            <a:r>
              <a:rPr kern="0" spc="-154" dirty="0">
                <a:solidFill>
                  <a:sysClr val="windowText" lastClr="000000"/>
                </a:solidFill>
                <a:latin typeface="Arial"/>
                <a:cs typeface="Arial"/>
              </a:rPr>
              <a:t>be </a:t>
            </a:r>
            <a:r>
              <a:rPr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“More” </a:t>
            </a:r>
            <a:r>
              <a:rPr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buton </a:t>
            </a:r>
            <a:r>
              <a:rPr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which</a:t>
            </a:r>
            <a:r>
              <a:rPr kern="0" spc="-31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when  tapped displays </a:t>
            </a:r>
            <a:r>
              <a:rPr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i="1" kern="0" spc="45" dirty="0">
                <a:solidFill>
                  <a:sysClr val="windowText" lastClr="000000"/>
                </a:solidFill>
                <a:latin typeface="Arial Narrow"/>
                <a:cs typeface="Arial Narrow"/>
              </a:rPr>
              <a:t>expanded</a:t>
            </a:r>
            <a:r>
              <a:rPr i="1" kern="0" spc="18" dirty="0">
                <a:solidFill>
                  <a:sysClr val="windowText" lastClr="000000"/>
                </a:solidFill>
                <a:latin typeface="Arial Narrow"/>
                <a:cs typeface="Arial Narrow"/>
              </a:rPr>
              <a:t> </a:t>
            </a:r>
            <a:r>
              <a:rPr i="1" kern="0" spc="54" dirty="0">
                <a:solidFill>
                  <a:sysClr val="windowText" lastClr="000000"/>
                </a:solidFill>
                <a:latin typeface="Arial Narrow"/>
                <a:cs typeface="Arial Narrow"/>
              </a:rPr>
              <a:t>menu.</a:t>
            </a:r>
            <a:endParaRPr kern="0" dirty="0">
              <a:solidFill>
                <a:sysClr val="windowText" lastClr="000000"/>
              </a:solidFill>
              <a:latin typeface="Arial Narrow"/>
              <a:cs typeface="Arial Narrow"/>
            </a:endParaRPr>
          </a:p>
          <a:p>
            <a:pPr marL="354416" marR="525146" indent="-342900" defTabSz="829178" fontAlgn="auto">
              <a:lnSpc>
                <a:spcPts val="2630"/>
              </a:lnSpc>
              <a:spcBef>
                <a:spcPts val="793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267" kern="0" spc="-41" dirty="0" smtClean="0">
                <a:solidFill>
                  <a:sysClr val="windowText" lastClr="000000"/>
                </a:solidFill>
                <a:latin typeface="Arial"/>
                <a:cs typeface="Arial"/>
              </a:rPr>
              <a:t>Current </a:t>
            </a:r>
            <a:r>
              <a:rPr sz="2267" kern="0" spc="-23" dirty="0" smtClean="0">
                <a:solidFill>
                  <a:sysClr val="windowText" lastClr="000000"/>
                </a:solidFill>
                <a:latin typeface="Arial"/>
                <a:cs typeface="Arial"/>
              </a:rPr>
              <a:t>Android </a:t>
            </a:r>
            <a:r>
              <a:rPr sz="2267" kern="0" spc="-127" dirty="0">
                <a:solidFill>
                  <a:sysClr val="windowText" lastClr="000000"/>
                </a:solidFill>
                <a:latin typeface="Arial"/>
                <a:cs typeface="Arial"/>
              </a:rPr>
              <a:t>devices </a:t>
            </a:r>
            <a:r>
              <a:rPr sz="226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don't </a:t>
            </a:r>
            <a:r>
              <a:rPr sz="2267" kern="0" spc="-122" dirty="0" smtClean="0">
                <a:solidFill>
                  <a:sysClr val="windowText" lastClr="000000"/>
                </a:solidFill>
                <a:latin typeface="Arial"/>
                <a:cs typeface="Arial"/>
              </a:rPr>
              <a:t>have </a:t>
            </a:r>
            <a:r>
              <a:rPr sz="2267" kern="0" spc="-159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267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hardware  </a:t>
            </a:r>
            <a:r>
              <a:rPr sz="2267" kern="0" spc="-82" dirty="0">
                <a:solidFill>
                  <a:sysClr val="windowText" lastClr="000000"/>
                </a:solidFill>
                <a:latin typeface="Arial"/>
                <a:cs typeface="Arial"/>
              </a:rPr>
              <a:t>menu</a:t>
            </a:r>
            <a:r>
              <a:rPr sz="2267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GB" sz="2267" kern="0" spc="-122" dirty="0" smtClean="0">
                <a:solidFill>
                  <a:sysClr val="windowText" lastClr="000000"/>
                </a:solidFill>
                <a:latin typeface="Arial"/>
                <a:cs typeface="Arial"/>
              </a:rPr>
              <a:t>b</a:t>
            </a:r>
            <a:r>
              <a:rPr sz="2267" kern="0" spc="54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ut</a:t>
            </a:r>
            <a:r>
              <a:rPr lang="en-GB" sz="2267" kern="0" spc="54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sz="2267" kern="0" spc="54" dirty="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267" kern="0" spc="54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2267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88776" lvl="1" indent="-342900" defTabSz="829178">
              <a:spcBef>
                <a:spcPts val="843"/>
              </a:spcBef>
              <a:buSzPct val="75000"/>
              <a:buFont typeface="Wingdings" panose="05000000000000000000" pitchFamily="2" charset="2"/>
              <a:buChar char="§"/>
              <a:tabLst>
                <a:tab pos="319579" algn="l"/>
                <a:tab pos="320155" algn="l"/>
              </a:tabLst>
            </a:pP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Menu </a:t>
            </a:r>
            <a:r>
              <a:rPr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items </a:t>
            </a:r>
            <a:r>
              <a:rPr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added </a:t>
            </a:r>
            <a:r>
              <a:rPr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i="1" kern="0" spc="95" dirty="0">
                <a:solidFill>
                  <a:sysClr val="windowText" lastClr="000000"/>
                </a:solidFill>
                <a:latin typeface="Arial Narrow"/>
                <a:cs typeface="Arial Narrow"/>
              </a:rPr>
              <a:t>Action</a:t>
            </a:r>
            <a:r>
              <a:rPr i="1" kern="0" spc="59" dirty="0">
                <a:solidFill>
                  <a:sysClr val="windowText" lastClr="000000"/>
                </a:solidFill>
                <a:latin typeface="Arial Narrow"/>
                <a:cs typeface="Arial Narrow"/>
              </a:rPr>
              <a:t> </a:t>
            </a:r>
            <a:r>
              <a:rPr i="1" kern="0" spc="32" dirty="0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Bar</a:t>
            </a:r>
            <a:r>
              <a:rPr lang="en-GB" i="1" kern="0" spc="32" dirty="0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 or </a:t>
            </a:r>
            <a:r>
              <a:rPr lang="en-GB" i="1" kern="0" spc="32" dirty="0" err="1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ToolBar</a:t>
            </a:r>
            <a:r>
              <a:rPr lang="en-GB" i="1" kern="0" spc="32" dirty="0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 </a:t>
            </a:r>
            <a:endParaRPr kern="0" dirty="0">
              <a:solidFill>
                <a:sysClr val="windowText" lastClr="000000"/>
              </a:solidFill>
              <a:latin typeface="Arial Narrow"/>
              <a:cs typeface="Arial Narrow"/>
            </a:endParaRPr>
          </a:p>
          <a:p>
            <a:pPr marL="888776" marR="4607" lvl="1" indent="-342900" defTabSz="829178">
              <a:lnSpc>
                <a:spcPts val="2285"/>
              </a:lnSpc>
              <a:spcBef>
                <a:spcPts val="871"/>
              </a:spcBef>
              <a:buSzPct val="75000"/>
              <a:buFont typeface="Wingdings" panose="05000000000000000000" pitchFamily="2" charset="2"/>
              <a:buChar char="§"/>
              <a:tabLst>
                <a:tab pos="319579" algn="l"/>
                <a:tab pos="320155" algn="l"/>
              </a:tabLst>
            </a:pPr>
            <a:r>
              <a:rPr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Normally </a:t>
            </a:r>
            <a:r>
              <a:rPr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they </a:t>
            </a:r>
            <a:r>
              <a:rPr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displayed </a:t>
            </a:r>
            <a:r>
              <a:rPr kern="0" spc="-177" dirty="0">
                <a:solidFill>
                  <a:sysClr val="windowText" lastClr="000000"/>
                </a:solidFill>
                <a:latin typeface="Arial"/>
                <a:cs typeface="Arial"/>
              </a:rPr>
              <a:t>as </a:t>
            </a:r>
            <a:r>
              <a:rPr kern="0" spc="-91" dirty="0">
                <a:solidFill>
                  <a:sysClr val="windowText" lastClr="000000"/>
                </a:solidFill>
                <a:latin typeface="Arial"/>
                <a:cs typeface="Arial"/>
              </a:rPr>
              <a:t>an </a:t>
            </a:r>
            <a:r>
              <a:rPr kern="0" spc="-41" dirty="0">
                <a:solidFill>
                  <a:sysClr val="windowText" lastClr="000000"/>
                </a:solidFill>
                <a:latin typeface="Arial"/>
                <a:cs typeface="Arial"/>
              </a:rPr>
              <a:t>overflow </a:t>
            </a:r>
            <a:r>
              <a:rPr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item, 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three </a:t>
            </a:r>
            <a:r>
              <a:rPr kern="0" spc="-41" dirty="0">
                <a:solidFill>
                  <a:sysClr val="windowText" lastClr="000000"/>
                </a:solidFill>
                <a:latin typeface="Arial"/>
                <a:cs typeface="Arial"/>
              </a:rPr>
              <a:t>vertical </a:t>
            </a:r>
            <a:r>
              <a:rPr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dots, 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but  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you </a:t>
            </a:r>
            <a:r>
              <a:rPr kern="0" spc="-109" dirty="0">
                <a:solidFill>
                  <a:sysClr val="windowText" lastClr="000000"/>
                </a:solidFill>
                <a:latin typeface="Arial"/>
                <a:cs typeface="Arial"/>
              </a:rPr>
              <a:t>can </a:t>
            </a:r>
            <a:r>
              <a:rPr kern="0" spc="-118" dirty="0">
                <a:solidFill>
                  <a:sysClr val="windowText" lastClr="000000"/>
                </a:solidFill>
                <a:latin typeface="Arial"/>
                <a:cs typeface="Arial"/>
              </a:rPr>
              <a:t>change</a:t>
            </a:r>
            <a:r>
              <a:rPr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this.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1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5643" y="3737639"/>
            <a:ext cx="7654357" cy="251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36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46297" y="328792"/>
            <a:ext cx="933978" cy="103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5684" y="275254"/>
            <a:ext cx="4989441" cy="62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pc="-50" dirty="0"/>
              <a:t>Defining</a:t>
            </a:r>
            <a:r>
              <a:rPr spc="-181" dirty="0"/>
              <a:t> </a:t>
            </a:r>
            <a:r>
              <a:rPr spc="-159" dirty="0"/>
              <a:t>Menus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21020" y="1774878"/>
            <a:ext cx="7295521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5185" marR="47793" indent="-457200">
              <a:lnSpc>
                <a:spcPts val="3319"/>
              </a:lnSpc>
              <a:buFont typeface="Wingdings" panose="05000000000000000000" pitchFamily="2" charset="2"/>
              <a:buChar char="§"/>
            </a:pPr>
            <a:r>
              <a:rPr sz="2800" spc="-145" dirty="0"/>
              <a:t>Best </a:t>
            </a:r>
            <a:r>
              <a:rPr sz="2800" spc="-86" dirty="0"/>
              <a:t>practice </a:t>
            </a:r>
            <a:r>
              <a:rPr sz="2800" spc="-95" dirty="0"/>
              <a:t>is </a:t>
            </a:r>
            <a:r>
              <a:rPr sz="2800" spc="5" dirty="0"/>
              <a:t>to </a:t>
            </a:r>
            <a:r>
              <a:rPr sz="2800" spc="-86" dirty="0"/>
              <a:t>define </a:t>
            </a:r>
            <a:r>
              <a:rPr sz="2800" spc="-159" dirty="0"/>
              <a:t>menus </a:t>
            </a:r>
            <a:r>
              <a:rPr sz="2800" spc="27" dirty="0"/>
              <a:t>in </a:t>
            </a:r>
            <a:r>
              <a:rPr sz="2800" spc="-136" dirty="0"/>
              <a:t>an </a:t>
            </a:r>
            <a:r>
              <a:rPr sz="2800" spc="-73" dirty="0"/>
              <a:t>XML </a:t>
            </a:r>
            <a:r>
              <a:rPr sz="2800" spc="-122" dirty="0"/>
              <a:t>menu  </a:t>
            </a:r>
            <a:r>
              <a:rPr sz="2800" spc="-154" dirty="0"/>
              <a:t>resource</a:t>
            </a:r>
            <a:r>
              <a:rPr sz="2800" spc="-145" dirty="0"/>
              <a:t> </a:t>
            </a:r>
            <a:r>
              <a:rPr sz="2800" spc="-41" dirty="0"/>
              <a:t>file.</a:t>
            </a:r>
            <a:endParaRPr sz="2800" dirty="0"/>
          </a:p>
          <a:p>
            <a:pPr marL="665185" marR="4607" indent="-457200">
              <a:lnSpc>
                <a:spcPts val="3319"/>
              </a:lnSpc>
              <a:spcBef>
                <a:spcPts val="1279"/>
              </a:spcBef>
              <a:buFont typeface="Wingdings" panose="05000000000000000000" pitchFamily="2" charset="2"/>
              <a:buChar char="§"/>
            </a:pPr>
            <a:r>
              <a:rPr sz="2800" spc="-177" dirty="0"/>
              <a:t>The </a:t>
            </a:r>
            <a:r>
              <a:rPr sz="2800" spc="-41" dirty="0"/>
              <a:t>default “Android Application </a:t>
            </a:r>
            <a:r>
              <a:rPr sz="2800" spc="-59" dirty="0"/>
              <a:t>Project”</a:t>
            </a:r>
            <a:r>
              <a:rPr sz="2800" spc="-376" dirty="0"/>
              <a:t> </a:t>
            </a:r>
            <a:r>
              <a:rPr sz="2800" spc="-95" dirty="0"/>
              <a:t>already  </a:t>
            </a:r>
            <a:r>
              <a:rPr sz="2800" spc="-181" dirty="0"/>
              <a:t>has </a:t>
            </a:r>
            <a:r>
              <a:rPr sz="2800" spc="-145" dirty="0"/>
              <a:t>such </a:t>
            </a:r>
            <a:r>
              <a:rPr sz="2800" spc="-222" dirty="0"/>
              <a:t>a </a:t>
            </a:r>
            <a:r>
              <a:rPr sz="2800" spc="-41" dirty="0"/>
              <a:t>file, </a:t>
            </a:r>
            <a:r>
              <a:rPr sz="2800" spc="63" dirty="0"/>
              <a:t>with </a:t>
            </a:r>
            <a:r>
              <a:rPr sz="2800" spc="-172" dirty="0"/>
              <a:t>one</a:t>
            </a:r>
            <a:r>
              <a:rPr sz="2800" spc="41" dirty="0"/>
              <a:t> </a:t>
            </a:r>
            <a:r>
              <a:rPr sz="2800" spc="-73" dirty="0"/>
              <a:t>entry.</a:t>
            </a:r>
            <a:endParaRPr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1241142" y="3737639"/>
            <a:ext cx="7639133" cy="2366491"/>
          </a:xfrm>
          <a:prstGeom prst="rect">
            <a:avLst/>
          </a:prstGeom>
          <a:noFill/>
          <a:ln w="3175">
            <a:solidFill>
              <a:srgbClr val="3364AE"/>
            </a:solidFill>
          </a:ln>
        </p:spPr>
        <p:txBody>
          <a:bodyPr vert="horz" wrap="square" lIns="0" tIns="1152" rIns="0" bIns="0" rtlCol="0">
            <a:spAutoFit/>
          </a:bodyPr>
          <a:lstStyle/>
          <a:p>
            <a:pPr defTabSz="829178" fontAlgn="auto">
              <a:spcBef>
                <a:spcPts val="9"/>
              </a:spcBef>
              <a:spcAft>
                <a:spcPts val="0"/>
              </a:spcAft>
            </a:pPr>
            <a:endParaRPr sz="14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78887" defTabSz="829178" fontAlgn="auto">
              <a:spcBef>
                <a:spcPts val="0"/>
              </a:spcBef>
              <a:spcAft>
                <a:spcPts val="0"/>
              </a:spcAft>
            </a:pPr>
            <a:r>
              <a:rPr sz="1600" kern="0" spc="-9" dirty="0">
                <a:solidFill>
                  <a:srgbClr val="007F7F"/>
                </a:solidFill>
                <a:latin typeface="Consolas"/>
                <a:cs typeface="Consolas"/>
              </a:rPr>
              <a:t>&lt;</a:t>
            </a:r>
            <a:r>
              <a:rPr sz="1600" kern="0" spc="-9" dirty="0">
                <a:solidFill>
                  <a:srgbClr val="3E7E7E"/>
                </a:solidFill>
                <a:latin typeface="Consolas"/>
                <a:cs typeface="Consolas"/>
              </a:rPr>
              <a:t>menu </a:t>
            </a:r>
            <a:r>
              <a:rPr sz="1600" kern="0" spc="-14" dirty="0">
                <a:solidFill>
                  <a:srgbClr val="7E007E"/>
                </a:solidFill>
                <a:latin typeface="Consolas"/>
                <a:cs typeface="Consolas"/>
              </a:rPr>
              <a:t>xmlns:android</a:t>
            </a:r>
            <a:r>
              <a:rPr sz="1600" kern="0" spc="-14" dirty="0">
                <a:solidFill>
                  <a:sysClr val="windowText" lastClr="000000"/>
                </a:solidFill>
                <a:latin typeface="Consolas"/>
                <a:cs typeface="Consolas"/>
              </a:rPr>
              <a:t>=</a:t>
            </a:r>
            <a:r>
              <a:rPr sz="1600" i="1" kern="0" spc="-14" dirty="0">
                <a:solidFill>
                  <a:srgbClr val="2900FF"/>
                </a:solidFill>
                <a:latin typeface="Consolas"/>
                <a:cs typeface="Consolas"/>
                <a:hlinkClick r:id="rId3"/>
              </a:rPr>
              <a:t>"h</a:t>
            </a:r>
            <a:r>
              <a:rPr sz="1600" i="1" kern="0" spc="-14" dirty="0">
                <a:solidFill>
                  <a:srgbClr val="2900FF"/>
                </a:solidFill>
                <a:latin typeface="Consolas"/>
                <a:cs typeface="Consolas"/>
              </a:rPr>
              <a:t>t</a:t>
            </a:r>
            <a:r>
              <a:rPr sz="1600" i="1" kern="0" spc="-14" dirty="0">
                <a:solidFill>
                  <a:srgbClr val="2900FF"/>
                </a:solidFill>
                <a:latin typeface="Consolas"/>
                <a:cs typeface="Consolas"/>
                <a:hlinkClick r:id="rId3"/>
              </a:rPr>
              <a:t>tp://schemas.android.com/apk/res/android"</a:t>
            </a:r>
            <a:r>
              <a:rPr sz="1600" i="1" kern="0" spc="199" dirty="0">
                <a:solidFill>
                  <a:srgbClr val="2900FF"/>
                </a:solidFill>
                <a:latin typeface="Consolas"/>
                <a:cs typeface="Consolas"/>
              </a:rPr>
              <a:t> </a:t>
            </a:r>
            <a:r>
              <a:rPr sz="1600" kern="0" dirty="0">
                <a:solidFill>
                  <a:srgbClr val="007F7F"/>
                </a:solidFill>
                <a:latin typeface="Consolas"/>
                <a:cs typeface="Consolas"/>
              </a:rPr>
              <a:t>&gt;</a:t>
            </a:r>
            <a:endParaRPr sz="16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defTabSz="829178" fontAlgn="auto">
              <a:spcBef>
                <a:spcPts val="50"/>
              </a:spcBef>
              <a:spcAft>
                <a:spcPts val="0"/>
              </a:spcAft>
            </a:pPr>
            <a:endParaRPr sz="14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533207" defTabSz="829178" fontAlgn="auto">
              <a:lnSpc>
                <a:spcPts val="1936"/>
              </a:lnSpc>
              <a:spcBef>
                <a:spcPts val="0"/>
              </a:spcBef>
              <a:spcAft>
                <a:spcPts val="0"/>
              </a:spcAft>
            </a:pPr>
            <a:r>
              <a:rPr sz="1600" kern="0" spc="-9" dirty="0">
                <a:solidFill>
                  <a:srgbClr val="007F7F"/>
                </a:solidFill>
                <a:latin typeface="Consolas"/>
                <a:cs typeface="Consolas"/>
              </a:rPr>
              <a:t>&lt;</a:t>
            </a:r>
            <a:r>
              <a:rPr sz="1600" kern="0" spc="-9" dirty="0">
                <a:solidFill>
                  <a:srgbClr val="3E7E7E"/>
                </a:solidFill>
                <a:latin typeface="Consolas"/>
                <a:cs typeface="Consolas"/>
              </a:rPr>
              <a:t>item</a:t>
            </a:r>
            <a:endParaRPr sz="16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985800" marR="1999240" defTabSz="829178" fontAlgn="auto">
              <a:lnSpc>
                <a:spcPct val="97800"/>
              </a:lnSpc>
              <a:spcBef>
                <a:spcPts val="18"/>
              </a:spcBef>
              <a:spcAft>
                <a:spcPts val="0"/>
              </a:spcAft>
            </a:pPr>
            <a:r>
              <a:rPr sz="1600" kern="0" spc="-9" dirty="0">
                <a:solidFill>
                  <a:srgbClr val="7E007E"/>
                </a:solidFill>
                <a:latin typeface="Consolas"/>
                <a:cs typeface="Consolas"/>
              </a:rPr>
              <a:t>android:id</a:t>
            </a:r>
            <a:r>
              <a:rPr sz="1600"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=</a:t>
            </a:r>
            <a:r>
              <a:rPr sz="1600" i="1" kern="0" spc="-9" dirty="0">
                <a:solidFill>
                  <a:srgbClr val="2900FF"/>
                </a:solidFill>
                <a:latin typeface="Consolas"/>
                <a:cs typeface="Consolas"/>
              </a:rPr>
              <a:t>"@+id/action_settings"  </a:t>
            </a:r>
            <a:r>
              <a:rPr sz="1600" kern="0" spc="-9" dirty="0">
                <a:solidFill>
                  <a:srgbClr val="7E007E"/>
                </a:solidFill>
                <a:latin typeface="Consolas"/>
                <a:cs typeface="Consolas"/>
              </a:rPr>
              <a:t>android:orderInCategory</a:t>
            </a:r>
            <a:r>
              <a:rPr sz="1600"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=</a:t>
            </a:r>
            <a:r>
              <a:rPr sz="1600" i="1" kern="0" spc="-9" dirty="0">
                <a:solidFill>
                  <a:srgbClr val="2900FF"/>
                </a:solidFill>
                <a:latin typeface="Consolas"/>
                <a:cs typeface="Consolas"/>
              </a:rPr>
              <a:t>"100"  </a:t>
            </a:r>
            <a:r>
              <a:rPr sz="1600" kern="0" spc="-9" dirty="0">
                <a:solidFill>
                  <a:srgbClr val="7E007E"/>
                </a:solidFill>
                <a:latin typeface="Consolas"/>
                <a:cs typeface="Consolas"/>
              </a:rPr>
              <a:t>android:showAsAction</a:t>
            </a:r>
            <a:r>
              <a:rPr sz="1600"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=</a:t>
            </a:r>
            <a:r>
              <a:rPr sz="1600" i="1" kern="0" spc="-9" dirty="0">
                <a:solidFill>
                  <a:srgbClr val="2900FF"/>
                </a:solidFill>
                <a:latin typeface="Consolas"/>
                <a:cs typeface="Consolas"/>
              </a:rPr>
              <a:t>"never"  </a:t>
            </a:r>
            <a:r>
              <a:rPr sz="1600" kern="0" spc="-9" dirty="0">
                <a:solidFill>
                  <a:srgbClr val="7E007E"/>
                </a:solidFill>
                <a:latin typeface="Consolas"/>
                <a:cs typeface="Consolas"/>
              </a:rPr>
              <a:t>android:title</a:t>
            </a:r>
            <a:r>
              <a:rPr sz="1600" kern="0" spc="-9" dirty="0">
                <a:solidFill>
                  <a:sysClr val="windowText" lastClr="000000"/>
                </a:solidFill>
                <a:latin typeface="Consolas"/>
                <a:cs typeface="Consolas"/>
              </a:rPr>
              <a:t>=</a:t>
            </a:r>
            <a:r>
              <a:rPr sz="1600" i="1" kern="0" spc="-9" dirty="0">
                <a:solidFill>
                  <a:srgbClr val="2900FF"/>
                </a:solidFill>
                <a:latin typeface="Consolas"/>
                <a:cs typeface="Consolas"/>
              </a:rPr>
              <a:t>"@string/action_settings"</a:t>
            </a:r>
            <a:r>
              <a:rPr sz="1600" kern="0" spc="-9" dirty="0">
                <a:solidFill>
                  <a:srgbClr val="007F7F"/>
                </a:solidFill>
                <a:latin typeface="Consolas"/>
                <a:cs typeface="Consolas"/>
              </a:rPr>
              <a:t>/&gt;</a:t>
            </a:r>
            <a:endParaRPr sz="16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defTabSz="829178" fontAlgn="auto">
              <a:spcBef>
                <a:spcPts val="41"/>
              </a:spcBef>
              <a:spcAft>
                <a:spcPts val="0"/>
              </a:spcAft>
            </a:pPr>
            <a:endParaRPr sz="14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78887" defTabSz="829178" fontAlgn="auto">
              <a:spcBef>
                <a:spcPts val="0"/>
              </a:spcBef>
              <a:spcAft>
                <a:spcPts val="0"/>
              </a:spcAft>
            </a:pPr>
            <a:r>
              <a:rPr sz="1600" kern="0" spc="-9" dirty="0">
                <a:solidFill>
                  <a:srgbClr val="007F7F"/>
                </a:solidFill>
                <a:latin typeface="Consolas"/>
                <a:cs typeface="Consolas"/>
              </a:rPr>
              <a:t>&lt;/</a:t>
            </a:r>
            <a:r>
              <a:rPr sz="1600" kern="0" spc="-9" dirty="0">
                <a:solidFill>
                  <a:srgbClr val="3E7E7E"/>
                </a:solidFill>
                <a:latin typeface="Consolas"/>
                <a:cs typeface="Consolas"/>
              </a:rPr>
              <a:t>menu</a:t>
            </a:r>
            <a:r>
              <a:rPr sz="1600" kern="0" spc="-9" dirty="0">
                <a:solidFill>
                  <a:srgbClr val="007F7F"/>
                </a:solidFill>
                <a:latin typeface="Consolas"/>
                <a:cs typeface="Consolas"/>
              </a:rPr>
              <a:t>&gt;</a:t>
            </a:r>
            <a:endParaRPr sz="16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24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</TotalTime>
  <Words>1598</Words>
  <Application>Microsoft Office PowerPoint</Application>
  <PresentationFormat>On-screen Show (4:3)</PresentationFormat>
  <Paragraphs>286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 Unicode MS</vt:lpstr>
      <vt:lpstr>Courier</vt:lpstr>
      <vt:lpstr>JetBrains Mono</vt:lpstr>
      <vt:lpstr>Nunito</vt:lpstr>
      <vt:lpstr>var(--devsite-code-font-family)</vt:lpstr>
      <vt:lpstr>Arial</vt:lpstr>
      <vt:lpstr>Arial Narrow</vt:lpstr>
      <vt:lpstr>Calibri</vt:lpstr>
      <vt:lpstr>Consolas</vt:lpstr>
      <vt:lpstr>Courier New</vt:lpstr>
      <vt:lpstr>Gill Sans MT</vt:lpstr>
      <vt:lpstr>Times New Roman</vt:lpstr>
      <vt:lpstr>Wingdings</vt:lpstr>
      <vt:lpstr>1_Retrospect</vt:lpstr>
      <vt:lpstr>Week 4:  Toolbar &amp; Menu</vt:lpstr>
      <vt:lpstr>Today's Topics</vt:lpstr>
      <vt:lpstr>Toolbar</vt:lpstr>
      <vt:lpstr>Toolbar</vt:lpstr>
      <vt:lpstr>Toolbar</vt:lpstr>
      <vt:lpstr>Toolbar</vt:lpstr>
      <vt:lpstr>Menus</vt:lpstr>
      <vt:lpstr>The Options Menu</vt:lpstr>
      <vt:lpstr>Defining Menus</vt:lpstr>
      <vt:lpstr>Showing the Menu</vt:lpstr>
      <vt:lpstr>Menu Resource Files</vt:lpstr>
      <vt:lpstr>Menus: Event Handling</vt:lpstr>
      <vt:lpstr>Menu Example: Resource File</vt:lpstr>
      <vt:lpstr>Menu Example: Event Handling</vt:lpstr>
      <vt:lpstr>Context Menus</vt:lpstr>
      <vt:lpstr>Example Context Menu</vt:lpstr>
      <vt:lpstr>Creating a Context Menu</vt:lpstr>
      <vt:lpstr>Context Menu Creation</vt:lpstr>
      <vt:lpstr>Context Menu Event Handling</vt:lpstr>
      <vt:lpstr>CheckBox</vt:lpstr>
      <vt:lpstr>CheckBox</vt:lpstr>
      <vt:lpstr>CheckBox - Layout</vt:lpstr>
      <vt:lpstr>CheckBox Event Handling</vt:lpstr>
      <vt:lpstr>RadioButtons</vt:lpstr>
      <vt:lpstr>RadioButtons - Layout</vt:lpstr>
      <vt:lpstr>RadioButton Event Handling 1</vt:lpstr>
      <vt:lpstr>RadioButton Event Handling 2</vt:lpstr>
      <vt:lpstr>Spinners</vt:lpstr>
      <vt:lpstr>Spinners Resources</vt:lpstr>
      <vt:lpstr>Spinners Resources</vt:lpstr>
      <vt:lpstr>Spinner - Layout</vt:lpstr>
      <vt:lpstr>Spinner – Event Handling</vt:lpstr>
      <vt:lpstr>Pickers</vt:lpstr>
      <vt:lpstr>Number Picker</vt:lpstr>
      <vt:lpstr>Number Picker Event Handling</vt:lpstr>
      <vt:lpstr>DatePicker</vt:lpstr>
      <vt:lpstr>DatePicker - Layout</vt:lpstr>
      <vt:lpstr>DatePicker Event Handling</vt:lpstr>
      <vt:lpstr>DatePicker – Using DialogFragment Part 1</vt:lpstr>
      <vt:lpstr>DatePicker – Using DialogFragment Part 2</vt:lpstr>
      <vt:lpstr>TimeDialog</vt:lpstr>
      <vt:lpstr>TimeDialog</vt:lpstr>
      <vt:lpstr>Alert Dialogs</vt:lpstr>
      <vt:lpstr>Alert Dialogs Example</vt:lpstr>
      <vt:lpstr>Summary</vt:lpstr>
      <vt:lpstr>Template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116</cp:revision>
  <dcterms:created xsi:type="dcterms:W3CDTF">2016-01-04T20:50:07Z</dcterms:created>
  <dcterms:modified xsi:type="dcterms:W3CDTF">2023-08-20T08:15:13Z</dcterms:modified>
</cp:coreProperties>
</file>