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4706"/>
  </p:normalViewPr>
  <p:slideViewPr>
    <p:cSldViewPr snapToGrid="0" snapToObjects="1">
      <p:cViewPr varScale="1">
        <p:scale>
          <a:sx n="89" d="100"/>
          <a:sy n="89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A12D-7EE2-9042-A516-6FD3CD235B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C1A7-500D-2641-9D62-1058DAF2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9AFDC-5299-4CF6-A51E-7F772CD6A4C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64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hemas.android.com/apk/res/android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100637" cy="3566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 5: Android </a:t>
            </a:r>
            <a:br>
              <a:rPr lang="en-US" dirty="0" smtClean="0"/>
            </a:br>
            <a:r>
              <a:rPr lang="en-US" dirty="0" smtClean="0"/>
              <a:t>Data Persistency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CET3013: Mobile application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7" y="569549"/>
            <a:ext cx="5878286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50" dirty="0"/>
              <a:t>Example: </a:t>
            </a:r>
            <a:r>
              <a:rPr sz="3993" spc="-32" dirty="0"/>
              <a:t>preferences</a:t>
            </a:r>
            <a:r>
              <a:rPr sz="3993" spc="-327" dirty="0"/>
              <a:t> </a:t>
            </a:r>
            <a:r>
              <a:rPr sz="3993" spc="-41" dirty="0"/>
              <a:t>screen</a:t>
            </a:r>
            <a:endParaRPr sz="3993" dirty="0"/>
          </a:p>
        </p:txBody>
      </p:sp>
      <p:sp>
        <p:nvSpPr>
          <p:cNvPr id="3" name="object 3"/>
          <p:cNvSpPr txBox="1"/>
          <p:nvPr/>
        </p:nvSpPr>
        <p:spPr>
          <a:xfrm>
            <a:off x="621790" y="5379723"/>
            <a:ext cx="7590718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6" indent="-457200">
              <a:lnSpc>
                <a:spcPts val="3467"/>
              </a:lnSpc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27" dirty="0">
                <a:latin typeface="Gill Sans MT"/>
                <a:cs typeface="Gill Sans MT"/>
              </a:rPr>
              <a:t>Stored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91" dirty="0">
                <a:latin typeface="Gill Sans MT"/>
                <a:cs typeface="Gill Sans MT"/>
              </a:rPr>
              <a:t>as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154" dirty="0">
                <a:latin typeface="Gill Sans MT"/>
                <a:cs typeface="Gill Sans MT"/>
              </a:rPr>
              <a:t>a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14" dirty="0">
                <a:latin typeface="Gill Sans MT"/>
                <a:cs typeface="Gill Sans MT"/>
              </a:rPr>
              <a:t>separate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77" dirty="0">
                <a:latin typeface="Gill Sans MT"/>
                <a:cs typeface="Gill Sans MT"/>
              </a:rPr>
              <a:t>file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113" dirty="0">
                <a:latin typeface="Gill Sans MT"/>
                <a:cs typeface="Gill Sans MT"/>
              </a:rPr>
              <a:t>in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23" dirty="0">
                <a:latin typeface="Gill Sans MT"/>
                <a:cs typeface="Gill Sans MT"/>
              </a:rPr>
              <a:t>the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-5" dirty="0">
                <a:latin typeface="Consolas"/>
                <a:cs typeface="Consolas"/>
              </a:rPr>
              <a:t>res/xml</a:t>
            </a:r>
            <a:endParaRPr sz="2904" dirty="0">
              <a:latin typeface="Consolas"/>
              <a:cs typeface="Consolas"/>
            </a:endParaRPr>
          </a:p>
          <a:p>
            <a:pPr marL="310640">
              <a:lnSpc>
                <a:spcPts val="3467"/>
              </a:lnSpc>
            </a:pPr>
            <a:r>
              <a:rPr lang="en-MY" sz="2904" spc="-54" dirty="0" smtClean="0">
                <a:latin typeface="Gill Sans MT"/>
                <a:cs typeface="Gill Sans MT"/>
              </a:rPr>
              <a:t>- </a:t>
            </a:r>
            <a:r>
              <a:rPr sz="2400" spc="-54" dirty="0" smtClean="0">
                <a:latin typeface="Gill Sans MT"/>
                <a:cs typeface="Gill Sans MT"/>
              </a:rPr>
              <a:t>resources</a:t>
            </a:r>
            <a:r>
              <a:rPr sz="2400" spc="-145" dirty="0" smtClean="0">
                <a:latin typeface="Gill Sans MT"/>
                <a:cs typeface="Gill Sans MT"/>
              </a:rPr>
              <a:t> </a:t>
            </a:r>
            <a:r>
              <a:rPr sz="2400" spc="-27" dirty="0">
                <a:latin typeface="Gill Sans MT"/>
                <a:cs typeface="Gill Sans MT"/>
              </a:rPr>
              <a:t>folder.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623" y="1576762"/>
            <a:ext cx="8777820" cy="3794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252406" y="1627704"/>
            <a:ext cx="8638846" cy="3658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252406" y="1627704"/>
            <a:ext cx="8639351" cy="3658367"/>
          </a:xfrm>
          <a:custGeom>
            <a:avLst/>
            <a:gdLst/>
            <a:ahLst/>
            <a:cxnLst/>
            <a:rect l="l" t="t" r="r" b="b"/>
            <a:pathLst>
              <a:path w="9519285" h="4030979">
                <a:moveTo>
                  <a:pt x="0" y="0"/>
                </a:moveTo>
                <a:lnTo>
                  <a:pt x="9518730" y="0"/>
                </a:lnTo>
                <a:lnTo>
                  <a:pt x="9518730" y="4030987"/>
                </a:lnTo>
                <a:lnTo>
                  <a:pt x="0" y="4030987"/>
                </a:lnTo>
                <a:lnTo>
                  <a:pt x="0" y="0"/>
                </a:lnTo>
                <a:close/>
              </a:path>
            </a:pathLst>
          </a:custGeom>
          <a:ln w="9350">
            <a:solidFill>
              <a:srgbClr val="A8C367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322493" y="1669878"/>
            <a:ext cx="7748387" cy="3667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>
              <a:lnSpc>
                <a:spcPts val="2178"/>
              </a:lnSpc>
            </a:pPr>
            <a:r>
              <a:rPr sz="1815" b="1" spc="-5" dirty="0">
                <a:latin typeface="Consolas"/>
                <a:cs typeface="Consolas"/>
              </a:rPr>
              <a:t>&lt;?</a:t>
            </a:r>
            <a:r>
              <a:rPr sz="1815" spc="-5" dirty="0">
                <a:latin typeface="Consolas"/>
                <a:cs typeface="Consolas"/>
              </a:rPr>
              <a:t>xml version</a:t>
            </a:r>
            <a:r>
              <a:rPr sz="1815" b="1" spc="-5" dirty="0">
                <a:latin typeface="Consolas"/>
                <a:cs typeface="Consolas"/>
              </a:rPr>
              <a:t>=</a:t>
            </a:r>
            <a:r>
              <a:rPr sz="1815" spc="-5" dirty="0">
                <a:solidFill>
                  <a:srgbClr val="7F007F"/>
                </a:solidFill>
                <a:latin typeface="Consolas"/>
                <a:cs typeface="Consolas"/>
              </a:rPr>
              <a:t>"1.0"</a:t>
            </a:r>
            <a:r>
              <a:rPr sz="1815" spc="45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1815" spc="-103" dirty="0">
                <a:latin typeface="Consolas"/>
                <a:cs typeface="Consolas"/>
              </a:rPr>
              <a:t>encoding</a:t>
            </a:r>
            <a:r>
              <a:rPr sz="1815" b="1" spc="-103" dirty="0">
                <a:latin typeface="Consolas"/>
                <a:cs typeface="Consolas"/>
              </a:rPr>
              <a:t>=</a:t>
            </a:r>
            <a:r>
              <a:rPr sz="1815" spc="-103" dirty="0">
                <a:solidFill>
                  <a:srgbClr val="7F007F"/>
                </a:solidFill>
                <a:latin typeface="Consolas"/>
                <a:cs typeface="Consolas"/>
              </a:rPr>
              <a:t>"utf-­‐8"</a:t>
            </a:r>
            <a:r>
              <a:rPr sz="1815" b="1" spc="-103" dirty="0">
                <a:latin typeface="Consolas"/>
                <a:cs typeface="Consolas"/>
              </a:rPr>
              <a:t>?&gt;</a:t>
            </a:r>
            <a:endParaRPr sz="1815" dirty="0">
              <a:latin typeface="Consolas"/>
              <a:cs typeface="Consolas"/>
            </a:endParaRPr>
          </a:p>
          <a:p>
            <a:pPr marL="264534" marR="4611" indent="-253583">
              <a:lnSpc>
                <a:spcPts val="2178"/>
              </a:lnSpc>
              <a:spcBef>
                <a:spcPts val="68"/>
              </a:spcBef>
            </a:pPr>
            <a:r>
              <a:rPr sz="1815" b="1" spc="-5" dirty="0">
                <a:latin typeface="Consolas"/>
                <a:cs typeface="Consolas"/>
              </a:rPr>
              <a:t>&lt;</a:t>
            </a:r>
            <a:r>
              <a:rPr sz="1815" spc="-5" dirty="0">
                <a:latin typeface="Consolas"/>
                <a:cs typeface="Consolas"/>
              </a:rPr>
              <a:t>PreferenceScreen  xmlns</a:t>
            </a:r>
            <a:r>
              <a:rPr sz="1815" b="1" spc="-5" dirty="0">
                <a:latin typeface="Consolas"/>
                <a:cs typeface="Consolas"/>
              </a:rPr>
              <a:t>:</a:t>
            </a:r>
            <a:r>
              <a:rPr sz="1815" spc="-5" dirty="0">
                <a:latin typeface="Consolas"/>
                <a:cs typeface="Consolas"/>
              </a:rPr>
              <a:t>android</a:t>
            </a:r>
            <a:r>
              <a:rPr sz="1815" b="1" spc="-5" dirty="0">
                <a:latin typeface="Consolas"/>
                <a:cs typeface="Consolas"/>
              </a:rPr>
              <a:t>=</a:t>
            </a:r>
            <a:r>
              <a:rPr sz="1815" spc="-5" dirty="0">
                <a:solidFill>
                  <a:srgbClr val="7F007F"/>
                </a:solidFill>
                <a:latin typeface="Consolas"/>
                <a:cs typeface="Consolas"/>
                <a:hlinkClick r:id="rId5"/>
              </a:rPr>
              <a:t>"http://schemas.android.com/apk/res/android"</a:t>
            </a:r>
            <a:r>
              <a:rPr sz="1815" b="1" spc="-5" dirty="0">
                <a:latin typeface="Consolas"/>
                <a:cs typeface="Consolas"/>
              </a:rPr>
              <a:t>&gt;</a:t>
            </a:r>
            <a:endParaRPr sz="1815" dirty="0">
              <a:latin typeface="Consolas"/>
              <a:cs typeface="Consolas"/>
            </a:endParaRPr>
          </a:p>
          <a:p>
            <a:pPr marL="264534">
              <a:lnSpc>
                <a:spcPts val="2101"/>
              </a:lnSpc>
            </a:pPr>
            <a:r>
              <a:rPr sz="1815" b="1" spc="-5" dirty="0">
                <a:latin typeface="Consolas"/>
                <a:cs typeface="Consolas"/>
              </a:rPr>
              <a:t>&lt;</a:t>
            </a:r>
            <a:r>
              <a:rPr sz="1815" spc="-5" dirty="0">
                <a:latin typeface="Consolas"/>
                <a:cs typeface="Consolas"/>
              </a:rPr>
              <a:t>PreferenceCategory</a:t>
            </a:r>
            <a:endParaRPr sz="1815" dirty="0">
              <a:latin typeface="Consolas"/>
              <a:cs typeface="Consolas"/>
            </a:endParaRPr>
          </a:p>
          <a:p>
            <a:pPr marL="517541">
              <a:lnSpc>
                <a:spcPts val="2174"/>
              </a:lnSpc>
            </a:pPr>
            <a:r>
              <a:rPr sz="1815" spc="-5" dirty="0">
                <a:latin typeface="Consolas"/>
                <a:cs typeface="Consolas"/>
              </a:rPr>
              <a:t>android</a:t>
            </a:r>
            <a:r>
              <a:rPr sz="1815" b="1" spc="-5" dirty="0">
                <a:latin typeface="Consolas"/>
                <a:cs typeface="Consolas"/>
              </a:rPr>
              <a:t>:</a:t>
            </a:r>
            <a:r>
              <a:rPr sz="1815" spc="-5" dirty="0">
                <a:latin typeface="Consolas"/>
                <a:cs typeface="Consolas"/>
              </a:rPr>
              <a:t>title</a:t>
            </a:r>
            <a:r>
              <a:rPr sz="1815" b="1" spc="-5" dirty="0">
                <a:latin typeface="Consolas"/>
                <a:cs typeface="Consolas"/>
              </a:rPr>
              <a:t>=</a:t>
            </a:r>
            <a:r>
              <a:rPr sz="1815" spc="-5" dirty="0">
                <a:solidFill>
                  <a:srgbClr val="7F007F"/>
                </a:solidFill>
                <a:latin typeface="Consolas"/>
                <a:cs typeface="Consolas"/>
              </a:rPr>
              <a:t>"My Preference</a:t>
            </a:r>
            <a:r>
              <a:rPr sz="1815" spc="45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1815" spc="-5" dirty="0">
                <a:solidFill>
                  <a:srgbClr val="7F007F"/>
                </a:solidFill>
                <a:latin typeface="Consolas"/>
                <a:cs typeface="Consolas"/>
              </a:rPr>
              <a:t>Category"</a:t>
            </a:r>
            <a:r>
              <a:rPr sz="1815" b="1" spc="-5" dirty="0">
                <a:latin typeface="Consolas"/>
                <a:cs typeface="Consolas"/>
              </a:rPr>
              <a:t>/&gt;</a:t>
            </a:r>
            <a:endParaRPr sz="1815" dirty="0">
              <a:latin typeface="Consolas"/>
              <a:cs typeface="Consolas"/>
            </a:endParaRPr>
          </a:p>
          <a:p>
            <a:pPr marL="771124" marR="2410195" indent="-253583">
              <a:lnSpc>
                <a:spcPts val="2178"/>
              </a:lnSpc>
              <a:spcBef>
                <a:spcPts val="68"/>
              </a:spcBef>
            </a:pPr>
            <a:r>
              <a:rPr sz="1815" b="1" spc="-5" dirty="0">
                <a:latin typeface="Consolas"/>
                <a:cs typeface="Consolas"/>
              </a:rPr>
              <a:t>&lt;</a:t>
            </a:r>
            <a:r>
              <a:rPr sz="1815" spc="-5" dirty="0">
                <a:latin typeface="Consolas"/>
                <a:cs typeface="Consolas"/>
              </a:rPr>
              <a:t>CheckBoxPreference  android</a:t>
            </a:r>
            <a:r>
              <a:rPr sz="1815" b="1" spc="-5" dirty="0">
                <a:latin typeface="Consolas"/>
                <a:cs typeface="Consolas"/>
              </a:rPr>
              <a:t>:</a:t>
            </a:r>
            <a:r>
              <a:rPr sz="1815" spc="-5" dirty="0">
                <a:latin typeface="Consolas"/>
                <a:cs typeface="Consolas"/>
              </a:rPr>
              <a:t>key</a:t>
            </a:r>
            <a:r>
              <a:rPr sz="1815" b="1" spc="-5" dirty="0">
                <a:latin typeface="Consolas"/>
                <a:cs typeface="Consolas"/>
              </a:rPr>
              <a:t>=</a:t>
            </a:r>
            <a:r>
              <a:rPr sz="1815" spc="-5" dirty="0">
                <a:solidFill>
                  <a:srgbClr val="7F007F"/>
                </a:solidFill>
                <a:latin typeface="Consolas"/>
                <a:cs typeface="Consolas"/>
              </a:rPr>
              <a:t>"PREF_CHECK_BOX"  </a:t>
            </a:r>
            <a:r>
              <a:rPr sz="1815" spc="-5" dirty="0">
                <a:latin typeface="Consolas"/>
                <a:cs typeface="Consolas"/>
              </a:rPr>
              <a:t>android</a:t>
            </a:r>
            <a:r>
              <a:rPr sz="1815" b="1" spc="-5" dirty="0">
                <a:latin typeface="Consolas"/>
                <a:cs typeface="Consolas"/>
              </a:rPr>
              <a:t>:</a:t>
            </a:r>
            <a:r>
              <a:rPr sz="1815" spc="-5" dirty="0">
                <a:latin typeface="Consolas"/>
                <a:cs typeface="Consolas"/>
              </a:rPr>
              <a:t>title</a:t>
            </a:r>
            <a:r>
              <a:rPr sz="1815" b="1" spc="-5" dirty="0">
                <a:latin typeface="Consolas"/>
                <a:cs typeface="Consolas"/>
              </a:rPr>
              <a:t>=</a:t>
            </a:r>
            <a:r>
              <a:rPr sz="1815" spc="-5" dirty="0">
                <a:solidFill>
                  <a:srgbClr val="7F007F"/>
                </a:solidFill>
                <a:latin typeface="Consolas"/>
                <a:cs typeface="Consolas"/>
              </a:rPr>
              <a:t>"Check Box</a:t>
            </a:r>
            <a:r>
              <a:rPr sz="1815" spc="27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1815" spc="-5" dirty="0">
                <a:solidFill>
                  <a:srgbClr val="7F007F"/>
                </a:solidFill>
                <a:latin typeface="Consolas"/>
                <a:cs typeface="Consolas"/>
              </a:rPr>
              <a:t>Preference"</a:t>
            </a:r>
            <a:endParaRPr sz="1815" dirty="0">
              <a:latin typeface="Consolas"/>
              <a:cs typeface="Consolas"/>
            </a:endParaRPr>
          </a:p>
          <a:p>
            <a:pPr marL="771124">
              <a:lnSpc>
                <a:spcPts val="2101"/>
              </a:lnSpc>
            </a:pPr>
            <a:r>
              <a:rPr sz="1815" spc="-5" dirty="0">
                <a:latin typeface="Consolas"/>
                <a:cs typeface="Consolas"/>
              </a:rPr>
              <a:t>android</a:t>
            </a:r>
            <a:r>
              <a:rPr sz="1815" b="1" spc="-5" dirty="0">
                <a:latin typeface="Consolas"/>
                <a:cs typeface="Consolas"/>
              </a:rPr>
              <a:t>:</a:t>
            </a:r>
            <a:r>
              <a:rPr sz="1815" spc="-5" dirty="0">
                <a:latin typeface="Consolas"/>
                <a:cs typeface="Consolas"/>
              </a:rPr>
              <a:t>summary</a:t>
            </a:r>
            <a:r>
              <a:rPr sz="1815" b="1" spc="-5" dirty="0">
                <a:latin typeface="Consolas"/>
                <a:cs typeface="Consolas"/>
              </a:rPr>
              <a:t>=</a:t>
            </a:r>
            <a:r>
              <a:rPr sz="1815" spc="-5" dirty="0">
                <a:solidFill>
                  <a:srgbClr val="7F007F"/>
                </a:solidFill>
                <a:latin typeface="Consolas"/>
                <a:cs typeface="Consolas"/>
              </a:rPr>
              <a:t>"Check Box Preference</a:t>
            </a:r>
            <a:r>
              <a:rPr sz="1815" spc="77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sz="1815" spc="-5" dirty="0">
                <a:solidFill>
                  <a:srgbClr val="7F007F"/>
                </a:solidFill>
                <a:latin typeface="Consolas"/>
                <a:cs typeface="Consolas"/>
              </a:rPr>
              <a:t>Description"</a:t>
            </a:r>
            <a:endParaRPr sz="1815" dirty="0">
              <a:latin typeface="Consolas"/>
              <a:cs typeface="Consolas"/>
            </a:endParaRPr>
          </a:p>
          <a:p>
            <a:pPr marL="771124">
              <a:lnSpc>
                <a:spcPts val="2174"/>
              </a:lnSpc>
            </a:pPr>
            <a:r>
              <a:rPr sz="1815" spc="-5" dirty="0">
                <a:latin typeface="Consolas"/>
                <a:cs typeface="Consolas"/>
              </a:rPr>
              <a:t>android</a:t>
            </a:r>
            <a:r>
              <a:rPr sz="1815" b="1" spc="-5" dirty="0">
                <a:latin typeface="Consolas"/>
                <a:cs typeface="Consolas"/>
              </a:rPr>
              <a:t>:</a:t>
            </a:r>
            <a:r>
              <a:rPr sz="1815" spc="-5" dirty="0">
                <a:latin typeface="Consolas"/>
                <a:cs typeface="Consolas"/>
              </a:rPr>
              <a:t>defaultValue</a:t>
            </a:r>
            <a:r>
              <a:rPr sz="1815" b="1" spc="-5" dirty="0">
                <a:latin typeface="Consolas"/>
                <a:cs typeface="Consolas"/>
              </a:rPr>
              <a:t>=</a:t>
            </a:r>
            <a:r>
              <a:rPr sz="1815" spc="-5" dirty="0">
                <a:solidFill>
                  <a:srgbClr val="7F007F"/>
                </a:solidFill>
                <a:latin typeface="Consolas"/>
                <a:cs typeface="Consolas"/>
              </a:rPr>
              <a:t>"true"</a:t>
            </a:r>
            <a:endParaRPr sz="1815" dirty="0">
              <a:latin typeface="Consolas"/>
              <a:cs typeface="Consolas"/>
            </a:endParaRPr>
          </a:p>
          <a:p>
            <a:pPr marL="517541">
              <a:lnSpc>
                <a:spcPts val="2174"/>
              </a:lnSpc>
            </a:pPr>
            <a:r>
              <a:rPr sz="1815" b="1" spc="-5" dirty="0">
                <a:latin typeface="Consolas"/>
                <a:cs typeface="Consolas"/>
              </a:rPr>
              <a:t>/&gt;</a:t>
            </a:r>
            <a:endParaRPr sz="1815" dirty="0">
              <a:latin typeface="Consolas"/>
              <a:cs typeface="Consolas"/>
            </a:endParaRPr>
          </a:p>
          <a:p>
            <a:pPr marL="264534">
              <a:lnSpc>
                <a:spcPts val="2174"/>
              </a:lnSpc>
            </a:pPr>
            <a:r>
              <a:rPr sz="1815" b="1" spc="-5" dirty="0">
                <a:latin typeface="Consolas"/>
                <a:cs typeface="Consolas"/>
              </a:rPr>
              <a:t>&lt;/</a:t>
            </a:r>
            <a:r>
              <a:rPr sz="1815" spc="-5" dirty="0">
                <a:latin typeface="Consolas"/>
                <a:cs typeface="Consolas"/>
              </a:rPr>
              <a:t>PreferenceCategory</a:t>
            </a:r>
            <a:r>
              <a:rPr sz="1815" b="1" spc="-5" dirty="0">
                <a:latin typeface="Consolas"/>
                <a:cs typeface="Consolas"/>
              </a:rPr>
              <a:t>&gt;</a:t>
            </a:r>
            <a:endParaRPr sz="1815" dirty="0">
              <a:latin typeface="Consolas"/>
              <a:cs typeface="Consolas"/>
            </a:endParaRPr>
          </a:p>
          <a:p>
            <a:pPr marL="11527">
              <a:lnSpc>
                <a:spcPts val="2178"/>
              </a:lnSpc>
            </a:pPr>
            <a:r>
              <a:rPr sz="1815" b="1" spc="-5" dirty="0">
                <a:latin typeface="Consolas"/>
                <a:cs typeface="Consolas"/>
              </a:rPr>
              <a:t>&lt;/</a:t>
            </a:r>
            <a:r>
              <a:rPr sz="1815" spc="-5" dirty="0">
                <a:latin typeface="Consolas"/>
                <a:cs typeface="Consolas"/>
              </a:rPr>
              <a:t>PreferenceScreen</a:t>
            </a:r>
            <a:r>
              <a:rPr sz="1815" b="1" spc="-5" dirty="0">
                <a:latin typeface="Consolas"/>
                <a:cs typeface="Consolas"/>
              </a:rPr>
              <a:t>&gt;</a:t>
            </a:r>
            <a:endParaRPr sz="1815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600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657" y="187773"/>
            <a:ext cx="7597393" cy="56425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ts val="4356"/>
              </a:lnSpc>
            </a:pPr>
            <a:r>
              <a:rPr spc="54" dirty="0"/>
              <a:t>Example </a:t>
            </a:r>
            <a:r>
              <a:rPr spc="-32" dirty="0"/>
              <a:t>preferences</a:t>
            </a:r>
            <a:r>
              <a:rPr spc="-304" dirty="0"/>
              <a:t> </a:t>
            </a:r>
            <a:r>
              <a:rPr spc="-27" dirty="0"/>
              <a:t>screens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06" y="1805721"/>
            <a:ext cx="5554694" cy="45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01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7" y="570269"/>
            <a:ext cx="4105579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5" dirty="0"/>
              <a:t>Types </a:t>
            </a:r>
            <a:r>
              <a:rPr sz="3993" spc="23" dirty="0"/>
              <a:t>of</a:t>
            </a:r>
            <a:r>
              <a:rPr sz="3993" spc="-318" dirty="0"/>
              <a:t> </a:t>
            </a:r>
            <a:r>
              <a:rPr sz="3993" spc="-32" dirty="0"/>
              <a:t>preference</a:t>
            </a:r>
            <a:endParaRPr sz="3993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02822"/>
              </p:ext>
            </p:extLst>
          </p:nvPr>
        </p:nvGraphicFramePr>
        <p:xfrm>
          <a:off x="491508" y="1838973"/>
          <a:ext cx="8078855" cy="294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97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42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341" marB="0">
                    <a:lnL w="2877">
                      <a:solidFill>
                        <a:srgbClr val="FFFFFF"/>
                      </a:solidFill>
                      <a:prstDash val="solid"/>
                    </a:lnL>
                    <a:lnT w="2876">
                      <a:solidFill>
                        <a:srgbClr val="FFFFFF"/>
                      </a:solidFill>
                      <a:prstDash val="solid"/>
                    </a:lnT>
                    <a:lnB w="9349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7346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341" marB="0">
                    <a:lnR w="2877">
                      <a:solidFill>
                        <a:srgbClr val="FFFFFF"/>
                      </a:solidFill>
                      <a:prstDash val="solid"/>
                    </a:lnR>
                    <a:lnT w="2876">
                      <a:solidFill>
                        <a:srgbClr val="FFFFFF"/>
                      </a:solidFill>
                      <a:prstDash val="solid"/>
                    </a:lnT>
                    <a:lnB w="9349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1287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CheckBoxPreference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37460" marB="0">
                    <a:lnL w="2877">
                      <a:solidFill>
                        <a:srgbClr val="FFFFFF"/>
                      </a:solidFill>
                      <a:prstDash val="solid"/>
                    </a:lnL>
                    <a:lnT w="9349">
                      <a:solidFill>
                        <a:srgbClr val="FFFFFF"/>
                      </a:solidFill>
                      <a:prstDash val="solid"/>
                    </a:lnT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734695" marR="446405">
                        <a:lnSpc>
                          <a:spcPts val="22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 check box, used to set a true or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false  value.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5122" marB="0">
                    <a:lnR w="2877">
                      <a:solidFill>
                        <a:srgbClr val="FFFFFF"/>
                      </a:solidFill>
                      <a:prstDash val="solid"/>
                    </a:lnR>
                    <a:lnT w="9349">
                      <a:solidFill>
                        <a:srgbClr val="FFFFFF"/>
                      </a:solidFill>
                      <a:prstDash val="solid"/>
                    </a:lnT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331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EditTextPreference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41494" marB="0">
                    <a:lnL w="2877">
                      <a:solidFill>
                        <a:srgbClr val="FFFFFF"/>
                      </a:solidFill>
                      <a:prstDash val="solid"/>
                    </a:lnL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734695" marR="940435">
                        <a:lnSpc>
                          <a:spcPts val="220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Allow users to enter a string value.  (Displays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dialog.)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733" marB="0">
                    <a:lnR w="2877">
                      <a:solidFill>
                        <a:srgbClr val="FFFFFF"/>
                      </a:solidFill>
                      <a:prstDash val="solid"/>
                    </a:lnR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1287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ListPreference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41494" marB="0">
                    <a:lnL w="2877">
                      <a:solidFill>
                        <a:srgbClr val="FFFFFF"/>
                      </a:solidFill>
                      <a:prstDash val="solid"/>
                    </a:lnL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734695" marR="672465">
                        <a:lnSpc>
                          <a:spcPts val="220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Select from a list of values. (Displays  dialog.)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69733" marB="0">
                    <a:lnR w="2877">
                      <a:solidFill>
                        <a:srgbClr val="FFFFFF"/>
                      </a:solidFill>
                      <a:prstDash val="solid"/>
                    </a:lnR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167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RingtonePreference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41494" marB="0">
                    <a:lnL w="2877">
                      <a:solidFill>
                        <a:srgbClr val="FFFFFF"/>
                      </a:solidFill>
                      <a:prstDash val="solid"/>
                    </a:lnL>
                    <a:lnB w="2876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734695" marR="107950">
                        <a:lnSpc>
                          <a:spcPts val="220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Displays a list of the installed ringtones as  a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dialog.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69733" marB="0">
                    <a:lnR w="2877">
                      <a:solidFill>
                        <a:srgbClr val="FFFFFF"/>
                      </a:solidFill>
                      <a:prstDash val="solid"/>
                    </a:lnR>
                    <a:lnB w="2876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4515" y="4904974"/>
            <a:ext cx="8300203" cy="1225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427" marR="4611" indent="-342900">
              <a:lnSpc>
                <a:spcPct val="79900"/>
              </a:lnSpc>
              <a:buSzPct val="4400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269" spc="-32" dirty="0">
                <a:latin typeface="Gill Sans MT"/>
                <a:cs typeface="Gill Sans MT"/>
              </a:rPr>
              <a:t>You</a:t>
            </a:r>
            <a:r>
              <a:rPr sz="2269" spc="-73" dirty="0">
                <a:latin typeface="Gill Sans MT"/>
                <a:cs typeface="Gill Sans MT"/>
              </a:rPr>
              <a:t> </a:t>
            </a:r>
            <a:r>
              <a:rPr sz="2269" spc="59" dirty="0">
                <a:latin typeface="Gill Sans MT"/>
                <a:cs typeface="Gill Sans MT"/>
              </a:rPr>
              <a:t>can</a:t>
            </a:r>
            <a:r>
              <a:rPr sz="2269" spc="-68" dirty="0">
                <a:latin typeface="Gill Sans MT"/>
                <a:cs typeface="Gill Sans MT"/>
              </a:rPr>
              <a:t> </a:t>
            </a:r>
            <a:r>
              <a:rPr sz="2269" spc="23" dirty="0">
                <a:latin typeface="Gill Sans MT"/>
                <a:cs typeface="Gill Sans MT"/>
              </a:rPr>
              <a:t>also</a:t>
            </a:r>
            <a:r>
              <a:rPr sz="2269" spc="-73" dirty="0">
                <a:latin typeface="Gill Sans MT"/>
                <a:cs typeface="Gill Sans MT"/>
              </a:rPr>
              <a:t> </a:t>
            </a:r>
            <a:r>
              <a:rPr sz="2269" spc="-18" dirty="0">
                <a:latin typeface="Gill Sans MT"/>
                <a:cs typeface="Gill Sans MT"/>
              </a:rPr>
              <a:t>create</a:t>
            </a:r>
            <a:r>
              <a:rPr sz="2269" spc="-73" dirty="0">
                <a:latin typeface="Gill Sans MT"/>
                <a:cs typeface="Gill Sans MT"/>
              </a:rPr>
              <a:t> </a:t>
            </a:r>
            <a:r>
              <a:rPr sz="2269" spc="5" dirty="0">
                <a:latin typeface="Gill Sans MT"/>
                <a:cs typeface="Gill Sans MT"/>
              </a:rPr>
              <a:t>your</a:t>
            </a:r>
            <a:r>
              <a:rPr sz="2269" spc="-68" dirty="0">
                <a:latin typeface="Gill Sans MT"/>
                <a:cs typeface="Gill Sans MT"/>
              </a:rPr>
              <a:t> </a:t>
            </a:r>
            <a:r>
              <a:rPr sz="2269" spc="-14" dirty="0">
                <a:latin typeface="Gill Sans MT"/>
                <a:cs typeface="Gill Sans MT"/>
              </a:rPr>
              <a:t>own</a:t>
            </a:r>
            <a:r>
              <a:rPr sz="2269" spc="-68" dirty="0">
                <a:latin typeface="Gill Sans MT"/>
                <a:cs typeface="Gill Sans MT"/>
              </a:rPr>
              <a:t> </a:t>
            </a:r>
            <a:r>
              <a:rPr sz="2269" spc="36" dirty="0">
                <a:latin typeface="Gill Sans MT"/>
                <a:cs typeface="Gill Sans MT"/>
              </a:rPr>
              <a:t>type</a:t>
            </a:r>
            <a:r>
              <a:rPr sz="2269" spc="-73" dirty="0">
                <a:latin typeface="Gill Sans MT"/>
                <a:cs typeface="Gill Sans MT"/>
              </a:rPr>
              <a:t> </a:t>
            </a:r>
            <a:r>
              <a:rPr sz="2269" spc="9" dirty="0">
                <a:latin typeface="Gill Sans MT"/>
                <a:cs typeface="Gill Sans MT"/>
              </a:rPr>
              <a:t>of</a:t>
            </a:r>
            <a:r>
              <a:rPr sz="2269" spc="-68" dirty="0">
                <a:latin typeface="Gill Sans MT"/>
                <a:cs typeface="Gill Sans MT"/>
              </a:rPr>
              <a:t> </a:t>
            </a:r>
            <a:r>
              <a:rPr sz="2269" spc="-18" dirty="0">
                <a:latin typeface="Gill Sans MT"/>
                <a:cs typeface="Gill Sans MT"/>
              </a:rPr>
              <a:t>preference</a:t>
            </a:r>
            <a:r>
              <a:rPr sz="2269" spc="-73" dirty="0">
                <a:latin typeface="Gill Sans MT"/>
                <a:cs typeface="Gill Sans MT"/>
              </a:rPr>
              <a:t> </a:t>
            </a:r>
            <a:r>
              <a:rPr sz="2269" spc="77" dirty="0">
                <a:latin typeface="Gill Sans MT"/>
                <a:cs typeface="Gill Sans MT"/>
              </a:rPr>
              <a:t>by</a:t>
            </a:r>
            <a:r>
              <a:rPr sz="2269" spc="-68" dirty="0">
                <a:latin typeface="Gill Sans MT"/>
                <a:cs typeface="Gill Sans MT"/>
              </a:rPr>
              <a:t> </a:t>
            </a:r>
            <a:r>
              <a:rPr sz="2269" spc="27" dirty="0">
                <a:latin typeface="Gill Sans MT"/>
                <a:cs typeface="Gill Sans MT"/>
              </a:rPr>
              <a:t>extending  </a:t>
            </a:r>
            <a:r>
              <a:rPr sz="2269" spc="18" dirty="0">
                <a:latin typeface="Gill Sans MT"/>
                <a:cs typeface="Gill Sans MT"/>
              </a:rPr>
              <a:t>the </a:t>
            </a:r>
            <a:r>
              <a:rPr sz="2269" spc="-14" dirty="0">
                <a:latin typeface="Gill Sans MT"/>
                <a:cs typeface="Gill Sans MT"/>
              </a:rPr>
              <a:t>Preference </a:t>
            </a:r>
            <a:r>
              <a:rPr sz="2269" spc="41" dirty="0">
                <a:latin typeface="Gill Sans MT"/>
                <a:cs typeface="Gill Sans MT"/>
              </a:rPr>
              <a:t>class </a:t>
            </a:r>
            <a:r>
              <a:rPr sz="2269" spc="-109" dirty="0">
                <a:latin typeface="Gill Sans MT"/>
                <a:cs typeface="Gill Sans MT"/>
              </a:rPr>
              <a:t>or </a:t>
            </a:r>
            <a:r>
              <a:rPr sz="2269" spc="-32" dirty="0">
                <a:latin typeface="Gill Sans MT"/>
                <a:cs typeface="Gill Sans MT"/>
              </a:rPr>
              <a:t>one </a:t>
            </a:r>
            <a:r>
              <a:rPr sz="2269" spc="9" dirty="0">
                <a:latin typeface="Gill Sans MT"/>
                <a:cs typeface="Gill Sans MT"/>
              </a:rPr>
              <a:t>of </a:t>
            </a:r>
            <a:r>
              <a:rPr sz="2269" spc="41" dirty="0">
                <a:latin typeface="Gill Sans MT"/>
                <a:cs typeface="Gill Sans MT"/>
              </a:rPr>
              <a:t>its</a:t>
            </a:r>
            <a:r>
              <a:rPr sz="2269" spc="-349" dirty="0">
                <a:latin typeface="Gill Sans MT"/>
                <a:cs typeface="Gill Sans MT"/>
              </a:rPr>
              <a:t> </a:t>
            </a:r>
            <a:r>
              <a:rPr sz="2269" spc="23" dirty="0">
                <a:latin typeface="Gill Sans MT"/>
                <a:cs typeface="Gill Sans MT"/>
              </a:rPr>
              <a:t>subclasses.</a:t>
            </a:r>
            <a:endParaRPr sz="2269" dirty="0">
              <a:latin typeface="Gill Sans MT"/>
              <a:cs typeface="Gill Sans MT"/>
            </a:endParaRPr>
          </a:p>
          <a:p>
            <a:pPr marL="354426" indent="-342900">
              <a:lnSpc>
                <a:spcPts val="2641"/>
              </a:lnSpc>
              <a:spcBef>
                <a:spcPts val="18"/>
              </a:spcBef>
              <a:buSzPct val="4400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269" spc="45" dirty="0">
                <a:latin typeface="Gill Sans MT"/>
                <a:cs typeface="Gill Sans MT"/>
              </a:rPr>
              <a:t>Can</a:t>
            </a:r>
            <a:r>
              <a:rPr sz="2269" spc="-73" dirty="0">
                <a:latin typeface="Gill Sans MT"/>
                <a:cs typeface="Gill Sans MT"/>
              </a:rPr>
              <a:t> </a:t>
            </a:r>
            <a:r>
              <a:rPr sz="2269" spc="-27" dirty="0">
                <a:latin typeface="Gill Sans MT"/>
                <a:cs typeface="Gill Sans MT"/>
              </a:rPr>
              <a:t>be</a:t>
            </a:r>
            <a:r>
              <a:rPr sz="2269" spc="-77" dirty="0">
                <a:latin typeface="Gill Sans MT"/>
                <a:cs typeface="Gill Sans MT"/>
              </a:rPr>
              <a:t> </a:t>
            </a:r>
            <a:r>
              <a:rPr sz="2269" spc="41" dirty="0">
                <a:latin typeface="Gill Sans MT"/>
                <a:cs typeface="Gill Sans MT"/>
              </a:rPr>
              <a:t>defined</a:t>
            </a:r>
            <a:r>
              <a:rPr sz="2269" spc="-73" dirty="0">
                <a:latin typeface="Gill Sans MT"/>
                <a:cs typeface="Gill Sans MT"/>
              </a:rPr>
              <a:t> </a:t>
            </a:r>
            <a:r>
              <a:rPr sz="2269" spc="86" dirty="0">
                <a:latin typeface="Gill Sans MT"/>
                <a:cs typeface="Gill Sans MT"/>
              </a:rPr>
              <a:t>in</a:t>
            </a:r>
            <a:r>
              <a:rPr sz="2269" spc="-73" dirty="0">
                <a:latin typeface="Gill Sans MT"/>
                <a:cs typeface="Gill Sans MT"/>
              </a:rPr>
              <a:t> </a:t>
            </a:r>
            <a:r>
              <a:rPr sz="2269" spc="-5" dirty="0">
                <a:latin typeface="Gill Sans MT"/>
                <a:cs typeface="Gill Sans MT"/>
              </a:rPr>
              <a:t>XML</a:t>
            </a:r>
            <a:r>
              <a:rPr sz="2269" spc="-77" dirty="0">
                <a:latin typeface="Gill Sans MT"/>
                <a:cs typeface="Gill Sans MT"/>
              </a:rPr>
              <a:t> </a:t>
            </a:r>
            <a:r>
              <a:rPr sz="2269" spc="-109" dirty="0">
                <a:latin typeface="Gill Sans MT"/>
                <a:cs typeface="Gill Sans MT"/>
              </a:rPr>
              <a:t>or</a:t>
            </a:r>
            <a:r>
              <a:rPr sz="2269" spc="-73" dirty="0">
                <a:latin typeface="Gill Sans MT"/>
                <a:cs typeface="Gill Sans MT"/>
              </a:rPr>
              <a:t> </a:t>
            </a:r>
            <a:r>
              <a:rPr sz="2269" spc="86" dirty="0">
                <a:latin typeface="Gill Sans MT"/>
                <a:cs typeface="Gill Sans MT"/>
              </a:rPr>
              <a:t>in</a:t>
            </a:r>
            <a:r>
              <a:rPr sz="2269" spc="-73" dirty="0">
                <a:latin typeface="Gill Sans MT"/>
                <a:cs typeface="Gill Sans MT"/>
              </a:rPr>
              <a:t> </a:t>
            </a:r>
            <a:r>
              <a:rPr sz="2269" spc="-32" dirty="0">
                <a:latin typeface="Gill Sans MT"/>
                <a:cs typeface="Gill Sans MT"/>
              </a:rPr>
              <a:t>code.</a:t>
            </a:r>
            <a:endParaRPr sz="2269" dirty="0">
              <a:latin typeface="Gill Sans MT"/>
              <a:cs typeface="Gill Sans MT"/>
            </a:endParaRPr>
          </a:p>
          <a:p>
            <a:pPr marL="354426" indent="-342900">
              <a:lnSpc>
                <a:spcPts val="2641"/>
              </a:lnSpc>
              <a:buSzPct val="4400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269" spc="-5" dirty="0">
                <a:latin typeface="Gill Sans MT"/>
                <a:cs typeface="Gill Sans MT"/>
              </a:rPr>
              <a:t>See</a:t>
            </a:r>
            <a:r>
              <a:rPr sz="2269" spc="-36" dirty="0">
                <a:latin typeface="Gill Sans MT"/>
                <a:cs typeface="Gill Sans MT"/>
              </a:rPr>
              <a:t> </a:t>
            </a:r>
            <a:r>
              <a:rPr sz="1634" u="heavy" spc="-5" dirty="0">
                <a:solidFill>
                  <a:srgbClr val="CCCCFF"/>
                </a:solidFill>
                <a:latin typeface="Gill Sans MT"/>
                <a:cs typeface="Gill Sans MT"/>
              </a:rPr>
              <a:t>h</a:t>
            </a:r>
            <a:r>
              <a:rPr sz="1634" u="heavy" spc="-5" dirty="0">
                <a:solidFill>
                  <a:srgbClr val="CCCCFF"/>
                </a:solidFill>
                <a:latin typeface="Meiryo"/>
                <a:cs typeface="Meiryo"/>
              </a:rPr>
              <a:t></a:t>
            </a:r>
            <a:r>
              <a:rPr sz="1634" u="heavy" spc="-5" dirty="0">
                <a:solidFill>
                  <a:srgbClr val="CCCCFF"/>
                </a:solidFill>
                <a:latin typeface="Gill Sans MT"/>
                <a:cs typeface="Gill Sans MT"/>
              </a:rPr>
              <a:t>p://developer.android.com/reference/android/preference/Preference.html</a:t>
            </a:r>
            <a:endParaRPr sz="1634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2001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7" y="569549"/>
            <a:ext cx="2407216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123" dirty="0"/>
              <a:t>Still</a:t>
            </a:r>
            <a:r>
              <a:rPr sz="3993" spc="-182" dirty="0"/>
              <a:t> </a:t>
            </a:r>
            <a:r>
              <a:rPr sz="3993" spc="-286" dirty="0"/>
              <a:t>more…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529657" y="1896337"/>
            <a:ext cx="7984671" cy="2328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7" indent="-457200">
              <a:lnSpc>
                <a:spcPts val="3467"/>
              </a:lnSpc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109" dirty="0">
                <a:latin typeface="Gill Sans MT"/>
                <a:cs typeface="Gill Sans MT"/>
              </a:rPr>
              <a:t>You </a:t>
            </a:r>
            <a:r>
              <a:rPr sz="2904" spc="77" dirty="0">
                <a:latin typeface="Gill Sans MT"/>
                <a:cs typeface="Gill Sans MT"/>
              </a:rPr>
              <a:t>can call </a:t>
            </a:r>
            <a:r>
              <a:rPr sz="2904" spc="-23" dirty="0">
                <a:latin typeface="Gill Sans MT"/>
                <a:cs typeface="Gill Sans MT"/>
              </a:rPr>
              <a:t>on </a:t>
            </a:r>
            <a:r>
              <a:rPr sz="2904" spc="-41" dirty="0">
                <a:latin typeface="Gill Sans MT"/>
                <a:cs typeface="Gill Sans MT"/>
              </a:rPr>
              <a:t>other </a:t>
            </a:r>
            <a:r>
              <a:rPr sz="2904" spc="64" dirty="0">
                <a:latin typeface="Gill Sans MT"/>
                <a:cs typeface="Gill Sans MT"/>
              </a:rPr>
              <a:t>applications’</a:t>
            </a:r>
            <a:r>
              <a:rPr sz="2904" spc="-417" dirty="0">
                <a:latin typeface="Gill Sans MT"/>
                <a:cs typeface="Gill Sans MT"/>
              </a:rPr>
              <a:t> </a:t>
            </a:r>
            <a:r>
              <a:rPr lang="en-MY" sz="2904" spc="-109" dirty="0" smtClean="0">
                <a:latin typeface="Gill Sans MT"/>
                <a:cs typeface="Gill Sans MT"/>
              </a:rPr>
              <a:t>setting</a:t>
            </a:r>
            <a:r>
              <a:rPr sz="2904" spc="-109" dirty="0" smtClean="0">
                <a:latin typeface="Gill Sans MT"/>
                <a:cs typeface="Gill Sans MT"/>
              </a:rPr>
              <a:t> </a:t>
            </a:r>
            <a:r>
              <a:rPr sz="2904" spc="-23" dirty="0">
                <a:latin typeface="Gill Sans MT"/>
                <a:cs typeface="Gill Sans MT"/>
              </a:rPr>
              <a:t>screens</a:t>
            </a:r>
            <a:endParaRPr sz="2904" dirty="0">
              <a:latin typeface="Gill Sans MT"/>
              <a:cs typeface="Gill Sans MT"/>
            </a:endParaRPr>
          </a:p>
          <a:p>
            <a:pPr marL="310640">
              <a:lnSpc>
                <a:spcPts val="3467"/>
              </a:lnSpc>
            </a:pPr>
            <a:r>
              <a:rPr sz="2904" spc="-159" dirty="0">
                <a:latin typeface="Gill Sans MT"/>
                <a:cs typeface="Gill Sans MT"/>
              </a:rPr>
              <a:t>—even </a:t>
            </a:r>
            <a:r>
              <a:rPr sz="2904" spc="23" dirty="0">
                <a:latin typeface="Gill Sans MT"/>
                <a:cs typeface="Gill Sans MT"/>
              </a:rPr>
              <a:t>the </a:t>
            </a:r>
            <a:r>
              <a:rPr sz="2904" spc="45" dirty="0">
                <a:latin typeface="Gill Sans MT"/>
                <a:cs typeface="Gill Sans MT"/>
              </a:rPr>
              <a:t>system</a:t>
            </a:r>
            <a:r>
              <a:rPr sz="2904" spc="-141" dirty="0">
                <a:latin typeface="Gill Sans MT"/>
                <a:cs typeface="Gill Sans MT"/>
              </a:rPr>
              <a:t> </a:t>
            </a:r>
            <a:r>
              <a:rPr lang="en-MY" sz="2904" spc="-109" dirty="0" smtClean="0">
                <a:latin typeface="Gill Sans MT"/>
                <a:cs typeface="Gill Sans MT"/>
              </a:rPr>
              <a:t>settings</a:t>
            </a:r>
            <a:endParaRPr sz="2904" dirty="0">
              <a:latin typeface="Gill Sans MT"/>
              <a:cs typeface="Gill Sans MT"/>
            </a:endParaRPr>
          </a:p>
          <a:p>
            <a:pPr marL="468727" marR="915782" indent="-457200">
              <a:lnSpc>
                <a:spcPct val="101499"/>
              </a:lnSpc>
              <a:spcBef>
                <a:spcPts val="631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109" dirty="0">
                <a:latin typeface="Gill Sans MT"/>
                <a:cs typeface="Gill Sans MT"/>
              </a:rPr>
              <a:t>You </a:t>
            </a:r>
            <a:r>
              <a:rPr sz="2904" spc="77" dirty="0">
                <a:latin typeface="Gill Sans MT"/>
                <a:cs typeface="Gill Sans MT"/>
              </a:rPr>
              <a:t>can </a:t>
            </a:r>
            <a:r>
              <a:rPr sz="2904" spc="59" dirty="0">
                <a:latin typeface="Gill Sans MT"/>
                <a:cs typeface="Gill Sans MT"/>
              </a:rPr>
              <a:t>make </a:t>
            </a:r>
            <a:r>
              <a:rPr sz="2904" dirty="0">
                <a:latin typeface="Gill Sans MT"/>
                <a:cs typeface="Gill Sans MT"/>
              </a:rPr>
              <a:t>your </a:t>
            </a:r>
            <a:r>
              <a:rPr sz="2904" spc="64" dirty="0">
                <a:latin typeface="Gill Sans MT"/>
                <a:cs typeface="Gill Sans MT"/>
              </a:rPr>
              <a:t>application’s</a:t>
            </a:r>
            <a:r>
              <a:rPr sz="2904" spc="-408" dirty="0">
                <a:latin typeface="Gill Sans MT"/>
                <a:cs typeface="Gill Sans MT"/>
              </a:rPr>
              <a:t> </a:t>
            </a:r>
            <a:r>
              <a:rPr sz="2904" spc="-27" dirty="0">
                <a:latin typeface="Gill Sans MT"/>
                <a:cs typeface="Gill Sans MT"/>
              </a:rPr>
              <a:t>preferences  </a:t>
            </a:r>
            <a:r>
              <a:rPr sz="2904" spc="-23" dirty="0">
                <a:latin typeface="Gill Sans MT"/>
                <a:cs typeface="Gill Sans MT"/>
              </a:rPr>
              <a:t>screens </a:t>
            </a:r>
            <a:r>
              <a:rPr sz="2904" spc="86" dirty="0">
                <a:latin typeface="Gill Sans MT"/>
                <a:cs typeface="Gill Sans MT"/>
              </a:rPr>
              <a:t>available </a:t>
            </a:r>
            <a:r>
              <a:rPr sz="2904" spc="-73" dirty="0">
                <a:latin typeface="Gill Sans MT"/>
                <a:cs typeface="Gill Sans MT"/>
              </a:rPr>
              <a:t>to </a:t>
            </a:r>
            <a:r>
              <a:rPr sz="2904" spc="-41" dirty="0">
                <a:latin typeface="Gill Sans MT"/>
                <a:cs typeface="Gill Sans MT"/>
              </a:rPr>
              <a:t>other</a:t>
            </a:r>
            <a:r>
              <a:rPr sz="2904" spc="-345" dirty="0">
                <a:latin typeface="Gill Sans MT"/>
                <a:cs typeface="Gill Sans MT"/>
              </a:rPr>
              <a:t> </a:t>
            </a:r>
            <a:r>
              <a:rPr sz="2904" spc="59" dirty="0">
                <a:latin typeface="Gill Sans MT"/>
                <a:cs typeface="Gill Sans MT"/>
              </a:rPr>
              <a:t>applications</a:t>
            </a:r>
            <a:endParaRPr sz="2904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9583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8" y="569549"/>
            <a:ext cx="2248156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23" dirty="0"/>
              <a:t>And</a:t>
            </a:r>
            <a:r>
              <a:rPr sz="3993" spc="-191" dirty="0"/>
              <a:t> </a:t>
            </a:r>
            <a:r>
              <a:rPr sz="3993" spc="-331" dirty="0"/>
              <a:t>now…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621790" y="1794557"/>
            <a:ext cx="7701131" cy="2193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7" marR="4611" indent="-457200">
              <a:buSzPct val="45000"/>
              <a:buFont typeface="Wingdings" panose="05000000000000000000" pitchFamily="2" charset="2"/>
              <a:buChar char="q"/>
              <a:tabLst>
                <a:tab pos="305453" algn="l"/>
                <a:tab pos="3740932" algn="l"/>
              </a:tabLst>
            </a:pPr>
            <a:r>
              <a:rPr sz="2723" spc="-41" dirty="0">
                <a:latin typeface="Gill Sans MT"/>
                <a:cs typeface="Gill Sans MT"/>
              </a:rPr>
              <a:t>The </a:t>
            </a:r>
            <a:r>
              <a:rPr sz="2723" spc="-23" dirty="0">
                <a:latin typeface="Gill Sans MT"/>
                <a:cs typeface="Gill Sans MT"/>
              </a:rPr>
              <a:t>preferences</a:t>
            </a:r>
            <a:r>
              <a:rPr sz="2723" spc="-95" dirty="0">
                <a:latin typeface="Gill Sans MT"/>
                <a:cs typeface="Gill Sans MT"/>
              </a:rPr>
              <a:t> </a:t>
            </a:r>
            <a:r>
              <a:rPr sz="2723" spc="-5" dirty="0">
                <a:latin typeface="Gill Sans MT"/>
                <a:cs typeface="Gill Sans MT"/>
              </a:rPr>
              <a:t>from</a:t>
            </a:r>
            <a:r>
              <a:rPr sz="2723" spc="-68" dirty="0">
                <a:latin typeface="Gill Sans MT"/>
                <a:cs typeface="Gill Sans MT"/>
              </a:rPr>
              <a:t> </a:t>
            </a:r>
            <a:r>
              <a:rPr sz="2723" spc="145" dirty="0">
                <a:latin typeface="Gill Sans MT"/>
                <a:cs typeface="Gill Sans MT"/>
              </a:rPr>
              <a:t>a	</a:t>
            </a:r>
            <a:r>
              <a:rPr sz="2723" b="1" spc="-5" dirty="0">
                <a:latin typeface="Consolas"/>
                <a:cs typeface="Consolas"/>
              </a:rPr>
              <a:t>PreferenceActivity</a:t>
            </a:r>
            <a:r>
              <a:rPr sz="2723" spc="-844" dirty="0">
                <a:latin typeface="Consolas"/>
                <a:cs typeface="Consolas"/>
              </a:rPr>
              <a:t> </a:t>
            </a:r>
            <a:r>
              <a:rPr sz="2723" spc="-23" dirty="0">
                <a:latin typeface="Gill Sans MT"/>
                <a:cs typeface="Gill Sans MT"/>
              </a:rPr>
              <a:t>are </a:t>
            </a:r>
            <a:r>
              <a:rPr sz="2723" spc="-45" dirty="0">
                <a:latin typeface="Gill Sans MT"/>
                <a:cs typeface="Gill Sans MT"/>
              </a:rPr>
              <a:t> </a:t>
            </a:r>
            <a:r>
              <a:rPr sz="2723" spc="-41" dirty="0">
                <a:latin typeface="Gill Sans MT"/>
                <a:cs typeface="Gill Sans MT"/>
              </a:rPr>
              <a:t>stored </a:t>
            </a:r>
            <a:r>
              <a:rPr sz="2723" spc="103" dirty="0">
                <a:latin typeface="Gill Sans MT"/>
                <a:cs typeface="Gill Sans MT"/>
              </a:rPr>
              <a:t>against </a:t>
            </a:r>
            <a:r>
              <a:rPr sz="2723" spc="23" dirty="0">
                <a:latin typeface="Gill Sans MT"/>
                <a:cs typeface="Gill Sans MT"/>
              </a:rPr>
              <a:t>the </a:t>
            </a:r>
            <a:r>
              <a:rPr sz="2723" spc="59" dirty="0">
                <a:latin typeface="Gill Sans MT"/>
                <a:cs typeface="Gill Sans MT"/>
              </a:rPr>
              <a:t>application</a:t>
            </a:r>
            <a:r>
              <a:rPr sz="2723" spc="-445" dirty="0">
                <a:latin typeface="Gill Sans MT"/>
                <a:cs typeface="Gill Sans MT"/>
              </a:rPr>
              <a:t> </a:t>
            </a:r>
            <a:r>
              <a:rPr sz="2723" spc="-36" dirty="0">
                <a:latin typeface="Gill Sans MT"/>
                <a:cs typeface="Gill Sans MT"/>
              </a:rPr>
              <a:t>context</a:t>
            </a:r>
            <a:endParaRPr sz="2723" dirty="0">
              <a:latin typeface="Gill Sans MT"/>
              <a:cs typeface="Gill Sans MT"/>
            </a:endParaRPr>
          </a:p>
          <a:p>
            <a:pPr marL="402852">
              <a:spcBef>
                <a:spcPts val="585"/>
              </a:spcBef>
              <a:tabLst>
                <a:tab pos="696202" algn="l"/>
              </a:tabLst>
            </a:pPr>
            <a:r>
              <a:rPr sz="1770" spc="-5" dirty="0">
                <a:latin typeface="Arial"/>
                <a:cs typeface="Arial"/>
              </a:rPr>
              <a:t>–	</a:t>
            </a:r>
            <a:r>
              <a:rPr sz="2360" spc="-23" dirty="0">
                <a:latin typeface="Gill Sans MT"/>
                <a:cs typeface="Gill Sans MT"/>
              </a:rPr>
              <a:t>Retrieve </a:t>
            </a:r>
            <a:r>
              <a:rPr sz="2360" spc="59" dirty="0">
                <a:latin typeface="Gill Sans MT"/>
                <a:cs typeface="Gill Sans MT"/>
              </a:rPr>
              <a:t>this </a:t>
            </a:r>
            <a:r>
              <a:rPr sz="2360" spc="91" dirty="0">
                <a:latin typeface="Gill Sans MT"/>
                <a:cs typeface="Gill Sans MT"/>
              </a:rPr>
              <a:t>using</a:t>
            </a:r>
            <a:r>
              <a:rPr sz="2360" spc="-227" dirty="0">
                <a:latin typeface="Gill Sans MT"/>
                <a:cs typeface="Gill Sans MT"/>
              </a:rPr>
              <a:t> </a:t>
            </a:r>
            <a:r>
              <a:rPr lang="en-MY" sz="2360" b="1" spc="-5" dirty="0" smtClean="0">
                <a:latin typeface="Consolas"/>
                <a:cs typeface="Consolas"/>
              </a:rPr>
              <a:t>a</a:t>
            </a:r>
            <a:r>
              <a:rPr sz="2360" b="1" spc="-5" dirty="0" err="1" smtClean="0">
                <a:latin typeface="Consolas"/>
                <a:cs typeface="Consolas"/>
              </a:rPr>
              <a:t>pplicationContext</a:t>
            </a:r>
            <a:endParaRPr sz="2360" b="1" dirty="0">
              <a:latin typeface="Consolas"/>
              <a:cs typeface="Consolas"/>
            </a:endParaRPr>
          </a:p>
          <a:p>
            <a:pPr marL="468726" indent="-457200">
              <a:spcBef>
                <a:spcPts val="613"/>
              </a:spcBef>
              <a:buSzPct val="4500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723" spc="59" dirty="0">
                <a:latin typeface="Gill Sans MT"/>
                <a:cs typeface="Gill Sans MT"/>
              </a:rPr>
              <a:t>Any</a:t>
            </a:r>
            <a:r>
              <a:rPr sz="2723" spc="-82" dirty="0">
                <a:latin typeface="Gill Sans MT"/>
                <a:cs typeface="Gill Sans MT"/>
              </a:rPr>
              <a:t> </a:t>
            </a:r>
            <a:r>
              <a:rPr sz="2723" dirty="0">
                <a:latin typeface="Gill Sans MT"/>
                <a:cs typeface="Gill Sans MT"/>
              </a:rPr>
              <a:t>component</a:t>
            </a:r>
            <a:r>
              <a:rPr sz="2723" spc="-82" dirty="0">
                <a:latin typeface="Gill Sans MT"/>
                <a:cs typeface="Gill Sans MT"/>
              </a:rPr>
              <a:t> </a:t>
            </a:r>
            <a:r>
              <a:rPr sz="2723" spc="14" dirty="0">
                <a:latin typeface="Gill Sans MT"/>
                <a:cs typeface="Gill Sans MT"/>
              </a:rPr>
              <a:t>of</a:t>
            </a:r>
            <a:r>
              <a:rPr sz="2723" spc="-82" dirty="0">
                <a:latin typeface="Gill Sans MT"/>
                <a:cs typeface="Gill Sans MT"/>
              </a:rPr>
              <a:t> </a:t>
            </a:r>
            <a:r>
              <a:rPr sz="2723" spc="23" dirty="0">
                <a:latin typeface="Gill Sans MT"/>
                <a:cs typeface="Gill Sans MT"/>
              </a:rPr>
              <a:t>the</a:t>
            </a:r>
            <a:r>
              <a:rPr sz="2723" spc="-82" dirty="0">
                <a:latin typeface="Gill Sans MT"/>
                <a:cs typeface="Gill Sans MT"/>
              </a:rPr>
              <a:t> </a:t>
            </a:r>
            <a:r>
              <a:rPr sz="2723" spc="59" dirty="0" smtClean="0">
                <a:latin typeface="Gill Sans MT"/>
                <a:cs typeface="Gill Sans MT"/>
              </a:rPr>
              <a:t>application</a:t>
            </a:r>
            <a:r>
              <a:rPr sz="2723" spc="-82" dirty="0" smtClean="0">
                <a:latin typeface="Gill Sans MT"/>
                <a:cs typeface="Gill Sans MT"/>
              </a:rPr>
              <a:t> </a:t>
            </a:r>
            <a:r>
              <a:rPr sz="2723" spc="73" dirty="0">
                <a:latin typeface="Gill Sans MT"/>
                <a:cs typeface="Gill Sans MT"/>
              </a:rPr>
              <a:t>can</a:t>
            </a:r>
            <a:r>
              <a:rPr sz="2723" spc="-82" dirty="0">
                <a:latin typeface="Gill Sans MT"/>
                <a:cs typeface="Gill Sans MT"/>
              </a:rPr>
              <a:t> </a:t>
            </a:r>
            <a:r>
              <a:rPr sz="2723" spc="-23" dirty="0">
                <a:latin typeface="Gill Sans MT"/>
                <a:cs typeface="Gill Sans MT"/>
              </a:rPr>
              <a:t>now</a:t>
            </a:r>
            <a:r>
              <a:rPr sz="2723" spc="-82" dirty="0">
                <a:latin typeface="Gill Sans MT"/>
                <a:cs typeface="Gill Sans MT"/>
              </a:rPr>
              <a:t> </a:t>
            </a:r>
            <a:r>
              <a:rPr sz="2723" spc="41" dirty="0">
                <a:latin typeface="Gill Sans MT"/>
                <a:cs typeface="Gill Sans MT"/>
              </a:rPr>
              <a:t>get</a:t>
            </a:r>
            <a:r>
              <a:rPr sz="2723" spc="-82" dirty="0">
                <a:latin typeface="Gill Sans MT"/>
                <a:cs typeface="Gill Sans MT"/>
              </a:rPr>
              <a:t> </a:t>
            </a:r>
            <a:r>
              <a:rPr sz="2723" spc="23" dirty="0">
                <a:latin typeface="Gill Sans MT"/>
                <a:cs typeface="Gill Sans MT"/>
              </a:rPr>
              <a:t>the</a:t>
            </a:r>
            <a:endParaRPr sz="2723" dirty="0">
              <a:latin typeface="Gill Sans MT"/>
              <a:cs typeface="Gill Sans MT"/>
            </a:endParaRPr>
          </a:p>
          <a:p>
            <a:pPr marL="310640">
              <a:spcBef>
                <a:spcPts val="41"/>
              </a:spcBef>
            </a:pPr>
            <a:r>
              <a:rPr lang="en-MY" sz="2723" spc="-5" dirty="0" smtClean="0">
                <a:latin typeface="Consolas"/>
                <a:cs typeface="Consolas"/>
              </a:rPr>
              <a:t>- </a:t>
            </a:r>
            <a:r>
              <a:rPr sz="2400" b="1" spc="-5" dirty="0" err="1" smtClean="0">
                <a:latin typeface="Consolas"/>
                <a:cs typeface="Consolas"/>
              </a:rPr>
              <a:t>SharedPreferences</a:t>
            </a:r>
            <a:r>
              <a:rPr sz="2400" spc="-1071" dirty="0" smtClean="0">
                <a:latin typeface="Consolas"/>
                <a:cs typeface="Consolas"/>
              </a:rPr>
              <a:t> </a:t>
            </a:r>
            <a:r>
              <a:rPr sz="2400" spc="-9" dirty="0">
                <a:latin typeface="Gill Sans MT"/>
                <a:cs typeface="Gill Sans MT"/>
              </a:rPr>
              <a:t>object </a:t>
            </a:r>
            <a:r>
              <a:rPr sz="2400" spc="86" dirty="0">
                <a:latin typeface="Gill Sans MT"/>
                <a:cs typeface="Gill Sans MT"/>
              </a:rPr>
              <a:t>as </a:t>
            </a:r>
            <a:r>
              <a:rPr sz="2400" spc="9" dirty="0">
                <a:latin typeface="Gill Sans MT"/>
                <a:cs typeface="Gill Sans MT"/>
              </a:rPr>
              <a:t>follows: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769" y="4624671"/>
            <a:ext cx="7672577" cy="1335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 txBox="1"/>
          <p:nvPr/>
        </p:nvSpPr>
        <p:spPr>
          <a:xfrm>
            <a:off x="621790" y="4638086"/>
            <a:ext cx="8522210" cy="884793"/>
          </a:xfrm>
          <a:prstGeom prst="rect">
            <a:avLst/>
          </a:prstGeom>
          <a:ln w="9349">
            <a:solidFill>
              <a:srgbClr val="54B8D0"/>
            </a:solidFill>
          </a:ln>
        </p:spPr>
        <p:txBody>
          <a:bodyPr vert="horz" wrap="square" lIns="0" tIns="38036" rIns="0" bIns="0" rtlCol="0">
            <a:spAutoFit/>
          </a:bodyPr>
          <a:lstStyle/>
          <a:p>
            <a:pPr marL="77228" marR="3385915">
              <a:lnSpc>
                <a:spcPts val="2178"/>
              </a:lnSpc>
              <a:spcBef>
                <a:spcPts val="73"/>
              </a:spcBef>
            </a:pPr>
            <a:r>
              <a:rPr lang="en-MY" sz="2000" spc="-5" dirty="0" err="1" smtClean="0">
                <a:latin typeface="Consolas"/>
                <a:cs typeface="Consolas"/>
              </a:rPr>
              <a:t>val</a:t>
            </a:r>
            <a:r>
              <a:rPr lang="en-MY" sz="2000" spc="-5" dirty="0" smtClean="0">
                <a:latin typeface="Consolas"/>
                <a:cs typeface="Consolas"/>
              </a:rPr>
              <a:t> </a:t>
            </a:r>
            <a:r>
              <a:rPr lang="en-MY" sz="2000" b="1" spc="-5" dirty="0" err="1" smtClean="0">
                <a:solidFill>
                  <a:srgbClr val="0070C0"/>
                </a:solidFill>
                <a:latin typeface="Consolas"/>
                <a:cs typeface="Consolas"/>
              </a:rPr>
              <a:t>myC</a:t>
            </a:r>
            <a:r>
              <a:rPr sz="2000" b="1" spc="-5" dirty="0" err="1" smtClean="0">
                <a:solidFill>
                  <a:srgbClr val="0070C0"/>
                </a:solidFill>
                <a:latin typeface="Consolas"/>
                <a:cs typeface="Consolas"/>
              </a:rPr>
              <a:t>ontext</a:t>
            </a:r>
            <a:r>
              <a:rPr sz="2000" b="1" spc="-5" dirty="0" smtClean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= </a:t>
            </a:r>
            <a:r>
              <a:rPr lang="en-MY" sz="2000" spc="-5" dirty="0" smtClean="0">
                <a:latin typeface="Consolas"/>
                <a:cs typeface="Consolas"/>
              </a:rPr>
              <a:t>a</a:t>
            </a:r>
            <a:r>
              <a:rPr sz="2000" spc="-5" dirty="0" err="1" smtClean="0">
                <a:latin typeface="Consolas"/>
                <a:cs typeface="Consolas"/>
              </a:rPr>
              <a:t>pplicationContext</a:t>
            </a:r>
            <a:endParaRPr lang="en-MY" sz="2000" spc="-5" dirty="0" smtClean="0">
              <a:latin typeface="Consolas"/>
              <a:cs typeface="Consolas"/>
            </a:endParaRPr>
          </a:p>
          <a:p>
            <a:pPr marL="77228" marR="3385915">
              <a:lnSpc>
                <a:spcPts val="2178"/>
              </a:lnSpc>
              <a:spcBef>
                <a:spcPts val="73"/>
              </a:spcBef>
            </a:pPr>
            <a:r>
              <a:rPr lang="en-MY" sz="2000" spc="-5" dirty="0" err="1" smtClean="0">
                <a:latin typeface="Consolas"/>
                <a:cs typeface="Consolas"/>
              </a:rPr>
              <a:t>val</a:t>
            </a:r>
            <a:r>
              <a:rPr lang="en-MY" sz="2000" spc="-5" dirty="0" smtClean="0">
                <a:latin typeface="Consolas"/>
                <a:cs typeface="Consolas"/>
              </a:rPr>
              <a:t> </a:t>
            </a:r>
            <a:r>
              <a:rPr sz="2000" b="1" spc="-5" dirty="0" err="1" smtClean="0">
                <a:solidFill>
                  <a:srgbClr val="0070C0"/>
                </a:solidFill>
                <a:latin typeface="Consolas"/>
                <a:cs typeface="Consolas"/>
              </a:rPr>
              <a:t>prefs</a:t>
            </a:r>
            <a:r>
              <a:rPr sz="2000" spc="-77" dirty="0" smtClean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=</a:t>
            </a:r>
            <a:endParaRPr sz="2000" dirty="0">
              <a:latin typeface="Consolas"/>
              <a:cs typeface="Consolas"/>
            </a:endParaRPr>
          </a:p>
          <a:p>
            <a:pPr marL="484690">
              <a:lnSpc>
                <a:spcPts val="2101"/>
              </a:lnSpc>
            </a:pPr>
            <a:r>
              <a:rPr sz="2000" spc="-5" dirty="0" err="1" smtClean="0">
                <a:latin typeface="Consolas"/>
                <a:cs typeface="Consolas"/>
              </a:rPr>
              <a:t>PreferencesManager.getDefaultSharedPreferences</a:t>
            </a:r>
            <a:r>
              <a:rPr sz="2000" spc="-5" dirty="0" smtClean="0">
                <a:latin typeface="Consolas"/>
                <a:cs typeface="Consolas"/>
              </a:rPr>
              <a:t>(</a:t>
            </a:r>
            <a:r>
              <a:rPr lang="en-MY" sz="2000" b="1" spc="-5" dirty="0" err="1" smtClean="0">
                <a:solidFill>
                  <a:srgbClr val="0070C0"/>
                </a:solidFill>
                <a:latin typeface="Consolas"/>
                <a:cs typeface="Consolas"/>
              </a:rPr>
              <a:t>myC</a:t>
            </a:r>
            <a:r>
              <a:rPr sz="2000" b="1" spc="-5" dirty="0" err="1" smtClean="0">
                <a:solidFill>
                  <a:srgbClr val="0070C0"/>
                </a:solidFill>
                <a:latin typeface="Consolas"/>
                <a:cs typeface="Consolas"/>
              </a:rPr>
              <a:t>ontext</a:t>
            </a:r>
            <a:r>
              <a:rPr sz="2000" spc="-5" dirty="0" smtClean="0">
                <a:latin typeface="Consolas"/>
                <a:cs typeface="Consolas"/>
              </a:rPr>
              <a:t>)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736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6" y="0"/>
            <a:ext cx="8101595" cy="147732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pc="59" dirty="0"/>
              <a:t>Shared </a:t>
            </a:r>
            <a:r>
              <a:rPr spc="-27" dirty="0"/>
              <a:t>Preference </a:t>
            </a:r>
            <a:r>
              <a:rPr spc="91" dirty="0"/>
              <a:t>Change</a:t>
            </a:r>
            <a:r>
              <a:rPr spc="-386" dirty="0"/>
              <a:t> </a:t>
            </a:r>
            <a:r>
              <a:rPr spc="9" dirty="0"/>
              <a:t>Listeners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789" y="2068603"/>
            <a:ext cx="8091110" cy="309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7" marR="4611" indent="-457200">
              <a:lnSpc>
                <a:spcPts val="3449"/>
              </a:lnSpc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295" dirty="0">
                <a:latin typeface="Gill Sans MT"/>
                <a:cs typeface="Gill Sans MT"/>
              </a:rPr>
              <a:t>We </a:t>
            </a:r>
            <a:r>
              <a:rPr sz="2904" spc="77" dirty="0">
                <a:latin typeface="Gill Sans MT"/>
                <a:cs typeface="Gill Sans MT"/>
              </a:rPr>
              <a:t>can </a:t>
            </a:r>
            <a:r>
              <a:rPr sz="2904" spc="-9" dirty="0">
                <a:latin typeface="Gill Sans MT"/>
                <a:cs typeface="Gill Sans MT"/>
              </a:rPr>
              <a:t>register </a:t>
            </a:r>
            <a:r>
              <a:rPr sz="2904" spc="154" dirty="0">
                <a:latin typeface="Gill Sans MT"/>
                <a:cs typeface="Gill Sans MT"/>
              </a:rPr>
              <a:t>a </a:t>
            </a:r>
            <a:r>
              <a:rPr sz="2904" spc="64" dirty="0">
                <a:latin typeface="Gill Sans MT"/>
                <a:cs typeface="Gill Sans MT"/>
              </a:rPr>
              <a:t>callback </a:t>
            </a:r>
            <a:r>
              <a:rPr sz="2904" spc="14" dirty="0">
                <a:latin typeface="Gill Sans MT"/>
                <a:cs typeface="Gill Sans MT"/>
              </a:rPr>
              <a:t>method </a:t>
            </a:r>
            <a:r>
              <a:rPr sz="2904" spc="73" dirty="0">
                <a:latin typeface="Gill Sans MT"/>
                <a:cs typeface="Gill Sans MT"/>
              </a:rPr>
              <a:t>which is  </a:t>
            </a:r>
            <a:r>
              <a:rPr sz="2904" spc="23" dirty="0">
                <a:latin typeface="Gill Sans MT"/>
                <a:cs typeface="Gill Sans MT"/>
              </a:rPr>
              <a:t>invoked </a:t>
            </a:r>
            <a:r>
              <a:rPr sz="2904" spc="41" dirty="0">
                <a:latin typeface="Gill Sans MT"/>
                <a:cs typeface="Gill Sans MT"/>
              </a:rPr>
              <a:t>when </a:t>
            </a:r>
            <a:r>
              <a:rPr sz="2904" spc="154" dirty="0">
                <a:latin typeface="Gill Sans MT"/>
                <a:cs typeface="Gill Sans MT"/>
              </a:rPr>
              <a:t>a </a:t>
            </a:r>
            <a:r>
              <a:rPr sz="2904" spc="41" dirty="0">
                <a:latin typeface="Gill Sans MT"/>
                <a:cs typeface="Gill Sans MT"/>
              </a:rPr>
              <a:t>particular</a:t>
            </a:r>
            <a:r>
              <a:rPr sz="2904" spc="-531" dirty="0">
                <a:latin typeface="Gill Sans MT"/>
                <a:cs typeface="Gill Sans MT"/>
              </a:rPr>
              <a:t> </a:t>
            </a:r>
            <a:r>
              <a:rPr sz="2904" spc="5" dirty="0">
                <a:latin typeface="Gill Sans MT"/>
                <a:cs typeface="Gill Sans MT"/>
              </a:rPr>
              <a:t>SharedPreferences  </a:t>
            </a:r>
            <a:r>
              <a:rPr sz="2904" spc="-14" dirty="0">
                <a:latin typeface="Gill Sans MT"/>
                <a:cs typeface="Gill Sans MT"/>
              </a:rPr>
              <a:t>object </a:t>
            </a:r>
            <a:r>
              <a:rPr sz="2904" spc="73" dirty="0">
                <a:latin typeface="Gill Sans MT"/>
                <a:cs typeface="Gill Sans MT"/>
              </a:rPr>
              <a:t>is</a:t>
            </a:r>
            <a:r>
              <a:rPr sz="2904" spc="-213" dirty="0">
                <a:latin typeface="Gill Sans MT"/>
                <a:cs typeface="Gill Sans MT"/>
              </a:rPr>
              <a:t> </a:t>
            </a:r>
            <a:r>
              <a:rPr sz="2904" spc="5" dirty="0">
                <a:latin typeface="Gill Sans MT"/>
                <a:cs typeface="Gill Sans MT"/>
              </a:rPr>
              <a:t>altered.</a:t>
            </a:r>
            <a:endParaRPr sz="2904" dirty="0">
              <a:latin typeface="Gill Sans MT"/>
              <a:cs typeface="Gill Sans MT"/>
            </a:endParaRPr>
          </a:p>
          <a:p>
            <a:pPr marL="468726" indent="-457200">
              <a:lnSpc>
                <a:spcPts val="3467"/>
              </a:lnSpc>
              <a:spcBef>
                <a:spcPts val="667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64" dirty="0">
                <a:latin typeface="Gill Sans MT"/>
                <a:cs typeface="Gill Sans MT"/>
              </a:rPr>
              <a:t>Need </a:t>
            </a:r>
            <a:r>
              <a:rPr sz="2904" spc="-73" dirty="0">
                <a:latin typeface="Gill Sans MT"/>
                <a:cs typeface="Gill Sans MT"/>
              </a:rPr>
              <a:t>to</a:t>
            </a:r>
            <a:r>
              <a:rPr sz="2904" spc="-154" dirty="0">
                <a:latin typeface="Gill Sans MT"/>
                <a:cs typeface="Gill Sans MT"/>
              </a:rPr>
              <a:t> </a:t>
            </a:r>
            <a:r>
              <a:rPr sz="2904" spc="45" dirty="0">
                <a:latin typeface="Gill Sans MT"/>
                <a:cs typeface="Gill Sans MT"/>
              </a:rPr>
              <a:t>implement</a:t>
            </a:r>
            <a:endParaRPr sz="2904" dirty="0">
              <a:latin typeface="Gill Sans MT"/>
              <a:cs typeface="Gill Sans MT"/>
            </a:endParaRPr>
          </a:p>
          <a:p>
            <a:pPr marL="310640">
              <a:lnSpc>
                <a:spcPts val="3467"/>
              </a:lnSpc>
            </a:pPr>
            <a:r>
              <a:rPr lang="en-MY" sz="2904" spc="-5" dirty="0" smtClean="0">
                <a:latin typeface="Consolas"/>
                <a:cs typeface="Consolas"/>
              </a:rPr>
              <a:t>- </a:t>
            </a:r>
            <a:r>
              <a:rPr sz="2000" b="1" spc="-5" dirty="0" err="1" smtClean="0">
                <a:latin typeface="Consolas"/>
                <a:cs typeface="Consolas"/>
              </a:rPr>
              <a:t>OnSharedPreferenceChangeListener</a:t>
            </a:r>
            <a:endParaRPr sz="2000" b="1" dirty="0">
              <a:latin typeface="Consolas"/>
              <a:cs typeface="Consolas"/>
            </a:endParaRPr>
          </a:p>
          <a:p>
            <a:pPr marL="468726" indent="-457200">
              <a:lnSpc>
                <a:spcPts val="3467"/>
              </a:lnSpc>
              <a:spcBef>
                <a:spcPts val="504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23" dirty="0">
                <a:latin typeface="Gill Sans MT"/>
                <a:cs typeface="Gill Sans MT"/>
              </a:rPr>
              <a:t>This </a:t>
            </a:r>
            <a:r>
              <a:rPr sz="2904" spc="59" dirty="0">
                <a:latin typeface="Gill Sans MT"/>
                <a:cs typeface="Gill Sans MT"/>
              </a:rPr>
              <a:t>means </a:t>
            </a:r>
            <a:r>
              <a:rPr sz="2904" spc="68" dirty="0">
                <a:latin typeface="Gill Sans MT"/>
                <a:cs typeface="Gill Sans MT"/>
              </a:rPr>
              <a:t>implementing </a:t>
            </a:r>
            <a:r>
              <a:rPr sz="2904" spc="154" dirty="0">
                <a:latin typeface="Gill Sans MT"/>
                <a:cs typeface="Gill Sans MT"/>
              </a:rPr>
              <a:t>a</a:t>
            </a:r>
            <a:r>
              <a:rPr sz="2904" spc="-481" dirty="0">
                <a:latin typeface="Gill Sans MT"/>
                <a:cs typeface="Gill Sans MT"/>
              </a:rPr>
              <a:t> </a:t>
            </a:r>
            <a:r>
              <a:rPr sz="2904" spc="14" dirty="0" smtClean="0">
                <a:latin typeface="Gill Sans MT"/>
                <a:cs typeface="Gill Sans MT"/>
              </a:rPr>
              <a:t>method</a:t>
            </a:r>
            <a:r>
              <a:rPr lang="en-MY" sz="2904" spc="14" dirty="0" smtClean="0">
                <a:latin typeface="Gill Sans MT"/>
                <a:cs typeface="Gill Sans MT"/>
              </a:rPr>
              <a:t>:</a:t>
            </a:r>
          </a:p>
          <a:p>
            <a:pPr marL="310640">
              <a:lnSpc>
                <a:spcPts val="2160"/>
              </a:lnSpc>
            </a:pPr>
            <a:r>
              <a:rPr lang="en-MY" sz="2904" dirty="0" smtClean="0">
                <a:latin typeface="Gill Sans MT"/>
                <a:cs typeface="Consolas"/>
              </a:rPr>
              <a:t>- </a:t>
            </a:r>
            <a:r>
              <a:rPr sz="2000" b="1" spc="-5" dirty="0" err="1" smtClean="0">
                <a:latin typeface="Consolas"/>
                <a:cs typeface="Consolas"/>
              </a:rPr>
              <a:t>onSharedPreferenceChanged</a:t>
            </a:r>
            <a:r>
              <a:rPr sz="2000" b="1" spc="-5" dirty="0" smtClean="0">
                <a:latin typeface="Consolas"/>
                <a:cs typeface="Consolas"/>
              </a:rPr>
              <a:t>(</a:t>
            </a:r>
            <a:r>
              <a:rPr sz="2000" b="1" spc="-5" dirty="0" err="1" smtClean="0">
                <a:latin typeface="Consolas"/>
                <a:cs typeface="Consolas"/>
              </a:rPr>
              <a:t>SharedPreferences</a:t>
            </a:r>
            <a:r>
              <a:rPr sz="2000" b="1" spc="-5" dirty="0">
                <a:latin typeface="Consolas"/>
                <a:cs typeface="Consolas"/>
              </a:rPr>
              <a:t>,</a:t>
            </a:r>
            <a:r>
              <a:rPr sz="2000" b="1" spc="77" dirty="0">
                <a:latin typeface="Consolas"/>
                <a:cs typeface="Consolas"/>
              </a:rPr>
              <a:t> </a:t>
            </a:r>
            <a:r>
              <a:rPr sz="2000" b="1" spc="-5" dirty="0">
                <a:latin typeface="Consolas"/>
                <a:cs typeface="Consolas"/>
              </a:rPr>
              <a:t>String)</a:t>
            </a:r>
            <a:endParaRPr sz="20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4846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0" dirty="0"/>
              <a:t>Example: </a:t>
            </a:r>
            <a:r>
              <a:rPr lang="en-US" spc="65" dirty="0"/>
              <a:t>Shared </a:t>
            </a:r>
            <a:r>
              <a:rPr lang="en-US" spc="-30" dirty="0"/>
              <a:t>Preference</a:t>
            </a:r>
            <a:r>
              <a:rPr lang="en-US" spc="-520" dirty="0"/>
              <a:t> </a:t>
            </a:r>
            <a:r>
              <a:rPr lang="en-US" spc="100" dirty="0"/>
              <a:t>Change  </a:t>
            </a:r>
            <a:r>
              <a:rPr lang="en-US" spc="10" dirty="0"/>
              <a:t>Listeners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593931" y="1737361"/>
            <a:ext cx="8199691" cy="44781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1500" dirty="0"/>
              <a:t>class </a:t>
            </a:r>
            <a:r>
              <a:rPr lang="en-MY" sz="1500" b="1" dirty="0" err="1"/>
              <a:t>MainActivity</a:t>
            </a:r>
            <a:r>
              <a:rPr lang="en-MY" sz="1500" dirty="0"/>
              <a:t> : </a:t>
            </a:r>
            <a:r>
              <a:rPr lang="en-MY" sz="1500" dirty="0" err="1"/>
              <a:t>AppCompatActivity</a:t>
            </a:r>
            <a:r>
              <a:rPr lang="en-MY" sz="1500" dirty="0"/>
              <a:t>(),</a:t>
            </a:r>
            <a:r>
              <a:rPr lang="en-MY" sz="1500" dirty="0" err="1"/>
              <a:t>SharedPreferences.OnSharedPreferenceChangeListener</a:t>
            </a:r>
            <a:r>
              <a:rPr lang="en-MY" sz="1500" dirty="0"/>
              <a:t>  {</a:t>
            </a:r>
          </a:p>
          <a:p>
            <a:endParaRPr lang="en-MY" sz="1500" dirty="0"/>
          </a:p>
          <a:p>
            <a:r>
              <a:rPr lang="en-MY" sz="1500" dirty="0"/>
              <a:t>    override fun </a:t>
            </a:r>
            <a:r>
              <a:rPr lang="en-MY" sz="1500" b="1" dirty="0" err="1"/>
              <a:t>onCreate</a:t>
            </a:r>
            <a:r>
              <a:rPr lang="en-MY" sz="1500" dirty="0"/>
              <a:t>(</a:t>
            </a:r>
            <a:r>
              <a:rPr lang="en-MY" sz="1500" dirty="0" err="1"/>
              <a:t>savedInstanceState</a:t>
            </a:r>
            <a:r>
              <a:rPr lang="en-MY" sz="1500" dirty="0"/>
              <a:t>: Bundle?) {</a:t>
            </a:r>
          </a:p>
          <a:p>
            <a:r>
              <a:rPr lang="en-MY" sz="1500" dirty="0"/>
              <a:t>        </a:t>
            </a:r>
            <a:r>
              <a:rPr lang="en-MY" sz="1500" dirty="0" err="1"/>
              <a:t>super.onCreate</a:t>
            </a:r>
            <a:r>
              <a:rPr lang="en-MY" sz="1500" dirty="0"/>
              <a:t>(</a:t>
            </a:r>
            <a:r>
              <a:rPr lang="en-MY" sz="1500" dirty="0" err="1"/>
              <a:t>savedInstanceState</a:t>
            </a:r>
            <a:r>
              <a:rPr lang="en-MY" sz="1500" dirty="0"/>
              <a:t>)</a:t>
            </a:r>
          </a:p>
          <a:p>
            <a:r>
              <a:rPr lang="en-MY" sz="1500" dirty="0"/>
              <a:t>        </a:t>
            </a:r>
            <a:r>
              <a:rPr lang="en-MY" sz="1500" dirty="0" err="1"/>
              <a:t>setContentView</a:t>
            </a:r>
            <a:r>
              <a:rPr lang="en-MY" sz="1500" dirty="0"/>
              <a:t>(</a:t>
            </a:r>
            <a:r>
              <a:rPr lang="en-MY" sz="1500" dirty="0" err="1"/>
              <a:t>R.layout.activity_main</a:t>
            </a:r>
            <a:r>
              <a:rPr lang="en-MY" sz="1500" dirty="0"/>
              <a:t>)</a:t>
            </a:r>
          </a:p>
          <a:p>
            <a:endParaRPr lang="en-MY" sz="1500" dirty="0"/>
          </a:p>
          <a:p>
            <a:r>
              <a:rPr lang="en-MY" sz="1500" dirty="0"/>
              <a:t>        </a:t>
            </a:r>
            <a:r>
              <a:rPr lang="en-MY" sz="1500" dirty="0" err="1"/>
              <a:t>val</a:t>
            </a:r>
            <a:r>
              <a:rPr lang="en-MY" sz="1500" dirty="0"/>
              <a:t> </a:t>
            </a:r>
            <a:r>
              <a:rPr lang="en-MY" sz="1500" dirty="0" err="1"/>
              <a:t>prefs</a:t>
            </a:r>
            <a:r>
              <a:rPr lang="en-MY" sz="1500" dirty="0"/>
              <a:t> =  </a:t>
            </a:r>
            <a:r>
              <a:rPr lang="en-MY" sz="1500" dirty="0" err="1"/>
              <a:t>PreferenceManager.getDefaultSharedPreferences</a:t>
            </a:r>
            <a:r>
              <a:rPr lang="en-MY" sz="1500" dirty="0"/>
              <a:t>(</a:t>
            </a:r>
            <a:r>
              <a:rPr lang="en-MY" sz="1500" dirty="0" err="1"/>
              <a:t>applicationContext</a:t>
            </a:r>
            <a:r>
              <a:rPr lang="en-MY" sz="1500" dirty="0"/>
              <a:t>)  </a:t>
            </a:r>
            <a:r>
              <a:rPr lang="en-MY" sz="1500" dirty="0" smtClean="0"/>
              <a:t>   </a:t>
            </a:r>
          </a:p>
          <a:p>
            <a:r>
              <a:rPr lang="en-MY" sz="1500" dirty="0"/>
              <a:t> </a:t>
            </a:r>
            <a:r>
              <a:rPr lang="en-MY" sz="1500" dirty="0" smtClean="0"/>
              <a:t>       </a:t>
            </a:r>
            <a:r>
              <a:rPr lang="en-MY" sz="1500" dirty="0" err="1" smtClean="0"/>
              <a:t>prefs.registerOnSharedPreferenceChangeListener</a:t>
            </a:r>
            <a:r>
              <a:rPr lang="en-MY" sz="1500" dirty="0" smtClean="0"/>
              <a:t>(this</a:t>
            </a:r>
            <a:r>
              <a:rPr lang="en-MY" sz="1500" dirty="0"/>
              <a:t>)</a:t>
            </a:r>
          </a:p>
          <a:p>
            <a:endParaRPr lang="en-MY" sz="1500" dirty="0"/>
          </a:p>
          <a:p>
            <a:r>
              <a:rPr lang="en-MY" sz="1500" dirty="0"/>
              <a:t>    }</a:t>
            </a:r>
          </a:p>
          <a:p>
            <a:r>
              <a:rPr lang="en-MY" sz="1500" dirty="0"/>
              <a:t>	</a:t>
            </a:r>
          </a:p>
          <a:p>
            <a:r>
              <a:rPr lang="en-MY" sz="1500" dirty="0" smtClean="0"/>
              <a:t>override </a:t>
            </a:r>
            <a:r>
              <a:rPr lang="en-MY" sz="1500" dirty="0"/>
              <a:t>fun </a:t>
            </a:r>
            <a:r>
              <a:rPr lang="en-MY" sz="1500" b="1" dirty="0" err="1"/>
              <a:t>onSharedPreferenceChanged</a:t>
            </a:r>
            <a:r>
              <a:rPr lang="en-MY" sz="1500" dirty="0"/>
              <a:t>(</a:t>
            </a:r>
            <a:r>
              <a:rPr lang="en-MY" sz="1500" dirty="0" err="1"/>
              <a:t>sharedPreferences</a:t>
            </a:r>
            <a:r>
              <a:rPr lang="en-MY" sz="1500" dirty="0"/>
              <a:t>: </a:t>
            </a:r>
            <a:r>
              <a:rPr lang="en-MY" sz="1500" dirty="0" err="1"/>
              <a:t>SharedPreferences</a:t>
            </a:r>
            <a:r>
              <a:rPr lang="en-MY" sz="1500" dirty="0"/>
              <a:t>, key: String) {</a:t>
            </a:r>
          </a:p>
          <a:p>
            <a:r>
              <a:rPr lang="en-MY" sz="1500" dirty="0"/>
              <a:t>        // IF YOU OVERRIDE IT, DON'T FORGET TO CALL IN THE FIRST LINE: </a:t>
            </a:r>
            <a:r>
              <a:rPr lang="en-MY" sz="1500" dirty="0" smtClean="0"/>
              <a:t>  </a:t>
            </a:r>
          </a:p>
          <a:p>
            <a:r>
              <a:rPr lang="en-MY" sz="1500" dirty="0"/>
              <a:t> </a:t>
            </a:r>
            <a:r>
              <a:rPr lang="en-MY" sz="1500" dirty="0" smtClean="0"/>
              <a:t>       </a:t>
            </a:r>
            <a:r>
              <a:rPr lang="en-MY" sz="1500" dirty="0" err="1" smtClean="0"/>
              <a:t>super.onSharedPreferenceChanged</a:t>
            </a:r>
            <a:r>
              <a:rPr lang="en-MY" sz="1500" dirty="0" smtClean="0"/>
              <a:t>(</a:t>
            </a:r>
            <a:r>
              <a:rPr lang="en-MY" sz="1500" dirty="0" err="1" smtClean="0"/>
              <a:t>sharedPreferences</a:t>
            </a:r>
            <a:r>
              <a:rPr lang="en-MY" sz="1500" dirty="0"/>
              <a:t>, key)</a:t>
            </a:r>
          </a:p>
          <a:p>
            <a:r>
              <a:rPr lang="en-MY" sz="1500" dirty="0"/>
              <a:t>        </a:t>
            </a:r>
            <a:r>
              <a:rPr lang="en-MY" sz="1500" dirty="0" err="1"/>
              <a:t>val</a:t>
            </a:r>
            <a:r>
              <a:rPr lang="en-MY" sz="1500" dirty="0"/>
              <a:t> </a:t>
            </a:r>
            <a:r>
              <a:rPr lang="en-MY" sz="1500" dirty="0" err="1"/>
              <a:t>pref</a:t>
            </a:r>
            <a:r>
              <a:rPr lang="en-MY" sz="1500" dirty="0"/>
              <a:t> = </a:t>
            </a:r>
            <a:r>
              <a:rPr lang="en-MY" sz="1500" dirty="0" err="1"/>
              <a:t>findPreference</a:t>
            </a:r>
            <a:r>
              <a:rPr lang="en-MY" sz="1500" dirty="0"/>
              <a:t>&lt;Preference&gt;(key)</a:t>
            </a:r>
          </a:p>
          <a:p>
            <a:r>
              <a:rPr lang="en-MY" sz="1500" dirty="0"/>
              <a:t>        if (</a:t>
            </a:r>
            <a:r>
              <a:rPr lang="en-MY" sz="1500" dirty="0" err="1"/>
              <a:t>pref</a:t>
            </a:r>
            <a:r>
              <a:rPr lang="en-MY" sz="1500" dirty="0"/>
              <a:t> != null)</a:t>
            </a:r>
          </a:p>
          <a:p>
            <a:r>
              <a:rPr lang="en-MY" sz="1500" dirty="0"/>
              <a:t>            //Do something here</a:t>
            </a:r>
          </a:p>
          <a:p>
            <a:r>
              <a:rPr lang="en-MY" sz="1500" dirty="0"/>
              <a:t>    </a:t>
            </a:r>
            <a:r>
              <a:rPr lang="en-MY" sz="1500" dirty="0" smtClean="0"/>
              <a:t>}</a:t>
            </a:r>
            <a:endParaRPr lang="en-MY" sz="1500" dirty="0"/>
          </a:p>
          <a:p>
            <a:r>
              <a:rPr lang="en-MY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41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657" y="570269"/>
            <a:ext cx="4194330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64" dirty="0"/>
              <a:t>Activity</a:t>
            </a:r>
            <a:r>
              <a:rPr sz="3993" spc="-150" dirty="0"/>
              <a:t> </a:t>
            </a:r>
            <a:r>
              <a:rPr sz="3993" spc="-18" dirty="0"/>
              <a:t>Preferences</a:t>
            </a:r>
            <a:endParaRPr sz="3993" dirty="0"/>
          </a:p>
        </p:txBody>
      </p:sp>
      <p:sp>
        <p:nvSpPr>
          <p:cNvPr id="5" name="object 5"/>
          <p:cNvSpPr txBox="1"/>
          <p:nvPr/>
        </p:nvSpPr>
        <p:spPr>
          <a:xfrm>
            <a:off x="582999" y="1923953"/>
            <a:ext cx="8026165" cy="3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7" indent="-457200">
              <a:lnSpc>
                <a:spcPts val="3467"/>
              </a:lnSpc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32" dirty="0">
                <a:latin typeface="Gill Sans MT"/>
                <a:cs typeface="Gill Sans MT"/>
              </a:rPr>
              <a:t>Every </a:t>
            </a:r>
            <a:r>
              <a:rPr sz="2904" spc="45" dirty="0">
                <a:latin typeface="Gill Sans MT"/>
                <a:cs typeface="Gill Sans MT"/>
              </a:rPr>
              <a:t>Activity </a:t>
            </a:r>
            <a:r>
              <a:rPr sz="2904" spc="109" dirty="0">
                <a:latin typeface="Gill Sans MT"/>
                <a:cs typeface="Gill Sans MT"/>
              </a:rPr>
              <a:t>has </a:t>
            </a:r>
            <a:r>
              <a:rPr sz="2904" spc="132" dirty="0">
                <a:latin typeface="Gill Sans MT"/>
                <a:cs typeface="Gill Sans MT"/>
              </a:rPr>
              <a:t>an</a:t>
            </a:r>
            <a:r>
              <a:rPr sz="2904" spc="-563" dirty="0">
                <a:latin typeface="Gill Sans MT"/>
                <a:cs typeface="Gill Sans MT"/>
              </a:rPr>
              <a:t> </a:t>
            </a:r>
            <a:r>
              <a:rPr sz="2904" spc="73" dirty="0">
                <a:latin typeface="Gill Sans MT"/>
                <a:cs typeface="Gill Sans MT"/>
              </a:rPr>
              <a:t>un-named</a:t>
            </a:r>
            <a:endParaRPr sz="2904" dirty="0">
              <a:latin typeface="Gill Sans MT"/>
              <a:cs typeface="Gill Sans MT"/>
            </a:endParaRPr>
          </a:p>
          <a:p>
            <a:pPr marL="310640">
              <a:lnSpc>
                <a:spcPts val="3467"/>
              </a:lnSpc>
            </a:pPr>
            <a:r>
              <a:rPr lang="en-MY" sz="2904" spc="-5" dirty="0" smtClean="0">
                <a:latin typeface="Consolas"/>
                <a:cs typeface="Consolas"/>
              </a:rPr>
              <a:t> - </a:t>
            </a:r>
            <a:r>
              <a:rPr sz="2904" b="1" spc="-5" dirty="0" err="1" smtClean="0">
                <a:latin typeface="Consolas"/>
                <a:cs typeface="Consolas"/>
              </a:rPr>
              <a:t>SharedPreferences</a:t>
            </a:r>
            <a:r>
              <a:rPr sz="2904" spc="-871" dirty="0" smtClean="0">
                <a:latin typeface="Consolas"/>
                <a:cs typeface="Consolas"/>
              </a:rPr>
              <a:t> </a:t>
            </a:r>
            <a:r>
              <a:rPr sz="2904" spc="-14" dirty="0">
                <a:latin typeface="Gill Sans MT"/>
                <a:cs typeface="Gill Sans MT"/>
              </a:rPr>
              <a:t>object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73" dirty="0">
                <a:latin typeface="Gill Sans MT"/>
                <a:cs typeface="Gill Sans MT"/>
              </a:rPr>
              <a:t>which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45" dirty="0">
                <a:latin typeface="Gill Sans MT"/>
                <a:cs typeface="Gill Sans MT"/>
              </a:rPr>
              <a:t>you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77" dirty="0">
                <a:latin typeface="Gill Sans MT"/>
                <a:cs typeface="Gill Sans MT"/>
              </a:rPr>
              <a:t>can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lang="en-MY" sz="2904" spc="-82" dirty="0" smtClean="0">
                <a:latin typeface="Gill Sans MT"/>
                <a:cs typeface="Gill Sans MT"/>
              </a:rPr>
              <a:t>  </a:t>
            </a:r>
          </a:p>
          <a:p>
            <a:pPr marL="310640">
              <a:lnSpc>
                <a:spcPts val="3467"/>
              </a:lnSpc>
            </a:pPr>
            <a:r>
              <a:rPr lang="en-MY" sz="2904" spc="-82" dirty="0">
                <a:latin typeface="Gill Sans MT"/>
                <a:cs typeface="Gill Sans MT"/>
              </a:rPr>
              <a:t> </a:t>
            </a:r>
            <a:r>
              <a:rPr lang="en-MY" sz="2904" spc="-82" dirty="0" smtClean="0">
                <a:latin typeface="Gill Sans MT"/>
                <a:cs typeface="Gill Sans MT"/>
              </a:rPr>
              <a:t>     </a:t>
            </a:r>
            <a:r>
              <a:rPr sz="2904" spc="14" dirty="0" smtClean="0">
                <a:latin typeface="Gill Sans MT"/>
                <a:cs typeface="Gill Sans MT"/>
              </a:rPr>
              <a:t>use</a:t>
            </a:r>
            <a:r>
              <a:rPr sz="2904" spc="14" dirty="0">
                <a:latin typeface="Gill Sans MT"/>
                <a:cs typeface="Gill Sans MT"/>
              </a:rPr>
              <a:t>.</a:t>
            </a:r>
            <a:endParaRPr sz="2904" dirty="0">
              <a:latin typeface="Gill Sans MT"/>
              <a:cs typeface="Gill Sans MT"/>
            </a:endParaRPr>
          </a:p>
          <a:p>
            <a:pPr marL="468727" marR="227072" indent="-457200">
              <a:lnSpc>
                <a:spcPct val="101499"/>
              </a:lnSpc>
              <a:spcBef>
                <a:spcPts val="631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5" dirty="0">
                <a:latin typeface="Gill Sans MT"/>
                <a:cs typeface="Gill Sans MT"/>
              </a:rPr>
              <a:t>Returned </a:t>
            </a:r>
            <a:r>
              <a:rPr sz="2904" spc="113" dirty="0">
                <a:latin typeface="Gill Sans MT"/>
                <a:cs typeface="Gill Sans MT"/>
              </a:rPr>
              <a:t>using </a:t>
            </a:r>
            <a:r>
              <a:rPr sz="2904" spc="23" dirty="0">
                <a:latin typeface="Gill Sans MT"/>
                <a:cs typeface="Gill Sans MT"/>
              </a:rPr>
              <a:t>the </a:t>
            </a:r>
            <a:r>
              <a:rPr sz="2904" b="1" spc="-5" dirty="0">
                <a:latin typeface="Consolas"/>
                <a:cs typeface="Consolas"/>
              </a:rPr>
              <a:t>getPreferences</a:t>
            </a:r>
            <a:r>
              <a:rPr sz="2904" spc="-1321" dirty="0">
                <a:latin typeface="Consolas"/>
                <a:cs typeface="Consolas"/>
              </a:rPr>
              <a:t> </a:t>
            </a:r>
            <a:r>
              <a:rPr sz="2904" spc="9" dirty="0">
                <a:latin typeface="Gill Sans MT"/>
                <a:cs typeface="Gill Sans MT"/>
              </a:rPr>
              <a:t>method </a:t>
            </a:r>
            <a:r>
              <a:rPr sz="2904" spc="14" dirty="0">
                <a:latin typeface="Gill Sans MT"/>
                <a:cs typeface="Gill Sans MT"/>
              </a:rPr>
              <a:t>of  </a:t>
            </a:r>
            <a:r>
              <a:rPr sz="2904" spc="23" dirty="0">
                <a:latin typeface="Gill Sans MT"/>
                <a:cs typeface="Gill Sans MT"/>
              </a:rPr>
              <a:t>the </a:t>
            </a:r>
            <a:r>
              <a:rPr sz="2904" spc="45" dirty="0">
                <a:latin typeface="Gill Sans MT"/>
                <a:cs typeface="Gill Sans MT"/>
              </a:rPr>
              <a:t>Activity</a:t>
            </a:r>
            <a:r>
              <a:rPr sz="2904" spc="-231" dirty="0">
                <a:latin typeface="Gill Sans MT"/>
                <a:cs typeface="Gill Sans MT"/>
              </a:rPr>
              <a:t> </a:t>
            </a:r>
            <a:r>
              <a:rPr sz="2904" spc="45" dirty="0">
                <a:latin typeface="Gill Sans MT"/>
                <a:cs typeface="Gill Sans MT"/>
              </a:rPr>
              <a:t>class.</a:t>
            </a:r>
            <a:endParaRPr sz="2904" dirty="0">
              <a:latin typeface="Gill Sans MT"/>
              <a:cs typeface="Gill Sans MT"/>
            </a:endParaRPr>
          </a:p>
          <a:p>
            <a:pPr marL="468726" indent="-457200">
              <a:spcBef>
                <a:spcPts val="681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54" dirty="0">
                <a:latin typeface="Gill Sans MT"/>
                <a:cs typeface="Gill Sans MT"/>
              </a:rPr>
              <a:t>Can </a:t>
            </a:r>
            <a:r>
              <a:rPr sz="2904" spc="-36" dirty="0">
                <a:latin typeface="Gill Sans MT"/>
                <a:cs typeface="Gill Sans MT"/>
              </a:rPr>
              <a:t>be </a:t>
            </a:r>
            <a:r>
              <a:rPr sz="2904" spc="27" dirty="0">
                <a:latin typeface="Gill Sans MT"/>
                <a:cs typeface="Gill Sans MT"/>
              </a:rPr>
              <a:t>used </a:t>
            </a:r>
            <a:r>
              <a:rPr sz="2904" spc="-73" dirty="0">
                <a:latin typeface="Gill Sans MT"/>
                <a:cs typeface="Gill Sans MT"/>
              </a:rPr>
              <a:t>to </a:t>
            </a:r>
            <a:r>
              <a:rPr sz="2904" spc="-64" dirty="0">
                <a:latin typeface="Gill Sans MT"/>
                <a:cs typeface="Gill Sans MT"/>
              </a:rPr>
              <a:t>store </a:t>
            </a:r>
            <a:r>
              <a:rPr sz="2904" spc="59" dirty="0">
                <a:latin typeface="Gill Sans MT"/>
                <a:cs typeface="Gill Sans MT"/>
              </a:rPr>
              <a:t>values</a:t>
            </a:r>
            <a:r>
              <a:rPr sz="2904" spc="-526" dirty="0">
                <a:latin typeface="Gill Sans MT"/>
                <a:cs typeface="Gill Sans MT"/>
              </a:rPr>
              <a:t> </a:t>
            </a:r>
            <a:r>
              <a:rPr sz="2904" spc="5" dirty="0">
                <a:latin typeface="Gill Sans MT"/>
                <a:cs typeface="Gill Sans MT"/>
              </a:rPr>
              <a:t>related </a:t>
            </a:r>
            <a:r>
              <a:rPr sz="2904" spc="-73" dirty="0">
                <a:latin typeface="Gill Sans MT"/>
                <a:cs typeface="Gill Sans MT"/>
              </a:rPr>
              <a:t>to </a:t>
            </a:r>
            <a:r>
              <a:rPr sz="2904" spc="-41" dirty="0">
                <a:latin typeface="Gill Sans MT"/>
                <a:cs typeface="Gill Sans MT"/>
              </a:rPr>
              <a:t>one </a:t>
            </a:r>
            <a:r>
              <a:rPr sz="2904" spc="41" dirty="0">
                <a:latin typeface="Gill Sans MT"/>
                <a:cs typeface="Gill Sans MT"/>
              </a:rPr>
              <a:t>Activity.</a:t>
            </a:r>
            <a:endParaRPr sz="2904" dirty="0">
              <a:latin typeface="Gill Sans MT"/>
              <a:cs typeface="Gill Sans M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6301" y="5385219"/>
            <a:ext cx="8071505" cy="69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1465" marR="1260475">
              <a:lnSpc>
                <a:spcPts val="2400"/>
              </a:lnSpc>
              <a:spcBef>
                <a:spcPts val="75"/>
              </a:spcBef>
            </a:pPr>
            <a:r>
              <a:rPr lang="en-MY" sz="2000" b="1" spc="-5" dirty="0" err="1" smtClean="0">
                <a:latin typeface="Consolas"/>
                <a:cs typeface="Consolas"/>
              </a:rPr>
              <a:t>val</a:t>
            </a:r>
            <a:r>
              <a:rPr lang="en-MY" sz="2000" b="1" spc="-5" dirty="0" smtClean="0">
                <a:latin typeface="Consolas"/>
                <a:cs typeface="Consolas"/>
              </a:rPr>
              <a:t> </a:t>
            </a:r>
            <a:r>
              <a:rPr lang="en-MY" sz="2000" b="1" spc="-5" dirty="0" err="1" smtClean="0">
                <a:solidFill>
                  <a:srgbClr val="0070C0"/>
                </a:solidFill>
                <a:latin typeface="Consolas"/>
                <a:cs typeface="Consolas"/>
              </a:rPr>
              <a:t>activityPreferences</a:t>
            </a:r>
            <a:r>
              <a:rPr lang="en-MY" sz="2000" b="1" spc="45" dirty="0" smtClean="0">
                <a:solidFill>
                  <a:srgbClr val="0070C0"/>
                </a:solidFill>
                <a:latin typeface="Consolas"/>
                <a:cs typeface="Consolas"/>
              </a:rPr>
              <a:t> </a:t>
            </a:r>
            <a:r>
              <a:rPr lang="en-MY" sz="2000" b="1" spc="-5" dirty="0">
                <a:latin typeface="Consolas"/>
                <a:cs typeface="Consolas"/>
              </a:rPr>
              <a:t>=</a:t>
            </a:r>
            <a:endParaRPr lang="en-MY" sz="2000" b="1" dirty="0">
              <a:latin typeface="Consolas"/>
              <a:cs typeface="Consolas"/>
            </a:endParaRPr>
          </a:p>
          <a:p>
            <a:pPr marL="1807845">
              <a:lnSpc>
                <a:spcPts val="2315"/>
              </a:lnSpc>
            </a:pPr>
            <a:r>
              <a:rPr lang="en-MY" sz="2000" b="1" spc="-5" dirty="0" err="1">
                <a:latin typeface="Consolas"/>
                <a:cs typeface="Consolas"/>
              </a:rPr>
              <a:t>getPreferences</a:t>
            </a:r>
            <a:r>
              <a:rPr lang="en-MY" sz="2000" b="1" spc="-5" dirty="0">
                <a:latin typeface="Consolas"/>
                <a:cs typeface="Consolas"/>
              </a:rPr>
              <a:t>(</a:t>
            </a:r>
            <a:r>
              <a:rPr lang="en-MY" sz="2000" b="1" spc="-5" dirty="0" err="1">
                <a:latin typeface="Consolas"/>
                <a:cs typeface="Consolas"/>
              </a:rPr>
              <a:t>Activity.MODE_PRIVATE</a:t>
            </a:r>
            <a:r>
              <a:rPr lang="en-MY" sz="2000" b="1" spc="-5" dirty="0">
                <a:latin typeface="Consolas"/>
                <a:cs typeface="Consolas"/>
              </a:rPr>
              <a:t>);</a:t>
            </a:r>
            <a:endParaRPr lang="en-MY" sz="20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3934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7" y="859886"/>
            <a:ext cx="7896495" cy="60272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206901" marR="4611" indent="-195951">
              <a:lnSpc>
                <a:spcPts val="4710"/>
              </a:lnSpc>
            </a:pPr>
            <a:r>
              <a:rPr sz="3993" spc="182" dirty="0"/>
              <a:t>Saving </a:t>
            </a:r>
            <a:r>
              <a:rPr sz="3993" spc="145" dirty="0"/>
              <a:t>and </a:t>
            </a:r>
            <a:r>
              <a:rPr sz="3993" dirty="0"/>
              <a:t>restoring</a:t>
            </a:r>
            <a:r>
              <a:rPr sz="3993" spc="-708" dirty="0"/>
              <a:t> </a:t>
            </a:r>
            <a:r>
              <a:rPr sz="3993" spc="73" dirty="0"/>
              <a:t>instance  </a:t>
            </a:r>
            <a:r>
              <a:rPr sz="3993" spc="36" dirty="0"/>
              <a:t>state</a:t>
            </a:r>
            <a:endParaRPr sz="3993" dirty="0"/>
          </a:p>
        </p:txBody>
      </p:sp>
      <p:sp>
        <p:nvSpPr>
          <p:cNvPr id="3" name="object 3"/>
          <p:cNvSpPr txBox="1"/>
          <p:nvPr/>
        </p:nvSpPr>
        <p:spPr>
          <a:xfrm>
            <a:off x="639645" y="2013100"/>
            <a:ext cx="8213797" cy="3254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7" marR="2071316" indent="-457200">
              <a:lnSpc>
                <a:spcPts val="3449"/>
              </a:lnSpc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177" dirty="0">
                <a:latin typeface="Gill Sans MT"/>
                <a:cs typeface="Gill Sans MT"/>
              </a:rPr>
              <a:t>We </a:t>
            </a:r>
            <a:r>
              <a:rPr sz="2904" spc="77" dirty="0">
                <a:latin typeface="Gill Sans MT"/>
                <a:cs typeface="Gill Sans MT"/>
              </a:rPr>
              <a:t>can </a:t>
            </a:r>
            <a:r>
              <a:rPr sz="2904" spc="18" dirty="0">
                <a:latin typeface="Gill Sans MT"/>
                <a:cs typeface="Gill Sans MT"/>
              </a:rPr>
              <a:t>use </a:t>
            </a:r>
            <a:r>
              <a:rPr sz="2904" b="1" spc="45" dirty="0">
                <a:latin typeface="Gill Sans MT"/>
                <a:cs typeface="Gill Sans MT"/>
              </a:rPr>
              <a:t>onSaveInstanceState</a:t>
            </a:r>
            <a:r>
              <a:rPr sz="2904" spc="-250" dirty="0">
                <a:latin typeface="Gill Sans MT"/>
                <a:cs typeface="Gill Sans MT"/>
              </a:rPr>
              <a:t> </a:t>
            </a:r>
            <a:r>
              <a:rPr sz="2904" spc="103" dirty="0">
                <a:latin typeface="Gill Sans MT"/>
                <a:cs typeface="Gill Sans MT"/>
              </a:rPr>
              <a:t>and  </a:t>
            </a:r>
            <a:r>
              <a:rPr sz="2904" b="1" spc="9" dirty="0">
                <a:latin typeface="Gill Sans MT"/>
                <a:cs typeface="Gill Sans MT"/>
              </a:rPr>
              <a:t>onRestoreInstanceState</a:t>
            </a:r>
            <a:r>
              <a:rPr sz="2904" spc="9" dirty="0">
                <a:latin typeface="Gill Sans MT"/>
                <a:cs typeface="Gill Sans MT"/>
              </a:rPr>
              <a:t> </a:t>
            </a:r>
            <a:r>
              <a:rPr sz="2904" spc="-32" dirty="0">
                <a:latin typeface="Gill Sans MT"/>
                <a:cs typeface="Gill Sans MT"/>
              </a:rPr>
              <a:t>for</a:t>
            </a:r>
            <a:r>
              <a:rPr sz="2904" spc="-200" dirty="0">
                <a:latin typeface="Gill Sans MT"/>
                <a:cs typeface="Gill Sans MT"/>
              </a:rPr>
              <a:t> </a:t>
            </a:r>
            <a:r>
              <a:rPr sz="2904" spc="73" dirty="0">
                <a:latin typeface="Gill Sans MT"/>
                <a:cs typeface="Gill Sans MT"/>
              </a:rPr>
              <a:t>this</a:t>
            </a:r>
            <a:endParaRPr sz="2904" dirty="0">
              <a:latin typeface="Gill Sans MT"/>
              <a:cs typeface="Gill Sans MT"/>
            </a:endParaRPr>
          </a:p>
          <a:p>
            <a:pPr marL="468727" marR="1405083" indent="-457200">
              <a:lnSpc>
                <a:spcPct val="101499"/>
              </a:lnSpc>
              <a:spcBef>
                <a:spcPts val="522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54" dirty="0">
                <a:latin typeface="Gill Sans MT"/>
                <a:cs typeface="Gill Sans MT"/>
              </a:rPr>
              <a:t>Notice </a:t>
            </a:r>
            <a:r>
              <a:rPr sz="2904" spc="113" dirty="0">
                <a:latin typeface="Gill Sans MT"/>
                <a:cs typeface="Gill Sans MT"/>
              </a:rPr>
              <a:t>in</a:t>
            </a:r>
            <a:r>
              <a:rPr sz="2904" spc="-558" dirty="0">
                <a:latin typeface="Gill Sans MT"/>
                <a:cs typeface="Gill Sans MT"/>
              </a:rPr>
              <a:t> </a:t>
            </a:r>
            <a:r>
              <a:rPr sz="2904" spc="41" dirty="0">
                <a:latin typeface="Gill Sans MT"/>
                <a:cs typeface="Gill Sans MT"/>
              </a:rPr>
              <a:t>particular </a:t>
            </a:r>
            <a:r>
              <a:rPr sz="2904" spc="-27" dirty="0">
                <a:latin typeface="Gill Sans MT"/>
                <a:cs typeface="Gill Sans MT"/>
              </a:rPr>
              <a:t>where </a:t>
            </a:r>
            <a:r>
              <a:rPr sz="2904" spc="23" dirty="0">
                <a:latin typeface="Gill Sans MT"/>
                <a:cs typeface="Gill Sans MT"/>
              </a:rPr>
              <a:t>the </a:t>
            </a:r>
            <a:r>
              <a:rPr sz="2904" spc="68" dirty="0">
                <a:latin typeface="Gill Sans MT"/>
                <a:cs typeface="Gill Sans MT"/>
              </a:rPr>
              <a:t>calls </a:t>
            </a:r>
            <a:r>
              <a:rPr sz="2904" spc="-73" dirty="0">
                <a:latin typeface="Gill Sans MT"/>
                <a:cs typeface="Gill Sans MT"/>
              </a:rPr>
              <a:t>to </a:t>
            </a:r>
            <a:r>
              <a:rPr sz="2904" spc="23" dirty="0">
                <a:latin typeface="Gill Sans MT"/>
                <a:cs typeface="Gill Sans MT"/>
              </a:rPr>
              <a:t>the  </a:t>
            </a:r>
            <a:r>
              <a:rPr sz="2904" spc="27" dirty="0">
                <a:latin typeface="Gill Sans MT"/>
                <a:cs typeface="Gill Sans MT"/>
              </a:rPr>
              <a:t>superclass </a:t>
            </a:r>
            <a:r>
              <a:rPr sz="2904" spc="45" dirty="0">
                <a:latin typeface="Gill Sans MT"/>
                <a:cs typeface="Gill Sans MT"/>
              </a:rPr>
              <a:t>implementations</a:t>
            </a:r>
            <a:r>
              <a:rPr sz="2904" spc="-250" dirty="0">
                <a:latin typeface="Gill Sans MT"/>
                <a:cs typeface="Gill Sans MT"/>
              </a:rPr>
              <a:t> </a:t>
            </a:r>
            <a:r>
              <a:rPr sz="2904" spc="23" dirty="0">
                <a:latin typeface="Gill Sans MT"/>
                <a:cs typeface="Gill Sans MT"/>
              </a:rPr>
              <a:t>go</a:t>
            </a:r>
            <a:endParaRPr sz="2904" dirty="0">
              <a:latin typeface="Gill Sans MT"/>
              <a:cs typeface="Gill Sans MT"/>
            </a:endParaRPr>
          </a:p>
          <a:p>
            <a:pPr marL="468727" marR="4611" indent="-457200">
              <a:lnSpc>
                <a:spcPct val="101499"/>
              </a:lnSpc>
              <a:spcBef>
                <a:spcPts val="631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18" dirty="0">
                <a:latin typeface="Gill Sans MT"/>
                <a:cs typeface="Gill Sans MT"/>
              </a:rPr>
              <a:t>Before </a:t>
            </a:r>
            <a:r>
              <a:rPr sz="2904" spc="18" dirty="0">
                <a:latin typeface="Gill Sans MT"/>
                <a:cs typeface="Gill Sans MT"/>
              </a:rPr>
              <a:t>overriding </a:t>
            </a:r>
            <a:r>
              <a:rPr sz="2904" dirty="0">
                <a:latin typeface="Gill Sans MT"/>
                <a:cs typeface="Gill Sans MT"/>
              </a:rPr>
              <a:t>these, </a:t>
            </a:r>
            <a:r>
              <a:rPr sz="2904" spc="59" dirty="0">
                <a:latin typeface="Gill Sans MT"/>
                <a:cs typeface="Gill Sans MT"/>
              </a:rPr>
              <a:t>make </a:t>
            </a:r>
            <a:r>
              <a:rPr sz="2904" spc="-18" dirty="0">
                <a:latin typeface="Gill Sans MT"/>
                <a:cs typeface="Gill Sans MT"/>
              </a:rPr>
              <a:t>sure </a:t>
            </a:r>
            <a:r>
              <a:rPr sz="2904" spc="82" dirty="0">
                <a:latin typeface="Gill Sans MT"/>
                <a:cs typeface="Gill Sans MT"/>
              </a:rPr>
              <a:t>that </a:t>
            </a:r>
            <a:r>
              <a:rPr sz="2904" spc="23" dirty="0">
                <a:latin typeface="Gill Sans MT"/>
                <a:cs typeface="Gill Sans MT"/>
              </a:rPr>
              <a:t>the  </a:t>
            </a:r>
            <a:r>
              <a:rPr sz="2904" spc="73" dirty="0">
                <a:latin typeface="Gill Sans MT"/>
                <a:cs typeface="Gill Sans MT"/>
              </a:rPr>
              <a:t>default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45" dirty="0">
                <a:latin typeface="Gill Sans MT"/>
                <a:cs typeface="Gill Sans MT"/>
              </a:rPr>
              <a:t>implementation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82" dirty="0">
                <a:latin typeface="Gill Sans MT"/>
                <a:cs typeface="Gill Sans MT"/>
              </a:rPr>
              <a:t>isn’t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27" dirty="0">
                <a:latin typeface="Gill Sans MT"/>
                <a:cs typeface="Gill Sans MT"/>
              </a:rPr>
              <a:t>suitable—usually,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68" dirty="0">
                <a:latin typeface="Gill Sans MT"/>
                <a:cs typeface="Gill Sans MT"/>
              </a:rPr>
              <a:t>it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73" dirty="0">
                <a:latin typeface="Gill Sans MT"/>
                <a:cs typeface="Gill Sans MT"/>
              </a:rPr>
              <a:t>is</a:t>
            </a:r>
            <a:endParaRPr sz="2904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0299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6" y="675951"/>
            <a:ext cx="7349565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50" dirty="0"/>
              <a:t>Examples: </a:t>
            </a:r>
            <a:r>
              <a:rPr sz="3993" spc="73" dirty="0"/>
              <a:t>instance</a:t>
            </a:r>
            <a:r>
              <a:rPr sz="3993" spc="-322" dirty="0"/>
              <a:t> </a:t>
            </a:r>
            <a:r>
              <a:rPr sz="3993" spc="36" dirty="0"/>
              <a:t>state</a:t>
            </a:r>
            <a:endParaRPr sz="3993" dirty="0"/>
          </a:p>
        </p:txBody>
      </p:sp>
      <p:sp>
        <p:nvSpPr>
          <p:cNvPr id="7" name="Rectangle 6"/>
          <p:cNvSpPr/>
          <p:nvPr/>
        </p:nvSpPr>
        <p:spPr>
          <a:xfrm>
            <a:off x="824668" y="2255980"/>
            <a:ext cx="642689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0000"/>
                </a:solidFill>
                <a:latin typeface="CourierNewPSMT"/>
              </a:rPr>
              <a:t>override fun </a:t>
            </a:r>
            <a:r>
              <a:rPr lang="en-MY" b="1" dirty="0" err="1">
                <a:solidFill>
                  <a:srgbClr val="0070C0"/>
                </a:solidFill>
                <a:latin typeface="CourierNewPSMT"/>
              </a:rPr>
              <a:t>onSaveInstanceState</a:t>
            </a:r>
            <a:r>
              <a:rPr lang="en-MY" b="1" dirty="0">
                <a:solidFill>
                  <a:srgbClr val="0070C0"/>
                </a:solidFill>
                <a:latin typeface="CourierNewPSMT"/>
              </a:rPr>
              <a:t>(</a:t>
            </a:r>
            <a:r>
              <a:rPr lang="en-MY" b="1" dirty="0" err="1">
                <a:solidFill>
                  <a:srgbClr val="0070C0"/>
                </a:solidFill>
                <a:latin typeface="CourierNewPSMT"/>
              </a:rPr>
              <a:t>outState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: Bundle) {</a:t>
            </a:r>
            <a:br>
              <a:rPr lang="en-MY" dirty="0">
                <a:solidFill>
                  <a:srgbClr val="000000"/>
                </a:solidFill>
                <a:latin typeface="CourierNewPSMT"/>
              </a:rPr>
            </a:br>
            <a:r>
              <a:rPr lang="en-MY" dirty="0" smtClean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en-MY" dirty="0" err="1" smtClean="0">
                <a:solidFill>
                  <a:srgbClr val="000000"/>
                </a:solidFill>
                <a:latin typeface="CourierNewPSMT"/>
              </a:rPr>
              <a:t>super.onSaveInstanceState</a:t>
            </a:r>
            <a:r>
              <a:rPr lang="en-MY" dirty="0" smtClean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MY" dirty="0" err="1" smtClean="0">
                <a:solidFill>
                  <a:srgbClr val="000000"/>
                </a:solidFill>
                <a:latin typeface="CourierNewPSMT"/>
              </a:rPr>
              <a:t>outState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)</a:t>
            </a:r>
            <a:br>
              <a:rPr lang="en-MY" dirty="0">
                <a:solidFill>
                  <a:srgbClr val="000000"/>
                </a:solidFill>
                <a:latin typeface="CourierNewPSMT"/>
              </a:rPr>
            </a:br>
            <a:r>
              <a:rPr lang="en-MY" dirty="0" smtClean="0">
                <a:solidFill>
                  <a:srgbClr val="000000"/>
                </a:solidFill>
                <a:latin typeface="CourierNewPSMT"/>
              </a:rPr>
              <a:t>    </a:t>
            </a:r>
            <a:r>
              <a:rPr lang="en-MY" dirty="0" err="1" smtClean="0">
                <a:solidFill>
                  <a:srgbClr val="000000"/>
                </a:solidFill>
                <a:latin typeface="CourierNewPSMT"/>
              </a:rPr>
              <a:t>Log.i</a:t>
            </a:r>
            <a:r>
              <a:rPr lang="en-MY" dirty="0" smtClean="0">
                <a:solidFill>
                  <a:srgbClr val="000000"/>
                </a:solidFill>
                <a:latin typeface="CourierNewPSMT"/>
              </a:rPr>
              <a:t>(TAG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, "</a:t>
            </a:r>
            <a:r>
              <a:rPr lang="en-MY" dirty="0" err="1">
                <a:solidFill>
                  <a:srgbClr val="000000"/>
                </a:solidFill>
                <a:latin typeface="CourierNewPSMT"/>
              </a:rPr>
              <a:t>onSaveInstanceState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")</a:t>
            </a:r>
            <a:br>
              <a:rPr lang="en-MY" dirty="0">
                <a:solidFill>
                  <a:srgbClr val="000000"/>
                </a:solidFill>
                <a:latin typeface="CourierNewPSMT"/>
              </a:rPr>
            </a:br>
            <a:r>
              <a:rPr lang="en-MY" dirty="0" smtClean="0">
                <a:solidFill>
                  <a:srgbClr val="000000"/>
                </a:solidFill>
                <a:latin typeface="CourierNewPSMT"/>
              </a:rPr>
              <a:t>    </a:t>
            </a:r>
          </a:p>
          <a:p>
            <a:r>
              <a:rPr lang="en-MY" b="1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MY" b="1" dirty="0" smtClean="0">
                <a:solidFill>
                  <a:srgbClr val="000000"/>
                </a:solidFill>
                <a:latin typeface="CourierNewPSMT"/>
              </a:rPr>
              <a:t>  </a:t>
            </a:r>
            <a:r>
              <a:rPr lang="en-MY" b="1" dirty="0" err="1" smtClean="0">
                <a:solidFill>
                  <a:srgbClr val="000000"/>
                </a:solidFill>
                <a:latin typeface="CourierNewPS-BoldMT"/>
              </a:rPr>
              <a:t>val</a:t>
            </a:r>
            <a:r>
              <a:rPr lang="en-MY" b="1" dirty="0" smtClean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MY" b="1" dirty="0" err="1">
                <a:solidFill>
                  <a:srgbClr val="000000"/>
                </a:solidFill>
                <a:latin typeface="CourierNewPS-BoldMT"/>
              </a:rPr>
              <a:t>userText</a:t>
            </a:r>
            <a:r>
              <a:rPr lang="en-MY" b="1" dirty="0">
                <a:solidFill>
                  <a:srgbClr val="000000"/>
                </a:solidFill>
                <a:latin typeface="CourierNewPS-BoldMT"/>
              </a:rPr>
              <a:t> = </a:t>
            </a:r>
            <a:r>
              <a:rPr lang="en-MY" b="1" dirty="0" err="1">
                <a:solidFill>
                  <a:srgbClr val="000000"/>
                </a:solidFill>
                <a:latin typeface="CourierNewPS-BoldMT"/>
              </a:rPr>
              <a:t>binding.editText.text</a:t>
            </a:r>
            <a:r>
              <a:rPr lang="en-MY" b="1" dirty="0">
                <a:solidFill>
                  <a:srgbClr val="000000"/>
                </a:solidFill>
                <a:latin typeface="CourierNewPS-BoldMT"/>
              </a:rPr>
              <a:t/>
            </a:r>
            <a:br>
              <a:rPr lang="en-MY" b="1" dirty="0">
                <a:solidFill>
                  <a:srgbClr val="000000"/>
                </a:solidFill>
                <a:latin typeface="CourierNewPS-BoldMT"/>
              </a:rPr>
            </a:br>
            <a:r>
              <a:rPr lang="en-MY" b="1" dirty="0" smtClean="0">
                <a:solidFill>
                  <a:srgbClr val="000000"/>
                </a:solidFill>
                <a:latin typeface="CourierNewPS-BoldMT"/>
              </a:rPr>
              <a:t>   </a:t>
            </a:r>
            <a:r>
              <a:rPr lang="en-MY" b="1" dirty="0" err="1" smtClean="0">
                <a:solidFill>
                  <a:srgbClr val="000000"/>
                </a:solidFill>
                <a:latin typeface="CourierNewPS-BoldMT"/>
              </a:rPr>
              <a:t>outState.putCharSequence</a:t>
            </a:r>
            <a:r>
              <a:rPr lang="en-MY" b="1" dirty="0">
                <a:solidFill>
                  <a:srgbClr val="000000"/>
                </a:solidFill>
                <a:latin typeface="CourierNewPS-BoldMT"/>
              </a:rPr>
              <a:t>("</a:t>
            </a:r>
            <a:r>
              <a:rPr lang="en-MY" b="1" dirty="0" err="1">
                <a:solidFill>
                  <a:srgbClr val="000000"/>
                </a:solidFill>
                <a:latin typeface="CourierNewPS-BoldMT"/>
              </a:rPr>
              <a:t>savedText</a:t>
            </a:r>
            <a:r>
              <a:rPr lang="en-MY" b="1" dirty="0">
                <a:solidFill>
                  <a:srgbClr val="000000"/>
                </a:solidFill>
                <a:latin typeface="CourierNewPS-BoldMT"/>
              </a:rPr>
              <a:t>", </a:t>
            </a:r>
            <a:r>
              <a:rPr lang="en-MY" b="1" dirty="0" err="1">
                <a:solidFill>
                  <a:srgbClr val="000000"/>
                </a:solidFill>
                <a:latin typeface="CourierNewPS-BoldMT"/>
              </a:rPr>
              <a:t>userText</a:t>
            </a:r>
            <a:r>
              <a:rPr lang="en-MY" b="1" dirty="0">
                <a:solidFill>
                  <a:srgbClr val="000000"/>
                </a:solidFill>
                <a:latin typeface="CourierNewPS-BoldMT"/>
              </a:rPr>
              <a:t>)</a:t>
            </a:r>
            <a:br>
              <a:rPr lang="en-MY" b="1" dirty="0">
                <a:solidFill>
                  <a:srgbClr val="000000"/>
                </a:solidFill>
                <a:latin typeface="CourierNewPS-BoldMT"/>
              </a:rPr>
            </a:br>
            <a:r>
              <a:rPr lang="en-MY" dirty="0">
                <a:solidFill>
                  <a:srgbClr val="000000"/>
                </a:solidFill>
                <a:latin typeface="CourierNewPSMT"/>
              </a:rPr>
              <a:t>}</a:t>
            </a:r>
            <a:r>
              <a:rPr lang="en-MY" dirty="0"/>
              <a:t> 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74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7" y="569549"/>
            <a:ext cx="2192255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32" dirty="0"/>
              <a:t>This</a:t>
            </a:r>
            <a:r>
              <a:rPr sz="3993" spc="-185" dirty="0"/>
              <a:t> </a:t>
            </a:r>
            <a:r>
              <a:rPr sz="3993" spc="-200" dirty="0"/>
              <a:t>Week</a:t>
            </a:r>
            <a:endParaRPr sz="3993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505430" y="6237871"/>
            <a:ext cx="207469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>
              <a:lnSpc>
                <a:spcPts val="1475"/>
              </a:lnSpc>
            </a:pPr>
            <a:fld id="{81D60167-4931-47E6-BA6A-407CBD079E47}" type="slidenum">
              <a:rPr spc="-5" dirty="0"/>
              <a:pPr marL="23053">
                <a:lnSpc>
                  <a:spcPts val="1475"/>
                </a:lnSpc>
              </a:pPr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21789" y="1913429"/>
            <a:ext cx="7488170" cy="1520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6" indent="-457200"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132" dirty="0">
                <a:latin typeface="Gill Sans MT"/>
                <a:cs typeface="Gill Sans MT"/>
              </a:rPr>
              <a:t>Saving </a:t>
            </a:r>
            <a:r>
              <a:rPr sz="2904" spc="-27" dirty="0">
                <a:latin typeface="Gill Sans MT"/>
                <a:cs typeface="Gill Sans MT"/>
              </a:rPr>
              <a:t>preferences </a:t>
            </a:r>
            <a:r>
              <a:rPr sz="2904" spc="113" dirty="0">
                <a:latin typeface="Gill Sans MT"/>
                <a:cs typeface="Gill Sans MT"/>
              </a:rPr>
              <a:t>in</a:t>
            </a:r>
            <a:r>
              <a:rPr sz="2904" spc="-359" dirty="0">
                <a:latin typeface="Gill Sans MT"/>
                <a:cs typeface="Gill Sans MT"/>
              </a:rPr>
              <a:t> </a:t>
            </a:r>
            <a:r>
              <a:rPr sz="2904" spc="-14" dirty="0">
                <a:latin typeface="Gill Sans MT"/>
                <a:cs typeface="Gill Sans MT"/>
              </a:rPr>
              <a:t>Android</a:t>
            </a:r>
            <a:endParaRPr sz="2904" dirty="0">
              <a:latin typeface="Gill Sans MT"/>
              <a:cs typeface="Gill Sans MT"/>
            </a:endParaRPr>
          </a:p>
          <a:p>
            <a:pPr marL="468726" indent="-457200">
              <a:spcBef>
                <a:spcPts val="685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132" dirty="0">
                <a:latin typeface="Gill Sans MT"/>
                <a:cs typeface="Gill Sans MT"/>
              </a:rPr>
              <a:t>Saving </a:t>
            </a:r>
            <a:r>
              <a:rPr sz="2904" spc="64" dirty="0">
                <a:latin typeface="Gill Sans MT"/>
                <a:cs typeface="Gill Sans MT"/>
              </a:rPr>
              <a:t>application </a:t>
            </a:r>
            <a:r>
              <a:rPr sz="2904" spc="-45" dirty="0">
                <a:latin typeface="Gill Sans MT"/>
                <a:cs typeface="Gill Sans MT"/>
              </a:rPr>
              <a:t>state—when </a:t>
            </a:r>
            <a:r>
              <a:rPr sz="2904" spc="103" dirty="0">
                <a:latin typeface="Gill Sans MT"/>
                <a:cs typeface="Gill Sans MT"/>
              </a:rPr>
              <a:t>and</a:t>
            </a:r>
            <a:r>
              <a:rPr sz="2904" spc="-517" dirty="0">
                <a:latin typeface="Gill Sans MT"/>
                <a:cs typeface="Gill Sans MT"/>
              </a:rPr>
              <a:t> </a:t>
            </a:r>
            <a:r>
              <a:rPr sz="2904" spc="-14" dirty="0">
                <a:latin typeface="Gill Sans MT"/>
                <a:cs typeface="Gill Sans MT"/>
              </a:rPr>
              <a:t>how</a:t>
            </a:r>
            <a:endParaRPr lang="en-US" sz="2904" spc="-14" dirty="0">
              <a:latin typeface="Gill Sans MT"/>
              <a:cs typeface="Gill Sans MT"/>
            </a:endParaRPr>
          </a:p>
          <a:p>
            <a:pPr marL="468726" indent="-457200">
              <a:spcBef>
                <a:spcPts val="685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lang="en-US" sz="2904" spc="-14" dirty="0" err="1">
                <a:latin typeface="Gill Sans MT"/>
                <a:cs typeface="Gill Sans MT"/>
              </a:rPr>
              <a:t>ViewModel</a:t>
            </a:r>
            <a:r>
              <a:rPr lang="en-US" sz="2904" spc="-14" dirty="0">
                <a:latin typeface="Gill Sans MT"/>
                <a:cs typeface="Gill Sans MT"/>
              </a:rPr>
              <a:t> in </a:t>
            </a:r>
            <a:r>
              <a:rPr lang="en-US" sz="2904" spc="-14" dirty="0" err="1">
                <a:latin typeface="Gill Sans MT"/>
                <a:cs typeface="Gill Sans MT"/>
              </a:rPr>
              <a:t>JetPack</a:t>
            </a:r>
            <a:endParaRPr sz="2904" dirty="0">
              <a:latin typeface="Gill Sans MT"/>
              <a:cs typeface="Gill Sans MT"/>
            </a:endParaRPr>
          </a:p>
        </p:txBody>
      </p:sp>
      <p:pic>
        <p:nvPicPr>
          <p:cNvPr id="1026" name="Picture 2" descr="Learn SharedPreferences Session Management in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215" y="4163133"/>
            <a:ext cx="4248684" cy="187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1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pc="50" dirty="0"/>
              <a:t>Examples: </a:t>
            </a:r>
            <a:r>
              <a:rPr lang="en-MY" spc="73" dirty="0"/>
              <a:t>instance</a:t>
            </a:r>
            <a:r>
              <a:rPr lang="en-MY" spc="-322" dirty="0"/>
              <a:t> </a:t>
            </a:r>
            <a:r>
              <a:rPr lang="en-MY" spc="36" dirty="0"/>
              <a:t>state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leaves the developer with the choice of using either </a:t>
            </a:r>
            <a:r>
              <a:rPr lang="en-US" b="1" i="1" dirty="0" err="1"/>
              <a:t>onCreate</a:t>
            </a:r>
            <a:r>
              <a:rPr lang="en-US" i="1" dirty="0"/>
              <a:t>() </a:t>
            </a:r>
            <a:r>
              <a:rPr lang="en-US" dirty="0"/>
              <a:t>or </a:t>
            </a:r>
            <a:r>
              <a:rPr lang="en-US" b="1" i="1" dirty="0" err="1"/>
              <a:t>onRestoreInstanceState</a:t>
            </a:r>
            <a:r>
              <a:rPr lang="en-US" i="1" dirty="0"/>
              <a:t>(). </a:t>
            </a: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822959" y="2840339"/>
            <a:ext cx="803048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0000"/>
                </a:solidFill>
                <a:latin typeface="CourierNewPSMT"/>
              </a:rPr>
              <a:t>override fun </a:t>
            </a:r>
            <a:r>
              <a:rPr lang="en-MY" b="1" dirty="0" err="1">
                <a:solidFill>
                  <a:srgbClr val="0070C0"/>
                </a:solidFill>
                <a:latin typeface="CourierNewPSMT"/>
              </a:rPr>
              <a:t>onRestoreInstanceState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MY" dirty="0" err="1">
                <a:solidFill>
                  <a:srgbClr val="000000"/>
                </a:solidFill>
                <a:latin typeface="CourierNewPSMT"/>
              </a:rPr>
              <a:t>savedInstanceState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: Bundle) {</a:t>
            </a:r>
            <a:br>
              <a:rPr lang="en-MY" dirty="0">
                <a:solidFill>
                  <a:srgbClr val="000000"/>
                </a:solidFill>
                <a:latin typeface="CourierNewPSMT"/>
              </a:rPr>
            </a:br>
            <a:r>
              <a:rPr lang="en-MY" dirty="0" smtClean="0">
                <a:solidFill>
                  <a:srgbClr val="000000"/>
                </a:solidFill>
                <a:latin typeface="CourierNewPSMT"/>
              </a:rPr>
              <a:t>   </a:t>
            </a:r>
            <a:r>
              <a:rPr lang="en-MY" dirty="0" err="1" smtClean="0">
                <a:solidFill>
                  <a:srgbClr val="000000"/>
                </a:solidFill>
                <a:latin typeface="CourierNewPSMT"/>
              </a:rPr>
              <a:t>super.onRestoreInstanceState</a:t>
            </a:r>
            <a:r>
              <a:rPr lang="en-MY" dirty="0" smtClean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MY" dirty="0" err="1" smtClean="0">
                <a:solidFill>
                  <a:srgbClr val="000000"/>
                </a:solidFill>
                <a:latin typeface="CourierNewPSMT"/>
              </a:rPr>
              <a:t>savedInstanceState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)</a:t>
            </a:r>
            <a:br>
              <a:rPr lang="en-MY" dirty="0">
                <a:solidFill>
                  <a:srgbClr val="000000"/>
                </a:solidFill>
                <a:latin typeface="CourierNewPSMT"/>
              </a:rPr>
            </a:br>
            <a:r>
              <a:rPr lang="en-MY" dirty="0" smtClean="0">
                <a:solidFill>
                  <a:srgbClr val="000000"/>
                </a:solidFill>
                <a:latin typeface="CourierNewPSMT"/>
              </a:rPr>
              <a:t>   </a:t>
            </a:r>
            <a:r>
              <a:rPr lang="en-MY" dirty="0" err="1" smtClean="0">
                <a:solidFill>
                  <a:srgbClr val="000000"/>
                </a:solidFill>
                <a:latin typeface="CourierNewPSMT"/>
              </a:rPr>
              <a:t>Log.i</a:t>
            </a:r>
            <a:r>
              <a:rPr lang="en-MY" dirty="0" smtClean="0">
                <a:solidFill>
                  <a:srgbClr val="000000"/>
                </a:solidFill>
                <a:latin typeface="CourierNewPSMT"/>
              </a:rPr>
              <a:t>(TAG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, "</a:t>
            </a:r>
            <a:r>
              <a:rPr lang="en-MY" dirty="0" err="1">
                <a:solidFill>
                  <a:srgbClr val="000000"/>
                </a:solidFill>
                <a:latin typeface="CourierNewPSMT"/>
              </a:rPr>
              <a:t>onRestoreInstanceState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")</a:t>
            </a:r>
            <a:br>
              <a:rPr lang="en-MY" dirty="0">
                <a:solidFill>
                  <a:srgbClr val="000000"/>
                </a:solidFill>
                <a:latin typeface="CourierNewPSMT"/>
              </a:rPr>
            </a:br>
            <a:endParaRPr lang="en-MY" dirty="0" smtClean="0">
              <a:solidFill>
                <a:srgbClr val="000000"/>
              </a:solidFill>
              <a:latin typeface="CourierNewPSMT"/>
            </a:endParaRPr>
          </a:p>
          <a:p>
            <a:r>
              <a:rPr lang="en-MY" b="1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MY" b="1" dirty="0" smtClean="0">
                <a:solidFill>
                  <a:srgbClr val="000000"/>
                </a:solidFill>
                <a:latin typeface="CourierNewPSMT"/>
              </a:rPr>
              <a:t>  </a:t>
            </a:r>
            <a:r>
              <a:rPr lang="en-MY" b="1" dirty="0" err="1" smtClean="0">
                <a:solidFill>
                  <a:srgbClr val="000000"/>
                </a:solidFill>
                <a:latin typeface="CourierNewPS-BoldMT"/>
              </a:rPr>
              <a:t>val</a:t>
            </a:r>
            <a:r>
              <a:rPr lang="en-MY" b="1" dirty="0" smtClean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MY" b="1" dirty="0" err="1">
                <a:solidFill>
                  <a:srgbClr val="000000"/>
                </a:solidFill>
                <a:latin typeface="CourierNewPS-BoldMT"/>
              </a:rPr>
              <a:t>userText</a:t>
            </a:r>
            <a:r>
              <a:rPr lang="en-MY" b="1" dirty="0">
                <a:solidFill>
                  <a:srgbClr val="000000"/>
                </a:solidFill>
                <a:latin typeface="CourierNewPS-BoldMT"/>
              </a:rPr>
              <a:t> = </a:t>
            </a:r>
            <a:r>
              <a:rPr lang="en-MY" b="1" dirty="0" err="1">
                <a:solidFill>
                  <a:srgbClr val="000000"/>
                </a:solidFill>
                <a:latin typeface="CourierNewPS-BoldMT"/>
              </a:rPr>
              <a:t>savedInstanceState.getCharSequence</a:t>
            </a:r>
            <a:r>
              <a:rPr lang="en-MY" b="1" dirty="0">
                <a:solidFill>
                  <a:srgbClr val="000000"/>
                </a:solidFill>
                <a:latin typeface="CourierNewPS-BoldMT"/>
              </a:rPr>
              <a:t>("</a:t>
            </a:r>
            <a:r>
              <a:rPr lang="en-MY" b="1" dirty="0" err="1">
                <a:solidFill>
                  <a:srgbClr val="000000"/>
                </a:solidFill>
                <a:latin typeface="CourierNewPS-BoldMT"/>
              </a:rPr>
              <a:t>savedText</a:t>
            </a:r>
            <a:r>
              <a:rPr lang="en-MY" b="1" dirty="0">
                <a:solidFill>
                  <a:srgbClr val="000000"/>
                </a:solidFill>
                <a:latin typeface="CourierNewPS-BoldMT"/>
              </a:rPr>
              <a:t>")</a:t>
            </a:r>
            <a:br>
              <a:rPr lang="en-MY" b="1" dirty="0">
                <a:solidFill>
                  <a:srgbClr val="000000"/>
                </a:solidFill>
                <a:latin typeface="CourierNewPS-BoldMT"/>
              </a:rPr>
            </a:br>
            <a:r>
              <a:rPr lang="en-MY" b="1" dirty="0" smtClean="0">
                <a:solidFill>
                  <a:srgbClr val="000000"/>
                </a:solidFill>
                <a:latin typeface="CourierNewPS-BoldMT"/>
              </a:rPr>
              <a:t>   </a:t>
            </a:r>
            <a:r>
              <a:rPr lang="en-MY" b="1" dirty="0" err="1" smtClean="0">
                <a:solidFill>
                  <a:srgbClr val="000000"/>
                </a:solidFill>
                <a:latin typeface="CourierNewPS-BoldMT"/>
              </a:rPr>
              <a:t>binding.editText.setText</a:t>
            </a:r>
            <a:r>
              <a:rPr lang="en-MY" b="1" dirty="0" smtClean="0">
                <a:solidFill>
                  <a:srgbClr val="000000"/>
                </a:solidFill>
                <a:latin typeface="CourierNewPS-BoldMT"/>
              </a:rPr>
              <a:t>(</a:t>
            </a:r>
            <a:r>
              <a:rPr lang="en-MY" b="1" dirty="0" err="1" smtClean="0">
                <a:solidFill>
                  <a:srgbClr val="000000"/>
                </a:solidFill>
                <a:latin typeface="CourierNewPS-BoldMT"/>
              </a:rPr>
              <a:t>userText</a:t>
            </a:r>
            <a:r>
              <a:rPr lang="en-MY" b="1" dirty="0">
                <a:solidFill>
                  <a:srgbClr val="000000"/>
                </a:solidFill>
                <a:latin typeface="CourierNewPS-BoldMT"/>
              </a:rPr>
              <a:t>)</a:t>
            </a:r>
            <a:br>
              <a:rPr lang="en-MY" b="1" dirty="0">
                <a:solidFill>
                  <a:srgbClr val="000000"/>
                </a:solidFill>
                <a:latin typeface="CourierNewPS-BoldMT"/>
              </a:rPr>
            </a:br>
            <a:r>
              <a:rPr lang="en-MY" dirty="0">
                <a:solidFill>
                  <a:srgbClr val="000000"/>
                </a:solidFill>
                <a:latin typeface="CourierNewPSMT"/>
              </a:rPr>
              <a:t>}</a:t>
            </a:r>
            <a:r>
              <a:rPr lang="en-MY" dirty="0"/>
              <a:t> 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660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ViewModel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029" y="1890465"/>
            <a:ext cx="8121942" cy="502787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 err="1" smtClean="0"/>
              <a:t>ViewModel</a:t>
            </a:r>
            <a:r>
              <a:rPr lang="en-US" sz="2400" dirty="0" smtClean="0"/>
              <a:t> is one of the modern components in Android </a:t>
            </a:r>
            <a:r>
              <a:rPr lang="en-US" sz="2400" dirty="0" err="1" smtClean="0"/>
              <a:t>JetPack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purpose of </a:t>
            </a:r>
            <a:r>
              <a:rPr lang="en-US" sz="2400" b="1" dirty="0" err="1" smtClean="0"/>
              <a:t>ViewModel</a:t>
            </a:r>
            <a:r>
              <a:rPr lang="en-US" sz="2400" dirty="0" smtClean="0"/>
              <a:t> is </a:t>
            </a:r>
            <a:r>
              <a:rPr lang="en-US" sz="2400" dirty="0"/>
              <a:t>to separate the user interface-related data </a:t>
            </a:r>
            <a:r>
              <a:rPr lang="en-US" sz="2400" dirty="0" smtClean="0"/>
              <a:t>model and </a:t>
            </a:r>
            <a:r>
              <a:rPr lang="en-US" sz="2400" dirty="0"/>
              <a:t>logic of an app from the code responsible for actually displaying </a:t>
            </a:r>
            <a:r>
              <a:rPr lang="en-US" sz="2400" dirty="0" smtClean="0"/>
              <a:t>and managing </a:t>
            </a:r>
            <a:r>
              <a:rPr lang="en-US" sz="2400" dirty="0"/>
              <a:t>the user </a:t>
            </a:r>
            <a:r>
              <a:rPr lang="en-US" sz="2400" dirty="0" smtClean="0"/>
              <a:t>interface </a:t>
            </a:r>
            <a:r>
              <a:rPr lang="en-US" sz="2400" dirty="0"/>
              <a:t>and interacting with the operating system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A </a:t>
            </a:r>
            <a:r>
              <a:rPr lang="en-US" sz="2400" b="1" dirty="0" err="1"/>
              <a:t>ViewModel</a:t>
            </a:r>
            <a:r>
              <a:rPr lang="en-US" sz="2400" dirty="0"/>
              <a:t> used by an activity, for </a:t>
            </a:r>
            <a:r>
              <a:rPr lang="en-US" sz="2400" dirty="0" smtClean="0"/>
              <a:t>example, will </a:t>
            </a:r>
            <a:r>
              <a:rPr lang="en-US" sz="2400" dirty="0"/>
              <a:t>remain in memory until the activity completely finishes which, in the </a:t>
            </a:r>
            <a:r>
              <a:rPr lang="en-US" sz="2400" dirty="0" smtClean="0"/>
              <a:t>single activity </a:t>
            </a:r>
            <a:r>
              <a:rPr lang="en-US" sz="2400" dirty="0"/>
              <a:t>app, is not until the app exits.</a:t>
            </a:r>
            <a:endParaRPr lang="en-US" sz="2400" dirty="0" smtClean="0"/>
          </a:p>
          <a:p>
            <a:pPr marL="414955" indent="-414955" algn="just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4" name="AutoShape 2" descr="Let's make an MVVM at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57" y="5148764"/>
            <a:ext cx="2247943" cy="12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4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ViewModel</a:t>
            </a:r>
            <a:r>
              <a:rPr lang="en-US" dirty="0" smtClean="0"/>
              <a:t> (MVC)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34" y="1786197"/>
            <a:ext cx="5071930" cy="38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2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ViewModel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319" y="1866471"/>
            <a:ext cx="8121942" cy="3351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b="1" dirty="0" err="1"/>
              <a:t>ViewModel</a:t>
            </a:r>
            <a:r>
              <a:rPr lang="en-US" sz="2400" dirty="0"/>
              <a:t> class comes from an Android Jetpack library called lifecycle-extensions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To </a:t>
            </a:r>
            <a:r>
              <a:rPr lang="en-US" sz="2400" dirty="0"/>
              <a:t>use the class, you must first include the library in the list of dependencies for your project.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Add </a:t>
            </a:r>
            <a:r>
              <a:rPr lang="en-US" sz="2400" dirty="0"/>
              <a:t>the </a:t>
            </a:r>
            <a:r>
              <a:rPr lang="en-US" sz="2400" b="1" dirty="0"/>
              <a:t>lifecycle-extensions </a:t>
            </a:r>
            <a:r>
              <a:rPr lang="en-US" sz="2400" dirty="0"/>
              <a:t>dependency to your </a:t>
            </a:r>
            <a:r>
              <a:rPr lang="en-US" sz="2400" b="1" dirty="0"/>
              <a:t>app/</a:t>
            </a:r>
            <a:r>
              <a:rPr lang="en-US" sz="2400" b="1" dirty="0" err="1"/>
              <a:t>build.gradle</a:t>
            </a:r>
            <a:r>
              <a:rPr lang="en-US" sz="2400" dirty="0"/>
              <a:t> file</a:t>
            </a:r>
            <a:endParaRPr lang="en-US" sz="2400" dirty="0" smtClean="0"/>
          </a:p>
          <a:p>
            <a:pPr marL="414955" indent="-41495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MY" dirty="0"/>
          </a:p>
        </p:txBody>
      </p:sp>
      <p:pic>
        <p:nvPicPr>
          <p:cNvPr id="4" name="Picture 2" descr="https://upload.wikimedia.org/wikipedia/commons/thumb/8/87/MVVMPattern.png/500px-MVVM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52" y="4469212"/>
            <a:ext cx="6048509" cy="18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4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ViewModel</a:t>
            </a:r>
            <a:r>
              <a:rPr lang="en-US" dirty="0" smtClean="0"/>
              <a:t> Implementation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523650" y="935567"/>
            <a:ext cx="8482109" cy="5262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MY" sz="2400" dirty="0"/>
              <a:t>import </a:t>
            </a:r>
            <a:r>
              <a:rPr lang="en-MY" sz="2400" dirty="0" err="1"/>
              <a:t>androidx.lifecycle.ViewModel</a:t>
            </a:r>
            <a:endParaRPr lang="en-MY" sz="2400" dirty="0"/>
          </a:p>
          <a:p>
            <a:r>
              <a:rPr lang="en-MY" sz="2400" dirty="0"/>
              <a:t> class </a:t>
            </a:r>
            <a:r>
              <a:rPr lang="en-MY" sz="2400" b="1" dirty="0" err="1"/>
              <a:t>MainViewModel</a:t>
            </a:r>
            <a:r>
              <a:rPr lang="en-MY" sz="2400" dirty="0"/>
              <a:t> : </a:t>
            </a:r>
            <a:r>
              <a:rPr lang="en-MY" sz="2400" dirty="0" err="1"/>
              <a:t>ViewModel</a:t>
            </a:r>
            <a:r>
              <a:rPr lang="en-MY" sz="2400" dirty="0"/>
              <a:t>() {</a:t>
            </a:r>
          </a:p>
          <a:p>
            <a:r>
              <a:rPr lang="en-MY" sz="2400" dirty="0"/>
              <a:t>      private </a:t>
            </a:r>
            <a:r>
              <a:rPr lang="en-MY" sz="2400" dirty="0" err="1"/>
              <a:t>val</a:t>
            </a:r>
            <a:r>
              <a:rPr lang="en-MY" sz="2400" dirty="0"/>
              <a:t> rate = 0.74f</a:t>
            </a:r>
          </a:p>
          <a:p>
            <a:r>
              <a:rPr lang="en-MY" sz="2400" dirty="0"/>
              <a:t>      private </a:t>
            </a:r>
            <a:r>
              <a:rPr lang="en-MY" sz="2400" dirty="0" err="1"/>
              <a:t>var</a:t>
            </a:r>
            <a:r>
              <a:rPr lang="en-MY" sz="2400" dirty="0"/>
              <a:t> </a:t>
            </a:r>
            <a:r>
              <a:rPr lang="en-MY" sz="2400" dirty="0" err="1"/>
              <a:t>dollarText</a:t>
            </a:r>
            <a:r>
              <a:rPr lang="en-MY" sz="2400" dirty="0"/>
              <a:t> = ""</a:t>
            </a:r>
          </a:p>
          <a:p>
            <a:r>
              <a:rPr lang="en-MY" sz="2400" dirty="0"/>
              <a:t>      private </a:t>
            </a:r>
            <a:r>
              <a:rPr lang="en-MY" sz="2400" dirty="0" err="1"/>
              <a:t>var</a:t>
            </a:r>
            <a:r>
              <a:rPr lang="en-MY" sz="2400" dirty="0"/>
              <a:t> result: Float = 0f</a:t>
            </a:r>
          </a:p>
          <a:p>
            <a:endParaRPr lang="en-MY" sz="2400" dirty="0"/>
          </a:p>
          <a:p>
            <a:r>
              <a:rPr lang="en-MY" sz="2400" dirty="0"/>
              <a:t>     fun </a:t>
            </a:r>
            <a:r>
              <a:rPr lang="en-MY" sz="2400" b="1" dirty="0" err="1"/>
              <a:t>setAmount</a:t>
            </a:r>
            <a:r>
              <a:rPr lang="en-MY" sz="2400" dirty="0"/>
              <a:t>(value: String) {</a:t>
            </a:r>
          </a:p>
          <a:p>
            <a:r>
              <a:rPr lang="en-MY" sz="2400" dirty="0"/>
              <a:t>          </a:t>
            </a:r>
            <a:r>
              <a:rPr lang="en-MY" sz="2400" dirty="0" err="1"/>
              <a:t>this.dollarText</a:t>
            </a:r>
            <a:r>
              <a:rPr lang="en-MY" sz="2400" dirty="0"/>
              <a:t> = value</a:t>
            </a:r>
          </a:p>
          <a:p>
            <a:r>
              <a:rPr lang="en-MY" sz="2400" dirty="0"/>
              <a:t>          result = </a:t>
            </a:r>
            <a:r>
              <a:rPr lang="en-MY" sz="2400" dirty="0" err="1"/>
              <a:t>value.toFloat</a:t>
            </a:r>
            <a:r>
              <a:rPr lang="en-MY" sz="2400" dirty="0"/>
              <a:t>() * rate</a:t>
            </a:r>
          </a:p>
          <a:p>
            <a:r>
              <a:rPr lang="en-MY" sz="2400" dirty="0"/>
              <a:t>     }</a:t>
            </a:r>
          </a:p>
          <a:p>
            <a:r>
              <a:rPr lang="en-MY" sz="2400" dirty="0"/>
              <a:t>    fun </a:t>
            </a:r>
            <a:r>
              <a:rPr lang="en-MY" sz="2400" b="1" dirty="0" err="1"/>
              <a:t>getResult</a:t>
            </a:r>
            <a:r>
              <a:rPr lang="en-MY" sz="2400" b="1" dirty="0"/>
              <a:t>()</a:t>
            </a:r>
            <a:r>
              <a:rPr lang="en-MY" sz="2400" dirty="0"/>
              <a:t>: Float {</a:t>
            </a:r>
          </a:p>
          <a:p>
            <a:r>
              <a:rPr lang="en-MY" sz="2400" dirty="0"/>
              <a:t>         return result</a:t>
            </a:r>
          </a:p>
          <a:p>
            <a:r>
              <a:rPr lang="en-MY" sz="2400" dirty="0"/>
              <a:t>    }</a:t>
            </a:r>
          </a:p>
          <a:p>
            <a:r>
              <a:rPr lang="en-MY" sz="2400" dirty="0"/>
              <a:t>}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104514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Applying </a:t>
            </a:r>
            <a:r>
              <a:rPr lang="en-US" dirty="0" err="1" smtClean="0"/>
              <a:t>ViewModel</a:t>
            </a:r>
            <a:r>
              <a:rPr lang="en-US" dirty="0" smtClean="0"/>
              <a:t> Object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315" y="1830121"/>
            <a:ext cx="8121942" cy="50278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MY" sz="2400" dirty="0" smtClean="0"/>
              <a:t>A </a:t>
            </a:r>
            <a:r>
              <a:rPr lang="en-US" sz="2400" dirty="0" smtClean="0"/>
              <a:t>Fragment </a:t>
            </a:r>
            <a:r>
              <a:rPr lang="en-US" sz="2400" dirty="0"/>
              <a:t>or Activity maintains references to the </a:t>
            </a:r>
            <a:r>
              <a:rPr lang="en-US" sz="2400" dirty="0" err="1"/>
              <a:t>ViewModels</a:t>
            </a:r>
            <a:r>
              <a:rPr lang="en-US" sz="2400" dirty="0"/>
              <a:t> on which it </a:t>
            </a:r>
            <a:r>
              <a:rPr lang="en-US" sz="2400" dirty="0" smtClean="0"/>
              <a:t>relies for </a:t>
            </a:r>
            <a:r>
              <a:rPr lang="en-US" sz="2400" dirty="0"/>
              <a:t>data using an instance of the </a:t>
            </a:r>
            <a:r>
              <a:rPr lang="en-US" sz="2400" b="1" dirty="0" err="1"/>
              <a:t>ViewModelProvider</a:t>
            </a:r>
            <a:r>
              <a:rPr lang="en-US" sz="2400" dirty="0"/>
              <a:t> class.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A </a:t>
            </a:r>
            <a:r>
              <a:rPr lang="en-US" sz="2400" dirty="0" err="1"/>
              <a:t>ViewModelProvider</a:t>
            </a:r>
            <a:r>
              <a:rPr lang="en-US" sz="2400" dirty="0"/>
              <a:t> instance is created via a call to </a:t>
            </a:r>
            <a:r>
              <a:rPr lang="en-US" sz="2400" dirty="0" smtClean="0"/>
              <a:t>the </a:t>
            </a:r>
            <a:r>
              <a:rPr lang="en-US" sz="2400" b="1" i="1" dirty="0" err="1" smtClean="0"/>
              <a:t>ViewModelProviders.of</a:t>
            </a:r>
            <a:r>
              <a:rPr lang="en-US" sz="2400" b="1" i="1" dirty="0" smtClean="0"/>
              <a:t>() </a:t>
            </a:r>
            <a:r>
              <a:rPr lang="en-US" sz="2400" dirty="0"/>
              <a:t>method from within the </a:t>
            </a:r>
            <a:r>
              <a:rPr lang="en-US" sz="2400" dirty="0" smtClean="0"/>
              <a:t>Fragment</a:t>
            </a:r>
            <a:r>
              <a:rPr lang="en-US" sz="2400" dirty="0"/>
              <a:t>. When called, </a:t>
            </a:r>
            <a:r>
              <a:rPr lang="en-US" sz="2400" dirty="0" smtClean="0"/>
              <a:t>the method </a:t>
            </a:r>
            <a:r>
              <a:rPr lang="en-US" sz="2400" dirty="0"/>
              <a:t>is passed a reference to the current Fragment or Activity and returns </a:t>
            </a:r>
            <a:r>
              <a:rPr lang="en-US" sz="2400" dirty="0" smtClean="0"/>
              <a:t>a </a:t>
            </a:r>
            <a:r>
              <a:rPr lang="en-MY" sz="2400" dirty="0" err="1" smtClean="0"/>
              <a:t>ViewModelProvider</a:t>
            </a:r>
            <a:r>
              <a:rPr lang="en-MY" sz="2400" dirty="0" smtClean="0"/>
              <a:t> </a:t>
            </a:r>
            <a:r>
              <a:rPr lang="en-MY" sz="2400" dirty="0"/>
              <a:t>instance as follows: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Once </a:t>
            </a:r>
            <a:r>
              <a:rPr lang="en-US" sz="2400" dirty="0"/>
              <a:t>the </a:t>
            </a:r>
            <a:r>
              <a:rPr lang="en-US" sz="2400" dirty="0" err="1"/>
              <a:t>ViewModelProvider</a:t>
            </a:r>
            <a:r>
              <a:rPr lang="en-US" sz="2400" dirty="0"/>
              <a:t> instance has been created, the </a:t>
            </a:r>
            <a:r>
              <a:rPr lang="en-US" sz="2400" b="1" i="1" dirty="0"/>
              <a:t>get() </a:t>
            </a:r>
            <a:r>
              <a:rPr lang="en-US" sz="2400" dirty="0"/>
              <a:t>method can </a:t>
            </a:r>
            <a:r>
              <a:rPr lang="en-US" sz="2400" dirty="0" smtClean="0"/>
              <a:t>be </a:t>
            </a:r>
            <a:r>
              <a:rPr lang="en-MY" sz="2400" dirty="0" smtClean="0"/>
              <a:t>called </a:t>
            </a:r>
            <a:r>
              <a:rPr lang="en-MY" sz="2400" dirty="0"/>
              <a:t>on that instance</a:t>
            </a:r>
            <a:endParaRPr lang="en-US" sz="2400" dirty="0" smtClean="0"/>
          </a:p>
          <a:p>
            <a:pPr marL="414955" indent="-414955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4103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</a:t>
            </a:r>
            <a:r>
              <a:rPr lang="en-US" dirty="0" err="1"/>
              <a:t>ViewModel</a:t>
            </a:r>
            <a:r>
              <a:rPr lang="en-US" dirty="0"/>
              <a:t> Object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446738" y="1982894"/>
            <a:ext cx="8398159" cy="21818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NewPSMT"/>
              </a:rPr>
              <a:t>//get view model reference</a:t>
            </a:r>
            <a:endParaRPr lang="en-MY" sz="2000" dirty="0">
              <a:latin typeface="CourierNewPSMT"/>
            </a:endParaRPr>
          </a:p>
          <a:p>
            <a:r>
              <a:rPr lang="en-MY" dirty="0" err="1" smtClean="0">
                <a:latin typeface="CourierNewPSMT"/>
              </a:rPr>
              <a:t>val</a:t>
            </a:r>
            <a:r>
              <a:rPr lang="en-MY" dirty="0" smtClean="0">
                <a:latin typeface="CourierNewPSMT"/>
              </a:rPr>
              <a:t> </a:t>
            </a:r>
            <a:r>
              <a:rPr lang="en-MY" b="1" dirty="0" err="1">
                <a:latin typeface="CourierNewPSMT"/>
              </a:rPr>
              <a:t>viewModel</a:t>
            </a:r>
            <a:r>
              <a:rPr lang="en-MY" dirty="0">
                <a:latin typeface="CourierNewPSMT"/>
              </a:rPr>
              <a:t> = </a:t>
            </a:r>
            <a:r>
              <a:rPr lang="en-MY" dirty="0">
                <a:latin typeface="CourierNewPSMT"/>
              </a:rPr>
              <a:t> </a:t>
            </a:r>
            <a:r>
              <a:rPr lang="en-MY" dirty="0" smtClean="0">
                <a:latin typeface="CourierNewPSMT"/>
              </a:rPr>
              <a:t> </a:t>
            </a:r>
            <a:r>
              <a:rPr lang="en-MY" dirty="0" err="1">
                <a:latin typeface="CourierNewPSMT"/>
              </a:rPr>
              <a:t>ViewModelProvider</a:t>
            </a:r>
            <a:r>
              <a:rPr lang="en-MY" dirty="0">
                <a:latin typeface="CourierNewPSMT"/>
              </a:rPr>
              <a:t>(this).</a:t>
            </a:r>
            <a:r>
              <a:rPr lang="en-MY" dirty="0" smtClean="0">
                <a:latin typeface="CourierNewPSMT"/>
              </a:rPr>
              <a:t>get(</a:t>
            </a:r>
            <a:r>
              <a:rPr lang="en-MY" dirty="0" err="1" smtClean="0">
                <a:latin typeface="CourierNewPSMT"/>
              </a:rPr>
              <a:t>MainViewModel</a:t>
            </a:r>
            <a:r>
              <a:rPr lang="en-MY" dirty="0" smtClean="0">
                <a:latin typeface="CourierNewPSMT"/>
              </a:rPr>
              <a:t>::class.java);</a:t>
            </a:r>
            <a:endParaRPr lang="en-MY" dirty="0">
              <a:latin typeface="CourierNewPSMT"/>
            </a:endParaRPr>
          </a:p>
          <a:p>
            <a:endParaRPr lang="en-MY" dirty="0">
              <a:latin typeface="CourierNewPSMT"/>
            </a:endParaRPr>
          </a:p>
          <a:p>
            <a:r>
              <a:rPr lang="en-MY" dirty="0" err="1">
                <a:latin typeface="CourierNewPSMT"/>
              </a:rPr>
              <a:t>MainViewModel</a:t>
            </a:r>
            <a:r>
              <a:rPr lang="en-MY" dirty="0">
                <a:latin typeface="CourierNewPSMT"/>
              </a:rPr>
              <a:t> </a:t>
            </a:r>
            <a:r>
              <a:rPr lang="en-MY" b="1" dirty="0">
                <a:latin typeface="CourierNewPSMT"/>
              </a:rPr>
              <a:t>viewModel2 </a:t>
            </a:r>
            <a:r>
              <a:rPr lang="en-MY" dirty="0">
                <a:latin typeface="CourierNewPSMT"/>
              </a:rPr>
              <a:t>= new </a:t>
            </a:r>
            <a:r>
              <a:rPr lang="en-MY" dirty="0" err="1">
                <a:latin typeface="CourierNewPSMT"/>
              </a:rPr>
              <a:t>MainViewModel</a:t>
            </a:r>
            <a:r>
              <a:rPr lang="en-MY" dirty="0">
                <a:latin typeface="CourierNewPSMT"/>
              </a:rPr>
              <a:t>();</a:t>
            </a:r>
          </a:p>
          <a:p>
            <a:endParaRPr lang="en-MY" sz="2000" b="1" dirty="0">
              <a:latin typeface="CourierNewPSMT"/>
            </a:endParaRPr>
          </a:p>
          <a:p>
            <a:r>
              <a:rPr lang="en-MY" sz="2000" b="1" dirty="0" err="1">
                <a:latin typeface="CourierNewPSMT"/>
              </a:rPr>
              <a:t>viewModel</a:t>
            </a:r>
            <a:r>
              <a:rPr lang="en-MY" sz="2000" b="1" dirty="0">
                <a:latin typeface="CourierNewPSMT"/>
              </a:rPr>
              <a:t> VS viewModel2?</a:t>
            </a:r>
          </a:p>
          <a:p>
            <a:endParaRPr lang="en-MY" sz="2178" i="1" dirty="0">
              <a:latin typeface="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1376974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LiveData</a:t>
            </a:r>
            <a:r>
              <a:rPr lang="en-US" dirty="0" smtClean="0"/>
              <a:t> in </a:t>
            </a:r>
            <a:r>
              <a:rPr lang="en-US" dirty="0" err="1" smtClean="0"/>
              <a:t>ViewModel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028" y="1883564"/>
            <a:ext cx="8121942" cy="418989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err="1" smtClean="0"/>
              <a:t>LiveData</a:t>
            </a:r>
            <a:r>
              <a:rPr lang="en-US" sz="2800" dirty="0" smtClean="0"/>
              <a:t> is a component in </a:t>
            </a:r>
            <a:r>
              <a:rPr lang="en-US" sz="2800" dirty="0" err="1" smtClean="0"/>
              <a:t>JetPack</a:t>
            </a:r>
            <a:r>
              <a:rPr lang="en-US" sz="2800" dirty="0" smtClean="0"/>
              <a:t> to provide the real time or updated data to your app.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err="1" smtClean="0"/>
              <a:t>LiveData</a:t>
            </a:r>
            <a:r>
              <a:rPr lang="en-US" sz="2800" dirty="0" smtClean="0"/>
              <a:t> allows UI controller to receive notification   </a:t>
            </a:r>
            <a:r>
              <a:rPr lang="en-MY" sz="2800" dirty="0" smtClean="0"/>
              <a:t>when a </a:t>
            </a:r>
            <a:r>
              <a:rPr lang="en-US" sz="2800" dirty="0" smtClean="0"/>
              <a:t>specific </a:t>
            </a:r>
            <a:r>
              <a:rPr lang="en-US" sz="2800" dirty="0"/>
              <a:t>data item within a </a:t>
            </a:r>
            <a:r>
              <a:rPr lang="en-US" sz="2800" dirty="0" err="1"/>
              <a:t>ViewModel</a:t>
            </a:r>
            <a:r>
              <a:rPr lang="en-US" sz="2800" dirty="0"/>
              <a:t> changes</a:t>
            </a:r>
            <a:r>
              <a:rPr lang="en-US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err="1" smtClean="0"/>
              <a:t>LiveData</a:t>
            </a:r>
            <a:r>
              <a:rPr lang="en-US" sz="2800" dirty="0" smtClean="0"/>
              <a:t> </a:t>
            </a:r>
            <a:r>
              <a:rPr lang="en-US" sz="2800" dirty="0"/>
              <a:t>is a data holder that allows a value </a:t>
            </a:r>
            <a:r>
              <a:rPr lang="en-US" sz="2800" dirty="0" smtClean="0"/>
              <a:t>to become </a:t>
            </a:r>
            <a:r>
              <a:rPr lang="en-US" sz="2800" b="1" i="1" dirty="0" smtClean="0"/>
              <a:t>observable</a:t>
            </a:r>
            <a:r>
              <a:rPr lang="en-US" sz="2800" dirty="0" smtClean="0"/>
              <a:t>. </a:t>
            </a:r>
            <a:r>
              <a:rPr lang="en-US" sz="2800" dirty="0"/>
              <a:t>In basic terms, an observable object has the ability to </a:t>
            </a:r>
            <a:r>
              <a:rPr lang="en-US" sz="2800" dirty="0" smtClean="0"/>
              <a:t>notify other </a:t>
            </a:r>
            <a:r>
              <a:rPr lang="en-US" sz="2800" dirty="0"/>
              <a:t>objects when changes to its data </a:t>
            </a:r>
            <a:r>
              <a:rPr lang="en-US" sz="2800" dirty="0" smtClean="0"/>
              <a:t>occur</a:t>
            </a:r>
            <a:r>
              <a:rPr lang="en-US" sz="2800" dirty="0"/>
              <a:t>.</a:t>
            </a:r>
            <a:endParaRPr lang="en-US" sz="2800" dirty="0" smtClean="0"/>
          </a:p>
          <a:p>
            <a:pPr marL="414955" indent="-414955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14955" indent="-414955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485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LiveData</a:t>
            </a:r>
            <a:r>
              <a:rPr lang="en-US" dirty="0"/>
              <a:t> in </a:t>
            </a:r>
            <a:r>
              <a:rPr lang="en-US" dirty="0" err="1"/>
              <a:t>ViewModel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27" y="1804370"/>
            <a:ext cx="8121942" cy="20949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For </a:t>
            </a:r>
            <a:r>
              <a:rPr lang="en-US" sz="2400" dirty="0"/>
              <a:t>example, the stock price would </a:t>
            </a:r>
            <a:r>
              <a:rPr lang="en-US" sz="2400" dirty="0" smtClean="0"/>
              <a:t>be wrapped </a:t>
            </a:r>
            <a:r>
              <a:rPr lang="en-US" sz="2400" dirty="0"/>
              <a:t>in a </a:t>
            </a:r>
            <a:r>
              <a:rPr lang="en-US" sz="2400" dirty="0" err="1"/>
              <a:t>LiveData</a:t>
            </a:r>
            <a:r>
              <a:rPr lang="en-US" sz="2400" dirty="0"/>
              <a:t> object within the </a:t>
            </a:r>
            <a:r>
              <a:rPr lang="en-US" sz="2400" dirty="0" err="1"/>
              <a:t>ViewModel</a:t>
            </a:r>
            <a:r>
              <a:rPr lang="en-US" sz="2400" dirty="0"/>
              <a:t> and the UI controller </a:t>
            </a:r>
            <a:r>
              <a:rPr lang="en-US" sz="2400" dirty="0" smtClean="0"/>
              <a:t>would assign </a:t>
            </a:r>
            <a:r>
              <a:rPr lang="en-US" sz="2400" dirty="0"/>
              <a:t>an observer to the value, declaring a method to be called when the </a:t>
            </a:r>
            <a:r>
              <a:rPr lang="en-US" sz="2400" dirty="0" smtClean="0"/>
              <a:t>value </a:t>
            </a:r>
            <a:r>
              <a:rPr lang="en-MY" sz="2400" dirty="0" smtClean="0"/>
              <a:t>changes</a:t>
            </a:r>
            <a:r>
              <a:rPr lang="en-MY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79" y="2991028"/>
            <a:ext cx="3985730" cy="32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0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LiveData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 smtClean="0"/>
              <a:t>ViewModel</a:t>
            </a:r>
            <a:r>
              <a:rPr lang="en-US" dirty="0" smtClean="0"/>
              <a:t> Part 1 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446738" y="1354311"/>
            <a:ext cx="8250523" cy="48136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MY" sz="2360" dirty="0"/>
              <a:t>package </a:t>
            </a:r>
            <a:r>
              <a:rPr lang="en-MY" sz="2360" dirty="0"/>
              <a:t>…;</a:t>
            </a:r>
            <a:endParaRPr lang="en-MY" sz="2360" dirty="0"/>
          </a:p>
          <a:p>
            <a:r>
              <a:rPr lang="en-MY" sz="2360" dirty="0"/>
              <a:t>import </a:t>
            </a:r>
            <a:r>
              <a:rPr lang="en-MY" sz="2360" dirty="0" err="1"/>
              <a:t>android.arch.lifecycle.ViewModel</a:t>
            </a:r>
            <a:r>
              <a:rPr lang="en-MY" sz="2360" dirty="0"/>
              <a:t>;</a:t>
            </a:r>
          </a:p>
          <a:p>
            <a:endParaRPr lang="en-US" sz="2360" dirty="0"/>
          </a:p>
          <a:p>
            <a:r>
              <a:rPr lang="en-US" sz="2360" dirty="0" smtClean="0"/>
              <a:t>class </a:t>
            </a:r>
            <a:r>
              <a:rPr lang="en-US" sz="2360" dirty="0" err="1" smtClean="0"/>
              <a:t>MainViewModel:ViewModel</a:t>
            </a:r>
            <a:r>
              <a:rPr lang="en-US" sz="2360" dirty="0" smtClean="0"/>
              <a:t> (){</a:t>
            </a:r>
            <a:endParaRPr lang="en-US" sz="2360" dirty="0"/>
          </a:p>
          <a:p>
            <a:r>
              <a:rPr lang="en-US" sz="2360" dirty="0"/>
              <a:t>     private </a:t>
            </a:r>
            <a:r>
              <a:rPr lang="en-US" sz="2360" dirty="0" err="1" smtClean="0"/>
              <a:t>val</a:t>
            </a:r>
            <a:r>
              <a:rPr lang="en-US" sz="2360" dirty="0" smtClean="0"/>
              <a:t> </a:t>
            </a:r>
            <a:r>
              <a:rPr lang="en-US" sz="2360" dirty="0" err="1" smtClean="0"/>
              <a:t>usd_to_eu_rate</a:t>
            </a:r>
            <a:r>
              <a:rPr lang="en-US" sz="2360" dirty="0" smtClean="0"/>
              <a:t> </a:t>
            </a:r>
            <a:r>
              <a:rPr lang="en-US" sz="2360" dirty="0"/>
              <a:t>= </a:t>
            </a:r>
            <a:r>
              <a:rPr lang="en-US" sz="2360" dirty="0" smtClean="0"/>
              <a:t>0.74F</a:t>
            </a:r>
            <a:endParaRPr lang="en-US" sz="2360" dirty="0"/>
          </a:p>
          <a:p>
            <a:r>
              <a:rPr lang="en-US" sz="2360" dirty="0"/>
              <a:t>     private </a:t>
            </a:r>
            <a:r>
              <a:rPr lang="en-US" sz="2360" dirty="0" err="1" smtClean="0"/>
              <a:t>var</a:t>
            </a:r>
            <a:r>
              <a:rPr lang="en-US" sz="2360" dirty="0" smtClean="0"/>
              <a:t> </a:t>
            </a:r>
            <a:r>
              <a:rPr lang="en-US" sz="2360" dirty="0" err="1"/>
              <a:t>dollarText</a:t>
            </a:r>
            <a:r>
              <a:rPr lang="en-US" sz="2360" dirty="0"/>
              <a:t> = </a:t>
            </a:r>
            <a:r>
              <a:rPr lang="en-US" sz="2360" dirty="0" smtClean="0"/>
              <a:t>""</a:t>
            </a:r>
            <a:endParaRPr lang="en-US" sz="2360" dirty="0"/>
          </a:p>
          <a:p>
            <a:r>
              <a:rPr lang="en-US" sz="2360" dirty="0"/>
              <a:t>     </a:t>
            </a:r>
            <a:r>
              <a:rPr lang="en-US" sz="2360" strike="sngStrike" dirty="0"/>
              <a:t>private </a:t>
            </a:r>
            <a:r>
              <a:rPr lang="en-US" sz="2360" strike="sngStrike" dirty="0" err="1" smtClean="0"/>
              <a:t>var</a:t>
            </a:r>
            <a:r>
              <a:rPr lang="en-US" sz="2360" strike="sngStrike" dirty="0" smtClean="0"/>
              <a:t> result </a:t>
            </a:r>
            <a:r>
              <a:rPr lang="en-US" sz="2360" strike="sngStrike" dirty="0"/>
              <a:t>= </a:t>
            </a:r>
            <a:r>
              <a:rPr lang="en-US" sz="2360" strike="sngStrike" dirty="0" smtClean="0"/>
              <a:t>0f</a:t>
            </a:r>
          </a:p>
          <a:p>
            <a:endParaRPr lang="en-US" sz="2360" b="1" strike="sngStrike" dirty="0"/>
          </a:p>
          <a:p>
            <a:r>
              <a:rPr lang="en-US" sz="2360" b="1" dirty="0" smtClean="0"/>
              <a:t>     </a:t>
            </a:r>
            <a:r>
              <a:rPr lang="en-MY" sz="2360" b="1" dirty="0" smtClean="0"/>
              <a:t>private </a:t>
            </a:r>
            <a:r>
              <a:rPr lang="en-MY" sz="2360" b="1" dirty="0" err="1" smtClean="0"/>
              <a:t>var</a:t>
            </a:r>
            <a:r>
              <a:rPr lang="en-MY" sz="2360" b="1" dirty="0" smtClean="0"/>
              <a:t> result:</a:t>
            </a:r>
            <a:r>
              <a:rPr lang="en-MY" sz="2360" b="1" dirty="0"/>
              <a:t> </a:t>
            </a:r>
            <a:r>
              <a:rPr lang="en-MY" sz="2360" b="1" dirty="0" err="1"/>
              <a:t>MutableLiveData</a:t>
            </a:r>
            <a:r>
              <a:rPr lang="en-MY" sz="2360" b="1" dirty="0"/>
              <a:t>&lt;Float&gt;</a:t>
            </a:r>
            <a:r>
              <a:rPr lang="en-MY" sz="2360" b="1" dirty="0" smtClean="0"/>
              <a:t> =   </a:t>
            </a:r>
          </a:p>
          <a:p>
            <a:r>
              <a:rPr lang="en-MY" sz="2360" b="1" dirty="0"/>
              <a:t> </a:t>
            </a:r>
            <a:r>
              <a:rPr lang="en-MY" sz="2360" b="1" dirty="0" smtClean="0"/>
              <a:t>         </a:t>
            </a:r>
            <a:r>
              <a:rPr lang="en-MY" sz="2360" b="1" dirty="0" err="1" smtClean="0"/>
              <a:t>MutableLiveData</a:t>
            </a:r>
            <a:r>
              <a:rPr lang="en-MY" sz="2360" b="1" dirty="0" smtClean="0"/>
              <a:t> ();</a:t>
            </a:r>
            <a:endParaRPr lang="en-US" sz="2360" dirty="0" smtClean="0"/>
          </a:p>
          <a:p>
            <a:r>
              <a:rPr lang="en-US" sz="2360" dirty="0" smtClean="0"/>
              <a:t> </a:t>
            </a:r>
          </a:p>
          <a:p>
            <a:r>
              <a:rPr lang="en-US" sz="2360" dirty="0"/>
              <a:t> </a:t>
            </a:r>
            <a:r>
              <a:rPr lang="en-US" sz="2360" dirty="0" smtClean="0"/>
              <a:t>    …   </a:t>
            </a:r>
            <a:endParaRPr lang="en-US" sz="2360" dirty="0"/>
          </a:p>
          <a:p>
            <a:r>
              <a:rPr lang="en-US" sz="2360" dirty="0"/>
              <a:t>}</a:t>
            </a:r>
            <a:endParaRPr lang="en-MY" sz="2360" dirty="0"/>
          </a:p>
        </p:txBody>
      </p:sp>
    </p:spTree>
    <p:extLst>
      <p:ext uri="{BB962C8B-B14F-4D97-AF65-F5344CB8AC3E}">
        <p14:creationId xmlns:p14="http://schemas.microsoft.com/office/powerpoint/2010/main" val="269398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7" y="569549"/>
            <a:ext cx="3113186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32" dirty="0"/>
              <a:t>Accessing</a:t>
            </a:r>
            <a:r>
              <a:rPr sz="3993" spc="-195" dirty="0"/>
              <a:t> </a:t>
            </a:r>
            <a:r>
              <a:rPr sz="3993" spc="132" dirty="0"/>
              <a:t>data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646393" y="1948962"/>
            <a:ext cx="7859037" cy="3586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7" marR="540017" indent="-457200">
              <a:lnSpc>
                <a:spcPts val="3449"/>
              </a:lnSpc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45" dirty="0">
                <a:latin typeface="Gill Sans MT"/>
                <a:cs typeface="Gill Sans MT"/>
              </a:rPr>
              <a:t>Most </a:t>
            </a:r>
            <a:r>
              <a:rPr sz="2904" spc="59" dirty="0">
                <a:latin typeface="Gill Sans MT"/>
                <a:cs typeface="Gill Sans MT"/>
              </a:rPr>
              <a:t>applications </a:t>
            </a:r>
            <a:r>
              <a:rPr sz="2904" spc="9" dirty="0">
                <a:latin typeface="Gill Sans MT"/>
                <a:cs typeface="Gill Sans MT"/>
              </a:rPr>
              <a:t>need </a:t>
            </a:r>
            <a:r>
              <a:rPr sz="2904" spc="-73" dirty="0">
                <a:latin typeface="Gill Sans MT"/>
                <a:cs typeface="Gill Sans MT"/>
              </a:rPr>
              <a:t>to </a:t>
            </a:r>
            <a:r>
              <a:rPr sz="2904" spc="-23" dirty="0">
                <a:latin typeface="Gill Sans MT"/>
                <a:cs typeface="Gill Sans MT"/>
              </a:rPr>
              <a:t>be </a:t>
            </a:r>
            <a:r>
              <a:rPr sz="2904" spc="45" dirty="0">
                <a:latin typeface="Gill Sans MT"/>
                <a:cs typeface="Gill Sans MT"/>
              </a:rPr>
              <a:t>able</a:t>
            </a:r>
            <a:r>
              <a:rPr sz="2904" spc="-513" dirty="0">
                <a:latin typeface="Gill Sans MT"/>
                <a:cs typeface="Gill Sans MT"/>
              </a:rPr>
              <a:t> </a:t>
            </a:r>
            <a:r>
              <a:rPr sz="2904" spc="-73" dirty="0">
                <a:latin typeface="Gill Sans MT"/>
                <a:cs typeface="Gill Sans MT"/>
              </a:rPr>
              <a:t>to </a:t>
            </a:r>
            <a:r>
              <a:rPr sz="2904" spc="-68" dirty="0">
                <a:latin typeface="Gill Sans MT"/>
                <a:cs typeface="Gill Sans MT"/>
              </a:rPr>
              <a:t>store </a:t>
            </a:r>
            <a:r>
              <a:rPr sz="2904" spc="103" dirty="0">
                <a:latin typeface="Gill Sans MT"/>
                <a:cs typeface="Gill Sans MT"/>
              </a:rPr>
              <a:t>and  </a:t>
            </a:r>
            <a:r>
              <a:rPr sz="2904" spc="-45" dirty="0">
                <a:latin typeface="Gill Sans MT"/>
                <a:cs typeface="Gill Sans MT"/>
              </a:rPr>
              <a:t>retrieve</a:t>
            </a:r>
            <a:r>
              <a:rPr sz="2904" spc="-136" dirty="0">
                <a:latin typeface="Gill Sans MT"/>
                <a:cs typeface="Gill Sans MT"/>
              </a:rPr>
              <a:t> </a:t>
            </a:r>
            <a:r>
              <a:rPr sz="2904" spc="73" dirty="0">
                <a:latin typeface="Gill Sans MT"/>
                <a:cs typeface="Gill Sans MT"/>
              </a:rPr>
              <a:t>data.</a:t>
            </a:r>
            <a:endParaRPr sz="2904" dirty="0">
              <a:latin typeface="Gill Sans MT"/>
              <a:cs typeface="Gill Sans MT"/>
            </a:endParaRPr>
          </a:p>
          <a:p>
            <a:pPr marL="468726" indent="-457200">
              <a:spcBef>
                <a:spcPts val="576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14" dirty="0">
                <a:latin typeface="Gill Sans MT"/>
                <a:cs typeface="Gill Sans MT"/>
              </a:rPr>
              <a:t>Android </a:t>
            </a:r>
            <a:r>
              <a:rPr sz="2904" spc="-113" dirty="0">
                <a:latin typeface="Gill Sans MT"/>
                <a:cs typeface="Gill Sans MT"/>
              </a:rPr>
              <a:t>o</a:t>
            </a:r>
            <a:r>
              <a:rPr sz="2904" spc="-113" dirty="0">
                <a:latin typeface="Meiryo"/>
                <a:cs typeface="Meiryo"/>
              </a:rPr>
              <a:t>ﬀ</a:t>
            </a:r>
            <a:r>
              <a:rPr sz="2904" spc="-113" dirty="0">
                <a:latin typeface="Gill Sans MT"/>
                <a:cs typeface="Gill Sans MT"/>
              </a:rPr>
              <a:t>ers </a:t>
            </a:r>
            <a:r>
              <a:rPr sz="2904" spc="154" dirty="0">
                <a:latin typeface="Gill Sans MT"/>
                <a:cs typeface="Gill Sans MT"/>
              </a:rPr>
              <a:t>a </a:t>
            </a:r>
            <a:r>
              <a:rPr sz="2904" spc="23" dirty="0">
                <a:latin typeface="Gill Sans MT"/>
                <a:cs typeface="Gill Sans MT"/>
              </a:rPr>
              <a:t>number </a:t>
            </a:r>
            <a:r>
              <a:rPr sz="2904" spc="14" dirty="0">
                <a:latin typeface="Gill Sans MT"/>
                <a:cs typeface="Gill Sans MT"/>
              </a:rPr>
              <a:t>of</a:t>
            </a:r>
            <a:r>
              <a:rPr sz="2904" spc="-462" dirty="0">
                <a:latin typeface="Gill Sans MT"/>
                <a:cs typeface="Gill Sans MT"/>
              </a:rPr>
              <a:t> </a:t>
            </a:r>
            <a:r>
              <a:rPr sz="2904" spc="36" dirty="0">
                <a:latin typeface="Gill Sans MT"/>
                <a:cs typeface="Gill Sans MT"/>
              </a:rPr>
              <a:t>possibilities:</a:t>
            </a:r>
            <a:endParaRPr sz="2904" dirty="0">
              <a:latin typeface="Gill Sans MT"/>
              <a:cs typeface="Gill Sans MT"/>
            </a:endParaRPr>
          </a:p>
          <a:p>
            <a:pPr marL="702541" marR="4611" lvl="1" indent="-299690">
              <a:lnSpc>
                <a:spcPts val="2995"/>
              </a:lnSpc>
              <a:spcBef>
                <a:spcPts val="830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000" spc="-100" dirty="0">
                <a:latin typeface="Gill Sans MT"/>
                <a:cs typeface="Gill Sans MT"/>
              </a:rPr>
              <a:t>A</a:t>
            </a:r>
            <a:r>
              <a:rPr sz="2000" spc="-73" dirty="0">
                <a:latin typeface="Gill Sans MT"/>
                <a:cs typeface="Gill Sans MT"/>
              </a:rPr>
              <a:t> </a:t>
            </a:r>
            <a:r>
              <a:rPr sz="2000" spc="64" dirty="0">
                <a:latin typeface="Gill Sans MT"/>
                <a:cs typeface="Gill Sans MT"/>
              </a:rPr>
              <a:t>mechanism</a:t>
            </a:r>
            <a:r>
              <a:rPr sz="2000" spc="-73" dirty="0">
                <a:latin typeface="Gill Sans MT"/>
                <a:cs typeface="Gill Sans MT"/>
              </a:rPr>
              <a:t> </a:t>
            </a:r>
            <a:r>
              <a:rPr sz="2000" spc="-27" dirty="0">
                <a:latin typeface="Gill Sans MT"/>
                <a:cs typeface="Gill Sans MT"/>
              </a:rPr>
              <a:t>for</a:t>
            </a:r>
            <a:r>
              <a:rPr sz="2000" spc="-73" dirty="0">
                <a:latin typeface="Gill Sans MT"/>
                <a:cs typeface="Gill Sans MT"/>
              </a:rPr>
              <a:t> </a:t>
            </a:r>
            <a:r>
              <a:rPr sz="2000" spc="23" dirty="0">
                <a:latin typeface="Gill Sans MT"/>
                <a:cs typeface="Gill Sans MT"/>
              </a:rPr>
              <a:t>storing</a:t>
            </a:r>
            <a:r>
              <a:rPr sz="2000" spc="-73" dirty="0">
                <a:latin typeface="Gill Sans MT"/>
                <a:cs typeface="Gill Sans MT"/>
              </a:rPr>
              <a:t> </a:t>
            </a:r>
            <a:r>
              <a:rPr sz="2000" spc="59" dirty="0">
                <a:latin typeface="Gill Sans MT"/>
                <a:cs typeface="Gill Sans MT"/>
              </a:rPr>
              <a:t>key/value</a:t>
            </a:r>
            <a:r>
              <a:rPr sz="2000" spc="-73" dirty="0">
                <a:latin typeface="Gill Sans MT"/>
                <a:cs typeface="Gill Sans MT"/>
              </a:rPr>
              <a:t> </a:t>
            </a:r>
            <a:r>
              <a:rPr sz="2000" spc="32" dirty="0">
                <a:latin typeface="Gill Sans MT"/>
                <a:cs typeface="Gill Sans MT"/>
              </a:rPr>
              <a:t>pairs,</a:t>
            </a:r>
            <a:r>
              <a:rPr sz="2000" spc="-73" dirty="0">
                <a:latin typeface="Gill Sans MT"/>
                <a:cs typeface="Gill Sans MT"/>
              </a:rPr>
              <a:t> </a:t>
            </a:r>
            <a:r>
              <a:rPr sz="2000" spc="32" dirty="0">
                <a:latin typeface="Gill Sans MT"/>
                <a:cs typeface="Gill Sans MT"/>
              </a:rPr>
              <a:t>intended</a:t>
            </a:r>
            <a:r>
              <a:rPr sz="2000" spc="-73" dirty="0">
                <a:latin typeface="Gill Sans MT"/>
                <a:cs typeface="Gill Sans MT"/>
              </a:rPr>
              <a:t> </a:t>
            </a:r>
            <a:r>
              <a:rPr sz="2000" spc="-27" dirty="0">
                <a:latin typeface="Gill Sans MT"/>
                <a:cs typeface="Gill Sans MT"/>
              </a:rPr>
              <a:t>for  </a:t>
            </a:r>
            <a:r>
              <a:rPr sz="2000" spc="54" dirty="0">
                <a:latin typeface="Gill Sans MT"/>
                <a:cs typeface="Gill Sans MT"/>
              </a:rPr>
              <a:t>application</a:t>
            </a:r>
            <a:r>
              <a:rPr sz="2000" spc="-127" dirty="0">
                <a:latin typeface="Gill Sans MT"/>
                <a:cs typeface="Gill Sans MT"/>
              </a:rPr>
              <a:t> </a:t>
            </a:r>
            <a:r>
              <a:rPr sz="2000" spc="-23" dirty="0">
                <a:latin typeface="Gill Sans MT"/>
                <a:cs typeface="Gill Sans MT"/>
              </a:rPr>
              <a:t>preferences</a:t>
            </a:r>
            <a:endParaRPr sz="2000" dirty="0">
              <a:latin typeface="Gill Sans MT"/>
              <a:cs typeface="Gill Sans MT"/>
            </a:endParaRPr>
          </a:p>
          <a:p>
            <a:pPr marL="696778" lvl="1" indent="-293926">
              <a:spcBef>
                <a:spcPts val="576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000" spc="-100" dirty="0">
                <a:latin typeface="Gill Sans MT"/>
                <a:cs typeface="Gill Sans MT"/>
              </a:rPr>
              <a:t>A</a:t>
            </a:r>
            <a:r>
              <a:rPr sz="2000" spc="-77" dirty="0">
                <a:latin typeface="Gill Sans MT"/>
                <a:cs typeface="Gill Sans MT"/>
              </a:rPr>
              <a:t> </a:t>
            </a:r>
            <a:r>
              <a:rPr sz="2000" spc="54" dirty="0">
                <a:latin typeface="Gill Sans MT"/>
                <a:cs typeface="Gill Sans MT"/>
              </a:rPr>
              <a:t>means</a:t>
            </a:r>
            <a:r>
              <a:rPr sz="2000" spc="-77" dirty="0">
                <a:latin typeface="Gill Sans MT"/>
                <a:cs typeface="Gill Sans MT"/>
              </a:rPr>
              <a:t> </a:t>
            </a:r>
            <a:r>
              <a:rPr sz="2000" spc="14" dirty="0">
                <a:latin typeface="Gill Sans MT"/>
                <a:cs typeface="Gill Sans MT"/>
              </a:rPr>
              <a:t>of</a:t>
            </a:r>
            <a:r>
              <a:rPr sz="2000" spc="-77" dirty="0">
                <a:latin typeface="Gill Sans MT"/>
                <a:cs typeface="Gill Sans MT"/>
              </a:rPr>
              <a:t> </a:t>
            </a:r>
            <a:r>
              <a:rPr sz="2000" spc="100" dirty="0">
                <a:latin typeface="Gill Sans MT"/>
                <a:cs typeface="Gill Sans MT"/>
              </a:rPr>
              <a:t>saving</a:t>
            </a:r>
            <a:r>
              <a:rPr sz="2000" spc="-77" dirty="0">
                <a:latin typeface="Gill Sans MT"/>
                <a:cs typeface="Gill Sans MT"/>
              </a:rPr>
              <a:t> </a:t>
            </a:r>
            <a:r>
              <a:rPr sz="2000" spc="91" dirty="0">
                <a:latin typeface="Gill Sans MT"/>
                <a:cs typeface="Gill Sans MT"/>
              </a:rPr>
              <a:t>and</a:t>
            </a:r>
            <a:r>
              <a:rPr sz="2000" spc="-77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restoring</a:t>
            </a:r>
            <a:r>
              <a:rPr sz="2000" spc="-77" dirty="0">
                <a:latin typeface="Gill Sans MT"/>
                <a:cs typeface="Gill Sans MT"/>
              </a:rPr>
              <a:t> </a:t>
            </a:r>
            <a:r>
              <a:rPr sz="2000" spc="54" dirty="0">
                <a:latin typeface="Gill Sans MT"/>
                <a:cs typeface="Gill Sans MT"/>
              </a:rPr>
              <a:t>application</a:t>
            </a:r>
            <a:r>
              <a:rPr sz="2000" spc="-77" dirty="0">
                <a:latin typeface="Gill Sans MT"/>
                <a:cs typeface="Gill Sans MT"/>
              </a:rPr>
              <a:t> </a:t>
            </a:r>
            <a:r>
              <a:rPr sz="2000" spc="23" dirty="0">
                <a:latin typeface="Gill Sans MT"/>
                <a:cs typeface="Gill Sans MT"/>
              </a:rPr>
              <a:t>state</a:t>
            </a:r>
            <a:endParaRPr sz="2000" dirty="0">
              <a:latin typeface="Gill Sans MT"/>
              <a:cs typeface="Gill Sans MT"/>
            </a:endParaRPr>
          </a:p>
          <a:p>
            <a:pPr marL="696778" lvl="1" indent="-293926">
              <a:spcBef>
                <a:spcPts val="667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000" spc="-36" dirty="0">
                <a:latin typeface="Gill Sans MT"/>
                <a:cs typeface="Gill Sans MT"/>
              </a:rPr>
              <a:t>Access </a:t>
            </a:r>
            <a:r>
              <a:rPr sz="2000" spc="-64" dirty="0">
                <a:latin typeface="Gill Sans MT"/>
                <a:cs typeface="Gill Sans MT"/>
              </a:rPr>
              <a:t>to </a:t>
            </a:r>
            <a:r>
              <a:rPr sz="2000" spc="18" dirty="0">
                <a:latin typeface="Gill Sans MT"/>
                <a:cs typeface="Gill Sans MT"/>
              </a:rPr>
              <a:t>the </a:t>
            </a:r>
            <a:r>
              <a:rPr sz="2000" spc="68" dirty="0">
                <a:latin typeface="Gill Sans MT"/>
                <a:cs typeface="Gill Sans MT"/>
              </a:rPr>
              <a:t>file</a:t>
            </a:r>
            <a:r>
              <a:rPr sz="2000" spc="-245" dirty="0">
                <a:latin typeface="Gill Sans MT"/>
                <a:cs typeface="Gill Sans MT"/>
              </a:rPr>
              <a:t> </a:t>
            </a:r>
            <a:r>
              <a:rPr sz="2000" spc="41" dirty="0">
                <a:latin typeface="Gill Sans MT"/>
                <a:cs typeface="Gill Sans MT"/>
              </a:rPr>
              <a:t>system</a:t>
            </a:r>
            <a:endParaRPr sz="2000" dirty="0">
              <a:latin typeface="Gill Sans MT"/>
              <a:cs typeface="Gill Sans MT"/>
            </a:endParaRPr>
          </a:p>
          <a:p>
            <a:pPr marL="468726" indent="-457200">
              <a:spcBef>
                <a:spcPts val="667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59" dirty="0">
                <a:latin typeface="Gill Sans MT"/>
                <a:cs typeface="Gill Sans MT"/>
              </a:rPr>
              <a:t>Always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59" dirty="0">
                <a:latin typeface="Gill Sans MT"/>
                <a:cs typeface="Gill Sans MT"/>
              </a:rPr>
              <a:t>bearing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113" dirty="0">
                <a:latin typeface="Gill Sans MT"/>
                <a:cs typeface="Gill Sans MT"/>
              </a:rPr>
              <a:t>in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95" dirty="0">
                <a:latin typeface="Gill Sans MT"/>
                <a:cs typeface="Gill Sans MT"/>
              </a:rPr>
              <a:t>mind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64" dirty="0">
                <a:latin typeface="Gill Sans MT"/>
                <a:cs typeface="Gill Sans MT"/>
              </a:rPr>
              <a:t>limitations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14" dirty="0">
                <a:latin typeface="Gill Sans MT"/>
                <a:cs typeface="Gill Sans MT"/>
              </a:rPr>
              <a:t>of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-14" dirty="0">
                <a:latin typeface="Gill Sans MT"/>
                <a:cs typeface="Gill Sans MT"/>
              </a:rPr>
              <a:t>Android</a:t>
            </a:r>
            <a:endParaRPr sz="2904" dirty="0">
              <a:latin typeface="Gill Sans MT"/>
              <a:cs typeface="Gill Sans 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14" y="133727"/>
            <a:ext cx="202910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82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LiveData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 smtClean="0"/>
              <a:t>ViewModel</a:t>
            </a:r>
            <a:r>
              <a:rPr lang="en-US" dirty="0" smtClean="0"/>
              <a:t> Part 2 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446738" y="1354311"/>
            <a:ext cx="8250523" cy="414882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MY" sz="2400" dirty="0"/>
              <a:t>fun </a:t>
            </a:r>
            <a:r>
              <a:rPr lang="en-MY" sz="2400" dirty="0" err="1"/>
              <a:t>setAmount</a:t>
            </a:r>
            <a:r>
              <a:rPr lang="en-MY" sz="2400" dirty="0"/>
              <a:t>(value: String) {</a:t>
            </a:r>
            <a:br>
              <a:rPr lang="en-MY" sz="2400" dirty="0"/>
            </a:br>
            <a:r>
              <a:rPr lang="en-MY" sz="2400" dirty="0" smtClean="0"/>
              <a:t>    </a:t>
            </a:r>
            <a:r>
              <a:rPr lang="en-MY" sz="2400" dirty="0" err="1" smtClean="0"/>
              <a:t>this.dollarText</a:t>
            </a:r>
            <a:r>
              <a:rPr lang="en-MY" sz="2400" dirty="0" smtClean="0"/>
              <a:t> </a:t>
            </a:r>
            <a:r>
              <a:rPr lang="en-MY" sz="2400" dirty="0"/>
              <a:t>= value</a:t>
            </a:r>
            <a:br>
              <a:rPr lang="en-MY" sz="2400" dirty="0"/>
            </a:br>
            <a:r>
              <a:rPr lang="en-MY" sz="2400" dirty="0" smtClean="0"/>
              <a:t>    </a:t>
            </a:r>
            <a:r>
              <a:rPr lang="en-MY" sz="2400" strike="sngStrike" dirty="0" smtClean="0"/>
              <a:t>result </a:t>
            </a:r>
            <a:r>
              <a:rPr lang="en-MY" sz="2400" strike="sngStrike" dirty="0"/>
              <a:t>= </a:t>
            </a:r>
            <a:r>
              <a:rPr lang="en-MY" sz="2400" strike="sngStrike" dirty="0" err="1"/>
              <a:t>value.toFloat</a:t>
            </a:r>
            <a:r>
              <a:rPr lang="en-MY" sz="2400" strike="sngStrike" dirty="0"/>
              <a:t>() * rate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 smtClean="0"/>
              <a:t>    </a:t>
            </a:r>
            <a:r>
              <a:rPr lang="en-MY" sz="2400" b="1" dirty="0" err="1" smtClean="0"/>
              <a:t>result.value</a:t>
            </a:r>
            <a:r>
              <a:rPr lang="en-MY" sz="2400" b="1" dirty="0" smtClean="0"/>
              <a:t> </a:t>
            </a:r>
            <a:r>
              <a:rPr lang="en-MY" sz="2400" b="1" dirty="0"/>
              <a:t>= </a:t>
            </a:r>
            <a:r>
              <a:rPr lang="en-MY" sz="2400" b="1" dirty="0" err="1"/>
              <a:t>value.toFloat</a:t>
            </a:r>
            <a:r>
              <a:rPr lang="en-MY" sz="2400" b="1" dirty="0"/>
              <a:t>() * rate</a:t>
            </a:r>
            <a:br>
              <a:rPr lang="en-MY" sz="2400" b="1" dirty="0"/>
            </a:br>
            <a:r>
              <a:rPr lang="en-MY" sz="2400" dirty="0" smtClean="0"/>
              <a:t>}</a:t>
            </a:r>
          </a:p>
          <a:p>
            <a:r>
              <a:rPr lang="en-MY" sz="2400" dirty="0"/>
              <a:t/>
            </a:r>
            <a:br>
              <a:rPr lang="en-MY" sz="2400" dirty="0"/>
            </a:br>
            <a:r>
              <a:rPr lang="en-MY" sz="2400" strike="sngStrike" dirty="0"/>
              <a:t>fun </a:t>
            </a:r>
            <a:r>
              <a:rPr lang="en-MY" sz="2400" strike="sngStrike" dirty="0" err="1"/>
              <a:t>getResult</a:t>
            </a:r>
            <a:r>
              <a:rPr lang="en-MY" sz="2400" strike="sngStrike" dirty="0"/>
              <a:t>(): Float {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b="1" dirty="0" smtClean="0"/>
              <a:t>fun </a:t>
            </a:r>
            <a:r>
              <a:rPr lang="en-MY" sz="2400" b="1" dirty="0" err="1"/>
              <a:t>getResult</a:t>
            </a:r>
            <a:r>
              <a:rPr lang="en-MY" sz="2400" b="1" dirty="0"/>
              <a:t>(): </a:t>
            </a:r>
            <a:r>
              <a:rPr lang="en-MY" sz="2400" b="1" dirty="0" err="1"/>
              <a:t>MutableLiveData</a:t>
            </a:r>
            <a:r>
              <a:rPr lang="en-MY" sz="2400" b="1" dirty="0"/>
              <a:t>&lt;Float&gt; {</a:t>
            </a:r>
            <a:br>
              <a:rPr lang="en-MY" sz="2400" b="1" dirty="0"/>
            </a:br>
            <a:r>
              <a:rPr lang="en-MY" sz="2400" b="1" dirty="0" smtClean="0"/>
              <a:t>     </a:t>
            </a:r>
            <a:r>
              <a:rPr lang="en-MY" sz="2400" dirty="0" smtClean="0"/>
              <a:t>return </a:t>
            </a:r>
            <a:r>
              <a:rPr lang="en-MY" sz="2400" dirty="0"/>
              <a:t>result</a:t>
            </a:r>
            <a:br>
              <a:rPr lang="en-MY" sz="2400" dirty="0"/>
            </a:br>
            <a:r>
              <a:rPr lang="en-MY" sz="2400" dirty="0"/>
              <a:t>}</a:t>
            </a:r>
            <a:r>
              <a:rPr lang="en-MY" sz="2400" dirty="0"/>
              <a:t> </a:t>
            </a:r>
            <a:br>
              <a:rPr lang="en-MY" sz="2400" dirty="0"/>
            </a:br>
            <a:endParaRPr lang="en-MY" sz="2360" dirty="0"/>
          </a:p>
        </p:txBody>
      </p:sp>
    </p:spTree>
    <p:extLst>
      <p:ext uri="{BB962C8B-B14F-4D97-AF65-F5344CB8AC3E}">
        <p14:creationId xmlns:p14="http://schemas.microsoft.com/office/powerpoint/2010/main" val="2507961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the Observer 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319" y="1926292"/>
            <a:ext cx="8121942" cy="37709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i="1" dirty="0"/>
              <a:t>Observer </a:t>
            </a:r>
            <a:r>
              <a:rPr lang="en-US" sz="2400" dirty="0"/>
              <a:t>instance in UI controller declares the </a:t>
            </a:r>
            <a:r>
              <a:rPr lang="en-US" sz="2400" b="1" i="1" dirty="0" err="1" smtClean="0"/>
              <a:t>onChanged</a:t>
            </a:r>
            <a:r>
              <a:rPr lang="en-US" sz="2400" i="1" dirty="0" smtClean="0"/>
              <a:t>() </a:t>
            </a:r>
            <a:r>
              <a:rPr lang="en-US" sz="2400" dirty="0"/>
              <a:t>method to receive notification when the result value had changed and display the latest data.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Add the </a:t>
            </a:r>
            <a:r>
              <a:rPr lang="en-US" sz="2400" dirty="0"/>
              <a:t>observer to </a:t>
            </a:r>
            <a:r>
              <a:rPr lang="en-US" sz="2400" dirty="0" smtClean="0"/>
              <a:t>the result </a:t>
            </a:r>
            <a:r>
              <a:rPr lang="en-US" sz="2400" dirty="0" err="1"/>
              <a:t>LiveData</a:t>
            </a:r>
            <a:r>
              <a:rPr lang="en-US" sz="2400" dirty="0"/>
              <a:t> object, a reference to which can be obtained via a call to </a:t>
            </a:r>
            <a:r>
              <a:rPr lang="en-US" sz="2400" dirty="0" smtClean="0"/>
              <a:t>the </a:t>
            </a:r>
            <a:r>
              <a:rPr lang="en-US" sz="2400" b="1" i="1" dirty="0" err="1" smtClean="0"/>
              <a:t>getValue</a:t>
            </a:r>
            <a:r>
              <a:rPr lang="en-US" sz="2400" i="1" dirty="0" smtClean="0"/>
              <a:t>() </a:t>
            </a:r>
            <a:r>
              <a:rPr lang="en-US" sz="2400" dirty="0"/>
              <a:t>method of the </a:t>
            </a:r>
            <a:r>
              <a:rPr lang="en-US" sz="2400" dirty="0" err="1"/>
              <a:t>ViewModel</a:t>
            </a:r>
            <a:r>
              <a:rPr lang="en-US" sz="2400" dirty="0"/>
              <a:t> object.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414955" indent="-414955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74763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38" y="299175"/>
            <a:ext cx="8250523" cy="558653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LiveData</a:t>
            </a:r>
            <a:r>
              <a:rPr lang="en-US" dirty="0"/>
              <a:t> in </a:t>
            </a:r>
            <a:r>
              <a:rPr lang="en-US" dirty="0" err="1"/>
              <a:t>ViewModel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397668" y="1261097"/>
            <a:ext cx="8348661" cy="458959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60" i="1" dirty="0"/>
              <a:t>//Create Observer object in UI Controller class</a:t>
            </a:r>
          </a:p>
          <a:p>
            <a:endParaRPr lang="en-US" sz="2360" dirty="0"/>
          </a:p>
          <a:p>
            <a:r>
              <a:rPr lang="en-MY" sz="2541" dirty="0" err="1"/>
              <a:t>val</a:t>
            </a:r>
            <a:r>
              <a:rPr lang="en-MY" sz="2541" dirty="0"/>
              <a:t> </a:t>
            </a:r>
            <a:r>
              <a:rPr lang="en-MY" sz="2541" b="1" dirty="0" err="1">
                <a:solidFill>
                  <a:srgbClr val="0070C0"/>
                </a:solidFill>
              </a:rPr>
              <a:t>resultObserver</a:t>
            </a:r>
            <a:r>
              <a:rPr lang="en-MY" sz="2541" dirty="0">
                <a:solidFill>
                  <a:srgbClr val="0070C0"/>
                </a:solidFill>
              </a:rPr>
              <a:t> </a:t>
            </a:r>
            <a:r>
              <a:rPr lang="en-MY" sz="2541" dirty="0"/>
              <a:t>= Observer&lt;Float&gt; </a:t>
            </a:r>
            <a:r>
              <a:rPr lang="en-MY" sz="2541" dirty="0"/>
              <a:t>{</a:t>
            </a:r>
            <a:r>
              <a:rPr lang="en-MY" sz="2541" dirty="0"/>
              <a:t> </a:t>
            </a:r>
            <a:r>
              <a:rPr lang="en-MY" sz="2541" dirty="0"/>
              <a:t>result </a:t>
            </a:r>
            <a:r>
              <a:rPr lang="en-MY" sz="2541" dirty="0"/>
              <a:t>-&gt; </a:t>
            </a:r>
            <a:r>
              <a:rPr lang="en-MY" sz="2541" dirty="0"/>
              <a:t>     </a:t>
            </a:r>
          </a:p>
          <a:p>
            <a:r>
              <a:rPr lang="en-MY" sz="2541" dirty="0"/>
              <a:t>       </a:t>
            </a:r>
            <a:r>
              <a:rPr lang="en-MY" sz="2541" dirty="0" err="1"/>
              <a:t>binding.resultText.text</a:t>
            </a:r>
            <a:r>
              <a:rPr lang="en-MY" sz="2541" dirty="0"/>
              <a:t> </a:t>
            </a:r>
            <a:r>
              <a:rPr lang="en-MY" sz="2541" dirty="0"/>
              <a:t>= </a:t>
            </a:r>
            <a:r>
              <a:rPr lang="en-MY" sz="2541" dirty="0" err="1"/>
              <a:t>result.toString</a:t>
            </a:r>
            <a:r>
              <a:rPr lang="en-MY" sz="2541" dirty="0"/>
              <a:t>()</a:t>
            </a:r>
            <a:br>
              <a:rPr lang="en-MY" sz="2541" dirty="0"/>
            </a:br>
            <a:r>
              <a:rPr lang="en-MY" sz="2541" dirty="0"/>
              <a:t>}</a:t>
            </a:r>
            <a:r>
              <a:rPr lang="en-MY" sz="2541" dirty="0"/>
              <a:t> </a:t>
            </a:r>
            <a:br>
              <a:rPr lang="en-MY" sz="2541" dirty="0"/>
            </a:br>
            <a:endParaRPr lang="en-US" sz="2360" dirty="0"/>
          </a:p>
          <a:p>
            <a:r>
              <a:rPr lang="en-US" sz="2360" dirty="0"/>
              <a:t>//Bind the </a:t>
            </a:r>
            <a:r>
              <a:rPr lang="en-US" sz="2360" dirty="0" err="1"/>
              <a:t>ViewModel</a:t>
            </a:r>
            <a:r>
              <a:rPr lang="en-US" sz="2360" dirty="0"/>
              <a:t> object with Observer object</a:t>
            </a:r>
            <a:endParaRPr lang="en-US" sz="2360" dirty="0"/>
          </a:p>
          <a:p>
            <a:r>
              <a:rPr lang="en-MY" sz="2541" dirty="0" err="1"/>
              <a:t>viewModel.getResult</a:t>
            </a:r>
            <a:r>
              <a:rPr lang="en-MY" sz="2541" dirty="0"/>
              <a:t>().observe(</a:t>
            </a:r>
            <a:r>
              <a:rPr lang="en-MY" sz="2541" dirty="0" err="1"/>
              <a:t>viewLifecycleOwner</a:t>
            </a:r>
            <a:r>
              <a:rPr lang="en-MY" sz="2541" dirty="0"/>
              <a:t>, </a:t>
            </a:r>
            <a:r>
              <a:rPr lang="en-MY" sz="2541" dirty="0" err="1"/>
              <a:t>resultObserver</a:t>
            </a:r>
            <a:r>
              <a:rPr lang="en-MY" sz="2541" dirty="0"/>
              <a:t>)</a:t>
            </a:r>
            <a:r>
              <a:rPr lang="en-MY" sz="2541" dirty="0"/>
              <a:t> </a:t>
            </a:r>
            <a:br>
              <a:rPr lang="en-MY" sz="2541" dirty="0"/>
            </a:br>
            <a:endParaRPr lang="en-MY" sz="2360" dirty="0"/>
          </a:p>
          <a:p>
            <a:r>
              <a:rPr lang="en-US" sz="2360" dirty="0"/>
              <a:t>//No need extra statement to set the data explicitly</a:t>
            </a:r>
            <a:endParaRPr lang="en-MY" sz="2360" dirty="0"/>
          </a:p>
          <a:p>
            <a:r>
              <a:rPr lang="en-MY" sz="2360" strike="sngStrike" dirty="0" err="1" smtClean="0"/>
              <a:t>resultText.text</a:t>
            </a:r>
            <a:r>
              <a:rPr lang="en-MY" sz="2360" strike="sngStrike" dirty="0" smtClean="0"/>
              <a:t> = (</a:t>
            </a:r>
            <a:r>
              <a:rPr lang="en-MY" sz="2360" strike="sngStrike" dirty="0" err="1" smtClean="0"/>
              <a:t>mViewModel.getResult</a:t>
            </a:r>
            <a:r>
              <a:rPr lang="en-MY" sz="2360" strike="sngStrike" dirty="0"/>
              <a:t>().</a:t>
            </a:r>
            <a:r>
              <a:rPr lang="en-MY" sz="2360" strike="sngStrike" dirty="0" err="1"/>
              <a:t>toString</a:t>
            </a:r>
            <a:r>
              <a:rPr lang="en-MY" sz="2360" strike="sngStrike" dirty="0" smtClean="0"/>
              <a:t>())</a:t>
            </a:r>
            <a:endParaRPr lang="en-MY" sz="2360" strike="sngStrike" dirty="0"/>
          </a:p>
        </p:txBody>
      </p:sp>
    </p:spTree>
    <p:extLst>
      <p:ext uri="{BB962C8B-B14F-4D97-AF65-F5344CB8AC3E}">
        <p14:creationId xmlns:p14="http://schemas.microsoft.com/office/powerpoint/2010/main" val="482383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7" y="569549"/>
            <a:ext cx="2751928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136" dirty="0" err="1" smtClean="0"/>
              <a:t>Summar</a:t>
            </a:r>
            <a:r>
              <a:rPr lang="en-MY" sz="3993" spc="136" dirty="0" smtClean="0"/>
              <a:t>y</a:t>
            </a:r>
            <a:endParaRPr sz="3993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505430" y="6237871"/>
            <a:ext cx="207469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3">
              <a:lnSpc>
                <a:spcPts val="1475"/>
              </a:lnSpc>
            </a:pPr>
            <a:fld id="{81D60167-4931-47E6-BA6A-407CBD079E47}" type="slidenum">
              <a:rPr spc="-5" dirty="0"/>
              <a:pPr marL="23053">
                <a:lnSpc>
                  <a:spcPts val="1475"/>
                </a:lnSpc>
              </a:pPr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21789" y="1827971"/>
            <a:ext cx="6284003" cy="3421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6" indent="-457200"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50" dirty="0">
                <a:latin typeface="Gill Sans MT"/>
                <a:cs typeface="Gill Sans MT"/>
              </a:rPr>
              <a:t>Data </a:t>
            </a:r>
            <a:r>
              <a:rPr sz="2904" spc="14" dirty="0">
                <a:latin typeface="Gill Sans MT"/>
                <a:cs typeface="Gill Sans MT"/>
              </a:rPr>
              <a:t>access</a:t>
            </a:r>
            <a:r>
              <a:rPr sz="2904" spc="-295" dirty="0">
                <a:latin typeface="Gill Sans MT"/>
                <a:cs typeface="Gill Sans MT"/>
              </a:rPr>
              <a:t> </a:t>
            </a:r>
            <a:r>
              <a:rPr sz="2904" spc="5" dirty="0">
                <a:latin typeface="Gill Sans MT"/>
                <a:cs typeface="Gill Sans MT"/>
              </a:rPr>
              <a:t>options</a:t>
            </a:r>
            <a:endParaRPr sz="2904" dirty="0">
              <a:latin typeface="Gill Sans MT"/>
              <a:cs typeface="Gill Sans MT"/>
            </a:endParaRPr>
          </a:p>
          <a:p>
            <a:pPr marL="468726" indent="-457200">
              <a:spcBef>
                <a:spcPts val="685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18" dirty="0">
                <a:latin typeface="Gill Sans MT"/>
                <a:cs typeface="Gill Sans MT"/>
              </a:rPr>
              <a:t>Preferences</a:t>
            </a:r>
            <a:endParaRPr sz="2904" dirty="0">
              <a:latin typeface="Gill Sans MT"/>
              <a:cs typeface="Gill Sans MT"/>
            </a:endParaRPr>
          </a:p>
          <a:p>
            <a:pPr marL="860052" lvl="1" indent="-457200">
              <a:spcBef>
                <a:spcPts val="594"/>
              </a:spcBef>
              <a:buSzPct val="75000"/>
              <a:buFont typeface="Courier New" panose="02070309020205020404" pitchFamily="49" charset="0"/>
              <a:buChar char="o"/>
              <a:tabLst>
                <a:tab pos="696202" algn="l"/>
                <a:tab pos="696778" algn="l"/>
              </a:tabLst>
            </a:pPr>
            <a:r>
              <a:rPr sz="2400" spc="5" dirty="0">
                <a:latin typeface="Gill Sans MT"/>
                <a:cs typeface="Gill Sans MT"/>
              </a:rPr>
              <a:t>SharedPreferences</a:t>
            </a:r>
            <a:endParaRPr sz="2400" dirty="0">
              <a:latin typeface="Gill Sans MT"/>
              <a:cs typeface="Gill Sans MT"/>
            </a:endParaRPr>
          </a:p>
          <a:p>
            <a:pPr marL="860052" lvl="1" indent="-457200">
              <a:spcBef>
                <a:spcPts val="667"/>
              </a:spcBef>
              <a:buSzPct val="75000"/>
              <a:buFont typeface="Courier New" panose="02070309020205020404" pitchFamily="49" charset="0"/>
              <a:buChar char="o"/>
              <a:tabLst>
                <a:tab pos="696202" algn="l"/>
                <a:tab pos="696778" algn="l"/>
              </a:tabLst>
            </a:pPr>
            <a:r>
              <a:rPr sz="2400" spc="-18" dirty="0">
                <a:latin typeface="Gill Sans MT"/>
                <a:cs typeface="Gill Sans MT"/>
              </a:rPr>
              <a:t>Preferences </a:t>
            </a:r>
            <a:r>
              <a:rPr sz="2400" spc="-14" dirty="0">
                <a:latin typeface="Gill Sans MT"/>
                <a:cs typeface="Gill Sans MT"/>
              </a:rPr>
              <a:t>Screen </a:t>
            </a:r>
            <a:r>
              <a:rPr sz="2400" spc="91" dirty="0">
                <a:latin typeface="Gill Sans MT"/>
                <a:cs typeface="Gill Sans MT"/>
              </a:rPr>
              <a:t>and</a:t>
            </a:r>
            <a:r>
              <a:rPr sz="2400" spc="-191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PreferenceActivity</a:t>
            </a:r>
          </a:p>
          <a:p>
            <a:pPr marL="860052" lvl="1" indent="-457200">
              <a:spcBef>
                <a:spcPts val="667"/>
              </a:spcBef>
              <a:buSzPct val="75000"/>
              <a:buFont typeface="Courier New" panose="02070309020205020404" pitchFamily="49" charset="0"/>
              <a:buChar char="o"/>
              <a:tabLst>
                <a:tab pos="696202" algn="l"/>
                <a:tab pos="696778" algn="l"/>
              </a:tabLst>
            </a:pPr>
            <a:r>
              <a:rPr sz="2400" spc="64" dirty="0">
                <a:latin typeface="Gill Sans MT"/>
                <a:cs typeface="Gill Sans MT"/>
              </a:rPr>
              <a:t>Change</a:t>
            </a:r>
            <a:r>
              <a:rPr sz="2400" spc="-127" dirty="0">
                <a:latin typeface="Gill Sans MT"/>
                <a:cs typeface="Gill Sans MT"/>
              </a:rPr>
              <a:t> </a:t>
            </a:r>
            <a:r>
              <a:rPr sz="2400" spc="5" dirty="0">
                <a:latin typeface="Gill Sans MT"/>
                <a:cs typeface="Gill Sans MT"/>
              </a:rPr>
              <a:t>Listeners</a:t>
            </a:r>
            <a:endParaRPr lang="en-US" sz="2400" spc="5" dirty="0">
              <a:latin typeface="Gill Sans MT"/>
              <a:cs typeface="Gill Sans MT"/>
            </a:endParaRPr>
          </a:p>
          <a:p>
            <a:pPr marL="457200" indent="-457200">
              <a:spcBef>
                <a:spcPts val="667"/>
              </a:spcBef>
              <a:buSzPct val="75000"/>
              <a:buFont typeface="Wingdings" panose="05000000000000000000" pitchFamily="2" charset="2"/>
              <a:buChar char="q"/>
              <a:tabLst>
                <a:tab pos="696202" algn="l"/>
                <a:tab pos="696778" algn="l"/>
              </a:tabLst>
            </a:pPr>
            <a:r>
              <a:rPr lang="en-US" sz="2904" spc="5" dirty="0" err="1">
                <a:latin typeface="Gill Sans MT"/>
                <a:cs typeface="Gill Sans MT"/>
              </a:rPr>
              <a:t>ViewModel</a:t>
            </a:r>
            <a:r>
              <a:rPr lang="en-US" sz="2904" spc="5" dirty="0">
                <a:latin typeface="Gill Sans MT"/>
                <a:cs typeface="Gill Sans MT"/>
              </a:rPr>
              <a:t> </a:t>
            </a:r>
          </a:p>
          <a:p>
            <a:pPr marL="457200" indent="-457200">
              <a:spcBef>
                <a:spcPts val="667"/>
              </a:spcBef>
              <a:buSzPct val="75000"/>
              <a:buFont typeface="Wingdings" panose="05000000000000000000" pitchFamily="2" charset="2"/>
              <a:buChar char="q"/>
              <a:tabLst>
                <a:tab pos="696202" algn="l"/>
                <a:tab pos="696778" algn="l"/>
              </a:tabLst>
            </a:pPr>
            <a:r>
              <a:rPr lang="en-US" sz="2904" spc="5" dirty="0" err="1">
                <a:latin typeface="Gill Sans MT"/>
                <a:cs typeface="Gill Sans MT"/>
              </a:rPr>
              <a:t>LiveData</a:t>
            </a:r>
            <a:endParaRPr sz="2904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4567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7" y="569549"/>
            <a:ext cx="3113186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32" dirty="0"/>
              <a:t>Accessing</a:t>
            </a:r>
            <a:r>
              <a:rPr sz="3993" spc="-195" dirty="0"/>
              <a:t> </a:t>
            </a:r>
            <a:r>
              <a:rPr sz="3993" spc="132" dirty="0"/>
              <a:t>data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621789" y="2084345"/>
            <a:ext cx="7595667" cy="1765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76" indent="-293350">
              <a:buSzPct val="43750"/>
              <a:buFont typeface="Arial"/>
              <a:buChar char="●"/>
              <a:tabLst>
                <a:tab pos="305453" algn="l"/>
              </a:tabLst>
            </a:pPr>
            <a:r>
              <a:rPr sz="2904" spc="-73" dirty="0">
                <a:latin typeface="Gill Sans MT"/>
                <a:cs typeface="Gill Sans MT"/>
              </a:rPr>
              <a:t>There </a:t>
            </a:r>
            <a:r>
              <a:rPr sz="2904" spc="-23" dirty="0">
                <a:latin typeface="Gill Sans MT"/>
                <a:cs typeface="Gill Sans MT"/>
              </a:rPr>
              <a:t>are </a:t>
            </a:r>
            <a:r>
              <a:rPr sz="2904" spc="32" dirty="0">
                <a:latin typeface="Gill Sans MT"/>
                <a:cs typeface="Gill Sans MT"/>
              </a:rPr>
              <a:t>also </a:t>
            </a:r>
            <a:r>
              <a:rPr sz="2904" spc="-27" dirty="0">
                <a:latin typeface="Gill Sans MT"/>
                <a:cs typeface="Gill Sans MT"/>
              </a:rPr>
              <a:t>some </a:t>
            </a:r>
            <a:r>
              <a:rPr sz="2904" spc="-73" dirty="0">
                <a:latin typeface="Gill Sans MT"/>
                <a:cs typeface="Gill Sans MT"/>
              </a:rPr>
              <a:t>more </a:t>
            </a:r>
            <a:r>
              <a:rPr sz="2904" spc="36" dirty="0">
                <a:latin typeface="Gill Sans MT"/>
                <a:cs typeface="Gill Sans MT"/>
              </a:rPr>
              <a:t>sophisticated</a:t>
            </a:r>
            <a:r>
              <a:rPr sz="2904" spc="-318" dirty="0">
                <a:latin typeface="Gill Sans MT"/>
                <a:cs typeface="Gill Sans MT"/>
              </a:rPr>
              <a:t> </a:t>
            </a:r>
            <a:r>
              <a:rPr sz="2904" dirty="0">
                <a:latin typeface="Gill Sans MT"/>
                <a:cs typeface="Gill Sans MT"/>
              </a:rPr>
              <a:t>options.</a:t>
            </a:r>
          </a:p>
          <a:p>
            <a:pPr marL="702541" lvl="1" indent="-299690">
              <a:spcBef>
                <a:spcPts val="594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400" spc="32" dirty="0">
                <a:latin typeface="Gill Sans MT"/>
                <a:cs typeface="Gill Sans MT"/>
              </a:rPr>
              <a:t>Databases</a:t>
            </a:r>
            <a:r>
              <a:rPr sz="2400" spc="-109" dirty="0">
                <a:latin typeface="Gill Sans MT"/>
                <a:cs typeface="Gill Sans MT"/>
              </a:rPr>
              <a:t> </a:t>
            </a:r>
            <a:r>
              <a:rPr sz="2400" spc="-18" dirty="0">
                <a:latin typeface="Gill Sans MT"/>
                <a:cs typeface="Gill Sans MT"/>
              </a:rPr>
              <a:t>(SQLite)</a:t>
            </a:r>
            <a:endParaRPr sz="2400" dirty="0">
              <a:latin typeface="Gill Sans MT"/>
              <a:cs typeface="Gill Sans MT"/>
            </a:endParaRPr>
          </a:p>
          <a:p>
            <a:pPr marL="702541" marR="12103" lvl="1" indent="-299690">
              <a:lnSpc>
                <a:spcPts val="2995"/>
              </a:lnSpc>
              <a:spcBef>
                <a:spcPts val="811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400" spc="-32" dirty="0">
                <a:latin typeface="Gill Sans MT"/>
                <a:cs typeface="Gill Sans MT"/>
              </a:rPr>
              <a:t>ContentProviders—allow </a:t>
            </a:r>
            <a:r>
              <a:rPr sz="2400" spc="32" dirty="0">
                <a:latin typeface="Gill Sans MT"/>
                <a:cs typeface="Gill Sans MT"/>
              </a:rPr>
              <a:t>you </a:t>
            </a:r>
            <a:r>
              <a:rPr sz="2400" spc="-64" dirty="0">
                <a:latin typeface="Gill Sans MT"/>
                <a:cs typeface="Gill Sans MT"/>
              </a:rPr>
              <a:t>to </a:t>
            </a:r>
            <a:r>
              <a:rPr sz="2400" spc="18" dirty="0">
                <a:latin typeface="Gill Sans MT"/>
                <a:cs typeface="Gill Sans MT"/>
              </a:rPr>
              <a:t>share </a:t>
            </a:r>
            <a:r>
              <a:rPr sz="2400" spc="82" dirty="0">
                <a:latin typeface="Gill Sans MT"/>
                <a:cs typeface="Gill Sans MT"/>
              </a:rPr>
              <a:t>data</a:t>
            </a:r>
            <a:r>
              <a:rPr sz="2400" spc="-327" dirty="0">
                <a:latin typeface="Gill Sans MT"/>
                <a:cs typeface="Gill Sans MT"/>
              </a:rPr>
              <a:t> </a:t>
            </a:r>
            <a:r>
              <a:rPr sz="2400" spc="-14" dirty="0">
                <a:latin typeface="Gill Sans MT"/>
                <a:cs typeface="Gill Sans MT"/>
              </a:rPr>
              <a:t>between  </a:t>
            </a:r>
            <a:r>
              <a:rPr sz="2400" spc="50" dirty="0">
                <a:latin typeface="Gill Sans MT"/>
                <a:cs typeface="Gill Sans MT"/>
              </a:rPr>
              <a:t>applications </a:t>
            </a:r>
            <a:r>
              <a:rPr sz="2400" spc="36" dirty="0">
                <a:latin typeface="Gill Sans MT"/>
                <a:cs typeface="Gill Sans MT"/>
              </a:rPr>
              <a:t>(normally </a:t>
            </a:r>
            <a:r>
              <a:rPr sz="2400" spc="-9" dirty="0">
                <a:latin typeface="Gill Sans MT"/>
                <a:cs typeface="Gill Sans MT"/>
              </a:rPr>
              <a:t>not</a:t>
            </a:r>
            <a:r>
              <a:rPr sz="2400" spc="-295" dirty="0">
                <a:latin typeface="Gill Sans MT"/>
                <a:cs typeface="Gill Sans MT"/>
              </a:rPr>
              <a:t> </a:t>
            </a:r>
            <a:r>
              <a:rPr sz="2400" spc="5" dirty="0">
                <a:latin typeface="Gill Sans MT"/>
                <a:cs typeface="Gill Sans MT"/>
              </a:rPr>
              <a:t>possible)</a:t>
            </a:r>
            <a:endParaRPr sz="2400" dirty="0">
              <a:latin typeface="Gill Sans MT"/>
              <a:cs typeface="Gill Sans MT"/>
            </a:endParaRPr>
          </a:p>
        </p:txBody>
      </p:sp>
      <p:pic>
        <p:nvPicPr>
          <p:cNvPr id="2050" name="Picture 2" descr="java - Which Android Data Storage Technique to use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08" y="4221623"/>
            <a:ext cx="4617148" cy="17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4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7" y="534395"/>
            <a:ext cx="4007608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64" dirty="0"/>
              <a:t>Shared</a:t>
            </a:r>
            <a:r>
              <a:rPr sz="3993" spc="-177" dirty="0"/>
              <a:t> </a:t>
            </a:r>
            <a:r>
              <a:rPr sz="3993" spc="-23" dirty="0"/>
              <a:t>Preferences</a:t>
            </a:r>
            <a:endParaRPr sz="3993" dirty="0"/>
          </a:p>
        </p:txBody>
      </p:sp>
      <p:sp>
        <p:nvSpPr>
          <p:cNvPr id="3" name="object 3"/>
          <p:cNvSpPr txBox="1"/>
          <p:nvPr/>
        </p:nvSpPr>
        <p:spPr>
          <a:xfrm>
            <a:off x="698702" y="1923366"/>
            <a:ext cx="7806728" cy="3886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7" marR="4611" indent="-457200">
              <a:lnSpc>
                <a:spcPts val="3086"/>
              </a:lnSpc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9" dirty="0">
                <a:latin typeface="Gill Sans MT"/>
                <a:cs typeface="Gill Sans MT"/>
              </a:rPr>
              <a:t>Used </a:t>
            </a:r>
            <a:r>
              <a:rPr sz="2904" spc="-73" dirty="0">
                <a:latin typeface="Gill Sans MT"/>
                <a:cs typeface="Gill Sans MT"/>
              </a:rPr>
              <a:t>to </a:t>
            </a:r>
            <a:r>
              <a:rPr sz="2904" spc="18" dirty="0">
                <a:latin typeface="Gill Sans MT"/>
                <a:cs typeface="Gill Sans MT"/>
              </a:rPr>
              <a:t>share </a:t>
            </a:r>
            <a:r>
              <a:rPr sz="2904" spc="95" dirty="0">
                <a:latin typeface="Gill Sans MT"/>
                <a:cs typeface="Gill Sans MT"/>
              </a:rPr>
              <a:t>data </a:t>
            </a:r>
            <a:r>
              <a:rPr sz="2904" spc="-14" dirty="0">
                <a:latin typeface="Gill Sans MT"/>
                <a:cs typeface="Gill Sans MT"/>
              </a:rPr>
              <a:t>between </a:t>
            </a:r>
            <a:r>
              <a:rPr sz="2904" spc="64" dirty="0">
                <a:latin typeface="Gill Sans MT"/>
                <a:cs typeface="Gill Sans MT"/>
              </a:rPr>
              <a:t>application  </a:t>
            </a:r>
            <a:r>
              <a:rPr sz="2904" dirty="0">
                <a:latin typeface="Gill Sans MT"/>
                <a:cs typeface="Gill Sans MT"/>
              </a:rPr>
              <a:t>components, </a:t>
            </a:r>
            <a:r>
              <a:rPr sz="2904" spc="-136" dirty="0">
                <a:latin typeface="Gill Sans MT"/>
                <a:cs typeface="Gill Sans MT"/>
              </a:rPr>
              <a:t>or </a:t>
            </a:r>
            <a:r>
              <a:rPr sz="2904" spc="-14" dirty="0">
                <a:latin typeface="Gill Sans MT"/>
                <a:cs typeface="Gill Sans MT"/>
              </a:rPr>
              <a:t>between </a:t>
            </a:r>
            <a:r>
              <a:rPr sz="2904" spc="64" dirty="0">
                <a:latin typeface="Gill Sans MT"/>
                <a:cs typeface="Gill Sans MT"/>
              </a:rPr>
              <a:t>application</a:t>
            </a:r>
            <a:r>
              <a:rPr sz="2904" spc="-195" dirty="0">
                <a:latin typeface="Gill Sans MT"/>
                <a:cs typeface="Gill Sans MT"/>
              </a:rPr>
              <a:t> </a:t>
            </a:r>
            <a:r>
              <a:rPr sz="2904" spc="14" dirty="0">
                <a:latin typeface="Gill Sans MT"/>
                <a:cs typeface="Gill Sans MT"/>
              </a:rPr>
              <a:t>sessions</a:t>
            </a:r>
            <a:endParaRPr sz="2904" dirty="0">
              <a:latin typeface="Gill Sans MT"/>
              <a:cs typeface="Gill Sans MT"/>
            </a:endParaRPr>
          </a:p>
          <a:p>
            <a:pPr marL="468726" indent="-457200">
              <a:spcBef>
                <a:spcPts val="377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18" dirty="0">
                <a:latin typeface="Gill Sans MT"/>
                <a:cs typeface="Gill Sans MT"/>
              </a:rPr>
              <a:t>Supports </a:t>
            </a:r>
            <a:r>
              <a:rPr sz="2904" dirty="0">
                <a:latin typeface="Gill Sans MT"/>
                <a:cs typeface="Gill Sans MT"/>
              </a:rPr>
              <a:t>“simple” </a:t>
            </a:r>
            <a:r>
              <a:rPr sz="2904" spc="95" dirty="0">
                <a:latin typeface="Gill Sans MT"/>
                <a:cs typeface="Gill Sans MT"/>
              </a:rPr>
              <a:t>data</a:t>
            </a:r>
            <a:r>
              <a:rPr sz="2904" spc="-309" dirty="0">
                <a:latin typeface="Gill Sans MT"/>
                <a:cs typeface="Gill Sans MT"/>
              </a:rPr>
              <a:t> </a:t>
            </a:r>
            <a:r>
              <a:rPr sz="2904" spc="45" dirty="0">
                <a:latin typeface="Gill Sans MT"/>
                <a:cs typeface="Gill Sans MT"/>
              </a:rPr>
              <a:t>types</a:t>
            </a:r>
            <a:endParaRPr sz="2904" dirty="0">
              <a:latin typeface="Gill Sans MT"/>
              <a:cs typeface="Gill Sans MT"/>
            </a:endParaRPr>
          </a:p>
          <a:p>
            <a:pPr marL="696778" lvl="1" indent="-293926">
              <a:spcBef>
                <a:spcPts val="268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400" spc="50" dirty="0">
                <a:latin typeface="Gill Sans MT"/>
                <a:cs typeface="Gill Sans MT"/>
              </a:rPr>
              <a:t>int, </a:t>
            </a:r>
            <a:r>
              <a:rPr sz="2400" spc="45" dirty="0">
                <a:latin typeface="Gill Sans MT"/>
                <a:cs typeface="Gill Sans MT"/>
              </a:rPr>
              <a:t>long, </a:t>
            </a:r>
            <a:r>
              <a:rPr sz="2400" spc="59" dirty="0">
                <a:latin typeface="Gill Sans MT"/>
                <a:cs typeface="Gill Sans MT"/>
              </a:rPr>
              <a:t>float, </a:t>
            </a:r>
            <a:r>
              <a:rPr sz="2400" dirty="0">
                <a:latin typeface="Gill Sans MT"/>
                <a:cs typeface="Gill Sans MT"/>
              </a:rPr>
              <a:t>boolean,</a:t>
            </a:r>
            <a:r>
              <a:rPr sz="2400" spc="-486" dirty="0">
                <a:latin typeface="Gill Sans MT"/>
                <a:cs typeface="Gill Sans MT"/>
              </a:rPr>
              <a:t> </a:t>
            </a:r>
            <a:r>
              <a:rPr sz="2400" spc="68" dirty="0">
                <a:latin typeface="Gill Sans MT"/>
                <a:cs typeface="Gill Sans MT"/>
              </a:rPr>
              <a:t>String</a:t>
            </a:r>
            <a:endParaRPr sz="2400" dirty="0">
              <a:latin typeface="Gill Sans MT"/>
              <a:cs typeface="Gill Sans MT"/>
            </a:endParaRPr>
          </a:p>
          <a:p>
            <a:pPr marL="468726" indent="-457200">
              <a:spcBef>
                <a:spcPts val="359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18" dirty="0">
                <a:latin typeface="Gill Sans MT"/>
                <a:cs typeface="Gill Sans MT"/>
              </a:rPr>
              <a:t>Uses </a:t>
            </a:r>
            <a:r>
              <a:rPr sz="2904" spc="23" dirty="0">
                <a:latin typeface="Gill Sans MT"/>
                <a:cs typeface="Gill Sans MT"/>
              </a:rPr>
              <a:t>the </a:t>
            </a:r>
            <a:r>
              <a:rPr sz="2800" b="1" spc="-5" dirty="0">
                <a:latin typeface="Consolas"/>
                <a:cs typeface="Consolas"/>
              </a:rPr>
              <a:t>SharedPreferences</a:t>
            </a:r>
            <a:r>
              <a:rPr sz="2904" spc="-1139" dirty="0">
                <a:latin typeface="Consolas"/>
                <a:cs typeface="Consolas"/>
              </a:rPr>
              <a:t> </a:t>
            </a:r>
            <a:r>
              <a:rPr sz="2904" spc="54" dirty="0">
                <a:latin typeface="Gill Sans MT"/>
                <a:cs typeface="Gill Sans MT"/>
              </a:rPr>
              <a:t>class</a:t>
            </a:r>
            <a:endParaRPr sz="2904" dirty="0">
              <a:latin typeface="Gill Sans MT"/>
              <a:cs typeface="Gill Sans MT"/>
            </a:endParaRPr>
          </a:p>
          <a:p>
            <a:pPr marL="468726" indent="-457200">
              <a:lnSpc>
                <a:spcPts val="3331"/>
              </a:lnSpc>
              <a:spcBef>
                <a:spcPts val="322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27" dirty="0">
                <a:latin typeface="Gill Sans MT"/>
                <a:cs typeface="Gill Sans MT"/>
              </a:rPr>
              <a:t>Obtain </a:t>
            </a:r>
            <a:r>
              <a:rPr sz="2904" spc="132" dirty="0">
                <a:latin typeface="Gill Sans MT"/>
                <a:cs typeface="Gill Sans MT"/>
              </a:rPr>
              <a:t>an </a:t>
            </a:r>
            <a:r>
              <a:rPr sz="2904" spc="54" dirty="0">
                <a:latin typeface="Gill Sans MT"/>
                <a:cs typeface="Gill Sans MT"/>
              </a:rPr>
              <a:t>instance</a:t>
            </a:r>
            <a:r>
              <a:rPr sz="2904" spc="-486" dirty="0">
                <a:latin typeface="Gill Sans MT"/>
                <a:cs typeface="Gill Sans MT"/>
              </a:rPr>
              <a:t> </a:t>
            </a:r>
            <a:r>
              <a:rPr sz="2904" spc="113" dirty="0">
                <a:latin typeface="Gill Sans MT"/>
                <a:cs typeface="Gill Sans MT"/>
              </a:rPr>
              <a:t>using</a:t>
            </a:r>
            <a:endParaRPr sz="2904" dirty="0">
              <a:latin typeface="Gill Sans MT"/>
              <a:cs typeface="Gill Sans MT"/>
            </a:endParaRPr>
          </a:p>
          <a:p>
            <a:pPr marL="310640">
              <a:lnSpc>
                <a:spcPts val="3331"/>
              </a:lnSpc>
            </a:pPr>
            <a:r>
              <a:rPr sz="2800" b="1" spc="-5" dirty="0">
                <a:latin typeface="Consolas"/>
                <a:cs typeface="Consolas"/>
              </a:rPr>
              <a:t>getSharedPreferences(String,</a:t>
            </a:r>
            <a:r>
              <a:rPr sz="2800" b="1" spc="-9" dirty="0">
                <a:latin typeface="Consolas"/>
                <a:cs typeface="Consolas"/>
              </a:rPr>
              <a:t> </a:t>
            </a:r>
            <a:r>
              <a:rPr sz="2800" b="1" spc="-5" dirty="0">
                <a:latin typeface="Consolas"/>
                <a:cs typeface="Consolas"/>
              </a:rPr>
              <a:t>int)</a:t>
            </a:r>
            <a:endParaRPr sz="2800" b="1" dirty="0">
              <a:latin typeface="Consolas"/>
              <a:cs typeface="Consolas"/>
            </a:endParaRPr>
          </a:p>
          <a:p>
            <a:pPr marL="696778" lvl="1" indent="-293926">
              <a:spcBef>
                <a:spcPts val="268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400" spc="41" dirty="0">
                <a:latin typeface="Gill Sans MT"/>
                <a:cs typeface="Gill Sans MT"/>
              </a:rPr>
              <a:t>Method </a:t>
            </a:r>
            <a:r>
              <a:rPr sz="2400" spc="14" dirty="0">
                <a:latin typeface="Gill Sans MT"/>
                <a:cs typeface="Gill Sans MT"/>
              </a:rPr>
              <a:t>of</a:t>
            </a:r>
            <a:r>
              <a:rPr sz="2400" spc="-24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Consolas"/>
                <a:cs typeface="Consolas"/>
              </a:rPr>
              <a:t>Context</a:t>
            </a:r>
            <a:endParaRPr sz="2400" dirty="0">
              <a:latin typeface="Consolas"/>
              <a:cs typeface="Consolas"/>
            </a:endParaRPr>
          </a:p>
          <a:p>
            <a:pPr marL="696778" lvl="1" indent="-293926" algn="just">
              <a:spcBef>
                <a:spcPts val="212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400" spc="50" dirty="0">
                <a:latin typeface="Gill Sans MT"/>
                <a:cs typeface="Gill Sans MT"/>
              </a:rPr>
              <a:t>Can </a:t>
            </a:r>
            <a:r>
              <a:rPr sz="2400" spc="59" dirty="0" smtClean="0">
                <a:latin typeface="Gill Sans MT"/>
                <a:cs typeface="Gill Sans MT"/>
              </a:rPr>
              <a:t>pass</a:t>
            </a:r>
            <a:r>
              <a:rPr lang="en-MY" sz="2400" spc="59" dirty="0" smtClean="0">
                <a:latin typeface="Gill Sans MT"/>
                <a:cs typeface="Gill Sans MT"/>
              </a:rPr>
              <a:t> </a:t>
            </a:r>
            <a:r>
              <a:rPr sz="2000" spc="-5" dirty="0" smtClean="0">
                <a:latin typeface="Consolas"/>
                <a:cs typeface="Consolas"/>
              </a:rPr>
              <a:t>this</a:t>
            </a:r>
            <a:r>
              <a:rPr lang="en-MY" sz="2000" spc="-5" dirty="0" smtClean="0">
                <a:latin typeface="Consolas"/>
                <a:cs typeface="Consolas"/>
              </a:rPr>
              <a:t> </a:t>
            </a:r>
            <a:r>
              <a:rPr lang="en-MY" sz="2000" spc="50" dirty="0" smtClean="0">
                <a:latin typeface="Gill Sans MT"/>
                <a:cs typeface="Gill Sans MT"/>
              </a:rPr>
              <a:t>or </a:t>
            </a:r>
            <a:r>
              <a:rPr lang="en-MY" sz="2000" spc="59" dirty="0" smtClean="0">
                <a:latin typeface="Gill Sans MT"/>
                <a:cs typeface="Gill Sans MT"/>
              </a:rPr>
              <a:t>use </a:t>
            </a:r>
            <a:r>
              <a:rPr sz="2000" b="1" spc="-5" dirty="0" err="1" smtClean="0">
                <a:latin typeface="Consolas"/>
                <a:cs typeface="Consolas"/>
              </a:rPr>
              <a:t>getContext</a:t>
            </a:r>
            <a:r>
              <a:rPr sz="2000" spc="-5" dirty="0">
                <a:latin typeface="Consolas"/>
                <a:cs typeface="Consolas"/>
              </a:rPr>
              <a:t>()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747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80" y="1857293"/>
            <a:ext cx="5874252" cy="39100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2541" b="1" spc="-5" dirty="0">
                <a:solidFill>
                  <a:srgbClr val="800080"/>
                </a:solidFill>
                <a:latin typeface="Consolas"/>
                <a:cs typeface="Consolas"/>
              </a:rPr>
              <a:t>getSharedPreferences(String, int)</a:t>
            </a:r>
            <a:endParaRPr sz="2541" b="1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754" y="2451170"/>
            <a:ext cx="8241876" cy="357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7" indent="-457200"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77" dirty="0">
                <a:latin typeface="Gill Sans MT"/>
                <a:cs typeface="Gill Sans MT"/>
              </a:rPr>
              <a:t>String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73" dirty="0">
                <a:latin typeface="Gill Sans MT"/>
                <a:cs typeface="Gill Sans MT"/>
              </a:rPr>
              <a:t>is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23" dirty="0">
                <a:latin typeface="Gill Sans MT"/>
                <a:cs typeface="Gill Sans MT"/>
              </a:rPr>
              <a:t>the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68" dirty="0">
                <a:latin typeface="Gill Sans MT"/>
                <a:cs typeface="Gill Sans MT"/>
              </a:rPr>
              <a:t>name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14" dirty="0">
                <a:latin typeface="Gill Sans MT"/>
                <a:cs typeface="Gill Sans MT"/>
              </a:rPr>
              <a:t>of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23" dirty="0">
                <a:latin typeface="Gill Sans MT"/>
                <a:cs typeface="Gill Sans MT"/>
              </a:rPr>
              <a:t>the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-23" dirty="0">
                <a:latin typeface="Gill Sans MT"/>
                <a:cs typeface="Gill Sans MT"/>
              </a:rPr>
              <a:t>preferences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77" dirty="0">
                <a:latin typeface="Gill Sans MT"/>
                <a:cs typeface="Gill Sans MT"/>
              </a:rPr>
              <a:t>file</a:t>
            </a:r>
            <a:endParaRPr sz="2904" dirty="0">
              <a:latin typeface="Gill Sans MT"/>
              <a:cs typeface="Gill Sans MT"/>
            </a:endParaRPr>
          </a:p>
          <a:p>
            <a:pPr marL="468726" indent="-457200">
              <a:spcBef>
                <a:spcPts val="322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82" dirty="0">
                <a:latin typeface="Gill Sans MT"/>
                <a:cs typeface="Gill Sans MT"/>
              </a:rPr>
              <a:t>int </a:t>
            </a:r>
            <a:r>
              <a:rPr sz="2904" spc="73" dirty="0">
                <a:latin typeface="Gill Sans MT"/>
                <a:cs typeface="Gill Sans MT"/>
              </a:rPr>
              <a:t>is </a:t>
            </a:r>
            <a:r>
              <a:rPr sz="2904" spc="23" dirty="0">
                <a:latin typeface="Gill Sans MT"/>
                <a:cs typeface="Gill Sans MT"/>
              </a:rPr>
              <a:t>the </a:t>
            </a:r>
            <a:r>
              <a:rPr sz="2904" spc="77" dirty="0">
                <a:latin typeface="Gill Sans MT"/>
                <a:cs typeface="Gill Sans MT"/>
              </a:rPr>
              <a:t>file</a:t>
            </a:r>
            <a:r>
              <a:rPr sz="2904" spc="-558" dirty="0">
                <a:latin typeface="Gill Sans MT"/>
                <a:cs typeface="Gill Sans MT"/>
              </a:rPr>
              <a:t> </a:t>
            </a:r>
            <a:r>
              <a:rPr sz="2904" spc="-23" dirty="0">
                <a:latin typeface="Gill Sans MT"/>
                <a:cs typeface="Gill Sans MT"/>
              </a:rPr>
              <a:t>mode</a:t>
            </a:r>
            <a:endParaRPr sz="2904" dirty="0">
              <a:latin typeface="Gill Sans MT"/>
              <a:cs typeface="Gill Sans MT"/>
            </a:endParaRPr>
          </a:p>
          <a:p>
            <a:pPr marL="696778" lvl="1" indent="-293926">
              <a:spcBef>
                <a:spcPts val="359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400" spc="77" dirty="0">
                <a:latin typeface="Gill Sans MT"/>
                <a:cs typeface="Gill Sans MT"/>
              </a:rPr>
              <a:t>Suggest </a:t>
            </a:r>
            <a:r>
              <a:rPr sz="2400" b="1" spc="-91" dirty="0">
                <a:latin typeface="Gill Sans MT"/>
                <a:cs typeface="Gill Sans MT"/>
              </a:rPr>
              <a:t>0</a:t>
            </a:r>
            <a:r>
              <a:rPr sz="2400" spc="-91" dirty="0">
                <a:latin typeface="Gill Sans MT"/>
                <a:cs typeface="Gill Sans MT"/>
              </a:rPr>
              <a:t> </a:t>
            </a:r>
            <a:r>
              <a:rPr sz="2400" spc="-123" dirty="0">
                <a:latin typeface="Gill Sans MT"/>
                <a:cs typeface="Gill Sans MT"/>
              </a:rPr>
              <a:t>or</a:t>
            </a:r>
            <a:r>
              <a:rPr sz="2400" spc="-241" dirty="0">
                <a:latin typeface="Gill Sans MT"/>
                <a:cs typeface="Gill Sans MT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MODE_PRIVATE</a:t>
            </a:r>
            <a:endParaRPr sz="2400" b="1" dirty="0">
              <a:latin typeface="Consolas"/>
              <a:cs typeface="Consolas"/>
            </a:endParaRPr>
          </a:p>
          <a:p>
            <a:pPr marL="468727" marR="4611" indent="-457200">
              <a:lnSpc>
                <a:spcPts val="3086"/>
              </a:lnSpc>
              <a:spcBef>
                <a:spcPts val="794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54" dirty="0">
                <a:latin typeface="Gill Sans MT"/>
                <a:cs typeface="Gill Sans MT"/>
              </a:rPr>
              <a:t>File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77" dirty="0">
                <a:latin typeface="Gill Sans MT"/>
                <a:cs typeface="Gill Sans MT"/>
              </a:rPr>
              <a:t>will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-36" dirty="0">
                <a:latin typeface="Gill Sans MT"/>
                <a:cs typeface="Gill Sans MT"/>
              </a:rPr>
              <a:t>be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-14" dirty="0">
                <a:latin typeface="Gill Sans MT"/>
                <a:cs typeface="Gill Sans MT"/>
              </a:rPr>
              <a:t>created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150" dirty="0">
                <a:latin typeface="Gill Sans MT"/>
                <a:cs typeface="Gill Sans MT"/>
              </a:rPr>
              <a:t>if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-9" dirty="0">
                <a:latin typeface="Gill Sans MT"/>
                <a:cs typeface="Gill Sans MT"/>
              </a:rPr>
              <a:t>not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-9" dirty="0">
                <a:latin typeface="Gill Sans MT"/>
                <a:cs typeface="Gill Sans MT"/>
              </a:rPr>
              <a:t>present,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41" dirty="0">
                <a:latin typeface="Gill Sans MT"/>
                <a:cs typeface="Gill Sans MT"/>
              </a:rPr>
              <a:t>but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59" dirty="0">
                <a:latin typeface="Gill Sans MT"/>
                <a:cs typeface="Gill Sans MT"/>
              </a:rPr>
              <a:t>only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41" dirty="0">
                <a:latin typeface="Gill Sans MT"/>
                <a:cs typeface="Gill Sans MT"/>
              </a:rPr>
              <a:t>when  </a:t>
            </a:r>
            <a:r>
              <a:rPr sz="2904" spc="132" dirty="0">
                <a:latin typeface="Gill Sans MT"/>
                <a:cs typeface="Gill Sans MT"/>
              </a:rPr>
              <a:t>an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-32" dirty="0">
                <a:latin typeface="Gill Sans MT"/>
                <a:cs typeface="Gill Sans MT"/>
              </a:rPr>
              <a:t>editor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-32" dirty="0">
                <a:latin typeface="Gill Sans MT"/>
                <a:cs typeface="Gill Sans MT"/>
              </a:rPr>
              <a:t>for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23" dirty="0">
                <a:latin typeface="Gill Sans MT"/>
                <a:cs typeface="Gill Sans MT"/>
              </a:rPr>
              <a:t>the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77" dirty="0">
                <a:latin typeface="Gill Sans MT"/>
                <a:cs typeface="Gill Sans MT"/>
              </a:rPr>
              <a:t>file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109" dirty="0">
                <a:latin typeface="Gill Sans MT"/>
                <a:cs typeface="Gill Sans MT"/>
              </a:rPr>
              <a:t>has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-14" dirty="0">
                <a:latin typeface="Gill Sans MT"/>
                <a:cs typeface="Gill Sans MT"/>
              </a:rPr>
              <a:t>been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-18" dirty="0">
                <a:latin typeface="Gill Sans MT"/>
                <a:cs typeface="Gill Sans MT"/>
              </a:rPr>
              <a:t>opened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-50" dirty="0">
                <a:latin typeface="Gill Sans MT"/>
                <a:cs typeface="Gill Sans MT"/>
              </a:rPr>
              <a:t>(see</a:t>
            </a:r>
            <a:r>
              <a:rPr sz="2904" spc="-82" dirty="0">
                <a:latin typeface="Gill Sans MT"/>
                <a:cs typeface="Gill Sans MT"/>
              </a:rPr>
              <a:t> </a:t>
            </a:r>
            <a:r>
              <a:rPr sz="2904" spc="-36" dirty="0">
                <a:latin typeface="Gill Sans MT"/>
                <a:cs typeface="Gill Sans MT"/>
              </a:rPr>
              <a:t>below)</a:t>
            </a:r>
            <a:endParaRPr sz="2904" dirty="0">
              <a:latin typeface="Gill Sans MT"/>
              <a:cs typeface="Gill Sans MT"/>
            </a:endParaRPr>
          </a:p>
          <a:p>
            <a:pPr marL="468727" marR="368272" indent="-457200">
              <a:lnSpc>
                <a:spcPts val="3177"/>
              </a:lnSpc>
              <a:spcBef>
                <a:spcPts val="740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113" dirty="0">
                <a:latin typeface="Gill Sans MT"/>
                <a:cs typeface="Gill Sans MT"/>
              </a:rPr>
              <a:t>A </a:t>
            </a:r>
            <a:r>
              <a:rPr sz="2904" spc="-5" dirty="0">
                <a:latin typeface="Consolas"/>
                <a:cs typeface="Consolas"/>
              </a:rPr>
              <a:t>SharedPreferences</a:t>
            </a:r>
            <a:r>
              <a:rPr sz="2904" spc="-1175" dirty="0">
                <a:latin typeface="Consolas"/>
                <a:cs typeface="Consolas"/>
              </a:rPr>
              <a:t> </a:t>
            </a:r>
            <a:r>
              <a:rPr sz="2904" spc="-14" dirty="0">
                <a:latin typeface="Gill Sans MT"/>
                <a:cs typeface="Gill Sans MT"/>
              </a:rPr>
              <a:t>object </a:t>
            </a:r>
            <a:r>
              <a:rPr sz="2904" spc="14" dirty="0">
                <a:latin typeface="Gill Sans MT"/>
                <a:cs typeface="Gill Sans MT"/>
              </a:rPr>
              <a:t>lets </a:t>
            </a:r>
            <a:r>
              <a:rPr sz="2904" spc="68" dirty="0">
                <a:latin typeface="Gill Sans MT"/>
                <a:cs typeface="Gill Sans MT"/>
              </a:rPr>
              <a:t>us </a:t>
            </a:r>
            <a:r>
              <a:rPr sz="2904" spc="-36" dirty="0">
                <a:latin typeface="Gill Sans MT"/>
                <a:cs typeface="Gill Sans MT"/>
              </a:rPr>
              <a:t>retrieve  </a:t>
            </a:r>
            <a:r>
              <a:rPr sz="2904" spc="50" dirty="0">
                <a:latin typeface="Gill Sans MT"/>
                <a:cs typeface="Gill Sans MT"/>
              </a:rPr>
              <a:t>values, </a:t>
            </a:r>
            <a:r>
              <a:rPr sz="2904" spc="41" dirty="0">
                <a:latin typeface="Gill Sans MT"/>
                <a:cs typeface="Gill Sans MT"/>
              </a:rPr>
              <a:t>but </a:t>
            </a:r>
            <a:r>
              <a:rPr sz="2904" spc="-9" dirty="0">
                <a:latin typeface="Gill Sans MT"/>
                <a:cs typeface="Gill Sans MT"/>
              </a:rPr>
              <a:t>not </a:t>
            </a:r>
            <a:r>
              <a:rPr sz="2904" spc="-27" dirty="0">
                <a:latin typeface="Gill Sans MT"/>
                <a:cs typeface="Gill Sans MT"/>
              </a:rPr>
              <a:t>create </a:t>
            </a:r>
            <a:r>
              <a:rPr sz="2904" spc="-136" dirty="0">
                <a:latin typeface="Gill Sans MT"/>
                <a:cs typeface="Gill Sans MT"/>
              </a:rPr>
              <a:t>or </a:t>
            </a:r>
            <a:r>
              <a:rPr sz="2904" spc="82" dirty="0">
                <a:latin typeface="Gill Sans MT"/>
                <a:cs typeface="Gill Sans MT"/>
              </a:rPr>
              <a:t>modify</a:t>
            </a:r>
            <a:r>
              <a:rPr sz="2904" spc="-408" dirty="0">
                <a:latin typeface="Gill Sans MT"/>
                <a:cs typeface="Gill Sans MT"/>
              </a:rPr>
              <a:t> </a:t>
            </a:r>
            <a:r>
              <a:rPr sz="2904" spc="41" dirty="0">
                <a:latin typeface="Gill Sans MT"/>
                <a:cs typeface="Gill Sans MT"/>
              </a:rPr>
              <a:t>them</a:t>
            </a:r>
            <a:endParaRPr sz="2904" dirty="0">
              <a:latin typeface="Gill Sans MT"/>
              <a:cs typeface="Gill Sans MT"/>
            </a:endParaRPr>
          </a:p>
          <a:p>
            <a:pPr marL="696778" lvl="1" indent="-293926">
              <a:spcBef>
                <a:spcPts val="213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541" spc="-64" dirty="0">
                <a:latin typeface="Gill Sans MT"/>
                <a:cs typeface="Gill Sans MT"/>
              </a:rPr>
              <a:t>Need</a:t>
            </a:r>
            <a:r>
              <a:rPr sz="2541" spc="-82" dirty="0">
                <a:latin typeface="Gill Sans MT"/>
                <a:cs typeface="Gill Sans MT"/>
              </a:rPr>
              <a:t> </a:t>
            </a:r>
            <a:r>
              <a:rPr sz="2541" b="1" spc="-5" dirty="0">
                <a:latin typeface="Consolas"/>
                <a:cs typeface="Consolas"/>
              </a:rPr>
              <a:t>SharedPreferences.Editor</a:t>
            </a:r>
            <a:endParaRPr sz="2541" b="1" dirty="0">
              <a:latin typeface="Consolas"/>
              <a:cs typeface="Consolas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529657" y="534395"/>
            <a:ext cx="4007608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27">
              <a:lnSpc>
                <a:spcPct val="100000"/>
              </a:lnSpc>
            </a:pPr>
            <a:r>
              <a:rPr lang="en-MY" sz="3993" spc="64" smtClean="0"/>
              <a:t>Shared</a:t>
            </a:r>
            <a:r>
              <a:rPr lang="en-MY" sz="3993" spc="-177" smtClean="0"/>
              <a:t> </a:t>
            </a:r>
            <a:r>
              <a:rPr lang="en-MY" sz="3993" spc="-23" smtClean="0"/>
              <a:t>Preferences</a:t>
            </a:r>
            <a:endParaRPr lang="en-MY" sz="3993" dirty="0"/>
          </a:p>
        </p:txBody>
      </p:sp>
    </p:spTree>
    <p:extLst>
      <p:ext uri="{BB962C8B-B14F-4D97-AF65-F5344CB8AC3E}">
        <p14:creationId xmlns:p14="http://schemas.microsoft.com/office/powerpoint/2010/main" val="261992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8" y="569549"/>
            <a:ext cx="6371024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spc="50" dirty="0"/>
              <a:t>Example: Creating</a:t>
            </a:r>
            <a:r>
              <a:rPr sz="3993" spc="-340" dirty="0"/>
              <a:t> </a:t>
            </a:r>
            <a:r>
              <a:rPr sz="3993" spc="-32" dirty="0"/>
              <a:t>preferences</a:t>
            </a:r>
            <a:endParaRPr sz="3993"/>
          </a:p>
        </p:txBody>
      </p:sp>
      <p:sp>
        <p:nvSpPr>
          <p:cNvPr id="4" name="object 4"/>
          <p:cNvSpPr/>
          <p:nvPr/>
        </p:nvSpPr>
        <p:spPr>
          <a:xfrm>
            <a:off x="908760" y="2002598"/>
            <a:ext cx="7705401" cy="2543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MY" sz="2000" dirty="0" err="1"/>
              <a:t>val</a:t>
            </a:r>
            <a:r>
              <a:rPr lang="en-MY" sz="2000" dirty="0"/>
              <a:t> </a:t>
            </a:r>
            <a:r>
              <a:rPr lang="en-MY" sz="2000" b="1" dirty="0" err="1">
                <a:solidFill>
                  <a:srgbClr val="0070C0"/>
                </a:solidFill>
              </a:rPr>
              <a:t>sharedPreference</a:t>
            </a:r>
            <a:r>
              <a:rPr lang="en-MY" sz="2000" dirty="0">
                <a:solidFill>
                  <a:srgbClr val="0070C0"/>
                </a:solidFill>
              </a:rPr>
              <a:t> </a:t>
            </a:r>
            <a:r>
              <a:rPr lang="en-MY" sz="2000" dirty="0" smtClean="0">
                <a:solidFill>
                  <a:srgbClr val="0070C0"/>
                </a:solidFill>
              </a:rPr>
              <a:t> </a:t>
            </a:r>
            <a:r>
              <a:rPr lang="en-MY" sz="2000" dirty="0" smtClean="0"/>
              <a:t>=  </a:t>
            </a:r>
            <a:r>
              <a:rPr lang="en-MY" sz="2000" dirty="0" err="1"/>
              <a:t>getSharedPreferences</a:t>
            </a:r>
            <a:r>
              <a:rPr lang="en-MY" sz="2000" dirty="0" smtClean="0"/>
              <a:t>(“</a:t>
            </a:r>
            <a:r>
              <a:rPr lang="en-MY" sz="2000" dirty="0" err="1" smtClean="0"/>
              <a:t>prefs</a:t>
            </a:r>
            <a:r>
              <a:rPr lang="en-MY" sz="2000" dirty="0" smtClean="0"/>
              <a:t>",</a:t>
            </a:r>
            <a:r>
              <a:rPr lang="en-MY" sz="2000" dirty="0" err="1"/>
              <a:t>Context.MODE_PRIVATE</a:t>
            </a:r>
            <a:r>
              <a:rPr lang="en-MY" sz="2000" dirty="0" smtClean="0"/>
              <a:t>)</a:t>
            </a:r>
          </a:p>
          <a:p>
            <a:endParaRPr lang="en-MY" sz="2000" dirty="0"/>
          </a:p>
          <a:p>
            <a:r>
              <a:rPr lang="en-MY" sz="2000" dirty="0" err="1"/>
              <a:t>var</a:t>
            </a:r>
            <a:r>
              <a:rPr lang="en-MY" sz="2000" dirty="0"/>
              <a:t> </a:t>
            </a:r>
            <a:r>
              <a:rPr lang="en-MY" sz="2000" b="1" dirty="0">
                <a:solidFill>
                  <a:srgbClr val="0070C0"/>
                </a:solidFill>
              </a:rPr>
              <a:t>editor</a:t>
            </a:r>
            <a:r>
              <a:rPr lang="en-MY" sz="2000" dirty="0"/>
              <a:t> = </a:t>
            </a:r>
            <a:r>
              <a:rPr lang="en-MY" sz="2000" dirty="0" err="1"/>
              <a:t>sharedPreference.edit</a:t>
            </a:r>
            <a:r>
              <a:rPr lang="en-MY" sz="2000" dirty="0"/>
              <a:t>()</a:t>
            </a:r>
          </a:p>
          <a:p>
            <a:r>
              <a:rPr lang="en-MY" sz="2000" b="1" dirty="0" err="1">
                <a:solidFill>
                  <a:srgbClr val="0070C0"/>
                </a:solidFill>
              </a:rPr>
              <a:t>editor</a:t>
            </a:r>
            <a:r>
              <a:rPr lang="en-MY" sz="2000" dirty="0" err="1"/>
              <a:t>.putString</a:t>
            </a:r>
            <a:r>
              <a:rPr lang="en-MY" sz="2000" dirty="0"/>
              <a:t>("</a:t>
            </a:r>
            <a:r>
              <a:rPr lang="en-MY" sz="2000" dirty="0" err="1"/>
              <a:t>username","Lai</a:t>
            </a:r>
            <a:r>
              <a:rPr lang="en-MY" sz="2000" dirty="0"/>
              <a:t>")</a:t>
            </a:r>
          </a:p>
          <a:p>
            <a:r>
              <a:rPr lang="en-MY" sz="2000" b="1" dirty="0" err="1">
                <a:solidFill>
                  <a:srgbClr val="0070C0"/>
                </a:solidFill>
              </a:rPr>
              <a:t>editor</a:t>
            </a:r>
            <a:r>
              <a:rPr lang="en-MY" sz="2000" dirty="0" err="1"/>
              <a:t>.putInt</a:t>
            </a:r>
            <a:r>
              <a:rPr lang="en-MY" sz="2000" dirty="0"/>
              <a:t>("age",45)</a:t>
            </a:r>
          </a:p>
          <a:p>
            <a:r>
              <a:rPr lang="en-MY" sz="2000" b="1" dirty="0" err="1">
                <a:solidFill>
                  <a:srgbClr val="0070C0"/>
                </a:solidFill>
              </a:rPr>
              <a:t>editor</a:t>
            </a:r>
            <a:r>
              <a:rPr lang="en-MY" sz="2000" dirty="0" err="1"/>
              <a:t>.commit</a:t>
            </a:r>
            <a:r>
              <a:rPr lang="en-MY" sz="2000" dirty="0"/>
              <a:t>()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2276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24" y="358099"/>
            <a:ext cx="8041775" cy="7386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pc="45" dirty="0"/>
              <a:t>Example: </a:t>
            </a:r>
            <a:r>
              <a:rPr spc="23" dirty="0"/>
              <a:t>retrieving</a:t>
            </a:r>
            <a:r>
              <a:rPr spc="-286" dirty="0"/>
              <a:t> </a:t>
            </a:r>
            <a:r>
              <a:rPr spc="-32" dirty="0"/>
              <a:t>preferences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066" y="5419499"/>
            <a:ext cx="7684723" cy="79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426" indent="-342900">
              <a:buSzPct val="44444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451" spc="-36" dirty="0">
                <a:latin typeface="Gill Sans MT"/>
                <a:cs typeface="Gill Sans MT"/>
              </a:rPr>
              <a:t>The</a:t>
            </a:r>
            <a:r>
              <a:rPr sz="2451" spc="-73" dirty="0">
                <a:latin typeface="Gill Sans MT"/>
                <a:cs typeface="Gill Sans MT"/>
              </a:rPr>
              <a:t> </a:t>
            </a:r>
            <a:r>
              <a:rPr sz="2451" spc="36" dirty="0">
                <a:latin typeface="Gill Sans MT"/>
                <a:cs typeface="Gill Sans MT"/>
              </a:rPr>
              <a:t>first</a:t>
            </a:r>
            <a:r>
              <a:rPr sz="2451" spc="-73" dirty="0">
                <a:latin typeface="Gill Sans MT"/>
                <a:cs typeface="Gill Sans MT"/>
              </a:rPr>
              <a:t> </a:t>
            </a:r>
            <a:r>
              <a:rPr sz="2451" spc="5" dirty="0">
                <a:latin typeface="Gill Sans MT"/>
                <a:cs typeface="Gill Sans MT"/>
              </a:rPr>
              <a:t>parameter</a:t>
            </a:r>
            <a:r>
              <a:rPr sz="2451" spc="-73" dirty="0">
                <a:latin typeface="Gill Sans MT"/>
                <a:cs typeface="Gill Sans MT"/>
              </a:rPr>
              <a:t> </a:t>
            </a:r>
            <a:r>
              <a:rPr sz="2451" spc="59" dirty="0">
                <a:latin typeface="Gill Sans MT"/>
                <a:cs typeface="Gill Sans MT"/>
              </a:rPr>
              <a:t>is</a:t>
            </a:r>
            <a:r>
              <a:rPr sz="2451" spc="-73" dirty="0">
                <a:latin typeface="Gill Sans MT"/>
                <a:cs typeface="Gill Sans MT"/>
              </a:rPr>
              <a:t> </a:t>
            </a:r>
            <a:r>
              <a:rPr sz="2451" spc="18" dirty="0">
                <a:latin typeface="Gill Sans MT"/>
                <a:cs typeface="Gill Sans MT"/>
              </a:rPr>
              <a:t>the</a:t>
            </a:r>
            <a:r>
              <a:rPr sz="2451" spc="-73" dirty="0">
                <a:latin typeface="Gill Sans MT"/>
                <a:cs typeface="Gill Sans MT"/>
              </a:rPr>
              <a:t> </a:t>
            </a:r>
            <a:r>
              <a:rPr sz="2451" spc="59" dirty="0">
                <a:latin typeface="Gill Sans MT"/>
                <a:cs typeface="Gill Sans MT"/>
              </a:rPr>
              <a:t>name</a:t>
            </a:r>
            <a:r>
              <a:rPr sz="2451" spc="-73" dirty="0">
                <a:latin typeface="Gill Sans MT"/>
                <a:cs typeface="Gill Sans MT"/>
              </a:rPr>
              <a:t> </a:t>
            </a:r>
            <a:r>
              <a:rPr sz="2451" spc="14" dirty="0">
                <a:latin typeface="Gill Sans MT"/>
                <a:cs typeface="Gill Sans MT"/>
              </a:rPr>
              <a:t>of</a:t>
            </a:r>
            <a:r>
              <a:rPr sz="2451" spc="-73" dirty="0">
                <a:latin typeface="Gill Sans MT"/>
                <a:cs typeface="Gill Sans MT"/>
              </a:rPr>
              <a:t> </a:t>
            </a:r>
            <a:r>
              <a:rPr sz="2451" spc="18" dirty="0">
                <a:latin typeface="Gill Sans MT"/>
                <a:cs typeface="Gill Sans MT"/>
              </a:rPr>
              <a:t>the</a:t>
            </a:r>
            <a:r>
              <a:rPr sz="2451" spc="-73" dirty="0">
                <a:latin typeface="Gill Sans MT"/>
                <a:cs typeface="Gill Sans MT"/>
              </a:rPr>
              <a:t> </a:t>
            </a:r>
            <a:r>
              <a:rPr sz="2451" spc="-27" dirty="0">
                <a:latin typeface="Gill Sans MT"/>
                <a:cs typeface="Gill Sans MT"/>
              </a:rPr>
              <a:t>preference.</a:t>
            </a:r>
            <a:endParaRPr sz="2451" dirty="0">
              <a:latin typeface="Gill Sans MT"/>
              <a:cs typeface="Gill Sans MT"/>
            </a:endParaRPr>
          </a:p>
          <a:p>
            <a:pPr marL="354426" indent="-342900">
              <a:spcBef>
                <a:spcPts val="300"/>
              </a:spcBef>
              <a:buSzPct val="44444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451" spc="-36" dirty="0">
                <a:latin typeface="Gill Sans MT"/>
                <a:cs typeface="Gill Sans MT"/>
              </a:rPr>
              <a:t>The </a:t>
            </a:r>
            <a:r>
              <a:rPr sz="2451" spc="-9" dirty="0">
                <a:latin typeface="Gill Sans MT"/>
                <a:cs typeface="Gill Sans MT"/>
              </a:rPr>
              <a:t>second </a:t>
            </a:r>
            <a:r>
              <a:rPr sz="2451" spc="5" dirty="0">
                <a:latin typeface="Gill Sans MT"/>
                <a:cs typeface="Gill Sans MT"/>
              </a:rPr>
              <a:t>parameter </a:t>
            </a:r>
            <a:r>
              <a:rPr sz="2451" spc="59" dirty="0">
                <a:latin typeface="Gill Sans MT"/>
                <a:cs typeface="Gill Sans MT"/>
              </a:rPr>
              <a:t>is </a:t>
            </a:r>
            <a:r>
              <a:rPr sz="2451" spc="18" dirty="0">
                <a:latin typeface="Gill Sans MT"/>
                <a:cs typeface="Gill Sans MT"/>
              </a:rPr>
              <a:t>the </a:t>
            </a:r>
            <a:r>
              <a:rPr sz="2451" spc="64" dirty="0">
                <a:latin typeface="Gill Sans MT"/>
                <a:cs typeface="Gill Sans MT"/>
              </a:rPr>
              <a:t>default</a:t>
            </a:r>
            <a:r>
              <a:rPr sz="2451" spc="-462" dirty="0">
                <a:latin typeface="Gill Sans MT"/>
                <a:cs typeface="Gill Sans MT"/>
              </a:rPr>
              <a:t> </a:t>
            </a:r>
            <a:r>
              <a:rPr sz="2451" spc="41" dirty="0">
                <a:latin typeface="Gill Sans MT"/>
                <a:cs typeface="Gill Sans MT"/>
              </a:rPr>
              <a:t>value.</a:t>
            </a:r>
            <a:endParaRPr sz="2451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066" y="1884161"/>
            <a:ext cx="8379106" cy="3378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MY" sz="2000" dirty="0" smtClean="0"/>
              <a:t>fun </a:t>
            </a:r>
            <a:r>
              <a:rPr lang="en-MY" sz="2000" b="1" dirty="0" err="1" smtClean="0">
                <a:solidFill>
                  <a:srgbClr val="0070C0"/>
                </a:solidFill>
              </a:rPr>
              <a:t>loadPreferences</a:t>
            </a:r>
            <a:r>
              <a:rPr lang="en-MY" sz="2000" dirty="0"/>
              <a:t>() {</a:t>
            </a:r>
          </a:p>
          <a:p>
            <a:r>
              <a:rPr lang="en-MY" sz="2000" dirty="0" smtClean="0"/>
              <a:t>   // </a:t>
            </a:r>
            <a:r>
              <a:rPr lang="en-MY" sz="2000" dirty="0"/>
              <a:t>Get the stored preferences</a:t>
            </a:r>
          </a:p>
          <a:p>
            <a:r>
              <a:rPr lang="en-MY" sz="2000" dirty="0" smtClean="0"/>
              <a:t>  </a:t>
            </a:r>
            <a:r>
              <a:rPr lang="en-MY" sz="2000" dirty="0" err="1" smtClean="0"/>
              <a:t>val</a:t>
            </a:r>
            <a:r>
              <a:rPr lang="en-MY" sz="2000" dirty="0" smtClean="0"/>
              <a:t> </a:t>
            </a:r>
            <a:r>
              <a:rPr lang="en-MY" sz="2000" b="1" dirty="0" err="1">
                <a:solidFill>
                  <a:srgbClr val="0070C0"/>
                </a:solidFill>
              </a:rPr>
              <a:t>mySharedPreferences</a:t>
            </a:r>
            <a:r>
              <a:rPr lang="en-MY" sz="2000" dirty="0">
                <a:solidFill>
                  <a:srgbClr val="0070C0"/>
                </a:solidFill>
              </a:rPr>
              <a:t> </a:t>
            </a:r>
            <a:r>
              <a:rPr lang="en-MY" sz="2000" dirty="0" smtClean="0"/>
              <a:t>= </a:t>
            </a:r>
            <a:r>
              <a:rPr lang="en-MY" sz="2000" dirty="0" err="1" smtClean="0"/>
              <a:t>getSharedPreferences</a:t>
            </a:r>
            <a:r>
              <a:rPr lang="en-MY" sz="2000" dirty="0"/>
              <a:t>("</a:t>
            </a:r>
            <a:r>
              <a:rPr lang="en-MY" sz="2000" dirty="0" err="1"/>
              <a:t>prefs</a:t>
            </a:r>
            <a:r>
              <a:rPr lang="en-MY" sz="2000" dirty="0"/>
              <a:t>", </a:t>
            </a:r>
            <a:r>
              <a:rPr lang="en-MY" sz="2000" dirty="0" smtClean="0"/>
              <a:t>0)</a:t>
            </a:r>
            <a:endParaRPr lang="en-MY" sz="2000" dirty="0"/>
          </a:p>
          <a:p>
            <a:endParaRPr lang="en-MY" sz="2000" dirty="0"/>
          </a:p>
          <a:p>
            <a:r>
              <a:rPr lang="en-MY" sz="2000" dirty="0" smtClean="0"/>
              <a:t>  // </a:t>
            </a:r>
            <a:r>
              <a:rPr lang="en-MY" sz="2000" dirty="0"/>
              <a:t>Retrieve the saved values.</a:t>
            </a:r>
          </a:p>
          <a:p>
            <a:r>
              <a:rPr lang="en-MY" sz="2000" dirty="0" smtClean="0"/>
              <a:t>  </a:t>
            </a:r>
            <a:r>
              <a:rPr lang="en-MY" sz="2000" dirty="0" err="1" smtClean="0"/>
              <a:t>val</a:t>
            </a:r>
            <a:r>
              <a:rPr lang="en-MY" sz="2000" dirty="0" smtClean="0"/>
              <a:t> </a:t>
            </a:r>
            <a:r>
              <a:rPr lang="en-MY" sz="2000" b="1" dirty="0" err="1" smtClean="0">
                <a:solidFill>
                  <a:srgbClr val="0070C0"/>
                </a:solidFill>
              </a:rPr>
              <a:t>isTrue</a:t>
            </a:r>
            <a:r>
              <a:rPr lang="en-MY" sz="2000" dirty="0" smtClean="0">
                <a:solidFill>
                  <a:srgbClr val="0070C0"/>
                </a:solidFill>
              </a:rPr>
              <a:t> </a:t>
            </a:r>
            <a:r>
              <a:rPr lang="en-MY" sz="2000" dirty="0"/>
              <a:t>= </a:t>
            </a:r>
            <a:r>
              <a:rPr lang="en-MY" sz="2000" dirty="0" err="1"/>
              <a:t>mySharedPreferences.getBoolean</a:t>
            </a:r>
            <a:r>
              <a:rPr lang="en-MY" sz="2000" dirty="0"/>
              <a:t>("</a:t>
            </a:r>
            <a:r>
              <a:rPr lang="en-MY" sz="2000" dirty="0" err="1"/>
              <a:t>isTrue</a:t>
            </a:r>
            <a:r>
              <a:rPr lang="en-MY" sz="2000" dirty="0"/>
              <a:t>", </a:t>
            </a:r>
            <a:r>
              <a:rPr lang="en-MY" sz="2000" dirty="0" smtClean="0"/>
              <a:t>false</a:t>
            </a:r>
            <a:r>
              <a:rPr lang="en-MY" sz="2000" dirty="0"/>
              <a:t>)</a:t>
            </a:r>
            <a:endParaRPr lang="en-MY" sz="2000" dirty="0" smtClean="0"/>
          </a:p>
          <a:p>
            <a:r>
              <a:rPr lang="en-MY" sz="2000" dirty="0" smtClean="0"/>
              <a:t>  </a:t>
            </a:r>
            <a:r>
              <a:rPr lang="en-MY" sz="2000" dirty="0" err="1" smtClean="0"/>
              <a:t>val</a:t>
            </a:r>
            <a:r>
              <a:rPr lang="en-MY" sz="2000" dirty="0" smtClean="0"/>
              <a:t> </a:t>
            </a:r>
            <a:r>
              <a:rPr lang="en-MY" sz="2000" b="1" dirty="0" err="1">
                <a:solidFill>
                  <a:srgbClr val="0070C0"/>
                </a:solidFill>
              </a:rPr>
              <a:t>lastFloat</a:t>
            </a:r>
            <a:r>
              <a:rPr lang="en-MY" sz="2000" dirty="0">
                <a:solidFill>
                  <a:srgbClr val="0070C0"/>
                </a:solidFill>
              </a:rPr>
              <a:t> </a:t>
            </a:r>
            <a:r>
              <a:rPr lang="en-MY" sz="2000" dirty="0"/>
              <a:t>= </a:t>
            </a:r>
            <a:r>
              <a:rPr lang="en-MY" sz="2000" dirty="0" err="1"/>
              <a:t>mySharedPreferences.getFloat</a:t>
            </a:r>
            <a:r>
              <a:rPr lang="en-MY" sz="2000" dirty="0"/>
              <a:t>("</a:t>
            </a:r>
            <a:r>
              <a:rPr lang="en-MY" sz="2000" dirty="0" err="1"/>
              <a:t>lastFloat</a:t>
            </a:r>
            <a:r>
              <a:rPr lang="en-MY" sz="2000" dirty="0"/>
              <a:t>", 0f</a:t>
            </a:r>
            <a:r>
              <a:rPr lang="en-MY" sz="2000" dirty="0" smtClean="0"/>
              <a:t>)</a:t>
            </a:r>
          </a:p>
          <a:p>
            <a:r>
              <a:rPr lang="en-MY" sz="2000" dirty="0" smtClean="0"/>
              <a:t>  </a:t>
            </a:r>
            <a:r>
              <a:rPr lang="en-MY" sz="2000" dirty="0" err="1" smtClean="0"/>
              <a:t>val</a:t>
            </a:r>
            <a:r>
              <a:rPr lang="en-MY" sz="2000" dirty="0" smtClean="0"/>
              <a:t> </a:t>
            </a:r>
            <a:r>
              <a:rPr lang="en-MY" sz="2000" b="1" dirty="0" err="1">
                <a:solidFill>
                  <a:srgbClr val="0070C0"/>
                </a:solidFill>
              </a:rPr>
              <a:t>wholeNumber</a:t>
            </a:r>
            <a:r>
              <a:rPr lang="en-MY" sz="2000" dirty="0">
                <a:solidFill>
                  <a:srgbClr val="0070C0"/>
                </a:solidFill>
              </a:rPr>
              <a:t> </a:t>
            </a:r>
            <a:r>
              <a:rPr lang="en-MY" sz="2000" dirty="0"/>
              <a:t>= </a:t>
            </a:r>
            <a:r>
              <a:rPr lang="en-MY" sz="2000" dirty="0" err="1"/>
              <a:t>mySharedPreferences.getInt</a:t>
            </a:r>
            <a:r>
              <a:rPr lang="en-MY" sz="2000" dirty="0"/>
              <a:t>("</a:t>
            </a:r>
            <a:r>
              <a:rPr lang="en-MY" sz="2000" dirty="0" err="1"/>
              <a:t>wholeNumber</a:t>
            </a:r>
            <a:r>
              <a:rPr lang="en-MY" sz="2000" dirty="0"/>
              <a:t>", 1</a:t>
            </a:r>
            <a:r>
              <a:rPr lang="en-MY" sz="2000" dirty="0" smtClean="0"/>
              <a:t>)</a:t>
            </a:r>
          </a:p>
          <a:p>
            <a:r>
              <a:rPr lang="en-MY" sz="2000" dirty="0" smtClean="0"/>
              <a:t>  </a:t>
            </a:r>
            <a:r>
              <a:rPr lang="en-MY" sz="2000" dirty="0" err="1" smtClean="0"/>
              <a:t>val</a:t>
            </a:r>
            <a:r>
              <a:rPr lang="en-MY" sz="2000" dirty="0" smtClean="0"/>
              <a:t> </a:t>
            </a:r>
            <a:r>
              <a:rPr lang="en-MY" sz="2000" b="1" dirty="0" err="1">
                <a:solidFill>
                  <a:srgbClr val="0070C0"/>
                </a:solidFill>
              </a:rPr>
              <a:t>aNumber</a:t>
            </a:r>
            <a:r>
              <a:rPr lang="en-MY" sz="2000" dirty="0">
                <a:solidFill>
                  <a:srgbClr val="0070C0"/>
                </a:solidFill>
              </a:rPr>
              <a:t> </a:t>
            </a:r>
            <a:r>
              <a:rPr lang="en-MY" sz="2000" dirty="0"/>
              <a:t>= </a:t>
            </a:r>
            <a:r>
              <a:rPr lang="en-MY" sz="2000" dirty="0" err="1"/>
              <a:t>mySharedPreferences.getLong</a:t>
            </a:r>
            <a:r>
              <a:rPr lang="en-MY" sz="2000" dirty="0"/>
              <a:t>("</a:t>
            </a:r>
            <a:r>
              <a:rPr lang="en-MY" sz="2000" dirty="0" err="1"/>
              <a:t>aNumber</a:t>
            </a:r>
            <a:r>
              <a:rPr lang="en-MY" sz="2000" dirty="0"/>
              <a:t>", 0</a:t>
            </a:r>
            <a:r>
              <a:rPr lang="en-MY" sz="2000" dirty="0" smtClean="0"/>
              <a:t>)</a:t>
            </a:r>
            <a:endParaRPr lang="en-MY" sz="2000" dirty="0"/>
          </a:p>
          <a:p>
            <a:r>
              <a:rPr lang="en-MY" sz="2000" dirty="0" smtClean="0"/>
              <a:t>  </a:t>
            </a:r>
            <a:r>
              <a:rPr lang="en-MY" sz="2000" dirty="0" err="1" smtClean="0"/>
              <a:t>val</a:t>
            </a:r>
            <a:r>
              <a:rPr lang="en-MY" sz="2000" dirty="0" smtClean="0"/>
              <a:t> </a:t>
            </a:r>
            <a:r>
              <a:rPr lang="en-MY" sz="2000" b="1" dirty="0" err="1">
                <a:solidFill>
                  <a:srgbClr val="0070C0"/>
                </a:solidFill>
              </a:rPr>
              <a:t>stringPreference</a:t>
            </a:r>
            <a:r>
              <a:rPr lang="en-MY" sz="2000" dirty="0">
                <a:solidFill>
                  <a:srgbClr val="0070C0"/>
                </a:solidFill>
              </a:rPr>
              <a:t> </a:t>
            </a:r>
            <a:r>
              <a:rPr lang="en-MY" sz="2000" dirty="0" smtClean="0"/>
              <a:t>= </a:t>
            </a:r>
            <a:r>
              <a:rPr lang="en-MY" sz="2000" dirty="0" err="1" smtClean="0"/>
              <a:t>mySharedPreferences.getString</a:t>
            </a:r>
            <a:r>
              <a:rPr lang="en-MY" sz="2000" dirty="0"/>
              <a:t>("</a:t>
            </a:r>
            <a:r>
              <a:rPr lang="en-MY" sz="2000" dirty="0" err="1"/>
              <a:t>textEntryValue</a:t>
            </a:r>
            <a:r>
              <a:rPr lang="en-MY" sz="2000" dirty="0"/>
              <a:t>", </a:t>
            </a:r>
            <a:r>
              <a:rPr lang="en-MY" sz="2000" dirty="0" smtClean="0"/>
              <a:t>"")</a:t>
            </a:r>
            <a:endParaRPr lang="en-MY" sz="2000" dirty="0"/>
          </a:p>
          <a:p>
            <a:r>
              <a:rPr lang="en-MY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899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58" y="534395"/>
            <a:ext cx="2767981" cy="61446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1527">
              <a:lnSpc>
                <a:spcPct val="100000"/>
              </a:lnSpc>
            </a:pPr>
            <a:r>
              <a:rPr sz="3993" dirty="0"/>
              <a:t>There’s</a:t>
            </a:r>
            <a:r>
              <a:rPr sz="3993" spc="-200" dirty="0"/>
              <a:t> </a:t>
            </a:r>
            <a:r>
              <a:rPr sz="3993" spc="-27" dirty="0"/>
              <a:t>More</a:t>
            </a:r>
            <a:endParaRPr sz="3993"/>
          </a:p>
        </p:txBody>
      </p:sp>
      <p:sp>
        <p:nvSpPr>
          <p:cNvPr id="3" name="object 3"/>
          <p:cNvSpPr txBox="1"/>
          <p:nvPr/>
        </p:nvSpPr>
        <p:spPr>
          <a:xfrm>
            <a:off x="621790" y="1791129"/>
            <a:ext cx="7675773" cy="391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27" indent="-457200"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9" dirty="0">
                <a:latin typeface="Gill Sans MT"/>
                <a:cs typeface="Gill Sans MT"/>
              </a:rPr>
              <a:t>So </a:t>
            </a:r>
            <a:r>
              <a:rPr sz="2904" spc="9" dirty="0">
                <a:latin typeface="Gill Sans MT"/>
                <a:cs typeface="Gill Sans MT"/>
              </a:rPr>
              <a:t>far, </a:t>
            </a:r>
            <a:r>
              <a:rPr sz="2904" spc="-64" dirty="0">
                <a:latin typeface="Gill Sans MT"/>
                <a:cs typeface="Gill Sans MT"/>
              </a:rPr>
              <a:t>so</a:t>
            </a:r>
            <a:r>
              <a:rPr sz="2904" spc="-304" dirty="0">
                <a:latin typeface="Gill Sans MT"/>
                <a:cs typeface="Gill Sans MT"/>
              </a:rPr>
              <a:t> </a:t>
            </a:r>
            <a:r>
              <a:rPr sz="2904" spc="-5" dirty="0">
                <a:latin typeface="Gill Sans MT"/>
                <a:cs typeface="Gill Sans MT"/>
              </a:rPr>
              <a:t>good</a:t>
            </a:r>
            <a:endParaRPr sz="2904" dirty="0">
              <a:latin typeface="Gill Sans MT"/>
              <a:cs typeface="Gill Sans MT"/>
            </a:endParaRPr>
          </a:p>
          <a:p>
            <a:pPr marL="468727" marR="4611" indent="-457200">
              <a:lnSpc>
                <a:spcPts val="3177"/>
              </a:lnSpc>
              <a:spcBef>
                <a:spcPts val="685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5" dirty="0">
                <a:latin typeface="Gill Sans MT"/>
                <a:cs typeface="Gill Sans MT"/>
              </a:rPr>
              <a:t>Obviously, </a:t>
            </a:r>
            <a:r>
              <a:rPr sz="2904" spc="-50" dirty="0">
                <a:latin typeface="Gill Sans MT"/>
                <a:cs typeface="Gill Sans MT"/>
              </a:rPr>
              <a:t>we </a:t>
            </a:r>
            <a:r>
              <a:rPr sz="2904" spc="9" dirty="0">
                <a:latin typeface="Gill Sans MT"/>
                <a:cs typeface="Gill Sans MT"/>
              </a:rPr>
              <a:t>need </a:t>
            </a:r>
            <a:r>
              <a:rPr sz="2904" spc="-73" dirty="0">
                <a:latin typeface="Gill Sans MT"/>
                <a:cs typeface="Gill Sans MT"/>
              </a:rPr>
              <a:t>to </a:t>
            </a:r>
            <a:r>
              <a:rPr sz="2904" spc="-14" dirty="0">
                <a:latin typeface="Gill Sans MT"/>
                <a:cs typeface="Gill Sans MT"/>
              </a:rPr>
              <a:t>provide </a:t>
            </a:r>
            <a:r>
              <a:rPr sz="2904" spc="154" dirty="0">
                <a:latin typeface="Gill Sans MT"/>
                <a:cs typeface="Gill Sans MT"/>
              </a:rPr>
              <a:t>a</a:t>
            </a:r>
            <a:r>
              <a:rPr sz="2904" spc="-513" dirty="0">
                <a:latin typeface="Gill Sans MT"/>
                <a:cs typeface="Gill Sans MT"/>
              </a:rPr>
              <a:t> </a:t>
            </a:r>
            <a:r>
              <a:rPr sz="2904" dirty="0">
                <a:latin typeface="Gill Sans MT"/>
                <a:cs typeface="Gill Sans MT"/>
              </a:rPr>
              <a:t>GUI </a:t>
            </a:r>
            <a:r>
              <a:rPr sz="2904" spc="-73" dirty="0">
                <a:latin typeface="Gill Sans MT"/>
                <a:cs typeface="Gill Sans MT"/>
              </a:rPr>
              <a:t>to </a:t>
            </a:r>
            <a:r>
              <a:rPr sz="2904" spc="-50" dirty="0">
                <a:latin typeface="Gill Sans MT"/>
                <a:cs typeface="Gill Sans MT"/>
              </a:rPr>
              <a:t>do </a:t>
            </a:r>
            <a:r>
              <a:rPr sz="2904" spc="-91" dirty="0">
                <a:latin typeface="Gill Sans MT"/>
                <a:cs typeface="Gill Sans MT"/>
              </a:rPr>
              <a:t>this—  </a:t>
            </a:r>
            <a:r>
              <a:rPr sz="2904" spc="103" dirty="0">
                <a:latin typeface="Gill Sans MT"/>
                <a:cs typeface="Gill Sans MT"/>
              </a:rPr>
              <a:t>and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82" dirty="0">
                <a:latin typeface="Gill Sans MT"/>
                <a:cs typeface="Gill Sans MT"/>
              </a:rPr>
              <a:t>that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59" dirty="0">
                <a:latin typeface="Gill Sans MT"/>
                <a:cs typeface="Gill Sans MT"/>
              </a:rPr>
              <a:t>means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41" dirty="0">
                <a:latin typeface="Gill Sans MT"/>
                <a:cs typeface="Gill Sans MT"/>
              </a:rPr>
              <a:t>creating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132" dirty="0">
                <a:latin typeface="Gill Sans MT"/>
                <a:cs typeface="Gill Sans MT"/>
              </a:rPr>
              <a:t>an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41" dirty="0">
                <a:latin typeface="Gill Sans MT"/>
                <a:cs typeface="Gill Sans MT"/>
              </a:rPr>
              <a:t>Activity</a:t>
            </a:r>
            <a:endParaRPr sz="2904" dirty="0">
              <a:latin typeface="Gill Sans MT"/>
              <a:cs typeface="Gill Sans MT"/>
            </a:endParaRPr>
          </a:p>
          <a:p>
            <a:pPr marL="468727" marR="111806" indent="-457200">
              <a:lnSpc>
                <a:spcPts val="3177"/>
              </a:lnSpc>
              <a:spcBef>
                <a:spcPts val="631"/>
              </a:spcBef>
              <a:buSzPct val="43750"/>
              <a:buFont typeface="Wingdings" panose="05000000000000000000" pitchFamily="2" charset="2"/>
              <a:buChar char="q"/>
              <a:tabLst>
                <a:tab pos="305453" algn="l"/>
              </a:tabLst>
            </a:pPr>
            <a:r>
              <a:rPr sz="2904" spc="-59" dirty="0">
                <a:latin typeface="Gill Sans MT"/>
                <a:cs typeface="Gill Sans MT"/>
              </a:rPr>
              <a:t>As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68" dirty="0">
                <a:latin typeface="Gill Sans MT"/>
                <a:cs typeface="Gill Sans MT"/>
              </a:rPr>
              <a:t>it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68" dirty="0">
                <a:latin typeface="Gill Sans MT"/>
                <a:cs typeface="Gill Sans MT"/>
              </a:rPr>
              <a:t>happens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-14" dirty="0">
                <a:latin typeface="Gill Sans MT"/>
                <a:cs typeface="Gill Sans MT"/>
              </a:rPr>
              <a:t>Android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-9" dirty="0">
                <a:latin typeface="Gill Sans MT"/>
                <a:cs typeface="Gill Sans MT"/>
              </a:rPr>
              <a:t>provides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154" dirty="0">
                <a:latin typeface="Gill Sans MT"/>
                <a:cs typeface="Gill Sans MT"/>
              </a:rPr>
              <a:t>a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73" dirty="0">
                <a:latin typeface="Gill Sans MT"/>
                <a:cs typeface="Gill Sans MT"/>
              </a:rPr>
              <a:t>mechanism</a:t>
            </a:r>
            <a:r>
              <a:rPr sz="2904" spc="-86" dirty="0">
                <a:latin typeface="Gill Sans MT"/>
                <a:cs typeface="Gill Sans MT"/>
              </a:rPr>
              <a:t> </a:t>
            </a:r>
            <a:r>
              <a:rPr sz="2904" spc="-73" dirty="0">
                <a:latin typeface="Gill Sans MT"/>
                <a:cs typeface="Gill Sans MT"/>
              </a:rPr>
              <a:t>to  </a:t>
            </a:r>
            <a:r>
              <a:rPr sz="2904" spc="109" dirty="0">
                <a:latin typeface="Gill Sans MT"/>
                <a:cs typeface="Gill Sans MT"/>
              </a:rPr>
              <a:t>simplify </a:t>
            </a:r>
            <a:r>
              <a:rPr sz="2904" spc="103" dirty="0">
                <a:latin typeface="Gill Sans MT"/>
                <a:cs typeface="Gill Sans MT"/>
              </a:rPr>
              <a:t>and </a:t>
            </a:r>
            <a:r>
              <a:rPr sz="2904" spc="45" dirty="0">
                <a:latin typeface="Gill Sans MT"/>
                <a:cs typeface="Gill Sans MT"/>
              </a:rPr>
              <a:t>standardise</a:t>
            </a:r>
            <a:r>
              <a:rPr sz="2904" spc="-486" dirty="0">
                <a:latin typeface="Gill Sans MT"/>
                <a:cs typeface="Gill Sans MT"/>
              </a:rPr>
              <a:t> </a:t>
            </a:r>
            <a:r>
              <a:rPr sz="2904" spc="73" dirty="0">
                <a:latin typeface="Gill Sans MT"/>
                <a:cs typeface="Gill Sans MT"/>
              </a:rPr>
              <a:t>this</a:t>
            </a:r>
            <a:endParaRPr sz="2904" dirty="0">
              <a:latin typeface="Gill Sans MT"/>
              <a:cs typeface="Gill Sans MT"/>
            </a:endParaRPr>
          </a:p>
          <a:p>
            <a:pPr marL="696778" lvl="1" indent="-293926">
              <a:spcBef>
                <a:spcPts val="213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400" spc="-100" dirty="0">
                <a:latin typeface="Gill Sans MT"/>
                <a:cs typeface="Gill Sans MT"/>
              </a:rPr>
              <a:t>A </a:t>
            </a:r>
            <a:r>
              <a:rPr sz="2400" spc="45" dirty="0">
                <a:latin typeface="Gill Sans MT"/>
                <a:cs typeface="Gill Sans MT"/>
              </a:rPr>
              <a:t>special </a:t>
            </a:r>
            <a:r>
              <a:rPr sz="2400" spc="54" dirty="0">
                <a:latin typeface="Gill Sans MT"/>
                <a:cs typeface="Gill Sans MT"/>
              </a:rPr>
              <a:t>layout</a:t>
            </a:r>
            <a:r>
              <a:rPr sz="2400" spc="-208" dirty="0">
                <a:latin typeface="Gill Sans MT"/>
                <a:cs typeface="Gill Sans MT"/>
              </a:rPr>
              <a:t> </a:t>
            </a:r>
            <a:r>
              <a:rPr sz="2400" spc="68" dirty="0">
                <a:latin typeface="Gill Sans MT"/>
                <a:cs typeface="Gill Sans MT"/>
              </a:rPr>
              <a:t>file</a:t>
            </a:r>
            <a:endParaRPr sz="2400" dirty="0">
              <a:latin typeface="Gill Sans MT"/>
              <a:cs typeface="Gill Sans MT"/>
            </a:endParaRPr>
          </a:p>
          <a:p>
            <a:pPr marL="696778" lvl="1" indent="-293926">
              <a:spcBef>
                <a:spcPts val="394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400" spc="-41" dirty="0">
                <a:latin typeface="Gill Sans MT"/>
                <a:cs typeface="Gill Sans MT"/>
              </a:rPr>
              <a:t>The </a:t>
            </a:r>
            <a:r>
              <a:rPr sz="2400" spc="50" dirty="0">
                <a:latin typeface="Gill Sans MT"/>
                <a:cs typeface="Gill Sans MT"/>
              </a:rPr>
              <a:t>class</a:t>
            </a:r>
            <a:r>
              <a:rPr sz="2400" spc="-118" dirty="0">
                <a:latin typeface="Gill Sans MT"/>
                <a:cs typeface="Gill Sans MT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PreferencesActivity</a:t>
            </a:r>
            <a:endParaRPr sz="2400" b="1" dirty="0">
              <a:latin typeface="Consolas"/>
              <a:cs typeface="Consolas"/>
            </a:endParaRPr>
          </a:p>
          <a:p>
            <a:pPr marL="696778" lvl="1" indent="-293926">
              <a:spcBef>
                <a:spcPts val="304"/>
              </a:spcBef>
              <a:buSzPct val="75000"/>
              <a:buFont typeface="Arial"/>
              <a:buChar char="–"/>
              <a:tabLst>
                <a:tab pos="696202" algn="l"/>
                <a:tab pos="696778" algn="l"/>
              </a:tabLst>
            </a:pPr>
            <a:r>
              <a:rPr sz="2400" spc="-5" dirty="0">
                <a:latin typeface="Gill Sans MT"/>
                <a:cs typeface="Gill Sans MT"/>
              </a:rPr>
              <a:t>An event</a:t>
            </a:r>
            <a:r>
              <a:rPr sz="2400" spc="-177" dirty="0">
                <a:latin typeface="Gill Sans MT"/>
                <a:cs typeface="Gill Sans MT"/>
              </a:rPr>
              <a:t> </a:t>
            </a:r>
            <a:r>
              <a:rPr sz="2400" spc="5" dirty="0">
                <a:latin typeface="Gill Sans MT"/>
                <a:cs typeface="Gill Sans MT"/>
              </a:rPr>
              <a:t>listener:</a:t>
            </a:r>
            <a:endParaRPr sz="2541" dirty="0">
              <a:latin typeface="Gill Sans MT"/>
              <a:cs typeface="Gill Sans MT"/>
            </a:endParaRPr>
          </a:p>
          <a:p>
            <a:pPr marL="1089256" lvl="2" indent="-260499">
              <a:spcBef>
                <a:spcPts val="250"/>
              </a:spcBef>
              <a:buSzPct val="43750"/>
              <a:buFont typeface="Arial"/>
              <a:buChar char="●"/>
              <a:tabLst>
                <a:tab pos="1089832" algn="l"/>
              </a:tabLst>
            </a:pPr>
            <a:r>
              <a:rPr sz="2178" spc="-5" dirty="0">
                <a:latin typeface="Consolas"/>
                <a:cs typeface="Consolas"/>
              </a:rPr>
              <a:t>onSharedPreferenceChangeListener</a:t>
            </a:r>
            <a:endParaRPr sz="2178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42405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</TotalTime>
  <Words>1380</Words>
  <Application>Microsoft Office PowerPoint</Application>
  <PresentationFormat>On-screen Show (4:3)</PresentationFormat>
  <Paragraphs>230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CourierNewPS-BoldMT</vt:lpstr>
      <vt:lpstr>CourierNewPSMT</vt:lpstr>
      <vt:lpstr>Meiryo</vt:lpstr>
      <vt:lpstr>Arial</vt:lpstr>
      <vt:lpstr>Calibri</vt:lpstr>
      <vt:lpstr>Consolas</vt:lpstr>
      <vt:lpstr>Courier New</vt:lpstr>
      <vt:lpstr>Gill Sans MT</vt:lpstr>
      <vt:lpstr>Wingdings</vt:lpstr>
      <vt:lpstr>1_Retrospect</vt:lpstr>
      <vt:lpstr>Week 5: Android  Data Persistency</vt:lpstr>
      <vt:lpstr>This Week</vt:lpstr>
      <vt:lpstr>Accessing data</vt:lpstr>
      <vt:lpstr>Accessing data</vt:lpstr>
      <vt:lpstr>Shared Preferences</vt:lpstr>
      <vt:lpstr>getSharedPreferences(String, int)</vt:lpstr>
      <vt:lpstr>Example: Creating preferences</vt:lpstr>
      <vt:lpstr>Example: retrieving preferences</vt:lpstr>
      <vt:lpstr>There’s More</vt:lpstr>
      <vt:lpstr>Example: preferences screen</vt:lpstr>
      <vt:lpstr>Example preferences screens</vt:lpstr>
      <vt:lpstr>Types of preference</vt:lpstr>
      <vt:lpstr>Still more…</vt:lpstr>
      <vt:lpstr>And now…</vt:lpstr>
      <vt:lpstr>Shared Preference Change Listeners</vt:lpstr>
      <vt:lpstr>Example: Shared Preference Change  Listeners</vt:lpstr>
      <vt:lpstr>Activity Preferences</vt:lpstr>
      <vt:lpstr>Saving and restoring instance  state</vt:lpstr>
      <vt:lpstr>Examples: instance state</vt:lpstr>
      <vt:lpstr>Examples: instance state</vt:lpstr>
      <vt:lpstr>ViewModel</vt:lpstr>
      <vt:lpstr>ViewModel (MVC)</vt:lpstr>
      <vt:lpstr>ViewModel</vt:lpstr>
      <vt:lpstr>ViewModel Implementation</vt:lpstr>
      <vt:lpstr>Applying ViewModel Object</vt:lpstr>
      <vt:lpstr>Applying ViewModel Object</vt:lpstr>
      <vt:lpstr>LiveData in ViewModel </vt:lpstr>
      <vt:lpstr>LiveData in ViewModel </vt:lpstr>
      <vt:lpstr>Adding LiveData in ViewModel Part 1 </vt:lpstr>
      <vt:lpstr>Adding LiveData in ViewModel Part 2 </vt:lpstr>
      <vt:lpstr>Implementing the Observer </vt:lpstr>
      <vt:lpstr>Adding LiveData in ViewModel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oraclelai@yahoo.com</cp:lastModifiedBy>
  <cp:revision>99</cp:revision>
  <dcterms:created xsi:type="dcterms:W3CDTF">2016-01-04T20:50:07Z</dcterms:created>
  <dcterms:modified xsi:type="dcterms:W3CDTF">2023-08-23T06:33:02Z</dcterms:modified>
</cp:coreProperties>
</file>