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4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9562D6-A021-470E-AC41-32A005A9D140}">
          <p14:sldIdLst>
            <p14:sldId id="256"/>
            <p14:sldId id="258"/>
            <p14:sldId id="259"/>
            <p14:sldId id="260"/>
            <p14:sldId id="257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4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titled Section" id="{FF50602F-61BD-46DB-A9F4-4C576CBE7518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7: </a:t>
            </a:r>
            <a:r>
              <a:rPr lang="en-US" dirty="0" smtClean="0"/>
              <a:t>Android </a:t>
            </a:r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Image: Run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930" y="2556153"/>
            <a:ext cx="726858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8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Image: Run with </a:t>
            </a:r>
            <a:r>
              <a:rPr lang="en-US" dirty="0" err="1" smtClean="0"/>
              <a:t>Kotlin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135854"/>
            <a:ext cx="7543800" cy="21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– Sequential Code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440" y="2110811"/>
            <a:ext cx="6436839" cy="34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2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– Concurrent Code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0" y="1846263"/>
            <a:ext cx="6562339" cy="42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Scope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20286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MY" sz="2800" dirty="0" err="1"/>
              <a:t>GlobalScope</a:t>
            </a:r>
            <a:r>
              <a:rPr lang="en-MY" sz="2800" dirty="0"/>
              <a:t> </a:t>
            </a:r>
            <a:endParaRPr lang="en-MY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GlobalScope</a:t>
            </a:r>
            <a:r>
              <a:rPr lang="en-US" sz="2400" dirty="0"/>
              <a:t> is used to launch </a:t>
            </a:r>
            <a:r>
              <a:rPr lang="en-US" sz="2400" b="1" i="1" dirty="0"/>
              <a:t>top-level</a:t>
            </a:r>
            <a:r>
              <a:rPr lang="en-US" sz="2400" dirty="0"/>
              <a:t> </a:t>
            </a:r>
            <a:r>
              <a:rPr lang="en-US" sz="2400" dirty="0" err="1"/>
              <a:t>coroutines</a:t>
            </a:r>
            <a:r>
              <a:rPr lang="en-US" sz="2400" dirty="0"/>
              <a:t> which are tied to the entire lifecycle of </a:t>
            </a:r>
            <a:r>
              <a:rPr lang="en-US" sz="2400" dirty="0" smtClean="0"/>
              <a:t>the application. This </a:t>
            </a:r>
            <a:r>
              <a:rPr lang="en-US" sz="2400" dirty="0"/>
              <a:t>scope is not recommended for use in Android </a:t>
            </a:r>
            <a:r>
              <a:rPr lang="en-US" sz="2400" dirty="0" smtClean="0"/>
              <a:t>applications.  </a:t>
            </a:r>
            <a:endParaRPr lang="en-MY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MY" sz="2800" dirty="0" err="1" smtClean="0"/>
              <a:t>ViewModelScope</a:t>
            </a:r>
            <a:r>
              <a:rPr lang="en-MY" sz="2800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Using </a:t>
            </a:r>
            <a:r>
              <a:rPr lang="en-US" sz="2600" dirty="0"/>
              <a:t>the Jetpack </a:t>
            </a:r>
            <a:r>
              <a:rPr lang="en-US" sz="2600" dirty="0" smtClean="0"/>
              <a:t>architecture </a:t>
            </a:r>
            <a:r>
              <a:rPr lang="en-US" sz="2600" b="1" i="1" dirty="0" err="1" smtClean="0"/>
              <a:t>ViewModel</a:t>
            </a:r>
            <a:r>
              <a:rPr lang="en-US" sz="2600" dirty="0" smtClean="0"/>
              <a:t> </a:t>
            </a:r>
            <a:r>
              <a:rPr lang="en-US" sz="2600" dirty="0"/>
              <a:t>component</a:t>
            </a:r>
            <a:r>
              <a:rPr lang="en-US" sz="2600" dirty="0"/>
              <a:t> </a:t>
            </a:r>
            <a:r>
              <a:rPr lang="en-US" sz="2200" dirty="0"/>
              <a:t/>
            </a:r>
            <a:br>
              <a:rPr lang="en-US" sz="2200" dirty="0"/>
            </a:br>
            <a:endParaRPr lang="en-MY" sz="19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MY" sz="2800" dirty="0" err="1" smtClean="0"/>
              <a:t>LifecycleScope</a:t>
            </a:r>
            <a:endParaRPr lang="en-MY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This </a:t>
            </a:r>
            <a:r>
              <a:rPr lang="en-US" sz="2600" dirty="0"/>
              <a:t>scope is canceled </a:t>
            </a:r>
            <a:r>
              <a:rPr lang="en-US" sz="2600" dirty="0" smtClean="0"/>
              <a:t>when the </a:t>
            </a:r>
            <a:r>
              <a:rPr lang="en-US" sz="2600" dirty="0"/>
              <a:t>corresponding lifecycle owner is destroyed</a:t>
            </a:r>
            <a:r>
              <a:rPr lang="en-US" sz="2600" dirty="0"/>
              <a:t>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Custom Scope</a:t>
            </a:r>
            <a:r>
              <a:rPr lang="en-MY" sz="2600" dirty="0" smtClean="0"/>
              <a:t> </a:t>
            </a:r>
            <a:endParaRPr lang="en-MY" sz="2600" dirty="0"/>
          </a:p>
          <a:p>
            <a:pPr lvl="1">
              <a:buFont typeface="Courier New" panose="02070309020205020404" pitchFamily="49" charset="0"/>
              <a:buChar char="o"/>
            </a:pPr>
            <a:endParaRPr lang="en-MY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93" y="5659515"/>
            <a:ext cx="828790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GlobalScope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349989"/>
            <a:ext cx="7543800" cy="23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8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Dispatchers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8124488" cy="451233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b="1" dirty="0"/>
              <a:t>dispatcher</a:t>
            </a:r>
            <a:r>
              <a:rPr lang="en-US" sz="2800" dirty="0"/>
              <a:t> is responsible for assigning </a:t>
            </a:r>
            <a:r>
              <a:rPr lang="en-US" sz="2800" dirty="0" err="1"/>
              <a:t>coroutines</a:t>
            </a:r>
            <a:r>
              <a:rPr lang="en-US" sz="2800" dirty="0"/>
              <a:t> to appropriate threads and suspending and resuming </a:t>
            </a:r>
            <a:r>
              <a:rPr lang="en-US" sz="2800" dirty="0" smtClean="0"/>
              <a:t>the </a:t>
            </a:r>
            <a:r>
              <a:rPr lang="en-US" sz="2800" dirty="0" err="1" smtClean="0"/>
              <a:t>coroutine</a:t>
            </a:r>
            <a:r>
              <a:rPr lang="en-US" sz="2800" dirty="0" smtClean="0"/>
              <a:t> </a:t>
            </a:r>
            <a:r>
              <a:rPr lang="en-US" sz="2800" dirty="0"/>
              <a:t>during its lifecycle.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</a:t>
            </a:r>
            <a:endParaRPr lang="en-US" sz="2800" b="1" dirty="0" smtClean="0"/>
          </a:p>
          <a:p>
            <a:pPr marL="806958" lvl="1" indent="-514350">
              <a:buFont typeface="+mj-lt"/>
              <a:buAutoNum type="romanUcPeriod"/>
            </a:pPr>
            <a:r>
              <a:rPr lang="en-MY" sz="2600" dirty="0" err="1" smtClean="0"/>
              <a:t>Dispatchers.Main</a:t>
            </a:r>
            <a:r>
              <a:rPr lang="en-MY" sz="2600" b="1" dirty="0" smtClean="0"/>
              <a:t> </a:t>
            </a:r>
          </a:p>
          <a:p>
            <a:pPr marL="1184148" lvl="4" indent="-342900"/>
            <a:r>
              <a:rPr lang="en-US" sz="2300" dirty="0"/>
              <a:t>Runs the </a:t>
            </a:r>
            <a:r>
              <a:rPr lang="en-US" sz="2300" dirty="0" err="1"/>
              <a:t>coroutine</a:t>
            </a:r>
            <a:r>
              <a:rPr lang="en-US" sz="2300" dirty="0"/>
              <a:t> on the main thread and is suitable for </a:t>
            </a:r>
            <a:r>
              <a:rPr lang="en-US" sz="2300" dirty="0" err="1"/>
              <a:t>coroutines</a:t>
            </a:r>
            <a:r>
              <a:rPr lang="en-US" sz="2300" dirty="0"/>
              <a:t> that need to </a:t>
            </a:r>
            <a:r>
              <a:rPr lang="en-US" sz="2300" dirty="0" smtClean="0"/>
              <a:t>make changes </a:t>
            </a:r>
            <a:r>
              <a:rPr lang="en-US" sz="2300" dirty="0"/>
              <a:t>to the UI and as a general purpose option for performing lightweight tasks.</a:t>
            </a:r>
            <a:r>
              <a:rPr lang="en-US" sz="2300" dirty="0"/>
              <a:t> </a:t>
            </a:r>
            <a:br>
              <a:rPr lang="en-US" sz="2300" dirty="0"/>
            </a:br>
            <a:endParaRPr lang="en-MY" sz="2300" b="1" dirty="0" smtClean="0"/>
          </a:p>
          <a:p>
            <a:pPr marL="806958" lvl="1" indent="-514350">
              <a:buFont typeface="+mj-lt"/>
              <a:buAutoNum type="romanUcPeriod"/>
            </a:pPr>
            <a:r>
              <a:rPr lang="en-MY" sz="2600" dirty="0" smtClean="0"/>
              <a:t>Dispatchers.IO</a:t>
            </a:r>
          </a:p>
          <a:p>
            <a:pPr marL="1172718" lvl="3" indent="-514350"/>
            <a:r>
              <a:rPr lang="en-US" sz="2300" dirty="0"/>
              <a:t>Recommended for </a:t>
            </a:r>
            <a:r>
              <a:rPr lang="en-US" sz="2300" dirty="0" err="1"/>
              <a:t>coroutines</a:t>
            </a:r>
            <a:r>
              <a:rPr lang="en-US" sz="2300" dirty="0"/>
              <a:t> that perform network, disk, or database operations.</a:t>
            </a:r>
            <a:r>
              <a:rPr lang="en-US" sz="2300" dirty="0"/>
              <a:t> </a:t>
            </a:r>
            <a:br>
              <a:rPr lang="en-US" sz="2300" dirty="0"/>
            </a:br>
            <a:endParaRPr lang="en-MY" sz="2300" dirty="0" smtClean="0"/>
          </a:p>
          <a:p>
            <a:pPr marL="806958" lvl="1" indent="-514350">
              <a:buFont typeface="+mj-lt"/>
              <a:buAutoNum type="romanUcPeriod"/>
            </a:pPr>
            <a:r>
              <a:rPr lang="en-MY" sz="2600" dirty="0" err="1" smtClean="0"/>
              <a:t>Dispatchers.Default</a:t>
            </a:r>
            <a:r>
              <a:rPr lang="en-MY" sz="2600" b="1" dirty="0" smtClean="0"/>
              <a:t> </a:t>
            </a:r>
          </a:p>
          <a:p>
            <a:pPr marL="1172718" lvl="3" indent="-514350"/>
            <a:r>
              <a:rPr lang="en-US" sz="2300" dirty="0"/>
              <a:t>Intended for CPU intensive tasks such as sorting data or performing complex</a:t>
            </a:r>
            <a:br>
              <a:rPr lang="en-US" sz="2300" dirty="0"/>
            </a:br>
            <a:r>
              <a:rPr lang="en-US" sz="2300" dirty="0" smtClean="0"/>
              <a:t>calculations. 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MY" dirty="0"/>
              <a:t/>
            </a:r>
            <a:br>
              <a:rPr lang="en-MY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54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Dispatchers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74" y="2548587"/>
            <a:ext cx="8534310" cy="17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7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Builders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62271"/>
              </p:ext>
            </p:extLst>
          </p:nvPr>
        </p:nvGraphicFramePr>
        <p:xfrm>
          <a:off x="822325" y="1846263"/>
          <a:ext cx="75438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21"/>
                <a:gridCol w="5614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Builders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launch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blocking the current thread and does not return a result to the caller</a:t>
                      </a:r>
                      <a:r>
                        <a:rPr lang="en-US" dirty="0" smtClean="0"/>
                        <a:t> 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async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allows the caller to wait for a result using the await() function without blocking the current thread</a:t>
                      </a:r>
                      <a:r>
                        <a:rPr lang="en-US" dirty="0" smtClean="0"/>
                        <a:t> 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withContext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be launched in a different context from that used by the parent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</a:t>
                      </a:r>
                      <a:r>
                        <a:rPr lang="en-US" dirty="0" smtClean="0"/>
                        <a:t> 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coroutineScope</a:t>
                      </a:r>
                      <a:r>
                        <a:rPr lang="en-MY" b="0" dirty="0" smtClean="0"/>
                        <a:t> 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ideal for situations where a suspend function launches multiple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will run in parallel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runBlocking</a:t>
                      </a:r>
                      <a:r>
                        <a:rPr lang="en-MY" b="0" dirty="0" smtClean="0"/>
                        <a:t> 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blocks the current thread until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reaches completion.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2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Builders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149" y="1988700"/>
            <a:ext cx="7543800" cy="37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44" y="338106"/>
            <a:ext cx="4982352" cy="7386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0860">
              <a:lnSpc>
                <a:spcPct val="100000"/>
              </a:lnSpc>
            </a:pPr>
            <a:r>
              <a:rPr spc="-9" dirty="0"/>
              <a:t>Today's</a:t>
            </a:r>
            <a:r>
              <a:rPr spc="-158" dirty="0"/>
              <a:t> </a:t>
            </a:r>
            <a:r>
              <a:rPr spc="-17" dirty="0"/>
              <a:t>lecture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6720" y="1492340"/>
            <a:ext cx="5694895" cy="543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074" marR="562536" indent="-293214">
              <a:lnSpc>
                <a:spcPct val="128600"/>
              </a:lnSpc>
              <a:buFont typeface="Arial"/>
              <a:buChar char="•"/>
            </a:pPr>
            <a:endParaRPr sz="2736" spc="81" dirty="0">
              <a:latin typeface="Gill Sans MT"/>
              <a:cs typeface="Gill Sans 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452" y="1741384"/>
            <a:ext cx="5147572" cy="3276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214" indent="-293214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2736" dirty="0" smtClean="0"/>
              <a:t>Introduction of Coroutines</a:t>
            </a:r>
          </a:p>
          <a:p>
            <a:pPr marL="293214" indent="-293214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2736" dirty="0" smtClean="0"/>
              <a:t>Coroutines Features </a:t>
            </a:r>
          </a:p>
          <a:p>
            <a:pPr marL="293214" indent="-293214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2736" dirty="0" smtClean="0"/>
              <a:t>Coroutines Scope </a:t>
            </a:r>
          </a:p>
          <a:p>
            <a:pPr marL="293214" indent="-293214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2736" dirty="0" smtClean="0"/>
              <a:t>Coroutines Dispatchers</a:t>
            </a:r>
          </a:p>
          <a:p>
            <a:pPr marL="293214" indent="-293214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2736" dirty="0" smtClean="0"/>
              <a:t>Coroutines Builders </a:t>
            </a:r>
          </a:p>
          <a:p>
            <a:pPr marL="293214" indent="-293214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GB" sz="2736" dirty="0" smtClean="0"/>
              <a:t>Coroutines Channels</a:t>
            </a:r>
            <a:endParaRPr lang="en-GB" sz="2736" dirty="0"/>
          </a:p>
          <a:p>
            <a:endParaRPr lang="en-GB" sz="1539" dirty="0"/>
          </a:p>
        </p:txBody>
      </p:sp>
      <p:pic>
        <p:nvPicPr>
          <p:cNvPr id="4" name="Picture 2" descr="Coroutines — Android Development. 1. Kotlin Coroutines | by Shivansh Seth |  Jun, 2023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57" y="4321795"/>
            <a:ext cx="3221365" cy="18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Coroutines</a:t>
            </a:r>
            <a:r>
              <a:rPr lang="en-US" dirty="0" smtClean="0"/>
              <a:t>-Suspending &amp; Resuming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function to call a suspend function named </a:t>
            </a:r>
            <a:r>
              <a:rPr lang="en-US" sz="2400" i="1" dirty="0" err="1"/>
              <a:t>performSlowTask</a:t>
            </a:r>
            <a:r>
              <a:rPr lang="en-US" sz="2400" i="1" dirty="0"/>
              <a:t>() </a:t>
            </a:r>
            <a:r>
              <a:rPr lang="en-US" sz="2400" dirty="0"/>
              <a:t>using </a:t>
            </a:r>
            <a:r>
              <a:rPr lang="en-US" sz="2400" dirty="0" smtClean="0"/>
              <a:t>the Main </a:t>
            </a:r>
            <a:r>
              <a:rPr lang="en-US" sz="2400" dirty="0" err="1"/>
              <a:t>coroutine</a:t>
            </a:r>
            <a:r>
              <a:rPr lang="en-US" sz="2400" dirty="0"/>
              <a:t> </a:t>
            </a:r>
            <a:r>
              <a:rPr lang="en-US" sz="2400" dirty="0" smtClean="0"/>
              <a:t>dispatcher. 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2757568"/>
            <a:ext cx="716380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Coroutines-Returning Results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863" y="2013924"/>
            <a:ext cx="6754168" cy="1848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63" y="4044592"/>
            <a:ext cx="649695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8039029" cy="1450757"/>
          </a:xfrm>
        </p:spPr>
        <p:txBody>
          <a:bodyPr/>
          <a:lstStyle/>
          <a:p>
            <a:r>
              <a:rPr lang="en-US" dirty="0" smtClean="0"/>
              <a:t>Coroutines Channel Communication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Channels provide a simple way to implement communication between </a:t>
            </a:r>
            <a:r>
              <a:rPr lang="en-US" sz="2400" dirty="0" err="1"/>
              <a:t>coroutines</a:t>
            </a:r>
            <a:r>
              <a:rPr lang="en-US" sz="2400" dirty="0"/>
              <a:t> including streams of </a:t>
            </a:r>
            <a:r>
              <a:rPr lang="en-US" sz="2400" dirty="0" smtClean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Using </a:t>
            </a:r>
            <a:r>
              <a:rPr lang="en-US" sz="2400" b="1" i="1" dirty="0" smtClean="0"/>
              <a:t>send() </a:t>
            </a:r>
            <a:r>
              <a:rPr lang="en-US" sz="2400" dirty="0" smtClean="0"/>
              <a:t>method and </a:t>
            </a:r>
            <a:r>
              <a:rPr lang="en-US" sz="2400" b="1" i="1" dirty="0" smtClean="0"/>
              <a:t>receive() </a:t>
            </a:r>
            <a:r>
              <a:rPr lang="en-US" sz="2400" dirty="0" smtClean="0"/>
              <a:t>method to communicate under the same Channel instance.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44" y="3857414"/>
            <a:ext cx="6272976" cy="22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6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Channel Communication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014545"/>
            <a:ext cx="7937074" cy="36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2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Channel Communication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090898"/>
            <a:ext cx="7039957" cy="1533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26" y="3729099"/>
            <a:ext cx="609685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1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in Android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Gradle</a:t>
            </a:r>
            <a:r>
              <a:rPr lang="en-US" sz="2800" dirty="0" smtClean="0"/>
              <a:t>:</a:t>
            </a:r>
          </a:p>
          <a:p>
            <a:pPr marL="201168" lvl="1" indent="0">
              <a:buNone/>
            </a:pPr>
            <a:endParaRPr lang="en-MY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44" y="2468666"/>
            <a:ext cx="8013928" cy="2043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28" y="4512179"/>
            <a:ext cx="3666107" cy="15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0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VS Parallelism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Parallelism </a:t>
            </a:r>
            <a:r>
              <a:rPr lang="en-US" sz="2400" dirty="0"/>
              <a:t>is about the execution </a:t>
            </a:r>
            <a:r>
              <a:rPr lang="en-US" sz="2400" dirty="0" smtClean="0"/>
              <a:t>of </a:t>
            </a:r>
            <a:r>
              <a:rPr lang="en-US" sz="2400" b="1" dirty="0" smtClean="0"/>
              <a:t>multiple </a:t>
            </a:r>
            <a:r>
              <a:rPr lang="en-US" sz="2400" b="1" dirty="0"/>
              <a:t>tasks at the same </a:t>
            </a:r>
            <a:r>
              <a:rPr lang="en-US" sz="2400" b="1" dirty="0" smtClean="0"/>
              <a:t>time.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Concurrency </a:t>
            </a:r>
            <a:r>
              <a:rPr lang="en-US" sz="2400" dirty="0"/>
              <a:t>tries to break down tasks which </a:t>
            </a:r>
            <a:r>
              <a:rPr lang="en-US" sz="2400" dirty="0" smtClean="0"/>
              <a:t>we don’t </a:t>
            </a:r>
            <a:r>
              <a:rPr lang="en-US" sz="2400" dirty="0"/>
              <a:t>necessarily need to execute at the same </a:t>
            </a:r>
            <a:r>
              <a:rPr lang="en-US" sz="2400" dirty="0" smtClean="0"/>
              <a:t>time.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Concurrency's primary goal is </a:t>
            </a:r>
            <a:r>
              <a:rPr lang="en-US" sz="2400" b="1" dirty="0" smtClean="0"/>
              <a:t>structure</a:t>
            </a:r>
            <a:r>
              <a:rPr lang="en-US" sz="2400" dirty="0" smtClean="0"/>
              <a:t>, not </a:t>
            </a:r>
            <a:r>
              <a:rPr lang="en-US" sz="2400" dirty="0"/>
              <a:t>parallelism.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Concurrency makes the use </a:t>
            </a:r>
            <a:r>
              <a:rPr lang="en-US" sz="2400" dirty="0" smtClean="0"/>
              <a:t>of </a:t>
            </a:r>
            <a:r>
              <a:rPr lang="en-US" sz="2400" b="1" dirty="0" smtClean="0"/>
              <a:t>parallelism easier.</a:t>
            </a:r>
            <a:r>
              <a:rPr lang="en-US" sz="24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endParaRPr lang="en-MY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19" y="4554908"/>
            <a:ext cx="1822274" cy="17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8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Coroutines are </a:t>
            </a:r>
            <a:r>
              <a:rPr lang="en-US" sz="2600" b="1" dirty="0"/>
              <a:t>NOT like </a:t>
            </a:r>
            <a:r>
              <a:rPr lang="en-US" sz="2600" b="1" dirty="0" smtClean="0"/>
              <a:t>threads</a:t>
            </a:r>
            <a:endParaRPr lang="en-US" sz="2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Force </a:t>
            </a:r>
            <a:r>
              <a:rPr lang="en-US" sz="2600" dirty="0"/>
              <a:t>us to </a:t>
            </a:r>
            <a:r>
              <a:rPr lang="en-US" sz="2600" b="1" dirty="0"/>
              <a:t>rethink the </a:t>
            </a:r>
            <a:r>
              <a:rPr lang="en-US" sz="2600" b="1" dirty="0" smtClean="0"/>
              <a:t>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Intend </a:t>
            </a:r>
            <a:r>
              <a:rPr lang="en-US" sz="2600" dirty="0"/>
              <a:t>to </a:t>
            </a:r>
            <a:r>
              <a:rPr lang="en-US" sz="2600" b="1" dirty="0"/>
              <a:t>look like sequential </a:t>
            </a:r>
            <a:r>
              <a:rPr lang="en-US" sz="2600" b="1" dirty="0" smtClean="0"/>
              <a:t>code </a:t>
            </a:r>
            <a:r>
              <a:rPr lang="en-US" sz="2600" dirty="0" smtClean="0"/>
              <a:t>and </a:t>
            </a:r>
            <a:r>
              <a:rPr lang="en-US" sz="2600" dirty="0"/>
              <a:t>hide the complicated </a:t>
            </a:r>
            <a:r>
              <a:rPr lang="en-US" sz="2600" dirty="0" smtClean="0"/>
              <a:t>stuff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Resource-wise </a:t>
            </a:r>
            <a:r>
              <a:rPr lang="en-US" sz="2600" dirty="0"/>
              <a:t>are </a:t>
            </a:r>
            <a:r>
              <a:rPr lang="en-US" sz="2600" b="1" dirty="0"/>
              <a:t>almost </a:t>
            </a:r>
            <a:r>
              <a:rPr lang="en-US" sz="2600" b="1" dirty="0" smtClean="0"/>
              <a:t>free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Coroutines </a:t>
            </a:r>
            <a:r>
              <a:rPr lang="en-US" sz="2600" dirty="0"/>
              <a:t>are the </a:t>
            </a:r>
            <a:r>
              <a:rPr lang="en-US" sz="2600" b="1" dirty="0"/>
              <a:t>cool new </a:t>
            </a:r>
            <a:r>
              <a:rPr lang="en-US" sz="2600" b="1" dirty="0" smtClean="0"/>
              <a:t>thing in </a:t>
            </a:r>
            <a:r>
              <a:rPr lang="en-US" sz="2600" b="1" dirty="0"/>
              <a:t>the JVM/Android </a:t>
            </a:r>
            <a:r>
              <a:rPr lang="en-US" sz="2600" dirty="0"/>
              <a:t>world</a:t>
            </a:r>
            <a:r>
              <a:rPr lang="en-US" sz="26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29" y="629485"/>
            <a:ext cx="1439321" cy="20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Coroutines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Android application is using the </a:t>
            </a:r>
            <a:r>
              <a:rPr lang="en-US" sz="2400" b="1" dirty="0" smtClean="0"/>
              <a:t>Main Thread </a:t>
            </a:r>
            <a:r>
              <a:rPr lang="en-US" sz="2400" dirty="0" smtClean="0"/>
              <a:t>in application running.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main thread has many duties to perform like drawing the views, executing logical pieces of code in a sequential </a:t>
            </a:r>
            <a:r>
              <a:rPr lang="en-US" sz="2400" dirty="0" smtClean="0"/>
              <a:t>manner.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M</a:t>
            </a:r>
            <a:r>
              <a:rPr lang="en-US" sz="2400" dirty="0" smtClean="0"/>
              <a:t>ake </a:t>
            </a:r>
            <a:r>
              <a:rPr lang="en-US" sz="2400" dirty="0"/>
              <a:t>sure that we are not blocking the main </a:t>
            </a:r>
            <a:r>
              <a:rPr lang="en-US" sz="2400" dirty="0" smtClean="0"/>
              <a:t>thread.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need a </a:t>
            </a:r>
            <a:r>
              <a:rPr lang="en-US" sz="2400" b="1" dirty="0"/>
              <a:t>multi-threaded </a:t>
            </a:r>
            <a:r>
              <a:rPr lang="en-US" sz="2400" dirty="0"/>
              <a:t>approach in some cases like performing network operations, heavy logical operations, </a:t>
            </a:r>
            <a:r>
              <a:rPr lang="en-US" sz="2400" dirty="0" smtClean="0"/>
              <a:t>etc.</a:t>
            </a:r>
            <a:endParaRPr lang="en-MY" sz="2400" dirty="0"/>
          </a:p>
        </p:txBody>
      </p:sp>
      <p:pic>
        <p:nvPicPr>
          <p:cNvPr id="2050" name="Picture 2" descr="Learn how to use Kotlin coroutines | Androi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75" y="5186498"/>
            <a:ext cx="1348485" cy="11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45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Coroutines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err="1"/>
              <a:t>Coroutine</a:t>
            </a:r>
            <a:r>
              <a:rPr lang="en-US" sz="2400" dirty="0"/>
              <a:t> stands for cooperating </a:t>
            </a:r>
            <a:r>
              <a:rPr lang="en-US" sz="2400" dirty="0" smtClean="0"/>
              <a:t>functions.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They are </a:t>
            </a:r>
            <a:r>
              <a:rPr lang="en-US" sz="2400" b="1" dirty="0"/>
              <a:t>lightweight</a:t>
            </a:r>
            <a:r>
              <a:rPr lang="en-US" sz="2400" dirty="0"/>
              <a:t> </a:t>
            </a:r>
            <a:r>
              <a:rPr lang="en-US" sz="2400" b="1" dirty="0"/>
              <a:t>threads</a:t>
            </a:r>
            <a:r>
              <a:rPr lang="en-US" sz="2400" dirty="0"/>
              <a:t> that help to write simplified </a:t>
            </a:r>
            <a:r>
              <a:rPr lang="en-US" sz="2400" b="1" dirty="0"/>
              <a:t>asynchronous</a:t>
            </a:r>
            <a:r>
              <a:rPr lang="en-US" sz="2400" dirty="0"/>
              <a:t> code that keeps the application responsive while maintaining heavy tasks like network calls and avoiding tasks from </a:t>
            </a:r>
            <a:r>
              <a:rPr lang="en-US" sz="2400" dirty="0" smtClean="0"/>
              <a:t>blocking.</a:t>
            </a:r>
            <a:endParaRPr lang="en-MY" sz="2400" dirty="0"/>
          </a:p>
        </p:txBody>
      </p:sp>
      <p:sp>
        <p:nvSpPr>
          <p:cNvPr id="4" name="Rectangle 3"/>
          <p:cNvSpPr/>
          <p:nvPr/>
        </p:nvSpPr>
        <p:spPr>
          <a:xfrm>
            <a:off x="1088946" y="4050578"/>
            <a:ext cx="718381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MY" sz="1600" dirty="0"/>
              <a:t>fun </a:t>
            </a:r>
            <a:r>
              <a:rPr lang="en-MY" sz="1600" b="1" dirty="0"/>
              <a:t>main</a:t>
            </a:r>
            <a:r>
              <a:rPr lang="en-MY" sz="1600" dirty="0"/>
              <a:t>() = </a:t>
            </a:r>
            <a:r>
              <a:rPr lang="en-MY" sz="1600" b="1" dirty="0" err="1"/>
              <a:t>runBlocking</a:t>
            </a:r>
            <a:r>
              <a:rPr lang="en-MY" sz="1600" dirty="0"/>
              <a:t> { // this: </a:t>
            </a:r>
            <a:r>
              <a:rPr lang="en-MY" sz="1600" dirty="0" err="1"/>
              <a:t>CoroutineScope</a:t>
            </a:r>
            <a:endParaRPr lang="en-MY" sz="1600" dirty="0"/>
          </a:p>
          <a:p>
            <a:r>
              <a:rPr lang="en-MY" sz="1600" dirty="0"/>
              <a:t>    </a:t>
            </a:r>
            <a:r>
              <a:rPr lang="en-MY" sz="1600" b="1" dirty="0"/>
              <a:t>launch</a:t>
            </a:r>
            <a:r>
              <a:rPr lang="en-MY" sz="1600" dirty="0"/>
              <a:t> { </a:t>
            </a:r>
            <a:r>
              <a:rPr lang="en-MY" sz="1600" dirty="0" smtClean="0"/>
              <a:t>                            // </a:t>
            </a:r>
            <a:r>
              <a:rPr lang="en-MY" sz="1600" dirty="0"/>
              <a:t>launch a new </a:t>
            </a:r>
            <a:r>
              <a:rPr lang="en-MY" sz="1600" dirty="0" err="1"/>
              <a:t>coroutine</a:t>
            </a:r>
            <a:r>
              <a:rPr lang="en-MY" sz="1600" dirty="0"/>
              <a:t> and continue</a:t>
            </a:r>
          </a:p>
          <a:p>
            <a:r>
              <a:rPr lang="en-MY" sz="1600" dirty="0"/>
              <a:t>        delay(1000L) </a:t>
            </a:r>
            <a:r>
              <a:rPr lang="en-MY" sz="1600" dirty="0" smtClean="0"/>
              <a:t>              // </a:t>
            </a:r>
            <a:r>
              <a:rPr lang="en-MY" sz="1600" dirty="0"/>
              <a:t>non-blocking delay for 1 second (default time unit is </a:t>
            </a:r>
            <a:r>
              <a:rPr lang="en-MY" sz="1600" dirty="0" err="1"/>
              <a:t>ms</a:t>
            </a:r>
            <a:r>
              <a:rPr lang="en-MY" sz="1600" dirty="0"/>
              <a:t>)</a:t>
            </a:r>
          </a:p>
          <a:p>
            <a:r>
              <a:rPr lang="en-MY" sz="1600" dirty="0"/>
              <a:t>        </a:t>
            </a:r>
            <a:r>
              <a:rPr lang="en-MY" sz="1600" dirty="0" err="1"/>
              <a:t>println</a:t>
            </a:r>
            <a:r>
              <a:rPr lang="en-MY" sz="1600" dirty="0"/>
              <a:t>("World!") </a:t>
            </a:r>
            <a:r>
              <a:rPr lang="en-MY" sz="1600" dirty="0" smtClean="0"/>
              <a:t>      // </a:t>
            </a:r>
            <a:r>
              <a:rPr lang="en-MY" sz="1600" dirty="0"/>
              <a:t>print after delay</a:t>
            </a:r>
          </a:p>
          <a:p>
            <a:r>
              <a:rPr lang="en-MY" sz="1600" dirty="0"/>
              <a:t>    }</a:t>
            </a:r>
          </a:p>
          <a:p>
            <a:r>
              <a:rPr lang="en-MY" sz="1600" dirty="0"/>
              <a:t>    </a:t>
            </a:r>
            <a:r>
              <a:rPr lang="en-MY" sz="1600" dirty="0" err="1"/>
              <a:t>println</a:t>
            </a:r>
            <a:r>
              <a:rPr lang="en-MY" sz="1600" dirty="0"/>
              <a:t>("Hello") </a:t>
            </a:r>
            <a:r>
              <a:rPr lang="en-MY" sz="1600" dirty="0" smtClean="0"/>
              <a:t>            // </a:t>
            </a:r>
            <a:r>
              <a:rPr lang="en-MY" sz="1600" dirty="0"/>
              <a:t>main </a:t>
            </a:r>
            <a:r>
              <a:rPr lang="en-MY" sz="1600" dirty="0" err="1"/>
              <a:t>coroutine</a:t>
            </a:r>
            <a:r>
              <a:rPr lang="en-MY" sz="1600" dirty="0"/>
              <a:t> continues while a previous one is delayed</a:t>
            </a:r>
          </a:p>
          <a:p>
            <a:r>
              <a:rPr lang="en-MY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52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Coroutines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432136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Coroutines used to be a popular concept in the programming languages of </a:t>
            </a:r>
            <a:r>
              <a:rPr lang="en-US" sz="2800" dirty="0" smtClean="0"/>
              <a:t>1960s-1980s.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</a:t>
            </a:r>
            <a:r>
              <a:rPr lang="en-US" sz="2800" dirty="0" smtClean="0"/>
              <a:t>as </a:t>
            </a:r>
            <a:r>
              <a:rPr lang="en-US" sz="2800" dirty="0"/>
              <a:t>used in “</a:t>
            </a:r>
            <a:r>
              <a:rPr lang="en-US" sz="2800" b="1" i="1" dirty="0"/>
              <a:t>The Art of Computer Programming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/>
              <a:t>by Donald </a:t>
            </a:r>
            <a:r>
              <a:rPr lang="en-US" sz="2800" dirty="0" smtClean="0"/>
              <a:t>Knuth.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/>
              <a:t>Python started adding </a:t>
            </a:r>
            <a:r>
              <a:rPr lang="en-US" sz="2800" dirty="0" err="1"/>
              <a:t>coroutines</a:t>
            </a:r>
            <a:r>
              <a:rPr lang="en-US" sz="2800" dirty="0"/>
              <a:t> as a mechanism for writing concurrent code in </a:t>
            </a:r>
            <a:r>
              <a:rPr lang="en-US" sz="2800" dirty="0" smtClean="0"/>
              <a:t>2005.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Even the old guard, C++ has added </a:t>
            </a:r>
            <a:r>
              <a:rPr lang="en-US" sz="2800" dirty="0" err="1"/>
              <a:t>async</a:t>
            </a:r>
            <a:r>
              <a:rPr lang="en-US" sz="2800" dirty="0"/>
              <a:t>/await syntax in </a:t>
            </a:r>
            <a:r>
              <a:rPr lang="en-US" sz="2800" dirty="0" smtClean="0"/>
              <a:t>2020.</a:t>
            </a:r>
            <a:r>
              <a:rPr lang="en-US" sz="2400" dirty="0"/>
              <a:t/>
            </a:r>
            <a:br>
              <a:rPr lang="en-US" sz="2400" dirty="0"/>
            </a:br>
            <a:endParaRPr lang="en-MY" sz="2400" dirty="0"/>
          </a:p>
        </p:txBody>
      </p:sp>
      <p:pic>
        <p:nvPicPr>
          <p:cNvPr id="3074" name="Picture 2" descr="Why Is It Important to Study History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6" y="422708"/>
            <a:ext cx="1769560" cy="117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5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Coroutines?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Using </a:t>
            </a:r>
            <a:r>
              <a:rPr lang="en-US" sz="2800" dirty="0" err="1" smtClean="0"/>
              <a:t>RxJava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it </a:t>
            </a:r>
            <a:r>
              <a:rPr lang="en-US" sz="2400" dirty="0"/>
              <a:t>requires a lot of effort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Threads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hard to write and maintain</a:t>
            </a:r>
            <a:r>
              <a:rPr lang="en-US" sz="2400" dirty="0"/>
              <a:t> 	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AsyncTasks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too many callbacks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Coroutines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Easy to write and simple (write asynchronous code sequentially)</a:t>
            </a:r>
          </a:p>
          <a:p>
            <a:pPr marL="201168" lvl="1" indent="0">
              <a:buNone/>
            </a:pP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20" y="1753239"/>
            <a:ext cx="2488480" cy="236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Features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81" y="1845734"/>
            <a:ext cx="7717280" cy="43072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MY" sz="2800" dirty="0" smtClean="0"/>
              <a:t>Lightweight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Can </a:t>
            </a:r>
            <a:r>
              <a:rPr lang="en-US" sz="2000" dirty="0"/>
              <a:t>run many </a:t>
            </a:r>
            <a:r>
              <a:rPr lang="en-US" sz="2000" dirty="0" err="1"/>
              <a:t>coroutines</a:t>
            </a:r>
            <a:r>
              <a:rPr lang="en-US" sz="2000" dirty="0"/>
              <a:t> on a single thread, which doesn’t block the thread where the </a:t>
            </a:r>
            <a:r>
              <a:rPr lang="en-US" sz="2000" dirty="0" err="1"/>
              <a:t>coroutine</a:t>
            </a:r>
            <a:r>
              <a:rPr lang="en-US" sz="2000" dirty="0"/>
              <a:t> is running</a:t>
            </a:r>
            <a:endParaRPr lang="en-MY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MY" sz="2800" dirty="0"/>
              <a:t>Fewer memory </a:t>
            </a:r>
            <a:r>
              <a:rPr lang="en-MY" sz="2800" dirty="0" smtClean="0"/>
              <a:t>leaks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Kotlin</a:t>
            </a:r>
            <a:r>
              <a:rPr lang="en-US" sz="2000" dirty="0"/>
              <a:t> </a:t>
            </a:r>
            <a:r>
              <a:rPr lang="en-US" sz="2000" dirty="0" err="1"/>
              <a:t>coroutines</a:t>
            </a:r>
            <a:r>
              <a:rPr lang="en-US" sz="2000" dirty="0"/>
              <a:t> follow the structured concurrency, which is why there are very less memory leaks</a:t>
            </a:r>
            <a:endParaRPr lang="en-MY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MY" sz="2800" dirty="0"/>
              <a:t>Built-in cancellation </a:t>
            </a:r>
            <a:r>
              <a:rPr lang="en-MY" sz="2800" dirty="0" smtClean="0"/>
              <a:t>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MY" sz="2000" dirty="0" smtClean="0"/>
              <a:t>Cancellation </a:t>
            </a:r>
            <a:r>
              <a:rPr lang="en-MY" sz="2000" dirty="0"/>
              <a:t>in </a:t>
            </a:r>
            <a:r>
              <a:rPr lang="en-MY" sz="2000" dirty="0" err="1"/>
              <a:t>coroutine</a:t>
            </a:r>
            <a:r>
              <a:rPr lang="en-MY" dirty="0"/>
              <a:t> is </a:t>
            </a:r>
            <a:r>
              <a:rPr lang="en-MY" dirty="0" smtClean="0"/>
              <a:t>interactive (delay() &amp; yield())</a:t>
            </a:r>
            <a:endParaRPr lang="en-MY" dirty="0"/>
          </a:p>
          <a:p>
            <a:pPr>
              <a:buFont typeface="Wingdings" panose="05000000000000000000" pitchFamily="2" charset="2"/>
              <a:buChar char="§"/>
            </a:pPr>
            <a:r>
              <a:rPr lang="en-MY" sz="2800" dirty="0" smtClean="0"/>
              <a:t>Jetpack integration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There are many libraries of Jetpack that </a:t>
            </a:r>
          </a:p>
          <a:p>
            <a:pPr marL="201168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provide support for Coroutines (Android KTX)</a:t>
            </a:r>
            <a:endParaRPr lang="en-MY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85" y="4930922"/>
            <a:ext cx="2303078" cy="12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Image: Run in </a:t>
            </a:r>
            <a:r>
              <a:rPr lang="en-US" dirty="0" err="1" smtClean="0"/>
              <a:t>MainThread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45" y="2199617"/>
            <a:ext cx="658269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Image: Run </a:t>
            </a:r>
            <a:r>
              <a:rPr lang="en-US" dirty="0" smtClean="0"/>
              <a:t>with Callbacks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088" y="2453329"/>
            <a:ext cx="715427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349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2938</TotalTime>
  <Words>625</Words>
  <Application>Microsoft Office PowerPoint</Application>
  <PresentationFormat>On-screen Show (4:3)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Gill Sans MT</vt:lpstr>
      <vt:lpstr>Wingdings</vt:lpstr>
      <vt:lpstr>1_Retrospect</vt:lpstr>
      <vt:lpstr>Week 7: Android Coroutines</vt:lpstr>
      <vt:lpstr>Today's lecture</vt:lpstr>
      <vt:lpstr>Introduction of Coroutines</vt:lpstr>
      <vt:lpstr>Introduction of Coroutines</vt:lpstr>
      <vt:lpstr>History of Coroutines</vt:lpstr>
      <vt:lpstr>Why Coroutines?</vt:lpstr>
      <vt:lpstr>Coroutines Features</vt:lpstr>
      <vt:lpstr>Loading Image: Run in MainThread</vt:lpstr>
      <vt:lpstr>Loading Image: Run with Callbacks</vt:lpstr>
      <vt:lpstr>Loading Image: Run with async/await</vt:lpstr>
      <vt:lpstr>Loading Image: Run with Kotlin</vt:lpstr>
      <vt:lpstr>Synchronous – Sequential Code</vt:lpstr>
      <vt:lpstr>Asynchronous – Concurrent Code</vt:lpstr>
      <vt:lpstr>Coroutines Scope</vt:lpstr>
      <vt:lpstr>Example: GlobalScope</vt:lpstr>
      <vt:lpstr>Coroutines Dispatchers</vt:lpstr>
      <vt:lpstr>Example: Dispatchers</vt:lpstr>
      <vt:lpstr>Coroutines Builders</vt:lpstr>
      <vt:lpstr>Example: Builders</vt:lpstr>
      <vt:lpstr>Coroutines-Suspending &amp; Resuming</vt:lpstr>
      <vt:lpstr>Coroutines-Returning Results</vt:lpstr>
      <vt:lpstr>Coroutines Channel Communication</vt:lpstr>
      <vt:lpstr>Example: Channel Communication</vt:lpstr>
      <vt:lpstr>Example: Channel Communication</vt:lpstr>
      <vt:lpstr>Coroutines in Android</vt:lpstr>
      <vt:lpstr>Concurrency VS Parallelism</vt:lpstr>
      <vt:lpstr>Final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105</cp:revision>
  <dcterms:created xsi:type="dcterms:W3CDTF">2016-01-04T20:50:07Z</dcterms:created>
  <dcterms:modified xsi:type="dcterms:W3CDTF">2023-09-05T04:12:54Z</dcterms:modified>
</cp:coreProperties>
</file>