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DBD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4706"/>
  </p:normalViewPr>
  <p:slideViewPr>
    <p:cSldViewPr snapToGrid="0" snapToObjects="1">
      <p:cViewPr varScale="1">
        <p:scale>
          <a:sx n="89" d="100"/>
          <a:sy n="89" d="100"/>
        </p:scale>
        <p:origin x="11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4A12D-7EE2-9042-A516-6FD3CD235B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8C1A7-500D-2641-9D62-1058DAF2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97762-A7D2-452A-BD51-4E5F7C56309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43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3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F45327-4099-2C4F-852C-B55AF92B7D9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122" y="758952"/>
            <a:ext cx="6100637" cy="3566160"/>
          </a:xfrm>
        </p:spPr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8: </a:t>
            </a:r>
            <a:r>
              <a:rPr lang="en-US" dirty="0" err="1" smtClean="0"/>
              <a:t>CardView</a:t>
            </a:r>
            <a:r>
              <a:rPr lang="en-US" dirty="0" smtClean="0"/>
              <a:t> &amp;</a:t>
            </a:r>
            <a:br>
              <a:rPr lang="en-US" dirty="0" smtClean="0"/>
            </a:br>
            <a:r>
              <a:rPr lang="en-US" dirty="0" err="1" smtClean="0"/>
              <a:t>RecyclerView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CET3013: Mobile application 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8932"/>
            <a:ext cx="201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RecyclerView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069" y="1988840"/>
            <a:ext cx="8229600" cy="244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RecyclerView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Define </a:t>
            </a:r>
            <a:r>
              <a:rPr lang="en-US" sz="2400" dirty="0" err="1" smtClean="0"/>
              <a:t>RecyclerView</a:t>
            </a:r>
            <a:r>
              <a:rPr lang="en-US" sz="2400" dirty="0" smtClean="0"/>
              <a:t> in layout file:</a:t>
            </a:r>
            <a:endParaRPr lang="en-MY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07" y="2474851"/>
            <a:ext cx="8098487" cy="1481851"/>
          </a:xfrm>
          <a:prstGeom prst="rect">
            <a:avLst/>
          </a:prstGeom>
        </p:spPr>
      </p:pic>
      <p:pic>
        <p:nvPicPr>
          <p:cNvPr id="4098" name="Picture 2" descr="Recycle bin - Free ecology and environment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334" y="4332717"/>
            <a:ext cx="1827049" cy="182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17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RecyclerView</a:t>
            </a:r>
            <a:r>
              <a:rPr lang="en-US" dirty="0"/>
              <a:t> Adapter Class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Creating adapter class: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adapter has two main jobs: to create each of the views that </a:t>
            </a:r>
            <a:r>
              <a:rPr lang="en-US" sz="2400" dirty="0" smtClean="0"/>
              <a:t>are visible </a:t>
            </a:r>
            <a:r>
              <a:rPr lang="en-US" sz="2400" dirty="0"/>
              <a:t>within the recycler view, and to bind each view to a piece </a:t>
            </a:r>
            <a:r>
              <a:rPr lang="en-US" sz="2400" dirty="0" smtClean="0"/>
              <a:t>of </a:t>
            </a:r>
            <a:r>
              <a:rPr lang="en-MY" sz="2400" dirty="0" smtClean="0"/>
              <a:t>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Steps in creating adapter class: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Specify what data the adapter should work </a:t>
            </a:r>
            <a:r>
              <a:rPr lang="en-US" sz="2400" dirty="0" smtClean="0"/>
              <a:t>with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Define the views the adapter should </a:t>
            </a:r>
            <a:r>
              <a:rPr lang="en-US" sz="2400" dirty="0" smtClean="0"/>
              <a:t>populate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Bind the data to the cards</a:t>
            </a:r>
            <a:endParaRPr lang="en-MY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73826">
            <a:off x="6704125" y="4493314"/>
            <a:ext cx="2147097" cy="136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RecyclerView</a:t>
            </a:r>
            <a:r>
              <a:rPr lang="en-US" dirty="0" smtClean="0"/>
              <a:t> Adapter Class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Extends the adapter class with </a:t>
            </a:r>
            <a:r>
              <a:rPr lang="en-US" sz="2400" b="1" dirty="0" err="1" smtClean="0"/>
              <a:t>RecyclerView.Adapter</a:t>
            </a:r>
            <a:r>
              <a:rPr lang="en-US" sz="2400" dirty="0" smtClean="0"/>
              <a:t> class and overriding various methods.</a:t>
            </a:r>
            <a:endParaRPr lang="en-MY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55" y="2800545"/>
            <a:ext cx="7944959" cy="1667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653" y="4110295"/>
            <a:ext cx="3705742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2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Adapter Class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This process adds the following three methods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/>
              <a:t>The </a:t>
            </a:r>
            <a:r>
              <a:rPr lang="en-US" sz="2400" b="1" i="1" dirty="0" err="1"/>
              <a:t>onCreateViewHolder</a:t>
            </a:r>
            <a:r>
              <a:rPr lang="en-US" sz="2400" dirty="0"/>
              <a:t> method, which is called when a layout for a list item is required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The </a:t>
            </a:r>
            <a:r>
              <a:rPr lang="en-US" sz="2400" b="1" i="1" dirty="0" err="1"/>
              <a:t>onBindViewHolder</a:t>
            </a:r>
            <a:r>
              <a:rPr lang="en-US" sz="2400" dirty="0"/>
              <a:t> method, which is called when the </a:t>
            </a:r>
            <a:r>
              <a:rPr lang="en-US" sz="2400" dirty="0" err="1"/>
              <a:t>RecyclerAdapter</a:t>
            </a:r>
            <a:r>
              <a:rPr lang="en-US" sz="2400" dirty="0"/>
              <a:t> is bound (connected/associated with) the </a:t>
            </a:r>
            <a:r>
              <a:rPr lang="en-US" sz="2400" dirty="0" err="1"/>
              <a:t>RecyclerView</a:t>
            </a:r>
            <a:r>
              <a:rPr lang="en-US" sz="2400" dirty="0"/>
              <a:t> in the layout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The </a:t>
            </a:r>
            <a:r>
              <a:rPr lang="en-US" sz="2400" b="1" i="1" dirty="0" err="1"/>
              <a:t>getItemCount</a:t>
            </a:r>
            <a:r>
              <a:rPr lang="en-US" sz="2400" dirty="0"/>
              <a:t> method, which will be used to return the number of Note instances in the </a:t>
            </a:r>
            <a:r>
              <a:rPr lang="en-US" sz="2400" dirty="0" err="1"/>
              <a:t>ArrayList</a:t>
            </a:r>
            <a:r>
              <a:rPr lang="en-US" sz="2400" dirty="0"/>
              <a:t>. Now it just returns zero.</a:t>
            </a:r>
            <a:endParaRPr lang="en-MY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809" y="5231928"/>
            <a:ext cx="2382156" cy="110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Adapter Class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19291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However, we still have many errors due to the </a:t>
            </a:r>
            <a:r>
              <a:rPr lang="en-US" sz="2400" b="1" dirty="0" err="1" smtClean="0"/>
              <a:t>NoteAdapter.ListItemHolder</a:t>
            </a:r>
            <a:r>
              <a:rPr lang="en-US" sz="2400" dirty="0" smtClean="0"/>
              <a:t> </a:t>
            </a:r>
            <a:r>
              <a:rPr lang="en-US" sz="2400" dirty="0"/>
              <a:t>class does not exist.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Click the error in the class declaration and select </a:t>
            </a:r>
            <a:r>
              <a:rPr lang="en-US" sz="2400" b="1" dirty="0"/>
              <a:t>Create class </a:t>
            </a:r>
            <a:r>
              <a:rPr lang="en-US" sz="2400" b="1" dirty="0" smtClean="0"/>
              <a:t>'</a:t>
            </a:r>
            <a:r>
              <a:rPr lang="en-US" sz="2400" b="1" dirty="0" err="1" smtClean="0"/>
              <a:t>ListItemHolder</a:t>
            </a:r>
            <a:r>
              <a:rPr lang="en-US" sz="2400" b="1" dirty="0" smtClean="0"/>
              <a:t>'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MY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9" y="3660461"/>
            <a:ext cx="7789734" cy="184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Adapter Class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84247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following code has been added to the </a:t>
            </a:r>
            <a:r>
              <a:rPr lang="en-US" sz="2400" dirty="0" err="1"/>
              <a:t>NoteAdapter</a:t>
            </a:r>
            <a:r>
              <a:rPr lang="en-US" sz="2400" dirty="0"/>
              <a:t> class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But </a:t>
            </a:r>
            <a:r>
              <a:rPr lang="en-US" sz="2400" dirty="0"/>
              <a:t>there is still one error with the class declaration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170" y="2414158"/>
            <a:ext cx="3890135" cy="1174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272" y="4344807"/>
            <a:ext cx="5427918" cy="185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Adapter Class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We should extends the </a:t>
            </a:r>
            <a:r>
              <a:rPr lang="en-US" sz="2400" dirty="0" err="1" smtClean="0"/>
              <a:t>ListItem</a:t>
            </a:r>
            <a:r>
              <a:rPr lang="en-US" sz="2400" dirty="0" smtClean="0"/>
              <a:t> class with:</a:t>
            </a:r>
          </a:p>
          <a:p>
            <a:pPr lvl="1"/>
            <a:r>
              <a:rPr lang="en-US" sz="2000" dirty="0" smtClean="0"/>
              <a:t> </a:t>
            </a:r>
            <a:r>
              <a:rPr lang="en-MY" sz="2000" b="1" dirty="0" smtClean="0"/>
              <a:t>'</a:t>
            </a:r>
            <a:r>
              <a:rPr lang="en-MY" sz="2000" b="1" dirty="0" err="1" smtClean="0"/>
              <a:t>android.recylerview.widget.RecyclerView.ViewHolder</a:t>
            </a:r>
            <a:r>
              <a:rPr lang="en-MY" sz="2000" b="1" dirty="0" smtClean="0"/>
              <a:t>‘</a:t>
            </a:r>
            <a:endParaRPr lang="en-MY" sz="2400" b="1" dirty="0" smtClean="0"/>
          </a:p>
          <a:p>
            <a:r>
              <a:rPr lang="en-US" dirty="0"/>
              <a:t> </a:t>
            </a:r>
            <a:r>
              <a:rPr lang="en-US" dirty="0" smtClean="0"/>
              <a:t>Example: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Furthermore</a:t>
            </a:r>
            <a:r>
              <a:rPr lang="en-US" sz="2400" dirty="0"/>
              <a:t>, </a:t>
            </a:r>
            <a:r>
              <a:rPr lang="en-US" sz="2400" dirty="0" err="1"/>
              <a:t>ViewHolder</a:t>
            </a:r>
            <a:r>
              <a:rPr lang="en-US" sz="2400" dirty="0"/>
              <a:t> doesn't provide a default constructor, so we need to do it.</a:t>
            </a:r>
            <a:r>
              <a:rPr lang="en-US" sz="24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85" y="3012217"/>
            <a:ext cx="5760096" cy="9701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03" y="5230027"/>
            <a:ext cx="3208147" cy="8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Adapter Class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Sample code in </a:t>
            </a:r>
            <a:r>
              <a:rPr lang="en-US" sz="2400" b="1" dirty="0" err="1" smtClean="0"/>
              <a:t>onCreateViewHolder</a:t>
            </a:r>
            <a:r>
              <a:rPr lang="en-US" sz="2400" dirty="0" smtClean="0"/>
              <a:t>:</a:t>
            </a:r>
            <a:endParaRPr lang="en-MY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05" y="2476096"/>
            <a:ext cx="739243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Adapter Class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Sample code in </a:t>
            </a:r>
            <a:r>
              <a:rPr lang="en-US" sz="2400" b="1" dirty="0" err="1" smtClean="0"/>
              <a:t>onBindViewHolder</a:t>
            </a:r>
            <a:r>
              <a:rPr lang="en-US" sz="2400" dirty="0" smtClean="0"/>
              <a:t>:</a:t>
            </a:r>
          </a:p>
          <a:p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64" y="2275733"/>
            <a:ext cx="5389834" cy="40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Topics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1600200"/>
            <a:ext cx="8229600" cy="17025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766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14589">
              <a:defRPr>
                <a:latin typeface="+mn-lt"/>
                <a:ea typeface="+mn-ea"/>
                <a:cs typeface="+mn-cs"/>
              </a:defRPr>
            </a:lvl2pPr>
            <a:lvl3pPr marL="829178">
              <a:defRPr>
                <a:latin typeface="+mn-lt"/>
                <a:ea typeface="+mn-ea"/>
                <a:cs typeface="+mn-cs"/>
              </a:defRPr>
            </a:lvl3pPr>
            <a:lvl4pPr marL="1243767">
              <a:defRPr>
                <a:latin typeface="+mn-lt"/>
                <a:ea typeface="+mn-ea"/>
                <a:cs typeface="+mn-cs"/>
              </a:defRPr>
            </a:lvl4pPr>
            <a:lvl5pPr marL="1658356">
              <a:defRPr>
                <a:latin typeface="+mn-lt"/>
                <a:ea typeface="+mn-ea"/>
                <a:cs typeface="+mn-cs"/>
              </a:defRPr>
            </a:lvl5pPr>
            <a:lvl6pPr marL="2072945">
              <a:defRPr>
                <a:latin typeface="+mn-lt"/>
                <a:ea typeface="+mn-ea"/>
                <a:cs typeface="+mn-cs"/>
              </a:defRPr>
            </a:lvl6pPr>
            <a:lvl7pPr marL="2487534">
              <a:defRPr>
                <a:latin typeface="+mn-lt"/>
                <a:ea typeface="+mn-ea"/>
                <a:cs typeface="+mn-cs"/>
              </a:defRPr>
            </a:lvl7pPr>
            <a:lvl8pPr marL="2902123">
              <a:defRPr>
                <a:latin typeface="+mn-lt"/>
                <a:ea typeface="+mn-ea"/>
                <a:cs typeface="+mn-cs"/>
              </a:defRPr>
            </a:lvl8pPr>
            <a:lvl9pPr marL="3316712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endParaRPr lang="en-GB" dirty="0" smtClean="0"/>
          </a:p>
          <a:p>
            <a:pPr marL="457200" indent="-457200">
              <a:buFont typeface="Arial"/>
              <a:buChar char="•"/>
            </a:pPr>
            <a:r>
              <a:rPr lang="en-GB" dirty="0" err="1" smtClean="0"/>
              <a:t>CardView</a:t>
            </a:r>
            <a:endParaRPr lang="en-GB" dirty="0" smtClean="0"/>
          </a:p>
          <a:p>
            <a:endParaRPr lang="en-GB" dirty="0" smtClean="0"/>
          </a:p>
          <a:p>
            <a:pPr marL="457200" indent="-457200">
              <a:buFont typeface="Arial"/>
              <a:buChar char="•"/>
            </a:pPr>
            <a:r>
              <a:rPr lang="en-GB" dirty="0" err="1" smtClean="0"/>
              <a:t>RecyclerView</a:t>
            </a:r>
            <a:endParaRPr lang="en-GB" dirty="0" smtClean="0"/>
          </a:p>
        </p:txBody>
      </p:sp>
      <p:sp>
        <p:nvSpPr>
          <p:cNvPr id="4" name="AutoShape 4" descr="android RecyclerView with CardView examp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53" y="4190684"/>
            <a:ext cx="3698875" cy="171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Adapter Class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Sample code in </a:t>
            </a:r>
            <a:r>
              <a:rPr lang="en-US" sz="2400" b="1" dirty="0" err="1" smtClean="0"/>
              <a:t>getItemCount</a:t>
            </a:r>
            <a:r>
              <a:rPr lang="en-US" sz="2400" b="1" dirty="0" smtClean="0"/>
              <a:t>:</a:t>
            </a:r>
            <a:endParaRPr lang="en-MY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18" y="2493179"/>
            <a:ext cx="5731518" cy="241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Adapter Class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92443"/>
            <a:ext cx="2356076" cy="1300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Sample code in </a:t>
            </a:r>
            <a:r>
              <a:rPr lang="en-US" sz="2400" b="1" dirty="0" err="1" smtClean="0"/>
              <a:t>ListItemHolder</a:t>
            </a:r>
            <a:r>
              <a:rPr lang="en-US" sz="2400" dirty="0"/>
              <a:t> </a:t>
            </a:r>
            <a:r>
              <a:rPr lang="en-US" sz="2400" dirty="0" smtClean="0"/>
              <a:t>class:</a:t>
            </a:r>
          </a:p>
          <a:p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643" y="1814981"/>
            <a:ext cx="5063117" cy="438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RecyclerView</a:t>
            </a:r>
            <a:r>
              <a:rPr lang="en-US" dirty="0" smtClean="0"/>
              <a:t> in </a:t>
            </a:r>
            <a:r>
              <a:rPr lang="en-US" dirty="0" err="1" smtClean="0"/>
              <a:t>MainActivity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We have to initialize the </a:t>
            </a:r>
            <a:r>
              <a:rPr lang="en-US" sz="2400" b="1" dirty="0" err="1" smtClean="0"/>
              <a:t>RecyclerView</a:t>
            </a:r>
            <a:r>
              <a:rPr lang="en-US" sz="2400" dirty="0" smtClean="0"/>
              <a:t> object in </a:t>
            </a:r>
            <a:r>
              <a:rPr lang="en-US" sz="2400" b="1" dirty="0" err="1" smtClean="0"/>
              <a:t>MainActivity</a:t>
            </a:r>
            <a:r>
              <a:rPr lang="en-US" sz="2400" dirty="0" smtClean="0"/>
              <a:t> class and assign appropriate layout using </a:t>
            </a:r>
            <a:r>
              <a:rPr lang="en-US" sz="2400" b="1" dirty="0" err="1" smtClean="0"/>
              <a:t>layoutManager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The </a:t>
            </a:r>
            <a:r>
              <a:rPr lang="en-US" sz="2400" b="1" dirty="0" err="1"/>
              <a:t>i</a:t>
            </a:r>
            <a:r>
              <a:rPr lang="en-US" sz="2400" b="1" dirty="0" err="1" smtClean="0"/>
              <a:t>temAnimator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 err="1"/>
              <a:t>addItemDecoration</a:t>
            </a:r>
            <a:r>
              <a:rPr lang="en-US" sz="2400" dirty="0"/>
              <a:t> methods make each list item a little more visually enhanced with a separator line between each item in the list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The last thing is to call </a:t>
            </a:r>
            <a:r>
              <a:rPr lang="en-US" sz="2400" b="1" dirty="0" smtClean="0"/>
              <a:t>adapter</a:t>
            </a:r>
            <a:r>
              <a:rPr lang="en-US" sz="2400" dirty="0" smtClean="0"/>
              <a:t> </a:t>
            </a:r>
            <a:r>
              <a:rPr lang="en-US" sz="2400" dirty="0" smtClean="0"/>
              <a:t>method to populate the data item.</a:t>
            </a:r>
            <a:endParaRPr lang="en-MY" sz="2400" dirty="0"/>
          </a:p>
        </p:txBody>
      </p:sp>
      <p:pic>
        <p:nvPicPr>
          <p:cNvPr id="6146" name="Picture 2" descr="Android Adapters | Www.chandanai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33" y="4606183"/>
            <a:ext cx="2230989" cy="154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1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in </a:t>
            </a:r>
            <a:r>
              <a:rPr lang="en-US" dirty="0" err="1"/>
              <a:t>MainActivity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Sample code in </a:t>
            </a:r>
            <a:r>
              <a:rPr lang="en-US" sz="2400" b="1" dirty="0" err="1" smtClean="0"/>
              <a:t>MainActivity</a:t>
            </a:r>
            <a:endParaRPr lang="en-MY" sz="2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942603" y="2285362"/>
            <a:ext cx="5560748" cy="4023360"/>
            <a:chOff x="942603" y="2285362"/>
            <a:chExt cx="5560748" cy="40233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576" y="2285362"/>
              <a:ext cx="4758289" cy="204530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603" y="4285086"/>
              <a:ext cx="5560748" cy="2023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05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err="1" smtClean="0"/>
              <a:t>CardView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 smtClean="0"/>
              <a:t>RecyclerView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 smtClean="0"/>
              <a:t>ViewHolder</a:t>
            </a:r>
            <a:r>
              <a:rPr lang="en-GB" dirty="0" smtClean="0"/>
              <a:t>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Adapter class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en-GB" dirty="0"/>
          </a:p>
        </p:txBody>
      </p:sp>
      <p:pic>
        <p:nvPicPr>
          <p:cNvPr id="7170" name="Picture 2" descr="Android Q&amp;A (@androidqacom) / 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801" y="3033757"/>
            <a:ext cx="2087722" cy="208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46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CardView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The </a:t>
            </a:r>
            <a:r>
              <a:rPr lang="en-US" sz="2400" dirty="0" err="1"/>
              <a:t>CardView</a:t>
            </a:r>
            <a:r>
              <a:rPr lang="en-US" sz="2400" dirty="0"/>
              <a:t> class is a user interface view that allows information to be presented in groups using a </a:t>
            </a:r>
            <a:r>
              <a:rPr lang="en-US" sz="2400" dirty="0" smtClean="0"/>
              <a:t>card metaphor.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Cards are usually presented in lists using a </a:t>
            </a:r>
            <a:r>
              <a:rPr lang="en-US" sz="2400" dirty="0" err="1" smtClean="0"/>
              <a:t>RecyclerView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May configure the rounded corner along with a specific elevation and shadow effect.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8185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CardView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example, shows three </a:t>
            </a:r>
            <a:r>
              <a:rPr lang="en-US" dirty="0" err="1"/>
              <a:t>CardView</a:t>
            </a:r>
            <a:r>
              <a:rPr lang="en-US" dirty="0"/>
              <a:t> instances </a:t>
            </a:r>
            <a:r>
              <a:rPr lang="en-US" dirty="0" smtClean="0"/>
              <a:t>configured to </a:t>
            </a:r>
            <a:r>
              <a:rPr lang="en-US" dirty="0"/>
              <a:t>display a layout consisting of an </a:t>
            </a:r>
            <a:r>
              <a:rPr lang="en-US" dirty="0" err="1"/>
              <a:t>ImageView</a:t>
            </a:r>
            <a:r>
              <a:rPr lang="en-US" dirty="0"/>
              <a:t> and two </a:t>
            </a:r>
            <a:r>
              <a:rPr lang="en-US" dirty="0" err="1" smtClean="0"/>
              <a:t>TextViews</a:t>
            </a:r>
            <a:r>
              <a:rPr lang="en-US" dirty="0" smtClean="0"/>
              <a:t>: </a:t>
            </a:r>
            <a:r>
              <a:rPr lang="en-US" dirty="0"/>
              <a:t/>
            </a:r>
            <a:br>
              <a:rPr lang="en-US" dirty="0"/>
            </a:b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85" y="2674809"/>
            <a:ext cx="3144130" cy="34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7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CardView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87666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err="1"/>
              <a:t>CardView</a:t>
            </a:r>
            <a:r>
              <a:rPr lang="en-US" dirty="0"/>
              <a:t> layout can contain a layout of any complexity using the</a:t>
            </a:r>
            <a:br>
              <a:rPr lang="en-US" dirty="0"/>
            </a:br>
            <a:r>
              <a:rPr lang="en-US" dirty="0"/>
              <a:t>standard layout managers such as </a:t>
            </a:r>
            <a:r>
              <a:rPr lang="en-US" dirty="0" err="1"/>
              <a:t>RelativeLayout</a:t>
            </a:r>
            <a:r>
              <a:rPr lang="en-US" dirty="0"/>
              <a:t> and </a:t>
            </a:r>
            <a:r>
              <a:rPr lang="en-US" dirty="0" err="1"/>
              <a:t>LinearLayout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CardView</a:t>
            </a:r>
            <a:r>
              <a:rPr lang="en-US" dirty="0"/>
              <a:t> offers several properties to customize its appearance, including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 smtClean="0"/>
              <a:t>card_view:cardCornerRadius</a:t>
            </a:r>
            <a:r>
              <a:rPr lang="en-US" dirty="0"/>
              <a:t>: Sets the corner radius in your layouts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 smtClean="0"/>
              <a:t>Card_view.setRadius</a:t>
            </a:r>
            <a:r>
              <a:rPr lang="en-US" dirty="0"/>
              <a:t>: Sets the corner radius in your code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card_view:cardBackgroundColor</a:t>
            </a:r>
            <a:r>
              <a:rPr lang="en-US" dirty="0"/>
              <a:t>: Sets the background color of a card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card_view:cardElevation</a:t>
            </a:r>
            <a:r>
              <a:rPr lang="en-US" dirty="0"/>
              <a:t>: lower elevation would result in a lighter shadow</a:t>
            </a:r>
            <a:br>
              <a:rPr lang="en-US" dirty="0"/>
            </a:br>
            <a:endParaRPr lang="en-MY" dirty="0"/>
          </a:p>
        </p:txBody>
      </p:sp>
      <p:pic>
        <p:nvPicPr>
          <p:cNvPr id="2052" name="Picture 4" descr="Android 12 will let you play games before they finish downloading |  TechCru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508" y="4282466"/>
            <a:ext cx="2829561" cy="179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14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50" y="1590159"/>
            <a:ext cx="2709640" cy="1935302"/>
          </a:xfrm>
          <a:solidFill>
            <a:schemeClr val="bg1"/>
          </a:solidFill>
        </p:spPr>
        <p:txBody>
          <a:bodyPr/>
          <a:lstStyle/>
          <a:p>
            <a:r>
              <a:rPr lang="en-US" dirty="0" err="1" smtClean="0"/>
              <a:t>CardView</a:t>
            </a:r>
            <a:r>
              <a:rPr lang="en-US" dirty="0" smtClean="0"/>
              <a:t> Layout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757" y="214016"/>
            <a:ext cx="5910502" cy="612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7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RecyclerView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748473" cy="435851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100" dirty="0"/>
              <a:t>A recycler view is a more advanced and flexible way of displaying a list </a:t>
            </a:r>
            <a:r>
              <a:rPr lang="en-US" sz="3100" dirty="0" smtClean="0"/>
              <a:t>of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100" dirty="0"/>
              <a:t>The </a:t>
            </a:r>
            <a:r>
              <a:rPr lang="en-US" sz="3100" dirty="0" err="1" smtClean="0"/>
              <a:t>RecyclerView</a:t>
            </a:r>
            <a:r>
              <a:rPr lang="en-US" sz="3100" dirty="0" smtClean="0"/>
              <a:t> </a:t>
            </a:r>
            <a:r>
              <a:rPr lang="en-US" sz="3100" dirty="0"/>
              <a:t>provides a number of advantages over the </a:t>
            </a:r>
            <a:r>
              <a:rPr lang="en-US" sz="3100" dirty="0" err="1" smtClean="0"/>
              <a:t>ListView</a:t>
            </a:r>
            <a:r>
              <a:rPr lang="en-US" sz="31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 rich UI for the list’s items.</a:t>
            </a:r>
            <a:r>
              <a:rPr lang="en-US" sz="2400" dirty="0"/>
              <a:t>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 flexible way of positioning items</a:t>
            </a:r>
            <a:r>
              <a:rPr 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 You </a:t>
            </a:r>
            <a:r>
              <a:rPr lang="en-US" sz="2400" dirty="0"/>
              <a:t>can use it for navigation.</a:t>
            </a:r>
            <a:r>
              <a:rPr lang="en-US" sz="2400" dirty="0"/>
              <a:t>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It’s an efficient way to display large data sets.</a:t>
            </a:r>
            <a:r>
              <a:rPr lang="en-US" sz="2400" dirty="0"/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200" dirty="0" smtClean="0"/>
              <a:t>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</a:t>
            </a:r>
            <a:endParaRPr lang="en-US" sz="22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615" y="4665411"/>
            <a:ext cx="4029932" cy="14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5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RecyclerView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most significant </a:t>
            </a:r>
            <a:r>
              <a:rPr lang="en-US" sz="2400" b="1" i="1" dirty="0"/>
              <a:t>performance</a:t>
            </a:r>
            <a:r>
              <a:rPr lang="en-US" sz="2400" dirty="0"/>
              <a:t> issue with </a:t>
            </a:r>
            <a:r>
              <a:rPr lang="en-US" sz="2400" dirty="0" err="1"/>
              <a:t>ListView</a:t>
            </a:r>
            <a:r>
              <a:rPr lang="en-US" sz="2400" dirty="0"/>
              <a:t> is caused by creating new item objects for each item when scrolling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RecyclerView</a:t>
            </a:r>
            <a:r>
              <a:rPr lang="en-US" sz="2400" dirty="0"/>
              <a:t> is based on recycling the list items (the part that was optional in the </a:t>
            </a:r>
            <a:r>
              <a:rPr lang="en-US" sz="2400" dirty="0" err="1"/>
              <a:t>ListView</a:t>
            </a:r>
            <a:r>
              <a:rPr lang="en-US" sz="2400" dirty="0"/>
              <a:t> adapter). </a:t>
            </a:r>
            <a:endParaRPr lang="en-MY" sz="2400" dirty="0"/>
          </a:p>
        </p:txBody>
      </p:sp>
      <p:pic>
        <p:nvPicPr>
          <p:cNvPr id="3074" name="Picture 2" descr="Android RecyclerView'a Search Filter Ekleme | Tuğba Üstünda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82" y="4153255"/>
            <a:ext cx="2906370" cy="188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03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RecyclerView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A recycler view accesses its data using an </a:t>
            </a:r>
            <a:r>
              <a:rPr lang="en-US" sz="2400" b="1" dirty="0"/>
              <a:t>adapter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Unlike </a:t>
            </a:r>
            <a:r>
              <a:rPr lang="en-US" sz="2400" dirty="0"/>
              <a:t>a </a:t>
            </a:r>
            <a:r>
              <a:rPr lang="en-US" sz="2400" dirty="0" smtClean="0"/>
              <a:t>list view</a:t>
            </a:r>
            <a:r>
              <a:rPr lang="en-US" sz="2400" dirty="0"/>
              <a:t>, however, it doesn’t use any of the built-in Android </a:t>
            </a:r>
            <a:r>
              <a:rPr lang="en-US" sz="2400" dirty="0" smtClean="0"/>
              <a:t>adapters such </a:t>
            </a:r>
            <a:r>
              <a:rPr lang="en-US" sz="2400" dirty="0"/>
              <a:t>as array adapters. Instead, </a:t>
            </a:r>
            <a:r>
              <a:rPr lang="en-US" sz="2400" b="1" i="1" dirty="0"/>
              <a:t>you have to write an </a:t>
            </a:r>
            <a:r>
              <a:rPr lang="en-US" sz="2400" b="1" i="1" dirty="0" smtClean="0"/>
              <a:t>adapter of </a:t>
            </a:r>
            <a:r>
              <a:rPr lang="en-US" sz="2400" b="1" i="1" dirty="0"/>
              <a:t>your own that’s tailored to your data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This includes specifying </a:t>
            </a:r>
            <a:r>
              <a:rPr lang="en-US" sz="2400" dirty="0"/>
              <a:t>the type of data, creating views, and binding the data </a:t>
            </a:r>
            <a:r>
              <a:rPr lang="en-US" sz="2400" dirty="0" smtClean="0"/>
              <a:t>to </a:t>
            </a:r>
            <a:r>
              <a:rPr lang="en-MY" sz="2400" dirty="0" smtClean="0"/>
              <a:t>the </a:t>
            </a:r>
            <a:r>
              <a:rPr lang="en-MY" sz="2400" dirty="0"/>
              <a:t>views</a:t>
            </a:r>
            <a:r>
              <a:rPr lang="en-MY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Items are positioned in a recycler view using a </a:t>
            </a:r>
            <a:r>
              <a:rPr lang="en-US" sz="2400" b="1" dirty="0"/>
              <a:t>layout manager</a:t>
            </a:r>
            <a:r>
              <a:rPr lang="en-US" sz="2400" dirty="0"/>
              <a:t>.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79800305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6462</TotalTime>
  <Words>638</Words>
  <Application>Microsoft Office PowerPoint</Application>
  <PresentationFormat>On-screen Show (4:3)</PresentationFormat>
  <Paragraphs>93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1_Retrospect</vt:lpstr>
      <vt:lpstr>Week 8: CardView &amp; RecyclerView</vt:lpstr>
      <vt:lpstr>Today's Topics</vt:lpstr>
      <vt:lpstr>CardView</vt:lpstr>
      <vt:lpstr>CardView</vt:lpstr>
      <vt:lpstr>CardView</vt:lpstr>
      <vt:lpstr>CardView Layout</vt:lpstr>
      <vt:lpstr>RecyclerView</vt:lpstr>
      <vt:lpstr>RecyclerView</vt:lpstr>
      <vt:lpstr>RecyclerView</vt:lpstr>
      <vt:lpstr>RecyclerView</vt:lpstr>
      <vt:lpstr>RecyclerView</vt:lpstr>
      <vt:lpstr>RecyclerView Adapter Class</vt:lpstr>
      <vt:lpstr>RecyclerView Adapter Class</vt:lpstr>
      <vt:lpstr>RecyclerView Adapter Class</vt:lpstr>
      <vt:lpstr>RecyclerView Adapter Class</vt:lpstr>
      <vt:lpstr>RecyclerView Adapter Class</vt:lpstr>
      <vt:lpstr>RecyclerView Adapter Class</vt:lpstr>
      <vt:lpstr>RecyclerView Adapter Class</vt:lpstr>
      <vt:lpstr>RecyclerView Adapter Class</vt:lpstr>
      <vt:lpstr>RecyclerView Adapter Class</vt:lpstr>
      <vt:lpstr>RecyclerView Adapter Class</vt:lpstr>
      <vt:lpstr>RecyclerView in MainActivity</vt:lpstr>
      <vt:lpstr>RecyclerView in MainActivity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Ross</dc:creator>
  <cp:lastModifiedBy>oraclelai@yahoo.com</cp:lastModifiedBy>
  <cp:revision>97</cp:revision>
  <dcterms:created xsi:type="dcterms:W3CDTF">2016-01-04T20:50:07Z</dcterms:created>
  <dcterms:modified xsi:type="dcterms:W3CDTF">2023-09-17T14:37:27Z</dcterms:modified>
</cp:coreProperties>
</file>