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65"/>
  </p:notesMasterIdLst>
  <p:sldIdLst>
    <p:sldId id="256" r:id="rId2"/>
    <p:sldId id="258" r:id="rId3"/>
    <p:sldId id="259" r:id="rId4"/>
    <p:sldId id="260" r:id="rId5"/>
    <p:sldId id="257" r:id="rId6"/>
    <p:sldId id="317" r:id="rId7"/>
    <p:sldId id="318" r:id="rId8"/>
    <p:sldId id="31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abe4e6f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abe4e6f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59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6d1e63a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6d1e63a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23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6d1e63af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6d1e63af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634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6d1e63af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06d1e63af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Pet, where Pet is its own object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go into detail, the main point is that Room supports relationships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62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d6b7d8e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6d6b7d8e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716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6d1e63af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6d1e63af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7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e7ecf40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e7ecf40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68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6d1e63af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06d1e63af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73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6d1e63af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6d1e63af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319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e7ecf40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6e7ecf40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34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6e7ecf40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6e7ecf40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9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abe4e6f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abe4e6f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60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06d1e63af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06d1e63af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2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06d1e63af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06d1e63af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244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e7ecf40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6e7ecf40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095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6e7ecf40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6e7ecf40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93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e7ecf40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6e7ecf40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491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6e7ecf40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6e7ecf40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17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94f4e8f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094f4e8f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036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e7ecf40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6e7ecf40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517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06d1e63a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06d1e63a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discuss LiveData soon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2386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6d6b7d8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6d6b7d8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61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6d1e63af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6d1e63af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70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6e7ecf40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6e7ecf40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057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51122ce7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151122ce7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171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6d6b7d8e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6d6b7d8e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see a server "serving" up the salad that the customer requested. View models serve up the data that is requested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8473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51122ce7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51122ce7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we see the kitchen staff preparing the salad behind the scenes. The repository does the work of getting the data behind in the background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0453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d6b7d8e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d6b7d8e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repository keeps the functionality of who does what very clean -- ViewModel "serves" data, but doesn't necessarily have to go find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separation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15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151122ce7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151122ce7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4069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51122ce7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151122ce7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380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151122ce7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151122ce7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739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151122ce7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151122ce7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practicals, you use ViewModel with Room. However, you can use ViewModel without Room; the goal of ViewModel is to provide data to the UI. If that data changes and the app quits, the changed data is lost if you don't save it somehow.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652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151122ce7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151122ce7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22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51122ce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51122ce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091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6d6b7d8e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6d6b7d8e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analogy: if meals are already plated, fetch a plated meal, otherwise create the meal from scratch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0675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151122ce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151122ce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analogy: if meals are already plated, fetch a plated meal, otherwise create the meal from scratch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818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151122ce7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151122ce7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63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151122ce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151122ce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472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6abe4e6f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6abe4e6f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44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151122ce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151122ce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9372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151122ce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151122ce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7611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151122ce7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151122ce7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7100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6e7ecf40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6e7ecf40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595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151122ce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151122ce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34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6d1e63a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6d1e63a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404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81259be9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81259be9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174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151122ce7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151122ce7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2859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151122ce7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151122ce7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3994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151122ce7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151122ce7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7783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151122ce7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151122ce7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0333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151122ce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151122ce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2719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151122ce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151122ce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7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5a86604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5a86604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6d1e63a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6d1e63a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2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6d1e63af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06d1e63af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57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6d1e63af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6d1e63af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26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6d1e63a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6d1e63a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72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63192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079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587060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587060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63192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Google Shape;31;p5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27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63192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435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rch/persistence/room/PrimaryKey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s://developer.android.com/training/data-storage/room/defining-dat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rch/persistence/room/package-summary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room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hyperlink" Target="https://en.wikipedia.org/wiki/Singleton_patter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/viewmodel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https://developer.android.com/topic/libraries/architecture/lifecycle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rch/lifecycle/AndroidViewModel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/saving-states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rch/lifecycle/Observer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rch/lifecycle/Lifecycle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ton_patter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android.com/topic/libraries/architecture/livedata.html#extend_livedata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3" y="758952"/>
            <a:ext cx="5980570" cy="3566160"/>
          </a:xfrm>
        </p:spPr>
        <p:txBody>
          <a:bodyPr/>
          <a:lstStyle/>
          <a:p>
            <a:r>
              <a:rPr lang="en-US" dirty="0" smtClean="0"/>
              <a:t>Week 9: Room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body" idx="1"/>
          </p:nvPr>
        </p:nvSpPr>
        <p:spPr>
          <a:xfrm>
            <a:off x="865775" y="1904625"/>
            <a:ext cx="6283800" cy="20334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uid:Int</a:t>
            </a:r>
            <a:endParaRPr lang="en-MY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firstName:String</a:t>
            </a:r>
            <a:endParaRPr lang="en-MY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lastName:String</a:t>
            </a:r>
            <a:endParaRPr lang="en-MY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MY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/>
          </p:nvPr>
        </p:nvSpPr>
        <p:spPr>
          <a:xfrm>
            <a:off x="311700" y="4530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Entity instance = row in a database table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902700" y="4009869"/>
            <a:ext cx="6379200" cy="1453200"/>
          </a:xfrm>
          <a:prstGeom prst="rect">
            <a:avLst/>
          </a:prstGeom>
          <a:solidFill>
            <a:srgbClr val="77BD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aphicFrame>
        <p:nvGraphicFramePr>
          <p:cNvPr id="264" name="Google Shape;264;p28"/>
          <p:cNvGraphicFramePr/>
          <p:nvPr/>
        </p:nvGraphicFramePr>
        <p:xfrm>
          <a:off x="950400" y="4045707"/>
          <a:ext cx="6283800" cy="1377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2425"/>
                <a:gridCol w="2247400"/>
                <a:gridCol w="28039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uid</a:t>
                      </a:r>
                      <a:endParaRPr sz="1800" b="1" dirty="0">
                        <a:solidFill>
                          <a:srgbClr val="1155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firstName</a:t>
                      </a:r>
                      <a:endParaRPr sz="1800" b="1" dirty="0">
                        <a:solidFill>
                          <a:srgbClr val="1155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lastName</a:t>
                      </a:r>
                      <a:endParaRPr sz="1800" b="1">
                        <a:solidFill>
                          <a:srgbClr val="1155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6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12345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/>
                        <a:t>Aleks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Becker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12346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Jhansi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Kumar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0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Annotate entities</a:t>
            </a:r>
            <a:endParaRPr dirty="0">
              <a:solidFill>
                <a:schemeClr val="bg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311700" y="1779525"/>
            <a:ext cx="8520600" cy="40145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@PrimaryKey (autoGenerate=true)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MY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uid:Int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@ColumnInfo(name = "first_name")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firstName:String</a:t>
            </a:r>
            <a:endParaRPr lang="en-MY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@ColumnInfo(name = "last_name")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lastName:String</a:t>
            </a:r>
            <a:endParaRPr lang="en-MY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+ getters and setters if variables are private.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84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Annotate </a:t>
            </a:r>
            <a:r>
              <a:rPr lang="en" dirty="0" smtClean="0">
                <a:solidFill>
                  <a:schemeClr val="bg1"/>
                </a:solidFill>
              </a:rPr>
              <a:t>entities for Data Class</a:t>
            </a:r>
            <a:endParaRPr dirty="0">
              <a:solidFill>
                <a:schemeClr val="bg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311700" y="1779525"/>
            <a:ext cx="8520600" cy="355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class Person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PrimaryKey (autoGenerate=true)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uid:Int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ColumnInfo(name = "first_name")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firstName:String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lang="en-MY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ColumnInfo(name = "last_name")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MY" sz="24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MY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lastName:String</a:t>
            </a:r>
            <a:endParaRPr lang="en-MY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72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@Entity annotation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311700" y="1887375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@Entity(tableName = </a:t>
            </a:r>
            <a:r>
              <a:rPr lang="e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"word_table"</a:t>
            </a: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Each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r>
              <a:rPr lang="en" sz="2400" dirty="0">
                <a:solidFill>
                  <a:srgbClr val="000000"/>
                </a:solidFill>
              </a:rPr>
              <a:t> instance represents an entity/row in a table 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Specify the name of the table if different from class name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278" name="Google Shape;278;p30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34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302408" y="44085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@PrimaryKey annotation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311700" y="1887375"/>
            <a:ext cx="72777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@PrimaryKey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(autoGenerate=true)</a:t>
            </a: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2400" dirty="0">
                <a:solidFill>
                  <a:srgbClr val="000000"/>
                </a:solidFill>
              </a:rPr>
              <a:t> class must have a field annotated as primary key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You can </a:t>
            </a:r>
            <a:r>
              <a:rPr lang="en" sz="2400" u="sng" dirty="0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auto-generate</a:t>
            </a:r>
            <a:r>
              <a:rPr lang="en" sz="2400" dirty="0">
                <a:solidFill>
                  <a:schemeClr val="dk1"/>
                </a:solidFill>
              </a:rPr>
              <a:t> unique key for each entity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" sz="2400" dirty="0">
                <a:solidFill>
                  <a:schemeClr val="dk1"/>
                </a:solidFill>
              </a:rPr>
              <a:t>See </a:t>
            </a:r>
            <a:r>
              <a:rPr lang="en" sz="2400" u="sng" dirty="0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Defining data using Room entities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285" name="Google Shape;285;p31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5080" y="1977125"/>
            <a:ext cx="1196600" cy="326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3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311700" y="51017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@NonNull annotation</a:t>
            </a:r>
            <a:endParaRPr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92" name="Google Shape;292;p32"/>
          <p:cNvSpPr txBox="1">
            <a:spLocks noGrp="1"/>
          </p:cNvSpPr>
          <p:nvPr>
            <p:ph type="body" idx="1"/>
          </p:nvPr>
        </p:nvSpPr>
        <p:spPr>
          <a:xfrm>
            <a:off x="371521" y="1615520"/>
            <a:ext cx="63063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@NonNull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Denotes that a parameter, field, or method return value can never be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Use for mandatory fields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Primary key must use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@NonNull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293" name="Google Shape;293;p32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grpSp>
        <p:nvGrpSpPr>
          <p:cNvPr id="294" name="Google Shape;294;p32"/>
          <p:cNvGrpSpPr/>
          <p:nvPr/>
        </p:nvGrpSpPr>
        <p:grpSpPr>
          <a:xfrm>
            <a:off x="6823523" y="2766015"/>
            <a:ext cx="1908787" cy="1795051"/>
            <a:chOff x="6995150" y="2187495"/>
            <a:chExt cx="1485900" cy="1390650"/>
          </a:xfrm>
        </p:grpSpPr>
        <p:pic>
          <p:nvPicPr>
            <p:cNvPr id="295" name="Google Shape;29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34175" y="2187495"/>
              <a:ext cx="1438275" cy="1390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32"/>
            <p:cNvCxnSpPr/>
            <p:nvPr/>
          </p:nvCxnSpPr>
          <p:spPr>
            <a:xfrm>
              <a:off x="7018025" y="2194550"/>
              <a:ext cx="1451700" cy="1383000"/>
            </a:xfrm>
            <a:prstGeom prst="straightConnector1">
              <a:avLst/>
            </a:prstGeom>
            <a:noFill/>
            <a:ln w="76200" cap="flat" cmpd="sng">
              <a:solidFill>
                <a:srgbClr val="EA433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32"/>
            <p:cNvCxnSpPr/>
            <p:nvPr/>
          </p:nvCxnSpPr>
          <p:spPr>
            <a:xfrm flipH="1">
              <a:off x="6995150" y="2206000"/>
              <a:ext cx="1485900" cy="1371600"/>
            </a:xfrm>
            <a:prstGeom prst="straightConnector1">
              <a:avLst/>
            </a:prstGeom>
            <a:noFill/>
            <a:ln w="76200" cap="flat" cmpd="sng">
              <a:solidFill>
                <a:srgbClr val="EA433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7055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311700" y="48358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@ColumnInfo annotation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311700" y="1887375"/>
            <a:ext cx="57867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@ColumnInfo(name = "first_name")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firstName:String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@ColumnInfo(name = "last_name")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lastName:String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Font typeface="Courier New"/>
              <a:buChar char="●"/>
            </a:pPr>
            <a:r>
              <a:rPr lang="en" sz="2400" dirty="0">
                <a:solidFill>
                  <a:schemeClr val="dk1"/>
                </a:solidFill>
              </a:rPr>
              <a:t>Specify column name if different from member variable name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304" name="Google Shape;304;p33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6805881" y="2208325"/>
            <a:ext cx="1196913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first_name</a:t>
            </a:r>
            <a:endParaRPr dirty="0"/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601" y="2583901"/>
            <a:ext cx="935475" cy="27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5876" y="2622576"/>
            <a:ext cx="935475" cy="26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/>
          <p:nvPr/>
        </p:nvSpPr>
        <p:spPr>
          <a:xfrm>
            <a:off x="8038038" y="2208325"/>
            <a:ext cx="1059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last_name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216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380067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Getters, setters</a:t>
            </a:r>
            <a:endParaRPr dirty="0"/>
          </a:p>
          <a:p>
            <a:endParaRPr dirty="0"/>
          </a:p>
        </p:txBody>
      </p:sp>
      <p:sp>
        <p:nvSpPr>
          <p:cNvPr id="314" name="Google Shape;314;p34"/>
          <p:cNvSpPr txBox="1">
            <a:spLocks noGrp="1"/>
          </p:cNvSpPr>
          <p:nvPr>
            <p:ph type="body" idx="1"/>
          </p:nvPr>
        </p:nvSpPr>
        <p:spPr>
          <a:xfrm>
            <a:off x="311700" y="1963575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chemeClr val="dk1"/>
                </a:solidFill>
              </a:rPr>
              <a:t>Every field that's stored in the database must 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be public 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chemeClr val="dk1"/>
                </a:solidFill>
              </a:rPr>
              <a:t>OR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have a "getter" method 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 indent="0">
              <a:lnSpc>
                <a:spcPct val="100000"/>
              </a:lnSpc>
              <a:buNone/>
            </a:pPr>
            <a:r>
              <a:rPr lang="en" sz="2400" dirty="0">
                <a:solidFill>
                  <a:schemeClr val="dk1"/>
                </a:solidFill>
              </a:rPr>
              <a:t>… so that Room can access it</a:t>
            </a:r>
            <a:endParaRPr sz="2400" dirty="0"/>
          </a:p>
        </p:txBody>
      </p:sp>
      <p:sp>
        <p:nvSpPr>
          <p:cNvPr id="315" name="Google Shape;315;p34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76" y="2563176"/>
            <a:ext cx="2701325" cy="27372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781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Relationships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body" idx="1"/>
          </p:nvPr>
        </p:nvSpPr>
        <p:spPr>
          <a:xfrm>
            <a:off x="311700" y="2092550"/>
            <a:ext cx="4755900" cy="3129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</a:rPr>
              <a:t>Use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@Relation</a:t>
            </a:r>
            <a:r>
              <a:rPr lang="en" sz="2400" dirty="0">
                <a:solidFill>
                  <a:schemeClr val="dk1"/>
                </a:solidFill>
              </a:rPr>
              <a:t> annotation to define related entities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Queries fetch all the returned object's relations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5455000" y="2253325"/>
          <a:ext cx="2521100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0550"/>
                <a:gridCol w="1260550"/>
              </a:tblGrid>
              <a:tr h="28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0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29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25" name="Google Shape;325;p35"/>
          <p:cNvSpPr txBox="1"/>
          <p:nvPr/>
        </p:nvSpPr>
        <p:spPr>
          <a:xfrm>
            <a:off x="5366700" y="1819850"/>
            <a:ext cx="16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latin typeface="Roboto"/>
                <a:ea typeface="Roboto"/>
                <a:cs typeface="Roboto"/>
                <a:sym typeface="Roboto"/>
              </a:rPr>
              <a:t>users table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5366700" y="3826050"/>
            <a:ext cx="1636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latin typeface="Roboto"/>
                <a:ea typeface="Roboto"/>
                <a:cs typeface="Roboto"/>
                <a:sym typeface="Roboto"/>
              </a:rPr>
              <a:t>pets table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7" name="Google Shape;327;p35"/>
          <p:cNvGraphicFramePr/>
          <p:nvPr/>
        </p:nvGraphicFramePr>
        <p:xfrm>
          <a:off x="5455000" y="4234525"/>
          <a:ext cx="2521100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0550"/>
                <a:gridCol w="1260550"/>
              </a:tblGrid>
              <a:tr h="32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0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29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owner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501" y="2760491"/>
            <a:ext cx="1926625" cy="22409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5"/>
          <p:cNvCxnSpPr/>
          <p:nvPr/>
        </p:nvCxnSpPr>
        <p:spPr>
          <a:xfrm>
            <a:off x="6715125" y="3480450"/>
            <a:ext cx="10200" cy="740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5548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311700" y="204754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For more annotations, see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Room package summary reference</a:t>
            </a:r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Many more annotations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200" y="1955746"/>
            <a:ext cx="3429000" cy="3362325"/>
          </a:xfrm>
          <a:prstGeom prst="rect">
            <a:avLst/>
          </a:prstGeom>
          <a:noFill/>
          <a:ln w="9525" cap="flat" cmpd="sng">
            <a:solidFill>
              <a:srgbClr val="039BE5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4869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600200"/>
            <a:ext cx="8229600" cy="3830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66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14589">
              <a:defRPr>
                <a:latin typeface="+mn-lt"/>
                <a:ea typeface="+mn-ea"/>
                <a:cs typeface="+mn-cs"/>
              </a:defRPr>
            </a:lvl2pPr>
            <a:lvl3pPr marL="829178">
              <a:defRPr>
                <a:latin typeface="+mn-lt"/>
                <a:ea typeface="+mn-ea"/>
                <a:cs typeface="+mn-cs"/>
              </a:defRPr>
            </a:lvl3pPr>
            <a:lvl4pPr marL="1243767">
              <a:defRPr>
                <a:latin typeface="+mn-lt"/>
                <a:ea typeface="+mn-ea"/>
                <a:cs typeface="+mn-cs"/>
              </a:defRPr>
            </a:lvl4pPr>
            <a:lvl5pPr marL="1658356">
              <a:defRPr>
                <a:latin typeface="+mn-lt"/>
                <a:ea typeface="+mn-ea"/>
                <a:cs typeface="+mn-cs"/>
              </a:defRPr>
            </a:lvl5pPr>
            <a:lvl6pPr marL="2072945">
              <a:defRPr>
                <a:latin typeface="+mn-lt"/>
                <a:ea typeface="+mn-ea"/>
                <a:cs typeface="+mn-cs"/>
              </a:defRPr>
            </a:lvl6pPr>
            <a:lvl7pPr marL="2487534">
              <a:defRPr>
                <a:latin typeface="+mn-lt"/>
                <a:ea typeface="+mn-ea"/>
                <a:cs typeface="+mn-cs"/>
              </a:defRPr>
            </a:lvl7pPr>
            <a:lvl8pPr marL="2902123">
              <a:defRPr>
                <a:latin typeface="+mn-lt"/>
                <a:ea typeface="+mn-ea"/>
                <a:cs typeface="+mn-cs"/>
              </a:defRPr>
            </a:lvl8pPr>
            <a:lvl9pPr marL="3316712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endParaRPr lang="en-GB" dirty="0" smtClean="0"/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Room Overview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Entity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Data Access Object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Room Database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View Model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Repository</a:t>
            </a:r>
          </a:p>
          <a:p>
            <a:pPr marL="457200" indent="-457200">
              <a:buFont typeface="Arial"/>
              <a:buChar char="•"/>
            </a:pPr>
            <a:r>
              <a:rPr lang="en-GB" dirty="0" err="1" smtClean="0"/>
              <a:t>LiveData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AutoShape 4" descr="android RecyclerView with CardView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8" name="Picture 4" descr="android studio | Captai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23" y="3679019"/>
            <a:ext cx="3852403" cy="25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4873317" y="2272500"/>
            <a:ext cx="3903000" cy="205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title"/>
          </p:nvPr>
        </p:nvSpPr>
        <p:spPr>
          <a:xfrm>
            <a:off x="302408" y="42643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Data access object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8"/>
          <p:cNvSpPr txBox="1">
            <a:spLocks noGrp="1"/>
          </p:cNvSpPr>
          <p:nvPr>
            <p:ph type="body" idx="1"/>
          </p:nvPr>
        </p:nvSpPr>
        <p:spPr>
          <a:xfrm>
            <a:off x="258894" y="1645738"/>
            <a:ext cx="48627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" sz="2800" dirty="0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sz="2800" i="1" dirty="0">
                <a:solidFill>
                  <a:schemeClr val="dk1"/>
                </a:solidFill>
                <a:highlight>
                  <a:schemeClr val="lt1"/>
                </a:highlight>
              </a:rPr>
              <a:t>data access objects</a:t>
            </a:r>
            <a:r>
              <a:rPr lang="en" sz="2800" dirty="0">
                <a:solidFill>
                  <a:schemeClr val="dk1"/>
                </a:solidFill>
                <a:highlight>
                  <a:schemeClr val="lt1"/>
                </a:highlight>
              </a:rPr>
              <a:t>, or DAOs, </a:t>
            </a:r>
            <a:r>
              <a:rPr lang="en" sz="2800" dirty="0">
                <a:solidFill>
                  <a:srgbClr val="000000"/>
                </a:solidFill>
                <a:highlight>
                  <a:srgbClr val="FFFFFF"/>
                </a:highlight>
              </a:rPr>
              <a:t>to access app data using the </a:t>
            </a:r>
            <a:r>
              <a:rPr lang="en" sz="2800" u="sng" dirty="0">
                <a:solidFill>
                  <a:srgbClr val="039BE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Room persistence library</a:t>
            </a:r>
            <a:endParaRPr sz="2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00"/>
              </a:spcBef>
              <a:buNone/>
            </a:pPr>
            <a:endParaRPr sz="2800" dirty="0"/>
          </a:p>
        </p:txBody>
      </p:sp>
      <p:sp>
        <p:nvSpPr>
          <p:cNvPr id="353" name="Google Shape;353;p38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grpSp>
        <p:nvGrpSpPr>
          <p:cNvPr id="354" name="Google Shape;354;p38"/>
          <p:cNvGrpSpPr/>
          <p:nvPr/>
        </p:nvGrpSpPr>
        <p:grpSpPr>
          <a:xfrm>
            <a:off x="5118758" y="2365888"/>
            <a:ext cx="3996483" cy="1763574"/>
            <a:chOff x="5439408" y="213300"/>
            <a:chExt cx="3996483" cy="1763574"/>
          </a:xfrm>
        </p:grpSpPr>
        <p:grpSp>
          <p:nvGrpSpPr>
            <p:cNvPr id="355" name="Google Shape;355;p38"/>
            <p:cNvGrpSpPr/>
            <p:nvPr/>
          </p:nvGrpSpPr>
          <p:grpSpPr>
            <a:xfrm>
              <a:off x="5439408" y="213300"/>
              <a:ext cx="3429900" cy="1763574"/>
              <a:chOff x="4951183" y="2857075"/>
              <a:chExt cx="3429900" cy="1763574"/>
            </a:xfrm>
          </p:grpSpPr>
          <p:sp>
            <p:nvSpPr>
              <p:cNvPr id="356" name="Google Shape;356;p38"/>
              <p:cNvSpPr/>
              <p:nvPr/>
            </p:nvSpPr>
            <p:spPr>
              <a:xfrm>
                <a:off x="4951183" y="3320449"/>
                <a:ext cx="3429900" cy="13002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828800"/>
                <a:r>
                  <a:rPr lang="en" sz="1200" dirty="0">
                    <a:solidFill>
                      <a:srgbClr val="404040"/>
                    </a:solidFill>
                  </a:rPr>
                  <a:t>RoomDatabase</a:t>
                </a:r>
                <a:endParaRPr sz="12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5223325" y="3909175"/>
                <a:ext cx="812700" cy="541800"/>
              </a:xfrm>
              <a:prstGeom prst="flowChartMagneticDisk">
                <a:avLst/>
              </a:prstGeom>
              <a:solidFill>
                <a:srgbClr val="EEEEEE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04040"/>
                    </a:solidFill>
                  </a:rPr>
                  <a:t>SQLite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358" name="Google Shape;358;p38"/>
              <p:cNvSpPr/>
              <p:nvPr/>
            </p:nvSpPr>
            <p:spPr>
              <a:xfrm>
                <a:off x="6257925" y="3861175"/>
                <a:ext cx="1884000" cy="647400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>
                <a:off x="6309950" y="3909775"/>
                <a:ext cx="1776900" cy="54060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/>
                  <a:t>DAO</a:t>
                </a:r>
                <a:endParaRPr sz="1200"/>
              </a:p>
            </p:txBody>
          </p:sp>
          <p:grpSp>
            <p:nvGrpSpPr>
              <p:cNvPr id="360" name="Google Shape;360;p38"/>
              <p:cNvGrpSpPr/>
              <p:nvPr/>
            </p:nvGrpSpPr>
            <p:grpSpPr>
              <a:xfrm>
                <a:off x="5110163" y="3415088"/>
                <a:ext cx="1039025" cy="364875"/>
                <a:chOff x="5273675" y="941275"/>
                <a:chExt cx="1039025" cy="364875"/>
              </a:xfrm>
            </p:grpSpPr>
            <p:sp>
              <p:nvSpPr>
                <p:cNvPr id="361" name="Google Shape;361;p38"/>
                <p:cNvSpPr/>
                <p:nvPr/>
              </p:nvSpPr>
              <p:spPr>
                <a:xfrm>
                  <a:off x="5273675" y="941275"/>
                  <a:ext cx="854400" cy="240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CCCC"/>
                </a:solidFill>
                <a:ln w="2857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sz="1200">
                      <a:solidFill>
                        <a:srgbClr val="404040"/>
                      </a:solidFill>
                    </a:rPr>
                    <a:t>LiveData</a:t>
                  </a:r>
                  <a:endParaRPr sz="120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62" name="Google Shape;362;p38"/>
                <p:cNvSpPr/>
                <p:nvPr/>
              </p:nvSpPr>
              <p:spPr>
                <a:xfrm>
                  <a:off x="5359325" y="1000200"/>
                  <a:ext cx="854400" cy="240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CCCC"/>
                </a:solidFill>
                <a:ln w="2857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sz="1200">
                      <a:solidFill>
                        <a:srgbClr val="404040"/>
                      </a:solidFill>
                    </a:rPr>
                    <a:t>LiveData</a:t>
                  </a:r>
                  <a:endParaRPr sz="120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63" name="Google Shape;363;p38"/>
                <p:cNvSpPr/>
                <p:nvPr/>
              </p:nvSpPr>
              <p:spPr>
                <a:xfrm>
                  <a:off x="5458300" y="1065850"/>
                  <a:ext cx="854400" cy="240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CCCC"/>
                </a:solidFill>
                <a:ln w="2857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sz="1200"/>
                    <a:t>Entity</a:t>
                  </a:r>
                  <a:endParaRPr sz="1200"/>
                </a:p>
              </p:txBody>
            </p:sp>
          </p:grpSp>
          <p:cxnSp>
            <p:nvCxnSpPr>
              <p:cNvPr id="364" name="Google Shape;364;p38"/>
              <p:cNvCxnSpPr/>
              <p:nvPr/>
            </p:nvCxnSpPr>
            <p:spPr>
              <a:xfrm>
                <a:off x="6705600" y="2857075"/>
                <a:ext cx="0" cy="1036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1515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365" name="Google Shape;365;p38"/>
            <p:cNvCxnSpPr/>
            <p:nvPr/>
          </p:nvCxnSpPr>
          <p:spPr>
            <a:xfrm rot="10800000">
              <a:off x="6488950" y="1526450"/>
              <a:ext cx="273900" cy="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6" name="Google Shape;366;p38"/>
            <p:cNvCxnSpPr/>
            <p:nvPr/>
          </p:nvCxnSpPr>
          <p:spPr>
            <a:xfrm rot="10800000">
              <a:off x="6488950" y="1678850"/>
              <a:ext cx="273900" cy="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67" name="Google Shape;367;p38"/>
            <p:cNvSpPr/>
            <p:nvPr/>
          </p:nvSpPr>
          <p:spPr>
            <a:xfrm rot="10800000">
              <a:off x="8574891" y="1409650"/>
              <a:ext cx="861000" cy="204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5594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311700" y="46649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Data access object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311700" y="1887375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Font typeface="Courier New"/>
              <a:buChar char="●"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DAO methods provide abstract access to the app's database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The data source for these methods are entity objects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DAO must be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2400" dirty="0">
                <a:solidFill>
                  <a:schemeClr val="dk1"/>
                </a:solidFill>
              </a:rPr>
              <a:t> or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" sz="2400" dirty="0">
                <a:solidFill>
                  <a:schemeClr val="dk1"/>
                </a:solidFill>
              </a:rPr>
              <a:t> class</a:t>
            </a: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Room uses DAO to create a clean API for your code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374" name="Google Shape;374;p39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3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title"/>
          </p:nvPr>
        </p:nvSpPr>
        <p:spPr>
          <a:xfrm>
            <a:off x="302408" y="45794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Example DAO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1"/>
          </p:nvPr>
        </p:nvSpPr>
        <p:spPr>
          <a:xfrm>
            <a:off x="311700" y="1811175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@Dao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WordDao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@Insert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insert(word:Word) //INSERT INTO&lt;-NO NEED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@Update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updateWords(word:Word)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         </a:t>
            </a:r>
            <a:endParaRPr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//... More queries on next slide...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40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01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302408" y="49212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Example queries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87" name="Google Shape;387;p41"/>
          <p:cNvSpPr txBox="1">
            <a:spLocks noGrp="1"/>
          </p:cNvSpPr>
          <p:nvPr>
            <p:ph type="body" idx="1"/>
          </p:nvPr>
        </p:nvSpPr>
        <p:spPr>
          <a:xfrm>
            <a:off x="311700" y="1887375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@Query("DELETE FROM word_table")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MY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 deleteAll()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@Query("SELECT * from word_table ORDER BY word ASC")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getAllWords():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List&lt;Word&gt; 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@Query("SELECT * FROM word_table WHERE word LIKE :word ")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findWord(String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List&lt;Word&gt;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1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159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>
            <a:spLocks noGrp="1"/>
          </p:cNvSpPr>
          <p:nvPr>
            <p:ph type="title"/>
          </p:nvPr>
        </p:nvSpPr>
        <p:spPr>
          <a:xfrm>
            <a:off x="311700" y="49165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Room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2" name="Google Shape;402;p43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pic>
        <p:nvPicPr>
          <p:cNvPr id="403" name="Google Shape;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555" y="4006190"/>
            <a:ext cx="2216499" cy="198407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>
            <a:spLocks noGrp="1"/>
          </p:cNvSpPr>
          <p:nvPr>
            <p:ph type="body" idx="1"/>
          </p:nvPr>
        </p:nvSpPr>
        <p:spPr>
          <a:xfrm>
            <a:off x="380066" y="1585779"/>
            <a:ext cx="7840988" cy="26529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●"/>
            </a:pPr>
            <a:r>
              <a:rPr lang="en" sz="2800" dirty="0"/>
              <a:t>Room is a robust SQL object mapping library</a:t>
            </a:r>
            <a:endParaRPr sz="2800" dirty="0"/>
          </a:p>
          <a:p>
            <a:pPr>
              <a:lnSpc>
                <a:spcPct val="112000"/>
              </a:lnSpc>
              <a:spcBef>
                <a:spcPts val="4000"/>
              </a:spcBef>
              <a:buChar char="●"/>
            </a:pPr>
            <a:r>
              <a:rPr lang="en" sz="2800" dirty="0"/>
              <a:t>Generates SQLite Android code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497620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311700" y="48903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Room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0" name="Google Shape;410;p44"/>
          <p:cNvSpPr txBox="1">
            <a:spLocks noGrp="1"/>
          </p:cNvSpPr>
          <p:nvPr>
            <p:ph type="body" idx="1"/>
          </p:nvPr>
        </p:nvSpPr>
        <p:spPr>
          <a:xfrm>
            <a:off x="311699" y="1933525"/>
            <a:ext cx="4708339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●"/>
            </a:pPr>
            <a:r>
              <a:rPr lang="en" sz="2800" dirty="0"/>
              <a:t>Room works with DAO and Entities</a:t>
            </a:r>
            <a:endParaRPr sz="2800" dirty="0"/>
          </a:p>
          <a:p>
            <a:pPr>
              <a:buChar char="●"/>
            </a:pPr>
            <a:r>
              <a:rPr lang="en" sz="2800" dirty="0"/>
              <a:t>Entities define the database schema</a:t>
            </a:r>
            <a:endParaRPr sz="2800" dirty="0"/>
          </a:p>
          <a:p>
            <a:pPr>
              <a:buChar char="●"/>
            </a:pPr>
            <a:r>
              <a:rPr lang="en" sz="2800" dirty="0"/>
              <a:t>DAO provides methods to access database</a:t>
            </a:r>
            <a:endParaRPr sz="2800" dirty="0"/>
          </a:p>
        </p:txBody>
      </p:sp>
      <p:sp>
        <p:nvSpPr>
          <p:cNvPr id="411" name="Google Shape;411;p44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412" name="Google Shape;412;p44"/>
          <p:cNvSpPr/>
          <p:nvPr/>
        </p:nvSpPr>
        <p:spPr>
          <a:xfrm>
            <a:off x="4965900" y="2350400"/>
            <a:ext cx="4178100" cy="208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3" name="Google Shape;413;p44"/>
          <p:cNvGrpSpPr/>
          <p:nvPr/>
        </p:nvGrpSpPr>
        <p:grpSpPr>
          <a:xfrm>
            <a:off x="5140800" y="2485214"/>
            <a:ext cx="3884088" cy="1714925"/>
            <a:chOff x="1857375" y="2857075"/>
            <a:chExt cx="3884088" cy="1714925"/>
          </a:xfrm>
        </p:grpSpPr>
        <p:sp>
          <p:nvSpPr>
            <p:cNvPr id="414" name="Google Shape;414;p44"/>
            <p:cNvSpPr/>
            <p:nvPr/>
          </p:nvSpPr>
          <p:spPr>
            <a:xfrm>
              <a:off x="1857375" y="3162300"/>
              <a:ext cx="3571800" cy="1409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1934500" y="3226975"/>
              <a:ext cx="3429900" cy="13002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0"/>
              <a:r>
                <a:rPr lang="en" sz="1200">
                  <a:solidFill>
                    <a:srgbClr val="404040"/>
                  </a:solidFill>
                </a:rPr>
                <a:t>RoomDatabase</a:t>
              </a:r>
              <a:endParaRPr sz="1200">
                <a:solidFill>
                  <a:srgbClr val="404040"/>
                </a:solidFill>
              </a:endParaRPr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2175325" y="3909175"/>
              <a:ext cx="812700" cy="541800"/>
            </a:xfrm>
            <a:prstGeom prst="flowChartMagneticDisk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404040"/>
                  </a:solidFill>
                </a:rPr>
                <a:t>SQLite</a:t>
              </a:r>
              <a:endParaRPr sz="1200">
                <a:solidFill>
                  <a:srgbClr val="404040"/>
                </a:solidFill>
              </a:endParaRPr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3261950" y="3909775"/>
              <a:ext cx="1776900" cy="5406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/>
                <a:t>DAO</a:t>
              </a:r>
              <a:endParaRPr sz="1200"/>
            </a:p>
          </p:txBody>
        </p:sp>
        <p:grpSp>
          <p:nvGrpSpPr>
            <p:cNvPr id="418" name="Google Shape;418;p44"/>
            <p:cNvGrpSpPr/>
            <p:nvPr/>
          </p:nvGrpSpPr>
          <p:grpSpPr>
            <a:xfrm>
              <a:off x="2062163" y="3415088"/>
              <a:ext cx="1039025" cy="364875"/>
              <a:chOff x="5273675" y="941275"/>
              <a:chExt cx="1039025" cy="364875"/>
            </a:xfrm>
          </p:grpSpPr>
          <p:sp>
            <p:nvSpPr>
              <p:cNvPr id="419" name="Google Shape;419;p44"/>
              <p:cNvSpPr/>
              <p:nvPr/>
            </p:nvSpPr>
            <p:spPr>
              <a:xfrm>
                <a:off x="5273675" y="941275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420" name="Google Shape;420;p44"/>
              <p:cNvSpPr/>
              <p:nvPr/>
            </p:nvSpPr>
            <p:spPr>
              <a:xfrm>
                <a:off x="5359325" y="1000200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421" name="Google Shape;421;p44"/>
              <p:cNvSpPr/>
              <p:nvPr/>
            </p:nvSpPr>
            <p:spPr>
              <a:xfrm>
                <a:off x="5458300" y="1065850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/>
                  <a:t>Entity</a:t>
                </a:r>
                <a:endParaRPr sz="1200"/>
              </a:p>
            </p:txBody>
          </p:sp>
        </p:grpSp>
        <p:cxnSp>
          <p:nvCxnSpPr>
            <p:cNvPr id="422" name="Google Shape;422;p44"/>
            <p:cNvCxnSpPr/>
            <p:nvPr/>
          </p:nvCxnSpPr>
          <p:spPr>
            <a:xfrm>
              <a:off x="3657600" y="2857075"/>
              <a:ext cx="0" cy="10362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3" name="Google Shape;423;p44"/>
            <p:cNvCxnSpPr/>
            <p:nvPr/>
          </p:nvCxnSpPr>
          <p:spPr>
            <a:xfrm rot="10800000">
              <a:off x="2998125" y="4103900"/>
              <a:ext cx="273900" cy="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4" name="Google Shape;424;p44"/>
            <p:cNvCxnSpPr/>
            <p:nvPr/>
          </p:nvCxnSpPr>
          <p:spPr>
            <a:xfrm rot="10800000">
              <a:off x="2998125" y="4256300"/>
              <a:ext cx="273900" cy="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425" name="Google Shape;425;p44"/>
            <p:cNvSpPr/>
            <p:nvPr/>
          </p:nvSpPr>
          <p:spPr>
            <a:xfrm rot="10800000">
              <a:off x="5410125" y="3774924"/>
              <a:ext cx="331338" cy="2043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907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 txBox="1">
            <a:spLocks noGrp="1"/>
          </p:cNvSpPr>
          <p:nvPr>
            <p:ph type="title"/>
          </p:nvPr>
        </p:nvSpPr>
        <p:spPr>
          <a:xfrm>
            <a:off x="302408" y="47503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Creating Room database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228900" y="1687688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Create public </a:t>
            </a:r>
            <a:r>
              <a:rPr lang="en" sz="2400" b="1" dirty="0">
                <a:solidFill>
                  <a:srgbClr val="000000"/>
                </a:solidFill>
              </a:rPr>
              <a:t>abstract class </a:t>
            </a:r>
            <a:r>
              <a:rPr lang="en" sz="2400" dirty="0">
                <a:solidFill>
                  <a:srgbClr val="000000"/>
                </a:solidFill>
              </a:rPr>
              <a:t>extending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RoomDatabase</a:t>
            </a: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Annotate as </a:t>
            </a: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@Database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Declare entities for database schema </a:t>
            </a:r>
            <a:br>
              <a:rPr lang="en" sz="2400" dirty="0">
                <a:solidFill>
                  <a:schemeClr val="dk1"/>
                </a:solidFill>
              </a:rPr>
            </a:br>
            <a:r>
              <a:rPr lang="en" sz="2400" dirty="0">
                <a:solidFill>
                  <a:schemeClr val="dk1"/>
                </a:solidFill>
              </a:rPr>
              <a:t>and set version number</a:t>
            </a: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@Database(entities = {Word.class}, version = 1)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WordRoomDatabase: RoomDatabase() {}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45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40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title"/>
          </p:nvPr>
        </p:nvSpPr>
        <p:spPr>
          <a:xfrm>
            <a:off x="302408" y="51561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Room class example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438" name="Google Shape;438;p46"/>
          <p:cNvSpPr txBox="1">
            <a:spLocks noGrp="1"/>
          </p:cNvSpPr>
          <p:nvPr>
            <p:ph type="body" idx="1"/>
          </p:nvPr>
        </p:nvSpPr>
        <p:spPr>
          <a:xfrm>
            <a:off x="311700" y="2227700"/>
            <a:ext cx="6830388" cy="333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@Database(entities = {Word.class}, version = 1)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abstract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WordRoomDatabase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:RoomDatabase {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3000"/>
              </a:spcBef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abstract fun wordDao():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WordDao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companion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 {   </a:t>
            </a: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INSTANCE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WordRoomDatabase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?=null</a:t>
            </a: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// ... create instance here</a:t>
            </a: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46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grpSp>
        <p:nvGrpSpPr>
          <p:cNvPr id="440" name="Google Shape;440;p46"/>
          <p:cNvGrpSpPr/>
          <p:nvPr/>
        </p:nvGrpSpPr>
        <p:grpSpPr>
          <a:xfrm>
            <a:off x="7151189" y="3956300"/>
            <a:ext cx="1857375" cy="1543050"/>
            <a:chOff x="7151188" y="2489450"/>
            <a:chExt cx="1857375" cy="1543050"/>
          </a:xfrm>
        </p:grpSpPr>
        <p:pic>
          <p:nvPicPr>
            <p:cNvPr id="441" name="Google Shape;44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1188" y="2489450"/>
              <a:ext cx="1857375" cy="154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46"/>
            <p:cNvSpPr txBox="1"/>
            <p:nvPr/>
          </p:nvSpPr>
          <p:spPr>
            <a:xfrm>
              <a:off x="7355200" y="2540900"/>
              <a:ext cx="1553400" cy="14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2000" i="1" dirty="0">
                  <a:latin typeface="Roboto"/>
                  <a:ea typeface="Roboto"/>
                  <a:cs typeface="Roboto"/>
                  <a:sym typeface="Roboto"/>
                </a:rPr>
                <a:t>Create database as singleton instance</a:t>
              </a:r>
              <a:endParaRPr sz="2000" i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3" name="Google Shape;443;p46"/>
          <p:cNvSpPr/>
          <p:nvPr/>
        </p:nvSpPr>
        <p:spPr>
          <a:xfrm>
            <a:off x="4230168" y="4034024"/>
            <a:ext cx="2970788" cy="469609"/>
          </a:xfrm>
          <a:custGeom>
            <a:avLst/>
            <a:gdLst/>
            <a:ahLst/>
            <a:cxnLst/>
            <a:rect l="l" t="t" r="r" b="b"/>
            <a:pathLst>
              <a:path w="61722" h="15979" extrusionOk="0">
                <a:moveTo>
                  <a:pt x="61722" y="15979"/>
                </a:moveTo>
                <a:cubicBezTo>
                  <a:pt x="59596" y="14539"/>
                  <a:pt x="54315" y="9876"/>
                  <a:pt x="48966" y="7338"/>
                </a:cubicBezTo>
                <a:cubicBezTo>
                  <a:pt x="43617" y="4801"/>
                  <a:pt x="36211" y="1714"/>
                  <a:pt x="29627" y="754"/>
                </a:cubicBezTo>
                <a:cubicBezTo>
                  <a:pt x="23043" y="-206"/>
                  <a:pt x="14402" y="-343"/>
                  <a:pt x="9464" y="1577"/>
                </a:cubicBezTo>
                <a:cubicBezTo>
                  <a:pt x="4526" y="3497"/>
                  <a:pt x="1577" y="10492"/>
                  <a:pt x="0" y="12275"/>
                </a:cubicBezTo>
              </a:path>
            </a:pathLst>
          </a:custGeom>
          <a:noFill/>
          <a:ln w="38100" cap="flat" cmpd="sng">
            <a:solidFill>
              <a:srgbClr val="039BE5"/>
            </a:solidFill>
            <a:prstDash val="dash"/>
            <a:round/>
            <a:headEnd type="none" w="med" len="med"/>
            <a:tailEnd type="triangle" w="med" len="med"/>
          </a:ln>
        </p:spPr>
      </p:sp>
      <p:grpSp>
        <p:nvGrpSpPr>
          <p:cNvPr id="444" name="Google Shape;444;p46"/>
          <p:cNvGrpSpPr/>
          <p:nvPr/>
        </p:nvGrpSpPr>
        <p:grpSpPr>
          <a:xfrm>
            <a:off x="7109770" y="2947083"/>
            <a:ext cx="1857375" cy="822137"/>
            <a:chOff x="7151188" y="2632468"/>
            <a:chExt cx="1857375" cy="1543050"/>
          </a:xfrm>
        </p:grpSpPr>
        <p:pic>
          <p:nvPicPr>
            <p:cNvPr id="445" name="Google Shape;445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1188" y="2632468"/>
              <a:ext cx="1857375" cy="154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46"/>
            <p:cNvSpPr txBox="1"/>
            <p:nvPr/>
          </p:nvSpPr>
          <p:spPr>
            <a:xfrm>
              <a:off x="7263925" y="2668542"/>
              <a:ext cx="1553400" cy="147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2000" i="1" dirty="0">
                  <a:latin typeface="Roboto"/>
                  <a:ea typeface="Roboto"/>
                  <a:cs typeface="Roboto"/>
                  <a:sym typeface="Roboto"/>
                </a:rPr>
                <a:t>DAO for database</a:t>
              </a:r>
              <a:endParaRPr sz="2000" i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7" name="Google Shape;447;p46"/>
          <p:cNvSpPr/>
          <p:nvPr/>
        </p:nvSpPr>
        <p:spPr>
          <a:xfrm>
            <a:off x="2633475" y="2060826"/>
            <a:ext cx="4906900" cy="329219"/>
          </a:xfrm>
          <a:custGeom>
            <a:avLst/>
            <a:gdLst/>
            <a:ahLst/>
            <a:cxnLst/>
            <a:rect l="l" t="t" r="r" b="b"/>
            <a:pathLst>
              <a:path w="196276" h="18558" extrusionOk="0">
                <a:moveTo>
                  <a:pt x="196276" y="18558"/>
                </a:moveTo>
                <a:cubicBezTo>
                  <a:pt x="192641" y="16912"/>
                  <a:pt x="183725" y="11494"/>
                  <a:pt x="174467" y="8682"/>
                </a:cubicBezTo>
                <a:cubicBezTo>
                  <a:pt x="165209" y="5870"/>
                  <a:pt x="155471" y="2990"/>
                  <a:pt x="140726" y="1687"/>
                </a:cubicBezTo>
                <a:cubicBezTo>
                  <a:pt x="125981" y="384"/>
                  <a:pt x="104996" y="933"/>
                  <a:pt x="85999" y="864"/>
                </a:cubicBezTo>
                <a:cubicBezTo>
                  <a:pt x="67002" y="795"/>
                  <a:pt x="41079" y="-1194"/>
                  <a:pt x="26746" y="1275"/>
                </a:cubicBezTo>
                <a:cubicBezTo>
                  <a:pt x="12413" y="3744"/>
                  <a:pt x="4458" y="13277"/>
                  <a:pt x="0" y="15677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dash"/>
            <a:round/>
            <a:headEnd type="none" w="med" len="med"/>
            <a:tailEnd type="triangle" w="med" len="med"/>
          </a:ln>
        </p:spPr>
      </p:sp>
      <p:grpSp>
        <p:nvGrpSpPr>
          <p:cNvPr id="448" name="Google Shape;448;p46"/>
          <p:cNvGrpSpPr/>
          <p:nvPr/>
        </p:nvGrpSpPr>
        <p:grpSpPr>
          <a:xfrm>
            <a:off x="7109769" y="1658005"/>
            <a:ext cx="1898795" cy="1059549"/>
            <a:chOff x="7151188" y="487198"/>
            <a:chExt cx="1857375" cy="1543050"/>
          </a:xfrm>
        </p:grpSpPr>
        <p:pic>
          <p:nvPicPr>
            <p:cNvPr id="449" name="Google Shape;449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1188" y="487198"/>
              <a:ext cx="1857375" cy="154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Google Shape;450;p46"/>
            <p:cNvSpPr txBox="1"/>
            <p:nvPr/>
          </p:nvSpPr>
          <p:spPr>
            <a:xfrm>
              <a:off x="7220456" y="487198"/>
              <a:ext cx="1672500" cy="147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2000" i="1" dirty="0">
                  <a:latin typeface="Roboto"/>
                  <a:ea typeface="Roboto"/>
                  <a:cs typeface="Roboto"/>
                  <a:sym typeface="Roboto"/>
                </a:rPr>
                <a:t>Entity defines</a:t>
              </a:r>
              <a:endParaRPr sz="2000" i="1" dirty="0">
                <a:latin typeface="Roboto"/>
                <a:ea typeface="Roboto"/>
                <a:cs typeface="Roboto"/>
                <a:sym typeface="Roboto"/>
              </a:endParaRPr>
            </a:p>
            <a:p>
              <a:r>
                <a:rPr lang="en" sz="2000" i="1" dirty="0">
                  <a:latin typeface="Roboto"/>
                  <a:ea typeface="Roboto"/>
                  <a:cs typeface="Roboto"/>
                  <a:sym typeface="Roboto"/>
                </a:rPr>
                <a:t>DB schema</a:t>
              </a:r>
              <a:endParaRPr sz="2000" i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1" name="Google Shape;451;p46"/>
          <p:cNvSpPr/>
          <p:nvPr/>
        </p:nvSpPr>
        <p:spPr>
          <a:xfrm>
            <a:off x="3737324" y="3119005"/>
            <a:ext cx="3312425" cy="345325"/>
          </a:xfrm>
          <a:custGeom>
            <a:avLst/>
            <a:gdLst/>
            <a:ahLst/>
            <a:cxnLst/>
            <a:rect l="l" t="t" r="r" b="b"/>
            <a:pathLst>
              <a:path w="132497" h="13813" extrusionOk="0">
                <a:moveTo>
                  <a:pt x="132497" y="10110"/>
                </a:moveTo>
                <a:cubicBezTo>
                  <a:pt x="128999" y="8876"/>
                  <a:pt x="122347" y="4212"/>
                  <a:pt x="111511" y="2703"/>
                </a:cubicBezTo>
                <a:cubicBezTo>
                  <a:pt x="100675" y="1194"/>
                  <a:pt x="82365" y="1331"/>
                  <a:pt x="67483" y="1057"/>
                </a:cubicBezTo>
                <a:cubicBezTo>
                  <a:pt x="52601" y="783"/>
                  <a:pt x="33467" y="-1069"/>
                  <a:pt x="22220" y="1057"/>
                </a:cubicBezTo>
                <a:cubicBezTo>
                  <a:pt x="10973" y="3183"/>
                  <a:pt x="3703" y="11687"/>
                  <a:pt x="0" y="13813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61190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>
            <a:spLocks noGrp="1"/>
          </p:cNvSpPr>
          <p:nvPr>
            <p:ph type="title"/>
          </p:nvPr>
        </p:nvSpPr>
        <p:spPr>
          <a:xfrm>
            <a:off x="380067" y="47503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Use Database builder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457" name="Google Shape;457;p47"/>
          <p:cNvSpPr txBox="1">
            <a:spLocks noGrp="1"/>
          </p:cNvSpPr>
          <p:nvPr>
            <p:ph type="body" idx="1"/>
          </p:nvPr>
        </p:nvSpPr>
        <p:spPr>
          <a:xfrm>
            <a:off x="228900" y="1978525"/>
            <a:ext cx="8520600" cy="338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Use Room's database builder to create the database</a:t>
            </a:r>
            <a:endParaRPr sz="24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Create DB as singleton instance</a:t>
            </a:r>
            <a:endParaRPr sz="2400" dirty="0">
              <a:solidFill>
                <a:srgbClr val="000000"/>
              </a:solidFill>
            </a:endParaRPr>
          </a:p>
          <a:p>
            <a:pPr indent="0">
              <a:spcBef>
                <a:spcPts val="1000"/>
              </a:spcBef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indent="0">
              <a:spcBef>
                <a:spcPts val="10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INSTANCE: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WordRoomDatabase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?=null</a:t>
            </a:r>
          </a:p>
          <a:p>
            <a:pPr indent="0">
              <a:spcBef>
                <a:spcPts val="1000"/>
              </a:spcBef>
              <a:buNone/>
            </a:pPr>
            <a:r>
              <a:rPr lang="en" dirty="0" smtClean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INSTANCE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Room.databaseBuilder(...)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spcBef>
                <a:spcPts val="1000"/>
              </a:spcBef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.build();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47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9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title"/>
          </p:nvPr>
        </p:nvSpPr>
        <p:spPr>
          <a:xfrm>
            <a:off x="311700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Specify database class and name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body" idx="1"/>
          </p:nvPr>
        </p:nvSpPr>
        <p:spPr>
          <a:xfrm>
            <a:off x="228900" y="1978525"/>
            <a:ext cx="8520600" cy="338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Specify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2800" dirty="0"/>
              <a:t> database class and database name</a:t>
            </a:r>
            <a:endParaRPr sz="2800" dirty="0"/>
          </a:p>
          <a:p>
            <a:pPr indent="0">
              <a:spcBef>
                <a:spcPts val="1000"/>
              </a:spcBef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INSTANCE = Room.databaseBuilder(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-MY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dirty="0" smtClean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ontext.applicationContext,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b="1" dirty="0" smtClean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WordRoomDatabase::class.java, </a:t>
            </a:r>
            <a:r>
              <a:rPr lang="en" b="1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 dirty="0" smtClean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word_database")</a:t>
            </a:r>
            <a:endParaRPr b="1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.build</a:t>
            </a:r>
            <a:r>
              <a:rPr lang="en" dirty="0" smtClean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endParaRPr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48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929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311700" y="50921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Room overview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123" y="4076344"/>
            <a:ext cx="2230385" cy="197407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673444" y="1619962"/>
            <a:ext cx="7385239" cy="2456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" sz="2800" dirty="0"/>
              <a:t>Room is a robust SQL object mapping </a:t>
            </a:r>
            <a:r>
              <a:rPr lang="en" sz="2800" dirty="0" smtClean="0"/>
              <a:t>library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" sz="2400" dirty="0" smtClean="0"/>
              <a:t>Generates </a:t>
            </a:r>
            <a:r>
              <a:rPr lang="en" sz="2400" dirty="0"/>
              <a:t>SQLite Android </a:t>
            </a:r>
            <a:r>
              <a:rPr lang="en" sz="2400" dirty="0" smtClean="0"/>
              <a:t>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" sz="2400" dirty="0" smtClean="0"/>
              <a:t>Provides </a:t>
            </a:r>
            <a:r>
              <a:rPr lang="en" sz="2400" dirty="0"/>
              <a:t>a simple API for your database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4460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"/>
          <p:cNvSpPr txBox="1">
            <a:spLocks noGrp="1"/>
          </p:cNvSpPr>
          <p:nvPr>
            <p:ph type="title"/>
          </p:nvPr>
        </p:nvSpPr>
        <p:spPr>
          <a:xfrm>
            <a:off x="388612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Specify onOpen callback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471" name="Google Shape;471;p49"/>
          <p:cNvSpPr txBox="1">
            <a:spLocks noGrp="1"/>
          </p:cNvSpPr>
          <p:nvPr>
            <p:ph type="body" idx="1"/>
          </p:nvPr>
        </p:nvSpPr>
        <p:spPr>
          <a:xfrm>
            <a:off x="228900" y="1978525"/>
            <a:ext cx="8520600" cy="338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Specify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onOpen</a:t>
            </a:r>
            <a:r>
              <a:rPr lang="en" sz="2800" dirty="0">
                <a:solidFill>
                  <a:srgbClr val="000000"/>
                </a:solidFill>
              </a:rPr>
              <a:t> callback</a:t>
            </a:r>
            <a:endParaRPr sz="2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1000"/>
              </a:spcBef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INSTANCE = Room.databaseBuilder(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-MY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ontext.applicationContext,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 smtClean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WordRoomDatabase::class.java, </a:t>
            </a: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"word_database")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b="1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addCallback(c</a:t>
            </a:r>
            <a:r>
              <a:rPr lang="en" b="1" dirty="0" smtClean="0">
                <a:latin typeface="Consolas"/>
                <a:ea typeface="Consolas"/>
                <a:cs typeface="Consolas"/>
                <a:sym typeface="Consolas"/>
              </a:rPr>
              <a:t>allback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.build</a:t>
            </a:r>
            <a:r>
              <a:rPr lang="en" dirty="0" smtClean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49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93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>
            <a:spLocks noGrp="1"/>
          </p:cNvSpPr>
          <p:nvPr>
            <p:ph type="title"/>
          </p:nvPr>
        </p:nvSpPr>
        <p:spPr>
          <a:xfrm>
            <a:off x="311700" y="47503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Specify migration strategy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78" name="Google Shape;478;p50"/>
          <p:cNvSpPr txBox="1">
            <a:spLocks noGrp="1"/>
          </p:cNvSpPr>
          <p:nvPr>
            <p:ph type="body" idx="1"/>
          </p:nvPr>
        </p:nvSpPr>
        <p:spPr>
          <a:xfrm>
            <a:off x="228900" y="1978525"/>
            <a:ext cx="8520600" cy="338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Specify</a:t>
            </a:r>
            <a:r>
              <a:rPr lang="en" sz="2800" dirty="0"/>
              <a:t> migration strategy </a:t>
            </a:r>
            <a:r>
              <a:rPr lang="en" sz="2800" dirty="0">
                <a:solidFill>
                  <a:srgbClr val="000000"/>
                </a:solidFill>
              </a:rPr>
              <a:t>callback</a:t>
            </a:r>
            <a:endParaRPr sz="2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1000"/>
              </a:spcBef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INSTANCE = Room.databaseBuilder(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context.getApplicationContext(),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 smtClean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WordRoomDatabase::class.java, </a:t>
            </a: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"word_database")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 smtClean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addCallback(</a:t>
            </a:r>
            <a:r>
              <a:rPr lang="en" dirty="0" smtClean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n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rgbClr val="66666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.fallbackToDestructiveMigration()</a:t>
            </a:r>
            <a:endParaRPr b="1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None/>
            </a:pPr>
            <a:r>
              <a:rPr lang="en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.build</a:t>
            </a:r>
            <a:r>
              <a:rPr lang="en" dirty="0" smtClean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endParaRPr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50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345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"/>
          <p:cNvSpPr txBox="1">
            <a:spLocks noGrp="1"/>
          </p:cNvSpPr>
          <p:nvPr>
            <p:ph type="title"/>
          </p:nvPr>
        </p:nvSpPr>
        <p:spPr>
          <a:xfrm>
            <a:off x="302408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Room database creation example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485" name="Google Shape;485;p51"/>
          <p:cNvSpPr txBox="1">
            <a:spLocks noGrp="1"/>
          </p:cNvSpPr>
          <p:nvPr>
            <p:ph type="body" idx="1"/>
          </p:nvPr>
        </p:nvSpPr>
        <p:spPr>
          <a:xfrm>
            <a:off x="311700" y="1887375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-MY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nternal fun 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getDatabase(context:Context):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WordRoomDatabase?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i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INSTANCE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 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(this)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i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INSTANCE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{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i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INSTANCE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Room.</a:t>
            </a:r>
            <a:r>
              <a:rPr lang="en" sz="1800" i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databaseBuilder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context.applicationContext</a:t>
            </a:r>
            <a:endParaRPr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WordRoomDatabase::</a:t>
            </a:r>
            <a:r>
              <a:rPr lang="en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class.java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"word_database"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.addCallback(</a:t>
            </a:r>
            <a:r>
              <a:rPr lang="en" sz="1800" b="1" dirty="0" smtClean="0"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.fallbackToDestructiveMigration()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.build</a:t>
            </a: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              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}}}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INSTANCE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51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487" name="Google Shape;4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400" y="2210951"/>
            <a:ext cx="2396850" cy="1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1"/>
          <p:cNvSpPr txBox="1"/>
          <p:nvPr/>
        </p:nvSpPr>
        <p:spPr>
          <a:xfrm>
            <a:off x="6779100" y="2268850"/>
            <a:ext cx="21807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Check if database exists before creating it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51"/>
          <p:cNvSpPr/>
          <p:nvPr/>
        </p:nvSpPr>
        <p:spPr>
          <a:xfrm>
            <a:off x="3888475" y="2729475"/>
            <a:ext cx="2911324" cy="298326"/>
          </a:xfrm>
          <a:custGeom>
            <a:avLst/>
            <a:gdLst/>
            <a:ahLst/>
            <a:cxnLst/>
            <a:rect l="l" t="t" r="r" b="b"/>
            <a:pathLst>
              <a:path w="133731" h="5933" extrusionOk="0">
                <a:moveTo>
                  <a:pt x="133731" y="0"/>
                </a:moveTo>
                <a:cubicBezTo>
                  <a:pt x="131125" y="549"/>
                  <a:pt x="124061" y="2332"/>
                  <a:pt x="118095" y="3292"/>
                </a:cubicBezTo>
                <a:cubicBezTo>
                  <a:pt x="112129" y="4252"/>
                  <a:pt x="117616" y="5418"/>
                  <a:pt x="97933" y="5761"/>
                </a:cubicBezTo>
                <a:cubicBezTo>
                  <a:pt x="78251" y="6104"/>
                  <a:pt x="16322" y="5419"/>
                  <a:pt x="0" y="5350"/>
                </a:cubicBezTo>
              </a:path>
            </a:pathLst>
          </a:custGeom>
          <a:noFill/>
          <a:ln w="38100" cap="flat" cmpd="sng">
            <a:solidFill>
              <a:srgbClr val="039BE5"/>
            </a:solidFill>
            <a:prstDash val="dash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85937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397158" y="48358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Initialize DB in onOpen callback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495" name="Google Shape;495;p52"/>
          <p:cNvSpPr txBox="1">
            <a:spLocks noGrp="1"/>
          </p:cNvSpPr>
          <p:nvPr>
            <p:ph type="body" idx="1"/>
          </p:nvPr>
        </p:nvSpPr>
        <p:spPr>
          <a:xfrm>
            <a:off x="228900" y="2029975"/>
            <a:ext cx="8520600" cy="33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val callback: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object:RoomDatabase.Callback() 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en-MY" dirty="0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verride fun onCreate db:SupportSQLiteDatabase){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super.onOpen(db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buClr>
                <a:schemeClr val="dk1"/>
              </a:buClr>
              <a:buSzPts val="1100"/>
              <a:buNone/>
            </a:pPr>
            <a:endParaRPr lang="en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db.execute(</a:t>
            </a:r>
            <a:r>
              <a:rPr lang="e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Insert…</a:t>
            </a: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)//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we can use it to populate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1371600" indent="0">
              <a:lnSpc>
                <a:spcPct val="100000"/>
              </a:lnSpc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52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828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"/>
          <p:cNvSpPr txBox="1">
            <a:spLocks noGrp="1"/>
          </p:cNvSpPr>
          <p:nvPr>
            <p:ph type="title"/>
          </p:nvPr>
        </p:nvSpPr>
        <p:spPr>
          <a:xfrm>
            <a:off x="302408" y="55805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Room caveats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02" name="Google Shape;502;p53"/>
          <p:cNvSpPr txBox="1">
            <a:spLocks noGrp="1"/>
          </p:cNvSpPr>
          <p:nvPr>
            <p:ph type="body" idx="1"/>
          </p:nvPr>
        </p:nvSpPr>
        <p:spPr>
          <a:xfrm>
            <a:off x="302408" y="1917559"/>
            <a:ext cx="8520600" cy="289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Compile-time checks of SQLite statements</a:t>
            </a:r>
            <a:endParaRPr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Do not run database operations on the main thread</a:t>
            </a:r>
            <a:endParaRPr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LiveData</a:t>
            </a:r>
            <a:r>
              <a:rPr lang="en" sz="2800" dirty="0">
                <a:solidFill>
                  <a:srgbClr val="000000"/>
                </a:solidFill>
              </a:rPr>
              <a:t> automatically runs query asynchronously on a background thread when needed</a:t>
            </a:r>
            <a:endParaRPr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Usually, make your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RoomDatabase</a:t>
            </a:r>
            <a:r>
              <a:rPr lang="en" sz="2800" dirty="0">
                <a:solidFill>
                  <a:srgbClr val="000000"/>
                </a:solidFill>
              </a:rPr>
              <a:t> a </a:t>
            </a:r>
            <a:r>
              <a:rPr lang="en" sz="2800" u="sng" dirty="0">
                <a:solidFill>
                  <a:schemeClr val="hlink"/>
                </a:solidFill>
                <a:hlinkClick r:id="rId4"/>
              </a:rPr>
              <a:t>singleton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503" name="Google Shape;503;p53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pic>
        <p:nvPicPr>
          <p:cNvPr id="2050" name="Picture 2" descr="Persistence Layer in Open Event Organizer Android App | blog.fossasia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07" y="4884357"/>
            <a:ext cx="2348343" cy="14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73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>
            <a:spLocks noGrp="1"/>
          </p:cNvSpPr>
          <p:nvPr>
            <p:ph type="title"/>
          </p:nvPr>
        </p:nvSpPr>
        <p:spPr>
          <a:xfrm>
            <a:off x="302408" y="53425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ViewModel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17" name="Google Shape;517;p55"/>
          <p:cNvSpPr txBox="1">
            <a:spLocks noGrp="1"/>
          </p:cNvSpPr>
          <p:nvPr>
            <p:ph type="body" idx="1"/>
          </p:nvPr>
        </p:nvSpPr>
        <p:spPr>
          <a:xfrm>
            <a:off x="178511" y="1870044"/>
            <a:ext cx="4574700" cy="355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800" dirty="0"/>
          </a:p>
          <a:p>
            <a:r>
              <a:rPr lang="en" sz="2800" dirty="0"/>
              <a:t>View models are objects that provide data for UI components and survive configuration changes.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18" name="Google Shape;518;p55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519" name="Google Shape;519;p55"/>
          <p:cNvSpPr/>
          <p:nvPr/>
        </p:nvSpPr>
        <p:spPr>
          <a:xfrm>
            <a:off x="4771131" y="2384362"/>
            <a:ext cx="4159224" cy="252576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20" name="Google Shape;520;p55"/>
          <p:cNvGrpSpPr/>
          <p:nvPr/>
        </p:nvGrpSpPr>
        <p:grpSpPr>
          <a:xfrm>
            <a:off x="5236867" y="2359031"/>
            <a:ext cx="3693488" cy="2332610"/>
            <a:chOff x="2515875" y="624288"/>
            <a:chExt cx="3117225" cy="1690988"/>
          </a:xfrm>
        </p:grpSpPr>
        <p:cxnSp>
          <p:nvCxnSpPr>
            <p:cNvPr id="521" name="Google Shape;521;p55"/>
            <p:cNvCxnSpPr>
              <a:endCxn id="522" idx="0"/>
            </p:cNvCxnSpPr>
            <p:nvPr/>
          </p:nvCxnSpPr>
          <p:spPr>
            <a:xfrm>
              <a:off x="3657600" y="941275"/>
              <a:ext cx="0" cy="3699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55"/>
            <p:cNvSpPr/>
            <p:nvPr/>
          </p:nvSpPr>
          <p:spPr>
            <a:xfrm>
              <a:off x="2515875" y="1240600"/>
              <a:ext cx="2284800" cy="7770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524" name="Google Shape;524;p55"/>
            <p:cNvGrpSpPr/>
            <p:nvPr/>
          </p:nvGrpSpPr>
          <p:grpSpPr>
            <a:xfrm>
              <a:off x="2598300" y="1311175"/>
              <a:ext cx="2118600" cy="634200"/>
              <a:chOff x="4276650" y="1579825"/>
              <a:chExt cx="2118600" cy="634200"/>
            </a:xfrm>
          </p:grpSpPr>
          <p:sp>
            <p:nvSpPr>
              <p:cNvPr id="522" name="Google Shape;522;p55"/>
              <p:cNvSpPr/>
              <p:nvPr/>
            </p:nvSpPr>
            <p:spPr>
              <a:xfrm>
                <a:off x="4276650" y="1579825"/>
                <a:ext cx="2118600" cy="63420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" sz="1200"/>
                  <a:t>ViewModel</a:t>
                </a:r>
                <a:endParaRPr sz="1200"/>
              </a:p>
            </p:txBody>
          </p:sp>
          <p:grpSp>
            <p:nvGrpSpPr>
              <p:cNvPr id="525" name="Google Shape;525;p55"/>
              <p:cNvGrpSpPr/>
              <p:nvPr/>
            </p:nvGrpSpPr>
            <p:grpSpPr>
              <a:xfrm>
                <a:off x="4415450" y="1714488"/>
                <a:ext cx="1039025" cy="364875"/>
                <a:chOff x="4435475" y="1000188"/>
                <a:chExt cx="1039025" cy="364875"/>
              </a:xfrm>
            </p:grpSpPr>
            <p:sp>
              <p:nvSpPr>
                <p:cNvPr id="526" name="Google Shape;526;p55"/>
                <p:cNvSpPr/>
                <p:nvPr/>
              </p:nvSpPr>
              <p:spPr>
                <a:xfrm>
                  <a:off x="4435475" y="1000188"/>
                  <a:ext cx="854400" cy="240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2857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sz="1200">
                      <a:solidFill>
                        <a:srgbClr val="404040"/>
                      </a:solidFill>
                    </a:rPr>
                    <a:t>LiveData</a:t>
                  </a:r>
                  <a:endParaRPr sz="120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27" name="Google Shape;527;p55"/>
                <p:cNvSpPr/>
                <p:nvPr/>
              </p:nvSpPr>
              <p:spPr>
                <a:xfrm>
                  <a:off x="4521125" y="1059113"/>
                  <a:ext cx="854400" cy="240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2857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sz="1200">
                      <a:solidFill>
                        <a:srgbClr val="404040"/>
                      </a:solidFill>
                    </a:rPr>
                    <a:t>LiveData</a:t>
                  </a:r>
                  <a:endParaRPr sz="120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28" name="Google Shape;528;p55"/>
                <p:cNvSpPr/>
                <p:nvPr/>
              </p:nvSpPr>
              <p:spPr>
                <a:xfrm>
                  <a:off x="4620100" y="1124763"/>
                  <a:ext cx="854400" cy="240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2857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en" sz="1200">
                      <a:solidFill>
                        <a:srgbClr val="404040"/>
                      </a:solidFill>
                    </a:rPr>
                    <a:t>LiveData</a:t>
                  </a:r>
                  <a:endParaRPr sz="1200">
                    <a:solidFill>
                      <a:srgbClr val="404040"/>
                    </a:solidFill>
                  </a:endParaRPr>
                </a:p>
              </p:txBody>
            </p:sp>
          </p:grpSp>
        </p:grpSp>
        <p:cxnSp>
          <p:nvCxnSpPr>
            <p:cNvPr id="529" name="Google Shape;529;p55"/>
            <p:cNvCxnSpPr>
              <a:stCxn id="522" idx="2"/>
            </p:cNvCxnSpPr>
            <p:nvPr/>
          </p:nvCxnSpPr>
          <p:spPr>
            <a:xfrm flipH="1">
              <a:off x="3653700" y="1945375"/>
              <a:ext cx="3900" cy="3699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55"/>
            <p:cNvCxnSpPr>
              <a:stCxn id="526" idx="1"/>
            </p:cNvCxnSpPr>
            <p:nvPr/>
          </p:nvCxnSpPr>
          <p:spPr>
            <a:xfrm rot="10800000" flipH="1">
              <a:off x="2737100" y="624288"/>
              <a:ext cx="169500" cy="941700"/>
            </a:xfrm>
            <a:prstGeom prst="curvedConnector4">
              <a:avLst>
                <a:gd name="adj1" fmla="val -140487"/>
                <a:gd name="adj2" fmla="val 56379"/>
              </a:avLst>
            </a:prstGeom>
            <a:noFill/>
            <a:ln w="28575" cap="flat" cmpd="sng">
              <a:solidFill>
                <a:srgbClr val="666666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55"/>
            <p:cNvSpPr/>
            <p:nvPr/>
          </p:nvSpPr>
          <p:spPr>
            <a:xfrm rot="10800000">
              <a:off x="4772100" y="1526950"/>
              <a:ext cx="861000" cy="204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3749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6"/>
          <p:cNvSpPr txBox="1">
            <a:spLocks noGrp="1"/>
          </p:cNvSpPr>
          <p:nvPr>
            <p:ph type="title"/>
          </p:nvPr>
        </p:nvSpPr>
        <p:spPr>
          <a:xfrm>
            <a:off x="302408" y="5836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ViewModel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37" name="Google Shape;537;p56"/>
          <p:cNvSpPr txBox="1">
            <a:spLocks noGrp="1"/>
          </p:cNvSpPr>
          <p:nvPr>
            <p:ph type="body" idx="1"/>
          </p:nvPr>
        </p:nvSpPr>
        <p:spPr>
          <a:xfrm>
            <a:off x="311700" y="1537809"/>
            <a:ext cx="8520600" cy="355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800" dirty="0"/>
          </a:p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Provides data to the UI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Survives configuration changes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You can also use a </a:t>
            </a: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ViewModel</a:t>
            </a:r>
            <a:r>
              <a:rPr lang="en" sz="2800" dirty="0">
                <a:solidFill>
                  <a:srgbClr val="000000"/>
                </a:solidFill>
              </a:rPr>
              <a:t> to share data between fragments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Part of the </a:t>
            </a:r>
            <a:r>
              <a:rPr lang="en" sz="2800" u="sng" dirty="0">
                <a:solidFill>
                  <a:schemeClr val="hlink"/>
                </a:solidFill>
                <a:hlinkClick r:id="rId4"/>
              </a:rPr>
              <a:t>lifecycle library</a:t>
            </a:r>
            <a:r>
              <a:rPr lang="en" sz="2800" dirty="0"/>
              <a:t>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8" name="Google Shape;538;p56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3074" name="Picture 2" descr="Luke GJ Potter Presents...: Android Database Tutorial - Basic SQLite 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97" y="4198081"/>
            <a:ext cx="2292714" cy="22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23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7"/>
          <p:cNvSpPr txBox="1">
            <a:spLocks noGrp="1"/>
          </p:cNvSpPr>
          <p:nvPr>
            <p:ph type="title"/>
          </p:nvPr>
        </p:nvSpPr>
        <p:spPr>
          <a:xfrm>
            <a:off x="302408" y="55502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Survives configuration changes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44" name="Google Shape;544;p57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grpSp>
        <p:nvGrpSpPr>
          <p:cNvPr id="545" name="Google Shape;545;p57"/>
          <p:cNvGrpSpPr/>
          <p:nvPr/>
        </p:nvGrpSpPr>
        <p:grpSpPr>
          <a:xfrm>
            <a:off x="2679225" y="2124401"/>
            <a:ext cx="4871285" cy="2997609"/>
            <a:chOff x="1079024" y="276550"/>
            <a:chExt cx="4871285" cy="2997609"/>
          </a:xfrm>
        </p:grpSpPr>
        <p:sp>
          <p:nvSpPr>
            <p:cNvPr id="546" name="Google Shape;546;p57"/>
            <p:cNvSpPr/>
            <p:nvPr/>
          </p:nvSpPr>
          <p:spPr>
            <a:xfrm>
              <a:off x="1134625" y="1533900"/>
              <a:ext cx="2355600" cy="473100"/>
            </a:xfrm>
            <a:prstGeom prst="rect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rPr>
                <a:t>Rotation Event</a:t>
              </a:r>
              <a:endParaRPr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7" name="Google Shape;547;p57"/>
            <p:cNvCxnSpPr>
              <a:stCxn id="546" idx="2"/>
              <a:endCxn id="548" idx="0"/>
            </p:cNvCxnSpPr>
            <p:nvPr/>
          </p:nvCxnSpPr>
          <p:spPr>
            <a:xfrm>
              <a:off x="2312425" y="2007000"/>
              <a:ext cx="0" cy="5139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8" name="Google Shape;548;p57"/>
            <p:cNvSpPr/>
            <p:nvPr/>
          </p:nvSpPr>
          <p:spPr>
            <a:xfrm>
              <a:off x="1079024" y="2520859"/>
              <a:ext cx="2466900" cy="753300"/>
            </a:xfrm>
            <a:prstGeom prst="roundRect">
              <a:avLst>
                <a:gd name="adj" fmla="val 16667"/>
              </a:avLst>
            </a:prstGeom>
            <a:solidFill>
              <a:srgbClr val="34A853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6F6F6"/>
                  </a:solidFill>
                  <a:latin typeface="Roboto"/>
                  <a:ea typeface="Roboto"/>
                  <a:cs typeface="Roboto"/>
                  <a:sym typeface="Roboto"/>
                </a:rPr>
                <a:t>Re-created Activity Instance</a:t>
              </a:r>
              <a:endParaRPr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57"/>
            <p:cNvSpPr/>
            <p:nvPr/>
          </p:nvSpPr>
          <p:spPr>
            <a:xfrm>
              <a:off x="1079024" y="276550"/>
              <a:ext cx="2466900" cy="753300"/>
            </a:xfrm>
            <a:prstGeom prst="roundRect">
              <a:avLst>
                <a:gd name="adj" fmla="val 16667"/>
              </a:avLst>
            </a:prstGeom>
            <a:solidFill>
              <a:srgbClr val="2D9B42">
                <a:alpha val="30770"/>
              </a:srgbClr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Activity Instance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0" name="Google Shape;550;p57"/>
            <p:cNvCxnSpPr>
              <a:stCxn id="549" idx="2"/>
            </p:cNvCxnSpPr>
            <p:nvPr/>
          </p:nvCxnSpPr>
          <p:spPr>
            <a:xfrm>
              <a:off x="2312474" y="1029850"/>
              <a:ext cx="0" cy="6183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1" name="Google Shape;551;p57"/>
            <p:cNvSpPr/>
            <p:nvPr/>
          </p:nvSpPr>
          <p:spPr>
            <a:xfrm>
              <a:off x="4060909" y="276550"/>
              <a:ext cx="1889400" cy="2997600"/>
            </a:xfrm>
            <a:prstGeom prst="roundRect">
              <a:avLst>
                <a:gd name="adj" fmla="val 16667"/>
              </a:avLst>
            </a:prstGeom>
            <a:solidFill>
              <a:srgbClr val="4285F4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endParaRPr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r>
                <a:rPr lang="en">
                  <a:solidFill>
                    <a:srgbClr val="F6F6F6"/>
                  </a:solidFill>
                  <a:latin typeface="Roboto"/>
                  <a:ea typeface="Roboto"/>
                  <a:cs typeface="Roboto"/>
                  <a:sym typeface="Roboto"/>
                </a:rPr>
                <a:t>ViewModel</a:t>
              </a:r>
              <a:endParaRPr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4279643" y="1485518"/>
              <a:ext cx="1452000" cy="568800"/>
            </a:xfrm>
            <a:prstGeom prst="roundRect">
              <a:avLst>
                <a:gd name="adj" fmla="val 16667"/>
              </a:avLst>
            </a:prstGeom>
            <a:solidFill>
              <a:srgbClr val="63C377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rPr>
                <a:t>Activity UI Data</a:t>
              </a:r>
              <a:endParaRPr>
                <a:solidFill>
                  <a:srgbClr val="F6F6F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3" name="Google Shape;553;p57"/>
            <p:cNvCxnSpPr/>
            <p:nvPr/>
          </p:nvCxnSpPr>
          <p:spPr>
            <a:xfrm>
              <a:off x="3545969" y="2864835"/>
              <a:ext cx="508800" cy="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54" name="Google Shape;5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84" y="3338670"/>
            <a:ext cx="689766" cy="68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99" y="4357526"/>
            <a:ext cx="1398246" cy="69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01" y="1962150"/>
            <a:ext cx="650689" cy="1194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433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>
            <a:spLocks noGrp="1"/>
          </p:cNvSpPr>
          <p:nvPr>
            <p:ph type="body" idx="1"/>
          </p:nvPr>
        </p:nvSpPr>
        <p:spPr>
          <a:xfrm>
            <a:off x="311700" y="2047550"/>
            <a:ext cx="53760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ViewModel</a:t>
            </a:r>
            <a:r>
              <a:rPr lang="en" sz="2400" dirty="0"/>
              <a:t> serves data to the UI</a:t>
            </a:r>
            <a:endParaRPr sz="2400" dirty="0"/>
          </a:p>
          <a:p>
            <a:pPr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Data can come from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2400" dirty="0">
                <a:solidFill>
                  <a:schemeClr val="dk1"/>
                </a:solidFill>
              </a:rPr>
              <a:t> database or other sources</a:t>
            </a: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10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ViewModel's</a:t>
            </a:r>
            <a:r>
              <a:rPr lang="en" sz="2400" dirty="0">
                <a:solidFill>
                  <a:schemeClr val="dk1"/>
                </a:solidFill>
              </a:rPr>
              <a:t> role is to return the data, it can get help to find or generate the data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62" name="Google Shape;562;p58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563" name="Google Shape;563;p58"/>
          <p:cNvSpPr txBox="1">
            <a:spLocks noGrp="1"/>
          </p:cNvSpPr>
          <p:nvPr>
            <p:ph type="title"/>
          </p:nvPr>
        </p:nvSpPr>
        <p:spPr>
          <a:xfrm>
            <a:off x="302408" y="54095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ViewModel serves data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64" name="Google Shape;5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815" y="1842050"/>
            <a:ext cx="2864185" cy="3621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79035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"/>
          <p:cNvSpPr txBox="1">
            <a:spLocks noGrp="1"/>
          </p:cNvSpPr>
          <p:nvPr>
            <p:ph type="body" idx="1"/>
          </p:nvPr>
        </p:nvSpPr>
        <p:spPr>
          <a:xfrm>
            <a:off x="311700" y="1933525"/>
            <a:ext cx="54207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Recommended best practice:</a:t>
            </a:r>
            <a:endParaRPr sz="2400" dirty="0"/>
          </a:p>
          <a:p>
            <a:pPr>
              <a:buChar char="●"/>
            </a:pPr>
            <a:r>
              <a:rPr lang="en" sz="2400" dirty="0"/>
              <a:t>Use a </a:t>
            </a:r>
            <a:r>
              <a:rPr lang="en" sz="2400" b="1" dirty="0"/>
              <a:t>repository</a:t>
            </a:r>
            <a:r>
              <a:rPr lang="en" sz="2400" dirty="0"/>
              <a:t> to do the work to get the data</a:t>
            </a:r>
            <a:endParaRPr sz="2400" dirty="0"/>
          </a:p>
          <a:p>
            <a:pPr>
              <a:buChar char="●"/>
            </a:pPr>
            <a:r>
              <a:rPr lang="en" sz="2400" dirty="0"/>
              <a:t>Keeps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ViewModel</a:t>
            </a:r>
            <a:r>
              <a:rPr lang="en" sz="2400" dirty="0"/>
              <a:t> as clean interface between app and data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i="1" dirty="0"/>
              <a:t>Repository is discussed in next section</a:t>
            </a:r>
            <a:endParaRPr sz="2400" i="1" dirty="0"/>
          </a:p>
        </p:txBody>
      </p:sp>
      <p:sp>
        <p:nvSpPr>
          <p:cNvPr id="570" name="Google Shape;570;p59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571" name="Google Shape;571;p59"/>
          <p:cNvSpPr txBox="1">
            <a:spLocks noGrp="1"/>
          </p:cNvSpPr>
          <p:nvPr>
            <p:ph type="title"/>
          </p:nvPr>
        </p:nvSpPr>
        <p:spPr>
          <a:xfrm>
            <a:off x="302408" y="59366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Best practice to use repository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72" name="Google Shape;5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575" y="2562408"/>
            <a:ext cx="3106800" cy="207263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298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311700" y="44419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Components of Room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311700" y="1933525"/>
            <a:ext cx="8089500" cy="175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har char="●"/>
            </a:pPr>
            <a:r>
              <a:rPr lang="en" sz="3000" b="1" dirty="0"/>
              <a:t>Entity</a:t>
            </a:r>
            <a:r>
              <a:rPr lang="en" dirty="0"/>
              <a:t>: Defines schema of database table.</a:t>
            </a:r>
            <a:endParaRPr dirty="0"/>
          </a:p>
          <a:p>
            <a:pPr>
              <a:buChar char="●"/>
            </a:pPr>
            <a:r>
              <a:rPr lang="en" sz="3000" b="1" dirty="0"/>
              <a:t>DAO</a:t>
            </a:r>
            <a:r>
              <a:rPr lang="en" dirty="0"/>
              <a:t>: Database Access </a:t>
            </a:r>
            <a:r>
              <a:rPr lang="en" dirty="0" smtClean="0"/>
              <a:t>Object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Defines read/write operations for database.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4971978" y="3831470"/>
            <a:ext cx="3860018" cy="1414726"/>
            <a:chOff x="1553500" y="2657451"/>
            <a:chExt cx="4932300" cy="1869600"/>
          </a:xfrm>
        </p:grpSpPr>
        <p:sp>
          <p:nvSpPr>
            <p:cNvPr id="218" name="Google Shape;218;p25"/>
            <p:cNvSpPr/>
            <p:nvPr/>
          </p:nvSpPr>
          <p:spPr>
            <a:xfrm>
              <a:off x="1553500" y="2657451"/>
              <a:ext cx="4932300" cy="18696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71600"/>
              <a:r>
                <a:rPr lang="en">
                  <a:solidFill>
                    <a:srgbClr val="404040"/>
                  </a:solidFill>
                </a:rPr>
                <a:t>    RoomDatabase</a:t>
              </a:r>
              <a:endParaRPr>
                <a:solidFill>
                  <a:srgbClr val="404040"/>
                </a:solidFill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899814" y="3638474"/>
              <a:ext cx="1168687" cy="779123"/>
            </a:xfrm>
            <a:prstGeom prst="flowChartMagneticDisk">
              <a:avLst/>
            </a:prstGeom>
            <a:solidFill>
              <a:srgbClr val="EEEEEE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404040"/>
                  </a:solidFill>
                </a:rPr>
                <a:t>SQLite</a:t>
              </a:r>
              <a:endParaRPr>
                <a:solidFill>
                  <a:srgbClr val="404040"/>
                </a:solidFill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3462413" y="3639337"/>
              <a:ext cx="2555100" cy="777300"/>
            </a:xfrm>
            <a:prstGeom prst="roundRect">
              <a:avLst>
                <a:gd name="adj" fmla="val 16667"/>
              </a:avLst>
            </a:prstGeom>
            <a:solidFill>
              <a:srgbClr val="A3A3A3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F6F6F6"/>
                  </a:solidFill>
                </a:rPr>
                <a:t>DAO</a:t>
              </a:r>
              <a:endParaRPr>
                <a:solidFill>
                  <a:srgbClr val="F6F6F6"/>
                </a:solidFill>
              </a:endParaRPr>
            </a:p>
          </p:txBody>
        </p:sp>
        <p:grpSp>
          <p:nvGrpSpPr>
            <p:cNvPr id="221" name="Google Shape;221;p25"/>
            <p:cNvGrpSpPr/>
            <p:nvPr/>
          </p:nvGrpSpPr>
          <p:grpSpPr>
            <a:xfrm>
              <a:off x="1736923" y="2927936"/>
              <a:ext cx="1494118" cy="524690"/>
              <a:chOff x="5273675" y="941275"/>
              <a:chExt cx="1039025" cy="364875"/>
            </a:xfrm>
          </p:grpSpPr>
          <p:sp>
            <p:nvSpPr>
              <p:cNvPr id="222" name="Google Shape;222;p25"/>
              <p:cNvSpPr/>
              <p:nvPr/>
            </p:nvSpPr>
            <p:spPr>
              <a:xfrm>
                <a:off x="5273675" y="941275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A3A3A3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5359325" y="1000200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A3A3A3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5458300" y="1065850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A3A3A3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rgbClr val="F6F6F6"/>
                    </a:solidFill>
                  </a:rPr>
                  <a:t>Entity</a:t>
                </a:r>
                <a:endParaRPr sz="1600">
                  <a:solidFill>
                    <a:srgbClr val="404040"/>
                  </a:solidFill>
                </a:endParaRPr>
              </a:p>
            </p:txBody>
          </p:sp>
        </p:grpSp>
        <p:cxnSp>
          <p:nvCxnSpPr>
            <p:cNvPr id="225" name="Google Shape;225;p25"/>
            <p:cNvCxnSpPr/>
            <p:nvPr/>
          </p:nvCxnSpPr>
          <p:spPr>
            <a:xfrm rot="10800000">
              <a:off x="3083001" y="3918494"/>
              <a:ext cx="393900" cy="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25"/>
            <p:cNvCxnSpPr/>
            <p:nvPr/>
          </p:nvCxnSpPr>
          <p:spPr>
            <a:xfrm rot="10800000">
              <a:off x="3083001" y="4137649"/>
              <a:ext cx="393900" cy="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sp>
        <p:nvSpPr>
          <p:cNvPr id="227" name="Google Shape;227;p25"/>
          <p:cNvSpPr txBox="1">
            <a:spLocks noGrp="1"/>
          </p:cNvSpPr>
          <p:nvPr>
            <p:ph type="body" idx="1"/>
          </p:nvPr>
        </p:nvSpPr>
        <p:spPr>
          <a:xfrm>
            <a:off x="311700" y="3629275"/>
            <a:ext cx="4044600" cy="15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Char char="●"/>
            </a:pPr>
            <a:r>
              <a:rPr lang="en" sz="3000" b="1" dirty="0"/>
              <a:t>Database</a:t>
            </a:r>
            <a:r>
              <a:rPr lang="en" dirty="0"/>
              <a:t>:  </a:t>
            </a:r>
            <a:br>
              <a:rPr lang="en" dirty="0"/>
            </a:br>
            <a:r>
              <a:rPr lang="en" dirty="0"/>
              <a:t>A database holder. </a:t>
            </a:r>
            <a:br>
              <a:rPr lang="en" dirty="0"/>
            </a:br>
            <a:r>
              <a:rPr lang="en" dirty="0"/>
              <a:t>Used to create or connect to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969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0"/>
          <p:cNvSpPr txBox="1">
            <a:spLocks noGrp="1"/>
          </p:cNvSpPr>
          <p:nvPr>
            <p:ph type="title"/>
          </p:nvPr>
        </p:nvSpPr>
        <p:spPr>
          <a:xfrm>
            <a:off x="302408" y="5435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Restaurant analogy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78" name="Google Shape;578;p60"/>
          <p:cNvSpPr txBox="1">
            <a:spLocks noGrp="1"/>
          </p:cNvSpPr>
          <p:nvPr>
            <p:ph type="body" idx="1"/>
          </p:nvPr>
        </p:nvSpPr>
        <p:spPr>
          <a:xfrm>
            <a:off x="0" y="2035564"/>
            <a:ext cx="40887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Customer requests meal from server</a:t>
            </a:r>
            <a:endParaRPr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Server takes order to </a:t>
            </a:r>
            <a:r>
              <a:rPr lang="en" sz="2800" dirty="0" smtClean="0">
                <a:solidFill>
                  <a:srgbClr val="000000"/>
                </a:solidFill>
              </a:rPr>
              <a:t>chefs</a:t>
            </a: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 sz="2800" dirty="0" smtClean="0">
                <a:solidFill>
                  <a:srgbClr val="000000"/>
                </a:solidFill>
              </a:rPr>
              <a:t>Chefs </a:t>
            </a:r>
            <a:r>
              <a:rPr lang="en" sz="2800" dirty="0">
                <a:solidFill>
                  <a:srgbClr val="000000"/>
                </a:solidFill>
              </a:rPr>
              <a:t>prepare meal</a:t>
            </a:r>
            <a:endParaRPr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Server delivers meal to customer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79" name="Google Shape;579;p60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580" name="Google Shape;580;p60"/>
          <p:cNvSpPr txBox="1">
            <a:spLocks noGrp="1"/>
          </p:cNvSpPr>
          <p:nvPr>
            <p:ph type="body" idx="2"/>
          </p:nvPr>
        </p:nvSpPr>
        <p:spPr>
          <a:xfrm>
            <a:off x="4743575" y="2047550"/>
            <a:ext cx="40887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" sz="2800" dirty="0">
                <a:solidFill>
                  <a:schemeClr val="dk1"/>
                </a:solidFill>
              </a:rPr>
              <a:t>UI requests data from ViewModel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" sz="2800" dirty="0">
                <a:solidFill>
                  <a:schemeClr val="dk1"/>
                </a:solidFill>
              </a:rPr>
              <a:t>ViewModel asks Repository for data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" sz="2800" dirty="0">
                <a:solidFill>
                  <a:schemeClr val="dk1"/>
                </a:solidFill>
              </a:rPr>
              <a:t>Repository gets data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</a:pPr>
            <a:r>
              <a:rPr lang="en" sz="2800" dirty="0">
                <a:solidFill>
                  <a:schemeClr val="dk1"/>
                </a:solidFill>
              </a:rPr>
              <a:t>ViewModel returns data to UI</a:t>
            </a:r>
            <a:endParaRPr sz="2800" dirty="0"/>
          </a:p>
        </p:txBody>
      </p:sp>
      <p:cxnSp>
        <p:nvCxnSpPr>
          <p:cNvPr id="581" name="Google Shape;581;p60"/>
          <p:cNvCxnSpPr/>
          <p:nvPr/>
        </p:nvCxnSpPr>
        <p:spPr>
          <a:xfrm>
            <a:off x="3977075" y="2507136"/>
            <a:ext cx="7665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60"/>
          <p:cNvCxnSpPr/>
          <p:nvPr/>
        </p:nvCxnSpPr>
        <p:spPr>
          <a:xfrm>
            <a:off x="3977075" y="3513465"/>
            <a:ext cx="7665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60"/>
          <p:cNvCxnSpPr/>
          <p:nvPr/>
        </p:nvCxnSpPr>
        <p:spPr>
          <a:xfrm>
            <a:off x="3977075" y="4423007"/>
            <a:ext cx="766500" cy="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60"/>
          <p:cNvCxnSpPr/>
          <p:nvPr/>
        </p:nvCxnSpPr>
        <p:spPr>
          <a:xfrm>
            <a:off x="3977075" y="5053102"/>
            <a:ext cx="766500" cy="0"/>
          </a:xfrm>
          <a:prstGeom prst="straightConnector1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31063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"/>
          <p:cNvSpPr txBox="1">
            <a:spLocks noGrp="1"/>
          </p:cNvSpPr>
          <p:nvPr>
            <p:ph type="title"/>
          </p:nvPr>
        </p:nvSpPr>
        <p:spPr>
          <a:xfrm>
            <a:off x="302408" y="25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ViewModel example using repository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0" name="Google Shape;590;p61"/>
          <p:cNvSpPr txBox="1">
            <a:spLocks noGrp="1"/>
          </p:cNvSpPr>
          <p:nvPr>
            <p:ph type="body" idx="1"/>
          </p:nvPr>
        </p:nvSpPr>
        <p:spPr>
          <a:xfrm>
            <a:off x="128187" y="1887375"/>
            <a:ext cx="8844897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WordViewModel(application.Application : AndroidViewModel(application)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 mRepository: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WordRepository = WordRepository(application) </a:t>
            </a:r>
            <a:endParaRPr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 mAllWords: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LiveData&lt;List&lt;Word&gt;&gt;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// Initialize the repository and the list of words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mAllWords = mRepository.getAllWords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937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2"/>
          <p:cNvSpPr txBox="1">
            <a:spLocks noGrp="1"/>
          </p:cNvSpPr>
          <p:nvPr>
            <p:ph type="title"/>
          </p:nvPr>
        </p:nvSpPr>
        <p:spPr>
          <a:xfrm>
            <a:off x="302408" y="4553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ViewModel example continued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7" name="Google Shape;597;p62"/>
          <p:cNvSpPr txBox="1">
            <a:spLocks noGrp="1"/>
          </p:cNvSpPr>
          <p:nvPr>
            <p:ph type="body" idx="1"/>
          </p:nvPr>
        </p:nvSpPr>
        <p:spPr>
          <a:xfrm>
            <a:off x="311700" y="1887375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fun getAllWords():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LiveData&lt;List&lt;Word&gt;&gt;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return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mAllWords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 insert(word: Word)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mRepository.insert(word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  fun deleteWord(word: Word)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mRepository.deleteWord(word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62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241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3"/>
          <p:cNvSpPr txBox="1">
            <a:spLocks noGrp="1"/>
          </p:cNvSpPr>
          <p:nvPr>
            <p:ph type="title"/>
          </p:nvPr>
        </p:nvSpPr>
        <p:spPr>
          <a:xfrm>
            <a:off x="302408" y="6239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Do not pass context into ViewModel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04" name="Google Shape;604;p63"/>
          <p:cNvSpPr txBox="1">
            <a:spLocks noGrp="1"/>
          </p:cNvSpPr>
          <p:nvPr>
            <p:ph type="body" idx="1"/>
          </p:nvPr>
        </p:nvSpPr>
        <p:spPr>
          <a:xfrm>
            <a:off x="229358" y="1715630"/>
            <a:ext cx="8666700" cy="334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Never pass context into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ViewModel</a:t>
            </a:r>
            <a:r>
              <a:rPr lang="en" sz="2400" dirty="0">
                <a:solidFill>
                  <a:srgbClr val="000000"/>
                </a:solidFill>
              </a:rPr>
              <a:t> instances</a:t>
            </a:r>
            <a:endParaRPr sz="24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Do not store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 dirty="0">
                <a:solidFill>
                  <a:srgbClr val="000000"/>
                </a:solidFill>
              </a:rPr>
              <a:t>,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 dirty="0">
                <a:solidFill>
                  <a:srgbClr val="000000"/>
                </a:solidFill>
              </a:rPr>
              <a:t>, or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 dirty="0">
                <a:solidFill>
                  <a:srgbClr val="000000"/>
                </a:solidFill>
              </a:rPr>
              <a:t> instances or their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n" sz="2400" dirty="0">
                <a:solidFill>
                  <a:srgbClr val="000000"/>
                </a:solidFill>
              </a:rPr>
              <a:t> in the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ViewModel</a:t>
            </a:r>
            <a:endParaRPr sz="24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An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 dirty="0">
                <a:solidFill>
                  <a:srgbClr val="000000"/>
                </a:solidFill>
              </a:rPr>
              <a:t> can be destroyed and created many times during the lifecycle of a 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ViewModel</a:t>
            </a: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If you need application context, inherit from </a:t>
            </a:r>
            <a:r>
              <a:rPr lang="en" sz="24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AndroidViewModel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000"/>
              </a:spcBef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05" name="Google Shape;605;p63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2306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"/>
          <p:cNvSpPr txBox="1">
            <a:spLocks noGrp="1"/>
          </p:cNvSpPr>
          <p:nvPr>
            <p:ph type="title"/>
          </p:nvPr>
        </p:nvSpPr>
        <p:spPr>
          <a:xfrm>
            <a:off x="302408" y="9657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ViewModel does not survive app closure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11" name="Google Shape;611;p64"/>
          <p:cNvSpPr txBox="1">
            <a:spLocks noGrp="1"/>
          </p:cNvSpPr>
          <p:nvPr>
            <p:ph type="body" idx="1"/>
          </p:nvPr>
        </p:nvSpPr>
        <p:spPr>
          <a:xfrm>
            <a:off x="67525" y="2012600"/>
            <a:ext cx="8948288" cy="332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ViewModel</a:t>
            </a:r>
            <a:r>
              <a:rPr lang="en" sz="2800" dirty="0"/>
              <a:t> survives configuration </a:t>
            </a:r>
            <a:r>
              <a:rPr lang="en" sz="2800" dirty="0" smtClean="0"/>
              <a:t>changes, </a:t>
            </a:r>
            <a:r>
              <a:rPr lang="en" sz="2800" b="1" i="1" dirty="0" smtClean="0"/>
              <a:t>not</a:t>
            </a:r>
            <a:r>
              <a:rPr lang="en" sz="2800" dirty="0" smtClean="0"/>
              <a:t> </a:t>
            </a:r>
            <a:r>
              <a:rPr lang="en" sz="2800" dirty="0"/>
              <a:t>app shutdown</a:t>
            </a:r>
            <a:endParaRPr sz="2800" dirty="0"/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ViewModel</a:t>
            </a:r>
            <a:r>
              <a:rPr lang="en" sz="2800" dirty="0">
                <a:solidFill>
                  <a:srgbClr val="000000"/>
                </a:solidFill>
              </a:rPr>
              <a:t> is </a:t>
            </a:r>
            <a:r>
              <a:rPr lang="en" sz="2800" b="1" i="1" dirty="0">
                <a:solidFill>
                  <a:srgbClr val="000000"/>
                </a:solidFill>
              </a:rPr>
              <a:t>not</a:t>
            </a:r>
            <a:r>
              <a:rPr lang="en" sz="2800" dirty="0">
                <a:solidFill>
                  <a:srgbClr val="000000"/>
                </a:solidFill>
              </a:rPr>
              <a:t> a replacement for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onSaveInstanceState</a:t>
            </a:r>
            <a:r>
              <a:rPr lang="en" sz="2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dirty="0" smtClean="0">
                <a:solidFill>
                  <a:srgbClr val="000000"/>
                </a:solidFill>
              </a:rPr>
              <a:t/>
            </a:r>
            <a:br>
              <a:rPr lang="en" sz="2800" dirty="0" smtClean="0">
                <a:solidFill>
                  <a:srgbClr val="000000"/>
                </a:solidFill>
              </a:rPr>
            </a:br>
            <a:r>
              <a:rPr lang="en" sz="2800" dirty="0" smtClean="0">
                <a:solidFill>
                  <a:srgbClr val="000000"/>
                </a:solidFill>
              </a:rPr>
              <a:t>(</a:t>
            </a:r>
            <a:r>
              <a:rPr lang="en" sz="2800" dirty="0">
                <a:solidFill>
                  <a:srgbClr val="000000"/>
                </a:solidFill>
              </a:rPr>
              <a:t>if you are not saving the data with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2800" dirty="0">
                <a:solidFill>
                  <a:srgbClr val="000000"/>
                </a:solidFill>
              </a:rPr>
              <a:t>)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See </a:t>
            </a:r>
            <a:r>
              <a:rPr lang="en" sz="2800" u="sng" dirty="0">
                <a:solidFill>
                  <a:schemeClr val="hlink"/>
                </a:solidFill>
                <a:hlinkClick r:id="rId3"/>
              </a:rPr>
              <a:t>Saving UI States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12" name="Google Shape;612;p64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4884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6"/>
          <p:cNvSpPr txBox="1">
            <a:spLocks noGrp="1"/>
          </p:cNvSpPr>
          <p:nvPr>
            <p:ph type="title"/>
          </p:nvPr>
        </p:nvSpPr>
        <p:spPr>
          <a:xfrm>
            <a:off x="394925" y="58368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Repository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26" name="Google Shape;626;p66"/>
          <p:cNvSpPr txBox="1">
            <a:spLocks noGrp="1"/>
          </p:cNvSpPr>
          <p:nvPr>
            <p:ph type="body" idx="1"/>
          </p:nvPr>
        </p:nvSpPr>
        <p:spPr>
          <a:xfrm>
            <a:off x="290025" y="2048109"/>
            <a:ext cx="4268100" cy="283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2800" dirty="0">
                <a:solidFill>
                  <a:schemeClr val="dk1"/>
                </a:solidFill>
              </a:rPr>
              <a:t>Best practice, not part of Architecture Components libraries</a:t>
            </a:r>
            <a:endParaRPr sz="2800" dirty="0">
              <a:solidFill>
                <a:schemeClr val="dk1"/>
              </a:solidFill>
            </a:endParaRPr>
          </a:p>
          <a:p>
            <a:pPr>
              <a:spcBef>
                <a:spcPts val="1000"/>
              </a:spcBef>
              <a:buClr>
                <a:schemeClr val="dk1"/>
              </a:buClr>
            </a:pPr>
            <a:r>
              <a:rPr lang="en" sz="2800" dirty="0">
                <a:solidFill>
                  <a:schemeClr val="dk1"/>
                </a:solidFill>
              </a:rPr>
              <a:t>Implement repository to </a:t>
            </a:r>
            <a:r>
              <a:rPr lang="en" sz="2800" dirty="0">
                <a:solidFill>
                  <a:srgbClr val="000000"/>
                </a:solidFill>
              </a:rPr>
              <a:t>p</a:t>
            </a:r>
            <a:r>
              <a:rPr lang="en" sz="3200" dirty="0">
                <a:solidFill>
                  <a:srgbClr val="000000"/>
                </a:solidFill>
              </a:rPr>
              <a:t>rovide single, clean API to app data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800" dirty="0"/>
          </a:p>
        </p:txBody>
      </p:sp>
      <p:sp>
        <p:nvSpPr>
          <p:cNvPr id="627" name="Google Shape;627;p66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628" name="Google Shape;628;p66"/>
          <p:cNvSpPr/>
          <p:nvPr/>
        </p:nvSpPr>
        <p:spPr>
          <a:xfrm>
            <a:off x="4760222" y="2366883"/>
            <a:ext cx="3982125" cy="29050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29" name="Google Shape;629;p66"/>
          <p:cNvGrpSpPr/>
          <p:nvPr/>
        </p:nvGrpSpPr>
        <p:grpSpPr>
          <a:xfrm>
            <a:off x="5334268" y="2467176"/>
            <a:ext cx="3109075" cy="2651756"/>
            <a:chOff x="2699325" y="1792975"/>
            <a:chExt cx="2752650" cy="2100300"/>
          </a:xfrm>
        </p:grpSpPr>
        <p:sp>
          <p:nvSpPr>
            <p:cNvPr id="630" name="Google Shape;630;p66"/>
            <p:cNvSpPr/>
            <p:nvPr/>
          </p:nvSpPr>
          <p:spPr>
            <a:xfrm>
              <a:off x="2699325" y="2222725"/>
              <a:ext cx="1910700" cy="7143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2765200" y="2162875"/>
              <a:ext cx="1776900" cy="5418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404040"/>
                  </a:solidFill>
                </a:rPr>
                <a:t>Repository</a:t>
              </a:r>
              <a:endParaRPr sz="1200">
                <a:solidFill>
                  <a:srgbClr val="404040"/>
                </a:solidFill>
              </a:endParaRPr>
            </a:p>
          </p:txBody>
        </p:sp>
        <p:cxnSp>
          <p:nvCxnSpPr>
            <p:cNvPr id="632" name="Google Shape;632;p66"/>
            <p:cNvCxnSpPr>
              <a:endCxn id="631" idx="0"/>
            </p:cNvCxnSpPr>
            <p:nvPr/>
          </p:nvCxnSpPr>
          <p:spPr>
            <a:xfrm flipH="1">
              <a:off x="3653650" y="1792975"/>
              <a:ext cx="3900" cy="3699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3" name="Google Shape;633;p66"/>
            <p:cNvCxnSpPr/>
            <p:nvPr/>
          </p:nvCxnSpPr>
          <p:spPr>
            <a:xfrm>
              <a:off x="3657600" y="2857075"/>
              <a:ext cx="0" cy="10362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4" name="Google Shape;634;p66"/>
            <p:cNvSpPr/>
            <p:nvPr/>
          </p:nvSpPr>
          <p:spPr>
            <a:xfrm rot="10800000">
              <a:off x="4590975" y="2484025"/>
              <a:ext cx="861000" cy="204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0143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7"/>
          <p:cNvSpPr txBox="1">
            <a:spLocks noGrp="1"/>
          </p:cNvSpPr>
          <p:nvPr>
            <p:ph type="title"/>
          </p:nvPr>
        </p:nvSpPr>
        <p:spPr>
          <a:xfrm>
            <a:off x="311700" y="79491"/>
            <a:ext cx="86211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Repository fetches or generates data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40" name="Google Shape;640;p67"/>
          <p:cNvSpPr txBox="1">
            <a:spLocks noGrp="1"/>
          </p:cNvSpPr>
          <p:nvPr>
            <p:ph type="body" idx="1"/>
          </p:nvPr>
        </p:nvSpPr>
        <p:spPr>
          <a:xfrm>
            <a:off x="311700" y="2320400"/>
            <a:ext cx="4920600" cy="301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800" dirty="0"/>
              <a:t>Use repository to fetch data in the background</a:t>
            </a:r>
            <a:endParaRPr sz="2800" dirty="0"/>
          </a:p>
          <a:p>
            <a:pPr>
              <a:spcBef>
                <a:spcPts val="1000"/>
              </a:spcBef>
            </a:pPr>
            <a:r>
              <a:rPr lang="en" sz="2800" dirty="0"/>
              <a:t>Analogy: chefs prepare meals behind the scenes</a:t>
            </a:r>
            <a:endParaRPr sz="2800" dirty="0"/>
          </a:p>
          <a:p>
            <a:pPr marL="0" indent="0">
              <a:spcBef>
                <a:spcPts val="100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41" name="Google Shape;641;p67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pic>
        <p:nvPicPr>
          <p:cNvPr id="642" name="Google Shape;64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901" y="2320400"/>
            <a:ext cx="3606899" cy="2406260"/>
          </a:xfrm>
          <a:prstGeom prst="rect">
            <a:avLst/>
          </a:prstGeom>
          <a:noFill/>
          <a:ln w="9525" cap="flat" cmpd="sng">
            <a:solidFill>
              <a:srgbClr val="039BE5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26960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/>
          <p:nvPr/>
        </p:nvSpPr>
        <p:spPr>
          <a:xfrm>
            <a:off x="1882457" y="1450485"/>
            <a:ext cx="5552384" cy="22498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397625" y="458400"/>
            <a:ext cx="86211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Multiple backends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49" name="Google Shape;649;p68"/>
          <p:cNvSpPr txBox="1">
            <a:spLocks noGrp="1"/>
          </p:cNvSpPr>
          <p:nvPr>
            <p:ph type="body" idx="1"/>
          </p:nvPr>
        </p:nvSpPr>
        <p:spPr>
          <a:xfrm>
            <a:off x="302408" y="3044767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sz="2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400" dirty="0"/>
          </a:p>
          <a:p>
            <a:pPr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Potentially, repository could manage query threads and allow you to use multiple backends</a:t>
            </a:r>
            <a:endParaRPr sz="24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Example: in Repository, implement logic for deciding whether to fetch data from a network or use results cached in the database</a:t>
            </a:r>
            <a:endParaRPr sz="1200" dirty="0">
              <a:solidFill>
                <a:schemeClr val="dk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650" name="Google Shape;650;p68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grpSp>
        <p:nvGrpSpPr>
          <p:cNvPr id="651" name="Google Shape;651;p68"/>
          <p:cNvGrpSpPr/>
          <p:nvPr/>
        </p:nvGrpSpPr>
        <p:grpSpPr>
          <a:xfrm>
            <a:off x="2081124" y="1621275"/>
            <a:ext cx="5165860" cy="1869750"/>
            <a:chOff x="1387051" y="105475"/>
            <a:chExt cx="4707300" cy="1576550"/>
          </a:xfrm>
        </p:grpSpPr>
        <p:sp>
          <p:nvSpPr>
            <p:cNvPr id="652" name="Google Shape;652;p68"/>
            <p:cNvSpPr/>
            <p:nvPr/>
          </p:nvSpPr>
          <p:spPr>
            <a:xfrm>
              <a:off x="2821101" y="105475"/>
              <a:ext cx="1776900" cy="541800"/>
            </a:xfrm>
            <a:prstGeom prst="roundRect">
              <a:avLst>
                <a:gd name="adj" fmla="val 16667"/>
              </a:avLst>
            </a:prstGeom>
            <a:solidFill>
              <a:srgbClr val="F4B400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404040"/>
                  </a:solidFill>
                </a:rPr>
                <a:t>Repository</a:t>
              </a:r>
              <a:endParaRPr sz="1200">
                <a:solidFill>
                  <a:srgbClr val="404040"/>
                </a:solidFill>
              </a:endParaRPr>
            </a:p>
          </p:txBody>
        </p:sp>
        <p:cxnSp>
          <p:nvCxnSpPr>
            <p:cNvPr id="653" name="Google Shape;653;p68"/>
            <p:cNvCxnSpPr>
              <a:stCxn id="652" idx="3"/>
              <a:endCxn id="654" idx="0"/>
            </p:cNvCxnSpPr>
            <p:nvPr/>
          </p:nvCxnSpPr>
          <p:spPr>
            <a:xfrm>
              <a:off x="4598001" y="376375"/>
              <a:ext cx="540900" cy="575700"/>
            </a:xfrm>
            <a:prstGeom prst="bentConnector2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5" name="Google Shape;655;p68"/>
            <p:cNvSpPr/>
            <p:nvPr/>
          </p:nvSpPr>
          <p:spPr>
            <a:xfrm>
              <a:off x="1387051" y="952125"/>
              <a:ext cx="1776900" cy="729900"/>
            </a:xfrm>
            <a:prstGeom prst="roundRect">
              <a:avLst>
                <a:gd name="adj" fmla="val 16667"/>
              </a:avLst>
            </a:prstGeom>
            <a:solidFill>
              <a:srgbClr val="A3A3A3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F6F6F6"/>
                  </a:solidFill>
                </a:rPr>
                <a:t>Dao</a:t>
              </a:r>
              <a:endParaRPr sz="1200">
                <a:solidFill>
                  <a:srgbClr val="F6F6F6"/>
                </a:solidFill>
              </a:endParaRPr>
            </a:p>
          </p:txBody>
        </p:sp>
        <p:cxnSp>
          <p:nvCxnSpPr>
            <p:cNvPr id="656" name="Google Shape;656;p68"/>
            <p:cNvCxnSpPr>
              <a:stCxn id="652" idx="1"/>
              <a:endCxn id="655" idx="0"/>
            </p:cNvCxnSpPr>
            <p:nvPr/>
          </p:nvCxnSpPr>
          <p:spPr>
            <a:xfrm flipH="1">
              <a:off x="2275401" y="376375"/>
              <a:ext cx="545700" cy="575700"/>
            </a:xfrm>
            <a:prstGeom prst="bentConnector2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4" name="Google Shape;654;p68"/>
            <p:cNvSpPr/>
            <p:nvPr/>
          </p:nvSpPr>
          <p:spPr>
            <a:xfrm>
              <a:off x="4183650" y="952125"/>
              <a:ext cx="1910700" cy="729900"/>
            </a:xfrm>
            <a:prstGeom prst="roundRect">
              <a:avLst>
                <a:gd name="adj" fmla="val 16667"/>
              </a:avLst>
            </a:prstGeom>
            <a:solidFill>
              <a:srgbClr val="EA4335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F6F6F6"/>
                  </a:solidFill>
                </a:rPr>
                <a:t>Network</a:t>
              </a:r>
              <a:endParaRPr sz="1200">
                <a:solidFill>
                  <a:srgbClr val="F6F6F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969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9"/>
          <p:cNvSpPr txBox="1">
            <a:spLocks noGrp="1"/>
          </p:cNvSpPr>
          <p:nvPr>
            <p:ph type="title"/>
          </p:nvPr>
        </p:nvSpPr>
        <p:spPr>
          <a:xfrm>
            <a:off x="311700" y="55805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Repository example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62" name="Google Shape;662;p69"/>
          <p:cNvSpPr txBox="1">
            <a:spLocks noGrp="1"/>
          </p:cNvSpPr>
          <p:nvPr>
            <p:ph type="body" idx="1"/>
          </p:nvPr>
        </p:nvSpPr>
        <p:spPr>
          <a:xfrm>
            <a:off x="274350" y="1712105"/>
            <a:ext cx="8548658" cy="355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class WordRepository (application:Application)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  private var mWordDao: WordDao?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val mAllWords = LiveData&lt;List&lt;Word&gt;&gt;()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init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val db:WordRoomDatabase?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= WordRoomDatabase.getDatabase(application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mWordDao = 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db?.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wordDao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mAllWords = mWordDao.getAllWords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[... more code…]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69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0644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0"/>
          <p:cNvSpPr txBox="1">
            <a:spLocks noGrp="1"/>
          </p:cNvSpPr>
          <p:nvPr>
            <p:ph type="title"/>
          </p:nvPr>
        </p:nvSpPr>
        <p:spPr>
          <a:xfrm>
            <a:off x="302408" y="5665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Get and insert data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669" name="Google Shape;669;p70"/>
          <p:cNvSpPr txBox="1">
            <a:spLocks noGrp="1"/>
          </p:cNvSpPr>
          <p:nvPr>
            <p:ph type="body" idx="1"/>
          </p:nvPr>
        </p:nvSpPr>
        <p:spPr>
          <a:xfrm>
            <a:off x="432184" y="1638132"/>
            <a:ext cx="85206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sz="1400" dirty="0">
                <a:solidFill>
                  <a:schemeClr val="tx1"/>
                </a:solidFill>
              </a:rPr>
              <a:t> </a:t>
            </a:r>
            <a:r>
              <a:rPr lang="en-MY" sz="1400" dirty="0" smtClean="0">
                <a:solidFill>
                  <a:schemeClr val="tx1"/>
                </a:solidFill>
              </a:rPr>
              <a:t>    </a:t>
            </a:r>
            <a:r>
              <a:rPr lang="en-MY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en-MY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MY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coroutineScope</a:t>
            </a: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MY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CoroutineScope</a:t>
            </a: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MY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Dispatchers.Main</a:t>
            </a: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MY" sz="1400" dirty="0">
                <a:solidFill>
                  <a:schemeClr val="tx1"/>
                </a:solidFill>
              </a:rPr>
              <a:t/>
            </a:r>
            <a:br>
              <a:rPr lang="en-MY" sz="1400" dirty="0">
                <a:solidFill>
                  <a:schemeClr val="tx1"/>
                </a:solidFill>
              </a:rPr>
            </a:br>
            <a:endParaRPr sz="1400" i="1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fun getAllWords():</a:t>
            </a:r>
            <a:r>
              <a:rPr lang="en" sz="1800" i="1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LiveData&lt;List&lt;Word&gt;&gt; </a:t>
            </a:r>
            <a:r>
              <a:rPr lang="en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return </a:t>
            </a:r>
            <a:r>
              <a:rPr lang="en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mAllWords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" sz="1800" dirty="0" smtClean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800" i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</a:t>
            </a:r>
            <a:r>
              <a:rPr lang="en" sz="1800" i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Must insert data off the main thread</a:t>
            </a:r>
            <a:endParaRPr lang="en" sz="18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MY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fun </a:t>
            </a:r>
            <a:r>
              <a:rPr lang="en-MY" sz="1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insertWord</a:t>
            </a:r>
            <a:r>
              <a:rPr lang="en-MY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MY" sz="1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newWord</a:t>
            </a:r>
            <a:r>
              <a:rPr lang="en-MY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MY" sz="1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Wprd</a:t>
            </a:r>
            <a:r>
              <a:rPr lang="en-MY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MY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coroutineScope.launch</a:t>
            </a: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(Dispatchers.IO) {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MY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asyncInsert</a:t>
            </a: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MY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newproduct</a:t>
            </a: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r>
              <a:rPr lang="en-MY" dirty="0"/>
              <a:t/>
            </a:r>
            <a:br>
              <a:rPr lang="en-MY" dirty="0"/>
            </a:br>
            <a:endParaRPr lang="en-MY" dirty="0" smtClean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-MY" sz="18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en-MY" sz="18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asyncInsert</a:t>
            </a:r>
            <a:r>
              <a:rPr lang="en-MY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(word: Word) </a:t>
            </a:r>
            <a:r>
              <a:rPr lang="en-MY" sz="18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sz="18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MY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18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wordDao</a:t>
            </a:r>
            <a:r>
              <a:rPr lang="en-MY" sz="18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?.</a:t>
            </a:r>
            <a:r>
              <a:rPr lang="en-MY" sz="18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insertWord</a:t>
            </a:r>
            <a:r>
              <a:rPr lang="en-MY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(word)</a:t>
            </a:r>
            <a:endParaRPr lang="en-MY" sz="18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MY" sz="18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" sz="18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[... more code…]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70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37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Database Architecture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74" y="1846263"/>
            <a:ext cx="7953372" cy="4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8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3"/>
          <p:cNvSpPr txBox="1">
            <a:spLocks noGrp="1"/>
          </p:cNvSpPr>
          <p:nvPr>
            <p:ph type="body" idx="1"/>
          </p:nvPr>
        </p:nvSpPr>
        <p:spPr>
          <a:xfrm>
            <a:off x="311700" y="2047545"/>
            <a:ext cx="4584300" cy="178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400" dirty="0"/>
              <a:t> is a data holder class that is aware of lifecycle events. It keeps a value and allows this value to be observed.</a:t>
            </a:r>
            <a:endParaRPr sz="2400" dirty="0"/>
          </a:p>
        </p:txBody>
      </p:sp>
      <p:sp>
        <p:nvSpPr>
          <p:cNvPr id="691" name="Google Shape;691;p73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93" name="Google Shape;693;p73"/>
          <p:cNvSpPr/>
          <p:nvPr/>
        </p:nvSpPr>
        <p:spPr>
          <a:xfrm>
            <a:off x="4976099" y="2348700"/>
            <a:ext cx="3954255" cy="273604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94" name="Google Shape;694;p73"/>
          <p:cNvGrpSpPr/>
          <p:nvPr/>
        </p:nvGrpSpPr>
        <p:grpSpPr>
          <a:xfrm>
            <a:off x="5421201" y="2613962"/>
            <a:ext cx="3244235" cy="2034949"/>
            <a:chOff x="1765875" y="776688"/>
            <a:chExt cx="2946875" cy="1538588"/>
          </a:xfrm>
        </p:grpSpPr>
        <p:sp>
          <p:nvSpPr>
            <p:cNvPr id="695" name="Google Shape;695;p73"/>
            <p:cNvSpPr/>
            <p:nvPr/>
          </p:nvSpPr>
          <p:spPr>
            <a:xfrm>
              <a:off x="2594150" y="1311175"/>
              <a:ext cx="2118600" cy="6342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200"/>
                <a:t>ViewModel</a:t>
              </a:r>
              <a:endParaRPr sz="1200"/>
            </a:p>
          </p:txBody>
        </p:sp>
        <p:sp>
          <p:nvSpPr>
            <p:cNvPr id="696" name="Google Shape;696;p73"/>
            <p:cNvSpPr/>
            <p:nvPr/>
          </p:nvSpPr>
          <p:spPr>
            <a:xfrm>
              <a:off x="2632325" y="1357375"/>
              <a:ext cx="1181100" cy="5418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697" name="Google Shape;697;p73"/>
            <p:cNvGrpSpPr/>
            <p:nvPr/>
          </p:nvGrpSpPr>
          <p:grpSpPr>
            <a:xfrm>
              <a:off x="2660900" y="1504763"/>
              <a:ext cx="1039025" cy="333775"/>
              <a:chOff x="4435475" y="1059113"/>
              <a:chExt cx="1039025" cy="333775"/>
            </a:xfrm>
          </p:grpSpPr>
          <p:sp>
            <p:nvSpPr>
              <p:cNvPr id="698" name="Google Shape;698;p73"/>
              <p:cNvSpPr/>
              <p:nvPr/>
            </p:nvSpPr>
            <p:spPr>
              <a:xfrm>
                <a:off x="4435475" y="1152588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699" name="Google Shape;699;p73"/>
              <p:cNvSpPr/>
              <p:nvPr/>
            </p:nvSpPr>
            <p:spPr>
              <a:xfrm>
                <a:off x="4521125" y="1059113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  <p:sp>
            <p:nvSpPr>
              <p:cNvPr id="700" name="Google Shape;700;p73"/>
              <p:cNvSpPr/>
              <p:nvPr/>
            </p:nvSpPr>
            <p:spPr>
              <a:xfrm>
                <a:off x="4620100" y="1124763"/>
                <a:ext cx="854400" cy="24030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285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04040"/>
                    </a:solidFill>
                  </a:rPr>
                  <a:t>LiveData</a:t>
                </a:r>
                <a:endParaRPr sz="1200">
                  <a:solidFill>
                    <a:srgbClr val="404040"/>
                  </a:solidFill>
                </a:endParaRPr>
              </a:p>
            </p:txBody>
          </p:sp>
        </p:grpSp>
        <p:cxnSp>
          <p:nvCxnSpPr>
            <p:cNvPr id="701" name="Google Shape;701;p73"/>
            <p:cNvCxnSpPr>
              <a:endCxn id="695" idx="0"/>
            </p:cNvCxnSpPr>
            <p:nvPr/>
          </p:nvCxnSpPr>
          <p:spPr>
            <a:xfrm flipH="1">
              <a:off x="3653450" y="941275"/>
              <a:ext cx="4200" cy="3699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2" name="Google Shape;702;p73"/>
            <p:cNvCxnSpPr>
              <a:stCxn id="695" idx="2"/>
            </p:cNvCxnSpPr>
            <p:nvPr/>
          </p:nvCxnSpPr>
          <p:spPr>
            <a:xfrm>
              <a:off x="3653450" y="1945375"/>
              <a:ext cx="300" cy="369900"/>
            </a:xfrm>
            <a:prstGeom prst="straightConnector1">
              <a:avLst/>
            </a:prstGeom>
            <a:noFill/>
            <a:ln w="19050" cap="flat" cmpd="sng">
              <a:solidFill>
                <a:srgbClr val="51515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3" name="Google Shape;703;p73"/>
            <p:cNvCxnSpPr>
              <a:stCxn id="698" idx="1"/>
            </p:cNvCxnSpPr>
            <p:nvPr/>
          </p:nvCxnSpPr>
          <p:spPr>
            <a:xfrm rot="10800000" flipH="1">
              <a:off x="2660900" y="776688"/>
              <a:ext cx="245700" cy="941700"/>
            </a:xfrm>
            <a:prstGeom prst="curvedConnector4">
              <a:avLst>
                <a:gd name="adj1" fmla="val -96917"/>
                <a:gd name="adj2" fmla="val 56379"/>
              </a:avLst>
            </a:prstGeom>
            <a:noFill/>
            <a:ln w="28575" cap="flat" cmpd="sng">
              <a:solidFill>
                <a:srgbClr val="666666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704" name="Google Shape;704;p73"/>
            <p:cNvSpPr/>
            <p:nvPr/>
          </p:nvSpPr>
          <p:spPr>
            <a:xfrm>
              <a:off x="1765875" y="1481525"/>
              <a:ext cx="861000" cy="204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05" name="Google Shape;705;p73"/>
          <p:cNvSpPr txBox="1">
            <a:spLocks noGrp="1"/>
          </p:cNvSpPr>
          <p:nvPr>
            <p:ph type="body" idx="2"/>
          </p:nvPr>
        </p:nvSpPr>
        <p:spPr>
          <a:xfrm>
            <a:off x="330425" y="3896075"/>
            <a:ext cx="4430400" cy="149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" sz="2400"/>
              <a:t>Use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400"/>
              <a:t> to keep your UI up to date with the latest and greatest data.</a:t>
            </a:r>
            <a:endParaRPr sz="2400"/>
          </a:p>
        </p:txBody>
      </p:sp>
      <p:sp>
        <p:nvSpPr>
          <p:cNvPr id="706" name="Google Shape;706;p73"/>
          <p:cNvSpPr txBox="1">
            <a:spLocks noGrp="1"/>
          </p:cNvSpPr>
          <p:nvPr>
            <p:ph type="title"/>
          </p:nvPr>
        </p:nvSpPr>
        <p:spPr>
          <a:xfrm>
            <a:off x="330425" y="50764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LiveData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44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4"/>
          <p:cNvSpPr txBox="1">
            <a:spLocks noGrp="1"/>
          </p:cNvSpPr>
          <p:nvPr>
            <p:ph type="title"/>
          </p:nvPr>
        </p:nvSpPr>
        <p:spPr>
          <a:xfrm>
            <a:off x="311700" y="634963"/>
            <a:ext cx="45642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LiveData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12" name="Google Shape;712;p74"/>
          <p:cNvSpPr txBox="1">
            <a:spLocks noGrp="1"/>
          </p:cNvSpPr>
          <p:nvPr>
            <p:ph type="body" idx="1"/>
          </p:nvPr>
        </p:nvSpPr>
        <p:spPr>
          <a:xfrm>
            <a:off x="311700" y="2032355"/>
            <a:ext cx="4776600" cy="31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2800" dirty="0"/>
              <a:t>LiveData is observable data</a:t>
            </a:r>
            <a:endParaRPr sz="2800" dirty="0"/>
          </a:p>
          <a:p>
            <a:r>
              <a:rPr lang="en" sz="2800" dirty="0"/>
              <a:t>Notifies observer when data changes</a:t>
            </a:r>
            <a:endParaRPr sz="2800" dirty="0"/>
          </a:p>
          <a:p>
            <a:r>
              <a:rPr lang="en" sz="2800" dirty="0"/>
              <a:t>Is lifecycle aware:</a:t>
            </a:r>
            <a:endParaRPr sz="2800" dirty="0"/>
          </a:p>
          <a:p>
            <a:pPr indent="0">
              <a:buNone/>
            </a:pPr>
            <a:r>
              <a:rPr lang="en" sz="2800" dirty="0"/>
              <a:t>knows when device rotates</a:t>
            </a:r>
            <a:br>
              <a:rPr lang="en" sz="2800" dirty="0"/>
            </a:br>
            <a:r>
              <a:rPr lang="en" sz="2800" dirty="0"/>
              <a:t>or app stops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13" name="Google Shape;713;p74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pic>
        <p:nvPicPr>
          <p:cNvPr id="714" name="Google Shape;7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195" y="2393826"/>
            <a:ext cx="3466854" cy="226387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69545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5"/>
          <p:cNvSpPr txBox="1">
            <a:spLocks noGrp="1"/>
          </p:cNvSpPr>
          <p:nvPr>
            <p:ph type="title"/>
          </p:nvPr>
        </p:nvSpPr>
        <p:spPr>
          <a:xfrm>
            <a:off x="311700" y="50067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Use LiveData to keep UI up to date 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0" name="Google Shape;720;p75"/>
          <p:cNvSpPr txBox="1">
            <a:spLocks noGrp="1"/>
          </p:cNvSpPr>
          <p:nvPr>
            <p:ph type="body" idx="1"/>
          </p:nvPr>
        </p:nvSpPr>
        <p:spPr>
          <a:xfrm>
            <a:off x="311700" y="2041600"/>
            <a:ext cx="5260158" cy="4256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Create an observer that observes the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LiveData</a:t>
            </a:r>
            <a:endParaRPr sz="2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800" dirty="0">
                <a:solidFill>
                  <a:srgbClr val="000000"/>
                </a:solidFill>
              </a:rPr>
              <a:t> notifies </a:t>
            </a: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Observer</a:t>
            </a:r>
            <a:r>
              <a:rPr lang="en" sz="2800" dirty="0">
                <a:solidFill>
                  <a:srgbClr val="000000"/>
                </a:solidFill>
              </a:rPr>
              <a:t> objects when the observed data changes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Your observer can update the UI every time the data changes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21" name="Google Shape;721;p75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pic>
        <p:nvPicPr>
          <p:cNvPr id="722" name="Google Shape;72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17" y="2638497"/>
            <a:ext cx="3475851" cy="22697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65845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6"/>
          <p:cNvSpPr txBox="1">
            <a:spLocks noGrp="1"/>
          </p:cNvSpPr>
          <p:nvPr>
            <p:ph type="title"/>
          </p:nvPr>
        </p:nvSpPr>
        <p:spPr>
          <a:xfrm>
            <a:off x="302408" y="57514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Creating LiveData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28" name="Google Shape;728;p76"/>
          <p:cNvSpPr txBox="1">
            <a:spLocks noGrp="1"/>
          </p:cNvSpPr>
          <p:nvPr>
            <p:ph type="body" idx="1"/>
          </p:nvPr>
        </p:nvSpPr>
        <p:spPr>
          <a:xfrm>
            <a:off x="576075" y="1887375"/>
            <a:ext cx="8484900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" sz="2800" dirty="0" smtClean="0">
                <a:solidFill>
                  <a:srgbClr val="000000"/>
                </a:solidFill>
              </a:rPr>
              <a:t>To </a:t>
            </a:r>
            <a:r>
              <a:rPr lang="en" sz="2800" dirty="0">
                <a:solidFill>
                  <a:srgbClr val="000000"/>
                </a:solidFill>
              </a:rPr>
              <a:t>make data observable, return it as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800" dirty="0">
                <a:solidFill>
                  <a:srgbClr val="000000"/>
                </a:solidFill>
              </a:rPr>
              <a:t>: 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@Query("SELECT * from word_table)</a:t>
            </a:r>
            <a:endParaRPr sz="2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 getAllWords():</a:t>
            </a:r>
            <a:r>
              <a:rPr lang="en" sz="2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LiveData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&lt;List&lt;Word</a:t>
            </a:r>
            <a:r>
              <a:rPr lang="en" sz="2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2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p76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pic>
        <p:nvPicPr>
          <p:cNvPr id="4098" name="Picture 2" descr="Android Architecture Components | Mobile App Development-Appiness  Intera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73" y="4144261"/>
            <a:ext cx="4725888" cy="23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181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200" y="1851575"/>
            <a:ext cx="2506000" cy="36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7"/>
          <p:cNvSpPr txBox="1">
            <a:spLocks noGrp="1"/>
          </p:cNvSpPr>
          <p:nvPr>
            <p:ph type="title"/>
          </p:nvPr>
        </p:nvSpPr>
        <p:spPr>
          <a:xfrm>
            <a:off x="311700" y="549505"/>
            <a:ext cx="84015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Using LiveData with Room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36" name="Google Shape;736;p77"/>
          <p:cNvSpPr txBox="1">
            <a:spLocks noGrp="1"/>
          </p:cNvSpPr>
          <p:nvPr>
            <p:ph type="body" idx="1"/>
          </p:nvPr>
        </p:nvSpPr>
        <p:spPr>
          <a:xfrm>
            <a:off x="2654418" y="2534223"/>
            <a:ext cx="3761009" cy="24821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>
                <a:solidFill>
                  <a:srgbClr val="000000"/>
                </a:solidFill>
              </a:rPr>
              <a:t>Room generates all the code to update the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800" dirty="0">
                <a:solidFill>
                  <a:srgbClr val="000000"/>
                </a:solidFill>
              </a:rPr>
              <a:t> when the database is updated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37" name="Google Shape;737;p77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pic>
        <p:nvPicPr>
          <p:cNvPr id="738" name="Google Shape;73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65" y="2174170"/>
            <a:ext cx="1966841" cy="3202263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9" name="Google Shape;739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0001" y="3000950"/>
            <a:ext cx="1502975" cy="209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616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8"/>
          <p:cNvSpPr txBox="1">
            <a:spLocks noGrp="1"/>
          </p:cNvSpPr>
          <p:nvPr>
            <p:ph type="title"/>
          </p:nvPr>
        </p:nvSpPr>
        <p:spPr>
          <a:xfrm>
            <a:off x="311700" y="57514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Passing LiveData through layers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45" name="Google Shape;745;p78"/>
          <p:cNvSpPr txBox="1">
            <a:spLocks noGrp="1"/>
          </p:cNvSpPr>
          <p:nvPr>
            <p:ph type="body" idx="1"/>
          </p:nvPr>
        </p:nvSpPr>
        <p:spPr>
          <a:xfrm>
            <a:off x="412500" y="1596915"/>
            <a:ext cx="8319000" cy="325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>
                <a:solidFill>
                  <a:srgbClr val="000000"/>
                </a:solidFill>
              </a:rPr>
              <a:t>When you pass live data through the layers of your app architecture, from a Room database to your UI, that data must be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800" dirty="0">
                <a:solidFill>
                  <a:srgbClr val="000000"/>
                </a:solidFill>
              </a:rPr>
              <a:t> in all layers: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DAO</a:t>
            </a:r>
            <a:endParaRPr sz="2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Consolas"/>
              <a:buChar char="●"/>
            </a:pP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ViewModel</a:t>
            </a:r>
            <a:endParaRPr sz="2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Repository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46" name="Google Shape;746;p78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877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9"/>
          <p:cNvSpPr txBox="1">
            <a:spLocks noGrp="1"/>
          </p:cNvSpPr>
          <p:nvPr>
            <p:ph type="title"/>
          </p:nvPr>
        </p:nvSpPr>
        <p:spPr>
          <a:xfrm>
            <a:off x="311700" y="55805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Passing LiveData through layers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52" name="Google Shape;752;p79"/>
          <p:cNvSpPr txBox="1">
            <a:spLocks noGrp="1"/>
          </p:cNvSpPr>
          <p:nvPr>
            <p:ph type="body" idx="1"/>
          </p:nvPr>
        </p:nvSpPr>
        <p:spPr>
          <a:xfrm>
            <a:off x="311700" y="1798000"/>
            <a:ext cx="8319000" cy="3639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buClr>
                <a:srgbClr val="000000"/>
              </a:buClr>
              <a:buSzPts val="2000"/>
            </a:pPr>
            <a:r>
              <a:rPr lang="en" sz="2400" dirty="0">
                <a:solidFill>
                  <a:srgbClr val="000000"/>
                </a:solidFill>
              </a:rPr>
              <a:t>DAO:</a:t>
            </a:r>
            <a:endParaRPr sz="2400" dirty="0">
              <a:solidFill>
                <a:srgbClr val="000000"/>
              </a:solidFill>
            </a:endParaRPr>
          </a:p>
          <a:p>
            <a:pPr marL="1371600" indent="45720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@Query("SELECT * from word_table")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1371600" indent="457200">
              <a:buNone/>
            </a:pPr>
            <a:r>
              <a:rPr lang="en" b="1" dirty="0" smtClean="0">
                <a:latin typeface="Consolas"/>
                <a:ea typeface="Consolas"/>
                <a:cs typeface="Consolas"/>
                <a:sym typeface="Consolas"/>
              </a:rPr>
              <a:t>fun getAllWords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():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LiveData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&lt;List&lt;Word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55600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" sz="2400" dirty="0">
                <a:solidFill>
                  <a:schemeClr val="dk1"/>
                </a:solidFill>
              </a:rPr>
              <a:t>Repository:</a:t>
            </a:r>
            <a:endParaRPr sz="2400" dirty="0">
              <a:solidFill>
                <a:schemeClr val="dk1"/>
              </a:solidFill>
            </a:endParaRPr>
          </a:p>
          <a:p>
            <a:pPr marL="1371600" indent="457200">
              <a:buClr>
                <a:schemeClr val="dk1"/>
              </a:buClr>
              <a:buSzPts val="1100"/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mAllWords: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LiveData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&lt;List&lt;Word&gt;&gt;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              mWordDao.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getAllWords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55600">
              <a:spcBef>
                <a:spcPts val="1000"/>
              </a:spcBef>
              <a:buClr>
                <a:srgbClr val="000000"/>
              </a:buClr>
              <a:buSzPts val="2000"/>
              <a:buFont typeface="Consolas"/>
              <a:buChar char="●"/>
            </a:pP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ViewModel:</a:t>
            </a: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indent="457200"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mAllWords: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 LiveData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&lt;List&lt;Word&gt;&gt;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=  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              mRepository.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getAllWords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753" name="Google Shape;753;p79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264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0"/>
          <p:cNvSpPr txBox="1">
            <a:spLocks noGrp="1"/>
          </p:cNvSpPr>
          <p:nvPr>
            <p:ph type="title"/>
          </p:nvPr>
        </p:nvSpPr>
        <p:spPr>
          <a:xfrm>
            <a:off x="311700" y="59223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Observing LiveData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59" name="Google Shape;759;p80"/>
          <p:cNvSpPr txBox="1">
            <a:spLocks noGrp="1"/>
          </p:cNvSpPr>
          <p:nvPr>
            <p:ph type="body" idx="1"/>
          </p:nvPr>
        </p:nvSpPr>
        <p:spPr>
          <a:xfrm>
            <a:off x="311700" y="1739960"/>
            <a:ext cx="8520600" cy="315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2800" dirty="0"/>
              <a:t>Create the observer in </a:t>
            </a:r>
            <a:r>
              <a:rPr lang="en" sz="2800" b="1" dirty="0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 sz="2800" dirty="0"/>
              <a:t> in the </a:t>
            </a: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800" dirty="0"/>
              <a:t>Override </a:t>
            </a: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onChanged()</a:t>
            </a:r>
            <a:r>
              <a:rPr lang="en" sz="2800" dirty="0"/>
              <a:t> in the observer to update the UI when the data changes</a:t>
            </a:r>
            <a:endParaRPr sz="2800" dirty="0"/>
          </a:p>
          <a:p>
            <a:pPr indent="0">
              <a:lnSpc>
                <a:spcPct val="114000"/>
              </a:lnSpc>
              <a:spcBef>
                <a:spcPts val="2000"/>
              </a:spcBef>
              <a:buNone/>
            </a:pPr>
            <a:r>
              <a:rPr lang="en" sz="2800" dirty="0"/>
              <a:t>When the LiveData changes, the observer is notified and its </a:t>
            </a: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onChanged()</a:t>
            </a:r>
            <a:r>
              <a:rPr lang="en" sz="2800" dirty="0"/>
              <a:t> is executed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60" name="Google Shape;760;p80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104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1"/>
          <p:cNvSpPr txBox="1">
            <a:spLocks noGrp="1"/>
          </p:cNvSpPr>
          <p:nvPr>
            <p:ph type="title"/>
          </p:nvPr>
        </p:nvSpPr>
        <p:spPr>
          <a:xfrm>
            <a:off x="302408" y="59223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Observing LiveData: example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66" name="Google Shape;766;p81"/>
          <p:cNvSpPr txBox="1">
            <a:spLocks noGrp="1"/>
          </p:cNvSpPr>
          <p:nvPr>
            <p:ph type="body" idx="1"/>
          </p:nvPr>
        </p:nvSpPr>
        <p:spPr>
          <a:xfrm>
            <a:off x="311700" y="1841975"/>
            <a:ext cx="8520600" cy="349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viewModel.getAllWords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()?.observe(this) { words-&gt;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words?.let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adapter?.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setWordList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(it)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67" name="Google Shape;767;p81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7422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2"/>
          <p:cNvSpPr txBox="1">
            <a:spLocks noGrp="1"/>
          </p:cNvSpPr>
          <p:nvPr>
            <p:ph type="title"/>
          </p:nvPr>
        </p:nvSpPr>
        <p:spPr>
          <a:xfrm>
            <a:off x="311700" y="57514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No memory leaks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73" name="Google Shape;773;p82"/>
          <p:cNvSpPr txBox="1">
            <a:spLocks noGrp="1"/>
          </p:cNvSpPr>
          <p:nvPr>
            <p:ph type="body" idx="1"/>
          </p:nvPr>
        </p:nvSpPr>
        <p:spPr>
          <a:xfrm>
            <a:off x="311700" y="1494269"/>
            <a:ext cx="8785658" cy="344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800" dirty="0"/>
          </a:p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Observers are bound to </a:t>
            </a: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Lifecycle</a:t>
            </a:r>
            <a:r>
              <a:rPr lang="en" sz="2800" dirty="0">
                <a:solidFill>
                  <a:srgbClr val="000000"/>
                </a:solidFill>
              </a:rPr>
              <a:t> objects</a:t>
            </a:r>
            <a:br>
              <a:rPr lang="en" sz="2800" dirty="0">
                <a:solidFill>
                  <a:srgbClr val="000000"/>
                </a:solidFill>
              </a:rPr>
            </a:br>
            <a:r>
              <a:rPr lang="en" sz="2800" dirty="0"/>
              <a:t>which are objects that have an Android Lifecycle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Observers clean up after themselves when their associated lifecycle is destroyed</a:t>
            </a:r>
            <a:endParaRPr sz="1200" i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74" name="Google Shape;774;p82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63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Configuration in Android Studio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O</a:t>
            </a:r>
            <a:r>
              <a:rPr lang="en-US" sz="2800" dirty="0" smtClean="0">
                <a:solidFill>
                  <a:schemeClr val="tx1"/>
                </a:solidFill>
              </a:rPr>
              <a:t>pen </a:t>
            </a: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 smtClean="0">
                <a:solidFill>
                  <a:schemeClr val="tx1"/>
                </a:solidFill>
              </a:rPr>
              <a:t>file </a:t>
            </a:r>
            <a:r>
              <a:rPr lang="en-US" sz="2800" b="1" i="1" dirty="0" err="1" smtClean="0">
                <a:solidFill>
                  <a:schemeClr val="tx1"/>
                </a:solidFill>
              </a:rPr>
              <a:t>build.gradle</a:t>
            </a:r>
            <a:r>
              <a:rPr lang="en-US" sz="2800" dirty="0">
                <a:solidFill>
                  <a:schemeClr val="tx1"/>
                </a:solidFill>
              </a:rPr>
              <a:t>, and add the following lines (in bold) to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b="1" dirty="0" err="1" smtClean="0">
                <a:solidFill>
                  <a:schemeClr val="tx1"/>
                </a:solidFill>
              </a:rPr>
              <a:t>buildscript</a:t>
            </a:r>
            <a:r>
              <a:rPr lang="en-US" sz="2800" dirty="0" smtClean="0">
                <a:solidFill>
                  <a:schemeClr val="tx1"/>
                </a:solidFill>
              </a:rPr>
              <a:t> section (The version might be different)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4" y="3221765"/>
            <a:ext cx="7284833" cy="16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42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3"/>
          <p:cNvSpPr txBox="1">
            <a:spLocks noGrp="1"/>
          </p:cNvSpPr>
          <p:nvPr>
            <p:ph type="title"/>
          </p:nvPr>
        </p:nvSpPr>
        <p:spPr>
          <a:xfrm>
            <a:off x="302408" y="58368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LiveData is always up to date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80" name="Google Shape;780;p83"/>
          <p:cNvSpPr txBox="1">
            <a:spLocks noGrp="1"/>
          </p:cNvSpPr>
          <p:nvPr>
            <p:ph type="body" idx="1"/>
          </p:nvPr>
        </p:nvSpPr>
        <p:spPr>
          <a:xfrm>
            <a:off x="3106350" y="2196575"/>
            <a:ext cx="5914800" cy="298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If a lifecycle object becomes inactive, it gets the latest data when it becomes active again</a:t>
            </a:r>
            <a:endParaRPr sz="24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</a:rPr>
              <a:t>Example: an activity in the background gets the latest data right after it returns to the foreground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781" name="Google Shape;781;p83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pic>
        <p:nvPicPr>
          <p:cNvPr id="782" name="Google Shape;78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5" y="1885350"/>
            <a:ext cx="1808450" cy="3215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3" name="Google Shape;78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251" y="2196563"/>
            <a:ext cx="1808449" cy="3215064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36471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4"/>
          <p:cNvSpPr txBox="1">
            <a:spLocks noGrp="1"/>
          </p:cNvSpPr>
          <p:nvPr>
            <p:ph type="title"/>
          </p:nvPr>
        </p:nvSpPr>
        <p:spPr>
          <a:xfrm>
            <a:off x="115758" y="-46690"/>
            <a:ext cx="9028243" cy="8088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LiveData handles configuration changes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89" name="Google Shape;789;p84"/>
          <p:cNvSpPr txBox="1">
            <a:spLocks noGrp="1"/>
          </p:cNvSpPr>
          <p:nvPr>
            <p:ph type="body" idx="1"/>
          </p:nvPr>
        </p:nvSpPr>
        <p:spPr>
          <a:xfrm>
            <a:off x="2194700" y="1995950"/>
            <a:ext cx="3881360" cy="3104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solidFill>
                  <a:srgbClr val="000000"/>
                </a:solidFill>
              </a:rPr>
              <a:t>If an activity or fragment is re-created due to a configuration change such as device rotation, the activity or fragment immediately receives the latest available data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790" name="Google Shape;790;p84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791" name="Google Shape;79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445" y="2950646"/>
            <a:ext cx="2853850" cy="14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9" y="1995950"/>
            <a:ext cx="1628775" cy="299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2933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5"/>
          <p:cNvSpPr txBox="1">
            <a:spLocks noGrp="1"/>
          </p:cNvSpPr>
          <p:nvPr>
            <p:ph type="title"/>
          </p:nvPr>
        </p:nvSpPr>
        <p:spPr>
          <a:xfrm>
            <a:off x="311700" y="57514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Share resources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798" name="Google Shape;798;p85"/>
          <p:cNvSpPr txBox="1">
            <a:spLocks noGrp="1"/>
          </p:cNvSpPr>
          <p:nvPr>
            <p:ph type="body" idx="1"/>
          </p:nvPr>
        </p:nvSpPr>
        <p:spPr>
          <a:xfrm>
            <a:off x="302408" y="1729455"/>
            <a:ext cx="8520600" cy="32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You can extend a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800" dirty="0">
                <a:solidFill>
                  <a:srgbClr val="000000"/>
                </a:solidFill>
              </a:rPr>
              <a:t> object using the </a:t>
            </a:r>
            <a:r>
              <a:rPr lang="en" sz="2800" u="sng" dirty="0">
                <a:solidFill>
                  <a:schemeClr val="hlink"/>
                </a:solidFill>
                <a:hlinkClick r:id="rId3"/>
              </a:rPr>
              <a:t>singleton</a:t>
            </a:r>
            <a:r>
              <a:rPr lang="en" sz="2800" dirty="0">
                <a:solidFill>
                  <a:srgbClr val="000000"/>
                </a:solidFill>
              </a:rPr>
              <a:t> pattern, for example for services or a database 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The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800" dirty="0">
                <a:solidFill>
                  <a:srgbClr val="000000"/>
                </a:solidFill>
              </a:rPr>
              <a:t> object connects to the system service once, and then any observer that needs the resource can just watch the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LiveData</a:t>
            </a:r>
            <a:r>
              <a:rPr lang="en" sz="2800" dirty="0">
                <a:solidFill>
                  <a:srgbClr val="000000"/>
                </a:solidFill>
              </a:rPr>
              <a:t> object</a:t>
            </a:r>
            <a:endParaRPr sz="28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 sz="2800" dirty="0">
                <a:solidFill>
                  <a:srgbClr val="000000"/>
                </a:solidFill>
              </a:rPr>
              <a:t>See </a:t>
            </a:r>
            <a:r>
              <a:rPr lang="en" sz="2800" u="sng" dirty="0">
                <a:solidFill>
                  <a:schemeClr val="hlink"/>
                </a:solidFill>
                <a:hlinkClick r:id="rId4"/>
              </a:rPr>
              <a:t>Extend </a:t>
            </a: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LiveData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9" name="Google Shape;799;p85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9811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8"/>
          <p:cNvSpPr txBox="1">
            <a:spLocks noGrp="1"/>
          </p:cNvSpPr>
          <p:nvPr>
            <p:ph type="title"/>
          </p:nvPr>
        </p:nvSpPr>
        <p:spPr>
          <a:xfrm>
            <a:off x="265500" y="2090425"/>
            <a:ext cx="4045200" cy="148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5400" dirty="0"/>
              <a:t>END</a:t>
            </a:r>
            <a:endParaRPr sz="5400" dirty="0"/>
          </a:p>
        </p:txBody>
      </p:sp>
      <p:sp>
        <p:nvSpPr>
          <p:cNvPr id="895" name="Google Shape;895;p98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pic>
        <p:nvPicPr>
          <p:cNvPr id="5122" name="Picture 2" descr="Android Room Persistence Library in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50" y="700755"/>
            <a:ext cx="4608628" cy="54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Configuration in Android Studio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 the app’s </a:t>
            </a:r>
            <a:r>
              <a:rPr lang="en-US" sz="2400" b="1" i="1" dirty="0" err="1">
                <a:solidFill>
                  <a:schemeClr val="tx1"/>
                </a:solidFill>
              </a:rPr>
              <a:t>build.gradle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file, we need to enable data binding, and </a:t>
            </a:r>
            <a:r>
              <a:rPr lang="en-US" sz="2400" dirty="0" smtClean="0">
                <a:solidFill>
                  <a:schemeClr val="tx1"/>
                </a:solidFill>
              </a:rPr>
              <a:t>add dependencies </a:t>
            </a:r>
            <a:r>
              <a:rPr lang="en-US" sz="2400" dirty="0">
                <a:solidFill>
                  <a:schemeClr val="tx1"/>
                </a:solidFill>
              </a:rPr>
              <a:t>for the view model, live data, and Room libraries.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42" y="3033394"/>
            <a:ext cx="678274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3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Configuration in Android Studio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00" y="2642995"/>
            <a:ext cx="8339790" cy="24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0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311700" y="4831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Entity</a:t>
            </a:r>
            <a:endParaRPr dirty="0">
              <a:solidFill>
                <a:schemeClr val="bg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8548658" y="55966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5591250" y="4035675"/>
            <a:ext cx="3429900" cy="1300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/>
            <a:r>
              <a:rPr lang="en" sz="1200">
                <a:solidFill>
                  <a:srgbClr val="404040"/>
                </a:solidFill>
              </a:rPr>
              <a:t>RoomDatabase</a:t>
            </a:r>
            <a:endParaRPr sz="1200">
              <a:solidFill>
                <a:srgbClr val="404040"/>
              </a:solidFill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5832075" y="4717875"/>
            <a:ext cx="812700" cy="541800"/>
          </a:xfrm>
          <a:prstGeom prst="flowChartMagneticDisk">
            <a:avLst/>
          </a:prstGeom>
          <a:solidFill>
            <a:srgbClr val="EEEEEE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404040"/>
                </a:solidFill>
              </a:rPr>
              <a:t>SQLite</a:t>
            </a:r>
            <a:endParaRPr sz="1200">
              <a:solidFill>
                <a:srgbClr val="404040"/>
              </a:solidFill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6918700" y="4718475"/>
            <a:ext cx="1776900" cy="540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/>
              <a:t>DAO</a:t>
            </a:r>
            <a:endParaRPr sz="1200"/>
          </a:p>
        </p:txBody>
      </p:sp>
      <p:sp>
        <p:nvSpPr>
          <p:cNvPr id="245" name="Google Shape;245;p27"/>
          <p:cNvSpPr/>
          <p:nvPr/>
        </p:nvSpPr>
        <p:spPr>
          <a:xfrm>
            <a:off x="5676050" y="4142450"/>
            <a:ext cx="1181100" cy="541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46" name="Google Shape;246;p27"/>
          <p:cNvGrpSpPr/>
          <p:nvPr/>
        </p:nvGrpSpPr>
        <p:grpSpPr>
          <a:xfrm>
            <a:off x="5718914" y="4223789"/>
            <a:ext cx="1039025" cy="364875"/>
            <a:chOff x="5273675" y="941275"/>
            <a:chExt cx="1039025" cy="364875"/>
          </a:xfrm>
        </p:grpSpPr>
        <p:sp>
          <p:nvSpPr>
            <p:cNvPr id="247" name="Google Shape;247;p27"/>
            <p:cNvSpPr/>
            <p:nvPr/>
          </p:nvSpPr>
          <p:spPr>
            <a:xfrm>
              <a:off x="5273675" y="941275"/>
              <a:ext cx="854400" cy="2403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404040"/>
                  </a:solidFill>
                </a:rPr>
                <a:t>LiveData</a:t>
              </a:r>
              <a:endParaRPr sz="1200">
                <a:solidFill>
                  <a:srgbClr val="404040"/>
                </a:solidFill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5359325" y="1000200"/>
              <a:ext cx="854400" cy="2403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404040"/>
                  </a:solidFill>
                </a:rPr>
                <a:t>LiveData</a:t>
              </a:r>
              <a:endParaRPr sz="1200">
                <a:solidFill>
                  <a:srgbClr val="404040"/>
                </a:solidFill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5458300" y="1065850"/>
              <a:ext cx="854400" cy="2403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/>
                <a:t>Entity</a:t>
              </a:r>
              <a:endParaRPr sz="1200"/>
            </a:p>
          </p:txBody>
        </p:sp>
      </p:grpSp>
      <p:cxnSp>
        <p:nvCxnSpPr>
          <p:cNvPr id="250" name="Google Shape;250;p27"/>
          <p:cNvCxnSpPr>
            <a:endCxn id="248" idx="0"/>
          </p:cNvCxnSpPr>
          <p:nvPr/>
        </p:nvCxnSpPr>
        <p:spPr>
          <a:xfrm>
            <a:off x="6195763" y="3695013"/>
            <a:ext cx="36000" cy="587700"/>
          </a:xfrm>
          <a:prstGeom prst="straightConnector1">
            <a:avLst/>
          </a:prstGeom>
          <a:noFill/>
          <a:ln w="19050" cap="flat" cmpd="sng">
            <a:solidFill>
              <a:srgbClr val="51515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7"/>
          <p:cNvCxnSpPr/>
          <p:nvPr/>
        </p:nvCxnSpPr>
        <p:spPr>
          <a:xfrm rot="10800000">
            <a:off x="6654875" y="4912600"/>
            <a:ext cx="273900" cy="0"/>
          </a:xfrm>
          <a:prstGeom prst="straightConnector1">
            <a:avLst/>
          </a:prstGeom>
          <a:noFill/>
          <a:ln w="19050" cap="flat" cmpd="sng">
            <a:solidFill>
              <a:srgbClr val="51515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27"/>
          <p:cNvCxnSpPr/>
          <p:nvPr/>
        </p:nvCxnSpPr>
        <p:spPr>
          <a:xfrm rot="10800000">
            <a:off x="6654875" y="5065000"/>
            <a:ext cx="273900" cy="0"/>
          </a:xfrm>
          <a:prstGeom prst="straightConnector1">
            <a:avLst/>
          </a:prstGeom>
          <a:noFill/>
          <a:ln w="19050" cap="flat" cmpd="sng">
            <a:solidFill>
              <a:srgbClr val="51515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3" name="Google Shape;253;p27"/>
          <p:cNvSpPr/>
          <p:nvPr/>
        </p:nvSpPr>
        <p:spPr>
          <a:xfrm>
            <a:off x="4796000" y="4300000"/>
            <a:ext cx="861000" cy="2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5137350" y="1906975"/>
            <a:ext cx="3883800" cy="182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1AA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 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uid:Int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firstName:String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lastName:String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6900" y="2039775"/>
            <a:ext cx="50475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15000"/>
              </a:lnSpc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Entity instance = </a:t>
            </a:r>
            <a:br>
              <a:rPr lang="en" sz="2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row in a database table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810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Define entities as </a:t>
            </a: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POJO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classes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810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1 instance = 1 row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810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Member variable = column name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4281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2094</Words>
  <Application>Microsoft Office PowerPoint</Application>
  <PresentationFormat>On-screen Show (4:3)</PresentationFormat>
  <Paragraphs>516</Paragraphs>
  <Slides>63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Roboto</vt:lpstr>
      <vt:lpstr>Arial</vt:lpstr>
      <vt:lpstr>Calibri</vt:lpstr>
      <vt:lpstr>Consolas</vt:lpstr>
      <vt:lpstr>Courier New</vt:lpstr>
      <vt:lpstr>Wingdings</vt:lpstr>
      <vt:lpstr>1_Retrospect</vt:lpstr>
      <vt:lpstr>Week 9: Room Database</vt:lpstr>
      <vt:lpstr>Today's Topics</vt:lpstr>
      <vt:lpstr>Room overview</vt:lpstr>
      <vt:lpstr>Components of Room</vt:lpstr>
      <vt:lpstr>Room Database Architecture</vt:lpstr>
      <vt:lpstr>Room Configuration in Android Studio</vt:lpstr>
      <vt:lpstr>Room Configuration in Android Studio</vt:lpstr>
      <vt:lpstr>Room Configuration in Android Studio</vt:lpstr>
      <vt:lpstr>Entity  </vt:lpstr>
      <vt:lpstr>Entity instance = row in a database table</vt:lpstr>
      <vt:lpstr>Annotate entities  </vt:lpstr>
      <vt:lpstr>Annotate entities for Data Class  </vt:lpstr>
      <vt:lpstr>@Entity annotation </vt:lpstr>
      <vt:lpstr>@PrimaryKey annotation </vt:lpstr>
      <vt:lpstr>@NonNull annotation </vt:lpstr>
      <vt:lpstr>@ColumnInfo annotation </vt:lpstr>
      <vt:lpstr>Getters, setters </vt:lpstr>
      <vt:lpstr>Relationships </vt:lpstr>
      <vt:lpstr>Many more annotations</vt:lpstr>
      <vt:lpstr>Data access object </vt:lpstr>
      <vt:lpstr>Data access object </vt:lpstr>
      <vt:lpstr>Example DAO </vt:lpstr>
      <vt:lpstr>Example queries </vt:lpstr>
      <vt:lpstr>Room</vt:lpstr>
      <vt:lpstr>Room</vt:lpstr>
      <vt:lpstr>Creating Room database </vt:lpstr>
      <vt:lpstr>Room class example </vt:lpstr>
      <vt:lpstr>Use Database builder </vt:lpstr>
      <vt:lpstr>Specify database class and name </vt:lpstr>
      <vt:lpstr>Specify onOpen callback </vt:lpstr>
      <vt:lpstr>Specify migration strategy</vt:lpstr>
      <vt:lpstr>Room database creation example </vt:lpstr>
      <vt:lpstr>Initialize DB in onOpen callback </vt:lpstr>
      <vt:lpstr>Room caveats </vt:lpstr>
      <vt:lpstr>ViewModel </vt:lpstr>
      <vt:lpstr>ViewModel </vt:lpstr>
      <vt:lpstr>Survives configuration changes </vt:lpstr>
      <vt:lpstr>ViewModel serves data</vt:lpstr>
      <vt:lpstr>Best practice to use repository</vt:lpstr>
      <vt:lpstr>Restaurant analogy </vt:lpstr>
      <vt:lpstr>ViewModel example using repository </vt:lpstr>
      <vt:lpstr>ViewModel example continued</vt:lpstr>
      <vt:lpstr>Do not pass context into ViewModel </vt:lpstr>
      <vt:lpstr>ViewModel does not survive app closure </vt:lpstr>
      <vt:lpstr>Repository </vt:lpstr>
      <vt:lpstr>Repository fetches or generates data </vt:lpstr>
      <vt:lpstr>Multiple backends </vt:lpstr>
      <vt:lpstr>Repository example </vt:lpstr>
      <vt:lpstr>Get and insert data </vt:lpstr>
      <vt:lpstr>LiveData</vt:lpstr>
      <vt:lpstr>LiveData </vt:lpstr>
      <vt:lpstr>Use LiveData to keep UI up to date  </vt:lpstr>
      <vt:lpstr>Creating LiveData </vt:lpstr>
      <vt:lpstr>Using LiveData with Room </vt:lpstr>
      <vt:lpstr>Passing LiveData through layers </vt:lpstr>
      <vt:lpstr>Passing LiveData through layers </vt:lpstr>
      <vt:lpstr>Observing LiveData </vt:lpstr>
      <vt:lpstr>Observing LiveData: example </vt:lpstr>
      <vt:lpstr>No memory leaks </vt:lpstr>
      <vt:lpstr>LiveData is always up to date </vt:lpstr>
      <vt:lpstr>LiveData handles configuration changes </vt:lpstr>
      <vt:lpstr>Share resources 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135</cp:revision>
  <dcterms:created xsi:type="dcterms:W3CDTF">2016-01-04T20:50:07Z</dcterms:created>
  <dcterms:modified xsi:type="dcterms:W3CDTF">2023-09-24T02:34:25Z</dcterms:modified>
</cp:coreProperties>
</file>