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unito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77a4052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7777a4052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77a405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777a4052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7e29fcae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7e29fcae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77a405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777a405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77a405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777a405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8" name="Google Shape;48;p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3" name="Google Shape;53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5886353" y="1243"/>
            <a:ext cx="3257453" cy="1261514"/>
            <a:chOff x="6917201" y="0"/>
            <a:chExt cx="2227777" cy="863400"/>
          </a:xfrm>
        </p:grpSpPr>
        <p:sp>
          <p:nvSpPr>
            <p:cNvPr id="57" name="Google Shape;5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7" name="Google Shape;67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71" name="Google Shape;71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920496" y="925650"/>
            <a:ext cx="686343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4500" b="1" dirty="0"/>
              <a:t>Week 1</a:t>
            </a:r>
            <a:endParaRPr sz="45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4500" dirty="0"/>
              <a:t>Introduction to Database</a:t>
            </a:r>
            <a:br>
              <a:rPr lang="en-GB" sz="4500" dirty="0"/>
            </a:br>
            <a:r>
              <a:rPr lang="en-GB" sz="1400" dirty="0"/>
              <a:t>Ts. Chng Chern Wei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File-Based Systems - Limitation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>
                <a:highlight>
                  <a:srgbClr val="FFFF00"/>
                </a:highlight>
              </a:rPr>
              <a:t>Duplication</a:t>
            </a:r>
            <a:r>
              <a:rPr lang="en-GB" sz="1800" dirty="0"/>
              <a:t> of data (redundancy)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Loss of data </a:t>
            </a:r>
            <a:r>
              <a:rPr lang="en-GB" sz="1800" dirty="0">
                <a:highlight>
                  <a:srgbClr val="FFFF00"/>
                </a:highlight>
              </a:rPr>
              <a:t>integrity</a:t>
            </a:r>
            <a:r>
              <a:rPr lang="en-GB" sz="1800" dirty="0"/>
              <a:t> - uncertainty of the correct version of data and no consistency.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Data </a:t>
            </a:r>
            <a:r>
              <a:rPr lang="en-GB" sz="1800" dirty="0">
                <a:highlight>
                  <a:srgbClr val="FFFF00"/>
                </a:highlight>
              </a:rPr>
              <a:t>dependence</a:t>
            </a:r>
            <a:r>
              <a:rPr lang="en-GB" sz="1800" dirty="0"/>
              <a:t> - application program defines the data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>
                <a:highlight>
                  <a:srgbClr val="FFFF00"/>
                </a:highlight>
              </a:rPr>
              <a:t>Incompatibility</a:t>
            </a:r>
            <a:r>
              <a:rPr lang="en-GB" sz="1800" dirty="0"/>
              <a:t> of file formats (isolation)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>
                <a:highlight>
                  <a:srgbClr val="FFFF00"/>
                </a:highlight>
              </a:rPr>
              <a:t>Fixed queries </a:t>
            </a:r>
            <a:r>
              <a:rPr lang="en-GB" sz="1800" dirty="0"/>
              <a:t>of application program.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Data </a:t>
            </a:r>
            <a:r>
              <a:rPr lang="en-GB" sz="1800" dirty="0">
                <a:highlight>
                  <a:srgbClr val="FFFF00"/>
                </a:highlight>
              </a:rPr>
              <a:t>Security</a:t>
            </a:r>
            <a:endParaRPr sz="18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Database Management System</a:t>
            </a:r>
            <a:br>
              <a:rPr lang="en-GB"/>
            </a:br>
            <a:r>
              <a:rPr lang="en-GB"/>
              <a:t>(DBMS)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4148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a Database </a:t>
            </a:r>
            <a:br>
              <a:rPr lang="en-GB"/>
            </a:br>
            <a:r>
              <a:rPr lang="en-GB"/>
              <a:t>Management System?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8550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A DataBase Management System (DBMS) is a collection of programs that enables users to organize (</a:t>
            </a:r>
            <a:r>
              <a:rPr lang="en-GB" sz="1800" b="1"/>
              <a:t>create</a:t>
            </a:r>
            <a:r>
              <a:rPr lang="en-GB" sz="1800"/>
              <a:t>, </a:t>
            </a:r>
            <a:r>
              <a:rPr lang="en-GB" sz="1800" b="1"/>
              <a:t>retrieve</a:t>
            </a:r>
            <a:r>
              <a:rPr lang="en-GB" sz="1800"/>
              <a:t>, </a:t>
            </a:r>
            <a:r>
              <a:rPr lang="en-GB" sz="1800" b="1"/>
              <a:t>update</a:t>
            </a:r>
            <a:r>
              <a:rPr lang="en-GB" sz="1800"/>
              <a:t>, and </a:t>
            </a:r>
            <a:r>
              <a:rPr lang="en-GB" sz="1800" b="1"/>
              <a:t>manage</a:t>
            </a:r>
            <a:r>
              <a:rPr lang="en-GB" sz="1800"/>
              <a:t>) data in a database information that is both </a:t>
            </a:r>
            <a:r>
              <a:rPr lang="en-GB" sz="1800" i="1"/>
              <a:t>convenient</a:t>
            </a:r>
            <a:r>
              <a:rPr lang="en-GB" sz="1800"/>
              <a:t> and </a:t>
            </a:r>
            <a:r>
              <a:rPr lang="en-GB" sz="1800" i="1"/>
              <a:t>efficient</a:t>
            </a:r>
            <a:r>
              <a:rPr lang="en-GB" sz="1800"/>
              <a:t>. </a:t>
            </a:r>
            <a:endParaRPr sz="1800"/>
          </a:p>
        </p:txBody>
      </p:sp>
      <p:pic>
        <p:nvPicPr>
          <p:cNvPr id="208" name="Google Shape;208;p24" descr="Image result for dbms"/>
          <p:cNvPicPr preferRelativeResize="0"/>
          <p:nvPr/>
        </p:nvPicPr>
        <p:blipFill rotWithShape="1">
          <a:blip r:embed="rId3">
            <a:alphaModFix/>
          </a:blip>
          <a:srcRect t="4391" b="4854"/>
          <a:stretch/>
        </p:blipFill>
        <p:spPr>
          <a:xfrm>
            <a:off x="4875825" y="708625"/>
            <a:ext cx="3796500" cy="38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5064600" y="541675"/>
            <a:ext cx="3576300" cy="3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The way users recognize the data is called the </a:t>
            </a:r>
            <a:r>
              <a:rPr lang="en-GB" sz="1800" b="1"/>
              <a:t>External Level</a:t>
            </a:r>
            <a:r>
              <a:rPr lang="en-GB" sz="1800"/>
              <a:t>.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The way the DBMS and the operating system distinguish the data is the</a:t>
            </a:r>
            <a:r>
              <a:rPr lang="en-GB" sz="1800" b="1"/>
              <a:t> Internal Level</a:t>
            </a:r>
            <a:r>
              <a:rPr lang="en-GB" sz="1800"/>
              <a:t>, where the data is stored using the data structures and file.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The </a:t>
            </a:r>
            <a:r>
              <a:rPr lang="en-GB" sz="1800" b="1"/>
              <a:t>Conceptual Level </a:t>
            </a:r>
            <a:r>
              <a:rPr lang="en-GB" sz="1800"/>
              <a:t>offers both the mapping and the desired independence between the external and internal levels.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800"/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075" y="541663"/>
            <a:ext cx="4201925" cy="40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advantages a DBMS offer?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 dirty="0"/>
              <a:t>Database management systems provide several functions in addition to simple file management: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allow </a:t>
            </a:r>
            <a:r>
              <a:rPr lang="en-GB" sz="1800" dirty="0">
                <a:highlight>
                  <a:srgbClr val="FFFF00"/>
                </a:highlight>
              </a:rPr>
              <a:t>concurrency</a:t>
            </a:r>
            <a:endParaRPr sz="1800" dirty="0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control </a:t>
            </a:r>
            <a:r>
              <a:rPr lang="en-GB" sz="1800" dirty="0">
                <a:highlight>
                  <a:srgbClr val="FFFF00"/>
                </a:highlight>
              </a:rPr>
              <a:t>security</a:t>
            </a:r>
            <a:endParaRPr sz="1800" dirty="0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maintain </a:t>
            </a:r>
            <a:r>
              <a:rPr lang="en-GB" sz="1800" dirty="0">
                <a:highlight>
                  <a:srgbClr val="FFFF00"/>
                </a:highlight>
              </a:rPr>
              <a:t>data integrity</a:t>
            </a:r>
            <a:endParaRPr sz="1800" dirty="0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provide for </a:t>
            </a:r>
            <a:r>
              <a:rPr lang="en-GB" sz="1800" dirty="0">
                <a:highlight>
                  <a:srgbClr val="FFFF00"/>
                </a:highlight>
              </a:rPr>
              <a:t>backup</a:t>
            </a:r>
            <a:r>
              <a:rPr lang="en-GB" sz="1800" dirty="0"/>
              <a:t> and recovery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control </a:t>
            </a:r>
            <a:r>
              <a:rPr lang="en-GB" sz="1800" dirty="0">
                <a:highlight>
                  <a:srgbClr val="FFFF00"/>
                </a:highlight>
              </a:rPr>
              <a:t>redundancy</a:t>
            </a:r>
            <a:endParaRPr sz="1800" dirty="0">
              <a:highlight>
                <a:srgbClr val="FFFF00"/>
              </a:highlight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39765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allow </a:t>
            </a:r>
            <a:r>
              <a:rPr lang="en-GB" sz="1800" dirty="0">
                <a:highlight>
                  <a:srgbClr val="FFFF00"/>
                </a:highlight>
              </a:rPr>
              <a:t>data independence</a:t>
            </a:r>
            <a:endParaRPr sz="1800" dirty="0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provide </a:t>
            </a:r>
            <a:r>
              <a:rPr lang="en-GB" sz="1800" dirty="0">
                <a:highlight>
                  <a:srgbClr val="FFFF00"/>
                </a:highlight>
              </a:rPr>
              <a:t>non-procedural query language</a:t>
            </a:r>
            <a:endParaRPr sz="1800" dirty="0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perform </a:t>
            </a:r>
            <a:r>
              <a:rPr lang="en-GB" sz="1800" dirty="0">
                <a:highlight>
                  <a:srgbClr val="FFFF00"/>
                </a:highlight>
              </a:rPr>
              <a:t>automatic query optimization</a:t>
            </a:r>
            <a:endParaRPr sz="18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DBMS: Allow Concurrency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Concurrency control is the procedure in DBMS for managing </a:t>
            </a:r>
            <a:r>
              <a:rPr lang="en-GB" sz="1800" b="1"/>
              <a:t>simultaneous </a:t>
            </a:r>
            <a:r>
              <a:rPr lang="en-GB" sz="1800"/>
              <a:t>operations without conflicting with each other.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Concurrency control is used to address such conflicts which mostly occur with a multi-user system. It helps you to make sure that database transactions are performed concurrently without violating the data integrity of respective databases. Example, buy movie ticket online.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DBMS: Control Security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Availability loss</a:t>
            </a:r>
            <a:r>
              <a:rPr lang="en-GB" sz="1800"/>
              <a:t> − Availability loss refers to non-availability of database objects by legitimate users.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Integrity loss</a:t>
            </a:r>
            <a:r>
              <a:rPr lang="en-GB" sz="1800"/>
              <a:t> − Integrity loss occurs when unacceptable operations are performed upon the database either accidentally or maliciously leads to corrupted data.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Confidentiality loss</a:t>
            </a:r>
            <a:r>
              <a:rPr lang="en-GB" sz="1800"/>
              <a:t> − Confidentiality loss occurs due to unauthorized or unintentional disclosure of confidential information. It may result in illegal actions, security threats and loss in public confidence.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DBMS: Control </a:t>
            </a:r>
            <a:r>
              <a:rPr lang="en-GB" b="1"/>
              <a:t>Redundancy</a:t>
            </a:r>
            <a:endParaRPr b="1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 b="1"/>
              <a:t>Data redundancy</a:t>
            </a:r>
            <a:r>
              <a:rPr lang="en-GB" sz="1800"/>
              <a:t> is a condition created within a database or data storage technology in which the </a:t>
            </a:r>
            <a:r>
              <a:rPr lang="en-GB" sz="1800" b="1"/>
              <a:t>same piece of data</a:t>
            </a:r>
            <a:r>
              <a:rPr lang="en-GB" sz="1800"/>
              <a:t> is held in two separate places.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This can mean two different fields within a single database, or two different spots in multiple software environments or platforms.</a:t>
            </a:r>
            <a:endParaRPr sz="1800"/>
          </a:p>
        </p:txBody>
      </p:sp>
      <p:pic>
        <p:nvPicPr>
          <p:cNvPr id="240" name="Google Shape;240;p29" descr="Image result for database redundanc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1475" y="3649925"/>
            <a:ext cx="4286250" cy="101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DBMS: Allow Data Independence</a:t>
            </a:r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If a database system is not multi-layered, then it becomes difficult to make any changes in the database system.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A database system normally contains a lot of data in addition to users’ data. It stores data about data, known as </a:t>
            </a:r>
            <a:r>
              <a:rPr lang="en-GB" sz="1800" b="1"/>
              <a:t>metadata</a:t>
            </a:r>
            <a:r>
              <a:rPr lang="en-GB" sz="1800"/>
              <a:t>, to locate and retrieve data easily.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Metadata itself follows a layered architecture, so that when we change data at one layer, it does not affect the data at another level. This data is independent but mapped to each other.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DBMS: </a:t>
            </a:r>
            <a:br>
              <a:rPr lang="en-GB"/>
            </a:br>
            <a:r>
              <a:rPr lang="en-GB"/>
              <a:t>Provide non-procedural query language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0602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In simple words, a Language which is used to store and retrieve data from database is known as </a:t>
            </a:r>
            <a:r>
              <a:rPr lang="en-GB" sz="1800" b="1"/>
              <a:t>query language</a:t>
            </a:r>
            <a:r>
              <a:rPr lang="en-GB" sz="1800"/>
              <a:t>.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There are two types of query language: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b="1"/>
              <a:t>Procedural </a:t>
            </a:r>
            <a:r>
              <a:rPr lang="en-GB" sz="1800"/>
              <a:t>Query language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b="1"/>
              <a:t>Non-procedural</a:t>
            </a:r>
            <a:r>
              <a:rPr lang="en-GB" sz="1800"/>
              <a:t> query language</a:t>
            </a:r>
            <a:endParaRPr sz="1800"/>
          </a:p>
        </p:txBody>
      </p:sp>
      <p:pic>
        <p:nvPicPr>
          <p:cNvPr id="253" name="Google Shape;253;p31" descr="Relational Algebra and Calculus - Query Language ty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9100" y="2307050"/>
            <a:ext cx="4552800" cy="22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39375" y="6683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Data?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3866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collection of </a:t>
            </a:r>
            <a:r>
              <a:rPr lang="en-GB" sz="1800" b="1"/>
              <a:t>raw </a:t>
            </a:r>
            <a:r>
              <a:rPr lang="en-GB" sz="1800"/>
              <a:t>facts and figures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Raw material that can be processed by any computing machine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can be represented in the form of numbers and words which can be stored in computer’s language.</a:t>
            </a:r>
            <a:endParaRPr sz="1800"/>
          </a:p>
        </p:txBody>
      </p:sp>
      <p:pic>
        <p:nvPicPr>
          <p:cNvPr id="135" name="Google Shape;135;p14" descr="Image result for dat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4950" y="1501950"/>
            <a:ext cx="3420651" cy="2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819150" y="775200"/>
            <a:ext cx="7505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400" b="1"/>
              <a:t>1. Procedural Query language: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In procedural query language, user instructs the system to perform a series of operations to produce the desired results. Here users tells what data to be retrieved from database and how to retrieve it.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2400" b="1"/>
              <a:t>2. Non-procedural query language: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In Non-procedural query language, user instructs the system to produce the desired result</a:t>
            </a:r>
            <a:r>
              <a:rPr lang="en-GB" sz="1800" b="1"/>
              <a:t> without telling the step by step process</a:t>
            </a:r>
            <a:r>
              <a:rPr lang="en-GB" sz="1800"/>
              <a:t>. Here users tells what data to be retrieved from database but doesn’t tell how to retrieve it.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DBMS Users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Where is DBMS being used?</a:t>
            </a:r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Airlines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reservations, schedules, etc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Telecom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calls made, customer details, network usage, etc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Universities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course registration, results, grades, etc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products, purchases, customers, ecommerce etc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Banking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 transactions etc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DBMS Example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SQL Server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Access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5" descr="Image result for mysql logo"/>
          <p:cNvPicPr preferRelativeResize="0"/>
          <p:nvPr/>
        </p:nvPicPr>
        <p:blipFill rotWithShape="1">
          <a:blip r:embed="rId3">
            <a:alphaModFix/>
          </a:blip>
          <a:srcRect t="21424" b="28128"/>
          <a:stretch/>
        </p:blipFill>
        <p:spPr>
          <a:xfrm>
            <a:off x="5649475" y="3194275"/>
            <a:ext cx="2980025" cy="15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 descr="Image result for oracle"/>
          <p:cNvPicPr preferRelativeResize="0"/>
          <p:nvPr/>
        </p:nvPicPr>
        <p:blipFill rotWithShape="1">
          <a:blip r:embed="rId4">
            <a:alphaModFix/>
          </a:blip>
          <a:srcRect l="9833" t="18743" r="9364" b="17198"/>
          <a:stretch/>
        </p:blipFill>
        <p:spPr>
          <a:xfrm>
            <a:off x="3916800" y="2690575"/>
            <a:ext cx="3232450" cy="12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 descr="Image result for ms access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9600" y="924248"/>
            <a:ext cx="1685250" cy="164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 descr="Image result for microsoft sql server"/>
          <p:cNvPicPr preferRelativeResize="0"/>
          <p:nvPr/>
        </p:nvPicPr>
        <p:blipFill rotWithShape="1">
          <a:blip r:embed="rId6">
            <a:alphaModFix/>
          </a:blip>
          <a:srcRect l="12911" r="11672"/>
          <a:stretch/>
        </p:blipFill>
        <p:spPr>
          <a:xfrm>
            <a:off x="3839100" y="340800"/>
            <a:ext cx="2611200" cy="21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Who Interacts with a DBMS?</a:t>
            </a: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different individuals are involved with a database management system over its life: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analysts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designers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administrators (DBA)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developers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System Analyst </a:t>
            </a:r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/>
              <a:t>Implements computer system requirements by </a:t>
            </a:r>
            <a:r>
              <a:rPr lang="en-GB" sz="1800" dirty="0">
                <a:highlight>
                  <a:srgbClr val="FFFF00"/>
                </a:highlight>
              </a:rPr>
              <a:t>defining and </a:t>
            </a:r>
            <a:r>
              <a:rPr lang="en-GB" sz="1800" dirty="0" err="1">
                <a:highlight>
                  <a:srgbClr val="FFFF00"/>
                </a:highlight>
              </a:rPr>
              <a:t>analyzing</a:t>
            </a:r>
            <a:r>
              <a:rPr lang="en-GB" sz="1800" dirty="0">
                <a:highlight>
                  <a:srgbClr val="FFFF00"/>
                </a:highlight>
              </a:rPr>
              <a:t> system problems</a:t>
            </a:r>
            <a:r>
              <a:rPr lang="en-GB" sz="1800" dirty="0"/>
              <a:t>; designing and </a:t>
            </a:r>
            <a:r>
              <a:rPr lang="en-GB" sz="1800" dirty="0">
                <a:highlight>
                  <a:srgbClr val="FFFF00"/>
                </a:highlight>
              </a:rPr>
              <a:t>testing standards and solutions</a:t>
            </a:r>
            <a:r>
              <a:rPr lang="en-GB" sz="1800" dirty="0"/>
              <a:t>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highlight>
                  <a:srgbClr val="00FFFF"/>
                </a:highlight>
              </a:rPr>
              <a:t>Identify application problem by communicating with clients; </a:t>
            </a:r>
            <a:r>
              <a:rPr lang="en-GB" sz="1800" dirty="0"/>
              <a:t>evaluating procedures and processes.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/>
              <a:t>Develops solution by preparing and </a:t>
            </a:r>
            <a:r>
              <a:rPr lang="en-GB" sz="1800" dirty="0">
                <a:highlight>
                  <a:srgbClr val="FFFF00"/>
                </a:highlight>
              </a:rPr>
              <a:t>evaluating alternative workflow solutions.</a:t>
            </a:r>
            <a:endParaRPr sz="1800" dirty="0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highlight>
                  <a:srgbClr val="00FFFF"/>
                </a:highlight>
              </a:rPr>
              <a:t>Controls solution by establishing specifications and coordinating production</a:t>
            </a:r>
            <a:r>
              <a:rPr lang="en-GB" sz="1800" dirty="0"/>
              <a:t> with programmers.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3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Database Designer</a:t>
            </a:r>
            <a:endParaRPr/>
          </a:p>
        </p:txBody>
      </p:sp>
      <p:sp>
        <p:nvSpPr>
          <p:cNvPr id="297" name="Google Shape;297;p38"/>
          <p:cNvSpPr txBox="1">
            <a:spLocks noGrp="1"/>
          </p:cNvSpPr>
          <p:nvPr>
            <p:ph type="body" idx="1"/>
          </p:nvPr>
        </p:nvSpPr>
        <p:spPr>
          <a:xfrm>
            <a:off x="677901" y="194612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sz="1800" dirty="0">
                <a:solidFill>
                  <a:srgbClr val="000000"/>
                </a:solidFill>
              </a:rPr>
              <a:t>Responsible for 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</a:rPr>
              <a:t>defining the detailed </a:t>
            </a:r>
            <a:r>
              <a:rPr lang="en-GB" sz="1800" b="1" dirty="0">
                <a:solidFill>
                  <a:srgbClr val="000000"/>
                </a:solidFill>
                <a:highlight>
                  <a:srgbClr val="FFFF00"/>
                </a:highlight>
              </a:rPr>
              <a:t>database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</a:rPr>
              <a:t> design</a:t>
            </a:r>
            <a:r>
              <a:rPr lang="en-GB" sz="1800" dirty="0">
                <a:solidFill>
                  <a:srgbClr val="000000"/>
                </a:solidFill>
              </a:rPr>
              <a:t>, including </a:t>
            </a:r>
            <a:r>
              <a:rPr lang="en-GB" sz="1800" dirty="0">
                <a:solidFill>
                  <a:srgbClr val="000000"/>
                </a:solidFill>
                <a:highlight>
                  <a:srgbClr val="00FFFF"/>
                </a:highlight>
              </a:rPr>
              <a:t>tables, indexes, views, constraints, triggers, stored procedures</a:t>
            </a:r>
            <a:r>
              <a:rPr lang="en-GB" sz="1800" dirty="0">
                <a:solidFill>
                  <a:srgbClr val="000000"/>
                </a:solidFill>
              </a:rPr>
              <a:t>, and other </a:t>
            </a:r>
            <a:r>
              <a:rPr lang="en-GB" sz="1800" b="1" dirty="0">
                <a:solidFill>
                  <a:srgbClr val="000000"/>
                </a:solidFill>
              </a:rPr>
              <a:t>database</a:t>
            </a:r>
            <a:r>
              <a:rPr lang="en-GB" sz="1800" dirty="0">
                <a:solidFill>
                  <a:srgbClr val="000000"/>
                </a:solidFill>
              </a:rPr>
              <a:t>-specific constructs needed to store, retrieve, and delete persistent objects.</a:t>
            </a:r>
            <a:endParaRPr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Application Developer</a:t>
            </a:r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>
            <a:off x="819150" y="3058649"/>
            <a:ext cx="7505700" cy="97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 dirty="0">
                <a:solidFill>
                  <a:srgbClr val="000000"/>
                </a:solidFill>
              </a:rPr>
              <a:t>Database developers 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</a:rPr>
              <a:t>create management methods and systems to access information </a:t>
            </a:r>
            <a:r>
              <a:rPr lang="en-GB" sz="1800" dirty="0">
                <a:solidFill>
                  <a:srgbClr val="000000"/>
                </a:solidFill>
              </a:rPr>
              <a:t>stored in databases efficiently.</a:t>
            </a:r>
            <a:r>
              <a:rPr lang="en-US" sz="1800" dirty="0">
                <a:solidFill>
                  <a:srgbClr val="000000"/>
                </a:solidFill>
              </a:rPr>
              <a:t> They design, develop, test, implement and maintain new and existing databases. </a:t>
            </a:r>
            <a:endParaRPr sz="1800" dirty="0"/>
          </a:p>
        </p:txBody>
      </p:sp>
      <p:sp>
        <p:nvSpPr>
          <p:cNvPr id="2" name="Google Shape;309;p40">
            <a:extLst>
              <a:ext uri="{FF2B5EF4-FFF2-40B4-BE49-F238E27FC236}">
                <a16:creationId xmlns:a16="http://schemas.microsoft.com/office/drawing/2014/main" id="{E7164FC5-488A-51C5-2373-FEFA34B63EEB}"/>
              </a:ext>
            </a:extLst>
          </p:cNvPr>
          <p:cNvSpPr txBox="1">
            <a:spLocks/>
          </p:cNvSpPr>
          <p:nvPr/>
        </p:nvSpPr>
        <p:spPr>
          <a:xfrm>
            <a:off x="819150" y="1475097"/>
            <a:ext cx="7505700" cy="132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1800" dirty="0">
                <a:solidFill>
                  <a:srgbClr val="000000"/>
                </a:solidFill>
              </a:rPr>
              <a:t>Responsible for Creating and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</a:rPr>
              <a:t>implementing the source code of new applications and data </a:t>
            </a:r>
            <a:r>
              <a:rPr lang="en-US" sz="1800" dirty="0">
                <a:solidFill>
                  <a:srgbClr val="000000"/>
                </a:solidFill>
              </a:rPr>
              <a:t>gathering before development of a database.</a:t>
            </a:r>
          </a:p>
        </p:txBody>
      </p:sp>
      <p:sp>
        <p:nvSpPr>
          <p:cNvPr id="3" name="Google Shape;308;p40">
            <a:extLst>
              <a:ext uri="{FF2B5EF4-FFF2-40B4-BE49-F238E27FC236}">
                <a16:creationId xmlns:a16="http://schemas.microsoft.com/office/drawing/2014/main" id="{FB1ED3C9-8D65-7307-5E68-E655F17A375C}"/>
              </a:ext>
            </a:extLst>
          </p:cNvPr>
          <p:cNvSpPr txBox="1">
            <a:spLocks/>
          </p:cNvSpPr>
          <p:nvPr/>
        </p:nvSpPr>
        <p:spPr>
          <a:xfrm>
            <a:off x="819150" y="259125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GB" dirty="0"/>
              <a:t>Database Developer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Database Administrator (DBA)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 dirty="0"/>
              <a:t>A specialized computer systems administrator who maintains a successful database environment by </a:t>
            </a:r>
            <a:r>
              <a:rPr lang="en-GB" sz="1800" dirty="0">
                <a:highlight>
                  <a:srgbClr val="FFFF00"/>
                </a:highlight>
              </a:rPr>
              <a:t>directing or performing all related activities to keep the data secure</a:t>
            </a:r>
            <a:r>
              <a:rPr lang="en-GB" sz="1800" dirty="0"/>
              <a:t>. 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 dirty="0"/>
              <a:t>The top responsibility of a DBA professional is to </a:t>
            </a:r>
            <a:r>
              <a:rPr lang="en-GB" sz="1800" dirty="0">
                <a:highlight>
                  <a:srgbClr val="FFFF00"/>
                </a:highlight>
              </a:rPr>
              <a:t>maintain data integrity</a:t>
            </a:r>
            <a:r>
              <a:rPr lang="en-GB" sz="1800" dirty="0"/>
              <a:t>. This means the DBA will ensure that data is secure from unauthorized access but is available to users.</a:t>
            </a:r>
            <a:endParaRPr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EC48-AF62-42E9-8522-985EBCDD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26" y="1821472"/>
            <a:ext cx="7505700" cy="954600"/>
          </a:xfrm>
        </p:spPr>
        <p:txBody>
          <a:bodyPr/>
          <a:lstStyle/>
          <a:p>
            <a:pPr algn="ctr"/>
            <a:r>
              <a:rPr lang="en-MY" sz="4400" dirty="0"/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136037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Information?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Systematic and meaningful form of data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Knowledge acquired through study or experience.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Information helps human beings in their decision making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EC48-AF62-42E9-8522-985EBCDD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26" y="1821472"/>
            <a:ext cx="7505700" cy="954600"/>
          </a:xfrm>
        </p:spPr>
        <p:txBody>
          <a:bodyPr/>
          <a:lstStyle/>
          <a:p>
            <a:pPr algn="ctr"/>
            <a:r>
              <a:rPr lang="en-MY" sz="4400"/>
              <a:t>Thank You!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62215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 descr="Image result for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3325" y="1686850"/>
            <a:ext cx="28575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a Database?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624193"/>
            <a:ext cx="5113800" cy="28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400" b="1" dirty="0"/>
              <a:t>General: </a:t>
            </a:r>
            <a:br>
              <a:rPr lang="en-GB" sz="2400" b="1" dirty="0"/>
            </a:br>
            <a:r>
              <a:rPr lang="en-GB" sz="1800" dirty="0"/>
              <a:t>A database is any collection of related data, designed to meet the information needs of an organization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en-GB" sz="1800" dirty="0"/>
            </a:br>
            <a:r>
              <a:rPr lang="en-GB" sz="2400" b="1" dirty="0"/>
              <a:t>Restrictive/ Specifically:</a:t>
            </a:r>
            <a:br>
              <a:rPr lang="en-GB" sz="2400" b="1" dirty="0"/>
            </a:br>
            <a:r>
              <a:rPr lang="en-GB" sz="1800" dirty="0"/>
              <a:t>A database is a </a:t>
            </a:r>
            <a:r>
              <a:rPr lang="en-GB" sz="1800" b="1" dirty="0"/>
              <a:t>persistent, logically coherent </a:t>
            </a:r>
            <a:r>
              <a:rPr lang="en-GB" sz="1800" dirty="0"/>
              <a:t>collection of inherently </a:t>
            </a:r>
            <a:r>
              <a:rPr lang="en-GB" sz="1800" b="1" dirty="0"/>
              <a:t>meaningful data</a:t>
            </a:r>
            <a:r>
              <a:rPr lang="en-GB" sz="1800" dirty="0"/>
              <a:t>, relevant</a:t>
            </a:r>
            <a:br>
              <a:rPr lang="en-GB" sz="1800" dirty="0"/>
            </a:br>
            <a:r>
              <a:rPr lang="en-GB" sz="1800" dirty="0"/>
              <a:t>to some aspects of the real world.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Database?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8204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A </a:t>
            </a:r>
            <a:r>
              <a:rPr lang="en-GB" sz="1800" b="1"/>
              <a:t>database </a:t>
            </a:r>
            <a:r>
              <a:rPr lang="en-GB" sz="1800"/>
              <a:t>is one of the essential components for many </a:t>
            </a:r>
            <a:r>
              <a:rPr lang="en-GB" sz="1800" b="1"/>
              <a:t>applications </a:t>
            </a:r>
            <a:r>
              <a:rPr lang="en-GB" sz="1800"/>
              <a:t>and is used for storing a series of data in a single set.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800"/>
              <a:t>In other words, it is a group/package of information that is put in order so that it can be easily accessed, manage, and update. </a:t>
            </a:r>
            <a:endParaRPr sz="1800"/>
          </a:p>
        </p:txBody>
      </p:sp>
      <p:pic>
        <p:nvPicPr>
          <p:cNvPr id="155" name="Google Shape;155;p17" descr="Image result for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2025" y="1107275"/>
            <a:ext cx="2502835" cy="32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Components of Database System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396850"/>
            <a:ext cx="4990500" cy="3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 b="1"/>
              <a:t>Users</a:t>
            </a:r>
            <a:r>
              <a:rPr lang="en-GB" sz="1800"/>
              <a:t> - </a:t>
            </a:r>
            <a:br>
              <a:rPr lang="en-GB" sz="1800"/>
            </a:br>
            <a:r>
              <a:rPr lang="en-GB" sz="1800"/>
              <a:t>People who interact with the database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Application Programmers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End Users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Administrators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 b="1"/>
              <a:t>Software </a:t>
            </a:r>
            <a:r>
              <a:rPr lang="en-GB" sz="1800"/>
              <a:t>- </a:t>
            </a:r>
            <a:br>
              <a:rPr lang="en-GB" sz="1800"/>
            </a:br>
            <a:r>
              <a:rPr lang="en-GB" sz="1800"/>
              <a:t>Lies between the stored data and the users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DBMS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Application Software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User Interface</a:t>
            </a:r>
            <a:endParaRPr sz="1800"/>
          </a:p>
        </p:txBody>
      </p:sp>
      <p:sp>
        <p:nvSpPr>
          <p:cNvPr id="162" name="Google Shape;162;p18"/>
          <p:cNvSpPr/>
          <p:nvPr/>
        </p:nvSpPr>
        <p:spPr>
          <a:xfrm>
            <a:off x="5576675" y="1630775"/>
            <a:ext cx="931800" cy="112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5572775" y="3574125"/>
            <a:ext cx="1092000" cy="19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5705375" y="3682850"/>
            <a:ext cx="1092000" cy="19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1900" y="1843100"/>
            <a:ext cx="25146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5576675" y="1630775"/>
            <a:ext cx="931800" cy="112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5664150" y="3603250"/>
            <a:ext cx="1092000" cy="19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Components of Database System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48450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 b="1"/>
              <a:t>Hardware </a:t>
            </a:r>
            <a:r>
              <a:rPr lang="en-GB" sz="1800"/>
              <a:t>- </a:t>
            </a:r>
            <a:br>
              <a:rPr lang="en-GB" sz="1800"/>
            </a:br>
            <a:r>
              <a:rPr lang="en-GB" sz="1800"/>
              <a:t>Physical device on which database resides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Computers, Disk Drives, Printers, Cables etc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 b="1"/>
              <a:t>Data </a:t>
            </a:r>
            <a:r>
              <a:rPr lang="en-GB" sz="1800"/>
              <a:t>- </a:t>
            </a:r>
            <a:br>
              <a:rPr lang="en-GB" sz="1800"/>
            </a:br>
            <a:r>
              <a:rPr lang="en-GB" sz="1800"/>
              <a:t>numbers, characters, pictures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sz="1800"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1900" y="1843100"/>
            <a:ext cx="25146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5576675" y="1630775"/>
            <a:ext cx="931800" cy="112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664150" y="3603250"/>
            <a:ext cx="1092000" cy="19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Traditional File-Based System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819150" y="1854400"/>
            <a:ext cx="2607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collection of application programs that perform services for the end users such as the production of reports. Each program defines and manages its own data.</a:t>
            </a:r>
            <a:endParaRPr sz="18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505" y="1667837"/>
            <a:ext cx="4729950" cy="28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Redundancy - inconsistency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438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Customer Order File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Invoice number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Customer account number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i="1"/>
              <a:t>Customer name, address, city, state, postcode</a:t>
            </a:r>
            <a:endParaRPr sz="1800" b="1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Order Date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Product Code, Product name, price, unit</a:t>
            </a:r>
            <a:endParaRPr sz="1800"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4572000" y="1990725"/>
            <a:ext cx="36438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Customer Account File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Account number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i="1"/>
              <a:t>Customer name,  mailing address, city, state, postcode</a:t>
            </a:r>
            <a:endParaRPr sz="18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Customer Mailing List File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i="1"/>
              <a:t>Customer name,  mailing address, city, state, postcode</a:t>
            </a:r>
            <a:endParaRPr sz="1800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1284</Words>
  <Application>Microsoft Office PowerPoint</Application>
  <PresentationFormat>On-screen Show (16:9)</PresentationFormat>
  <Paragraphs>126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Arial</vt:lpstr>
      <vt:lpstr>Nunito</vt:lpstr>
      <vt:lpstr>Shift</vt:lpstr>
      <vt:lpstr>Week 1 Introduction to Database Ts. Chng Chern Wei</vt:lpstr>
      <vt:lpstr>What is Data?</vt:lpstr>
      <vt:lpstr>What is Information?</vt:lpstr>
      <vt:lpstr>What is a Database?</vt:lpstr>
      <vt:lpstr>What is Database?</vt:lpstr>
      <vt:lpstr>Components of Database System</vt:lpstr>
      <vt:lpstr>Components of Database System</vt:lpstr>
      <vt:lpstr>Traditional File-Based System</vt:lpstr>
      <vt:lpstr>Data Redundancy - inconsistency</vt:lpstr>
      <vt:lpstr>File-Based Systems - Limitation</vt:lpstr>
      <vt:lpstr>Database Management System (DBMS)</vt:lpstr>
      <vt:lpstr>What is a Database  Management System?</vt:lpstr>
      <vt:lpstr>PowerPoint Presentation</vt:lpstr>
      <vt:lpstr>What advantages a DBMS offer?</vt:lpstr>
      <vt:lpstr>DBMS: Allow Concurrency</vt:lpstr>
      <vt:lpstr>DBMS: Control Security</vt:lpstr>
      <vt:lpstr>DBMS: Control Redundancy</vt:lpstr>
      <vt:lpstr>DBMS: Allow Data Independence</vt:lpstr>
      <vt:lpstr>DBMS:  Provide non-procedural query language</vt:lpstr>
      <vt:lpstr>PowerPoint Presentation</vt:lpstr>
      <vt:lpstr>DBMS Users</vt:lpstr>
      <vt:lpstr>Where is DBMS being used?</vt:lpstr>
      <vt:lpstr>DBMS Example</vt:lpstr>
      <vt:lpstr>Who Interacts with a DBMS?</vt:lpstr>
      <vt:lpstr>System Analyst </vt:lpstr>
      <vt:lpstr>Database Designer</vt:lpstr>
      <vt:lpstr>Application Developer</vt:lpstr>
      <vt:lpstr>Database Administrator (DBA)</vt:lpstr>
      <vt:lpstr>Q&amp;A?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Introduction to Database Ts. Chng Chern Wei</dc:title>
  <cp:lastModifiedBy>0204677 LIM ZHE YUAN</cp:lastModifiedBy>
  <cp:revision>11</cp:revision>
  <dcterms:modified xsi:type="dcterms:W3CDTF">2023-12-05T05:31:05Z</dcterms:modified>
</cp:coreProperties>
</file>