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88" r:id="rId6"/>
    <p:sldId id="289" r:id="rId7"/>
    <p:sldId id="290" r:id="rId8"/>
    <p:sldId id="260" r:id="rId9"/>
    <p:sldId id="291" r:id="rId10"/>
    <p:sldId id="292" r:id="rId11"/>
    <p:sldId id="293" r:id="rId12"/>
    <p:sldId id="294" r:id="rId13"/>
    <p:sldId id="287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7" userDrawn="1">
          <p15:clr>
            <a:srgbClr val="A4A3A4"/>
          </p15:clr>
        </p15:guide>
        <p15:guide id="2" orient="horz" pos="346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E063C"/>
    <a:srgbClr val="1B0C76"/>
    <a:srgbClr val="008A6C"/>
    <a:srgbClr val="009676"/>
    <a:srgbClr val="D20000"/>
    <a:srgbClr val="DE0000"/>
    <a:srgbClr val="1DCD3F"/>
    <a:srgbClr val="008266"/>
    <a:srgbClr val="007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>
        <p:guide pos="347"/>
        <p:guide orient="horz" pos="346"/>
        <p:guide pos="7333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5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3758882"/>
            <a:ext cx="4964681" cy="30991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A9EAD92-3FB6-4CD9-AF3F-6A7D2246C4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97080" y="1132114"/>
            <a:ext cx="4244057" cy="2815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03811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44877" y="1059542"/>
            <a:ext cx="4115007" cy="5798457"/>
          </a:xfrm>
          <a:prstGeom prst="round1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1572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394" y="0"/>
            <a:ext cx="3200400" cy="3976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A9EAD92-3FB6-4CD9-AF3F-6A7D2246C4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45794" y="3976026"/>
            <a:ext cx="3446206" cy="28819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796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921829" cy="6858000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95059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97668" y="-1"/>
            <a:ext cx="3204834" cy="3686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A9EAD92-3FB6-4CD9-AF3F-6A7D2246C4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699658"/>
            <a:ext cx="3410857" cy="4158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42683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48978" y="2168190"/>
            <a:ext cx="2635584" cy="3127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78208" y="2168190"/>
            <a:ext cx="2635584" cy="3127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1AB5F5-F05D-4687-9D4A-E7F314DFD6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07438" y="2168190"/>
            <a:ext cx="2635584" cy="3127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1706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15314" y="1209276"/>
            <a:ext cx="5776686" cy="2883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A9EAD92-3FB6-4CD9-AF3F-6A7D2246C4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44686" y="4093027"/>
            <a:ext cx="2670628" cy="2764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40305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226629" cy="6858000"/>
          </a:xfrm>
          <a:prstGeom prst="parallelogram">
            <a:avLst>
              <a:gd name="adj" fmla="val 3303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528075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17118" y="950321"/>
            <a:ext cx="4972050" cy="49720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884324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23428" cy="396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23428" y="3962400"/>
            <a:ext cx="6168572" cy="289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482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1699" y="1092199"/>
            <a:ext cx="3836531" cy="5216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703764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5365" y="3869020"/>
            <a:ext cx="11065771" cy="2988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31737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86312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08358" y="1238582"/>
            <a:ext cx="2255565" cy="49094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825670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61523" y="1412068"/>
            <a:ext cx="3268954" cy="7115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7492748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30640" y="1737442"/>
            <a:ext cx="4404759" cy="2409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386154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6668" y="1444532"/>
            <a:ext cx="4363237" cy="2731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59360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2451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22855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78874" y="1163056"/>
            <a:ext cx="2592794" cy="2789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839853" y="3502855"/>
            <a:ext cx="2674090" cy="2805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76668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88922" y="0"/>
            <a:ext cx="4103077" cy="3446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A9EAD92-3FB6-4CD9-AF3F-6A7D2246C4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25882" y="3910818"/>
            <a:ext cx="4468837" cy="2947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7401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47461"/>
            <a:ext cx="5331654" cy="4103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4465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3742" y="1088571"/>
            <a:ext cx="3952716" cy="5220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03987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33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7168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" y="0"/>
            <a:ext cx="5143501" cy="570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69190" y="3949733"/>
            <a:ext cx="3695701" cy="23589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9856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93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95971" y="1463987"/>
            <a:ext cx="8400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Quicksand" pitchFamily="2" charset="0"/>
                <a:cs typeface="Poppins SemiBold" panose="00000700000000000000" pitchFamily="2" charset="0"/>
              </a:rPr>
              <a:t>CDB3033N :</a:t>
            </a:r>
          </a:p>
          <a:p>
            <a:pPr algn="ctr"/>
            <a:r>
              <a:rPr lang="en-GB" sz="6600" b="1" dirty="0">
                <a:solidFill>
                  <a:schemeClr val="bg1"/>
                </a:solidFill>
                <a:latin typeface="Quicksand" pitchFamily="2" charset="0"/>
                <a:cs typeface="Poppins SemiBold" panose="00000700000000000000" pitchFamily="2" charset="0"/>
              </a:rPr>
              <a:t>Database</a:t>
            </a:r>
          </a:p>
          <a:p>
            <a:pPr algn="ctr"/>
            <a:r>
              <a:rPr lang="en-GB" sz="6600" b="1" dirty="0">
                <a:solidFill>
                  <a:schemeClr val="bg1"/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6600" b="1" dirty="0">
              <a:solidFill>
                <a:schemeClr val="bg1"/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020973"/>
            <a:ext cx="12192000" cy="837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90776" y="6324963"/>
            <a:ext cx="221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Prepared by </a:t>
            </a: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Jay </a:t>
            </a:r>
            <a:r>
              <a:rPr lang="en-GB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Ch’ng</a:t>
            </a:r>
            <a:endParaRPr lang="en-GB" sz="12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087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B799B0-BA7A-4D6C-D222-87B2C65060E6}"/>
              </a:ext>
            </a:extLst>
          </p:cNvPr>
          <p:cNvSpPr/>
          <p:nvPr/>
        </p:nvSpPr>
        <p:spPr>
          <a:xfrm>
            <a:off x="0" y="2902591"/>
            <a:ext cx="12192000" cy="3955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49912" y="1209169"/>
            <a:ext cx="8492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SELECT Statement With Condition – AND, OR &amp; NOT Operators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0A558-5BFC-CC7A-4E93-A4CD277BDBF9}"/>
              </a:ext>
            </a:extLst>
          </p:cNvPr>
          <p:cNvSpPr/>
          <p:nvPr/>
        </p:nvSpPr>
        <p:spPr>
          <a:xfrm>
            <a:off x="526923" y="4816525"/>
            <a:ext cx="3102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customers WHERE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'Xin' AND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'Qian Lu'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2809-84F3-9828-25D2-43D2C9F96265}"/>
              </a:ext>
            </a:extLst>
          </p:cNvPr>
          <p:cNvSpPr txBox="1"/>
          <p:nvPr/>
        </p:nvSpPr>
        <p:spPr>
          <a:xfrm>
            <a:off x="526923" y="4465350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F5F97-B32D-B559-7439-97490DE2A690}"/>
              </a:ext>
            </a:extLst>
          </p:cNvPr>
          <p:cNvSpPr/>
          <p:nvPr/>
        </p:nvSpPr>
        <p:spPr>
          <a:xfrm>
            <a:off x="526924" y="3623718"/>
            <a:ext cx="3294768" cy="77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customer data if all the conditions separated by AND are TRUE.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220F-F326-ABE4-AF38-FF5958C8B357}"/>
              </a:ext>
            </a:extLst>
          </p:cNvPr>
          <p:cNvSpPr txBox="1"/>
          <p:nvPr/>
        </p:nvSpPr>
        <p:spPr>
          <a:xfrm>
            <a:off x="526923" y="3342796"/>
            <a:ext cx="155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Example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C3E5-558B-F0A0-6A1B-2D7E5C322D9C}"/>
              </a:ext>
            </a:extLst>
          </p:cNvPr>
          <p:cNvSpPr/>
          <p:nvPr/>
        </p:nvSpPr>
        <p:spPr>
          <a:xfrm>
            <a:off x="4241673" y="4816525"/>
            <a:ext cx="30354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customers WHERE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'Wei Lin' OR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'Zhi Yang'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84F1F-41E5-68A6-5F74-47D94A12841A}"/>
              </a:ext>
            </a:extLst>
          </p:cNvPr>
          <p:cNvSpPr txBox="1"/>
          <p:nvPr/>
        </p:nvSpPr>
        <p:spPr>
          <a:xfrm>
            <a:off x="4241673" y="4465350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0706E0-5534-4199-09D6-28D3A413243C}"/>
              </a:ext>
            </a:extLst>
          </p:cNvPr>
          <p:cNvSpPr/>
          <p:nvPr/>
        </p:nvSpPr>
        <p:spPr>
          <a:xfrm>
            <a:off x="4241674" y="3623718"/>
            <a:ext cx="3168776" cy="77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customer data if any of the conditions separated by OR is TRUE.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4045A-E675-9148-ABE2-010E54464C57}"/>
              </a:ext>
            </a:extLst>
          </p:cNvPr>
          <p:cNvSpPr txBox="1"/>
          <p:nvPr/>
        </p:nvSpPr>
        <p:spPr>
          <a:xfrm>
            <a:off x="4241673" y="3342796"/>
            <a:ext cx="155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Example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584683-22AC-E569-96F6-1A5770600315}"/>
              </a:ext>
            </a:extLst>
          </p:cNvPr>
          <p:cNvSpPr/>
          <p:nvPr/>
        </p:nvSpPr>
        <p:spPr>
          <a:xfrm>
            <a:off x="8194548" y="4816763"/>
            <a:ext cx="3591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`customers` WHERE NOT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'Zi Lu'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3C5B82-ECBE-EC57-7335-0D846E33DC9C}"/>
              </a:ext>
            </a:extLst>
          </p:cNvPr>
          <p:cNvSpPr txBox="1"/>
          <p:nvPr/>
        </p:nvSpPr>
        <p:spPr>
          <a:xfrm>
            <a:off x="8194548" y="4465588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7515E5-005B-9459-DBFF-A8688C59581B}"/>
              </a:ext>
            </a:extLst>
          </p:cNvPr>
          <p:cNvSpPr/>
          <p:nvPr/>
        </p:nvSpPr>
        <p:spPr>
          <a:xfrm>
            <a:off x="8194548" y="3623956"/>
            <a:ext cx="3427757" cy="77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customer data if the condition(s) is NOT TRUE or exclude the data.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4DB1D7-E253-C3F7-5277-87DCDAB96E47}"/>
              </a:ext>
            </a:extLst>
          </p:cNvPr>
          <p:cNvSpPr txBox="1"/>
          <p:nvPr/>
        </p:nvSpPr>
        <p:spPr>
          <a:xfrm>
            <a:off x="8194548" y="3343034"/>
            <a:ext cx="155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Example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85750-6104-16AF-FEF3-D3B938A5104B}"/>
              </a:ext>
            </a:extLst>
          </p:cNvPr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87EF9-0152-1213-6F80-067B7C991AC1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9169F-E7AB-D006-3AA0-04E24940A23B}"/>
              </a:ext>
            </a:extLst>
          </p:cNvPr>
          <p:cNvSpPr/>
          <p:nvPr/>
        </p:nvSpPr>
        <p:spPr>
          <a:xfrm>
            <a:off x="8194548" y="5778512"/>
            <a:ext cx="3591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`customers` WHERE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'Zi Lu'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D9EE6-38B8-9B00-06C4-D13CC8D756C7}"/>
              </a:ext>
            </a:extLst>
          </p:cNvPr>
          <p:cNvSpPr txBox="1"/>
          <p:nvPr/>
        </p:nvSpPr>
        <p:spPr>
          <a:xfrm>
            <a:off x="8194548" y="5383381"/>
            <a:ext cx="155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8354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10F7AD-091D-D513-D14F-EB0FB07A22D9}"/>
              </a:ext>
            </a:extLst>
          </p:cNvPr>
          <p:cNvSpPr/>
          <p:nvPr/>
        </p:nvSpPr>
        <p:spPr>
          <a:xfrm>
            <a:off x="0" y="2902591"/>
            <a:ext cx="12192000" cy="3955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73750" y="1213188"/>
            <a:ext cx="8044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SELECT Statement With Condition – ORDER BY Keyword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0A558-5BFC-CC7A-4E93-A4CD277BDBF9}"/>
              </a:ext>
            </a:extLst>
          </p:cNvPr>
          <p:cNvSpPr/>
          <p:nvPr/>
        </p:nvSpPr>
        <p:spPr>
          <a:xfrm>
            <a:off x="2498598" y="4416975"/>
            <a:ext cx="46927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`customers` ORDER BY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2809-84F3-9828-25D2-43D2C9F96265}"/>
              </a:ext>
            </a:extLst>
          </p:cNvPr>
          <p:cNvSpPr txBox="1"/>
          <p:nvPr/>
        </p:nvSpPr>
        <p:spPr>
          <a:xfrm>
            <a:off x="2498598" y="4065800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F5F97-B32D-B559-7439-97490DE2A690}"/>
              </a:ext>
            </a:extLst>
          </p:cNvPr>
          <p:cNvSpPr/>
          <p:nvPr/>
        </p:nvSpPr>
        <p:spPr>
          <a:xfrm>
            <a:off x="2498598" y="3522924"/>
            <a:ext cx="8598027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ORDER BY keyword is used to sort the result-set in ascending (ASC) or descending (DESC) order.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4045A-E675-9148-ABE2-010E54464C57}"/>
              </a:ext>
            </a:extLst>
          </p:cNvPr>
          <p:cNvSpPr txBox="1"/>
          <p:nvPr/>
        </p:nvSpPr>
        <p:spPr>
          <a:xfrm>
            <a:off x="2498598" y="3245203"/>
            <a:ext cx="155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Example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85750-6104-16AF-FEF3-D3B938A5104B}"/>
              </a:ext>
            </a:extLst>
          </p:cNvPr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87EF9-0152-1213-6F80-067B7C991AC1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A09001-55AF-61A9-9C51-164BDDBB1D72}"/>
              </a:ext>
            </a:extLst>
          </p:cNvPr>
          <p:cNvSpPr/>
          <p:nvPr/>
        </p:nvSpPr>
        <p:spPr>
          <a:xfrm>
            <a:off x="2498598" y="5235350"/>
            <a:ext cx="4692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`customers` WHERE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'Qian Lu' ORDER BY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53654-B9EC-8D47-8D70-F37D6093DB3F}"/>
              </a:ext>
            </a:extLst>
          </p:cNvPr>
          <p:cNvSpPr txBox="1"/>
          <p:nvPr/>
        </p:nvSpPr>
        <p:spPr>
          <a:xfrm>
            <a:off x="2498598" y="4810774"/>
            <a:ext cx="155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23659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073750" y="770532"/>
            <a:ext cx="8044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SELECT Statement With Condition – LIKE Operator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F5F97-B32D-B559-7439-97490DE2A690}"/>
              </a:ext>
            </a:extLst>
          </p:cNvPr>
          <p:cNvSpPr/>
          <p:nvPr/>
        </p:nvSpPr>
        <p:spPr>
          <a:xfrm>
            <a:off x="783008" y="5034381"/>
            <a:ext cx="8598027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LIKE operator is used in a WHERE clause to search for a specified pattern in a column.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85750-6104-16AF-FEF3-D3B938A5104B}"/>
              </a:ext>
            </a:extLst>
          </p:cNvPr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87EF9-0152-1213-6F80-067B7C991AC1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55413C-2D1A-3395-C119-8E36724C2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62878"/>
              </p:ext>
            </p:extLst>
          </p:nvPr>
        </p:nvGraphicFramePr>
        <p:xfrm>
          <a:off x="647700" y="2362301"/>
          <a:ext cx="108965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0650">
                  <a:extLst>
                    <a:ext uri="{9D8B030D-6E8A-4147-A177-3AD203B41FA5}">
                      <a16:colId xmlns:a16="http://schemas.microsoft.com/office/drawing/2014/main" val="246933424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3350671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SELECT * FROM `customers` WHERE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last_name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LIKE 'z%'</a:t>
                      </a:r>
                      <a:endParaRPr lang="en-US" sz="1200" i="1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Finds any values that start with "z"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3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SELECT * FROM `customers` WHERE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last_name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LIKE '%u'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Finds any values that end with "u"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23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SELECT * FROM `customers` WHERE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last_name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LIKE '%z%'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Finds any values that appear in any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9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SELECT * FROM `customers` WHERE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first_name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LIKE '_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%'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Finds any values that have "</a:t>
                      </a:r>
                      <a:r>
                        <a:rPr lang="en-U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 in the second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2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SELECT * FROM `customers` WHERE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last_name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LIKE '%H__'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Finds any values that end with "H" and are at least 3 characters in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2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SELECT * FROM `customers` WHERE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last_name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LIKE '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z%g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'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Finds any values that start with "z" and ends with "g"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3356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6CE1B40-A6E5-CEFC-9EC5-14C6CADD1635}"/>
              </a:ext>
            </a:extLst>
          </p:cNvPr>
          <p:cNvSpPr/>
          <p:nvPr/>
        </p:nvSpPr>
        <p:spPr>
          <a:xfrm>
            <a:off x="783008" y="5443467"/>
            <a:ext cx="8598027" cy="986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two wildcards: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percent sign (%) : wildcard matches any string of zero or more characters.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underscore sign (_) : wildcard matches any single character.</a:t>
            </a:r>
          </a:p>
        </p:txBody>
      </p:sp>
    </p:spTree>
    <p:extLst>
      <p:ext uri="{BB962C8B-B14F-4D97-AF65-F5344CB8AC3E}">
        <p14:creationId xmlns:p14="http://schemas.microsoft.com/office/powerpoint/2010/main" val="182982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0148" y="2413337"/>
            <a:ext cx="2231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  <a:latin typeface="Quicksand" pitchFamily="2" charset="0"/>
                <a:cs typeface="Poppins SemiBold" panose="00000700000000000000" pitchFamily="2" charset="0"/>
              </a:rPr>
              <a:t>Q &amp; A</a:t>
            </a:r>
            <a:endParaRPr lang="en-US" sz="6000" b="1" dirty="0">
              <a:solidFill>
                <a:schemeClr val="bg1"/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20973"/>
            <a:ext cx="12192000" cy="837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6666E-6766-4A33-FFF2-A5ECE788B6DE}"/>
              </a:ext>
            </a:extLst>
          </p:cNvPr>
          <p:cNvSpPr txBox="1"/>
          <p:nvPr/>
        </p:nvSpPr>
        <p:spPr>
          <a:xfrm>
            <a:off x="4990776" y="6324963"/>
            <a:ext cx="221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Prepared by </a:t>
            </a: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Jay </a:t>
            </a:r>
            <a:r>
              <a:rPr lang="en-GB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Ch’ng</a:t>
            </a:r>
            <a:endParaRPr lang="en-GB" sz="12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6684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9064" y="2413337"/>
            <a:ext cx="8513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  <a:latin typeface="Quicksand" pitchFamily="2" charset="0"/>
                <a:cs typeface="Poppins SemiBold" panose="00000700000000000000" pitchFamily="2" charset="0"/>
              </a:rPr>
              <a:t>Assignment Discussion</a:t>
            </a:r>
            <a:endParaRPr lang="en-US" sz="6000" b="1" dirty="0">
              <a:solidFill>
                <a:schemeClr val="bg1"/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20973"/>
            <a:ext cx="12192000" cy="837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6666E-6766-4A33-FFF2-A5ECE788B6DE}"/>
              </a:ext>
            </a:extLst>
          </p:cNvPr>
          <p:cNvSpPr txBox="1"/>
          <p:nvPr/>
        </p:nvSpPr>
        <p:spPr>
          <a:xfrm>
            <a:off x="4990776" y="6324963"/>
            <a:ext cx="221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Prepared by </a:t>
            </a: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Jay </a:t>
            </a:r>
            <a:r>
              <a:rPr lang="en-GB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Ch’ng</a:t>
            </a:r>
            <a:endParaRPr lang="en-GB" sz="12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405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00271" y="-1"/>
            <a:ext cx="2991730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4696" y="410775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529" y="1843354"/>
            <a:ext cx="4611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Create MySQL Database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872529" y="3166792"/>
            <a:ext cx="3794722" cy="77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CREATE DATABASE statement is used to create a new SQL database.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2FD45A-F846-2F9C-C046-18FF486D95F3}"/>
              </a:ext>
            </a:extLst>
          </p:cNvPr>
          <p:cNvSpPr/>
          <p:nvPr/>
        </p:nvSpPr>
        <p:spPr>
          <a:xfrm>
            <a:off x="872528" y="4466481"/>
            <a:ext cx="4611485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DATABASE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customerdb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7CBD9-98C1-1347-A424-837D98E98D81}"/>
              </a:ext>
            </a:extLst>
          </p:cNvPr>
          <p:cNvSpPr txBox="1"/>
          <p:nvPr/>
        </p:nvSpPr>
        <p:spPr>
          <a:xfrm>
            <a:off x="872528" y="4154705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E9F6A4-B8E1-1236-1276-E9A049077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28"/>
          <a:stretch/>
        </p:blipFill>
        <p:spPr>
          <a:xfrm>
            <a:off x="5395843" y="2709976"/>
            <a:ext cx="5975330" cy="149586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259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0E705-1A61-F026-88B3-8847136B8FC2}"/>
              </a:ext>
            </a:extLst>
          </p:cNvPr>
          <p:cNvSpPr/>
          <p:nvPr/>
        </p:nvSpPr>
        <p:spPr>
          <a:xfrm>
            <a:off x="0" y="0"/>
            <a:ext cx="52451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25998" y="1518966"/>
            <a:ext cx="4435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4000" b="1" dirty="0">
                <a:solidFill>
                  <a:schemeClr val="bg1"/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Drop MySQL Database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/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/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/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925998" y="3928893"/>
            <a:ext cx="4435422" cy="1471782"/>
          </a:xfrm>
          <a:prstGeom prst="roundRect">
            <a:avLst>
              <a:gd name="adj" fmla="val 8156"/>
            </a:avLst>
          </a:prstGeom>
          <a:solidFill>
            <a:srgbClr val="FFC000"/>
          </a:solidFill>
          <a:ln>
            <a:noFill/>
          </a:ln>
          <a:effectLst>
            <a:outerShdw blurRad="571500" dist="279400" dir="1500000" sx="98000" sy="98000" algn="ctr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54816" y="4633442"/>
            <a:ext cx="298460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DATABASE </a:t>
            </a:r>
            <a:r>
              <a:rPr lang="en-US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customerdb</a:t>
            </a:r>
            <a:r>
              <a:rPr lang="en-US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4816" y="4266909"/>
            <a:ext cx="322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SQL: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25998" y="2851088"/>
            <a:ext cx="4435422" cy="77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DROP DATABASE statement is used to drop/remove an existing SQL database.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84015-D49C-614E-1152-41B4CE499648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C5D41-E16E-98B0-A530-38AAC868C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7" y="2528217"/>
            <a:ext cx="5585873" cy="14241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325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2457453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105" y="1198326"/>
            <a:ext cx="6269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Create MySQL Table With Primary Key</a:t>
            </a:r>
            <a:endParaRPr lang="en-GB" sz="36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89720" y="1393975"/>
            <a:ext cx="3554579" cy="60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row must contain a value for that column (cannot empty), null values are not allowed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89721" y="1116976"/>
            <a:ext cx="202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200" b="1" dirty="0">
                <a:solidFill>
                  <a:schemeClr val="tx2">
                    <a:lumMod val="50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NOT NULL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02149A-67CC-40E2-FE77-3131D16490CD}"/>
              </a:ext>
            </a:extLst>
          </p:cNvPr>
          <p:cNvSpPr/>
          <p:nvPr/>
        </p:nvSpPr>
        <p:spPr>
          <a:xfrm>
            <a:off x="759104" y="2503091"/>
            <a:ext cx="6269375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CREATE TABLE statement is used to create a new SQL table.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EB917-50CF-4677-544B-43C98926B80F}"/>
              </a:ext>
            </a:extLst>
          </p:cNvPr>
          <p:cNvSpPr/>
          <p:nvPr/>
        </p:nvSpPr>
        <p:spPr>
          <a:xfrm>
            <a:off x="759104" y="3354376"/>
            <a:ext cx="6029266" cy="276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customers (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id INT UNSIGNED AUTO_INCREMENT PRIMARY KEY,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VARCHAR(255) NOT NULL,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VARCHAR(255) NOT NULL,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email VARCHAR(255),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reg_date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DATETIME DEFAULT CURRENT_TIMESTAMP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59243-645C-721C-22D3-95D56CCA3C49}"/>
              </a:ext>
            </a:extLst>
          </p:cNvPr>
          <p:cNvSpPr txBox="1"/>
          <p:nvPr/>
        </p:nvSpPr>
        <p:spPr>
          <a:xfrm>
            <a:off x="759104" y="3041301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71429-CD59-DCD5-C4CC-C87CB50736E0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3748C-DC9D-0646-0CC0-424B5769117D}"/>
              </a:ext>
            </a:extLst>
          </p:cNvPr>
          <p:cNvSpPr/>
          <p:nvPr/>
        </p:nvSpPr>
        <p:spPr>
          <a:xfrm>
            <a:off x="7989720" y="2421741"/>
            <a:ext cx="3554579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 default value that is added when no other value is passed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D5605-9E1F-BFC9-D2CB-65B9C60CA2B6}"/>
              </a:ext>
            </a:extLst>
          </p:cNvPr>
          <p:cNvSpPr txBox="1"/>
          <p:nvPr/>
        </p:nvSpPr>
        <p:spPr>
          <a:xfrm>
            <a:off x="7989721" y="2144742"/>
            <a:ext cx="202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200" b="1" dirty="0">
                <a:solidFill>
                  <a:schemeClr val="tx2">
                    <a:lumMod val="50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DEFAULT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B9A52-DF9D-8F8A-DDF3-E152C21C657D}"/>
              </a:ext>
            </a:extLst>
          </p:cNvPr>
          <p:cNvSpPr/>
          <p:nvPr/>
        </p:nvSpPr>
        <p:spPr>
          <a:xfrm>
            <a:off x="7989719" y="3167073"/>
            <a:ext cx="3554579" cy="60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for number types, limits the stored data to positive numbers and zero (no negative number)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547DD1-48FC-C8F0-2802-D6C4864ABF5E}"/>
              </a:ext>
            </a:extLst>
          </p:cNvPr>
          <p:cNvSpPr txBox="1"/>
          <p:nvPr/>
        </p:nvSpPr>
        <p:spPr>
          <a:xfrm>
            <a:off x="7989720" y="2890074"/>
            <a:ext cx="202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200" b="1" dirty="0">
                <a:solidFill>
                  <a:schemeClr val="tx2">
                    <a:lumMod val="50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UNSIGNED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902171-3B92-ED1B-3E76-858B6803D8C7}"/>
              </a:ext>
            </a:extLst>
          </p:cNvPr>
          <p:cNvSpPr/>
          <p:nvPr/>
        </p:nvSpPr>
        <p:spPr>
          <a:xfrm>
            <a:off x="7989719" y="4189404"/>
            <a:ext cx="3554579" cy="60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 automatically increases the value of the field by 1 each time a new record is added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51BCCE-5EBF-9034-16CB-5012D6B513D5}"/>
              </a:ext>
            </a:extLst>
          </p:cNvPr>
          <p:cNvSpPr txBox="1"/>
          <p:nvPr/>
        </p:nvSpPr>
        <p:spPr>
          <a:xfrm>
            <a:off x="7989720" y="3912405"/>
            <a:ext cx="202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200" b="1" dirty="0">
                <a:solidFill>
                  <a:schemeClr val="tx2">
                    <a:lumMod val="50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AUTO INCREMENT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4EBDC3-ABC2-4B73-15DE-875DE76DB02E}"/>
              </a:ext>
            </a:extLst>
          </p:cNvPr>
          <p:cNvSpPr/>
          <p:nvPr/>
        </p:nvSpPr>
        <p:spPr>
          <a:xfrm>
            <a:off x="7989719" y="5211735"/>
            <a:ext cx="3554579" cy="883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to uniquely identify the rows in a table. The column with PRIMARY KEY setting is often an ID number, and is often used with AUTO_INCREMENT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B2543F-38AD-0C3C-260A-E01095731130}"/>
              </a:ext>
            </a:extLst>
          </p:cNvPr>
          <p:cNvSpPr txBox="1"/>
          <p:nvPr/>
        </p:nvSpPr>
        <p:spPr>
          <a:xfrm>
            <a:off x="7989720" y="4934736"/>
            <a:ext cx="202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200" b="1" dirty="0">
                <a:solidFill>
                  <a:schemeClr val="tx2">
                    <a:lumMod val="50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PRIMARY KEY </a:t>
            </a:r>
          </a:p>
        </p:txBody>
      </p:sp>
    </p:spTree>
    <p:extLst>
      <p:ext uri="{BB962C8B-B14F-4D97-AF65-F5344CB8AC3E}">
        <p14:creationId xmlns:p14="http://schemas.microsoft.com/office/powerpoint/2010/main" val="278426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2457453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1312" y="1607901"/>
            <a:ext cx="626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Benefits of Primary Key</a:t>
            </a:r>
            <a:endParaRPr lang="en-GB" sz="36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02149A-67CC-40E2-FE77-3131D16490CD}"/>
              </a:ext>
            </a:extLst>
          </p:cNvPr>
          <p:cNvSpPr/>
          <p:nvPr/>
        </p:nvSpPr>
        <p:spPr>
          <a:xfrm>
            <a:off x="2961312" y="2466340"/>
            <a:ext cx="6269375" cy="295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Helps identify unique data, such as a customer ID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Prevents duplication of records in a table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Helps with updating or deleting only specific records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Helps ensure that fields aren't null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Helps set up relationships between tables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Ensures row-level accessibility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Improved performance in data retrieval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71429-CD59-DCD5-C4CC-C87CB50736E0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34547" y="1241"/>
            <a:ext cx="2457453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105" y="1074501"/>
            <a:ext cx="897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Create MySQL Table With Foreign Key</a:t>
            </a:r>
            <a:endParaRPr lang="en-GB" sz="36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02149A-67CC-40E2-FE77-3131D16490CD}"/>
              </a:ext>
            </a:extLst>
          </p:cNvPr>
          <p:cNvSpPr/>
          <p:nvPr/>
        </p:nvSpPr>
        <p:spPr>
          <a:xfrm>
            <a:off x="759104" y="1683941"/>
            <a:ext cx="9575521" cy="77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FOREIGN KEY is a field (or collection of fields) in one table, that refers to the PRIMARY KEY in another table.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table with the foreign key is called the child table, and the table with the primary key is called the referenced or parent table.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EB917-50CF-4677-544B-43C98926B80F}"/>
              </a:ext>
            </a:extLst>
          </p:cNvPr>
          <p:cNvSpPr/>
          <p:nvPr/>
        </p:nvSpPr>
        <p:spPr>
          <a:xfrm>
            <a:off x="759103" y="2897176"/>
            <a:ext cx="7346671" cy="3567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address (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addr_id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UNSIGNED AUTO_INCREMENT PRIMARY KEY,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addr_one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VARCHAR(255) NOT NULL,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addr_street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VARCHAR(255) NOT NULL,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addr_postcost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VARCHAR(10) NOT NULL,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addr_country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cus_id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UNSIGNED NOT NULL,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FOREIGN KEY (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cus_id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customers(id)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59243-645C-721C-22D3-95D56CCA3C49}"/>
              </a:ext>
            </a:extLst>
          </p:cNvPr>
          <p:cNvSpPr txBox="1"/>
          <p:nvPr/>
        </p:nvSpPr>
        <p:spPr>
          <a:xfrm>
            <a:off x="759104" y="2584101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71429-CD59-DCD5-C4CC-C87CB50736E0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ounded Rectangle 14">
            <a:extLst>
              <a:ext uri="{FF2B5EF4-FFF2-40B4-BE49-F238E27FC236}">
                <a16:creationId xmlns:a16="http://schemas.microsoft.com/office/drawing/2014/main" id="{D53A3C16-FF03-035B-4B58-0BDB71AA5EE9}"/>
              </a:ext>
            </a:extLst>
          </p:cNvPr>
          <p:cNvSpPr/>
          <p:nvPr/>
        </p:nvSpPr>
        <p:spPr>
          <a:xfrm>
            <a:off x="7711215" y="3414699"/>
            <a:ext cx="3960356" cy="2519375"/>
          </a:xfrm>
          <a:prstGeom prst="roundRect">
            <a:avLst>
              <a:gd name="adj" fmla="val 8156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71500" dist="279400" dir="1500000" sx="98000" sy="98000" algn="ctr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2BBD9C-96DA-EF7E-BFEC-3C935C5E72EA}"/>
              </a:ext>
            </a:extLst>
          </p:cNvPr>
          <p:cNvSpPr/>
          <p:nvPr/>
        </p:nvSpPr>
        <p:spPr>
          <a:xfrm>
            <a:off x="8050493" y="4311299"/>
            <a:ext cx="3287154" cy="1147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Improved performance in data retrieval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Defining the relationship between tables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Easier data update/removal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619EE-6DB5-F97D-2DE0-82736E50FB4C}"/>
              </a:ext>
            </a:extLst>
          </p:cNvPr>
          <p:cNvSpPr txBox="1"/>
          <p:nvPr/>
        </p:nvSpPr>
        <p:spPr>
          <a:xfrm>
            <a:off x="8050493" y="3905694"/>
            <a:ext cx="3179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2000" b="1" dirty="0">
                <a:solidFill>
                  <a:srgbClr val="FFC000"/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Benefits of Foreign Key</a:t>
            </a:r>
          </a:p>
        </p:txBody>
      </p:sp>
    </p:spTree>
    <p:extLst>
      <p:ext uri="{BB962C8B-B14F-4D97-AF65-F5344CB8AC3E}">
        <p14:creationId xmlns:p14="http://schemas.microsoft.com/office/powerpoint/2010/main" val="239161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2457453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87930" y="1526048"/>
            <a:ext cx="626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Drop MySQL Table</a:t>
            </a:r>
            <a:endParaRPr lang="en-GB" sz="36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02149A-67CC-40E2-FE77-3131D16490CD}"/>
              </a:ext>
            </a:extLst>
          </p:cNvPr>
          <p:cNvSpPr/>
          <p:nvPr/>
        </p:nvSpPr>
        <p:spPr>
          <a:xfrm>
            <a:off x="2787929" y="2154538"/>
            <a:ext cx="6269375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DROP TABLE statement is used to drop/remove an existing table in a database.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EB917-50CF-4677-544B-43C98926B80F}"/>
              </a:ext>
            </a:extLst>
          </p:cNvPr>
          <p:cNvSpPr/>
          <p:nvPr/>
        </p:nvSpPr>
        <p:spPr>
          <a:xfrm>
            <a:off x="2787929" y="3005823"/>
            <a:ext cx="602926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address;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59243-645C-721C-22D3-95D56CCA3C49}"/>
              </a:ext>
            </a:extLst>
          </p:cNvPr>
          <p:cNvSpPr txBox="1"/>
          <p:nvPr/>
        </p:nvSpPr>
        <p:spPr>
          <a:xfrm>
            <a:off x="2787929" y="2692748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71429-CD59-DCD5-C4CC-C87CB50736E0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ABA26-719A-FCF6-2BAD-7D6665560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58" y="3786713"/>
            <a:ext cx="5620534" cy="20386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423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8BBA04-1CAB-E560-5C15-FA9DB1DC6871}"/>
              </a:ext>
            </a:extLst>
          </p:cNvPr>
          <p:cNvSpPr/>
          <p:nvPr/>
        </p:nvSpPr>
        <p:spPr>
          <a:xfrm>
            <a:off x="0" y="2902591"/>
            <a:ext cx="12192000" cy="3955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04450" y="1209407"/>
            <a:ext cx="698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SELECT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805218-3BD6-F2B1-C8AF-E819BFB78D7A}"/>
              </a:ext>
            </a:extLst>
          </p:cNvPr>
          <p:cNvSpPr/>
          <p:nvPr/>
        </p:nvSpPr>
        <p:spPr>
          <a:xfrm>
            <a:off x="2961313" y="2086568"/>
            <a:ext cx="6269375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SELECT statement is used to retrieve data from existing table in a database.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0A558-5BFC-CC7A-4E93-A4CD277BDBF9}"/>
              </a:ext>
            </a:extLst>
          </p:cNvPr>
          <p:cNvSpPr/>
          <p:nvPr/>
        </p:nvSpPr>
        <p:spPr>
          <a:xfrm>
            <a:off x="526923" y="4986873"/>
            <a:ext cx="25401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customers;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2809-84F3-9828-25D2-43D2C9F96265}"/>
              </a:ext>
            </a:extLst>
          </p:cNvPr>
          <p:cNvSpPr txBox="1"/>
          <p:nvPr/>
        </p:nvSpPr>
        <p:spPr>
          <a:xfrm>
            <a:off x="526923" y="4635698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F5F97-B32D-B559-7439-97490DE2A690}"/>
              </a:ext>
            </a:extLst>
          </p:cNvPr>
          <p:cNvSpPr/>
          <p:nvPr/>
        </p:nvSpPr>
        <p:spPr>
          <a:xfrm>
            <a:off x="526924" y="3794066"/>
            <a:ext cx="2930652" cy="77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all the columns from the 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table: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220F-F326-ABE4-AF38-FF5958C8B357}"/>
              </a:ext>
            </a:extLst>
          </p:cNvPr>
          <p:cNvSpPr txBox="1"/>
          <p:nvPr/>
        </p:nvSpPr>
        <p:spPr>
          <a:xfrm>
            <a:off x="526923" y="3513144"/>
            <a:ext cx="155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Example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C3E5-558B-F0A0-6A1B-2D7E5C322D9C}"/>
              </a:ext>
            </a:extLst>
          </p:cNvPr>
          <p:cNvSpPr/>
          <p:nvPr/>
        </p:nvSpPr>
        <p:spPr>
          <a:xfrm>
            <a:off x="4241673" y="4986873"/>
            <a:ext cx="3035427" cy="62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id,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email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customers;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84F1F-41E5-68A6-5F74-47D94A12841A}"/>
              </a:ext>
            </a:extLst>
          </p:cNvPr>
          <p:cNvSpPr txBox="1"/>
          <p:nvPr/>
        </p:nvSpPr>
        <p:spPr>
          <a:xfrm>
            <a:off x="4241673" y="4635698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0706E0-5534-4199-09D6-28D3A413243C}"/>
              </a:ext>
            </a:extLst>
          </p:cNvPr>
          <p:cNvSpPr/>
          <p:nvPr/>
        </p:nvSpPr>
        <p:spPr>
          <a:xfrm>
            <a:off x="4241674" y="3794066"/>
            <a:ext cx="3168776" cy="77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specific data from the Customers table: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4045A-E675-9148-ABE2-010E54464C57}"/>
              </a:ext>
            </a:extLst>
          </p:cNvPr>
          <p:cNvSpPr txBox="1"/>
          <p:nvPr/>
        </p:nvSpPr>
        <p:spPr>
          <a:xfrm>
            <a:off x="4241673" y="3513144"/>
            <a:ext cx="155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Example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584683-22AC-E569-96F6-1A5770600315}"/>
              </a:ext>
            </a:extLst>
          </p:cNvPr>
          <p:cNvSpPr/>
          <p:nvPr/>
        </p:nvSpPr>
        <p:spPr>
          <a:xfrm>
            <a:off x="8194548" y="4987111"/>
            <a:ext cx="3591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id, CONCAT(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 ',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email FROM customers;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3C5B82-ECBE-EC57-7335-0D846E33DC9C}"/>
              </a:ext>
            </a:extLst>
          </p:cNvPr>
          <p:cNvSpPr txBox="1"/>
          <p:nvPr/>
        </p:nvSpPr>
        <p:spPr>
          <a:xfrm>
            <a:off x="8194548" y="4635936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7515E5-005B-9459-DBFF-A8688C59581B}"/>
              </a:ext>
            </a:extLst>
          </p:cNvPr>
          <p:cNvSpPr/>
          <p:nvPr/>
        </p:nvSpPr>
        <p:spPr>
          <a:xfrm>
            <a:off x="8194548" y="3794304"/>
            <a:ext cx="3427757" cy="77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full name by combine first name &amp; last name from the Customers table: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4DB1D7-E253-C3F7-5277-87DCDAB96E47}"/>
              </a:ext>
            </a:extLst>
          </p:cNvPr>
          <p:cNvSpPr txBox="1"/>
          <p:nvPr/>
        </p:nvSpPr>
        <p:spPr>
          <a:xfrm>
            <a:off x="8194548" y="3513382"/>
            <a:ext cx="155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Example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85750-6104-16AF-FEF3-D3B938A5104B}"/>
              </a:ext>
            </a:extLst>
          </p:cNvPr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87EF9-0152-1213-6F80-067B7C991AC1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2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148D3B-B21E-0C4D-D3F5-FDC70F7AE65B}"/>
              </a:ext>
            </a:extLst>
          </p:cNvPr>
          <p:cNvSpPr/>
          <p:nvPr/>
        </p:nvSpPr>
        <p:spPr>
          <a:xfrm>
            <a:off x="0" y="2887579"/>
            <a:ext cx="12192000" cy="3970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04450" y="1257032"/>
            <a:ext cx="6983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SELECT Statement With Condition - WHERE Clause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0A558-5BFC-CC7A-4E93-A4CD277BDBF9}"/>
              </a:ext>
            </a:extLst>
          </p:cNvPr>
          <p:cNvSpPr/>
          <p:nvPr/>
        </p:nvSpPr>
        <p:spPr>
          <a:xfrm>
            <a:off x="898398" y="4672548"/>
            <a:ext cx="46927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customers WHERE email='lihsu@gmail.com';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2809-84F3-9828-25D2-43D2C9F96265}"/>
              </a:ext>
            </a:extLst>
          </p:cNvPr>
          <p:cNvSpPr txBox="1"/>
          <p:nvPr/>
        </p:nvSpPr>
        <p:spPr>
          <a:xfrm>
            <a:off x="898398" y="4321373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F5F97-B32D-B559-7439-97490DE2A690}"/>
              </a:ext>
            </a:extLst>
          </p:cNvPr>
          <p:cNvSpPr/>
          <p:nvPr/>
        </p:nvSpPr>
        <p:spPr>
          <a:xfrm>
            <a:off x="898398" y="3794066"/>
            <a:ext cx="3902201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customer data with email address filtering: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220F-F326-ABE4-AF38-FF5958C8B357}"/>
              </a:ext>
            </a:extLst>
          </p:cNvPr>
          <p:cNvSpPr txBox="1"/>
          <p:nvPr/>
        </p:nvSpPr>
        <p:spPr>
          <a:xfrm>
            <a:off x="898398" y="3513144"/>
            <a:ext cx="155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Example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C3E5-558B-F0A0-6A1B-2D7E5C322D9C}"/>
              </a:ext>
            </a:extLst>
          </p:cNvPr>
          <p:cNvSpPr/>
          <p:nvPr/>
        </p:nvSpPr>
        <p:spPr>
          <a:xfrm>
            <a:off x="7013448" y="4672548"/>
            <a:ext cx="3987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customers WHERE id='5'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84F1F-41E5-68A6-5F74-47D94A12841A}"/>
              </a:ext>
            </a:extLst>
          </p:cNvPr>
          <p:cNvSpPr txBox="1"/>
          <p:nvPr/>
        </p:nvSpPr>
        <p:spPr>
          <a:xfrm>
            <a:off x="7013448" y="4321373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0706E0-5534-4199-09D6-28D3A413243C}"/>
              </a:ext>
            </a:extLst>
          </p:cNvPr>
          <p:cNvSpPr/>
          <p:nvPr/>
        </p:nvSpPr>
        <p:spPr>
          <a:xfrm>
            <a:off x="7013448" y="3794066"/>
            <a:ext cx="4207001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customer data with customer id filtering: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4045A-E675-9148-ABE2-010E54464C57}"/>
              </a:ext>
            </a:extLst>
          </p:cNvPr>
          <p:cNvSpPr txBox="1"/>
          <p:nvPr/>
        </p:nvSpPr>
        <p:spPr>
          <a:xfrm>
            <a:off x="7013448" y="3513144"/>
            <a:ext cx="155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Example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85750-6104-16AF-FEF3-D3B938A5104B}"/>
              </a:ext>
            </a:extLst>
          </p:cNvPr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87EF9-0152-1213-6F80-067B7C991AC1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48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30863</TotalTime>
  <Words>1085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Open Sans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Ramanda Galang Bryantama</dc:creator>
  <cp:lastModifiedBy>Jay</cp:lastModifiedBy>
  <cp:revision>352</cp:revision>
  <dcterms:created xsi:type="dcterms:W3CDTF">2019-08-12T03:52:24Z</dcterms:created>
  <dcterms:modified xsi:type="dcterms:W3CDTF">2023-10-17T03:00:29Z</dcterms:modified>
</cp:coreProperties>
</file>