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97" r:id="rId5"/>
    <p:sldId id="298" r:id="rId6"/>
    <p:sldId id="299" r:id="rId7"/>
    <p:sldId id="263" r:id="rId8"/>
    <p:sldId id="301" r:id="rId9"/>
    <p:sldId id="302" r:id="rId10"/>
    <p:sldId id="304" r:id="rId11"/>
    <p:sldId id="305" r:id="rId12"/>
    <p:sldId id="306" r:id="rId13"/>
    <p:sldId id="287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7" userDrawn="1">
          <p15:clr>
            <a:srgbClr val="A4A3A4"/>
          </p15:clr>
        </p15:guide>
        <p15:guide id="2" orient="horz" pos="346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E063C"/>
    <a:srgbClr val="1B0C76"/>
    <a:srgbClr val="008A6C"/>
    <a:srgbClr val="009676"/>
    <a:srgbClr val="D20000"/>
    <a:srgbClr val="DE0000"/>
    <a:srgbClr val="1DCD3F"/>
    <a:srgbClr val="008266"/>
    <a:srgbClr val="007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>
        <p:guide pos="347"/>
        <p:guide orient="horz" pos="346"/>
        <p:guide pos="7333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5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3758882"/>
            <a:ext cx="4964681" cy="30991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A9EAD92-3FB6-4CD9-AF3F-6A7D2246C4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97080" y="1132114"/>
            <a:ext cx="4244057" cy="2815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03811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44877" y="1059542"/>
            <a:ext cx="4115007" cy="5798457"/>
          </a:xfrm>
          <a:prstGeom prst="round1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1572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394" y="0"/>
            <a:ext cx="3200400" cy="3976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A9EAD92-3FB6-4CD9-AF3F-6A7D2246C4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45794" y="3976026"/>
            <a:ext cx="3446206" cy="28819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796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921829" cy="6858000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95059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97668" y="-1"/>
            <a:ext cx="3204834" cy="3686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A9EAD92-3FB6-4CD9-AF3F-6A7D2246C4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699658"/>
            <a:ext cx="3410857" cy="4158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42683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48978" y="2168190"/>
            <a:ext cx="2635584" cy="3127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78208" y="2168190"/>
            <a:ext cx="2635584" cy="3127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1AB5F5-F05D-4687-9D4A-E7F314DFD6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07438" y="2168190"/>
            <a:ext cx="2635584" cy="3127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1706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15314" y="1209276"/>
            <a:ext cx="5776686" cy="2883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A9EAD92-3FB6-4CD9-AF3F-6A7D2246C4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44686" y="4093027"/>
            <a:ext cx="2670628" cy="2764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40305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226629" cy="6858000"/>
          </a:xfrm>
          <a:prstGeom prst="parallelogram">
            <a:avLst>
              <a:gd name="adj" fmla="val 3303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528075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17118" y="950321"/>
            <a:ext cx="4972050" cy="49720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884324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23428" cy="396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23428" y="3962400"/>
            <a:ext cx="6168572" cy="289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482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1699" y="1092199"/>
            <a:ext cx="3836531" cy="5216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703764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5365" y="3869020"/>
            <a:ext cx="11065771" cy="2988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31737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6312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08358" y="1238582"/>
            <a:ext cx="2255565" cy="49094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25670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61523" y="1412068"/>
            <a:ext cx="3268954" cy="7115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7492748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30640" y="1737442"/>
            <a:ext cx="4404759" cy="2409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86154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6668" y="1444532"/>
            <a:ext cx="4363237" cy="2731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59360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2451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22855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78874" y="1163056"/>
            <a:ext cx="2592794" cy="2789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839853" y="3502855"/>
            <a:ext cx="2674090" cy="2805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76668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88922" y="0"/>
            <a:ext cx="4103077" cy="3446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A9EAD92-3FB6-4CD9-AF3F-6A7D2246C4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25882" y="3910818"/>
            <a:ext cx="4468837" cy="2947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7401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47461"/>
            <a:ext cx="5331654" cy="4103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4465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742" y="1088571"/>
            <a:ext cx="3952716" cy="5220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03987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33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7168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" y="0"/>
            <a:ext cx="5143501" cy="570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69190" y="3949733"/>
            <a:ext cx="3695701" cy="2358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9856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93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95971" y="1463987"/>
            <a:ext cx="8400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Quicksand" pitchFamily="2" charset="0"/>
                <a:cs typeface="Poppins SemiBold" panose="00000700000000000000" pitchFamily="2" charset="0"/>
              </a:rPr>
              <a:t>CDB3033N :</a:t>
            </a:r>
          </a:p>
          <a:p>
            <a:pPr algn="ctr"/>
            <a:r>
              <a:rPr lang="en-GB" sz="6600" b="1" dirty="0">
                <a:solidFill>
                  <a:schemeClr val="bg1"/>
                </a:solidFill>
                <a:latin typeface="Quicksand" pitchFamily="2" charset="0"/>
                <a:cs typeface="Poppins SemiBold" panose="00000700000000000000" pitchFamily="2" charset="0"/>
              </a:rPr>
              <a:t>Database</a:t>
            </a:r>
          </a:p>
          <a:p>
            <a:pPr algn="ctr"/>
            <a:r>
              <a:rPr lang="en-GB" sz="6600" b="1" dirty="0">
                <a:solidFill>
                  <a:schemeClr val="bg1"/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6600" b="1" dirty="0">
              <a:solidFill>
                <a:schemeClr val="bg1"/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020973"/>
            <a:ext cx="12192000" cy="837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90776" y="6324963"/>
            <a:ext cx="221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Prepared by </a:t>
            </a: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Jay </a:t>
            </a:r>
            <a:r>
              <a:rPr lang="en-GB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Ch’ng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087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A309A1-CC0A-E003-D6FB-4D053D330D16}"/>
              </a:ext>
            </a:extLst>
          </p:cNvPr>
          <p:cNvSpPr/>
          <p:nvPr/>
        </p:nvSpPr>
        <p:spPr>
          <a:xfrm>
            <a:off x="0" y="2902591"/>
            <a:ext cx="12192000" cy="3955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04450" y="1352282"/>
            <a:ext cx="698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HAVING Clause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0A558-5BFC-CC7A-4E93-A4CD277BDBF9}"/>
              </a:ext>
            </a:extLst>
          </p:cNvPr>
          <p:cNvSpPr/>
          <p:nvPr/>
        </p:nvSpPr>
        <p:spPr>
          <a:xfrm>
            <a:off x="1146049" y="4104055"/>
            <a:ext cx="4826126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c.first_name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c.last_name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COUNT(*) AS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total_address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customers c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address a ON(c.id =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a.cus_id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a.cus_id</a:t>
            </a:r>
            <a:endParaRPr lang="en-US" sz="140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total_address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2809-84F3-9828-25D2-43D2C9F96265}"/>
              </a:ext>
            </a:extLst>
          </p:cNvPr>
          <p:cNvSpPr txBox="1"/>
          <p:nvPr/>
        </p:nvSpPr>
        <p:spPr>
          <a:xfrm>
            <a:off x="1146048" y="3752880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220F-F326-ABE4-AF38-FF5958C8B357}"/>
              </a:ext>
            </a:extLst>
          </p:cNvPr>
          <p:cNvSpPr txBox="1"/>
          <p:nvPr/>
        </p:nvSpPr>
        <p:spPr>
          <a:xfrm>
            <a:off x="1146048" y="3344701"/>
            <a:ext cx="257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Correct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C3E5-558B-F0A0-6A1B-2D7E5C322D9C}"/>
              </a:ext>
            </a:extLst>
          </p:cNvPr>
          <p:cNvSpPr/>
          <p:nvPr/>
        </p:nvSpPr>
        <p:spPr>
          <a:xfrm>
            <a:off x="6537198" y="4104055"/>
            <a:ext cx="5045202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c.first_name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c.last_name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COUNT(*) AS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total_address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customers c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address a ON(c.id =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a.cus_id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total_address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&gt;= 2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a.cus_id</a:t>
            </a:r>
            <a:endParaRPr lang="en-US" sz="140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84F1F-41E5-68A6-5F74-47D94A12841A}"/>
              </a:ext>
            </a:extLst>
          </p:cNvPr>
          <p:cNvSpPr txBox="1"/>
          <p:nvPr/>
        </p:nvSpPr>
        <p:spPr>
          <a:xfrm>
            <a:off x="6537198" y="3752880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4045A-E675-9148-ABE2-010E54464C57}"/>
              </a:ext>
            </a:extLst>
          </p:cNvPr>
          <p:cNvSpPr txBox="1"/>
          <p:nvPr/>
        </p:nvSpPr>
        <p:spPr>
          <a:xfrm>
            <a:off x="6537198" y="3344701"/>
            <a:ext cx="5045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Wrong SQL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85750-6104-16AF-FEF3-D3B938A5104B}"/>
              </a:ext>
            </a:extLst>
          </p:cNvPr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87EF9-0152-1213-6F80-067B7C991AC1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72EB7-966C-9AA5-5B96-9EE7418C2C15}"/>
              </a:ext>
            </a:extLst>
          </p:cNvPr>
          <p:cNvSpPr/>
          <p:nvPr/>
        </p:nvSpPr>
        <p:spPr>
          <a:xfrm>
            <a:off x="1933575" y="2039340"/>
            <a:ext cx="8324849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HAVING clause was added to SQL because the WHERE keyword cannot be used with aggregate functions.</a:t>
            </a:r>
          </a:p>
        </p:txBody>
      </p:sp>
    </p:spTree>
    <p:extLst>
      <p:ext uri="{BB962C8B-B14F-4D97-AF65-F5344CB8AC3E}">
        <p14:creationId xmlns:p14="http://schemas.microsoft.com/office/powerpoint/2010/main" val="140856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2457453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7928" y="1554623"/>
            <a:ext cx="626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UNION Statement</a:t>
            </a:r>
            <a:endParaRPr lang="en-GB" sz="36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2149A-67CC-40E2-FE77-3131D16490CD}"/>
              </a:ext>
            </a:extLst>
          </p:cNvPr>
          <p:cNvSpPr/>
          <p:nvPr/>
        </p:nvSpPr>
        <p:spPr>
          <a:xfrm>
            <a:off x="2787928" y="2183113"/>
            <a:ext cx="8061047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UNION operator is used to combine the result-set of two or more SELECT statements.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EB917-50CF-4677-544B-43C98926B80F}"/>
              </a:ext>
            </a:extLst>
          </p:cNvPr>
          <p:cNvSpPr/>
          <p:nvPr/>
        </p:nvSpPr>
        <p:spPr>
          <a:xfrm>
            <a:off x="2787928" y="3472548"/>
            <a:ext cx="6156047" cy="15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customers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UNION ALL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suppliers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59243-645C-721C-22D3-95D56CCA3C49}"/>
              </a:ext>
            </a:extLst>
          </p:cNvPr>
          <p:cNvSpPr txBox="1"/>
          <p:nvPr/>
        </p:nvSpPr>
        <p:spPr>
          <a:xfrm>
            <a:off x="2787928" y="3159473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71429-CD59-DCD5-C4CC-C87CB50736E0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1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2457453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7928" y="1554623"/>
            <a:ext cx="626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BETWEEN Statement</a:t>
            </a:r>
            <a:endParaRPr lang="en-GB" sz="36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2149A-67CC-40E2-FE77-3131D16490CD}"/>
              </a:ext>
            </a:extLst>
          </p:cNvPr>
          <p:cNvSpPr/>
          <p:nvPr/>
        </p:nvSpPr>
        <p:spPr>
          <a:xfrm>
            <a:off x="2787928" y="2183113"/>
            <a:ext cx="8061047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BETWEEN operator selects values within a given range. The values can be numbers, text, or dates.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EB917-50CF-4677-544B-43C98926B80F}"/>
              </a:ext>
            </a:extLst>
          </p:cNvPr>
          <p:cNvSpPr/>
          <p:nvPr/>
        </p:nvSpPr>
        <p:spPr>
          <a:xfrm>
            <a:off x="2787928" y="3472548"/>
            <a:ext cx="6156047" cy="1173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`address`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addr_postcost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14000 AND 14100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addr_postcost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59243-645C-721C-22D3-95D56CCA3C49}"/>
              </a:ext>
            </a:extLst>
          </p:cNvPr>
          <p:cNvSpPr txBox="1"/>
          <p:nvPr/>
        </p:nvSpPr>
        <p:spPr>
          <a:xfrm>
            <a:off x="2787928" y="3159473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71429-CD59-DCD5-C4CC-C87CB50736E0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020973"/>
            <a:ext cx="12192000" cy="837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6666E-6766-4A33-FFF2-A5ECE788B6DE}"/>
              </a:ext>
            </a:extLst>
          </p:cNvPr>
          <p:cNvSpPr txBox="1"/>
          <p:nvPr/>
        </p:nvSpPr>
        <p:spPr>
          <a:xfrm>
            <a:off x="4990776" y="6324963"/>
            <a:ext cx="221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Prepared by </a:t>
            </a: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Jay </a:t>
            </a:r>
            <a:r>
              <a:rPr lang="en-GB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Ch’ng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rompt" panose="00000500000000000000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E58CE-7E3C-E200-2033-90BB9688843E}"/>
              </a:ext>
            </a:extLst>
          </p:cNvPr>
          <p:cNvSpPr txBox="1"/>
          <p:nvPr/>
        </p:nvSpPr>
        <p:spPr>
          <a:xfrm>
            <a:off x="4980148" y="2413337"/>
            <a:ext cx="2231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latin typeface="Quicksand" pitchFamily="2" charset="0"/>
                <a:cs typeface="Poppins SemiBold" panose="00000700000000000000" pitchFamily="2" charset="0"/>
              </a:rPr>
              <a:t>Q &amp; A</a:t>
            </a:r>
            <a:endParaRPr lang="en-US" sz="6000" b="1" dirty="0">
              <a:solidFill>
                <a:schemeClr val="bg1"/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4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020973"/>
            <a:ext cx="12192000" cy="837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6666E-6766-4A33-FFF2-A5ECE788B6DE}"/>
              </a:ext>
            </a:extLst>
          </p:cNvPr>
          <p:cNvSpPr txBox="1"/>
          <p:nvPr/>
        </p:nvSpPr>
        <p:spPr>
          <a:xfrm>
            <a:off x="4990776" y="6324963"/>
            <a:ext cx="221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Prepared by </a:t>
            </a: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Jay </a:t>
            </a:r>
            <a:r>
              <a:rPr lang="en-GB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rompt" panose="00000500000000000000" pitchFamily="2" charset="-34"/>
              </a:rPr>
              <a:t>Ch’ng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rompt" panose="00000500000000000000" pitchFamily="2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4EF75-04F2-83FB-739C-58B50B21936D}"/>
              </a:ext>
            </a:extLst>
          </p:cNvPr>
          <p:cNvSpPr txBox="1"/>
          <p:nvPr/>
        </p:nvSpPr>
        <p:spPr>
          <a:xfrm>
            <a:off x="1839064" y="2413337"/>
            <a:ext cx="8513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latin typeface="Quicksand" pitchFamily="2" charset="0"/>
                <a:cs typeface="Poppins SemiBold" panose="00000700000000000000" pitchFamily="2" charset="0"/>
              </a:rPr>
              <a:t>Assignment Discussion</a:t>
            </a:r>
            <a:endParaRPr lang="en-US" sz="6000" b="1" dirty="0">
              <a:solidFill>
                <a:schemeClr val="bg1"/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5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7BB35C-6D6A-C00B-3B7B-8EFCDFBD27B2}"/>
              </a:ext>
            </a:extLst>
          </p:cNvPr>
          <p:cNvSpPr/>
          <p:nvPr/>
        </p:nvSpPr>
        <p:spPr>
          <a:xfrm>
            <a:off x="0" y="2902591"/>
            <a:ext cx="12192000" cy="3955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73750" y="1236145"/>
            <a:ext cx="8044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SELECT Statement With Condition – IN Operator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0A558-5BFC-CC7A-4E93-A4CD277BDBF9}"/>
              </a:ext>
            </a:extLst>
          </p:cNvPr>
          <p:cNvSpPr/>
          <p:nvPr/>
        </p:nvSpPr>
        <p:spPr>
          <a:xfrm>
            <a:off x="3517773" y="4891623"/>
            <a:ext cx="5540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`customers` WHERE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IN('Tan', 'Ang', 'Xin')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2809-84F3-9828-25D2-43D2C9F96265}"/>
              </a:ext>
            </a:extLst>
          </p:cNvPr>
          <p:cNvSpPr txBox="1"/>
          <p:nvPr/>
        </p:nvSpPr>
        <p:spPr>
          <a:xfrm>
            <a:off x="3517773" y="4540448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F5F97-B32D-B559-7439-97490DE2A690}"/>
              </a:ext>
            </a:extLst>
          </p:cNvPr>
          <p:cNvSpPr/>
          <p:nvPr/>
        </p:nvSpPr>
        <p:spPr>
          <a:xfrm>
            <a:off x="1331611" y="3175360"/>
            <a:ext cx="9528777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 operator allows you to specify multiple values in a WHERE clause, and basically it is a shorthand for multiple OR conditions.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4045A-E675-9148-ABE2-010E54464C57}"/>
              </a:ext>
            </a:extLst>
          </p:cNvPr>
          <p:cNvSpPr txBox="1"/>
          <p:nvPr/>
        </p:nvSpPr>
        <p:spPr>
          <a:xfrm>
            <a:off x="3516362" y="4125626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85750-6104-16AF-FEF3-D3B938A5104B}"/>
              </a:ext>
            </a:extLst>
          </p:cNvPr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87EF9-0152-1213-6F80-067B7C991AC1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5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F396AC-D455-16F7-1BBD-066943A22509}"/>
              </a:ext>
            </a:extLst>
          </p:cNvPr>
          <p:cNvSpPr/>
          <p:nvPr/>
        </p:nvSpPr>
        <p:spPr>
          <a:xfrm>
            <a:off x="0" y="2902591"/>
            <a:ext cx="12192000" cy="3955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49912" y="1122543"/>
            <a:ext cx="8492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SELECT Statement With Condition – LIMIT Clause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0A558-5BFC-CC7A-4E93-A4CD277BDBF9}"/>
              </a:ext>
            </a:extLst>
          </p:cNvPr>
          <p:cNvSpPr/>
          <p:nvPr/>
        </p:nvSpPr>
        <p:spPr>
          <a:xfrm>
            <a:off x="526923" y="5053548"/>
            <a:ext cx="3102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`customers` LIMIT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2809-84F3-9828-25D2-43D2C9F96265}"/>
              </a:ext>
            </a:extLst>
          </p:cNvPr>
          <p:cNvSpPr txBox="1"/>
          <p:nvPr/>
        </p:nvSpPr>
        <p:spPr>
          <a:xfrm>
            <a:off x="526923" y="4702373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F5F97-B32D-B559-7439-97490DE2A690}"/>
              </a:ext>
            </a:extLst>
          </p:cNvPr>
          <p:cNvSpPr/>
          <p:nvPr/>
        </p:nvSpPr>
        <p:spPr>
          <a:xfrm>
            <a:off x="526924" y="4222691"/>
            <a:ext cx="3294768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return the first two records: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220F-F326-ABE4-AF38-FF5958C8B357}"/>
              </a:ext>
            </a:extLst>
          </p:cNvPr>
          <p:cNvSpPr txBox="1"/>
          <p:nvPr/>
        </p:nvSpPr>
        <p:spPr>
          <a:xfrm>
            <a:off x="526923" y="3941769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C3E5-558B-F0A0-6A1B-2D7E5C322D9C}"/>
              </a:ext>
            </a:extLst>
          </p:cNvPr>
          <p:cNvSpPr/>
          <p:nvPr/>
        </p:nvSpPr>
        <p:spPr>
          <a:xfrm>
            <a:off x="4241673" y="5053548"/>
            <a:ext cx="3035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`customers` ORDER BY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 LIMIT 0,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84F1F-41E5-68A6-5F74-47D94A12841A}"/>
              </a:ext>
            </a:extLst>
          </p:cNvPr>
          <p:cNvSpPr txBox="1"/>
          <p:nvPr/>
        </p:nvSpPr>
        <p:spPr>
          <a:xfrm>
            <a:off x="4241673" y="4702373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706E0-5534-4199-09D6-28D3A413243C}"/>
              </a:ext>
            </a:extLst>
          </p:cNvPr>
          <p:cNvSpPr/>
          <p:nvPr/>
        </p:nvSpPr>
        <p:spPr>
          <a:xfrm>
            <a:off x="4241674" y="4222691"/>
            <a:ext cx="3427756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row data will start at zero not one: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4045A-E675-9148-ABE2-010E54464C57}"/>
              </a:ext>
            </a:extLst>
          </p:cNvPr>
          <p:cNvSpPr txBox="1"/>
          <p:nvPr/>
        </p:nvSpPr>
        <p:spPr>
          <a:xfrm>
            <a:off x="4241673" y="3941769"/>
            <a:ext cx="221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 2: Offset</a:t>
            </a: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584683-22AC-E569-96F6-1A5770600315}"/>
              </a:ext>
            </a:extLst>
          </p:cNvPr>
          <p:cNvSpPr/>
          <p:nvPr/>
        </p:nvSpPr>
        <p:spPr>
          <a:xfrm>
            <a:off x="8194548" y="5415736"/>
            <a:ext cx="3591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`customers` ORDER BY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 LIMIT 3,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3C5B82-ECBE-EC57-7335-0D846E33DC9C}"/>
              </a:ext>
            </a:extLst>
          </p:cNvPr>
          <p:cNvSpPr txBox="1"/>
          <p:nvPr/>
        </p:nvSpPr>
        <p:spPr>
          <a:xfrm>
            <a:off x="8194548" y="5064561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7515E5-005B-9459-DBFF-A8688C59581B}"/>
              </a:ext>
            </a:extLst>
          </p:cNvPr>
          <p:cNvSpPr/>
          <p:nvPr/>
        </p:nvSpPr>
        <p:spPr>
          <a:xfrm>
            <a:off x="8194548" y="4222929"/>
            <a:ext cx="3427757" cy="7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SQL query below says "return only 3 records, start on record 4 (OFFSET 3)":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4DB1D7-E253-C3F7-5277-87DCDAB96E47}"/>
              </a:ext>
            </a:extLst>
          </p:cNvPr>
          <p:cNvSpPr txBox="1"/>
          <p:nvPr/>
        </p:nvSpPr>
        <p:spPr>
          <a:xfrm>
            <a:off x="8194548" y="3942007"/>
            <a:ext cx="229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 3: Offset</a:t>
            </a:r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85750-6104-16AF-FEF3-D3B938A5104B}"/>
              </a:ext>
            </a:extLst>
          </p:cNvPr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87EF9-0152-1213-6F80-067B7C991AC1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49EDCF-9AE7-9473-F3AE-F0BDE730DA62}"/>
              </a:ext>
            </a:extLst>
          </p:cNvPr>
          <p:cNvSpPr/>
          <p:nvPr/>
        </p:nvSpPr>
        <p:spPr>
          <a:xfrm>
            <a:off x="1331610" y="2443575"/>
            <a:ext cx="9528777" cy="7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LIMIT clause is used to specify the number of records to return. It is useful on large tables with thousands of records. Returning a large number of records can impact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8323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2457453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7928" y="1364123"/>
            <a:ext cx="626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INSERT INTO Statement</a:t>
            </a:r>
            <a:endParaRPr lang="en-GB" sz="36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2149A-67CC-40E2-FE77-3131D16490CD}"/>
              </a:ext>
            </a:extLst>
          </p:cNvPr>
          <p:cNvSpPr/>
          <p:nvPr/>
        </p:nvSpPr>
        <p:spPr>
          <a:xfrm>
            <a:off x="2787928" y="1992613"/>
            <a:ext cx="6269375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used to insert new records in a table.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EB917-50CF-4677-544B-43C98926B80F}"/>
              </a:ext>
            </a:extLst>
          </p:cNvPr>
          <p:cNvSpPr/>
          <p:nvPr/>
        </p:nvSpPr>
        <p:spPr>
          <a:xfrm>
            <a:off x="2787928" y="2843898"/>
            <a:ext cx="7403821" cy="774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customers (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email,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reg_date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('Chan', 'Juan Yeh', 'juanyeh@gmail.com', NOW());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59243-645C-721C-22D3-95D56CCA3C49}"/>
              </a:ext>
            </a:extLst>
          </p:cNvPr>
          <p:cNvSpPr txBox="1"/>
          <p:nvPr/>
        </p:nvSpPr>
        <p:spPr>
          <a:xfrm>
            <a:off x="2787928" y="2530823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71429-CD59-DCD5-C4CC-C87CB50736E0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8B13F3-23CB-CAD9-BB23-BEB93462A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28" y="3926398"/>
            <a:ext cx="7116168" cy="20100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438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2457453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7928" y="1068848"/>
            <a:ext cx="626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UPDATE Statement</a:t>
            </a:r>
            <a:endParaRPr lang="en-GB" sz="36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2149A-67CC-40E2-FE77-3131D16490CD}"/>
              </a:ext>
            </a:extLst>
          </p:cNvPr>
          <p:cNvSpPr/>
          <p:nvPr/>
        </p:nvSpPr>
        <p:spPr>
          <a:xfrm>
            <a:off x="2787928" y="1697338"/>
            <a:ext cx="6269375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used to modify the existing records in a table.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EB917-50CF-4677-544B-43C98926B80F}"/>
              </a:ext>
            </a:extLst>
          </p:cNvPr>
          <p:cNvSpPr/>
          <p:nvPr/>
        </p:nvSpPr>
        <p:spPr>
          <a:xfrm>
            <a:off x="2787928" y="2548623"/>
            <a:ext cx="4841597" cy="1173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customers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'Lee',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'Jun Lei'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id = '6';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59243-645C-721C-22D3-95D56CCA3C49}"/>
              </a:ext>
            </a:extLst>
          </p:cNvPr>
          <p:cNvSpPr txBox="1"/>
          <p:nvPr/>
        </p:nvSpPr>
        <p:spPr>
          <a:xfrm>
            <a:off x="2787928" y="2235548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71429-CD59-DCD5-C4CC-C87CB50736E0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19E4B-74D0-D6E8-4A83-505D43A2F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24" y="3950686"/>
            <a:ext cx="5525271" cy="204816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53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2457453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7928" y="1554623"/>
            <a:ext cx="626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DELETE Statement</a:t>
            </a:r>
            <a:endParaRPr lang="en-GB" sz="36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2149A-67CC-40E2-FE77-3131D16490CD}"/>
              </a:ext>
            </a:extLst>
          </p:cNvPr>
          <p:cNvSpPr/>
          <p:nvPr/>
        </p:nvSpPr>
        <p:spPr>
          <a:xfrm>
            <a:off x="2787928" y="2183113"/>
            <a:ext cx="6269375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used to delete existing records in a table.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EB917-50CF-4677-544B-43C98926B80F}"/>
              </a:ext>
            </a:extLst>
          </p:cNvPr>
          <p:cNvSpPr/>
          <p:nvPr/>
        </p:nvSpPr>
        <p:spPr>
          <a:xfrm>
            <a:off x="2787928" y="3034398"/>
            <a:ext cx="4841597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FROM customers WHERE id = '7';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59243-645C-721C-22D3-95D56CCA3C49}"/>
              </a:ext>
            </a:extLst>
          </p:cNvPr>
          <p:cNvSpPr txBox="1"/>
          <p:nvPr/>
        </p:nvSpPr>
        <p:spPr>
          <a:xfrm>
            <a:off x="2787928" y="2721323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71429-CD59-DCD5-C4CC-C87CB50736E0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DFE128-C075-043A-8F3D-570879DBA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75" y="3750693"/>
            <a:ext cx="4667901" cy="19243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158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0CB5D6-0FB4-F9E6-A7BF-619617EE56FE}"/>
              </a:ext>
            </a:extLst>
          </p:cNvPr>
          <p:cNvSpPr/>
          <p:nvPr/>
        </p:nvSpPr>
        <p:spPr>
          <a:xfrm>
            <a:off x="3610" y="0"/>
            <a:ext cx="12192000" cy="2805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7EBE0-902F-C985-EEC8-D472F40EE0E3}"/>
              </a:ext>
            </a:extLst>
          </p:cNvPr>
          <p:cNvSpPr txBox="1"/>
          <p:nvPr/>
        </p:nvSpPr>
        <p:spPr>
          <a:xfrm>
            <a:off x="510250" y="696153"/>
            <a:ext cx="450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JOIN Statement</a:t>
            </a:r>
            <a:endParaRPr lang="en-GB" sz="36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3BE6A-78C4-6BE7-E768-9EB69F58EA6A}"/>
              </a:ext>
            </a:extLst>
          </p:cNvPr>
          <p:cNvSpPr/>
          <p:nvPr/>
        </p:nvSpPr>
        <p:spPr>
          <a:xfrm>
            <a:off x="510250" y="1324643"/>
            <a:ext cx="4661825" cy="7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JOIN clause is used to combine rows from two or more tables, based on a related column between them.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A435BE-1294-1FAE-5F59-F94A239A5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68" y="2988534"/>
            <a:ext cx="956052" cy="6151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73B193-773C-A9DB-2ECD-EF58B27D3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68" y="3004583"/>
            <a:ext cx="956052" cy="6151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BE649B-127C-2D99-D3EF-130D1BD29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668" y="3004583"/>
            <a:ext cx="956052" cy="6151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2187AE-A542-5442-5A8C-E768E604B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68" y="3004583"/>
            <a:ext cx="956052" cy="615134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CAA7AB6-C9E8-6889-4A4D-A35F1E07B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2059"/>
              </p:ext>
            </p:extLst>
          </p:nvPr>
        </p:nvGraphicFramePr>
        <p:xfrm>
          <a:off x="5633794" y="633663"/>
          <a:ext cx="2724149" cy="188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162">
                  <a:extLst>
                    <a:ext uri="{9D8B030D-6E8A-4147-A177-3AD203B41FA5}">
                      <a16:colId xmlns:a16="http://schemas.microsoft.com/office/drawing/2014/main" val="246933424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3350671022"/>
                    </a:ext>
                  </a:extLst>
                </a:gridCol>
              </a:tblGrid>
              <a:tr h="26973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15744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100" i="1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Jay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833569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Jane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238536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Jenny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892649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Johnson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12437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Eric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422733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Peter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356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9B7137A-3BF0-081C-DA8A-5814BDEE900E}"/>
              </a:ext>
            </a:extLst>
          </p:cNvPr>
          <p:cNvSpPr txBox="1"/>
          <p:nvPr/>
        </p:nvSpPr>
        <p:spPr>
          <a:xfrm>
            <a:off x="5534443" y="279059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Table: User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B9BEAFC-EAD9-41C0-93FC-8F79383D2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48661"/>
              </p:ext>
            </p:extLst>
          </p:nvPr>
        </p:nvGraphicFramePr>
        <p:xfrm>
          <a:off x="8973850" y="605888"/>
          <a:ext cx="2724149" cy="188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162">
                  <a:extLst>
                    <a:ext uri="{9D8B030D-6E8A-4147-A177-3AD203B41FA5}">
                      <a16:colId xmlns:a16="http://schemas.microsoft.com/office/drawing/2014/main" val="246933424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3350671022"/>
                    </a:ext>
                  </a:extLst>
                </a:gridCol>
              </a:tblGrid>
              <a:tr h="26973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User 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15744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US" sz="1100" i="1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Hiking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833569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Basketball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238536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Running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892649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Cycling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12437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Football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422733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Fishing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356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6D65582-F8E8-6B7D-E181-677FF7D8FEB5}"/>
              </a:ext>
            </a:extLst>
          </p:cNvPr>
          <p:cNvSpPr txBox="1"/>
          <p:nvPr/>
        </p:nvSpPr>
        <p:spPr>
          <a:xfrm>
            <a:off x="8874499" y="251284"/>
            <a:ext cx="155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Table: Hobby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7AFDA6-47A4-5EA5-BC75-8363D3AF2837}"/>
              </a:ext>
            </a:extLst>
          </p:cNvPr>
          <p:cNvSpPr txBox="1"/>
          <p:nvPr/>
        </p:nvSpPr>
        <p:spPr>
          <a:xfrm>
            <a:off x="934363" y="3689321"/>
            <a:ext cx="1554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INNER JOIN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69DEFE-881F-3283-CCE5-38644E497F27}"/>
              </a:ext>
            </a:extLst>
          </p:cNvPr>
          <p:cNvSpPr/>
          <p:nvPr/>
        </p:nvSpPr>
        <p:spPr>
          <a:xfrm>
            <a:off x="1238141" y="3787540"/>
            <a:ext cx="946507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JOIN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2FEC3-D38B-E8D4-93F7-533EA628C8A2}"/>
              </a:ext>
            </a:extLst>
          </p:cNvPr>
          <p:cNvSpPr txBox="1"/>
          <p:nvPr/>
        </p:nvSpPr>
        <p:spPr>
          <a:xfrm>
            <a:off x="3893463" y="3699478"/>
            <a:ext cx="1554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LEFT JOIN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DA9185-74AE-CCC0-7BA4-F7FE5B438CB0}"/>
              </a:ext>
            </a:extLst>
          </p:cNvPr>
          <p:cNvSpPr/>
          <p:nvPr/>
        </p:nvSpPr>
        <p:spPr>
          <a:xfrm>
            <a:off x="4197241" y="3797697"/>
            <a:ext cx="946507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JOIN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31DDF-D4DC-F618-49EF-27CA600FEB48}"/>
              </a:ext>
            </a:extLst>
          </p:cNvPr>
          <p:cNvSpPr txBox="1"/>
          <p:nvPr/>
        </p:nvSpPr>
        <p:spPr>
          <a:xfrm>
            <a:off x="6852563" y="3694336"/>
            <a:ext cx="1554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RIGHT JOIN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EF20A5-A398-B9B0-45EC-000E6B51354F}"/>
              </a:ext>
            </a:extLst>
          </p:cNvPr>
          <p:cNvSpPr/>
          <p:nvPr/>
        </p:nvSpPr>
        <p:spPr>
          <a:xfrm>
            <a:off x="7156341" y="3792555"/>
            <a:ext cx="946507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JOIN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638CB-D870-1B55-A650-36C2DE774855}"/>
              </a:ext>
            </a:extLst>
          </p:cNvPr>
          <p:cNvSpPr txBox="1"/>
          <p:nvPr/>
        </p:nvSpPr>
        <p:spPr>
          <a:xfrm>
            <a:off x="9811663" y="3694336"/>
            <a:ext cx="1554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OUTER JOIN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FE8D79-8866-7DEC-FBD5-21DCA2C3F4FF}"/>
              </a:ext>
            </a:extLst>
          </p:cNvPr>
          <p:cNvSpPr/>
          <p:nvPr/>
        </p:nvSpPr>
        <p:spPr>
          <a:xfrm>
            <a:off x="10115441" y="3792555"/>
            <a:ext cx="946507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UNION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AE11567-E35D-DA3C-CF77-93AEA53E3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5931"/>
              </p:ext>
            </p:extLst>
          </p:nvPr>
        </p:nvGraphicFramePr>
        <p:xfrm>
          <a:off x="349320" y="4295800"/>
          <a:ext cx="2724149" cy="1618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162">
                  <a:extLst>
                    <a:ext uri="{9D8B030D-6E8A-4147-A177-3AD203B41FA5}">
                      <a16:colId xmlns:a16="http://schemas.microsoft.com/office/drawing/2014/main" val="246933424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3350671022"/>
                    </a:ext>
                  </a:extLst>
                </a:gridCol>
              </a:tblGrid>
              <a:tr h="26973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Hobby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15744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Jay</a:t>
                      </a:r>
                      <a:endParaRPr lang="en-US" sz="1100" i="1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Cycling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833569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Jane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Football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892649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Jenny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Hiking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12437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Jenny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Running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422733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Eric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Basketball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356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313A4BA-0C98-D6CE-DE82-D996C6D5E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00010"/>
              </p:ext>
            </p:extLst>
          </p:nvPr>
        </p:nvGraphicFramePr>
        <p:xfrm>
          <a:off x="3308420" y="4295800"/>
          <a:ext cx="2724149" cy="215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162">
                  <a:extLst>
                    <a:ext uri="{9D8B030D-6E8A-4147-A177-3AD203B41FA5}">
                      <a16:colId xmlns:a16="http://schemas.microsoft.com/office/drawing/2014/main" val="246933424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3350671022"/>
                    </a:ext>
                  </a:extLst>
                </a:gridCol>
              </a:tblGrid>
              <a:tr h="26973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Hobby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15744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Jay</a:t>
                      </a:r>
                      <a:endParaRPr lang="en-US" sz="1100" i="1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Cycling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833569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Jane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Football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892649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Jenny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Hiking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12437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Jenny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Running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422733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Johnson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40238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Eric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Basketball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3566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1034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36495A2-FA3B-3710-0AB3-CFC4AB3D5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87189"/>
              </p:ext>
            </p:extLst>
          </p:nvPr>
        </p:nvGraphicFramePr>
        <p:xfrm>
          <a:off x="6267520" y="4295800"/>
          <a:ext cx="2724149" cy="188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162">
                  <a:extLst>
                    <a:ext uri="{9D8B030D-6E8A-4147-A177-3AD203B41FA5}">
                      <a16:colId xmlns:a16="http://schemas.microsoft.com/office/drawing/2014/main" val="246933424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3350671022"/>
                    </a:ext>
                  </a:extLst>
                </a:gridCol>
              </a:tblGrid>
              <a:tr h="26973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Hobby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15744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Jenny</a:t>
                      </a:r>
                      <a:endParaRPr lang="en-US" sz="1100" i="1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Hiking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833569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Eric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Basketball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238536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Jenny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Running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892649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Jay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Cycling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12437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Jane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Football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422733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NULL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Fishing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3566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71C8A787-A184-CD3F-584F-25341DB00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74648"/>
              </p:ext>
            </p:extLst>
          </p:nvPr>
        </p:nvGraphicFramePr>
        <p:xfrm>
          <a:off x="9226620" y="4295800"/>
          <a:ext cx="2724149" cy="24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162">
                  <a:extLst>
                    <a:ext uri="{9D8B030D-6E8A-4147-A177-3AD203B41FA5}">
                      <a16:colId xmlns:a16="http://schemas.microsoft.com/office/drawing/2014/main" val="246933424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3350671022"/>
                    </a:ext>
                  </a:extLst>
                </a:gridCol>
              </a:tblGrid>
              <a:tr h="26973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Hobby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15744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Jay</a:t>
                      </a:r>
                      <a:endParaRPr lang="en-US" sz="1100" i="1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Cycling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833569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Jane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Football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892649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Jenny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Hiking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12437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Jenny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Running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422733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Johnson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568616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Eric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Basketball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33566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Peter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25277"/>
                  </a:ext>
                </a:extLst>
              </a:tr>
              <a:tr h="26973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Fishing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00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A8BEDE-E9E8-645E-6B36-98A3812B939F}"/>
              </a:ext>
            </a:extLst>
          </p:cNvPr>
          <p:cNvSpPr/>
          <p:nvPr/>
        </p:nvSpPr>
        <p:spPr>
          <a:xfrm>
            <a:off x="0" y="2902591"/>
            <a:ext cx="12192000" cy="3955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04450" y="1257032"/>
            <a:ext cx="698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431925" algn="l"/>
                <a:tab pos="1616075" algn="l"/>
                <a:tab pos="2517775" algn="l"/>
              </a:tabLst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JOIN Statement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0A558-5BFC-CC7A-4E93-A4CD277BDBF9}"/>
              </a:ext>
            </a:extLst>
          </p:cNvPr>
          <p:cNvSpPr/>
          <p:nvPr/>
        </p:nvSpPr>
        <p:spPr>
          <a:xfrm>
            <a:off x="1488949" y="4272498"/>
            <a:ext cx="3235452" cy="62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c.*, a.* FROM customers c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address a ON(c.id =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a.cus_id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12809-84F3-9828-25D2-43D2C9F96265}"/>
              </a:ext>
            </a:extLst>
          </p:cNvPr>
          <p:cNvSpPr txBox="1"/>
          <p:nvPr/>
        </p:nvSpPr>
        <p:spPr>
          <a:xfrm>
            <a:off x="1488948" y="3921323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E220F-F326-ABE4-AF38-FF5958C8B357}"/>
              </a:ext>
            </a:extLst>
          </p:cNvPr>
          <p:cNvSpPr txBox="1"/>
          <p:nvPr/>
        </p:nvSpPr>
        <p:spPr>
          <a:xfrm>
            <a:off x="1488948" y="3513144"/>
            <a:ext cx="257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 1 – LEFT JOIN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C3E5-558B-F0A0-6A1B-2D7E5C322D9C}"/>
              </a:ext>
            </a:extLst>
          </p:cNvPr>
          <p:cNvSpPr/>
          <p:nvPr/>
        </p:nvSpPr>
        <p:spPr>
          <a:xfrm>
            <a:off x="6384798" y="4272498"/>
            <a:ext cx="398792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c.*, a.* FROM customers c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address a ON(c.id =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a.cus_id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c.id = '3'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84F1F-41E5-68A6-5F74-47D94A12841A}"/>
              </a:ext>
            </a:extLst>
          </p:cNvPr>
          <p:cNvSpPr txBox="1"/>
          <p:nvPr/>
        </p:nvSpPr>
        <p:spPr>
          <a:xfrm>
            <a:off x="6384798" y="3921323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4045A-E675-9148-ABE2-010E54464C57}"/>
              </a:ext>
            </a:extLst>
          </p:cNvPr>
          <p:cNvSpPr txBox="1"/>
          <p:nvPr/>
        </p:nvSpPr>
        <p:spPr>
          <a:xfrm>
            <a:off x="6384798" y="3513144"/>
            <a:ext cx="5045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Example 2 – LEFT JOIN WITH WHERE CONDITION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85750-6104-16AF-FEF3-D3B938A5104B}"/>
              </a:ext>
            </a:extLst>
          </p:cNvPr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87EF9-0152-1213-6F80-067B7C991AC1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72EB7-966C-9AA5-5B96-9EE7418C2C15}"/>
              </a:ext>
            </a:extLst>
          </p:cNvPr>
          <p:cNvSpPr/>
          <p:nvPr/>
        </p:nvSpPr>
        <p:spPr>
          <a:xfrm>
            <a:off x="1933575" y="1944090"/>
            <a:ext cx="8324849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JOIN clause is used to combine rows from two or more tables, based on a related column between them.</a:t>
            </a:r>
          </a:p>
        </p:txBody>
      </p:sp>
    </p:spTree>
    <p:extLst>
      <p:ext uri="{BB962C8B-B14F-4D97-AF65-F5344CB8AC3E}">
        <p14:creationId xmlns:p14="http://schemas.microsoft.com/office/powerpoint/2010/main" val="346835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2457453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4695" y="410775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Database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" panose="00000500000000000000" pitchFamily="2" charset="0"/>
              </a:rPr>
              <a:t> </a:t>
            </a:r>
            <a:r>
              <a:rPr lang="en-GB" sz="1200" b="1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cs typeface="Poppins SemiBold" panose="00000700000000000000" pitchFamily="2" charset="0"/>
              </a:rPr>
              <a:t>Programming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Quicksand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7928" y="1554623"/>
            <a:ext cx="626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 SemiBold" panose="00000700000000000000" pitchFamily="2" charset="0"/>
              </a:rPr>
              <a:t>GROUP BY Statement</a:t>
            </a:r>
            <a:endParaRPr lang="en-GB" sz="3600" b="1" dirty="0">
              <a:solidFill>
                <a:schemeClr val="tx1">
                  <a:lumMod val="85000"/>
                  <a:lumOff val="15000"/>
                </a:schemeClr>
              </a:solidFill>
              <a:latin typeface="Quicksand" pitchFamily="2" charset="0"/>
              <a:ea typeface="Inter" panose="020B0502030000000004" pitchFamily="34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02149A-67CC-40E2-FE77-3131D16490CD}"/>
              </a:ext>
            </a:extLst>
          </p:cNvPr>
          <p:cNvSpPr/>
          <p:nvPr/>
        </p:nvSpPr>
        <p:spPr>
          <a:xfrm>
            <a:off x="2787928" y="2183113"/>
            <a:ext cx="8061047" cy="7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GROUP BY statement groups rows that have the same values into summary rows, like "find the number of address in each customers".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EB917-50CF-4677-544B-43C98926B80F}"/>
              </a:ext>
            </a:extLst>
          </p:cNvPr>
          <p:cNvSpPr/>
          <p:nvPr/>
        </p:nvSpPr>
        <p:spPr>
          <a:xfrm>
            <a:off x="2787928" y="3472548"/>
            <a:ext cx="6156047" cy="15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c.first_name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c.last_name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COUNT(*) AS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total_address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customers c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address a ON(c.id =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a.cus_id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a.cus_id</a:t>
            </a:r>
            <a:endParaRPr lang="en-US" sz="180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59243-645C-721C-22D3-95D56CCA3C49}"/>
              </a:ext>
            </a:extLst>
          </p:cNvPr>
          <p:cNvSpPr txBox="1"/>
          <p:nvPr/>
        </p:nvSpPr>
        <p:spPr>
          <a:xfrm>
            <a:off x="2787928" y="3159473"/>
            <a:ext cx="11340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Quicksand" pitchFamily="2" charset="0"/>
                <a:ea typeface="Inter" panose="020B0502030000000004" pitchFamily="34" charset="0"/>
                <a:cs typeface="Poppins" panose="00000500000000000000" pitchFamily="2" charset="0"/>
              </a:rPr>
              <a:t>SQL: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71429-CD59-DCD5-C4CC-C87CB50736E0}"/>
              </a:ext>
            </a:extLst>
          </p:cNvPr>
          <p:cNvSpPr txBox="1"/>
          <p:nvPr/>
        </p:nvSpPr>
        <p:spPr>
          <a:xfrm>
            <a:off x="406129" y="41077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Quicksand" pitchFamily="2" charset="0"/>
                <a:cs typeface="Poppins SemiBold" panose="00000700000000000000" pitchFamily="2" charset="0"/>
              </a:rPr>
              <a:t>CDB3033N</a:t>
            </a:r>
            <a:endParaRPr lang="en-US" sz="1200" b="1" dirty="0">
              <a:latin typeface="Quicksand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30860</TotalTime>
  <Words>866</Words>
  <Application>Microsoft Office PowerPoint</Application>
  <PresentationFormat>Widescreen</PresentationFormat>
  <Paragraphs>209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Open Sans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Ramanda Galang Bryantama</dc:creator>
  <cp:lastModifiedBy>Jay</cp:lastModifiedBy>
  <cp:revision>349</cp:revision>
  <dcterms:created xsi:type="dcterms:W3CDTF">2019-08-12T03:52:24Z</dcterms:created>
  <dcterms:modified xsi:type="dcterms:W3CDTF">2023-10-17T03:00:25Z</dcterms:modified>
</cp:coreProperties>
</file>