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4" y="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EE7986-A0C6-4B5D-A386-CABA721B63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E3547-9822-4785-8809-3D54898AE2E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74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10B6-F8E5-487E-AE8D-FA7C23E765E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9DBF8-B916-49C1-912B-7A46CB409F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B4A90-F0FE-4AFC-B537-9CB5C498044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CD7A3-89F7-4638-BF0F-60C3BEE28AB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D8E8A-17EF-4662-90AE-BFACEF8E298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94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14792-E832-4AE0-8A92-573D6C2D4D8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FE3B7-32E6-4BB6-ABC8-C110C28AD0F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4B287-9725-4C08-AB52-F3AECA3AC5E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0BEE1-7FD3-4DF5-9B43-BBF69ED7DB3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B2A26-0E2A-4907-8B5E-E01D4F2DA2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3FA59-F00D-4A3F-8381-A215BCA7DFD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6FC5-26A4-44C6-88FF-892DFB1A159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0669281-6EFD-4DFE-AB96-50318E6113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39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14F2B6-DAA9-495C-9942-4D613FF58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84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14F2B6-DAA9-495C-9942-4D613FF58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80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14F2B6-DAA9-495C-9942-4D613FF58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22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14F2B6-DAA9-495C-9942-4D613FF58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07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14F2B6-DAA9-495C-9942-4D613FF58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03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14F2B6-DAA9-495C-9942-4D613FF58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3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865BFBB-E656-4F2C-818D-940B80BD36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65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E1AB4B8-FF08-4B06-A1B8-6AE10EB9E0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993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0BDB0B-9836-46DE-8B7C-E0EC5B895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4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E7ED0E-8FE4-44BF-9A2F-B3DDDCC032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85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7E2208E-7E31-4A1B-86C7-6416698D50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0DB6881-10EC-4CDE-B4AF-468DA148C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00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C95F298-FE89-4D7B-A5B5-FC103031E0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7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90783CC-C0B9-4EFC-B273-C33E14B233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6891B59-D353-4E33-928E-3F511CEEDC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35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5B5C0E0-1D6F-4C33-A8A5-EA41B39CCF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5B2288E-7FEE-4239-B1E0-42441DD70C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59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B14F2B6-DAA9-495C-9942-4D613FF58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4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DSM2294 – Lecture </a:t>
            </a:r>
            <a:endParaRPr lang="en-US" dirty="0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INTERNET PROTOCOL</a:t>
            </a:r>
            <a:endParaRPr lang="en-US" altLang="en-U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Configuration of an Interface</a:t>
            </a:r>
            <a:endParaRPr lang="en-GB" altLang="en-US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000066"/>
                </a:solidFill>
              </a:rPr>
              <a:t>Static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 smtClean="0">
                <a:solidFill>
                  <a:srgbClr val="000066"/>
                </a:solidFill>
              </a:rPr>
              <a:t>DHCP</a:t>
            </a:r>
            <a:endParaRPr lang="en-US" altLang="en-US" b="1" dirty="0">
              <a:solidFill>
                <a:srgbClr val="00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832421"/>
              </p:ext>
            </p:extLst>
          </p:nvPr>
        </p:nvGraphicFramePr>
        <p:xfrm>
          <a:off x="622211" y="2854103"/>
          <a:ext cx="3942309" cy="347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Bitmap Image" r:id="rId4" imgW="4009524" imgH="4390476" progId="Paint.Picture">
                  <p:embed/>
                </p:oleObj>
              </mc:Choice>
              <mc:Fallback>
                <p:oleObj name="Bitmap Image" r:id="rId4" imgW="4009524" imgH="439047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1" y="2854103"/>
                        <a:ext cx="3942309" cy="3470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84660"/>
              </p:ext>
            </p:extLst>
          </p:nvPr>
        </p:nvGraphicFramePr>
        <p:xfrm>
          <a:off x="4678033" y="2854103"/>
          <a:ext cx="3854436" cy="347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Bitmap Image" r:id="rId6" imgW="3885714" imgH="4352381" progId="Paint.Picture">
                  <p:embed/>
                </p:oleObj>
              </mc:Choice>
              <mc:Fallback>
                <p:oleObj name="Bitmap Image" r:id="rId6" imgW="3885714" imgH="4352381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033" y="2854103"/>
                        <a:ext cx="3854436" cy="3470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ARP</a:t>
            </a: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ARP (Address Resolution Protocol) is used in Ethernet Networks to find the MAC address of a node given its IP address.</a:t>
            </a:r>
          </a:p>
          <a:p>
            <a:r>
              <a:rPr lang="en-US" altLang="en-US" smtClean="0"/>
              <a:t>Source node (say 192.168.2.32) sends broadcast message (ARP Request) on its subnet asking ``Who is 192.168.2.33’’.</a:t>
            </a:r>
          </a:p>
          <a:p>
            <a:r>
              <a:rPr lang="en-US" altLang="en-US" smtClean="0"/>
              <a:t>All computers on subnet receive this request</a:t>
            </a:r>
          </a:p>
          <a:p>
            <a:r>
              <a:rPr lang="en-US" altLang="en-US" smtClean="0"/>
              <a:t>Destination responds (ARP Reply) since it has 192.168.2.33</a:t>
            </a:r>
          </a:p>
          <a:p>
            <a:pPr lvl="1"/>
            <a:r>
              <a:rPr lang="en-US" altLang="en-US" smtClean="0"/>
              <a:t>Provides its MAC address in response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IPv4</a:t>
            </a:r>
            <a:endParaRPr lang="en-GB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605542" cy="375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Internet Protocol Version 4 is the most popular protocol in use today, although there are some questions about its capability to serve the Internet community much longer. </a:t>
            </a:r>
          </a:p>
          <a:p>
            <a:r>
              <a:rPr lang="en-US" altLang="en-US" dirty="0" smtClean="0"/>
              <a:t>IPv4 was finished in the 1970s and has started to show its age. </a:t>
            </a:r>
          </a:p>
          <a:p>
            <a:r>
              <a:rPr lang="en-US" altLang="en-US" dirty="0" smtClean="0"/>
              <a:t>The main issue surrounding IPv4 is addressing—or, the lack of addressing—because many experts believe that we are nearly out of the four billion addresses available in IPv4. </a:t>
            </a:r>
          </a:p>
          <a:p>
            <a:r>
              <a:rPr lang="en-US" altLang="en-US" dirty="0" smtClean="0"/>
              <a:t>Although this seems like a very large number of addresses, multiple large blocks are given to government agencies and large organizations. </a:t>
            </a:r>
          </a:p>
          <a:p>
            <a:r>
              <a:rPr lang="en-US" altLang="en-US" dirty="0" smtClean="0"/>
              <a:t>IPv6 could be the solution to many problems posed by IPv4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IPv6</a:t>
            </a:r>
            <a:endParaRPr lang="en-GB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136618" cy="3987800"/>
          </a:xfrm>
        </p:spPr>
        <p:txBody>
          <a:bodyPr/>
          <a:lstStyle/>
          <a:p>
            <a:r>
              <a:rPr lang="en-US" altLang="en-US" dirty="0" smtClean="0"/>
              <a:t>IPv6 uses 128 bit address instead of 32 bit address.</a:t>
            </a:r>
          </a:p>
          <a:p>
            <a:r>
              <a:rPr lang="en-US" altLang="en-US" dirty="0" smtClean="0"/>
              <a:t>The IPv6 addresses are being distributed and are supposed to be used based on geographical location.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as a Routed Protocol</a:t>
            </a:r>
            <a:endParaRPr lang="en-GB" altLang="en-US"/>
          </a:p>
        </p:txBody>
      </p:sp>
      <p:pic>
        <p:nvPicPr>
          <p:cNvPr id="18442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2" y="2768785"/>
            <a:ext cx="3371429" cy="2971429"/>
          </a:xfrm>
        </p:spPr>
      </p:pic>
      <p:sp>
        <p:nvSpPr>
          <p:cNvPr id="1843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IP is a connectionless, unreliable, best-effort delivery protocol. </a:t>
            </a:r>
          </a:p>
          <a:p>
            <a:r>
              <a:rPr lang="en-US" altLang="en-US" dirty="0" smtClean="0"/>
              <a:t>IP accepts whatever data is passed down to it from the upper layers and forwards the data in the form of IP Packets.</a:t>
            </a:r>
          </a:p>
          <a:p>
            <a:pPr lvl="0"/>
            <a:r>
              <a:rPr lang="en-US" dirty="0"/>
              <a:t>IP address is used to identify each node in a network. </a:t>
            </a:r>
          </a:p>
          <a:p>
            <a:r>
              <a:rPr lang="en-US" altLang="en-US" dirty="0" smtClean="0"/>
              <a:t>Packets </a:t>
            </a:r>
            <a:r>
              <a:rPr lang="en-US" altLang="en-US" dirty="0" smtClean="0"/>
              <a:t>are delivered from the source to the destination using IP address</a:t>
            </a:r>
            <a:endParaRPr lang="en-US" altLang="en-US" dirty="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881-10EC-4CDE-B4AF-468DA148C11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Packet Propagation </a:t>
            </a:r>
            <a:endParaRPr lang="en-GB" altLang="en-US" dirty="0"/>
          </a:p>
        </p:txBody>
      </p:sp>
      <p:pic>
        <p:nvPicPr>
          <p:cNvPr id="2048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36" y="2286000"/>
            <a:ext cx="6172200" cy="43793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ED0E-8FE4-44BF-9A2F-B3DDDCC0325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 dirty="0" smtClean="0">
                <a:solidFill>
                  <a:schemeClr val="bg1"/>
                </a:solidFill>
              </a:rPr>
              <a:t>Interne </a:t>
            </a:r>
            <a:r>
              <a:rPr lang="en-GB" altLang="en-US" b="1" dirty="0">
                <a:solidFill>
                  <a:schemeClr val="bg1"/>
                </a:solidFill>
              </a:rPr>
              <a:t>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Address</a:t>
            </a: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289018" cy="3911600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="1" dirty="0" smtClean="0"/>
              <a:t> IP address</a:t>
            </a:r>
            <a:r>
              <a:rPr lang="en-US" dirty="0" smtClean="0"/>
              <a:t> </a:t>
            </a:r>
            <a:r>
              <a:rPr lang="en-US" dirty="0"/>
              <a:t>is a numerical label assigned to each device connected to a computer network that uses the Internet Protocol for communication</a:t>
            </a:r>
            <a:endParaRPr lang="en-US" altLang="en-US" dirty="0" smtClean="0"/>
          </a:p>
          <a:p>
            <a:r>
              <a:rPr lang="en-US" dirty="0"/>
              <a:t>An IP address serves two main </a:t>
            </a:r>
            <a:r>
              <a:rPr lang="en-US" dirty="0" smtClean="0"/>
              <a:t>functions: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ost </a:t>
            </a:r>
            <a:r>
              <a:rPr lang="en-US" dirty="0"/>
              <a:t>or network interface </a:t>
            </a:r>
            <a:r>
              <a:rPr lang="en-US" dirty="0" smtClean="0"/>
              <a:t>identification, and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ocation </a:t>
            </a:r>
            <a:r>
              <a:rPr lang="en-US" dirty="0"/>
              <a:t>addressing. </a:t>
            </a:r>
            <a:endParaRPr lang="en-US" dirty="0" smtClean="0"/>
          </a:p>
          <a:p>
            <a:r>
              <a:rPr lang="en-US" altLang="en-US" dirty="0" smtClean="0"/>
              <a:t>IP Addresses were defined as a 32-bit number under IP version 4 (IPv4).</a:t>
            </a:r>
          </a:p>
          <a:p>
            <a:r>
              <a:rPr lang="en-US" dirty="0" smtClean="0"/>
              <a:t>Due to the </a:t>
            </a:r>
            <a:r>
              <a:rPr lang="en-US" dirty="0"/>
              <a:t>growth of the Internet and the depletion of available IPv4 addresses, a new version of IP (IPv6), using 128 </a:t>
            </a:r>
            <a:r>
              <a:rPr lang="en-US" dirty="0" smtClean="0"/>
              <a:t>bits, </a:t>
            </a:r>
            <a:r>
              <a:rPr lang="en-US" dirty="0"/>
              <a:t>was standardized in </a:t>
            </a:r>
            <a:r>
              <a:rPr lang="en-US" dirty="0" smtClean="0"/>
              <a:t>1998.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Address</a:t>
            </a:r>
            <a:endParaRPr lang="en-GB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 dirty="0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ED0E-8FE4-44BF-9A2F-B3DDDCC03251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0" y="2198936"/>
            <a:ext cx="6995764" cy="454413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 Address Classes</a:t>
            </a:r>
            <a:endParaRPr lang="en-GB" altLang="en-US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ED0E-8FE4-44BF-9A2F-B3DDDCC03251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0" y="2198936"/>
            <a:ext cx="7477124" cy="3668464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 Address Classes</a:t>
            </a:r>
            <a:endParaRPr lang="en-GB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Class A : Address begins with bit 0. It has 8 bit network number (range 0.0.0.0-to-127.255.255.255), 24 bit host number.</a:t>
            </a:r>
          </a:p>
          <a:p>
            <a:r>
              <a:rPr lang="en-US" altLang="en-US" smtClean="0"/>
              <a:t>Class B : Address begins with bits 10. It has 16 bit network number (range 128.0.0.0-to-191.255.255.255), 16 bit host number.</a:t>
            </a:r>
          </a:p>
          <a:p>
            <a:r>
              <a:rPr lang="en-US" altLang="en-US" smtClean="0"/>
              <a:t>Class C : Address begins with bits 110. It has 24 bit network number (range 192.0.0.0-to-223.255.255.255), 8 bit host number.</a:t>
            </a:r>
          </a:p>
          <a:p>
            <a:r>
              <a:rPr lang="en-US" altLang="en-US" smtClean="0"/>
              <a:t>Class D : Begins with 1110, multicast addresses (224.0.0.0-to-239.255.255.255)</a:t>
            </a:r>
          </a:p>
          <a:p>
            <a:r>
              <a:rPr lang="en-US" altLang="en-US" smtClean="0"/>
              <a:t>Class E : Begins with 11110, unused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Subnet Mask</a:t>
            </a:r>
            <a:endParaRPr lang="en-GB" altLang="en-US"/>
          </a:p>
        </p:txBody>
      </p:sp>
      <p:sp>
        <p:nvSpPr>
          <p:cNvPr id="30729" name="Rectangle 9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6814234" cy="3454400"/>
          </a:xfrm>
        </p:spPr>
        <p:txBody>
          <a:bodyPr/>
          <a:lstStyle/>
          <a:p>
            <a:r>
              <a:rPr lang="en-US" altLang="en-US" dirty="0" smtClean="0"/>
              <a:t>Consider IP address = 192.168.2.25</a:t>
            </a:r>
          </a:p>
          <a:p>
            <a:pPr lvl="1"/>
            <a:r>
              <a:rPr lang="en-US" altLang="en-US" dirty="0" smtClean="0"/>
              <a:t>First few bits (left to right) identify network/subnet </a:t>
            </a:r>
          </a:p>
          <a:p>
            <a:pPr lvl="1"/>
            <a:r>
              <a:rPr lang="en-US" altLang="en-US" dirty="0" smtClean="0"/>
              <a:t>Remaining bits identify host/interface</a:t>
            </a:r>
          </a:p>
          <a:p>
            <a:r>
              <a:rPr lang="en-US" altLang="en-US" dirty="0" smtClean="0"/>
              <a:t>Number of subnet bits is called subnet mask, e.g.</a:t>
            </a:r>
          </a:p>
          <a:p>
            <a:pPr lvl="1"/>
            <a:r>
              <a:rPr lang="en-US" altLang="en-US" dirty="0" smtClean="0"/>
              <a:t>Subnet IP Address range is 192.168.2.0 – 192.168.2.255 or Mask = 255.255.255.0</a:t>
            </a:r>
          </a:p>
          <a:p>
            <a:pPr lvl="1"/>
            <a:r>
              <a:rPr lang="en-US" altLang="en-US" dirty="0" smtClean="0"/>
              <a:t>Subnet IP Address range is 192.168.2.0 – 192.168.2.15 or Mask = 255.255.255.240</a:t>
            </a:r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7ED0E-8FE4-44BF-9A2F-B3DDDCC0325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 dirty="0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IP Address, Subnet Mask and Gateway</a:t>
            </a:r>
            <a:endParaRPr lang="en-GB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IP Address and Subnet Mask define the Subnet</a:t>
            </a:r>
          </a:p>
          <a:p>
            <a:r>
              <a:rPr lang="en-US" altLang="en-US" dirty="0" smtClean="0"/>
              <a:t>For Example IP address 172.31.1.0 and Subnet Mask of 255.255.240.0 means that the subnet address ranges from 172.31.0.0 to 172.31.15.255</a:t>
            </a:r>
          </a:p>
          <a:p>
            <a:r>
              <a:rPr lang="en-US" altLang="en-US" dirty="0" smtClean="0"/>
              <a:t>Another notation is 172.31.1.0/28</a:t>
            </a:r>
          </a:p>
          <a:p>
            <a:r>
              <a:rPr lang="en-US" altLang="en-US" dirty="0" smtClean="0"/>
              <a:t>The first Address is the Network Address and the last Address is the Broadcast Address. They are reserved and cannot be assigned to any node.</a:t>
            </a:r>
          </a:p>
          <a:p>
            <a:r>
              <a:rPr lang="en-US" altLang="en-US" dirty="0" smtClean="0"/>
              <a:t>The Gateway Address is the Address of the router where the packet should be sent in case the destination host does not belong to the same subnet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674</Words>
  <Application>Microsoft Office PowerPoint</Application>
  <PresentationFormat>On-screen Show (4:3)</PresentationFormat>
  <Paragraphs>92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StarSymbol</vt:lpstr>
      <vt:lpstr>Wingdings 3</vt:lpstr>
      <vt:lpstr>Ion Boardroom</vt:lpstr>
      <vt:lpstr>Bitmap Image</vt:lpstr>
      <vt:lpstr>DSM2294 – Lecture </vt:lpstr>
      <vt:lpstr>IP as a Routed Protocol</vt:lpstr>
      <vt:lpstr>Packet Propagation </vt:lpstr>
      <vt:lpstr>IP Address</vt:lpstr>
      <vt:lpstr>IP Address</vt:lpstr>
      <vt:lpstr>IP Address Classes</vt:lpstr>
      <vt:lpstr>IP Address Classes</vt:lpstr>
      <vt:lpstr>Subnet Mask</vt:lpstr>
      <vt:lpstr>IP Address, Subnet Mask and Gateway</vt:lpstr>
      <vt:lpstr>IP Configuration of an Interface</vt:lpstr>
      <vt:lpstr>ARP</vt:lpstr>
      <vt:lpstr>IPv4</vt:lpstr>
      <vt:lpstr>IPv6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Modems</dc:title>
  <dc:creator>Mr.Navpreet Singh</dc:creator>
  <cp:lastModifiedBy>Danny Chen Sien Yau</cp:lastModifiedBy>
  <cp:revision>9</cp:revision>
  <dcterms:created xsi:type="dcterms:W3CDTF">1999-01-08T00:04:01Z</dcterms:created>
  <dcterms:modified xsi:type="dcterms:W3CDTF">2019-11-12T02:14:25Z</dcterms:modified>
</cp:coreProperties>
</file>