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E6187-D06E-4C3B-A748-352EE1B3FCE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D22FD-CF9A-40F5-9842-CC3848FD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22E1CCB-1057-495B-922A-0627A4E3B808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77FE-6165-4D8F-AA4C-411E05C9479B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1C0-08B4-438E-B9B2-87AD38B1F476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FCA-7D91-4260-8D93-CDFF20CFA0CF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5B2-30E0-462B-9F07-9E4D5DAE983D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AB1E-E422-4417-AFCA-06458893FD45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3E7C-07D7-40AE-A6EA-13B404E813AE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F98FA1-C8B9-4DA3-8E17-E73E3F2C8AFE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D6AE9A-0107-4A60-8F9A-26114B5EDD59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960-15B3-4616-823C-33A7AE94BD91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E070-1A19-49AA-8417-3310B3EC5357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6EDF-E8E6-4EAD-85B6-B97168D2E09B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A909-8236-448D-A8BE-8131C3BDFFC1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77A0-492C-414C-9390-0A346CD8DE3D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71BA-3903-486F-88DE-DDDD50D7258E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2C72-58A9-4B7D-A32F-4A920BE8DA93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A8CB-6B4F-4803-AC2F-6EC9B02E1E80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AE65D41-F4BD-43B6-9EE5-E7AB0F4EDD53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DSM2294 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Supplementary – IP</a:t>
            </a:r>
            <a:r>
              <a:rPr lang="en-US" cap="none" dirty="0"/>
              <a:t>v</a:t>
            </a:r>
            <a:r>
              <a:rPr lang="en-US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1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Internal Addresses- Link Local and Unique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IPv4 internal addresses use the reserved number ranges </a:t>
            </a:r>
            <a:r>
              <a:rPr lang="en-US" b="1" i="1" dirty="0"/>
              <a:t>10.0.0.0/8, 172.16.0.0/12</a:t>
            </a:r>
            <a:r>
              <a:rPr lang="en-US" dirty="0"/>
              <a:t> and </a:t>
            </a:r>
            <a:r>
              <a:rPr lang="en-US" b="1" i="1" dirty="0"/>
              <a:t>192.168.0.0/16</a:t>
            </a:r>
            <a:r>
              <a:rPr lang="en-US" dirty="0"/>
              <a:t> and </a:t>
            </a:r>
            <a:r>
              <a:rPr lang="en-US" b="1" i="1" dirty="0"/>
              <a:t>169.254.0.0/16</a:t>
            </a:r>
            <a:r>
              <a:rPr lang="en-US" dirty="0"/>
              <a:t>.</a:t>
            </a:r>
          </a:p>
          <a:p>
            <a:r>
              <a:rPr lang="en-US" dirty="0"/>
              <a:t>These addresses are </a:t>
            </a:r>
            <a:r>
              <a:rPr lang="en-US" b="1" dirty="0"/>
              <a:t>not routed</a:t>
            </a:r>
            <a:r>
              <a:rPr lang="en-US" dirty="0"/>
              <a:t> on the Internet and are reserved for internal networks.</a:t>
            </a:r>
          </a:p>
          <a:p>
            <a:r>
              <a:rPr lang="en-US" b="1" dirty="0"/>
              <a:t>IPv6</a:t>
            </a:r>
            <a:r>
              <a:rPr lang="en-US" dirty="0"/>
              <a:t> also has</a:t>
            </a:r>
            <a:r>
              <a:rPr lang="en-US" b="1" dirty="0"/>
              <a:t> two Internal address types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Link Local</a:t>
            </a:r>
          </a:p>
          <a:p>
            <a:pPr lvl="1"/>
            <a:r>
              <a:rPr lang="en-US" dirty="0"/>
              <a:t>Unique Local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0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These are meant to be used inside an internal network, and again they are </a:t>
            </a:r>
            <a:r>
              <a:rPr lang="en-US" b="1" dirty="0"/>
              <a:t>not routed</a:t>
            </a:r>
            <a:r>
              <a:rPr lang="en-US" dirty="0"/>
              <a:t> on the Internet.</a:t>
            </a:r>
          </a:p>
          <a:p>
            <a:r>
              <a:rPr lang="en-US" dirty="0"/>
              <a:t>It is equivalent to the IPv4 address </a:t>
            </a:r>
            <a:r>
              <a:rPr lang="en-US" b="1" i="1" dirty="0"/>
              <a:t>169.254.0.0/16</a:t>
            </a:r>
            <a:r>
              <a:rPr lang="en-US" dirty="0"/>
              <a:t> which is allocated on an IPv4 network when no DHCP server is found.</a:t>
            </a:r>
          </a:p>
          <a:p>
            <a:r>
              <a:rPr lang="en-US" dirty="0"/>
              <a:t>Link local addresses start with </a:t>
            </a:r>
            <a:r>
              <a:rPr lang="en-US" b="1" i="1" dirty="0"/>
              <a:t>fe80</a:t>
            </a:r>
            <a:endParaRPr lang="en-US" dirty="0"/>
          </a:p>
          <a:p>
            <a:r>
              <a:rPr lang="en-US" dirty="0"/>
              <a:t>They are restricted to a link and are </a:t>
            </a:r>
            <a:r>
              <a:rPr lang="en-US" b="1" dirty="0"/>
              <a:t>not routed</a:t>
            </a:r>
            <a:r>
              <a:rPr lang="en-US" dirty="0"/>
              <a:t> on the Internal network or the Internet.</a:t>
            </a:r>
          </a:p>
          <a:p>
            <a:r>
              <a:rPr lang="en-US" b="1" dirty="0"/>
              <a:t>Link Local addresses</a:t>
            </a:r>
            <a:r>
              <a:rPr lang="en-US" dirty="0"/>
              <a:t> are </a:t>
            </a:r>
            <a:r>
              <a:rPr lang="en-US" b="1" dirty="0"/>
              <a:t>self assigned</a:t>
            </a:r>
            <a:r>
              <a:rPr lang="en-US" dirty="0"/>
              <a:t> i.e. they do not require a</a:t>
            </a:r>
            <a:r>
              <a:rPr lang="en-US" b="1" dirty="0"/>
              <a:t> DHCP server.</a:t>
            </a:r>
            <a:endParaRPr lang="en-US" dirty="0"/>
          </a:p>
          <a:p>
            <a:r>
              <a:rPr lang="en-US" dirty="0"/>
              <a:t>A link local address is required on every IP6 interface even if no routing is present.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5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Unique Local</a:t>
            </a:r>
            <a:r>
              <a:rPr lang="en-US" dirty="0"/>
              <a:t> are meant to be used inside an internal network.</a:t>
            </a:r>
          </a:p>
          <a:p>
            <a:r>
              <a:rPr lang="en-US" dirty="0"/>
              <a:t>They are </a:t>
            </a:r>
            <a:r>
              <a:rPr lang="en-US" b="1" dirty="0"/>
              <a:t>routed</a:t>
            </a:r>
            <a:r>
              <a:rPr lang="en-US" dirty="0"/>
              <a:t> on the Internal network but </a:t>
            </a:r>
            <a:r>
              <a:rPr lang="en-US" b="1" dirty="0"/>
              <a:t>not routed</a:t>
            </a:r>
            <a:r>
              <a:rPr lang="en-US" dirty="0"/>
              <a:t> on the Internet.</a:t>
            </a:r>
          </a:p>
          <a:p>
            <a:r>
              <a:rPr lang="en-US" dirty="0"/>
              <a:t>They are equivalent to the IPv4 addresses are </a:t>
            </a:r>
            <a:r>
              <a:rPr lang="en-US" b="1" i="1" dirty="0"/>
              <a:t>10.0.0.0/8, 172.16.0.0/12</a:t>
            </a:r>
            <a:r>
              <a:rPr lang="en-US" dirty="0"/>
              <a:t> and </a:t>
            </a:r>
            <a:r>
              <a:rPr lang="en-US" b="1" i="1" dirty="0"/>
              <a:t>192.168.0.0/16</a:t>
            </a:r>
            <a:endParaRPr lang="en-US" dirty="0"/>
          </a:p>
          <a:p>
            <a:r>
              <a:rPr lang="en-US" dirty="0"/>
              <a:t>The address space is divided into two /8 spaces: </a:t>
            </a:r>
            <a:r>
              <a:rPr lang="en-US" b="1" dirty="0"/>
              <a:t>fc00</a:t>
            </a:r>
            <a:r>
              <a:rPr lang="en-US" dirty="0"/>
              <a:t>::/8 for globally assigned addressing, and </a:t>
            </a:r>
            <a:r>
              <a:rPr lang="en-US" b="1" dirty="0"/>
              <a:t>fd00</a:t>
            </a:r>
            <a:r>
              <a:rPr lang="en-US" dirty="0"/>
              <a:t>::/8 for locally assigned addressing.</a:t>
            </a:r>
          </a:p>
          <a:p>
            <a:r>
              <a:rPr lang="en-US" dirty="0"/>
              <a:t>For manually assignment by an </a:t>
            </a:r>
            <a:r>
              <a:rPr lang="en-US" dirty="0" err="1"/>
              <a:t>organisation</a:t>
            </a:r>
            <a:r>
              <a:rPr lang="en-US" dirty="0"/>
              <a:t> use the </a:t>
            </a:r>
            <a:r>
              <a:rPr lang="en-US" b="1" dirty="0"/>
              <a:t>fd00</a:t>
            </a:r>
            <a:r>
              <a:rPr lang="en-US" dirty="0"/>
              <a:t> prefix.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6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IPv6 Addresses in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IPv4 networks you can access a network </a:t>
            </a:r>
            <a:r>
              <a:rPr lang="en-US" dirty="0" err="1"/>
              <a:t>rsource</a:t>
            </a:r>
            <a:r>
              <a:rPr lang="en-US" dirty="0"/>
              <a:t> e.g. a web page using the format</a:t>
            </a:r>
          </a:p>
          <a:p>
            <a:pPr lvl="1"/>
            <a:r>
              <a:rPr lang="en-US" dirty="0"/>
              <a:t>http://192.168.1.21/webpage</a:t>
            </a:r>
          </a:p>
          <a:p>
            <a:r>
              <a:rPr lang="en-US" dirty="0"/>
              <a:t>However IPv6 addresses contain a colon as separator and so must be enclosed in square brackets.</a:t>
            </a:r>
          </a:p>
          <a:p>
            <a:pPr lvl="1"/>
            <a:r>
              <a:rPr lang="en-US" dirty="0"/>
              <a:t>http://[IPv6 address]/webpage.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1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Loop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IPv6 loopback address is ::1. You can ping it as follows: </a:t>
            </a:r>
          </a:p>
          <a:p>
            <a:pPr lvl="1"/>
            <a:r>
              <a:rPr lang="en-US" dirty="0"/>
              <a:t>ping ::1</a:t>
            </a:r>
          </a:p>
          <a:p>
            <a:r>
              <a:rPr lang="en-US" dirty="0"/>
              <a:t>IPv6 loopback example: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83" y="3874717"/>
            <a:ext cx="4508397" cy="25837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6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IPv6</a:t>
            </a:r>
            <a:r>
              <a:rPr lang="en-US"/>
              <a:t> </a:t>
            </a:r>
            <a:r>
              <a:rPr lang="en-US" dirty="0"/>
              <a:t>has been developed to replace IPv4, which is running out of addresses.</a:t>
            </a:r>
          </a:p>
          <a:p>
            <a:r>
              <a:rPr lang="en-US" dirty="0"/>
              <a:t>Although it has been around almost 10 years, it is still not widely deployed and supported.</a:t>
            </a:r>
          </a:p>
          <a:p>
            <a:r>
              <a:rPr lang="en-US" dirty="0"/>
              <a:t>However adoption rates are increasing rapidly and IPv6 traffic crossed the 10% threshold in February 2016</a:t>
            </a:r>
          </a:p>
          <a:p>
            <a:r>
              <a:rPr lang="en-US" dirty="0"/>
              <a:t>For small business/home and home office networks it is likely to be many years before IPv6 becomes an issue.</a:t>
            </a:r>
          </a:p>
          <a:p>
            <a:r>
              <a:rPr lang="en-US" dirty="0"/>
              <a:t>All modern computers and mobile phones support both IPv4 and IPv6, and if you look at your device IP addresses you will probably see both.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5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Ipv6 address uses </a:t>
            </a:r>
            <a:r>
              <a:rPr lang="en-US" b="1" dirty="0"/>
              <a:t>128 bits</a:t>
            </a:r>
            <a:r>
              <a:rPr lang="en-US" dirty="0"/>
              <a:t> as opposed to </a:t>
            </a:r>
            <a:r>
              <a:rPr lang="en-US" b="1" dirty="0"/>
              <a:t>32 bits</a:t>
            </a:r>
            <a:r>
              <a:rPr lang="en-US" dirty="0"/>
              <a:t> in IPv4.</a:t>
            </a:r>
          </a:p>
          <a:p>
            <a:r>
              <a:rPr lang="en-US" dirty="0"/>
              <a:t>IPv6 addresses are written using hexadecimal, as opposed to dotted decimal in IPv4. </a:t>
            </a:r>
          </a:p>
          <a:p>
            <a:r>
              <a:rPr lang="en-US" dirty="0"/>
              <a:t>Because an hexadecimal number uses 4 bits this means that an IPv6 address consists of</a:t>
            </a:r>
            <a:r>
              <a:rPr lang="en-US" b="1" dirty="0"/>
              <a:t> 32 hexadecimal numbers.</a:t>
            </a:r>
            <a:endParaRPr lang="en-US" dirty="0"/>
          </a:p>
          <a:p>
            <a:r>
              <a:rPr lang="en-US" dirty="0"/>
              <a:t>These numbers are grouped in 4’s giving </a:t>
            </a:r>
            <a:r>
              <a:rPr lang="en-US" b="1" dirty="0"/>
              <a:t>8 groups or blocks</a:t>
            </a:r>
            <a:r>
              <a:rPr lang="en-US" dirty="0"/>
              <a:t>. The groups are written with a : (colon) as a separator.</a:t>
            </a:r>
          </a:p>
          <a:p>
            <a:pPr lvl="1"/>
            <a:r>
              <a:rPr lang="en-US" dirty="0"/>
              <a:t>group1:group2: ……etc…. :group8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9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an IPv6 address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Because of the length of IPv6 addresses various shortening techniques are employed.</a:t>
            </a:r>
          </a:p>
          <a:p>
            <a:pPr lvl="1"/>
            <a:r>
              <a:rPr lang="en-US" dirty="0"/>
              <a:t>The main technique being to omit repetitive 0’s as shown in the example above.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21" y="3006607"/>
            <a:ext cx="4227053" cy="145429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And Node Addresses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81113" cy="3416300"/>
          </a:xfrm>
        </p:spPr>
        <p:txBody>
          <a:bodyPr/>
          <a:lstStyle/>
          <a:p>
            <a:r>
              <a:rPr lang="en-US" dirty="0"/>
              <a:t>In IPv4 an address is split into two components a </a:t>
            </a:r>
            <a:r>
              <a:rPr lang="en-US" b="1" dirty="0"/>
              <a:t>network component</a:t>
            </a:r>
            <a:r>
              <a:rPr lang="en-US" dirty="0"/>
              <a:t> and a </a:t>
            </a:r>
            <a:r>
              <a:rPr lang="en-US" b="1" dirty="0"/>
              <a:t>node component.</a:t>
            </a:r>
            <a:endParaRPr lang="en-US" dirty="0"/>
          </a:p>
          <a:p>
            <a:r>
              <a:rPr lang="en-US" dirty="0"/>
              <a:t>This was done initially using </a:t>
            </a:r>
            <a:r>
              <a:rPr lang="en-US" b="1" dirty="0"/>
              <a:t>Address classes</a:t>
            </a:r>
            <a:r>
              <a:rPr lang="en-US" dirty="0"/>
              <a:t> and later using </a:t>
            </a:r>
            <a:r>
              <a:rPr lang="en-US" b="1" dirty="0"/>
              <a:t>subnet masking</a:t>
            </a:r>
            <a:r>
              <a:rPr lang="en-US" dirty="0"/>
              <a:t>.</a:t>
            </a:r>
          </a:p>
          <a:p>
            <a:r>
              <a:rPr lang="en-US" dirty="0"/>
              <a:t>In IPv6 we do the same. The first step is to split the address into two parts.</a:t>
            </a:r>
          </a:p>
          <a:p>
            <a:r>
              <a:rPr lang="en-US" dirty="0"/>
              <a:t>The address is split into 2 </a:t>
            </a:r>
            <a:r>
              <a:rPr lang="en-US" b="1" dirty="0"/>
              <a:t>64 bit</a:t>
            </a:r>
            <a:r>
              <a:rPr lang="en-US" dirty="0"/>
              <a:t> segments:</a:t>
            </a:r>
          </a:p>
          <a:p>
            <a:pPr lvl="1"/>
            <a:r>
              <a:rPr lang="en-US" dirty="0"/>
              <a:t>the top 64 bits is the network part and the lower 64 bits the node part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25" y="4910672"/>
            <a:ext cx="2904894" cy="13277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4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And Node Addresses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upper 64 bits are used for</a:t>
            </a:r>
            <a:r>
              <a:rPr lang="en-US" b="1" dirty="0"/>
              <a:t> routing.</a:t>
            </a:r>
            <a:endParaRPr lang="en-US" dirty="0"/>
          </a:p>
          <a:p>
            <a:r>
              <a:rPr lang="en-US" dirty="0"/>
              <a:t>The lower 64 bits identify the address of the interface or node, and is derived from the actual physical or </a:t>
            </a:r>
            <a:r>
              <a:rPr lang="en-US" b="1" dirty="0"/>
              <a:t>MAC address</a:t>
            </a:r>
            <a:r>
              <a:rPr lang="en-US" dirty="0"/>
              <a:t> using IEEE’s </a:t>
            </a:r>
            <a:r>
              <a:rPr lang="en-US" b="1" dirty="0"/>
              <a:t>Extended Unique Identifier</a:t>
            </a:r>
            <a:r>
              <a:rPr lang="en-US" dirty="0"/>
              <a:t> (EUI-64) format. </a:t>
            </a:r>
          </a:p>
          <a:p>
            <a:r>
              <a:rPr lang="en-US" dirty="0"/>
              <a:t>If we look at the upper 64 bits in more detail we can see that it is split into 2 blocks of </a:t>
            </a:r>
            <a:r>
              <a:rPr lang="en-US" b="1" dirty="0"/>
              <a:t>48</a:t>
            </a:r>
            <a:r>
              <a:rPr lang="en-US" dirty="0"/>
              <a:t> and </a:t>
            </a:r>
            <a:r>
              <a:rPr lang="en-US" b="1" dirty="0"/>
              <a:t>16 bits</a:t>
            </a:r>
            <a:r>
              <a:rPr lang="en-US" dirty="0"/>
              <a:t> respectively.</a:t>
            </a:r>
          </a:p>
          <a:p>
            <a:pPr lvl="1"/>
            <a:r>
              <a:rPr lang="en-US" dirty="0"/>
              <a:t>The lower 16 bits are used for</a:t>
            </a:r>
            <a:r>
              <a:rPr lang="en-US" b="1" dirty="0"/>
              <a:t> subnets</a:t>
            </a:r>
            <a:r>
              <a:rPr lang="en-US" dirty="0"/>
              <a:t> on an internal networks, and are controlled by a network administrator.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upper 48 bits</a:t>
            </a:r>
            <a:r>
              <a:rPr lang="en-US" dirty="0"/>
              <a:t> are used for the </a:t>
            </a:r>
            <a:r>
              <a:rPr lang="en-US" b="1" dirty="0"/>
              <a:t>global network addresses</a:t>
            </a:r>
            <a:r>
              <a:rPr lang="en-US" dirty="0"/>
              <a:t> and are for routing over the internet.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5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87" y="2624255"/>
            <a:ext cx="7906202" cy="347393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4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Types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IPv6 addresses have three types:</a:t>
            </a:r>
          </a:p>
          <a:p>
            <a:pPr lvl="1"/>
            <a:r>
              <a:rPr lang="en-US" b="1" dirty="0"/>
              <a:t>Global Unicast Address</a:t>
            </a:r>
            <a:r>
              <a:rPr lang="en-US" dirty="0"/>
              <a:t> –Scope: Internet; routed on Internet</a:t>
            </a:r>
          </a:p>
          <a:p>
            <a:pPr lvl="1"/>
            <a:r>
              <a:rPr lang="en-US" b="1" dirty="0"/>
              <a:t>Unique Local</a:t>
            </a:r>
            <a:r>
              <a:rPr lang="en-US" dirty="0"/>
              <a:t> — Scope: Internal Network or VPN; internally routable, but </a:t>
            </a:r>
            <a:r>
              <a:rPr lang="en-US" b="1" dirty="0"/>
              <a:t>Not routed</a:t>
            </a:r>
            <a:r>
              <a:rPr lang="en-US" dirty="0"/>
              <a:t> on Internet</a:t>
            </a:r>
          </a:p>
          <a:p>
            <a:pPr lvl="1"/>
            <a:r>
              <a:rPr lang="en-US" b="1" dirty="0"/>
              <a:t>Link Local</a:t>
            </a:r>
            <a:r>
              <a:rPr lang="en-US" dirty="0"/>
              <a:t> – Scope: network </a:t>
            </a:r>
            <a:r>
              <a:rPr lang="en-US"/>
              <a:t>link; </a:t>
            </a:r>
            <a:r>
              <a:rPr lang="en-US" b="1"/>
              <a:t>Not </a:t>
            </a:r>
            <a:r>
              <a:rPr lang="en-US" b="1" dirty="0"/>
              <a:t>Routed</a:t>
            </a:r>
            <a:r>
              <a:rPr lang="en-US" dirty="0"/>
              <a:t> internally or externally.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75" y="4491113"/>
            <a:ext cx="3999432" cy="20473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6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Public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addresses are routable on the internet and start with </a:t>
            </a:r>
            <a:r>
              <a:rPr lang="en-US" b="1" dirty="0"/>
              <a:t>2001:</a:t>
            </a:r>
            <a:endParaRPr lang="en-US" dirty="0"/>
          </a:p>
          <a:p>
            <a:r>
              <a:rPr lang="en-US" dirty="0"/>
              <a:t>These addresses are known as </a:t>
            </a:r>
            <a:r>
              <a:rPr lang="en-US" b="1" dirty="0"/>
              <a:t>global Unicast addresses</a:t>
            </a:r>
            <a:r>
              <a:rPr lang="en-US" dirty="0"/>
              <a:t> and are the equivalent of the </a:t>
            </a:r>
            <a:r>
              <a:rPr lang="en-US" b="1" dirty="0"/>
              <a:t>public addresses</a:t>
            </a:r>
            <a:r>
              <a:rPr lang="en-US" dirty="0"/>
              <a:t> of IPv4 networks.</a:t>
            </a:r>
          </a:p>
          <a:p>
            <a:r>
              <a:rPr lang="en-US" dirty="0"/>
              <a:t>The Internet authorities allocate address blocks to ISPs who in turn allocate them to their customers.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56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867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DSM2294  </vt:lpstr>
      <vt:lpstr>IPv6 - Introduction</vt:lpstr>
      <vt:lpstr>IPv6 Addresses</vt:lpstr>
      <vt:lpstr>IPv6 Address Example</vt:lpstr>
      <vt:lpstr>Network And Node Addresses (1)</vt:lpstr>
      <vt:lpstr>Network And Node Addresses (2)</vt:lpstr>
      <vt:lpstr>IPv6 Address Structure</vt:lpstr>
      <vt:lpstr>Address Types and Scope</vt:lpstr>
      <vt:lpstr>Global and Public Addresses</vt:lpstr>
      <vt:lpstr>Internal Addresses- Link Local and Unique Local</vt:lpstr>
      <vt:lpstr>Link Local</vt:lpstr>
      <vt:lpstr>Unique Local</vt:lpstr>
      <vt:lpstr>Using IPv6 Addresses in URLs</vt:lpstr>
      <vt:lpstr>IPv6 Loop 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DSM2294</dc:title>
  <dc:creator>Danny Chen Sien Yau</dc:creator>
  <cp:lastModifiedBy>0204677 LIM ZHE YUAN</cp:lastModifiedBy>
  <cp:revision>5</cp:revision>
  <dcterms:created xsi:type="dcterms:W3CDTF">2020-11-17T09:36:02Z</dcterms:created>
  <dcterms:modified xsi:type="dcterms:W3CDTF">2022-11-22T05:59:22Z</dcterms:modified>
</cp:coreProperties>
</file>