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84799" autoAdjust="0"/>
  </p:normalViewPr>
  <p:slideViewPr>
    <p:cSldViewPr snapToGrid="0">
      <p:cViewPr varScale="1">
        <p:scale>
          <a:sx n="73" d="100"/>
          <a:sy n="73" d="100"/>
        </p:scale>
        <p:origin x="8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92239-3763-4F6E-8DD1-594704891FF3}"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5BD88-3C7F-4247-93A5-5D371DBFAF71}" type="slidenum">
              <a:rPr lang="en-US" smtClean="0"/>
              <a:t>‹#›</a:t>
            </a:fld>
            <a:endParaRPr lang="en-US"/>
          </a:p>
        </p:txBody>
      </p:sp>
    </p:spTree>
    <p:extLst>
      <p:ext uri="{BB962C8B-B14F-4D97-AF65-F5344CB8AC3E}">
        <p14:creationId xmlns:p14="http://schemas.microsoft.com/office/powerpoint/2010/main" val="2166144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Kernel is a central component in operating systems </a:t>
            </a:r>
            <a:r>
              <a:rPr lang="en-US" altLang="en-US"/>
              <a:t>which manages the </a:t>
            </a:r>
            <a:r>
              <a:rPr lang="en-US" altLang="en-US" dirty="0"/>
              <a:t>system's resources and the communication between hardware and software components</a:t>
            </a:r>
            <a:endParaRPr lang="en-MY" dirty="0"/>
          </a:p>
        </p:txBody>
      </p:sp>
      <p:sp>
        <p:nvSpPr>
          <p:cNvPr id="4" name="Slide Number Placeholder 3"/>
          <p:cNvSpPr>
            <a:spLocks noGrp="1"/>
          </p:cNvSpPr>
          <p:nvPr>
            <p:ph type="sldNum" sz="quarter" idx="5"/>
          </p:nvPr>
        </p:nvSpPr>
        <p:spPr/>
        <p:txBody>
          <a:bodyPr/>
          <a:lstStyle/>
          <a:p>
            <a:fld id="{E235BD88-3C7F-4247-93A5-5D371DBFAF71}" type="slidenum">
              <a:rPr lang="en-US" smtClean="0"/>
              <a:t>15</a:t>
            </a:fld>
            <a:endParaRPr lang="en-US"/>
          </a:p>
        </p:txBody>
      </p:sp>
    </p:spTree>
    <p:extLst>
      <p:ext uri="{BB962C8B-B14F-4D97-AF65-F5344CB8AC3E}">
        <p14:creationId xmlns:p14="http://schemas.microsoft.com/office/powerpoint/2010/main" val="2011716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901F864-E9B1-4EDF-83C4-B94597B50C42}" type="datetime1">
              <a:rPr lang="en-US" smtClean="0"/>
              <a:t>10/18/2022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21275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3FDD99-F2CF-42C4-806C-5C7A30A986F7}"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240645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44C1F2-5BC2-4EC7-84FF-2DC9474DB498}"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2942244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2771A0D-BE86-447D-AC2F-C8F08DAB5B31}"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18665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296728-F4D9-4400-A83D-F0537238A07C}"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23156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A898831-8223-4DAD-948D-BA111EAB4B09}" type="datetime1">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59498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254618-1BE6-4E80-8C72-FC396051C592}" type="datetime1">
              <a:rPr lang="en-US" smtClean="0"/>
              <a:t>10/18/2022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404616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097E4C-EC52-4510-A66D-A49CDED24FD3}"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1161679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777B4BC-3614-4905-A5D7-0066313A2C28}"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04733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D5B6D-112F-4E3D-B0EB-2E5DF76B2948}"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89980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BA60B-4E7E-4AC4-9C91-659F88656B87}"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231418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5F0E7A-99F8-49A2-B306-5F0BFF23523A}"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127918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7385A-9C1F-4E95-B2E3-A6F91D99230C}" type="datetime1">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285632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F024F6-0E49-484A-AA41-6479082BEBFF}" type="datetime1">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94579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6F6ED-D9E9-470E-8E48-D6BBB1ACDB52}" type="datetime1">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93142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104A5D-F564-420A-8F48-8F65EE52308B}"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90276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08107C-FAD7-47C5-B88D-2BCDDAE50CFD}"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240991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B5329C-9DD4-426D-AB43-7895778449C1}" type="datetime1">
              <a:rPr lang="en-US" smtClean="0"/>
              <a:t>10/18/2022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7E559B2-24E8-4213-AECB-E5272B817662}" type="slidenum">
              <a:rPr lang="en-US" smtClean="0"/>
              <a:t>‹#›</a:t>
            </a:fld>
            <a:endParaRPr lang="en-US"/>
          </a:p>
        </p:txBody>
      </p:sp>
    </p:spTree>
    <p:extLst>
      <p:ext uri="{BB962C8B-B14F-4D97-AF65-F5344CB8AC3E}">
        <p14:creationId xmlns:p14="http://schemas.microsoft.com/office/powerpoint/2010/main" val="11293335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DSM2294 – Lecture 4a</a:t>
            </a:r>
            <a:endParaRPr lang="en-US" sz="4800" dirty="0"/>
          </a:p>
        </p:txBody>
      </p:sp>
      <p:sp>
        <p:nvSpPr>
          <p:cNvPr id="3" name="Subtitle 2"/>
          <p:cNvSpPr>
            <a:spLocks noGrp="1"/>
          </p:cNvSpPr>
          <p:nvPr>
            <p:ph type="subTitle" idx="1"/>
          </p:nvPr>
        </p:nvSpPr>
        <p:spPr/>
        <p:txBody>
          <a:bodyPr/>
          <a:lstStyle/>
          <a:p>
            <a:r>
              <a:rPr lang="en-US" dirty="0"/>
              <a:t>Linux – Boot process</a:t>
            </a:r>
          </a:p>
        </p:txBody>
      </p:sp>
      <p:sp>
        <p:nvSpPr>
          <p:cNvPr id="4" name="Slide Number Placeholder 3"/>
          <p:cNvSpPr>
            <a:spLocks noGrp="1"/>
          </p:cNvSpPr>
          <p:nvPr>
            <p:ph type="sldNum" sz="quarter" idx="12"/>
          </p:nvPr>
        </p:nvSpPr>
        <p:spPr/>
        <p:txBody>
          <a:bodyPr/>
          <a:lstStyle/>
          <a:p>
            <a:fld id="{07E559B2-24E8-4213-AECB-E5272B817662}" type="slidenum">
              <a:rPr lang="en-US" smtClean="0"/>
              <a:t>1</a:t>
            </a:fld>
            <a:endParaRPr lang="en-US"/>
          </a:p>
        </p:txBody>
      </p:sp>
    </p:spTree>
    <p:extLst>
      <p:ext uri="{BB962C8B-B14F-4D97-AF65-F5344CB8AC3E}">
        <p14:creationId xmlns:p14="http://schemas.microsoft.com/office/powerpoint/2010/main" val="363541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Boot loader</a:t>
            </a:r>
            <a:endParaRPr lang="en-US" dirty="0"/>
          </a:p>
        </p:txBody>
      </p:sp>
      <p:sp>
        <p:nvSpPr>
          <p:cNvPr id="3" name="Content Placeholder 2"/>
          <p:cNvSpPr>
            <a:spLocks noGrp="1"/>
          </p:cNvSpPr>
          <p:nvPr>
            <p:ph idx="1"/>
          </p:nvPr>
        </p:nvSpPr>
        <p:spPr/>
        <p:txBody>
          <a:bodyPr>
            <a:normAutofit/>
          </a:bodyPr>
          <a:lstStyle/>
          <a:p>
            <a:r>
              <a:rPr lang="en-US" altLang="en-US" dirty="0"/>
              <a:t>Boot loader could be more aptly called the kernel loader. The task at this stage is to load the Linux kernel</a:t>
            </a:r>
          </a:p>
          <a:p>
            <a:r>
              <a:rPr lang="en-US" altLang="en-US" dirty="0"/>
              <a:t>O</a:t>
            </a:r>
            <a:r>
              <a:rPr lang="th-TH" altLang="en-US" dirty="0"/>
              <a:t>ptional</a:t>
            </a:r>
            <a:r>
              <a:rPr lang="en-US" altLang="en-US" dirty="0"/>
              <a:t>,</a:t>
            </a:r>
            <a:r>
              <a:rPr lang="th-TH" altLang="en-US" dirty="0"/>
              <a:t> initial RAM disk </a:t>
            </a:r>
          </a:p>
          <a:p>
            <a:r>
              <a:rPr lang="en-US" altLang="en-US" dirty="0"/>
              <a:t>GRUB and LILO are the most popular Linux boot loader.</a:t>
            </a:r>
          </a:p>
          <a:p>
            <a:r>
              <a:rPr lang="en-US" altLang="en-US" dirty="0"/>
              <a:t>Other boot loaders (for various OS):</a:t>
            </a:r>
          </a:p>
          <a:p>
            <a:pPr lvl="1">
              <a:lnSpc>
                <a:spcPct val="90000"/>
              </a:lnSpc>
            </a:pPr>
            <a:r>
              <a:rPr lang="en-US" altLang="en-US" sz="1900" dirty="0" err="1"/>
              <a:t>Bootman</a:t>
            </a:r>
            <a:r>
              <a:rPr lang="en-US" altLang="en-US" sz="1900" dirty="0"/>
              <a:t>, NTLDR, XOSL, </a:t>
            </a:r>
            <a:r>
              <a:rPr lang="en-US" altLang="en-US" sz="1900" dirty="0" err="1"/>
              <a:t>BootX</a:t>
            </a:r>
            <a:r>
              <a:rPr lang="en-US" altLang="en-US" sz="1900" dirty="0"/>
              <a:t>, </a:t>
            </a:r>
            <a:r>
              <a:rPr lang="en-US" altLang="en-US" sz="1900" dirty="0" err="1"/>
              <a:t>loadlin</a:t>
            </a:r>
            <a:r>
              <a:rPr lang="en-US" altLang="en-US" sz="1900" dirty="0"/>
              <a:t>, </a:t>
            </a:r>
            <a:r>
              <a:rPr lang="en-US" altLang="en-US" sz="2100" dirty="0" err="1"/>
              <a:t>Gujin</a:t>
            </a:r>
            <a:r>
              <a:rPr lang="en-US" altLang="en-US" sz="2100" dirty="0"/>
              <a:t>, Boot Camp, </a:t>
            </a:r>
            <a:r>
              <a:rPr lang="en-US" altLang="en-US" sz="2100" dirty="0" err="1"/>
              <a:t>Syslinux</a:t>
            </a:r>
            <a:r>
              <a:rPr lang="en-US" altLang="en-US" sz="2100" dirty="0"/>
              <a:t>, GAG </a:t>
            </a:r>
            <a:endParaRPr lang="th-TH" altLang="en-US" sz="2100" dirty="0"/>
          </a:p>
          <a:p>
            <a:pPr lvl="1"/>
            <a:endParaRPr lang="th-TH" altLang="en-US" dirty="0"/>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10</a:t>
            </a:fld>
            <a:endParaRPr lang="en-US"/>
          </a:p>
        </p:txBody>
      </p:sp>
    </p:spTree>
    <p:extLst>
      <p:ext uri="{BB962C8B-B14F-4D97-AF65-F5344CB8AC3E}">
        <p14:creationId xmlns:p14="http://schemas.microsoft.com/office/powerpoint/2010/main" val="318542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GRUB:</a:t>
            </a:r>
            <a:r>
              <a:rPr lang="th-TH" altLang="en-US" dirty="0">
                <a:latin typeface="Arial Unicode MS" panose="020B0604020202020204" pitchFamily="34" charset="-128"/>
                <a:ea typeface="Arial Unicode MS" panose="020B0604020202020204" pitchFamily="34" charset="-128"/>
                <a:cs typeface="Arial Unicode MS" panose="020B0604020202020204" pitchFamily="34" charset="-128"/>
              </a:rPr>
              <a:t> GRand Unified Bootloader</a:t>
            </a:r>
            <a:endParaRPr lang="en-US" dirty="0"/>
          </a:p>
        </p:txBody>
      </p:sp>
      <p:sp>
        <p:nvSpPr>
          <p:cNvPr id="7" name="Content Placeholder 6"/>
          <p:cNvSpPr>
            <a:spLocks noGrp="1"/>
          </p:cNvSpPr>
          <p:nvPr>
            <p:ph idx="1"/>
          </p:nvPr>
        </p:nvSpPr>
        <p:spPr/>
        <p:txBody>
          <a:bodyPr/>
          <a:lstStyle/>
          <a:p>
            <a:r>
              <a:rPr lang="en-US" altLang="en-US" dirty="0"/>
              <a:t>GRUB is an operating system independent boot loader </a:t>
            </a:r>
          </a:p>
          <a:p>
            <a:r>
              <a:rPr lang="en-US" altLang="en-US" dirty="0"/>
              <a:t>A </a:t>
            </a:r>
            <a:r>
              <a:rPr lang="en-US" altLang="en-US" dirty="0" err="1"/>
              <a:t>multiboot</a:t>
            </a:r>
            <a:r>
              <a:rPr lang="en-US" altLang="en-US" dirty="0"/>
              <a:t> software packet from GNU</a:t>
            </a:r>
          </a:p>
          <a:p>
            <a:r>
              <a:rPr lang="en-US" altLang="en-US" dirty="0"/>
              <a:t>Flexible command line interface</a:t>
            </a:r>
          </a:p>
          <a:p>
            <a:r>
              <a:rPr lang="en-US" altLang="en-US" dirty="0"/>
              <a:t>File system access</a:t>
            </a:r>
          </a:p>
          <a:p>
            <a:r>
              <a:rPr lang="en-US" altLang="en-US" dirty="0"/>
              <a:t>Supports multiple executable format</a:t>
            </a:r>
          </a:p>
          <a:p>
            <a:r>
              <a:rPr lang="en-US" altLang="en-US" dirty="0"/>
              <a:t>Supports diskless system</a:t>
            </a:r>
          </a:p>
          <a:p>
            <a:r>
              <a:rPr lang="en-US" altLang="en-US" dirty="0"/>
              <a:t>Download OS from network</a:t>
            </a:r>
          </a:p>
        </p:txBody>
      </p:sp>
      <p:sp>
        <p:nvSpPr>
          <p:cNvPr id="5" name="Slide Number Placeholder 4"/>
          <p:cNvSpPr>
            <a:spLocks noGrp="1"/>
          </p:cNvSpPr>
          <p:nvPr>
            <p:ph type="sldNum" sz="quarter" idx="12"/>
          </p:nvPr>
        </p:nvSpPr>
        <p:spPr/>
        <p:txBody>
          <a:bodyPr/>
          <a:lstStyle/>
          <a:p>
            <a:fld id="{07E559B2-24E8-4213-AECB-E5272B817662}" type="slidenum">
              <a:rPr lang="en-US" smtClean="0"/>
              <a:t>11</a:t>
            </a:fld>
            <a:endParaRPr lang="en-US"/>
          </a:p>
        </p:txBody>
      </p:sp>
    </p:spTree>
    <p:extLst>
      <p:ext uri="{BB962C8B-B14F-4D97-AF65-F5344CB8AC3E}">
        <p14:creationId xmlns:p14="http://schemas.microsoft.com/office/powerpoint/2010/main" val="184916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GRUB boot process</a:t>
            </a:r>
            <a:endParaRPr lang="en-US" dirty="0"/>
          </a:p>
        </p:txBody>
      </p:sp>
      <p:sp>
        <p:nvSpPr>
          <p:cNvPr id="3" name="Content Placeholder 2"/>
          <p:cNvSpPr>
            <a:spLocks noGrp="1"/>
          </p:cNvSpPr>
          <p:nvPr>
            <p:ph idx="1"/>
          </p:nvPr>
        </p:nvSpPr>
        <p:spPr/>
        <p:txBody>
          <a:bodyPr>
            <a:normAutofit fontScale="92500" lnSpcReduction="20000"/>
          </a:bodyPr>
          <a:lstStyle/>
          <a:p>
            <a:pPr marL="552450" indent="-552450">
              <a:lnSpc>
                <a:spcPct val="120000"/>
              </a:lnSpc>
              <a:buFont typeface="Wingdings" panose="05000000000000000000" pitchFamily="2" charset="2"/>
              <a:buAutoNum type="arabicPeriod"/>
            </a:pPr>
            <a:r>
              <a:rPr lang="en-US" altLang="en-US" dirty="0"/>
              <a:t>The BIOS finds a bootable device (hard disk) and transfers control to the master boot record </a:t>
            </a:r>
          </a:p>
          <a:p>
            <a:pPr marL="552450" indent="-552450">
              <a:lnSpc>
                <a:spcPct val="120000"/>
              </a:lnSpc>
              <a:buFont typeface="Wingdings" panose="05000000000000000000" pitchFamily="2" charset="2"/>
              <a:buAutoNum type="arabicPeriod"/>
            </a:pPr>
            <a:r>
              <a:rPr lang="en-US" altLang="en-US" dirty="0"/>
              <a:t>The MBR contains GRUB stage 1. Given the small size of the MBR, Stage 1 just load the next stage of GRUB</a:t>
            </a:r>
            <a:endParaRPr lang="th-TH" altLang="en-US" dirty="0"/>
          </a:p>
          <a:p>
            <a:pPr marL="552450" indent="-552450">
              <a:lnSpc>
                <a:spcPct val="120000"/>
              </a:lnSpc>
              <a:buFont typeface="Wingdings" panose="05000000000000000000" pitchFamily="2" charset="2"/>
              <a:buAutoNum type="arabicPeriod"/>
            </a:pPr>
            <a:r>
              <a:rPr lang="en-US" altLang="en-US" dirty="0"/>
              <a:t>GRUB Stage 1.5 is located in the first 30 kilobytes of hard disk immediately following the MBR. Stage 1.5 loads Stage 2.</a:t>
            </a:r>
            <a:endParaRPr lang="th-TH" altLang="en-US" dirty="0"/>
          </a:p>
          <a:p>
            <a:pPr marL="552450" indent="-552450">
              <a:lnSpc>
                <a:spcPct val="120000"/>
              </a:lnSpc>
              <a:buFont typeface="Wingdings" panose="05000000000000000000" pitchFamily="2" charset="2"/>
              <a:buAutoNum type="arabicPeriod"/>
            </a:pPr>
            <a:r>
              <a:rPr lang="en-US" altLang="en-US" dirty="0"/>
              <a:t>GRUB Stage 2 receives control, and displays to the user the GRUB boot menu (where the user can manually specify the boot parameters). </a:t>
            </a:r>
            <a:endParaRPr lang="th-TH" altLang="en-US" dirty="0"/>
          </a:p>
          <a:p>
            <a:pPr marL="552450" indent="-552450">
              <a:lnSpc>
                <a:spcPct val="120000"/>
              </a:lnSpc>
              <a:buFont typeface="Wingdings" panose="05000000000000000000" pitchFamily="2" charset="2"/>
              <a:buAutoNum type="arabicPeriod"/>
            </a:pPr>
            <a:r>
              <a:rPr lang="en-US" altLang="en-US" dirty="0"/>
              <a:t>GRUB loads the user-selected (or default) kernel into memory and passes control on to the kernel. </a:t>
            </a:r>
            <a:endParaRPr lang="th-TH" alt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12</a:t>
            </a:fld>
            <a:endParaRPr lang="en-US"/>
          </a:p>
        </p:txBody>
      </p:sp>
    </p:spTree>
    <p:extLst>
      <p:ext uri="{BB962C8B-B14F-4D97-AF65-F5344CB8AC3E}">
        <p14:creationId xmlns:p14="http://schemas.microsoft.com/office/powerpoint/2010/main" val="307247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LILO: </a:t>
            </a:r>
            <a:r>
              <a:rPr lang="en-US" altLang="en-US" dirty="0" err="1"/>
              <a:t>LInux</a:t>
            </a:r>
            <a:r>
              <a:rPr lang="en-US" altLang="en-US" dirty="0"/>
              <a:t> </a:t>
            </a:r>
            <a:r>
              <a:rPr lang="en-US" altLang="en-US" dirty="0" err="1"/>
              <a:t>LOader</a:t>
            </a:r>
            <a:endParaRPr lang="en-US" dirty="0"/>
          </a:p>
        </p:txBody>
      </p:sp>
      <p:sp>
        <p:nvSpPr>
          <p:cNvPr id="3" name="Content Placeholder 2"/>
          <p:cNvSpPr>
            <a:spLocks noGrp="1"/>
          </p:cNvSpPr>
          <p:nvPr>
            <p:ph idx="1"/>
          </p:nvPr>
        </p:nvSpPr>
        <p:spPr/>
        <p:txBody>
          <a:bodyPr/>
          <a:lstStyle/>
          <a:p>
            <a:r>
              <a:rPr lang="en-US" altLang="en-US" dirty="0"/>
              <a:t>Not depend on a specific file system</a:t>
            </a:r>
          </a:p>
          <a:p>
            <a:r>
              <a:rPr lang="en-US" altLang="en-US" dirty="0"/>
              <a:t>Can boot from </a:t>
            </a:r>
            <a:r>
              <a:rPr lang="en-US" altLang="en-US" dirty="0" err="1"/>
              <a:t>harddisk</a:t>
            </a:r>
            <a:r>
              <a:rPr lang="en-US" altLang="en-US" dirty="0"/>
              <a:t> and floppy</a:t>
            </a:r>
          </a:p>
          <a:p>
            <a:r>
              <a:rPr lang="en-US" altLang="en-US" dirty="0"/>
              <a:t>Up to 16 different images</a:t>
            </a:r>
          </a:p>
          <a:p>
            <a:r>
              <a:rPr lang="en-US" altLang="en-US" dirty="0"/>
              <a:t>Must change LILO when kernel image file or </a:t>
            </a:r>
            <a:r>
              <a:rPr lang="en-US" altLang="en-US" dirty="0" err="1"/>
              <a:t>config</a:t>
            </a:r>
            <a:r>
              <a:rPr lang="en-US" altLang="en-US" dirty="0"/>
              <a:t> file is changed</a:t>
            </a:r>
            <a:endParaRPr lang="th-TH" altLang="en-US" dirty="0"/>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13</a:t>
            </a:fld>
            <a:endParaRPr lang="en-US"/>
          </a:p>
        </p:txBody>
      </p:sp>
    </p:spTree>
    <p:extLst>
      <p:ext uri="{BB962C8B-B14F-4D97-AF65-F5344CB8AC3E}">
        <p14:creationId xmlns:p14="http://schemas.microsoft.com/office/powerpoint/2010/main" val="245632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Kernel</a:t>
            </a:r>
            <a:endParaRPr lang="en-US" dirty="0"/>
          </a:p>
        </p:txBody>
      </p:sp>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endParaRPr lang="en-US"/>
          </a:p>
        </p:txBody>
      </p:sp>
      <p:sp>
        <p:nvSpPr>
          <p:cNvPr id="4" name="Slide Number Placeholder 3"/>
          <p:cNvSpPr>
            <a:spLocks noGrp="1"/>
          </p:cNvSpPr>
          <p:nvPr>
            <p:ph type="sldNum" sz="quarter" idx="12"/>
          </p:nvPr>
        </p:nvSpPr>
        <p:spPr/>
        <p:txBody>
          <a:bodyPr/>
          <a:lstStyle/>
          <a:p>
            <a:fld id="{07E559B2-24E8-4213-AECB-E5272B817662}" type="slidenum">
              <a:rPr lang="en-US" smtClean="0"/>
              <a:t>14</a:t>
            </a:fld>
            <a:endParaRPr lang="en-US"/>
          </a:p>
        </p:txBody>
      </p:sp>
    </p:spTree>
    <p:extLst>
      <p:ext uri="{BB962C8B-B14F-4D97-AF65-F5344CB8AC3E}">
        <p14:creationId xmlns:p14="http://schemas.microsoft.com/office/powerpoint/2010/main" val="1067435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Kernel image</a:t>
            </a:r>
            <a:endParaRPr lang="en-US" dirty="0"/>
          </a:p>
        </p:txBody>
      </p:sp>
      <p:sp>
        <p:nvSpPr>
          <p:cNvPr id="7" name="Content Placeholder 6"/>
          <p:cNvSpPr>
            <a:spLocks noGrp="1"/>
          </p:cNvSpPr>
          <p:nvPr>
            <p:ph idx="1"/>
          </p:nvPr>
        </p:nvSpPr>
        <p:spPr/>
        <p:txBody>
          <a:bodyPr>
            <a:normAutofit fontScale="92500" lnSpcReduction="20000"/>
          </a:bodyPr>
          <a:lstStyle/>
          <a:p>
            <a:pPr>
              <a:lnSpc>
                <a:spcPct val="110000"/>
              </a:lnSpc>
            </a:pPr>
            <a:r>
              <a:rPr lang="en-US" altLang="en-US" dirty="0"/>
              <a:t>The kernel is the central part in most computer operating systems because of its task, which is the management of the system's resources and the communication between hardware and software components</a:t>
            </a:r>
          </a:p>
          <a:p>
            <a:pPr>
              <a:lnSpc>
                <a:spcPct val="110000"/>
              </a:lnSpc>
            </a:pPr>
            <a:r>
              <a:rPr lang="en-US" dirty="0"/>
              <a:t>The initial program was an exact image of the kernel, stored on disc, of what needed to be loaded into memory and "called" directly to get the kernel going.</a:t>
            </a:r>
            <a:endParaRPr lang="en-US" altLang="en-US" dirty="0"/>
          </a:p>
          <a:p>
            <a:pPr>
              <a:lnSpc>
                <a:spcPct val="110000"/>
              </a:lnSpc>
            </a:pPr>
            <a:r>
              <a:rPr lang="en-US" altLang="en-US" dirty="0"/>
              <a:t>The kernel is always stored on memory until computer is turned off</a:t>
            </a:r>
          </a:p>
          <a:p>
            <a:pPr>
              <a:lnSpc>
                <a:spcPct val="110000"/>
              </a:lnSpc>
            </a:pPr>
            <a:r>
              <a:rPr lang="en-US" altLang="en-US" dirty="0"/>
              <a:t>A kernel image is not an executable kernel, but a compressed version of the kernel.</a:t>
            </a:r>
          </a:p>
          <a:p>
            <a:pPr lvl="1">
              <a:lnSpc>
                <a:spcPct val="110000"/>
              </a:lnSpc>
            </a:pPr>
            <a:r>
              <a:rPr lang="en-US" altLang="en-US" dirty="0" err="1"/>
              <a:t>zImage</a:t>
            </a:r>
            <a:r>
              <a:rPr lang="en-US" altLang="en-US" dirty="0"/>
              <a:t>  size less than 512 KB</a:t>
            </a:r>
          </a:p>
          <a:p>
            <a:pPr lvl="1">
              <a:lnSpc>
                <a:spcPct val="110000"/>
              </a:lnSpc>
            </a:pPr>
            <a:r>
              <a:rPr lang="en-US" altLang="en-US" dirty="0" err="1"/>
              <a:t>bzImage</a:t>
            </a:r>
            <a:r>
              <a:rPr lang="en-US" altLang="en-US" dirty="0"/>
              <a:t> size greater than 512 KB</a:t>
            </a:r>
            <a:endParaRPr lang="th-TH" altLang="en-US" dirty="0"/>
          </a:p>
          <a:p>
            <a:endParaRPr lang="en-US" dirty="0"/>
          </a:p>
        </p:txBody>
      </p:sp>
      <p:sp>
        <p:nvSpPr>
          <p:cNvPr id="5" name="Slide Number Placeholder 4"/>
          <p:cNvSpPr>
            <a:spLocks noGrp="1"/>
          </p:cNvSpPr>
          <p:nvPr>
            <p:ph type="sldNum" sz="quarter" idx="12"/>
          </p:nvPr>
        </p:nvSpPr>
        <p:spPr/>
        <p:txBody>
          <a:bodyPr/>
          <a:lstStyle/>
          <a:p>
            <a:fld id="{07E559B2-24E8-4213-AECB-E5272B817662}" type="slidenum">
              <a:rPr lang="en-US" smtClean="0"/>
              <a:t>15</a:t>
            </a:fld>
            <a:endParaRPr lang="en-US"/>
          </a:p>
        </p:txBody>
      </p:sp>
    </p:spTree>
    <p:extLst>
      <p:ext uri="{BB962C8B-B14F-4D97-AF65-F5344CB8AC3E}">
        <p14:creationId xmlns:p14="http://schemas.microsoft.com/office/powerpoint/2010/main" val="1891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 of kernel</a:t>
            </a:r>
            <a:endParaRPr lang="en-US" dirty="0"/>
          </a:p>
        </p:txBody>
      </p:sp>
      <p:sp>
        <p:nvSpPr>
          <p:cNvPr id="3" name="Content Placeholder 2"/>
          <p:cNvSpPr>
            <a:spLocks noGrp="1"/>
          </p:cNvSpPr>
          <p:nvPr>
            <p:ph idx="1"/>
          </p:nvPr>
        </p:nvSpPr>
        <p:spPr/>
        <p:txBody>
          <a:bodyPr/>
          <a:lstStyle/>
          <a:p>
            <a:r>
              <a:rPr lang="en-US" altLang="en-US" dirty="0"/>
              <a:t>Process management</a:t>
            </a:r>
          </a:p>
          <a:p>
            <a:r>
              <a:rPr lang="en-US" altLang="en-US" dirty="0"/>
              <a:t>Memory management</a:t>
            </a:r>
          </a:p>
          <a:p>
            <a:r>
              <a:rPr lang="en-US" altLang="en-US" dirty="0"/>
              <a:t>Device management</a:t>
            </a:r>
          </a:p>
          <a:p>
            <a:r>
              <a:rPr lang="en-US" altLang="en-US" dirty="0"/>
              <a:t>System call</a:t>
            </a:r>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16</a:t>
            </a:fld>
            <a:endParaRPr lang="en-US"/>
          </a:p>
        </p:txBody>
      </p:sp>
    </p:spTree>
    <p:extLst>
      <p:ext uri="{BB962C8B-B14F-4D97-AF65-F5344CB8AC3E}">
        <p14:creationId xmlns:p14="http://schemas.microsoft.com/office/powerpoint/2010/main" val="1604432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Init</a:t>
            </a:r>
            <a:r>
              <a:rPr lang="en-US" altLang="en-US" dirty="0"/>
              <a:t> process</a:t>
            </a:r>
            <a:endParaRPr lang="en-US" dirty="0"/>
          </a:p>
        </p:txBody>
      </p:sp>
      <p:sp>
        <p:nvSpPr>
          <p:cNvPr id="3" name="Content Placeholder 2"/>
          <p:cNvSpPr>
            <a:spLocks noGrp="1"/>
          </p:cNvSpPr>
          <p:nvPr>
            <p:ph idx="1"/>
          </p:nvPr>
        </p:nvSpPr>
        <p:spPr/>
        <p:txBody>
          <a:bodyPr/>
          <a:lstStyle/>
          <a:p>
            <a:pPr>
              <a:lnSpc>
                <a:spcPct val="90000"/>
              </a:lnSpc>
            </a:pPr>
            <a:r>
              <a:rPr lang="en-US" altLang="en-US" dirty="0"/>
              <a:t>The first thing the kernel does is to execute </a:t>
            </a:r>
            <a:r>
              <a:rPr lang="en-US" altLang="en-US" dirty="0" err="1"/>
              <a:t>init</a:t>
            </a:r>
            <a:r>
              <a:rPr lang="en-US" altLang="en-US" dirty="0"/>
              <a:t> program</a:t>
            </a:r>
          </a:p>
          <a:p>
            <a:pPr>
              <a:lnSpc>
                <a:spcPct val="90000"/>
              </a:lnSpc>
            </a:pPr>
            <a:r>
              <a:rPr lang="en-US" altLang="en-US" dirty="0" err="1"/>
              <a:t>Init</a:t>
            </a:r>
            <a:r>
              <a:rPr lang="en-US" altLang="en-US" dirty="0"/>
              <a:t> is the root/parent of all processes executing on Linux</a:t>
            </a:r>
          </a:p>
          <a:p>
            <a:pPr>
              <a:lnSpc>
                <a:spcPct val="90000"/>
              </a:lnSpc>
            </a:pPr>
            <a:r>
              <a:rPr lang="en-US" altLang="en-US" dirty="0"/>
              <a:t>The first processes that </a:t>
            </a:r>
            <a:r>
              <a:rPr lang="en-US" altLang="en-US" dirty="0" err="1"/>
              <a:t>init</a:t>
            </a:r>
            <a:r>
              <a:rPr lang="en-US" altLang="en-US" dirty="0"/>
              <a:t> starts is a script /</a:t>
            </a:r>
            <a:r>
              <a:rPr lang="en-US" altLang="en-US" dirty="0" err="1"/>
              <a:t>etc</a:t>
            </a:r>
            <a:r>
              <a:rPr lang="en-US" altLang="en-US" dirty="0"/>
              <a:t>/</a:t>
            </a:r>
            <a:r>
              <a:rPr lang="en-US" altLang="en-US" dirty="0" err="1"/>
              <a:t>rc.d</a:t>
            </a:r>
            <a:r>
              <a:rPr lang="en-US" altLang="en-US" dirty="0"/>
              <a:t>/</a:t>
            </a:r>
            <a:r>
              <a:rPr lang="en-US" altLang="en-US" dirty="0" err="1"/>
              <a:t>rc.sysinit</a:t>
            </a:r>
            <a:r>
              <a:rPr lang="th-TH" altLang="en-US" dirty="0"/>
              <a:t> </a:t>
            </a:r>
            <a:endParaRPr lang="en-US" altLang="en-US" dirty="0"/>
          </a:p>
          <a:p>
            <a:pPr>
              <a:lnSpc>
                <a:spcPct val="90000"/>
              </a:lnSpc>
            </a:pPr>
            <a:r>
              <a:rPr lang="en-US" altLang="en-US" dirty="0"/>
              <a:t>Based on the appropriate run-level, scripts are executed to start various processes to run the system and make it functional</a:t>
            </a:r>
            <a:r>
              <a:rPr lang="th-TH" altLang="en-US" dirty="0"/>
              <a:t> </a:t>
            </a:r>
            <a:endParaRPr lang="en-US" altLang="en-US" dirty="0"/>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17</a:t>
            </a:fld>
            <a:endParaRPr lang="en-US"/>
          </a:p>
        </p:txBody>
      </p:sp>
    </p:spTree>
    <p:extLst>
      <p:ext uri="{BB962C8B-B14F-4D97-AF65-F5344CB8AC3E}">
        <p14:creationId xmlns:p14="http://schemas.microsoft.com/office/powerpoint/2010/main" val="49938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Linux </a:t>
            </a:r>
            <a:r>
              <a:rPr lang="en-US" altLang="en-US" dirty="0" err="1"/>
              <a:t>Init</a:t>
            </a:r>
            <a:r>
              <a:rPr lang="en-US" altLang="en-US" dirty="0"/>
              <a:t> Processes</a:t>
            </a:r>
            <a:endParaRPr lang="en-US" dirty="0"/>
          </a:p>
        </p:txBody>
      </p:sp>
      <p:sp>
        <p:nvSpPr>
          <p:cNvPr id="3" name="Content Placeholder 2"/>
          <p:cNvSpPr>
            <a:spLocks noGrp="1"/>
          </p:cNvSpPr>
          <p:nvPr>
            <p:ph idx="1"/>
          </p:nvPr>
        </p:nvSpPr>
        <p:spPr/>
        <p:txBody>
          <a:bodyPr/>
          <a:lstStyle/>
          <a:p>
            <a:pPr>
              <a:lnSpc>
                <a:spcPct val="130000"/>
              </a:lnSpc>
            </a:pPr>
            <a:r>
              <a:rPr lang="en-US" altLang="en-US" dirty="0"/>
              <a:t>The </a:t>
            </a:r>
            <a:r>
              <a:rPr lang="en-US" altLang="en-US" dirty="0" err="1"/>
              <a:t>init</a:t>
            </a:r>
            <a:r>
              <a:rPr lang="en-US" altLang="en-US" dirty="0"/>
              <a:t> process is identified by process id "1“</a:t>
            </a:r>
          </a:p>
          <a:p>
            <a:pPr>
              <a:lnSpc>
                <a:spcPct val="130000"/>
              </a:lnSpc>
            </a:pPr>
            <a:r>
              <a:rPr lang="en-US" altLang="en-US" dirty="0" err="1"/>
              <a:t>Init</a:t>
            </a:r>
            <a:r>
              <a:rPr lang="en-US" altLang="en-US" dirty="0"/>
              <a:t> is responsible for starting system processes as defined in the /</a:t>
            </a:r>
            <a:r>
              <a:rPr lang="en-US" altLang="en-US" dirty="0" err="1"/>
              <a:t>etc</a:t>
            </a:r>
            <a:r>
              <a:rPr lang="en-US" altLang="en-US" dirty="0"/>
              <a:t>/</a:t>
            </a:r>
            <a:r>
              <a:rPr lang="en-US" altLang="en-US" dirty="0" err="1"/>
              <a:t>inittab</a:t>
            </a:r>
            <a:r>
              <a:rPr lang="en-US" altLang="en-US" dirty="0"/>
              <a:t> file</a:t>
            </a:r>
          </a:p>
          <a:p>
            <a:pPr>
              <a:lnSpc>
                <a:spcPct val="130000"/>
              </a:lnSpc>
            </a:pPr>
            <a:r>
              <a:rPr lang="th-TH" altLang="en-US" dirty="0"/>
              <a:t>Init typically will start multiple instances of "getty" which waits for console logins which spawn one's user shell process </a:t>
            </a:r>
            <a:endParaRPr lang="en-US" altLang="en-US" dirty="0"/>
          </a:p>
          <a:p>
            <a:pPr>
              <a:lnSpc>
                <a:spcPct val="130000"/>
              </a:lnSpc>
            </a:pPr>
            <a:r>
              <a:rPr lang="th-TH" altLang="en-US" dirty="0"/>
              <a:t>Upon shutdown, init controls the sequence and processes for shutdown </a:t>
            </a:r>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18</a:t>
            </a:fld>
            <a:endParaRPr lang="en-US"/>
          </a:p>
        </p:txBody>
      </p:sp>
    </p:spTree>
    <p:extLst>
      <p:ext uri="{BB962C8B-B14F-4D97-AF65-F5344CB8AC3E}">
        <p14:creationId xmlns:p14="http://schemas.microsoft.com/office/powerpoint/2010/main" val="1547280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Inittab</a:t>
            </a:r>
            <a:r>
              <a:rPr lang="en-US" altLang="en-US" dirty="0"/>
              <a:t> file</a:t>
            </a:r>
            <a:endParaRPr lang="en-US" dirty="0"/>
          </a:p>
        </p:txBody>
      </p:sp>
      <p:sp>
        <p:nvSpPr>
          <p:cNvPr id="3" name="Content Placeholder 2"/>
          <p:cNvSpPr>
            <a:spLocks noGrp="1"/>
          </p:cNvSpPr>
          <p:nvPr>
            <p:ph idx="1"/>
          </p:nvPr>
        </p:nvSpPr>
        <p:spPr/>
        <p:txBody>
          <a:bodyPr>
            <a:normAutofit lnSpcReduction="10000"/>
          </a:bodyPr>
          <a:lstStyle/>
          <a:p>
            <a:r>
              <a:rPr lang="en-US" altLang="en-US" sz="2500" dirty="0"/>
              <a:t>The </a:t>
            </a:r>
            <a:r>
              <a:rPr lang="en-US" altLang="en-US" sz="2500" dirty="0" err="1"/>
              <a:t>inittab</a:t>
            </a:r>
            <a:r>
              <a:rPr lang="en-US" altLang="en-US" sz="2500" dirty="0"/>
              <a:t> file describes which processes are started at </a:t>
            </a:r>
            <a:r>
              <a:rPr lang="en-US" altLang="en-US" sz="2500" dirty="0" err="1"/>
              <a:t>bootup</a:t>
            </a:r>
            <a:r>
              <a:rPr lang="en-US" altLang="en-US" sz="2500" dirty="0"/>
              <a:t> and during normal operation </a:t>
            </a:r>
          </a:p>
          <a:p>
            <a:pPr lvl="1"/>
            <a:r>
              <a:rPr lang="en-US" altLang="en-US" sz="2100" dirty="0"/>
              <a:t>/</a:t>
            </a:r>
            <a:r>
              <a:rPr lang="en-US" altLang="en-US" sz="2100" dirty="0" err="1"/>
              <a:t>etc</a:t>
            </a:r>
            <a:r>
              <a:rPr lang="en-US" altLang="en-US" sz="2100" dirty="0"/>
              <a:t>/</a:t>
            </a:r>
            <a:r>
              <a:rPr lang="en-US" altLang="en-US" sz="2100" dirty="0" err="1"/>
              <a:t>init.d</a:t>
            </a:r>
            <a:r>
              <a:rPr lang="en-US" altLang="en-US" sz="2100" dirty="0"/>
              <a:t>/boot </a:t>
            </a:r>
          </a:p>
          <a:p>
            <a:pPr lvl="1"/>
            <a:r>
              <a:rPr lang="en-US" altLang="en-US" sz="2100" dirty="0"/>
              <a:t>/</a:t>
            </a:r>
            <a:r>
              <a:rPr lang="en-US" altLang="en-US" sz="2100" dirty="0" err="1"/>
              <a:t>etc</a:t>
            </a:r>
            <a:r>
              <a:rPr lang="en-US" altLang="en-US" sz="2100" dirty="0"/>
              <a:t>/</a:t>
            </a:r>
            <a:r>
              <a:rPr lang="en-US" altLang="en-US" sz="2100" dirty="0" err="1"/>
              <a:t>init.d</a:t>
            </a:r>
            <a:r>
              <a:rPr lang="en-US" altLang="en-US" sz="2100" dirty="0"/>
              <a:t>/</a:t>
            </a:r>
            <a:r>
              <a:rPr lang="en-US" altLang="en-US" sz="2100" dirty="0" err="1"/>
              <a:t>rc</a:t>
            </a:r>
            <a:r>
              <a:rPr lang="en-US" altLang="en-US" sz="2100" dirty="0"/>
              <a:t> </a:t>
            </a:r>
          </a:p>
          <a:p>
            <a:r>
              <a:rPr lang="en-US" altLang="en-US" sz="2500" dirty="0"/>
              <a:t>The computer will be booted to the </a:t>
            </a:r>
            <a:r>
              <a:rPr lang="en-US" altLang="en-US" sz="2500" dirty="0" err="1"/>
              <a:t>runlevel</a:t>
            </a:r>
            <a:r>
              <a:rPr lang="en-US" altLang="en-US" sz="2500" dirty="0"/>
              <a:t> as defined by the </a:t>
            </a:r>
            <a:r>
              <a:rPr lang="en-US" altLang="en-US" sz="2500" dirty="0" err="1"/>
              <a:t>initdefault</a:t>
            </a:r>
            <a:r>
              <a:rPr lang="en-US" altLang="en-US" sz="2500" dirty="0"/>
              <a:t> directive in the /</a:t>
            </a:r>
            <a:r>
              <a:rPr lang="en-US" altLang="en-US" sz="2500" dirty="0" err="1"/>
              <a:t>etc</a:t>
            </a:r>
            <a:r>
              <a:rPr lang="en-US" altLang="en-US" sz="2500" dirty="0"/>
              <a:t>/</a:t>
            </a:r>
            <a:r>
              <a:rPr lang="en-US" altLang="en-US" sz="2500" dirty="0" err="1"/>
              <a:t>inittab</a:t>
            </a:r>
            <a:r>
              <a:rPr lang="en-US" altLang="en-US" sz="2500" dirty="0"/>
              <a:t> file </a:t>
            </a:r>
          </a:p>
          <a:p>
            <a:pPr lvl="1"/>
            <a:r>
              <a:rPr lang="en-US" altLang="en-US" sz="2100" dirty="0"/>
              <a:t>id:5:initdefault: </a:t>
            </a:r>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19</a:t>
            </a:fld>
            <a:endParaRPr lang="en-US"/>
          </a:p>
        </p:txBody>
      </p:sp>
    </p:spTree>
    <p:extLst>
      <p:ext uri="{BB962C8B-B14F-4D97-AF65-F5344CB8AC3E}">
        <p14:creationId xmlns:p14="http://schemas.microsoft.com/office/powerpoint/2010/main" val="222102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Linux </a:t>
            </a:r>
            <a:r>
              <a:rPr lang="en-GB" altLang="en-US" dirty="0" err="1"/>
              <a:t>Startup</a:t>
            </a:r>
            <a:r>
              <a:rPr lang="en-GB" altLang="en-US" dirty="0"/>
              <a:t> Flow</a:t>
            </a:r>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2</a:t>
            </a:fld>
            <a:endParaRPr lang="en-US"/>
          </a:p>
        </p:txBody>
      </p:sp>
      <p:grpSp>
        <p:nvGrpSpPr>
          <p:cNvPr id="79" name="Group 2"/>
          <p:cNvGrpSpPr>
            <a:grpSpLocks/>
          </p:cNvGrpSpPr>
          <p:nvPr/>
        </p:nvGrpSpPr>
        <p:grpSpPr bwMode="auto">
          <a:xfrm>
            <a:off x="1154954" y="2538413"/>
            <a:ext cx="1654175" cy="4032250"/>
            <a:chOff x="884" y="1253"/>
            <a:chExt cx="1042" cy="2540"/>
          </a:xfrm>
        </p:grpSpPr>
        <p:grpSp>
          <p:nvGrpSpPr>
            <p:cNvPr id="80" name="Group 3"/>
            <p:cNvGrpSpPr>
              <a:grpSpLocks/>
            </p:cNvGrpSpPr>
            <p:nvPr/>
          </p:nvGrpSpPr>
          <p:grpSpPr bwMode="auto">
            <a:xfrm>
              <a:off x="975" y="1253"/>
              <a:ext cx="815" cy="232"/>
              <a:chOff x="975" y="1253"/>
              <a:chExt cx="815" cy="232"/>
            </a:xfrm>
          </p:grpSpPr>
          <p:sp>
            <p:nvSpPr>
              <p:cNvPr id="111" name="AutoShape 4"/>
              <p:cNvSpPr>
                <a:spLocks noChangeArrowheads="1"/>
              </p:cNvSpPr>
              <p:nvPr/>
            </p:nvSpPr>
            <p:spPr bwMode="auto">
              <a:xfrm>
                <a:off x="975" y="1259"/>
                <a:ext cx="816" cy="220"/>
              </a:xfrm>
              <a:prstGeom prst="roundRect">
                <a:avLst>
                  <a:gd name="adj" fmla="val 454"/>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grpSp>
            <p:nvGrpSpPr>
              <p:cNvPr id="112" name="Group 5"/>
              <p:cNvGrpSpPr>
                <a:grpSpLocks/>
              </p:cNvGrpSpPr>
              <p:nvPr/>
            </p:nvGrpSpPr>
            <p:grpSpPr bwMode="auto">
              <a:xfrm>
                <a:off x="975" y="1253"/>
                <a:ext cx="815" cy="232"/>
                <a:chOff x="975" y="1253"/>
                <a:chExt cx="815" cy="232"/>
              </a:xfrm>
            </p:grpSpPr>
            <p:sp>
              <p:nvSpPr>
                <p:cNvPr id="113" name="AutoShape 6"/>
                <p:cNvSpPr>
                  <a:spLocks noChangeArrowheads="1"/>
                </p:cNvSpPr>
                <p:nvPr/>
              </p:nvSpPr>
              <p:spPr bwMode="auto">
                <a:xfrm>
                  <a:off x="975" y="1259"/>
                  <a:ext cx="816" cy="220"/>
                </a:xfrm>
                <a:prstGeom prst="roundRect">
                  <a:avLst>
                    <a:gd name="adj" fmla="val 45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sp>
              <p:nvSpPr>
                <p:cNvPr id="114" name="Text Box 7"/>
                <p:cNvSpPr txBox="1">
                  <a:spLocks noChangeArrowheads="1"/>
                </p:cNvSpPr>
                <p:nvPr/>
              </p:nvSpPr>
              <p:spPr bwMode="auto">
                <a:xfrm>
                  <a:off x="975" y="1253"/>
                  <a:ext cx="8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9pPr>
                </a:lstStyle>
                <a:p>
                  <a:pPr algn="ctr" eaLnBrk="1" hangingPunct="1">
                    <a:buClr>
                      <a:srgbClr val="000000"/>
                    </a:buClr>
                    <a:buSzPct val="100000"/>
                    <a:buFont typeface="Tahoma" panose="020B0604030504040204" pitchFamily="34" charset="0"/>
                    <a:buNone/>
                  </a:pPr>
                  <a:r>
                    <a:rPr lang="en-GB" altLang="en-US">
                      <a:latin typeface="Tahoma" panose="020B0604030504040204" pitchFamily="34" charset="0"/>
                      <a:ea typeface="宋体" panose="02010600030101010101" pitchFamily="2" charset="-122"/>
                    </a:rPr>
                    <a:t>power on</a:t>
                  </a:r>
                </a:p>
              </p:txBody>
            </p:sp>
          </p:grpSp>
        </p:grpSp>
        <p:grpSp>
          <p:nvGrpSpPr>
            <p:cNvPr id="81" name="Group 8"/>
            <p:cNvGrpSpPr>
              <a:grpSpLocks/>
            </p:cNvGrpSpPr>
            <p:nvPr/>
          </p:nvGrpSpPr>
          <p:grpSpPr bwMode="auto">
            <a:xfrm>
              <a:off x="975" y="1706"/>
              <a:ext cx="815" cy="232"/>
              <a:chOff x="975" y="1706"/>
              <a:chExt cx="815" cy="232"/>
            </a:xfrm>
          </p:grpSpPr>
          <p:sp>
            <p:nvSpPr>
              <p:cNvPr id="107" name="AutoShape 9"/>
              <p:cNvSpPr>
                <a:spLocks noChangeArrowheads="1"/>
              </p:cNvSpPr>
              <p:nvPr/>
            </p:nvSpPr>
            <p:spPr bwMode="auto">
              <a:xfrm>
                <a:off x="975" y="1712"/>
                <a:ext cx="816" cy="220"/>
              </a:xfrm>
              <a:prstGeom prst="roundRect">
                <a:avLst>
                  <a:gd name="adj" fmla="val 454"/>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grpSp>
            <p:nvGrpSpPr>
              <p:cNvPr id="108" name="Group 10"/>
              <p:cNvGrpSpPr>
                <a:grpSpLocks/>
              </p:cNvGrpSpPr>
              <p:nvPr/>
            </p:nvGrpSpPr>
            <p:grpSpPr bwMode="auto">
              <a:xfrm>
                <a:off x="975" y="1706"/>
                <a:ext cx="815" cy="232"/>
                <a:chOff x="975" y="1706"/>
                <a:chExt cx="815" cy="232"/>
              </a:xfrm>
            </p:grpSpPr>
            <p:sp>
              <p:nvSpPr>
                <p:cNvPr id="109" name="AutoShape 11"/>
                <p:cNvSpPr>
                  <a:spLocks noChangeArrowheads="1"/>
                </p:cNvSpPr>
                <p:nvPr/>
              </p:nvSpPr>
              <p:spPr bwMode="auto">
                <a:xfrm>
                  <a:off x="975" y="1712"/>
                  <a:ext cx="816" cy="220"/>
                </a:xfrm>
                <a:prstGeom prst="roundRect">
                  <a:avLst>
                    <a:gd name="adj" fmla="val 45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sp>
              <p:nvSpPr>
                <p:cNvPr id="110" name="Text Box 12"/>
                <p:cNvSpPr txBox="1">
                  <a:spLocks noChangeArrowheads="1"/>
                </p:cNvSpPr>
                <p:nvPr/>
              </p:nvSpPr>
              <p:spPr bwMode="auto">
                <a:xfrm>
                  <a:off x="975" y="1706"/>
                  <a:ext cx="8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9pPr>
                </a:lstStyle>
                <a:p>
                  <a:pPr algn="ctr" eaLnBrk="1" hangingPunct="1">
                    <a:buClr>
                      <a:srgbClr val="000000"/>
                    </a:buClr>
                    <a:buSzPct val="100000"/>
                    <a:buFont typeface="Tahoma" panose="020B0604030504040204" pitchFamily="34" charset="0"/>
                    <a:buNone/>
                  </a:pPr>
                  <a:r>
                    <a:rPr lang="en-GB" altLang="en-US">
                      <a:latin typeface="Tahoma" panose="020B0604030504040204" pitchFamily="34" charset="0"/>
                      <a:ea typeface="宋体" panose="02010600030101010101" pitchFamily="2" charset="-122"/>
                    </a:rPr>
                    <a:t>BIOS</a:t>
                  </a:r>
                </a:p>
              </p:txBody>
            </p:sp>
          </p:grpSp>
        </p:grpSp>
        <p:grpSp>
          <p:nvGrpSpPr>
            <p:cNvPr id="82" name="Group 13"/>
            <p:cNvGrpSpPr>
              <a:grpSpLocks/>
            </p:cNvGrpSpPr>
            <p:nvPr/>
          </p:nvGrpSpPr>
          <p:grpSpPr bwMode="auto">
            <a:xfrm>
              <a:off x="930" y="2157"/>
              <a:ext cx="905" cy="232"/>
              <a:chOff x="930" y="2157"/>
              <a:chExt cx="905" cy="232"/>
            </a:xfrm>
          </p:grpSpPr>
          <p:sp>
            <p:nvSpPr>
              <p:cNvPr id="103" name="AutoShape 14"/>
              <p:cNvSpPr>
                <a:spLocks noChangeArrowheads="1"/>
              </p:cNvSpPr>
              <p:nvPr/>
            </p:nvSpPr>
            <p:spPr bwMode="auto">
              <a:xfrm>
                <a:off x="930" y="2164"/>
                <a:ext cx="906" cy="220"/>
              </a:xfrm>
              <a:prstGeom prst="roundRect">
                <a:avLst>
                  <a:gd name="adj" fmla="val 454"/>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grpSp>
            <p:nvGrpSpPr>
              <p:cNvPr id="104" name="Group 15"/>
              <p:cNvGrpSpPr>
                <a:grpSpLocks/>
              </p:cNvGrpSpPr>
              <p:nvPr/>
            </p:nvGrpSpPr>
            <p:grpSpPr bwMode="auto">
              <a:xfrm>
                <a:off x="930" y="2157"/>
                <a:ext cx="905" cy="232"/>
                <a:chOff x="930" y="2157"/>
                <a:chExt cx="905" cy="232"/>
              </a:xfrm>
            </p:grpSpPr>
            <p:sp>
              <p:nvSpPr>
                <p:cNvPr id="105" name="AutoShape 16"/>
                <p:cNvSpPr>
                  <a:spLocks noChangeArrowheads="1"/>
                </p:cNvSpPr>
                <p:nvPr/>
              </p:nvSpPr>
              <p:spPr bwMode="auto">
                <a:xfrm>
                  <a:off x="930" y="2164"/>
                  <a:ext cx="906" cy="220"/>
                </a:xfrm>
                <a:prstGeom prst="roundRect">
                  <a:avLst>
                    <a:gd name="adj" fmla="val 45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sp>
              <p:nvSpPr>
                <p:cNvPr id="106" name="Text Box 17"/>
                <p:cNvSpPr txBox="1">
                  <a:spLocks noChangeArrowheads="1"/>
                </p:cNvSpPr>
                <p:nvPr/>
              </p:nvSpPr>
              <p:spPr bwMode="auto">
                <a:xfrm>
                  <a:off x="930" y="2157"/>
                  <a:ext cx="9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9pPr>
                </a:lstStyle>
                <a:p>
                  <a:pPr algn="ctr" eaLnBrk="1" hangingPunct="1">
                    <a:buClr>
                      <a:srgbClr val="000000"/>
                    </a:buClr>
                    <a:buSzPct val="100000"/>
                    <a:buFont typeface="Tahoma" panose="020B0604030504040204" pitchFamily="34" charset="0"/>
                    <a:buNone/>
                  </a:pPr>
                  <a:r>
                    <a:rPr lang="en-GB" altLang="en-US">
                      <a:latin typeface="Tahoma" panose="020B0604030504040204" pitchFamily="34" charset="0"/>
                      <a:ea typeface="宋体" panose="02010600030101010101" pitchFamily="2" charset="-122"/>
                    </a:rPr>
                    <a:t>boot loader</a:t>
                  </a:r>
                </a:p>
              </p:txBody>
            </p:sp>
          </p:grpSp>
        </p:grpSp>
        <p:grpSp>
          <p:nvGrpSpPr>
            <p:cNvPr id="83" name="Group 18"/>
            <p:cNvGrpSpPr>
              <a:grpSpLocks/>
            </p:cNvGrpSpPr>
            <p:nvPr/>
          </p:nvGrpSpPr>
          <p:grpSpPr bwMode="auto">
            <a:xfrm>
              <a:off x="930" y="2610"/>
              <a:ext cx="905" cy="232"/>
              <a:chOff x="930" y="2610"/>
              <a:chExt cx="905" cy="232"/>
            </a:xfrm>
          </p:grpSpPr>
          <p:sp>
            <p:nvSpPr>
              <p:cNvPr id="99" name="AutoShape 19"/>
              <p:cNvSpPr>
                <a:spLocks noChangeArrowheads="1"/>
              </p:cNvSpPr>
              <p:nvPr/>
            </p:nvSpPr>
            <p:spPr bwMode="auto">
              <a:xfrm>
                <a:off x="930" y="2617"/>
                <a:ext cx="906" cy="220"/>
              </a:xfrm>
              <a:prstGeom prst="roundRect">
                <a:avLst>
                  <a:gd name="adj" fmla="val 454"/>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grpSp>
            <p:nvGrpSpPr>
              <p:cNvPr id="100" name="Group 20"/>
              <p:cNvGrpSpPr>
                <a:grpSpLocks/>
              </p:cNvGrpSpPr>
              <p:nvPr/>
            </p:nvGrpSpPr>
            <p:grpSpPr bwMode="auto">
              <a:xfrm>
                <a:off x="930" y="2610"/>
                <a:ext cx="905" cy="232"/>
                <a:chOff x="930" y="2610"/>
                <a:chExt cx="905" cy="232"/>
              </a:xfrm>
            </p:grpSpPr>
            <p:sp>
              <p:nvSpPr>
                <p:cNvPr id="101" name="AutoShape 21"/>
                <p:cNvSpPr>
                  <a:spLocks noChangeArrowheads="1"/>
                </p:cNvSpPr>
                <p:nvPr/>
              </p:nvSpPr>
              <p:spPr bwMode="auto">
                <a:xfrm>
                  <a:off x="930" y="2617"/>
                  <a:ext cx="906" cy="220"/>
                </a:xfrm>
                <a:prstGeom prst="roundRect">
                  <a:avLst>
                    <a:gd name="adj" fmla="val 45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sp>
              <p:nvSpPr>
                <p:cNvPr id="102" name="Text Box 22"/>
                <p:cNvSpPr txBox="1">
                  <a:spLocks noChangeArrowheads="1"/>
                </p:cNvSpPr>
                <p:nvPr/>
              </p:nvSpPr>
              <p:spPr bwMode="auto">
                <a:xfrm>
                  <a:off x="930" y="2610"/>
                  <a:ext cx="9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9pPr>
                </a:lstStyle>
                <a:p>
                  <a:pPr algn="ctr" eaLnBrk="1" hangingPunct="1">
                    <a:buClr>
                      <a:srgbClr val="000000"/>
                    </a:buClr>
                    <a:buSzPct val="100000"/>
                    <a:buFont typeface="Tahoma" panose="020B0604030504040204" pitchFamily="34" charset="0"/>
                    <a:buNone/>
                  </a:pPr>
                  <a:r>
                    <a:rPr lang="en-GB" altLang="en-US">
                      <a:latin typeface="Tahoma" panose="020B0604030504040204" pitchFamily="34" charset="0"/>
                      <a:ea typeface="宋体" panose="02010600030101010101" pitchFamily="2" charset="-122"/>
                    </a:rPr>
                    <a:t>Linux kernel</a:t>
                  </a:r>
                </a:p>
              </p:txBody>
            </p:sp>
          </p:grpSp>
        </p:grpSp>
        <p:grpSp>
          <p:nvGrpSpPr>
            <p:cNvPr id="84" name="Group 23"/>
            <p:cNvGrpSpPr>
              <a:grpSpLocks/>
            </p:cNvGrpSpPr>
            <p:nvPr/>
          </p:nvGrpSpPr>
          <p:grpSpPr bwMode="auto">
            <a:xfrm>
              <a:off x="975" y="3063"/>
              <a:ext cx="815" cy="232"/>
              <a:chOff x="975" y="3063"/>
              <a:chExt cx="815" cy="232"/>
            </a:xfrm>
          </p:grpSpPr>
          <p:sp>
            <p:nvSpPr>
              <p:cNvPr id="95" name="AutoShape 24"/>
              <p:cNvSpPr>
                <a:spLocks noChangeArrowheads="1"/>
              </p:cNvSpPr>
              <p:nvPr/>
            </p:nvSpPr>
            <p:spPr bwMode="auto">
              <a:xfrm>
                <a:off x="975" y="3070"/>
                <a:ext cx="816" cy="220"/>
              </a:xfrm>
              <a:prstGeom prst="roundRect">
                <a:avLst>
                  <a:gd name="adj" fmla="val 454"/>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grpSp>
            <p:nvGrpSpPr>
              <p:cNvPr id="96" name="Group 25"/>
              <p:cNvGrpSpPr>
                <a:grpSpLocks/>
              </p:cNvGrpSpPr>
              <p:nvPr/>
            </p:nvGrpSpPr>
            <p:grpSpPr bwMode="auto">
              <a:xfrm>
                <a:off x="975" y="3063"/>
                <a:ext cx="815" cy="232"/>
                <a:chOff x="975" y="3063"/>
                <a:chExt cx="815" cy="232"/>
              </a:xfrm>
            </p:grpSpPr>
            <p:sp>
              <p:nvSpPr>
                <p:cNvPr id="97" name="AutoShape 26"/>
                <p:cNvSpPr>
                  <a:spLocks noChangeArrowheads="1"/>
                </p:cNvSpPr>
                <p:nvPr/>
              </p:nvSpPr>
              <p:spPr bwMode="auto">
                <a:xfrm>
                  <a:off x="975" y="3070"/>
                  <a:ext cx="816" cy="220"/>
                </a:xfrm>
                <a:prstGeom prst="roundRect">
                  <a:avLst>
                    <a:gd name="adj" fmla="val 45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sp>
              <p:nvSpPr>
                <p:cNvPr id="98" name="Text Box 27"/>
                <p:cNvSpPr txBox="1">
                  <a:spLocks noChangeArrowheads="1"/>
                </p:cNvSpPr>
                <p:nvPr/>
              </p:nvSpPr>
              <p:spPr bwMode="auto">
                <a:xfrm>
                  <a:off x="975" y="3063"/>
                  <a:ext cx="8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9pPr>
                </a:lstStyle>
                <a:p>
                  <a:pPr algn="ctr" eaLnBrk="1" hangingPunct="1">
                    <a:buClr>
                      <a:srgbClr val="000000"/>
                    </a:buClr>
                    <a:buSzPct val="100000"/>
                    <a:buFont typeface="Tahoma" panose="020B0604030504040204" pitchFamily="34" charset="0"/>
                    <a:buNone/>
                  </a:pPr>
                  <a:r>
                    <a:rPr lang="en-GB" altLang="en-US">
                      <a:latin typeface="Tahoma" panose="020B0604030504040204" pitchFamily="34" charset="0"/>
                      <a:ea typeface="宋体" panose="02010600030101010101" pitchFamily="2" charset="-122"/>
                    </a:rPr>
                    <a:t>init</a:t>
                  </a:r>
                </a:p>
              </p:txBody>
            </p:sp>
          </p:grpSp>
        </p:grpSp>
        <p:grpSp>
          <p:nvGrpSpPr>
            <p:cNvPr id="85" name="Group 28"/>
            <p:cNvGrpSpPr>
              <a:grpSpLocks/>
            </p:cNvGrpSpPr>
            <p:nvPr/>
          </p:nvGrpSpPr>
          <p:grpSpPr bwMode="auto">
            <a:xfrm>
              <a:off x="884" y="3561"/>
              <a:ext cx="1042" cy="232"/>
              <a:chOff x="884" y="3561"/>
              <a:chExt cx="1042" cy="232"/>
            </a:xfrm>
          </p:grpSpPr>
          <p:sp>
            <p:nvSpPr>
              <p:cNvPr id="91" name="AutoShape 29"/>
              <p:cNvSpPr>
                <a:spLocks noChangeArrowheads="1"/>
              </p:cNvSpPr>
              <p:nvPr/>
            </p:nvSpPr>
            <p:spPr bwMode="auto">
              <a:xfrm>
                <a:off x="884" y="3614"/>
                <a:ext cx="1043" cy="127"/>
              </a:xfrm>
              <a:prstGeom prst="roundRect">
                <a:avLst>
                  <a:gd name="adj" fmla="val 792"/>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grpSp>
            <p:nvGrpSpPr>
              <p:cNvPr id="92" name="Group 30"/>
              <p:cNvGrpSpPr>
                <a:grpSpLocks/>
              </p:cNvGrpSpPr>
              <p:nvPr/>
            </p:nvGrpSpPr>
            <p:grpSpPr bwMode="auto">
              <a:xfrm>
                <a:off x="884" y="3561"/>
                <a:ext cx="1042" cy="232"/>
                <a:chOff x="884" y="3561"/>
                <a:chExt cx="1042" cy="232"/>
              </a:xfrm>
            </p:grpSpPr>
            <p:sp>
              <p:nvSpPr>
                <p:cNvPr id="93" name="AutoShape 31"/>
                <p:cNvSpPr>
                  <a:spLocks noChangeArrowheads="1"/>
                </p:cNvSpPr>
                <p:nvPr/>
              </p:nvSpPr>
              <p:spPr bwMode="auto">
                <a:xfrm>
                  <a:off x="884" y="3614"/>
                  <a:ext cx="1043" cy="127"/>
                </a:xfrm>
                <a:prstGeom prst="roundRect">
                  <a:avLst>
                    <a:gd name="adj" fmla="val 79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endParaRPr lang="en-US" altLang="en-US"/>
                </a:p>
              </p:txBody>
            </p:sp>
            <p:sp>
              <p:nvSpPr>
                <p:cNvPr id="94" name="Text Box 32"/>
                <p:cNvSpPr txBox="1">
                  <a:spLocks noChangeArrowheads="1"/>
                </p:cNvSpPr>
                <p:nvPr/>
              </p:nvSpPr>
              <p:spPr bwMode="auto">
                <a:xfrm>
                  <a:off x="884" y="3561"/>
                  <a:ext cx="10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Verdana" panose="020B0604030504040204" pitchFamily="34" charset="0"/>
                      <a:ea typeface="Angsana New" pitchFamily="18" charset="-120"/>
                      <a:cs typeface="Angsana New" pitchFamily="18" charset="-120"/>
                    </a:defRPr>
                  </a:lvl9pPr>
                </a:lstStyle>
                <a:p>
                  <a:pPr algn="ctr" eaLnBrk="1" hangingPunct="1">
                    <a:buClr>
                      <a:srgbClr val="000000"/>
                    </a:buClr>
                    <a:buSzPct val="100000"/>
                    <a:buFont typeface="Tahoma" panose="020B0604030504040204" pitchFamily="34" charset="0"/>
                    <a:buNone/>
                  </a:pPr>
                  <a:r>
                    <a:rPr lang="en-GB" altLang="en-US">
                      <a:latin typeface="Tahoma" panose="020B0604030504040204" pitchFamily="34" charset="0"/>
                      <a:ea typeface="宋体" panose="02010600030101010101" pitchFamily="2" charset="-122"/>
                    </a:rPr>
                    <a:t>system ready</a:t>
                  </a:r>
                </a:p>
              </p:txBody>
            </p:sp>
          </p:grpSp>
        </p:grpSp>
        <p:sp>
          <p:nvSpPr>
            <p:cNvPr id="86" name="Line 33"/>
            <p:cNvSpPr>
              <a:spLocks noChangeShapeType="1"/>
            </p:cNvSpPr>
            <p:nvPr/>
          </p:nvSpPr>
          <p:spPr bwMode="auto">
            <a:xfrm>
              <a:off x="1383" y="1483"/>
              <a:ext cx="1" cy="227"/>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 name="Line 34"/>
            <p:cNvSpPr>
              <a:spLocks noChangeShapeType="1"/>
            </p:cNvSpPr>
            <p:nvPr/>
          </p:nvSpPr>
          <p:spPr bwMode="auto">
            <a:xfrm>
              <a:off x="1383" y="1935"/>
              <a:ext cx="1" cy="22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 name="Line 35"/>
            <p:cNvSpPr>
              <a:spLocks noChangeShapeType="1"/>
            </p:cNvSpPr>
            <p:nvPr/>
          </p:nvSpPr>
          <p:spPr bwMode="auto">
            <a:xfrm>
              <a:off x="1383" y="2387"/>
              <a:ext cx="1" cy="22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 name="Line 36"/>
            <p:cNvSpPr>
              <a:spLocks noChangeShapeType="1"/>
            </p:cNvSpPr>
            <p:nvPr/>
          </p:nvSpPr>
          <p:spPr bwMode="auto">
            <a:xfrm>
              <a:off x="1383" y="2840"/>
              <a:ext cx="1" cy="227"/>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 name="Line 37"/>
            <p:cNvSpPr>
              <a:spLocks noChangeShapeType="1"/>
            </p:cNvSpPr>
            <p:nvPr/>
          </p:nvSpPr>
          <p:spPr bwMode="auto">
            <a:xfrm>
              <a:off x="1383" y="3292"/>
              <a:ext cx="1" cy="272"/>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15" name="Rectangle 38"/>
          <p:cNvSpPr txBox="1">
            <a:spLocks noChangeArrowheads="1"/>
          </p:cNvSpPr>
          <p:nvPr/>
        </p:nvSpPr>
        <p:spPr>
          <a:xfrm>
            <a:off x="3313955" y="2529131"/>
            <a:ext cx="7178398" cy="4291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dirty="0"/>
              <a:t>BIOS</a:t>
            </a:r>
          </a:p>
          <a:p>
            <a:pPr lvl="1">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dirty="0"/>
              <a:t>Checks memory, loads options from non-volatile memory, checks for boot devices, loads MBR of boot device and executes it</a:t>
            </a:r>
          </a:p>
          <a:p>
            <a:pPr>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dirty="0"/>
              <a:t>MBR</a:t>
            </a:r>
          </a:p>
          <a:p>
            <a:pPr lvl="1">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dirty="0"/>
              <a:t>Contains a “boot loader” and the partition table</a:t>
            </a:r>
          </a:p>
          <a:p>
            <a:pPr lvl="1">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dirty="0"/>
              <a:t>Traditionally set up by LILO/GRUB</a:t>
            </a:r>
          </a:p>
          <a:p>
            <a:pPr>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dirty="0"/>
              <a:t>Boot loader</a:t>
            </a:r>
          </a:p>
          <a:p>
            <a:pPr lvl="1">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dirty="0"/>
              <a:t>Loads the compressed kernel image into memory</a:t>
            </a:r>
          </a:p>
          <a:p>
            <a:pPr lvl="1">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dirty="0"/>
              <a:t>The kernel </a:t>
            </a:r>
            <a:r>
              <a:rPr lang="en-GB" altLang="en-US" dirty="0" err="1"/>
              <a:t>uncompress</a:t>
            </a:r>
            <a:r>
              <a:rPr lang="en-GB" altLang="en-US" dirty="0"/>
              <a:t> itself and starts…</a:t>
            </a:r>
          </a:p>
          <a:p>
            <a:pPr>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dirty="0" err="1"/>
              <a:t>Init</a:t>
            </a:r>
            <a:r>
              <a:rPr lang="en-GB" altLang="en-US" dirty="0"/>
              <a:t> process</a:t>
            </a:r>
          </a:p>
          <a:p>
            <a:pPr lvl="1">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dirty="0"/>
              <a:t>Configuration file /</a:t>
            </a:r>
            <a:r>
              <a:rPr lang="en-GB" altLang="en-US" dirty="0" err="1"/>
              <a:t>etc</a:t>
            </a:r>
            <a:r>
              <a:rPr lang="en-GB" altLang="en-US" dirty="0"/>
              <a:t>/</a:t>
            </a:r>
            <a:r>
              <a:rPr lang="en-GB" altLang="en-US" dirty="0" err="1"/>
              <a:t>inittab</a:t>
            </a:r>
            <a:endParaRPr lang="en-GB" altLang="en-US" dirty="0"/>
          </a:p>
          <a:p>
            <a:pPr lvl="1">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dirty="0"/>
              <a:t>run levels</a:t>
            </a:r>
          </a:p>
        </p:txBody>
      </p:sp>
    </p:spTree>
    <p:extLst>
      <p:ext uri="{BB962C8B-B14F-4D97-AF65-F5344CB8AC3E}">
        <p14:creationId xmlns:p14="http://schemas.microsoft.com/office/powerpoint/2010/main" val="99308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ltLang="en-US" dirty="0"/>
              <a:t>R</a:t>
            </a:r>
            <a:r>
              <a:rPr lang="en-US" altLang="en-US" dirty="0" err="1"/>
              <a:t>unlevels</a:t>
            </a:r>
            <a:endParaRPr lang="en-US" dirty="0"/>
          </a:p>
        </p:txBody>
      </p:sp>
      <p:sp>
        <p:nvSpPr>
          <p:cNvPr id="3" name="Content Placeholder 2"/>
          <p:cNvSpPr>
            <a:spLocks noGrp="1"/>
          </p:cNvSpPr>
          <p:nvPr>
            <p:ph idx="1"/>
          </p:nvPr>
        </p:nvSpPr>
        <p:spPr/>
        <p:txBody>
          <a:bodyPr/>
          <a:lstStyle/>
          <a:p>
            <a:pPr>
              <a:lnSpc>
                <a:spcPct val="90000"/>
              </a:lnSpc>
            </a:pPr>
            <a:r>
              <a:rPr lang="en-US" altLang="en-US" dirty="0"/>
              <a:t>A </a:t>
            </a:r>
            <a:r>
              <a:rPr lang="en-US" altLang="en-US" dirty="0" err="1"/>
              <a:t>runlevel</a:t>
            </a:r>
            <a:r>
              <a:rPr lang="en-US" altLang="en-US" dirty="0"/>
              <a:t> is a software configuration of the system which allows only a selected group of processes to exist </a:t>
            </a:r>
          </a:p>
          <a:p>
            <a:pPr>
              <a:lnSpc>
                <a:spcPct val="90000"/>
              </a:lnSpc>
            </a:pPr>
            <a:r>
              <a:rPr lang="en-US" altLang="en-US" dirty="0"/>
              <a:t>The processes spawned by </a:t>
            </a:r>
            <a:r>
              <a:rPr lang="en-US" altLang="en-US" dirty="0" err="1"/>
              <a:t>init</a:t>
            </a:r>
            <a:r>
              <a:rPr lang="en-US" altLang="en-US" dirty="0"/>
              <a:t> for each of these </a:t>
            </a:r>
            <a:r>
              <a:rPr lang="en-US" altLang="en-US" dirty="0" err="1"/>
              <a:t>runlevels</a:t>
            </a:r>
            <a:r>
              <a:rPr lang="en-US" altLang="en-US" dirty="0"/>
              <a:t> are defined in the /</a:t>
            </a:r>
            <a:r>
              <a:rPr lang="en-US" altLang="en-US" dirty="0" err="1"/>
              <a:t>etc</a:t>
            </a:r>
            <a:r>
              <a:rPr lang="en-US" altLang="en-US" dirty="0"/>
              <a:t>/</a:t>
            </a:r>
            <a:r>
              <a:rPr lang="en-US" altLang="en-US" dirty="0" err="1"/>
              <a:t>inittab</a:t>
            </a:r>
            <a:r>
              <a:rPr lang="en-US" altLang="en-US" dirty="0"/>
              <a:t> file </a:t>
            </a:r>
          </a:p>
          <a:p>
            <a:pPr>
              <a:lnSpc>
                <a:spcPct val="90000"/>
              </a:lnSpc>
            </a:pPr>
            <a:r>
              <a:rPr lang="en-US" altLang="en-US" dirty="0" err="1"/>
              <a:t>Init</a:t>
            </a:r>
            <a:r>
              <a:rPr lang="en-US" altLang="en-US" dirty="0"/>
              <a:t> can be in one of eight </a:t>
            </a:r>
            <a:r>
              <a:rPr lang="en-US" altLang="en-US" dirty="0" err="1"/>
              <a:t>runlevels</a:t>
            </a:r>
            <a:r>
              <a:rPr lang="en-US" altLang="en-US" dirty="0"/>
              <a:t>: 0-6, S or M </a:t>
            </a:r>
            <a:endParaRPr lang="th-TH" altLang="en-US" dirty="0"/>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20</a:t>
            </a:fld>
            <a:endParaRPr lang="en-US"/>
          </a:p>
        </p:txBody>
      </p:sp>
    </p:spTree>
    <p:extLst>
      <p:ext uri="{BB962C8B-B14F-4D97-AF65-F5344CB8AC3E}">
        <p14:creationId xmlns:p14="http://schemas.microsoft.com/office/powerpoint/2010/main" val="1636522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ltLang="en-US" dirty="0"/>
              <a:t>R</a:t>
            </a:r>
            <a:r>
              <a:rPr lang="en-US" altLang="en-US" dirty="0" err="1"/>
              <a:t>unlevels</a:t>
            </a:r>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21</a:t>
            </a:fld>
            <a:endParaRPr lang="en-US"/>
          </a:p>
        </p:txBody>
      </p:sp>
      <p:graphicFrame>
        <p:nvGraphicFramePr>
          <p:cNvPr id="5" name="Group 53"/>
          <p:cNvGraphicFramePr>
            <a:graphicFrameLocks noGrp="1"/>
          </p:cNvGraphicFramePr>
          <p:nvPr>
            <p:ph idx="1"/>
            <p:extLst>
              <p:ext uri="{D42A27DB-BD31-4B8C-83A1-F6EECF244321}">
                <p14:modId xmlns:p14="http://schemas.microsoft.com/office/powerpoint/2010/main" val="2937192099"/>
              </p:ext>
            </p:extLst>
          </p:nvPr>
        </p:nvGraphicFramePr>
        <p:xfrm>
          <a:off x="774914" y="2522237"/>
          <a:ext cx="10135892" cy="4018050"/>
        </p:xfrm>
        <a:graphic>
          <a:graphicData uri="http://schemas.openxmlformats.org/drawingml/2006/table">
            <a:tbl>
              <a:tblPr/>
              <a:tblGrid>
                <a:gridCol w="1131377">
                  <a:extLst>
                    <a:ext uri="{9D8B030D-6E8A-4147-A177-3AD203B41FA5}">
                      <a16:colId xmlns:a16="http://schemas.microsoft.com/office/drawing/2014/main" val="20000"/>
                    </a:ext>
                  </a:extLst>
                </a:gridCol>
                <a:gridCol w="2774196">
                  <a:extLst>
                    <a:ext uri="{9D8B030D-6E8A-4147-A177-3AD203B41FA5}">
                      <a16:colId xmlns:a16="http://schemas.microsoft.com/office/drawing/2014/main" val="20001"/>
                    </a:ext>
                  </a:extLst>
                </a:gridCol>
                <a:gridCol w="6230319">
                  <a:extLst>
                    <a:ext uri="{9D8B030D-6E8A-4147-A177-3AD203B41FA5}">
                      <a16:colId xmlns:a16="http://schemas.microsoft.com/office/drawing/2014/main" val="20002"/>
                    </a:ext>
                  </a:extLst>
                </a:gridCol>
              </a:tblGrid>
              <a:tr h="7569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600" b="1" i="0" u="none" strike="noStrike" cap="none" normalizeH="0" baseline="0" dirty="0">
                          <a:ln>
                            <a:noFill/>
                          </a:ln>
                          <a:solidFill>
                            <a:srgbClr val="000000"/>
                          </a:solidFill>
                          <a:effectLst/>
                          <a:latin typeface="Arial Unicode MS" pitchFamily="34" charset="-128"/>
                          <a:ea typeface="Arial Unicode MS" pitchFamily="34" charset="-128"/>
                          <a:cs typeface="Arial Unicode MS" pitchFamily="34" charset="-128"/>
                        </a:rPr>
                        <a:t>Runlevel</a:t>
                      </a:r>
                      <a:endParaRPr kumimoji="0" lang="th-TH" sz="1600" b="0"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600" b="1" i="0" u="none" strike="noStrike" cap="none" normalizeH="0" baseline="0" dirty="0">
                          <a:ln>
                            <a:noFill/>
                          </a:ln>
                          <a:solidFill>
                            <a:srgbClr val="000000"/>
                          </a:solidFill>
                          <a:effectLst/>
                          <a:latin typeface="Arial Unicode MS" pitchFamily="34" charset="-128"/>
                          <a:ea typeface="Arial Unicode MS" pitchFamily="34" charset="-128"/>
                          <a:cs typeface="Arial Unicode MS" pitchFamily="34" charset="-128"/>
                        </a:rPr>
                        <a:t>Scripts Directory</a:t>
                      </a:r>
                      <a:br>
                        <a:rPr kumimoji="0" lang="th-TH" sz="1600" b="1" i="0" u="none" strike="noStrike" cap="none" normalizeH="0" baseline="0" dirty="0">
                          <a:ln>
                            <a:noFill/>
                          </a:ln>
                          <a:solidFill>
                            <a:srgbClr val="000000"/>
                          </a:solidFill>
                          <a:effectLst/>
                          <a:latin typeface="Arial Unicode MS" pitchFamily="34" charset="-128"/>
                          <a:ea typeface="Arial Unicode MS" pitchFamily="34" charset="-128"/>
                          <a:cs typeface="Arial Unicode MS" pitchFamily="34" charset="-128"/>
                        </a:rPr>
                      </a:br>
                      <a:r>
                        <a:rPr kumimoji="0" lang="th-TH" sz="1600" b="1" i="0" u="none" strike="noStrike" cap="none" normalizeH="0" baseline="0" dirty="0">
                          <a:ln>
                            <a:noFill/>
                          </a:ln>
                          <a:solidFill>
                            <a:srgbClr val="000000"/>
                          </a:solidFill>
                          <a:effectLst/>
                          <a:latin typeface="Arial Unicode MS" pitchFamily="34" charset="-128"/>
                          <a:ea typeface="Arial Unicode MS" pitchFamily="34" charset="-128"/>
                          <a:cs typeface="Arial Unicode MS" pitchFamily="34" charset="-128"/>
                        </a:rPr>
                        <a:t>(Red Hat/Fedora Core)</a:t>
                      </a:r>
                      <a:endParaRPr kumimoji="0" lang="th-TH" sz="1600" b="0"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600" b="1" i="0" u="none" strike="noStrike" cap="none" normalizeH="0" baseline="0" dirty="0">
                          <a:ln>
                            <a:noFill/>
                          </a:ln>
                          <a:solidFill>
                            <a:srgbClr val="000000"/>
                          </a:solidFill>
                          <a:effectLst/>
                          <a:latin typeface="Arial Unicode MS" pitchFamily="34" charset="-128"/>
                          <a:ea typeface="Arial Unicode MS" pitchFamily="34" charset="-128"/>
                          <a:cs typeface="Arial Unicode MS" pitchFamily="34" charset="-128"/>
                        </a:rPr>
                        <a:t>State</a:t>
                      </a:r>
                      <a:endParaRPr kumimoji="0" lang="th-TH" sz="1600" b="0"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extLst>
                  <a:ext uri="{0D108BD9-81ED-4DB2-BD59-A6C34878D82A}">
                    <a16:rowId xmlns:a16="http://schemas.microsoft.com/office/drawing/2014/main" val="10000"/>
                  </a:ext>
                </a:extLst>
              </a:tr>
              <a:tr h="340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0</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/etc/rc.d/rc0.d/</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shutdown/halt system</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0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1</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/etc/rc.d/rc1.d/</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Single user mode</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0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2</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/etc/rc.d/rc2.d/</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Multiuser with no network services exported</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0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3</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/etc/rc.d/rc3.d/</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Default text/console only start. Full multiuser</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0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4</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/etc/rc.d/rc4.d/</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Reserved for local use. Also X-windows (Slackware/BSD)</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0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5</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/etc/rc.d/rc5.d/</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XDM X-windows GUI mode (Redhat/System V)</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0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6</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/etc/rc.d/rc6.d/</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a:ln>
                            <a:noFill/>
                          </a:ln>
                          <a:solidFill>
                            <a:srgbClr val="000000"/>
                          </a:solidFill>
                          <a:effectLst/>
                          <a:latin typeface="Arial Unicode MS" pitchFamily="34" charset="-128"/>
                          <a:ea typeface="Arial Unicode MS" pitchFamily="34" charset="-128"/>
                          <a:cs typeface="Arial Unicode MS" pitchFamily="34" charset="-128"/>
                        </a:rPr>
                        <a:t>Reboot</a:t>
                      </a:r>
                      <a:endParaRPr kumimoji="0" lang="th-TH" sz="1400" b="0" i="0" u="none" strike="noStrike" cap="none" normalizeH="0" baseline="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0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dirty="0">
                          <a:ln>
                            <a:noFill/>
                          </a:ln>
                          <a:solidFill>
                            <a:srgbClr val="000000"/>
                          </a:solidFill>
                          <a:effectLst/>
                          <a:latin typeface="Arial Unicode MS" pitchFamily="34" charset="-128"/>
                          <a:ea typeface="Arial Unicode MS" pitchFamily="34" charset="-128"/>
                          <a:cs typeface="Arial Unicode MS" pitchFamily="34" charset="-128"/>
                        </a:rPr>
                        <a:t>s or S</a:t>
                      </a:r>
                      <a:endParaRPr kumimoji="0" lang="th-TH" sz="1400" b="0"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h-TH" sz="1400" b="0"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dirty="0">
                          <a:ln>
                            <a:noFill/>
                          </a:ln>
                          <a:solidFill>
                            <a:srgbClr val="000000"/>
                          </a:solidFill>
                          <a:effectLst/>
                          <a:latin typeface="Arial Unicode MS" pitchFamily="34" charset="-128"/>
                          <a:ea typeface="Arial Unicode MS" pitchFamily="34" charset="-128"/>
                          <a:cs typeface="Arial Unicode MS" pitchFamily="34" charset="-128"/>
                        </a:rPr>
                        <a:t>Single user/Maintenance mode (Slackware)</a:t>
                      </a:r>
                      <a:endParaRPr kumimoji="0" lang="th-TH" sz="1400" b="0"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404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dirty="0">
                          <a:ln>
                            <a:noFill/>
                          </a:ln>
                          <a:solidFill>
                            <a:srgbClr val="000000"/>
                          </a:solidFill>
                          <a:effectLst/>
                          <a:latin typeface="Arial Unicode MS" pitchFamily="34" charset="-128"/>
                          <a:ea typeface="Arial Unicode MS" pitchFamily="34" charset="-128"/>
                          <a:cs typeface="Arial Unicode MS" pitchFamily="34" charset="-128"/>
                        </a:rPr>
                        <a:t>M</a:t>
                      </a:r>
                      <a:endParaRPr kumimoji="0" lang="th-TH" sz="1400" b="0"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h-TH" sz="1400" b="0"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400" b="0" i="0" u="none" strike="noStrike" cap="none" normalizeH="0" baseline="0" dirty="0">
                          <a:ln>
                            <a:noFill/>
                          </a:ln>
                          <a:solidFill>
                            <a:srgbClr val="000000"/>
                          </a:solidFill>
                          <a:effectLst/>
                          <a:latin typeface="Arial Unicode MS" pitchFamily="34" charset="-128"/>
                          <a:ea typeface="Arial Unicode MS" pitchFamily="34" charset="-128"/>
                          <a:cs typeface="Arial Unicode MS" pitchFamily="34" charset="-128"/>
                        </a:rPr>
                        <a:t>Multiuser mode (Slackware)</a:t>
                      </a:r>
                      <a:endParaRPr kumimoji="0" lang="th-TH" sz="1400" b="0"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1878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System Startup</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7E559B2-24E8-4213-AECB-E5272B817662}" type="slidenum">
              <a:rPr lang="en-US" smtClean="0"/>
              <a:t>3</a:t>
            </a:fld>
            <a:endParaRPr lang="en-US"/>
          </a:p>
        </p:txBody>
      </p:sp>
    </p:spTree>
    <p:extLst>
      <p:ext uri="{BB962C8B-B14F-4D97-AF65-F5344CB8AC3E}">
        <p14:creationId xmlns:p14="http://schemas.microsoft.com/office/powerpoint/2010/main" val="395673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How does a computer startup?</a:t>
            </a:r>
            <a:endParaRPr lang="en-US" dirty="0"/>
          </a:p>
        </p:txBody>
      </p:sp>
      <p:sp>
        <p:nvSpPr>
          <p:cNvPr id="6" name="Content Placeholder 5"/>
          <p:cNvSpPr>
            <a:spLocks noGrp="1"/>
          </p:cNvSpPr>
          <p:nvPr>
            <p:ph idx="1"/>
          </p:nvPr>
        </p:nvSpPr>
        <p:spPr/>
        <p:txBody>
          <a:bodyPr/>
          <a:lstStyle/>
          <a:p>
            <a:r>
              <a:rPr lang="en-US" altLang="en-US" dirty="0"/>
              <a:t>Booting is a bootstrapping process that starts operating systems when the user turns on a computer system </a:t>
            </a:r>
            <a:endParaRPr lang="th-TH" altLang="en-US" dirty="0"/>
          </a:p>
          <a:p>
            <a:r>
              <a:rPr lang="en-US" altLang="en-US" dirty="0"/>
              <a:t>A boot sequence is the set of operations the computer performs when it is switched on that load an operating system</a:t>
            </a:r>
            <a:endParaRPr lang="th-TH" altLang="en-US" dirty="0"/>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4</a:t>
            </a:fld>
            <a:endParaRPr lang="en-US"/>
          </a:p>
        </p:txBody>
      </p:sp>
    </p:spTree>
    <p:extLst>
      <p:ext uri="{BB962C8B-B14F-4D97-AF65-F5344CB8AC3E}">
        <p14:creationId xmlns:p14="http://schemas.microsoft.com/office/powerpoint/2010/main" val="422857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Booting sequence</a:t>
            </a:r>
            <a:endParaRPr lang="en-US" dirty="0"/>
          </a:p>
        </p:txBody>
      </p:sp>
      <p:sp>
        <p:nvSpPr>
          <p:cNvPr id="3" name="Content Placeholder 2"/>
          <p:cNvSpPr>
            <a:spLocks noGrp="1"/>
          </p:cNvSpPr>
          <p:nvPr>
            <p:ph idx="1"/>
          </p:nvPr>
        </p:nvSpPr>
        <p:spPr/>
        <p:txBody>
          <a:bodyPr/>
          <a:lstStyle/>
          <a:p>
            <a:pPr marL="552450" indent="-552450">
              <a:lnSpc>
                <a:spcPct val="90000"/>
              </a:lnSpc>
              <a:buFont typeface="Wingdings" panose="05000000000000000000" pitchFamily="2" charset="2"/>
              <a:buAutoNum type="arabicPeriod"/>
            </a:pPr>
            <a:r>
              <a:rPr lang="en-US" altLang="en-US" dirty="0"/>
              <a:t>Turn on</a:t>
            </a:r>
          </a:p>
          <a:p>
            <a:pPr marL="552450" indent="-552450">
              <a:lnSpc>
                <a:spcPct val="90000"/>
              </a:lnSpc>
              <a:buFont typeface="Wingdings" panose="05000000000000000000" pitchFamily="2" charset="2"/>
              <a:buAutoNum type="arabicPeriod"/>
            </a:pPr>
            <a:r>
              <a:rPr lang="en-US" altLang="en-US" dirty="0"/>
              <a:t>CPU jump to address of BIOS (0xFFFF0)</a:t>
            </a:r>
          </a:p>
          <a:p>
            <a:pPr marL="552450" indent="-552450">
              <a:lnSpc>
                <a:spcPct val="90000"/>
              </a:lnSpc>
              <a:buFont typeface="Wingdings" panose="05000000000000000000" pitchFamily="2" charset="2"/>
              <a:buAutoNum type="arabicPeriod"/>
            </a:pPr>
            <a:r>
              <a:rPr lang="en-US" altLang="en-US" dirty="0"/>
              <a:t>BIOS runs POST (Power-On Self Test)</a:t>
            </a:r>
          </a:p>
          <a:p>
            <a:pPr marL="552450" indent="-552450">
              <a:lnSpc>
                <a:spcPct val="90000"/>
              </a:lnSpc>
              <a:buFont typeface="Wingdings" panose="05000000000000000000" pitchFamily="2" charset="2"/>
              <a:buAutoNum type="arabicPeriod"/>
            </a:pPr>
            <a:r>
              <a:rPr lang="en-US" altLang="en-US" dirty="0"/>
              <a:t>Find bootable devices</a:t>
            </a:r>
          </a:p>
          <a:p>
            <a:pPr marL="552450" indent="-552450">
              <a:lnSpc>
                <a:spcPct val="90000"/>
              </a:lnSpc>
              <a:buFont typeface="Wingdings" panose="05000000000000000000" pitchFamily="2" charset="2"/>
              <a:buAutoNum type="arabicPeriod"/>
            </a:pPr>
            <a:r>
              <a:rPr lang="en-US" altLang="en-US" dirty="0"/>
              <a:t>Loads and execute boot sector from MBR</a:t>
            </a:r>
          </a:p>
          <a:p>
            <a:pPr marL="552450" indent="-552450">
              <a:lnSpc>
                <a:spcPct val="90000"/>
              </a:lnSpc>
              <a:buFont typeface="Wingdings" panose="05000000000000000000" pitchFamily="2" charset="2"/>
              <a:buAutoNum type="arabicPeriod"/>
            </a:pPr>
            <a:r>
              <a:rPr lang="en-US" altLang="en-US" dirty="0"/>
              <a:t>Load OS</a:t>
            </a:r>
            <a:endParaRPr lang="th-TH" altLang="en-US" dirty="0"/>
          </a:p>
          <a:p>
            <a:pPr marL="0" indent="0">
              <a:buNone/>
            </a:pPr>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5</a:t>
            </a:fld>
            <a:endParaRPr lang="en-US"/>
          </a:p>
        </p:txBody>
      </p:sp>
    </p:spTree>
    <p:extLst>
      <p:ext uri="{BB962C8B-B14F-4D97-AF65-F5344CB8AC3E}">
        <p14:creationId xmlns:p14="http://schemas.microsoft.com/office/powerpoint/2010/main" val="295444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BIOS (Basic </a:t>
            </a:r>
            <a:r>
              <a:rPr lang="en-US" altLang="en-US" dirty="0" err="1"/>
              <a:t>Input/Output</a:t>
            </a:r>
            <a:r>
              <a:rPr lang="en-US" altLang="en-US" dirty="0"/>
              <a:t> System)</a:t>
            </a:r>
            <a:endParaRPr lang="en-US" dirty="0"/>
          </a:p>
        </p:txBody>
      </p:sp>
      <p:sp>
        <p:nvSpPr>
          <p:cNvPr id="3" name="Content Placeholder 2"/>
          <p:cNvSpPr>
            <a:spLocks noGrp="1"/>
          </p:cNvSpPr>
          <p:nvPr>
            <p:ph idx="1"/>
          </p:nvPr>
        </p:nvSpPr>
        <p:spPr/>
        <p:txBody>
          <a:bodyPr/>
          <a:lstStyle/>
          <a:p>
            <a:r>
              <a:rPr lang="en-US" altLang="en-US" dirty="0"/>
              <a:t>BIOS refers to the software code run by a computer when first powered on</a:t>
            </a:r>
          </a:p>
          <a:p>
            <a:r>
              <a:rPr lang="en-US" altLang="en-US" dirty="0"/>
              <a:t>The primary function of BIOS is code program embedded on a chip that </a:t>
            </a:r>
            <a:r>
              <a:rPr lang="en-US" altLang="en-US" dirty="0" err="1"/>
              <a:t>recognises</a:t>
            </a:r>
            <a:r>
              <a:rPr lang="en-US" altLang="en-US" dirty="0"/>
              <a:t> and controls various devices that make up the computer.</a:t>
            </a:r>
            <a:endParaRPr lang="th-TH" altLang="en-US" dirty="0"/>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6</a:t>
            </a:fld>
            <a:endParaRPr lang="en-US"/>
          </a:p>
        </p:txBody>
      </p:sp>
      <p:pic>
        <p:nvPicPr>
          <p:cNvPr id="6" name="Picture 4" descr="150px-Phoenix_b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39743" y="3923546"/>
            <a:ext cx="2295168" cy="20962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8" descr="300px-Phoenix_-_AwardBIOS_CMOS_Setup_Ut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24788" y="3923547"/>
            <a:ext cx="2743200" cy="2057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7"/>
          <p:cNvSpPr txBox="1">
            <a:spLocks noChangeArrowheads="1"/>
          </p:cNvSpPr>
          <p:nvPr/>
        </p:nvSpPr>
        <p:spPr bwMode="auto">
          <a:xfrm>
            <a:off x="2749908" y="6019799"/>
            <a:ext cx="1874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r>
              <a:rPr lang="en-US" altLang="en-US" dirty="0"/>
              <a:t>BIOS on board</a:t>
            </a:r>
            <a:endParaRPr lang="th-TH" altLang="en-US" dirty="0"/>
          </a:p>
        </p:txBody>
      </p:sp>
      <p:sp>
        <p:nvSpPr>
          <p:cNvPr id="9" name="Text Box 11"/>
          <p:cNvSpPr txBox="1">
            <a:spLocks noChangeArrowheads="1"/>
          </p:cNvSpPr>
          <p:nvPr/>
        </p:nvSpPr>
        <p:spPr bwMode="auto">
          <a:xfrm>
            <a:off x="6911344" y="6024952"/>
            <a:ext cx="1970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anose="020B0604030504040204" pitchFamily="34" charset="0"/>
                <a:ea typeface="Angsana New" pitchFamily="18" charset="-120"/>
                <a:cs typeface="Angsana New" pitchFamily="18" charset="-120"/>
              </a:defRPr>
            </a:lvl1pPr>
            <a:lvl2pPr marL="742950" indent="-285750" eaLnBrk="0" hangingPunct="0">
              <a:defRPr>
                <a:solidFill>
                  <a:schemeClr val="tx1"/>
                </a:solidFill>
                <a:latin typeface="Verdana" panose="020B0604030504040204" pitchFamily="34" charset="0"/>
                <a:ea typeface="Angsana New" pitchFamily="18" charset="-120"/>
                <a:cs typeface="Angsana New" pitchFamily="18" charset="-120"/>
              </a:defRPr>
            </a:lvl2pPr>
            <a:lvl3pPr marL="1143000" indent="-228600" eaLnBrk="0" hangingPunct="0">
              <a:defRPr>
                <a:solidFill>
                  <a:schemeClr val="tx1"/>
                </a:solidFill>
                <a:latin typeface="Verdana" panose="020B0604030504040204" pitchFamily="34" charset="0"/>
                <a:ea typeface="Angsana New" pitchFamily="18" charset="-120"/>
                <a:cs typeface="Angsana New" pitchFamily="18" charset="-120"/>
              </a:defRPr>
            </a:lvl3pPr>
            <a:lvl4pPr marL="1600200" indent="-228600" eaLnBrk="0" hangingPunct="0">
              <a:defRPr>
                <a:solidFill>
                  <a:schemeClr val="tx1"/>
                </a:solidFill>
                <a:latin typeface="Verdana" panose="020B0604030504040204" pitchFamily="34" charset="0"/>
                <a:ea typeface="Angsana New" pitchFamily="18" charset="-120"/>
                <a:cs typeface="Angsana New" pitchFamily="18" charset="-120"/>
              </a:defRPr>
            </a:lvl4pPr>
            <a:lvl5pPr marL="2057400" indent="-228600" eaLnBrk="0" hangingPunct="0">
              <a:defRPr>
                <a:solidFill>
                  <a:schemeClr val="tx1"/>
                </a:solidFill>
                <a:latin typeface="Verdana" panose="020B0604030504040204" pitchFamily="34" charset="0"/>
                <a:ea typeface="Angsana New" pitchFamily="18" charset="-120"/>
                <a:cs typeface="Angsana New"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itchFamily="18" charset="-120"/>
                <a:cs typeface="Angsana New" pitchFamily="18" charset="-120"/>
              </a:defRPr>
            </a:lvl9pPr>
          </a:lstStyle>
          <a:p>
            <a:pPr eaLnBrk="1" hangingPunct="1"/>
            <a:r>
              <a:rPr lang="en-US" altLang="en-US" dirty="0"/>
              <a:t>BIOS on screen</a:t>
            </a:r>
            <a:endParaRPr lang="th-TH" altLang="en-US" dirty="0"/>
          </a:p>
        </p:txBody>
      </p:sp>
    </p:spTree>
    <p:extLst>
      <p:ext uri="{BB962C8B-B14F-4D97-AF65-F5344CB8AC3E}">
        <p14:creationId xmlns:p14="http://schemas.microsoft.com/office/powerpoint/2010/main" val="114244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Boot loader</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7E559B2-24E8-4213-AECB-E5272B817662}" type="slidenum">
              <a:rPr lang="en-US" smtClean="0"/>
              <a:t>7</a:t>
            </a:fld>
            <a:endParaRPr lang="en-US"/>
          </a:p>
        </p:txBody>
      </p:sp>
    </p:spTree>
    <p:extLst>
      <p:ext uri="{BB962C8B-B14F-4D97-AF65-F5344CB8AC3E}">
        <p14:creationId xmlns:p14="http://schemas.microsoft.com/office/powerpoint/2010/main" val="343394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MBR</a:t>
            </a:r>
            <a:r>
              <a:rPr lang="th-TH" altLang="en-US" dirty="0"/>
              <a:t> </a:t>
            </a:r>
            <a:r>
              <a:rPr lang="en-US" altLang="en-US" dirty="0"/>
              <a:t>(Master Boot Record)</a:t>
            </a:r>
            <a:endParaRPr lang="en-US" dirty="0"/>
          </a:p>
        </p:txBody>
      </p:sp>
      <p:sp>
        <p:nvSpPr>
          <p:cNvPr id="6" name="Content Placeholder 5"/>
          <p:cNvSpPr>
            <a:spLocks noGrp="1"/>
          </p:cNvSpPr>
          <p:nvPr>
            <p:ph idx="1"/>
          </p:nvPr>
        </p:nvSpPr>
        <p:spPr>
          <a:xfrm>
            <a:off x="1154954" y="2603500"/>
            <a:ext cx="9864341" cy="3905788"/>
          </a:xfrm>
        </p:spPr>
        <p:txBody>
          <a:bodyPr>
            <a:normAutofit/>
          </a:bodyPr>
          <a:lstStyle/>
          <a:p>
            <a:r>
              <a:rPr lang="en-US" altLang="en-US" dirty="0"/>
              <a:t>OS is booted from a hard disk, where the Master Boot Record (MBR) contains the primary boot loader</a:t>
            </a:r>
          </a:p>
          <a:p>
            <a:r>
              <a:rPr lang="en-US" altLang="en-US" dirty="0"/>
              <a:t>The MBR is a 512-byte sector, located in the first sector on the disk (sector 1 of cylinder 0, head 0)</a:t>
            </a:r>
          </a:p>
          <a:p>
            <a:r>
              <a:rPr lang="en-US" altLang="en-US" dirty="0"/>
              <a:t>After the MBR is loaded into RAM, the BIOS yields control to it. </a:t>
            </a:r>
          </a:p>
          <a:p>
            <a:r>
              <a:rPr lang="en-US" altLang="en-US" dirty="0"/>
              <a:t>The first 446 bytes are the primary boot loader, which contains both executable code and error message text</a:t>
            </a:r>
          </a:p>
          <a:p>
            <a:r>
              <a:rPr lang="en-US" altLang="en-US" dirty="0"/>
              <a:t>The next sixty-four bytes are the partition table, which contains a record for each of four partitions</a:t>
            </a:r>
            <a:endParaRPr lang="th-TH" altLang="en-US" dirty="0"/>
          </a:p>
          <a:p>
            <a:r>
              <a:rPr lang="en-US" altLang="en-US" dirty="0"/>
              <a:t>The MBR ends with two bytes that are defined as the magic number (0xAA55). The magic number serves as a validation check of the MBR</a:t>
            </a:r>
            <a:endParaRPr lang="th-TH" altLang="en-US" dirty="0"/>
          </a:p>
          <a:p>
            <a:endParaRPr lang="en-US" alt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8</a:t>
            </a:fld>
            <a:endParaRPr lang="en-US"/>
          </a:p>
        </p:txBody>
      </p:sp>
    </p:spTree>
    <p:extLst>
      <p:ext uri="{BB962C8B-B14F-4D97-AF65-F5344CB8AC3E}">
        <p14:creationId xmlns:p14="http://schemas.microsoft.com/office/powerpoint/2010/main" val="128285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979" y="2147807"/>
            <a:ext cx="3556529" cy="1525291"/>
          </a:xfrm>
        </p:spPr>
        <p:txBody>
          <a:bodyPr/>
          <a:lstStyle/>
          <a:p>
            <a:r>
              <a:rPr lang="en-US" altLang="en-US" dirty="0"/>
              <a:t>MBR</a:t>
            </a:r>
            <a:r>
              <a:rPr lang="th-TH" altLang="en-US" dirty="0"/>
              <a:t> </a:t>
            </a:r>
            <a:br>
              <a:rPr lang="en-US" altLang="en-US" dirty="0"/>
            </a:br>
            <a:r>
              <a:rPr lang="en-US" altLang="en-US" dirty="0"/>
              <a:t>(Master Boot Record)</a:t>
            </a:r>
            <a:endParaRPr lang="en-US" dirty="0"/>
          </a:p>
        </p:txBody>
      </p:sp>
      <p:pic>
        <p:nvPicPr>
          <p:cNvPr id="5" name="Content Placeholder 4" descr="fig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134764" y="945396"/>
            <a:ext cx="5094118" cy="54523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3"/>
          <p:cNvSpPr>
            <a:spLocks noGrp="1"/>
          </p:cNvSpPr>
          <p:nvPr>
            <p:ph type="sldNum" sz="quarter" idx="12"/>
          </p:nvPr>
        </p:nvSpPr>
        <p:spPr/>
        <p:txBody>
          <a:bodyPr/>
          <a:lstStyle/>
          <a:p>
            <a:fld id="{07E559B2-24E8-4213-AECB-E5272B817662}" type="slidenum">
              <a:rPr lang="en-US" smtClean="0"/>
              <a:t>9</a:t>
            </a:fld>
            <a:endParaRPr lang="en-US"/>
          </a:p>
        </p:txBody>
      </p:sp>
    </p:spTree>
    <p:extLst>
      <p:ext uri="{BB962C8B-B14F-4D97-AF65-F5344CB8AC3E}">
        <p14:creationId xmlns:p14="http://schemas.microsoft.com/office/powerpoint/2010/main" val="287387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985</TotalTime>
  <Words>1176</Words>
  <Application>Microsoft Office PowerPoint</Application>
  <PresentationFormat>Widescreen</PresentationFormat>
  <Paragraphs>155</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Unicode MS</vt:lpstr>
      <vt:lpstr>Arial</vt:lpstr>
      <vt:lpstr>Calibri</vt:lpstr>
      <vt:lpstr>Century Gothic</vt:lpstr>
      <vt:lpstr>Tahoma</vt:lpstr>
      <vt:lpstr>Verdana</vt:lpstr>
      <vt:lpstr>Wingdings</vt:lpstr>
      <vt:lpstr>Wingdings 3</vt:lpstr>
      <vt:lpstr>Ion Boardroom</vt:lpstr>
      <vt:lpstr>DSM2294 – Lecture 4a</vt:lpstr>
      <vt:lpstr>Linux Startup Flow</vt:lpstr>
      <vt:lpstr>System Startup</vt:lpstr>
      <vt:lpstr>How does a computer startup?</vt:lpstr>
      <vt:lpstr>Booting sequence</vt:lpstr>
      <vt:lpstr>BIOS (Basic Input/Output System)</vt:lpstr>
      <vt:lpstr>Boot loader</vt:lpstr>
      <vt:lpstr>MBR (Master Boot Record)</vt:lpstr>
      <vt:lpstr>MBR  (Master Boot Record)</vt:lpstr>
      <vt:lpstr>Boot loader</vt:lpstr>
      <vt:lpstr>GRUB: GRand Unified Bootloader</vt:lpstr>
      <vt:lpstr>GRUB boot process</vt:lpstr>
      <vt:lpstr>LILO: LInux LOader</vt:lpstr>
      <vt:lpstr>Kernel</vt:lpstr>
      <vt:lpstr>Kernel image</vt:lpstr>
      <vt:lpstr>Tasks of kernel</vt:lpstr>
      <vt:lpstr>Init process</vt:lpstr>
      <vt:lpstr>The Linux Init Processes</vt:lpstr>
      <vt:lpstr>Inittab file</vt:lpstr>
      <vt:lpstr>Runlevels</vt:lpstr>
      <vt:lpstr>Runlevels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 an Introduction</dc:title>
  <dc:creator>Danny Chen</dc:creator>
  <cp:lastModifiedBy>0204677 LIM ZHE YUAN</cp:lastModifiedBy>
  <cp:revision>54</cp:revision>
  <dcterms:created xsi:type="dcterms:W3CDTF">2019-09-04T22:33:27Z</dcterms:created>
  <dcterms:modified xsi:type="dcterms:W3CDTF">2022-10-18T06:52:44Z</dcterms:modified>
</cp:coreProperties>
</file>