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75" d="100"/>
          <a:sy n="75" d="100"/>
        </p:scale>
        <p:origin x="6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92239-3763-4F6E-8DD1-594704891FF3}" type="datetimeFigureOut">
              <a:rPr lang="en-US" smtClean="0"/>
              <a:t>11/02/2020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5BD88-3C7F-4247-93A5-5D371DBFAF71}" type="slidenum">
              <a:rPr lang="en-US" smtClean="0"/>
              <a:t>‹#›</a:t>
            </a:fld>
            <a:endParaRPr lang="en-US"/>
          </a:p>
        </p:txBody>
      </p:sp>
    </p:spTree>
    <p:extLst>
      <p:ext uri="{BB962C8B-B14F-4D97-AF65-F5344CB8AC3E}">
        <p14:creationId xmlns:p14="http://schemas.microsoft.com/office/powerpoint/2010/main" val="2166144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901F864-E9B1-4EDF-83C4-B94597B50C42}" type="datetime1">
              <a:rPr lang="en-US" smtClean="0"/>
              <a:t>11/02/2020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321275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03FDD99-F2CF-42C4-806C-5C7A30A986F7}" type="datetime1">
              <a:rPr lang="en-US" smtClean="0"/>
              <a:t>11/02/2020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240645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444C1F2-5BC2-4EC7-84FF-2DC9474DB498}" type="datetime1">
              <a:rPr lang="en-US" smtClean="0"/>
              <a:t>11/02/2020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2942244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2771A0D-BE86-447D-AC2F-C8F08DAB5B31}" type="datetime1">
              <a:rPr lang="en-US" smtClean="0"/>
              <a:t>11/02/2020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18665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296728-F4D9-4400-A83D-F0537238A07C}" type="datetime1">
              <a:rPr lang="en-US" smtClean="0"/>
              <a:t>11/02/2020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3231561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A898831-8223-4DAD-948D-BA111EAB4B09}" type="datetime1">
              <a:rPr lang="en-US" smtClean="0"/>
              <a:t>11/02/2020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59498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254618-1BE6-4E80-8C72-FC396051C592}" type="datetime1">
              <a:rPr lang="en-US" smtClean="0"/>
              <a:t>11/02/2020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3404616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8097E4C-EC52-4510-A66D-A49CDED24FD3}" type="datetime1">
              <a:rPr lang="en-US" smtClean="0"/>
              <a:t>11/02/2020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1161679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777B4BC-3614-4905-A5D7-0066313A2C28}" type="datetime1">
              <a:rPr lang="en-US" smtClean="0"/>
              <a:t>11/02/2020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304733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5D5B6D-112F-4E3D-B0EB-2E5DF76B2948}" type="datetime1">
              <a:rPr lang="en-US" smtClean="0"/>
              <a:t>11/02/2020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3899804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0BA60B-4E7E-4AC4-9C91-659F88656B87}" type="datetime1">
              <a:rPr lang="en-US" smtClean="0"/>
              <a:t>11/02/2020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231418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5F0E7A-99F8-49A2-B306-5F0BFF23523A}" type="datetime1">
              <a:rPr lang="en-US" smtClean="0"/>
              <a:t>11/02/2020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1279189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77385A-9C1F-4E95-B2E3-A6F91D99230C}" type="datetime1">
              <a:rPr lang="en-US" smtClean="0"/>
              <a:t>11/02/2020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285632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F024F6-0E49-484A-AA41-6479082BEBFF}" type="datetime1">
              <a:rPr lang="en-US" smtClean="0"/>
              <a:t>11/02/2020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94579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6F6ED-D9E9-470E-8E48-D6BBB1ACDB52}" type="datetime1">
              <a:rPr lang="en-US" smtClean="0"/>
              <a:t>11/02/2020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3931425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104A5D-F564-420A-8F48-8F65EE52308B}" type="datetime1">
              <a:rPr lang="en-US" smtClean="0"/>
              <a:t>11/02/2020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90276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08107C-FAD7-47C5-B88D-2BCDDAE50CFD}" type="datetime1">
              <a:rPr lang="en-US" smtClean="0"/>
              <a:t>11/02/2020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E559B2-24E8-4213-AECB-E5272B817662}" type="slidenum">
              <a:rPr lang="en-US" smtClean="0"/>
              <a:t>‹#›</a:t>
            </a:fld>
            <a:endParaRPr lang="en-US"/>
          </a:p>
        </p:txBody>
      </p:sp>
    </p:spTree>
    <p:extLst>
      <p:ext uri="{BB962C8B-B14F-4D97-AF65-F5344CB8AC3E}">
        <p14:creationId xmlns:p14="http://schemas.microsoft.com/office/powerpoint/2010/main" val="240991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B5329C-9DD4-426D-AB43-7895778449C1}" type="datetime1">
              <a:rPr lang="en-US" smtClean="0"/>
              <a:t>11/02/2020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7E559B2-24E8-4213-AECB-E5272B817662}" type="slidenum">
              <a:rPr lang="en-US" smtClean="0"/>
              <a:t>‹#›</a:t>
            </a:fld>
            <a:endParaRPr lang="en-US"/>
          </a:p>
        </p:txBody>
      </p:sp>
    </p:spTree>
    <p:extLst>
      <p:ext uri="{BB962C8B-B14F-4D97-AF65-F5344CB8AC3E}">
        <p14:creationId xmlns:p14="http://schemas.microsoft.com/office/powerpoint/2010/main" val="112933358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smtClean="0"/>
              <a:t>DSM2294 – Lecture 4b</a:t>
            </a:r>
            <a:endParaRPr lang="en-US" sz="4800" dirty="0"/>
          </a:p>
        </p:txBody>
      </p:sp>
      <p:sp>
        <p:nvSpPr>
          <p:cNvPr id="3" name="Subtitle 2"/>
          <p:cNvSpPr>
            <a:spLocks noGrp="1"/>
          </p:cNvSpPr>
          <p:nvPr>
            <p:ph type="subTitle" idx="1"/>
          </p:nvPr>
        </p:nvSpPr>
        <p:spPr/>
        <p:txBody>
          <a:bodyPr/>
          <a:lstStyle/>
          <a:p>
            <a:r>
              <a:rPr lang="en-US" dirty="0" smtClean="0"/>
              <a:t>Linux – File permissions</a:t>
            </a:r>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1</a:t>
            </a:fld>
            <a:endParaRPr lang="en-US" dirty="0"/>
          </a:p>
        </p:txBody>
      </p:sp>
    </p:spTree>
    <p:extLst>
      <p:ext uri="{BB962C8B-B14F-4D97-AF65-F5344CB8AC3E}">
        <p14:creationId xmlns:p14="http://schemas.microsoft.com/office/powerpoint/2010/main" val="3635413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Absolute(Numeric) </a:t>
            </a:r>
            <a:r>
              <a:rPr lang="en-US" b="1" dirty="0" smtClean="0"/>
              <a:t>Mode in action</a:t>
            </a:r>
            <a:endParaRPr lang="en-US" dirty="0"/>
          </a:p>
        </p:txBody>
      </p:sp>
      <p:sp>
        <p:nvSpPr>
          <p:cNvPr id="3" name="Content Placeholder 2"/>
          <p:cNvSpPr>
            <a:spLocks noGrp="1"/>
          </p:cNvSpPr>
          <p:nvPr>
            <p:ph idx="1"/>
          </p:nvPr>
        </p:nvSpPr>
        <p:spPr/>
        <p:txBody>
          <a:bodyPr>
            <a:normAutofit fontScale="85000" lnSpcReduction="20000"/>
          </a:bodyPr>
          <a:lstStyle/>
          <a:p>
            <a:pPr>
              <a:spcBef>
                <a:spcPts val="0"/>
              </a:spcBef>
            </a:pPr>
            <a:r>
              <a:rPr lang="en-US" dirty="0"/>
              <a:t>Let's see the </a:t>
            </a:r>
            <a:r>
              <a:rPr lang="en-US" dirty="0" err="1"/>
              <a:t>chmod</a:t>
            </a:r>
            <a:r>
              <a:rPr lang="en-US" dirty="0"/>
              <a:t> command in </a:t>
            </a:r>
            <a:r>
              <a:rPr lang="en-US" dirty="0" smtClean="0"/>
              <a:t>action:</a:t>
            </a:r>
          </a:p>
          <a:p>
            <a:pPr marL="457200" lvl="1" indent="0">
              <a:spcBef>
                <a:spcPts val="0"/>
              </a:spcBef>
              <a:buNone/>
            </a:pPr>
            <a:r>
              <a:rPr lang="en-US" b="1" dirty="0">
                <a:latin typeface="Consolas" panose="020B0609020204030204" pitchFamily="49" charset="0"/>
              </a:rPr>
              <a:t>l</a:t>
            </a:r>
            <a:r>
              <a:rPr lang="en-US" b="1" dirty="0" smtClean="0">
                <a:latin typeface="Consolas" panose="020B0609020204030204" pitchFamily="49" charset="0"/>
              </a:rPr>
              <a:t>s –l sample</a:t>
            </a:r>
          </a:p>
          <a:p>
            <a:pPr marL="457200" lvl="1" indent="0">
              <a:spcBef>
                <a:spcPts val="0"/>
              </a:spcBef>
              <a:buNone/>
            </a:pPr>
            <a:r>
              <a:rPr lang="en-US" b="1" dirty="0">
                <a:latin typeface="Consolas" panose="020B0609020204030204" pitchFamily="49" charset="0"/>
              </a:rPr>
              <a:t>-</a:t>
            </a:r>
            <a:r>
              <a:rPr lang="en-US" b="1" dirty="0" err="1" smtClean="0">
                <a:latin typeface="Consolas" panose="020B0609020204030204" pitchFamily="49" charset="0"/>
              </a:rPr>
              <a:t>rw</a:t>
            </a:r>
            <a:r>
              <a:rPr lang="en-US" b="1" dirty="0" smtClean="0">
                <a:latin typeface="Consolas" panose="020B0609020204030204" pitchFamily="49" charset="0"/>
              </a:rPr>
              <a:t>-</a:t>
            </a:r>
            <a:r>
              <a:rPr lang="en-US" b="1" dirty="0" err="1" smtClean="0">
                <a:latin typeface="Consolas" panose="020B0609020204030204" pitchFamily="49" charset="0"/>
              </a:rPr>
              <a:t>rw</a:t>
            </a:r>
            <a:r>
              <a:rPr lang="en-US" b="1" dirty="0" smtClean="0">
                <a:latin typeface="Consolas" panose="020B0609020204030204" pitchFamily="49" charset="0"/>
              </a:rPr>
              <a:t>-r— </a:t>
            </a:r>
            <a:r>
              <a:rPr lang="en-US" dirty="0" smtClean="0"/>
              <a:t>(this checks the current file permission)</a:t>
            </a:r>
          </a:p>
          <a:p>
            <a:pPr marL="457200" lvl="1" indent="0">
              <a:spcBef>
                <a:spcPts val="0"/>
              </a:spcBef>
              <a:buNone/>
            </a:pPr>
            <a:r>
              <a:rPr lang="en-US" b="1" dirty="0" err="1">
                <a:latin typeface="Consolas" panose="020B0609020204030204" pitchFamily="49" charset="0"/>
              </a:rPr>
              <a:t>c</a:t>
            </a:r>
            <a:r>
              <a:rPr lang="en-US" b="1" dirty="0" err="1" smtClean="0">
                <a:latin typeface="Consolas" panose="020B0609020204030204" pitchFamily="49" charset="0"/>
              </a:rPr>
              <a:t>hmod</a:t>
            </a:r>
            <a:r>
              <a:rPr lang="en-US" b="1" dirty="0" smtClean="0">
                <a:latin typeface="Consolas" panose="020B0609020204030204" pitchFamily="49" charset="0"/>
              </a:rPr>
              <a:t> 764 sample</a:t>
            </a:r>
          </a:p>
          <a:p>
            <a:pPr marL="457200" lvl="1" indent="0">
              <a:spcBef>
                <a:spcPts val="0"/>
              </a:spcBef>
              <a:buNone/>
            </a:pPr>
            <a:r>
              <a:rPr lang="en-US" b="1" dirty="0">
                <a:latin typeface="Consolas" panose="020B0609020204030204" pitchFamily="49" charset="0"/>
              </a:rPr>
              <a:t>ls –l sample</a:t>
            </a:r>
          </a:p>
          <a:p>
            <a:pPr>
              <a:spcBef>
                <a:spcPts val="0"/>
              </a:spcBef>
            </a:pPr>
            <a:endParaRPr lang="en-US" dirty="0" smtClean="0"/>
          </a:p>
          <a:p>
            <a:pPr>
              <a:spcBef>
                <a:spcPts val="0"/>
              </a:spcBef>
            </a:pPr>
            <a:r>
              <a:rPr lang="en-US" dirty="0" smtClean="0"/>
              <a:t>In </a:t>
            </a:r>
            <a:r>
              <a:rPr lang="en-US" dirty="0"/>
              <a:t>the above-given terminal window, we have changed the permissions of the file 'sample to '764'. </a:t>
            </a:r>
            <a:endParaRPr lang="en-US" dirty="0" smtClean="0"/>
          </a:p>
          <a:p>
            <a:pPr lvl="1"/>
            <a:r>
              <a:rPr lang="en-US" dirty="0"/>
              <a:t>'764' absolute code says the following: </a:t>
            </a:r>
          </a:p>
          <a:p>
            <a:pPr lvl="2"/>
            <a:r>
              <a:rPr lang="en-US" dirty="0"/>
              <a:t>Owner can read, write and execute</a:t>
            </a:r>
          </a:p>
          <a:p>
            <a:pPr lvl="2"/>
            <a:r>
              <a:rPr lang="en-US" dirty="0" err="1"/>
              <a:t>Usergroup</a:t>
            </a:r>
            <a:r>
              <a:rPr lang="en-US" dirty="0"/>
              <a:t> can read and write</a:t>
            </a:r>
          </a:p>
          <a:p>
            <a:pPr lvl="2"/>
            <a:r>
              <a:rPr lang="en-US" dirty="0"/>
              <a:t>World can only </a:t>
            </a:r>
            <a:r>
              <a:rPr lang="en-US" dirty="0" smtClean="0"/>
              <a:t>read</a:t>
            </a:r>
          </a:p>
          <a:p>
            <a:r>
              <a:rPr lang="en-US" dirty="0"/>
              <a:t>This is shown as </a:t>
            </a:r>
            <a:r>
              <a:rPr lang="en-US" b="1" dirty="0" err="1" smtClean="0">
                <a:latin typeface="Consolas" panose="020B0609020204030204" pitchFamily="49" charset="0"/>
              </a:rPr>
              <a:t>rwxrw</a:t>
            </a:r>
            <a:r>
              <a:rPr lang="en-US" b="1" dirty="0" smtClean="0">
                <a:latin typeface="Consolas" panose="020B0609020204030204" pitchFamily="49" charset="0"/>
              </a:rPr>
              <a:t>--r-</a:t>
            </a:r>
            <a:r>
              <a:rPr lang="en-US" dirty="0" smtClean="0">
                <a:latin typeface="Consolas" panose="020B0609020204030204" pitchFamily="49" charset="0"/>
              </a:rPr>
              <a:t> </a:t>
            </a:r>
            <a:endParaRPr lang="en-US" dirty="0" smtClean="0">
              <a:latin typeface="Consolas" panose="020B0609020204030204" pitchFamily="49" charset="0"/>
            </a:endParaRPr>
          </a:p>
          <a:p>
            <a:pPr lvl="1"/>
            <a:r>
              <a:rPr lang="en-US" dirty="0" smtClean="0"/>
              <a:t>This </a:t>
            </a:r>
            <a:r>
              <a:rPr lang="en-US" dirty="0"/>
              <a:t>is how you can change the permissions on file by assigning an absolute number. </a:t>
            </a:r>
          </a:p>
          <a:p>
            <a:endParaRPr lang="en-US" dirty="0"/>
          </a:p>
          <a:p>
            <a:pPr>
              <a:spcBef>
                <a:spcPts val="0"/>
              </a:spcBef>
            </a:pPr>
            <a:endParaRPr lang="en-US" dirty="0" smtClean="0">
              <a:latin typeface="Consolas" panose="020B0609020204030204" pitchFamily="49" charset="0"/>
            </a:endParaRPr>
          </a:p>
          <a:p>
            <a:pPr lvl="1">
              <a:spcBef>
                <a:spcPts val="0"/>
              </a:spcBef>
            </a:pPr>
            <a:endParaRPr lang="en-US"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07E559B2-24E8-4213-AECB-E5272B817662}" type="slidenum">
              <a:rPr lang="en-US" smtClean="0"/>
              <a:t>10</a:t>
            </a:fld>
            <a:endParaRPr lang="en-US"/>
          </a:p>
        </p:txBody>
      </p:sp>
    </p:spTree>
    <p:extLst>
      <p:ext uri="{BB962C8B-B14F-4D97-AF65-F5344CB8AC3E}">
        <p14:creationId xmlns:p14="http://schemas.microsoft.com/office/powerpoint/2010/main" val="1076635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Symbolic </a:t>
            </a:r>
            <a:r>
              <a:rPr lang="en-US" b="1" dirty="0" smtClean="0"/>
              <a:t>Mode</a:t>
            </a:r>
            <a:endParaRPr lang="en-US" dirty="0"/>
          </a:p>
        </p:txBody>
      </p:sp>
      <p:sp>
        <p:nvSpPr>
          <p:cNvPr id="3" name="Content Placeholder 2"/>
          <p:cNvSpPr>
            <a:spLocks noGrp="1"/>
          </p:cNvSpPr>
          <p:nvPr>
            <p:ph idx="1"/>
          </p:nvPr>
        </p:nvSpPr>
        <p:spPr>
          <a:xfrm>
            <a:off x="1154954" y="2823633"/>
            <a:ext cx="7692713" cy="3179234"/>
          </a:xfrm>
        </p:spPr>
        <p:txBody>
          <a:bodyPr>
            <a:normAutofit/>
          </a:bodyPr>
          <a:lstStyle/>
          <a:p>
            <a:r>
              <a:rPr lang="en-US" sz="1600" dirty="0"/>
              <a:t>In the Absolute mode, you change permissions for all 3 owners. </a:t>
            </a:r>
            <a:endParaRPr lang="en-US" sz="1600" dirty="0" smtClean="0"/>
          </a:p>
          <a:p>
            <a:r>
              <a:rPr lang="en-US" sz="1600" dirty="0" smtClean="0"/>
              <a:t>In </a:t>
            </a:r>
            <a:r>
              <a:rPr lang="en-US" sz="1600" dirty="0"/>
              <a:t>the symbolic mode, you can modify permissions of a specific owner. </a:t>
            </a:r>
            <a:endParaRPr lang="en-US" sz="1600" dirty="0" smtClean="0"/>
          </a:p>
          <a:p>
            <a:r>
              <a:rPr lang="en-US" sz="1600" dirty="0" smtClean="0"/>
              <a:t>It </a:t>
            </a:r>
            <a:r>
              <a:rPr lang="en-US" sz="1600" dirty="0"/>
              <a:t>makes use of mathematical symbols to modify the file </a:t>
            </a:r>
            <a:r>
              <a:rPr lang="en-US" sz="1600" dirty="0" smtClean="0"/>
              <a:t>permissions:</a:t>
            </a:r>
          </a:p>
          <a:p>
            <a:r>
              <a:rPr lang="en-US" sz="1600" dirty="0" smtClean="0"/>
              <a:t>The </a:t>
            </a:r>
            <a:r>
              <a:rPr lang="en-US" sz="1600" dirty="0"/>
              <a:t>various owners are represented </a:t>
            </a:r>
            <a:r>
              <a:rPr lang="en-US" sz="1600" dirty="0" smtClean="0"/>
              <a:t>as:</a:t>
            </a:r>
          </a:p>
          <a:p>
            <a:endParaRPr lang="en-US" sz="1600" dirty="0" smtClean="0"/>
          </a:p>
          <a:p>
            <a:endParaRPr lang="en-US" sz="1600" dirty="0"/>
          </a:p>
          <a:p>
            <a:endParaRPr lang="en-US" sz="1600" dirty="0" smtClean="0"/>
          </a:p>
          <a:p>
            <a:r>
              <a:rPr lang="en-US" sz="1600" dirty="0" smtClean="0"/>
              <a:t>We </a:t>
            </a:r>
            <a:r>
              <a:rPr lang="en-US" sz="1600" dirty="0"/>
              <a:t>will not be using permissions in numbers like 755 but characters like </a:t>
            </a:r>
            <a:r>
              <a:rPr lang="en-US" sz="1600" dirty="0" err="1"/>
              <a:t>rwx</a:t>
            </a:r>
            <a:r>
              <a:rPr lang="en-US" sz="1600" dirty="0"/>
              <a:t>. </a:t>
            </a:r>
          </a:p>
        </p:txBody>
      </p:sp>
      <p:sp>
        <p:nvSpPr>
          <p:cNvPr id="4" name="Slide Number Placeholder 3"/>
          <p:cNvSpPr>
            <a:spLocks noGrp="1"/>
          </p:cNvSpPr>
          <p:nvPr>
            <p:ph type="sldNum" sz="quarter" idx="12"/>
          </p:nvPr>
        </p:nvSpPr>
        <p:spPr/>
        <p:txBody>
          <a:bodyPr/>
          <a:lstStyle/>
          <a:p>
            <a:fld id="{07E559B2-24E8-4213-AECB-E5272B817662}" type="slidenum">
              <a:rPr lang="en-US" smtClean="0"/>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74356621"/>
              </p:ext>
            </p:extLst>
          </p:nvPr>
        </p:nvGraphicFramePr>
        <p:xfrm>
          <a:off x="8415865" y="3600054"/>
          <a:ext cx="3323169" cy="1539240"/>
        </p:xfrm>
        <a:graphic>
          <a:graphicData uri="http://schemas.openxmlformats.org/drawingml/2006/table">
            <a:tbl>
              <a:tblPr/>
              <a:tblGrid>
                <a:gridCol w="919807">
                  <a:extLst>
                    <a:ext uri="{9D8B030D-6E8A-4147-A177-3AD203B41FA5}">
                      <a16:colId xmlns:a16="http://schemas.microsoft.com/office/drawing/2014/main" val="431599512"/>
                    </a:ext>
                  </a:extLst>
                </a:gridCol>
                <a:gridCol w="2403362">
                  <a:extLst>
                    <a:ext uri="{9D8B030D-6E8A-4147-A177-3AD203B41FA5}">
                      <a16:colId xmlns:a16="http://schemas.microsoft.com/office/drawing/2014/main" val="3321602801"/>
                    </a:ext>
                  </a:extLst>
                </a:gridCol>
              </a:tblGrid>
              <a:tr h="246224">
                <a:tc>
                  <a:txBody>
                    <a:bodyPr/>
                    <a:lstStyle/>
                    <a:p>
                      <a:pPr algn="ctr"/>
                      <a:r>
                        <a:rPr lang="en-US" sz="1100" b="1"/>
                        <a:t>Operator</a:t>
                      </a:r>
                      <a:r>
                        <a:rPr lang="en-US" sz="1100"/>
                        <a:t> </a:t>
                      </a:r>
                    </a:p>
                  </a:txBody>
                  <a:tcPr anchor="ctr">
                    <a:lnL>
                      <a:noFill/>
                    </a:lnL>
                    <a:lnR>
                      <a:noFill/>
                    </a:lnR>
                    <a:lnT>
                      <a:noFill/>
                    </a:lnT>
                    <a:lnB>
                      <a:noFill/>
                    </a:lnB>
                  </a:tcPr>
                </a:tc>
                <a:tc>
                  <a:txBody>
                    <a:bodyPr/>
                    <a:lstStyle/>
                    <a:p>
                      <a:pPr algn="ctr"/>
                      <a:r>
                        <a:rPr lang="en-US" sz="1100" b="1" dirty="0"/>
                        <a:t>Description</a:t>
                      </a:r>
                      <a:r>
                        <a:rPr lang="en-US" sz="1100" dirty="0"/>
                        <a:t> </a:t>
                      </a:r>
                    </a:p>
                  </a:txBody>
                  <a:tcPr anchor="ctr">
                    <a:lnL>
                      <a:noFill/>
                    </a:lnL>
                    <a:lnR>
                      <a:noFill/>
                    </a:lnR>
                    <a:lnT>
                      <a:noFill/>
                    </a:lnT>
                    <a:lnB>
                      <a:noFill/>
                    </a:lnB>
                  </a:tcPr>
                </a:tc>
                <a:extLst>
                  <a:ext uri="{0D108BD9-81ED-4DB2-BD59-A6C34878D82A}">
                    <a16:rowId xmlns:a16="http://schemas.microsoft.com/office/drawing/2014/main" val="2815950619"/>
                  </a:ext>
                </a:extLst>
              </a:tr>
              <a:tr h="344430">
                <a:tc>
                  <a:txBody>
                    <a:bodyPr/>
                    <a:lstStyle/>
                    <a:p>
                      <a:pPr algn="ctr"/>
                      <a:r>
                        <a:rPr lang="en-US" sz="1100" b="1"/>
                        <a:t>+</a:t>
                      </a:r>
                      <a:r>
                        <a:rPr lang="en-US" sz="1100"/>
                        <a:t> </a:t>
                      </a:r>
                    </a:p>
                  </a:txBody>
                  <a:tcPr anchor="ctr">
                    <a:lnL>
                      <a:noFill/>
                    </a:lnL>
                    <a:lnR>
                      <a:noFill/>
                    </a:lnR>
                    <a:lnT>
                      <a:noFill/>
                    </a:lnT>
                    <a:lnB>
                      <a:noFill/>
                    </a:lnB>
                  </a:tcPr>
                </a:tc>
                <a:tc>
                  <a:txBody>
                    <a:bodyPr/>
                    <a:lstStyle/>
                    <a:p>
                      <a:pPr algn="ctr"/>
                      <a:r>
                        <a:rPr lang="en-US" sz="1100" dirty="0"/>
                        <a:t>Adds a permission to a file or directory </a:t>
                      </a:r>
                    </a:p>
                  </a:txBody>
                  <a:tcPr anchor="ctr">
                    <a:lnL>
                      <a:noFill/>
                    </a:lnL>
                    <a:lnR>
                      <a:noFill/>
                    </a:lnR>
                    <a:lnT>
                      <a:noFill/>
                    </a:lnT>
                    <a:lnB>
                      <a:noFill/>
                    </a:lnB>
                  </a:tcPr>
                </a:tc>
                <a:extLst>
                  <a:ext uri="{0D108BD9-81ED-4DB2-BD59-A6C34878D82A}">
                    <a16:rowId xmlns:a16="http://schemas.microsoft.com/office/drawing/2014/main" val="3288271119"/>
                  </a:ext>
                </a:extLst>
              </a:tr>
              <a:tr h="246224">
                <a:tc>
                  <a:txBody>
                    <a:bodyPr/>
                    <a:lstStyle/>
                    <a:p>
                      <a:pPr algn="ctr"/>
                      <a:r>
                        <a:rPr lang="en-US" sz="1100" b="1"/>
                        <a:t>-</a:t>
                      </a:r>
                      <a:r>
                        <a:rPr lang="en-US" sz="1100"/>
                        <a:t> </a:t>
                      </a:r>
                    </a:p>
                  </a:txBody>
                  <a:tcPr anchor="ctr">
                    <a:lnL>
                      <a:noFill/>
                    </a:lnL>
                    <a:lnR>
                      <a:noFill/>
                    </a:lnR>
                    <a:lnT>
                      <a:noFill/>
                    </a:lnT>
                    <a:lnB>
                      <a:noFill/>
                    </a:lnB>
                  </a:tcPr>
                </a:tc>
                <a:tc>
                  <a:txBody>
                    <a:bodyPr/>
                    <a:lstStyle/>
                    <a:p>
                      <a:pPr algn="ctr"/>
                      <a:r>
                        <a:rPr lang="en-US" sz="1100" dirty="0"/>
                        <a:t>Removes the permission </a:t>
                      </a:r>
                    </a:p>
                  </a:txBody>
                  <a:tcPr anchor="ctr">
                    <a:lnL>
                      <a:noFill/>
                    </a:lnL>
                    <a:lnR>
                      <a:noFill/>
                    </a:lnR>
                    <a:lnT>
                      <a:noFill/>
                    </a:lnT>
                    <a:lnB>
                      <a:noFill/>
                    </a:lnB>
                  </a:tcPr>
                </a:tc>
                <a:extLst>
                  <a:ext uri="{0D108BD9-81ED-4DB2-BD59-A6C34878D82A}">
                    <a16:rowId xmlns:a16="http://schemas.microsoft.com/office/drawing/2014/main" val="431623415"/>
                  </a:ext>
                </a:extLst>
              </a:tr>
              <a:tr h="482202">
                <a:tc>
                  <a:txBody>
                    <a:bodyPr/>
                    <a:lstStyle/>
                    <a:p>
                      <a:pPr algn="ctr"/>
                      <a:r>
                        <a:rPr lang="en-US" sz="1100" b="1" dirty="0"/>
                        <a:t>=</a:t>
                      </a:r>
                      <a:r>
                        <a:rPr lang="en-US" sz="1100" dirty="0"/>
                        <a:t> </a:t>
                      </a:r>
                    </a:p>
                  </a:txBody>
                  <a:tcPr anchor="ctr">
                    <a:lnL>
                      <a:noFill/>
                    </a:lnL>
                    <a:lnR>
                      <a:noFill/>
                    </a:lnR>
                    <a:lnT>
                      <a:noFill/>
                    </a:lnT>
                    <a:lnB>
                      <a:noFill/>
                    </a:lnB>
                  </a:tcPr>
                </a:tc>
                <a:tc>
                  <a:txBody>
                    <a:bodyPr/>
                    <a:lstStyle/>
                    <a:p>
                      <a:pPr algn="ctr"/>
                      <a:r>
                        <a:rPr lang="en-US" sz="1100" dirty="0"/>
                        <a:t>Sets the permission and overrides the permissions set earlier. </a:t>
                      </a:r>
                    </a:p>
                  </a:txBody>
                  <a:tcPr anchor="ctr">
                    <a:lnL>
                      <a:noFill/>
                    </a:lnL>
                    <a:lnR>
                      <a:noFill/>
                    </a:lnR>
                    <a:lnT>
                      <a:noFill/>
                    </a:lnT>
                    <a:lnB>
                      <a:noFill/>
                    </a:lnB>
                  </a:tcPr>
                </a:tc>
                <a:extLst>
                  <a:ext uri="{0D108BD9-81ED-4DB2-BD59-A6C34878D82A}">
                    <a16:rowId xmlns:a16="http://schemas.microsoft.com/office/drawing/2014/main" val="308972788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19827585"/>
              </p:ext>
            </p:extLst>
          </p:nvPr>
        </p:nvGraphicFramePr>
        <p:xfrm>
          <a:off x="5535660" y="3979333"/>
          <a:ext cx="2565400" cy="1371600"/>
        </p:xfrm>
        <a:graphic>
          <a:graphicData uri="http://schemas.openxmlformats.org/drawingml/2006/table">
            <a:tbl>
              <a:tblPr/>
              <a:tblGrid>
                <a:gridCol w="1282700">
                  <a:extLst>
                    <a:ext uri="{9D8B030D-6E8A-4147-A177-3AD203B41FA5}">
                      <a16:colId xmlns:a16="http://schemas.microsoft.com/office/drawing/2014/main" val="370290019"/>
                    </a:ext>
                  </a:extLst>
                </a:gridCol>
                <a:gridCol w="1282700">
                  <a:extLst>
                    <a:ext uri="{9D8B030D-6E8A-4147-A177-3AD203B41FA5}">
                      <a16:colId xmlns:a16="http://schemas.microsoft.com/office/drawing/2014/main" val="1501151339"/>
                    </a:ext>
                  </a:extLst>
                </a:gridCol>
              </a:tblGrid>
              <a:tr h="252307">
                <a:tc gridSpan="2">
                  <a:txBody>
                    <a:bodyPr/>
                    <a:lstStyle/>
                    <a:p>
                      <a:pPr algn="ctr"/>
                      <a:r>
                        <a:rPr lang="en-US" sz="1200" b="1" dirty="0"/>
                        <a:t>User Denotations</a:t>
                      </a:r>
                      <a:r>
                        <a:rPr lang="en-US" sz="1200" dirty="0"/>
                        <a:t> </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58640172"/>
                  </a:ext>
                </a:extLst>
              </a:tr>
              <a:tr h="252307">
                <a:tc>
                  <a:txBody>
                    <a:bodyPr/>
                    <a:lstStyle/>
                    <a:p>
                      <a:pPr algn="ctr"/>
                      <a:r>
                        <a:rPr lang="en-US" sz="1200"/>
                        <a:t>u </a:t>
                      </a:r>
                    </a:p>
                  </a:txBody>
                  <a:tcPr anchor="ctr">
                    <a:lnL>
                      <a:noFill/>
                    </a:lnL>
                    <a:lnR>
                      <a:noFill/>
                    </a:lnR>
                    <a:lnT>
                      <a:noFill/>
                    </a:lnT>
                    <a:lnB>
                      <a:noFill/>
                    </a:lnB>
                  </a:tcPr>
                </a:tc>
                <a:tc>
                  <a:txBody>
                    <a:bodyPr/>
                    <a:lstStyle/>
                    <a:p>
                      <a:pPr algn="ctr"/>
                      <a:r>
                        <a:rPr lang="en-US" sz="1100" dirty="0"/>
                        <a:t>user/owner </a:t>
                      </a:r>
                    </a:p>
                  </a:txBody>
                  <a:tcPr anchor="ctr">
                    <a:lnL>
                      <a:noFill/>
                    </a:lnL>
                    <a:lnR>
                      <a:noFill/>
                    </a:lnR>
                    <a:lnT>
                      <a:noFill/>
                    </a:lnT>
                    <a:lnB>
                      <a:noFill/>
                    </a:lnB>
                  </a:tcPr>
                </a:tc>
                <a:extLst>
                  <a:ext uri="{0D108BD9-81ED-4DB2-BD59-A6C34878D82A}">
                    <a16:rowId xmlns:a16="http://schemas.microsoft.com/office/drawing/2014/main" val="623009661"/>
                  </a:ext>
                </a:extLst>
              </a:tr>
              <a:tr h="252307">
                <a:tc>
                  <a:txBody>
                    <a:bodyPr/>
                    <a:lstStyle/>
                    <a:p>
                      <a:pPr algn="ctr"/>
                      <a:r>
                        <a:rPr lang="en-US" sz="1200"/>
                        <a:t>g </a:t>
                      </a:r>
                    </a:p>
                  </a:txBody>
                  <a:tcPr anchor="ctr">
                    <a:lnL>
                      <a:noFill/>
                    </a:lnL>
                    <a:lnR>
                      <a:noFill/>
                    </a:lnR>
                    <a:lnT>
                      <a:noFill/>
                    </a:lnT>
                    <a:lnB>
                      <a:noFill/>
                    </a:lnB>
                  </a:tcPr>
                </a:tc>
                <a:tc>
                  <a:txBody>
                    <a:bodyPr/>
                    <a:lstStyle/>
                    <a:p>
                      <a:pPr algn="ctr"/>
                      <a:r>
                        <a:rPr lang="en-US" sz="1200" dirty="0"/>
                        <a:t>group </a:t>
                      </a:r>
                    </a:p>
                  </a:txBody>
                  <a:tcPr anchor="ctr">
                    <a:lnL>
                      <a:noFill/>
                    </a:lnL>
                    <a:lnR>
                      <a:noFill/>
                    </a:lnR>
                    <a:lnT>
                      <a:noFill/>
                    </a:lnT>
                    <a:lnB>
                      <a:noFill/>
                    </a:lnB>
                  </a:tcPr>
                </a:tc>
                <a:extLst>
                  <a:ext uri="{0D108BD9-81ED-4DB2-BD59-A6C34878D82A}">
                    <a16:rowId xmlns:a16="http://schemas.microsoft.com/office/drawing/2014/main" val="4074892236"/>
                  </a:ext>
                </a:extLst>
              </a:tr>
              <a:tr h="252307">
                <a:tc>
                  <a:txBody>
                    <a:bodyPr/>
                    <a:lstStyle/>
                    <a:p>
                      <a:pPr algn="ctr"/>
                      <a:r>
                        <a:rPr lang="en-US" sz="1200"/>
                        <a:t>o </a:t>
                      </a:r>
                    </a:p>
                  </a:txBody>
                  <a:tcPr anchor="ctr">
                    <a:lnL>
                      <a:noFill/>
                    </a:lnL>
                    <a:lnR>
                      <a:noFill/>
                    </a:lnR>
                    <a:lnT>
                      <a:noFill/>
                    </a:lnT>
                    <a:lnB>
                      <a:noFill/>
                    </a:lnB>
                  </a:tcPr>
                </a:tc>
                <a:tc>
                  <a:txBody>
                    <a:bodyPr/>
                    <a:lstStyle/>
                    <a:p>
                      <a:pPr algn="ctr"/>
                      <a:r>
                        <a:rPr lang="en-US" sz="1200" dirty="0"/>
                        <a:t>other </a:t>
                      </a:r>
                    </a:p>
                  </a:txBody>
                  <a:tcPr anchor="ctr">
                    <a:lnL>
                      <a:noFill/>
                    </a:lnL>
                    <a:lnR>
                      <a:noFill/>
                    </a:lnR>
                    <a:lnT>
                      <a:noFill/>
                    </a:lnT>
                    <a:lnB>
                      <a:noFill/>
                    </a:lnB>
                  </a:tcPr>
                </a:tc>
                <a:extLst>
                  <a:ext uri="{0D108BD9-81ED-4DB2-BD59-A6C34878D82A}">
                    <a16:rowId xmlns:a16="http://schemas.microsoft.com/office/drawing/2014/main" val="2620050334"/>
                  </a:ext>
                </a:extLst>
              </a:tr>
              <a:tr h="252307">
                <a:tc>
                  <a:txBody>
                    <a:bodyPr/>
                    <a:lstStyle/>
                    <a:p>
                      <a:pPr algn="ctr"/>
                      <a:r>
                        <a:rPr lang="en-US" sz="1200" dirty="0"/>
                        <a:t>a </a:t>
                      </a:r>
                    </a:p>
                  </a:txBody>
                  <a:tcPr anchor="ctr">
                    <a:lnL>
                      <a:noFill/>
                    </a:lnL>
                    <a:lnR>
                      <a:noFill/>
                    </a:lnR>
                    <a:lnT>
                      <a:noFill/>
                    </a:lnT>
                    <a:lnB>
                      <a:noFill/>
                    </a:lnB>
                  </a:tcPr>
                </a:tc>
                <a:tc>
                  <a:txBody>
                    <a:bodyPr/>
                    <a:lstStyle/>
                    <a:p>
                      <a:pPr algn="ctr"/>
                      <a:r>
                        <a:rPr lang="en-US" sz="1200" dirty="0"/>
                        <a:t>all </a:t>
                      </a:r>
                    </a:p>
                  </a:txBody>
                  <a:tcPr anchor="ctr">
                    <a:lnL>
                      <a:noFill/>
                    </a:lnL>
                    <a:lnR>
                      <a:noFill/>
                    </a:lnR>
                    <a:lnT>
                      <a:noFill/>
                    </a:lnT>
                    <a:lnB>
                      <a:noFill/>
                    </a:lnB>
                  </a:tcPr>
                </a:tc>
                <a:extLst>
                  <a:ext uri="{0D108BD9-81ED-4DB2-BD59-A6C34878D82A}">
                    <a16:rowId xmlns:a16="http://schemas.microsoft.com/office/drawing/2014/main" val="2285092840"/>
                  </a:ext>
                </a:extLst>
              </a:tr>
            </a:tbl>
          </a:graphicData>
        </a:graphic>
      </p:graphicFrame>
    </p:spTree>
    <p:extLst>
      <p:ext uri="{BB962C8B-B14F-4D97-AF65-F5344CB8AC3E}">
        <p14:creationId xmlns:p14="http://schemas.microsoft.com/office/powerpoint/2010/main" val="2151497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Changing Ownership and </a:t>
            </a:r>
            <a:r>
              <a:rPr lang="en-US" b="1" dirty="0" smtClean="0"/>
              <a:t>Group</a:t>
            </a:r>
            <a:endParaRPr lang="en-US" dirty="0"/>
          </a:p>
        </p:txBody>
      </p:sp>
      <p:sp>
        <p:nvSpPr>
          <p:cNvPr id="3" name="Content Placeholder 2"/>
          <p:cNvSpPr>
            <a:spLocks noGrp="1"/>
          </p:cNvSpPr>
          <p:nvPr>
            <p:ph idx="1"/>
          </p:nvPr>
        </p:nvSpPr>
        <p:spPr/>
        <p:txBody>
          <a:bodyPr>
            <a:normAutofit fontScale="92500" lnSpcReduction="20000"/>
          </a:bodyPr>
          <a:lstStyle/>
          <a:p>
            <a:r>
              <a:rPr lang="en-US" dirty="0"/>
              <a:t>For changing the ownership of a file/directory, you can use the following command: </a:t>
            </a:r>
            <a:r>
              <a:rPr lang="en-US" b="1" dirty="0" err="1">
                <a:latin typeface="Consolas" panose="020B0609020204030204" pitchFamily="49" charset="0"/>
              </a:rPr>
              <a:t>chown</a:t>
            </a:r>
            <a:r>
              <a:rPr lang="en-US" b="1" dirty="0">
                <a:latin typeface="Consolas" panose="020B0609020204030204" pitchFamily="49" charset="0"/>
              </a:rPr>
              <a:t> </a:t>
            </a:r>
            <a:r>
              <a:rPr lang="en-US" b="1" dirty="0" smtClean="0">
                <a:latin typeface="Consolas" panose="020B0609020204030204" pitchFamily="49" charset="0"/>
              </a:rPr>
              <a:t>user</a:t>
            </a:r>
          </a:p>
          <a:p>
            <a:r>
              <a:rPr lang="en-US" dirty="0"/>
              <a:t>In case you want to change the user as well as group for a file or directory use </a:t>
            </a:r>
            <a:r>
              <a:rPr lang="en-US" dirty="0" smtClean="0"/>
              <a:t>the </a:t>
            </a:r>
            <a:r>
              <a:rPr lang="en-US" dirty="0"/>
              <a:t>command: </a:t>
            </a:r>
            <a:r>
              <a:rPr lang="en-US" b="1" dirty="0" err="1">
                <a:latin typeface="Consolas" panose="020B0609020204030204" pitchFamily="49" charset="0"/>
              </a:rPr>
              <a:t>chown</a:t>
            </a:r>
            <a:r>
              <a:rPr lang="en-US" b="1" dirty="0">
                <a:latin typeface="Consolas" panose="020B0609020204030204" pitchFamily="49" charset="0"/>
              </a:rPr>
              <a:t> </a:t>
            </a:r>
            <a:r>
              <a:rPr lang="en-US" b="1" dirty="0" err="1">
                <a:latin typeface="Consolas" panose="020B0609020204030204" pitchFamily="49" charset="0"/>
              </a:rPr>
              <a:t>user:group</a:t>
            </a:r>
            <a:r>
              <a:rPr lang="en-US" b="1" dirty="0">
                <a:latin typeface="Consolas" panose="020B0609020204030204" pitchFamily="49" charset="0"/>
              </a:rPr>
              <a:t> </a:t>
            </a:r>
            <a:r>
              <a:rPr lang="en-US" b="1" dirty="0" smtClean="0">
                <a:latin typeface="Consolas" panose="020B0609020204030204" pitchFamily="49" charset="0"/>
              </a:rPr>
              <a:t>filename</a:t>
            </a:r>
          </a:p>
          <a:p>
            <a:r>
              <a:rPr lang="en-US" dirty="0"/>
              <a:t>Let's see this in </a:t>
            </a:r>
            <a:r>
              <a:rPr lang="en-US" dirty="0" smtClean="0"/>
              <a:t>action:</a:t>
            </a:r>
          </a:p>
          <a:p>
            <a:pPr lvl="1"/>
            <a:r>
              <a:rPr lang="en-US" dirty="0" smtClean="0"/>
              <a:t>Check the current file ownership: </a:t>
            </a:r>
            <a:r>
              <a:rPr lang="en-US" b="1" dirty="0" smtClean="0">
                <a:latin typeface="Consolas" panose="020B0609020204030204" pitchFamily="49" charset="0"/>
              </a:rPr>
              <a:t>ls –l</a:t>
            </a:r>
          </a:p>
          <a:p>
            <a:pPr lvl="1"/>
            <a:r>
              <a:rPr lang="en-US" dirty="0" smtClean="0"/>
              <a:t>Change the file name to n100: </a:t>
            </a:r>
            <a:r>
              <a:rPr lang="en-US" b="1" dirty="0" err="1">
                <a:latin typeface="Consolas" panose="020B0609020204030204" pitchFamily="49" charset="0"/>
              </a:rPr>
              <a:t>sudo</a:t>
            </a:r>
            <a:r>
              <a:rPr lang="en-US" b="1" dirty="0">
                <a:latin typeface="Consolas" panose="020B0609020204030204" pitchFamily="49" charset="0"/>
              </a:rPr>
              <a:t> </a:t>
            </a:r>
            <a:r>
              <a:rPr lang="en-US" b="1" dirty="0" err="1">
                <a:latin typeface="Consolas" panose="020B0609020204030204" pitchFamily="49" charset="0"/>
              </a:rPr>
              <a:t>chown</a:t>
            </a:r>
            <a:r>
              <a:rPr lang="en-US" b="1" dirty="0">
                <a:latin typeface="Consolas" panose="020B0609020204030204" pitchFamily="49" charset="0"/>
              </a:rPr>
              <a:t> </a:t>
            </a:r>
            <a:r>
              <a:rPr lang="en-US" b="1" dirty="0" smtClean="0">
                <a:latin typeface="Consolas" panose="020B0609020204030204" pitchFamily="49" charset="0"/>
              </a:rPr>
              <a:t>n100 sample.txt </a:t>
            </a:r>
          </a:p>
          <a:p>
            <a:pPr lvl="1"/>
            <a:r>
              <a:rPr lang="en-US" dirty="0" smtClean="0"/>
              <a:t>Change user and group: </a:t>
            </a:r>
            <a:r>
              <a:rPr lang="en-US" b="1" dirty="0" err="1" smtClean="0">
                <a:latin typeface="Consolas" panose="020B0609020204030204" pitchFamily="49" charset="0"/>
              </a:rPr>
              <a:t>sudo</a:t>
            </a:r>
            <a:r>
              <a:rPr lang="en-US" b="1" dirty="0" smtClean="0">
                <a:latin typeface="Consolas" panose="020B0609020204030204" pitchFamily="49" charset="0"/>
              </a:rPr>
              <a:t> </a:t>
            </a:r>
            <a:r>
              <a:rPr lang="en-US" b="1" dirty="0" err="1" smtClean="0">
                <a:latin typeface="Consolas" panose="020B0609020204030204" pitchFamily="49" charset="0"/>
              </a:rPr>
              <a:t>chown</a:t>
            </a:r>
            <a:r>
              <a:rPr lang="en-US" b="1" dirty="0" smtClean="0">
                <a:latin typeface="Consolas" panose="020B0609020204030204" pitchFamily="49" charset="0"/>
              </a:rPr>
              <a:t> </a:t>
            </a:r>
            <a:r>
              <a:rPr lang="en-US" b="1" dirty="0" err="1" smtClean="0">
                <a:latin typeface="Consolas" panose="020B0609020204030204" pitchFamily="49" charset="0"/>
              </a:rPr>
              <a:t>root:root</a:t>
            </a:r>
            <a:r>
              <a:rPr lang="en-US" b="1" dirty="0" smtClean="0">
                <a:latin typeface="Consolas" panose="020B0609020204030204" pitchFamily="49" charset="0"/>
              </a:rPr>
              <a:t> sample.txt</a:t>
            </a:r>
          </a:p>
          <a:p>
            <a:r>
              <a:rPr lang="en-US" dirty="0"/>
              <a:t>In case you want to change group-owner only, use the </a:t>
            </a:r>
            <a:r>
              <a:rPr lang="en-US" dirty="0" smtClean="0"/>
              <a:t>command</a:t>
            </a:r>
            <a:r>
              <a:rPr lang="en-US" dirty="0"/>
              <a:t>: </a:t>
            </a:r>
            <a:r>
              <a:rPr lang="en-US" b="1" dirty="0" err="1">
                <a:latin typeface="Consolas" panose="020B0609020204030204" pitchFamily="49" charset="0"/>
              </a:rPr>
              <a:t>chgrp</a:t>
            </a:r>
            <a:r>
              <a:rPr lang="en-US" b="1" dirty="0">
                <a:latin typeface="Consolas" panose="020B0609020204030204" pitchFamily="49" charset="0"/>
              </a:rPr>
              <a:t> </a:t>
            </a:r>
            <a:r>
              <a:rPr lang="en-US" b="1" dirty="0" err="1">
                <a:latin typeface="Consolas" panose="020B0609020204030204" pitchFamily="49" charset="0"/>
              </a:rPr>
              <a:t>group_name</a:t>
            </a:r>
            <a:r>
              <a:rPr lang="en-US" b="1" dirty="0">
                <a:latin typeface="Consolas" panose="020B0609020204030204" pitchFamily="49" charset="0"/>
              </a:rPr>
              <a:t> </a:t>
            </a:r>
            <a:r>
              <a:rPr lang="en-US" b="1" dirty="0" smtClean="0">
                <a:latin typeface="Consolas" panose="020B0609020204030204" pitchFamily="49" charset="0"/>
              </a:rPr>
              <a:t>filename</a:t>
            </a:r>
          </a:p>
          <a:p>
            <a:pPr lvl="1"/>
            <a:r>
              <a:rPr lang="en-US" dirty="0"/>
              <a:t>'</a:t>
            </a:r>
            <a:r>
              <a:rPr lang="en-US" b="1" dirty="0" err="1"/>
              <a:t>chgrp</a:t>
            </a:r>
            <a:r>
              <a:rPr lang="en-US" b="1" dirty="0"/>
              <a:t>'</a:t>
            </a:r>
            <a:r>
              <a:rPr lang="en-US" dirty="0"/>
              <a:t> stands for change group. </a:t>
            </a:r>
          </a:p>
        </p:txBody>
      </p:sp>
      <p:sp>
        <p:nvSpPr>
          <p:cNvPr id="4" name="Slide Number Placeholder 3"/>
          <p:cNvSpPr>
            <a:spLocks noGrp="1"/>
          </p:cNvSpPr>
          <p:nvPr>
            <p:ph type="sldNum" sz="quarter" idx="12"/>
          </p:nvPr>
        </p:nvSpPr>
        <p:spPr/>
        <p:txBody>
          <a:bodyPr/>
          <a:lstStyle/>
          <a:p>
            <a:fld id="{07E559B2-24E8-4213-AECB-E5272B817662}" type="slidenum">
              <a:rPr lang="en-US" smtClean="0"/>
              <a:t>12</a:t>
            </a:fld>
            <a:endParaRPr lang="en-US"/>
          </a:p>
        </p:txBody>
      </p:sp>
    </p:spTree>
    <p:extLst>
      <p:ext uri="{BB962C8B-B14F-4D97-AF65-F5344CB8AC3E}">
        <p14:creationId xmlns:p14="http://schemas.microsoft.com/office/powerpoint/2010/main" val="2675387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Tips for Changing </a:t>
            </a:r>
            <a:r>
              <a:rPr lang="en-US" sz="3200" b="1" dirty="0"/>
              <a:t>Ownership and Group</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a:t>The file /</a:t>
            </a:r>
            <a:r>
              <a:rPr lang="en-US" dirty="0" err="1"/>
              <a:t>etc</a:t>
            </a:r>
            <a:r>
              <a:rPr lang="en-US" dirty="0"/>
              <a:t>/group contains all the groups defined in the system</a:t>
            </a:r>
          </a:p>
          <a:p>
            <a:r>
              <a:rPr lang="en-US" dirty="0"/>
              <a:t>You can use the command </a:t>
            </a:r>
            <a:r>
              <a:rPr lang="en-US" dirty="0" smtClean="0"/>
              <a:t>‘</a:t>
            </a:r>
            <a:r>
              <a:rPr lang="en-US" b="1" dirty="0" smtClean="0">
                <a:latin typeface="Consolas" panose="020B0609020204030204" pitchFamily="49" charset="0"/>
              </a:rPr>
              <a:t>groups</a:t>
            </a:r>
            <a:r>
              <a:rPr lang="en-US" dirty="0" smtClean="0"/>
              <a:t>’ </a:t>
            </a:r>
            <a:r>
              <a:rPr lang="en-US" dirty="0"/>
              <a:t>to find all the groups you are a member </a:t>
            </a:r>
            <a:r>
              <a:rPr lang="en-US" dirty="0" smtClean="0"/>
              <a:t>of</a:t>
            </a:r>
          </a:p>
          <a:p>
            <a:r>
              <a:rPr lang="en-US" dirty="0"/>
              <a:t>You can use the command </a:t>
            </a:r>
            <a:r>
              <a:rPr lang="en-US" dirty="0" smtClean="0"/>
              <a:t>‘</a:t>
            </a:r>
            <a:r>
              <a:rPr lang="en-US" b="1" dirty="0" err="1" smtClean="0">
                <a:latin typeface="Consolas" panose="020B0609020204030204" pitchFamily="49" charset="0"/>
              </a:rPr>
              <a:t>newgrp</a:t>
            </a:r>
            <a:r>
              <a:rPr lang="en-US" dirty="0" smtClean="0"/>
              <a:t>’ </a:t>
            </a:r>
            <a:r>
              <a:rPr lang="en-US" dirty="0"/>
              <a:t>to work as a member a group other than your default </a:t>
            </a:r>
            <a:r>
              <a:rPr lang="en-US" dirty="0" smtClean="0"/>
              <a:t>group</a:t>
            </a:r>
          </a:p>
          <a:p>
            <a:r>
              <a:rPr lang="en-US" dirty="0" smtClean="0"/>
              <a:t>You </a:t>
            </a:r>
            <a:r>
              <a:rPr lang="en-US" dirty="0"/>
              <a:t>cannot have 2 groups owning the same file.</a:t>
            </a:r>
          </a:p>
          <a:p>
            <a:r>
              <a:rPr lang="en-US" dirty="0"/>
              <a:t>You do not have nested groups in Linux. One group cannot be sub-group of other</a:t>
            </a:r>
          </a:p>
          <a:p>
            <a:r>
              <a:rPr lang="en-US" dirty="0"/>
              <a:t>x- </a:t>
            </a:r>
            <a:r>
              <a:rPr lang="en-US" dirty="0" err="1"/>
              <a:t>eXecuting</a:t>
            </a:r>
            <a:r>
              <a:rPr lang="en-US" dirty="0"/>
              <a:t> a directory means Being allowed to "enter" a </a:t>
            </a:r>
            <a:r>
              <a:rPr lang="en-US" dirty="0" err="1"/>
              <a:t>dir</a:t>
            </a:r>
            <a:r>
              <a:rPr lang="en-US" dirty="0"/>
              <a:t> and gain possible access to sub-</a:t>
            </a:r>
            <a:r>
              <a:rPr lang="en-US" dirty="0" err="1"/>
              <a:t>dirs</a:t>
            </a:r>
            <a:endParaRPr lang="en-US" dirty="0"/>
          </a:p>
          <a:p>
            <a:r>
              <a:rPr lang="en-US" dirty="0"/>
              <a:t>There are other permissions that you can set on Files and Directories which will be covered in a later advanced tutorial</a:t>
            </a:r>
          </a:p>
        </p:txBody>
      </p:sp>
      <p:sp>
        <p:nvSpPr>
          <p:cNvPr id="4" name="Slide Number Placeholder 3"/>
          <p:cNvSpPr>
            <a:spLocks noGrp="1"/>
          </p:cNvSpPr>
          <p:nvPr>
            <p:ph type="sldNum" sz="quarter" idx="12"/>
          </p:nvPr>
        </p:nvSpPr>
        <p:spPr/>
        <p:txBody>
          <a:bodyPr/>
          <a:lstStyle/>
          <a:p>
            <a:fld id="{07E559B2-24E8-4213-AECB-E5272B817662}" type="slidenum">
              <a:rPr lang="en-US" smtClean="0"/>
              <a:t>13</a:t>
            </a:fld>
            <a:endParaRPr lang="en-US"/>
          </a:p>
        </p:txBody>
      </p:sp>
    </p:spTree>
    <p:extLst>
      <p:ext uri="{BB962C8B-B14F-4D97-AF65-F5344CB8AC3E}">
        <p14:creationId xmlns:p14="http://schemas.microsoft.com/office/powerpoint/2010/main" val="3020764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Linux </a:t>
            </a:r>
            <a:r>
              <a:rPr lang="en-US" dirty="0"/>
              <a:t>being a multi-user system uses permissions and ownership for security.</a:t>
            </a:r>
          </a:p>
          <a:p>
            <a:r>
              <a:rPr lang="en-US" dirty="0" smtClean="0"/>
              <a:t>There </a:t>
            </a:r>
            <a:r>
              <a:rPr lang="en-US" dirty="0"/>
              <a:t>are three user types on a Linux system viz. User, Group and Other</a:t>
            </a:r>
          </a:p>
          <a:p>
            <a:r>
              <a:rPr lang="en-US" dirty="0" smtClean="0"/>
              <a:t>Linux </a:t>
            </a:r>
            <a:r>
              <a:rPr lang="en-US" dirty="0"/>
              <a:t>divides the file permissions into read, write and execute denoted by </a:t>
            </a:r>
            <a:r>
              <a:rPr lang="en-US" dirty="0" err="1"/>
              <a:t>r,w</a:t>
            </a:r>
            <a:r>
              <a:rPr lang="en-US" dirty="0"/>
              <a:t>, and x</a:t>
            </a:r>
          </a:p>
          <a:p>
            <a:r>
              <a:rPr lang="en-US" dirty="0" smtClean="0"/>
              <a:t>The </a:t>
            </a:r>
            <a:r>
              <a:rPr lang="en-US" dirty="0"/>
              <a:t>permissions on a file can be changed by '</a:t>
            </a:r>
            <a:r>
              <a:rPr lang="en-US" dirty="0" err="1"/>
              <a:t>chmod</a:t>
            </a:r>
            <a:r>
              <a:rPr lang="en-US" dirty="0"/>
              <a:t>' command which can be further divided into Absolute and Symbolic mode</a:t>
            </a:r>
          </a:p>
          <a:p>
            <a:r>
              <a:rPr lang="en-US" dirty="0" smtClean="0"/>
              <a:t>The </a:t>
            </a:r>
            <a:r>
              <a:rPr lang="en-US" dirty="0"/>
              <a:t>'</a:t>
            </a:r>
            <a:r>
              <a:rPr lang="en-US" dirty="0" err="1"/>
              <a:t>chown</a:t>
            </a:r>
            <a:r>
              <a:rPr lang="en-US" dirty="0"/>
              <a:t>' command can change the ownership of a file/directory. Use the following commands: </a:t>
            </a:r>
            <a:r>
              <a:rPr lang="en-US" dirty="0" err="1"/>
              <a:t>chown</a:t>
            </a:r>
            <a:r>
              <a:rPr lang="en-US" dirty="0"/>
              <a:t> user file or </a:t>
            </a:r>
            <a:r>
              <a:rPr lang="en-US" dirty="0" err="1"/>
              <a:t>chown</a:t>
            </a:r>
            <a:r>
              <a:rPr lang="en-US" dirty="0"/>
              <a:t> </a:t>
            </a:r>
            <a:r>
              <a:rPr lang="en-US" dirty="0" err="1"/>
              <a:t>user:group</a:t>
            </a:r>
            <a:r>
              <a:rPr lang="en-US" dirty="0"/>
              <a:t> file</a:t>
            </a:r>
          </a:p>
          <a:p>
            <a:r>
              <a:rPr lang="en-US" dirty="0" smtClean="0"/>
              <a:t>The </a:t>
            </a:r>
            <a:r>
              <a:rPr lang="en-US" dirty="0"/>
              <a:t>'</a:t>
            </a:r>
            <a:r>
              <a:rPr lang="en-US" dirty="0" err="1"/>
              <a:t>chgrp</a:t>
            </a:r>
            <a:r>
              <a:rPr lang="en-US" dirty="0"/>
              <a:t>' command can change the group ownership </a:t>
            </a:r>
            <a:r>
              <a:rPr lang="en-US" dirty="0" err="1"/>
              <a:t>chrgrp</a:t>
            </a:r>
            <a:r>
              <a:rPr lang="en-US" dirty="0"/>
              <a:t> group filename</a:t>
            </a:r>
          </a:p>
          <a:p>
            <a:r>
              <a:rPr lang="en-US" smtClean="0"/>
              <a:t>What </a:t>
            </a:r>
            <a:r>
              <a:rPr lang="en-US" dirty="0"/>
              <a:t>does x - </a:t>
            </a:r>
            <a:r>
              <a:rPr lang="en-US" dirty="0" err="1"/>
              <a:t>eXecuting</a:t>
            </a:r>
            <a:r>
              <a:rPr lang="en-US" dirty="0"/>
              <a:t> a directory mean? A: Being allowed to "enter" a </a:t>
            </a:r>
            <a:r>
              <a:rPr lang="en-US" dirty="0" err="1"/>
              <a:t>dir</a:t>
            </a:r>
            <a:r>
              <a:rPr lang="en-US" dirty="0"/>
              <a:t> and gain possible access to sub-dirs.</a:t>
            </a:r>
          </a:p>
        </p:txBody>
      </p:sp>
      <p:sp>
        <p:nvSpPr>
          <p:cNvPr id="4" name="Slide Number Placeholder 3"/>
          <p:cNvSpPr>
            <a:spLocks noGrp="1"/>
          </p:cNvSpPr>
          <p:nvPr>
            <p:ph type="sldNum" sz="quarter" idx="12"/>
          </p:nvPr>
        </p:nvSpPr>
        <p:spPr/>
        <p:txBody>
          <a:bodyPr/>
          <a:lstStyle/>
          <a:p>
            <a:fld id="{07E559B2-24E8-4213-AECB-E5272B817662}" type="slidenum">
              <a:rPr lang="en-US" smtClean="0"/>
              <a:t>14</a:t>
            </a:fld>
            <a:endParaRPr lang="en-US"/>
          </a:p>
        </p:txBody>
      </p:sp>
    </p:spTree>
    <p:extLst>
      <p:ext uri="{BB962C8B-B14F-4D97-AF65-F5344CB8AC3E}">
        <p14:creationId xmlns:p14="http://schemas.microsoft.com/office/powerpoint/2010/main" val="4160982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 Permissions in </a:t>
            </a:r>
            <a:r>
              <a:rPr lang="en-US" b="1" dirty="0" smtClean="0"/>
              <a:t>Linux</a:t>
            </a:r>
            <a:endParaRPr lang="en-US" dirty="0"/>
          </a:p>
        </p:txBody>
      </p:sp>
      <p:sp>
        <p:nvSpPr>
          <p:cNvPr id="3" name="Content Placeholder 2"/>
          <p:cNvSpPr>
            <a:spLocks noGrp="1"/>
          </p:cNvSpPr>
          <p:nvPr>
            <p:ph idx="1"/>
          </p:nvPr>
        </p:nvSpPr>
        <p:spPr/>
        <p:txBody>
          <a:bodyPr/>
          <a:lstStyle/>
          <a:p>
            <a:r>
              <a:rPr lang="en-US" dirty="0"/>
              <a:t>Linux is </a:t>
            </a:r>
            <a:r>
              <a:rPr lang="en-US" dirty="0" smtClean="0"/>
              <a:t>a clone of UNIX, the </a:t>
            </a:r>
            <a:r>
              <a:rPr lang="en-US" b="1" dirty="0" smtClean="0"/>
              <a:t>multi-user operating system </a:t>
            </a:r>
            <a:r>
              <a:rPr lang="en-US" dirty="0" smtClean="0"/>
              <a:t>which can be accessed by many users simultaneously. </a:t>
            </a:r>
          </a:p>
          <a:p>
            <a:r>
              <a:rPr lang="en-US" dirty="0" smtClean="0"/>
              <a:t>Linux can also be used in mainframes and servers without any modifications. </a:t>
            </a:r>
          </a:p>
          <a:p>
            <a:r>
              <a:rPr lang="en-US" dirty="0" smtClean="0"/>
              <a:t>But this raises security concerns as an unsolicited or </a:t>
            </a:r>
            <a:r>
              <a:rPr lang="en-US" b="1" dirty="0" smtClean="0"/>
              <a:t>malign user</a:t>
            </a:r>
            <a:r>
              <a:rPr lang="en-US" dirty="0" smtClean="0"/>
              <a:t> can </a:t>
            </a:r>
            <a:r>
              <a:rPr lang="en-US" b="1" dirty="0" smtClean="0"/>
              <a:t>corrupt, change or remove crucial data</a:t>
            </a:r>
            <a:r>
              <a:rPr lang="en-US" dirty="0" smtClean="0"/>
              <a:t>. </a:t>
            </a:r>
          </a:p>
          <a:p>
            <a:r>
              <a:rPr lang="en-US" dirty="0" smtClean="0"/>
              <a:t>For </a:t>
            </a:r>
            <a:r>
              <a:rPr lang="en-US" dirty="0"/>
              <a:t>effective security, Linux divides authorization into 2 levels. </a:t>
            </a:r>
          </a:p>
          <a:p>
            <a:pPr lvl="1"/>
            <a:r>
              <a:rPr lang="en-US" dirty="0"/>
              <a:t>Ownership</a:t>
            </a:r>
          </a:p>
          <a:p>
            <a:pPr lvl="1"/>
            <a:r>
              <a:rPr lang="en-US" dirty="0"/>
              <a:t>Permission</a:t>
            </a:r>
          </a:p>
          <a:p>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2</a:t>
            </a:fld>
            <a:endParaRPr lang="en-US" dirty="0"/>
          </a:p>
        </p:txBody>
      </p:sp>
    </p:spTree>
    <p:extLst>
      <p:ext uri="{BB962C8B-B14F-4D97-AF65-F5344CB8AC3E}">
        <p14:creationId xmlns:p14="http://schemas.microsoft.com/office/powerpoint/2010/main" val="279777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Ownership of Linux </a:t>
            </a:r>
            <a:r>
              <a:rPr lang="en-US" b="1" dirty="0" smtClean="0"/>
              <a:t>files</a:t>
            </a:r>
            <a:endParaRPr lang="en-US" dirty="0"/>
          </a:p>
        </p:txBody>
      </p:sp>
      <p:sp>
        <p:nvSpPr>
          <p:cNvPr id="3" name="Content Placeholder 2"/>
          <p:cNvSpPr>
            <a:spLocks noGrp="1"/>
          </p:cNvSpPr>
          <p:nvPr>
            <p:ph idx="1"/>
          </p:nvPr>
        </p:nvSpPr>
        <p:spPr>
          <a:xfrm>
            <a:off x="1154954" y="2603500"/>
            <a:ext cx="9638384" cy="3891304"/>
          </a:xfrm>
        </p:spPr>
        <p:txBody>
          <a:bodyPr>
            <a:normAutofit fontScale="77500" lnSpcReduction="20000"/>
          </a:bodyPr>
          <a:lstStyle/>
          <a:p>
            <a:r>
              <a:rPr lang="en-US" dirty="0"/>
              <a:t>Every file and directory on your Unix/Linux system is assigned 3 types of </a:t>
            </a:r>
            <a:r>
              <a:rPr lang="en-US" dirty="0" smtClean="0"/>
              <a:t>owners:</a:t>
            </a:r>
            <a:endParaRPr lang="en-US" dirty="0"/>
          </a:p>
          <a:p>
            <a:pPr lvl="1"/>
            <a:r>
              <a:rPr lang="en-US" b="1" dirty="0"/>
              <a:t>User</a:t>
            </a:r>
          </a:p>
          <a:p>
            <a:pPr lvl="2"/>
            <a:r>
              <a:rPr lang="en-US" dirty="0"/>
              <a:t>A user is the owner of the file. By default, the person who created a file becomes its owner. Hence, a user is also sometimes called an owner. </a:t>
            </a:r>
          </a:p>
          <a:p>
            <a:pPr lvl="1"/>
            <a:r>
              <a:rPr lang="en-US" b="1" dirty="0"/>
              <a:t>Group</a:t>
            </a:r>
          </a:p>
          <a:p>
            <a:pPr lvl="2"/>
            <a:r>
              <a:rPr lang="en-US" dirty="0"/>
              <a:t>A </a:t>
            </a:r>
            <a:r>
              <a:rPr lang="en-US" dirty="0" smtClean="0"/>
              <a:t>user-group </a:t>
            </a:r>
            <a:r>
              <a:rPr lang="en-US" dirty="0"/>
              <a:t>can contain multiple users. All users belonging to a group will have the same access permissions to the file. </a:t>
            </a:r>
            <a:endParaRPr lang="en-US" dirty="0" smtClean="0"/>
          </a:p>
          <a:p>
            <a:pPr lvl="2"/>
            <a:r>
              <a:rPr lang="en-US" dirty="0" smtClean="0"/>
              <a:t>Suppose </a:t>
            </a:r>
            <a:r>
              <a:rPr lang="en-US" dirty="0"/>
              <a:t>you have a project where a number of people require access to a file. Instead of manually assigning permissions to each user, you could add all users to a group, and assign group permission to file such that only this group members and no one else can read or modify the files. </a:t>
            </a:r>
          </a:p>
          <a:p>
            <a:pPr lvl="1"/>
            <a:r>
              <a:rPr lang="en-US" b="1" dirty="0"/>
              <a:t>Other</a:t>
            </a:r>
          </a:p>
          <a:p>
            <a:pPr lvl="2"/>
            <a:r>
              <a:rPr lang="en-US" dirty="0"/>
              <a:t>Any other user who has access to a file. This person has neither created the file, nor he belongs to a </a:t>
            </a:r>
            <a:r>
              <a:rPr lang="en-US" dirty="0" err="1"/>
              <a:t>usergroup</a:t>
            </a:r>
            <a:r>
              <a:rPr lang="en-US" dirty="0"/>
              <a:t> who could own the file. Practically, it means everybody else. Hence, when you set the permission for others, it is also referred as set permissions for the world. </a:t>
            </a:r>
          </a:p>
          <a:p>
            <a:r>
              <a:rPr lang="en-US" dirty="0"/>
              <a:t>H</a:t>
            </a:r>
            <a:r>
              <a:rPr lang="en-US" dirty="0" smtClean="0"/>
              <a:t>ow </a:t>
            </a:r>
            <a:r>
              <a:rPr lang="en-US" dirty="0"/>
              <a:t>does </a:t>
            </a:r>
            <a:r>
              <a:rPr lang="en-US" b="1" dirty="0"/>
              <a:t>Linux distinguish </a:t>
            </a:r>
            <a:r>
              <a:rPr lang="en-US" dirty="0"/>
              <a:t>between these three user types so that a user 'A' cannot affect a file which contains some other user 'B's' vital </a:t>
            </a:r>
            <a:r>
              <a:rPr lang="en-US" dirty="0" smtClean="0"/>
              <a:t>information/data? </a:t>
            </a:r>
          </a:p>
          <a:p>
            <a:pPr lvl="1"/>
            <a:r>
              <a:rPr lang="en-US" dirty="0" smtClean="0"/>
              <a:t>This </a:t>
            </a:r>
            <a:r>
              <a:rPr lang="en-US" dirty="0"/>
              <a:t>is where </a:t>
            </a:r>
            <a:r>
              <a:rPr lang="en-US" b="1" dirty="0"/>
              <a:t>Permissions</a:t>
            </a:r>
            <a:r>
              <a:rPr lang="en-US" dirty="0"/>
              <a:t> set in, and they define </a:t>
            </a:r>
            <a:r>
              <a:rPr lang="en-US" b="1" dirty="0"/>
              <a:t>user behavior</a:t>
            </a:r>
            <a:r>
              <a:rPr lang="en-US" dirty="0"/>
              <a:t>. </a:t>
            </a:r>
          </a:p>
          <a:p>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3</a:t>
            </a:fld>
            <a:endParaRPr lang="en-US"/>
          </a:p>
        </p:txBody>
      </p:sp>
    </p:spTree>
    <p:extLst>
      <p:ext uri="{BB962C8B-B14F-4D97-AF65-F5344CB8AC3E}">
        <p14:creationId xmlns:p14="http://schemas.microsoft.com/office/powerpoint/2010/main" val="3948114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Permissions</a:t>
            </a:r>
            <a:endParaRPr lang="en-US" dirty="0"/>
          </a:p>
        </p:txBody>
      </p:sp>
      <p:sp>
        <p:nvSpPr>
          <p:cNvPr id="3" name="Content Placeholder 2"/>
          <p:cNvSpPr>
            <a:spLocks noGrp="1"/>
          </p:cNvSpPr>
          <p:nvPr>
            <p:ph idx="1"/>
          </p:nvPr>
        </p:nvSpPr>
        <p:spPr>
          <a:xfrm>
            <a:off x="1154954" y="2603500"/>
            <a:ext cx="9672567" cy="3831483"/>
          </a:xfrm>
        </p:spPr>
        <p:txBody>
          <a:bodyPr>
            <a:normAutofit fontScale="85000" lnSpcReduction="20000"/>
          </a:bodyPr>
          <a:lstStyle/>
          <a:p>
            <a:r>
              <a:rPr lang="en-US" dirty="0"/>
              <a:t>Every file and directory in your UNIX/Linux system has following 3 permissions defined for all the 3 </a:t>
            </a:r>
            <a:r>
              <a:rPr lang="en-US" dirty="0" smtClean="0"/>
              <a:t>owners:</a:t>
            </a:r>
          </a:p>
          <a:p>
            <a:pPr lvl="1"/>
            <a:r>
              <a:rPr lang="en-US" b="1" dirty="0" smtClean="0"/>
              <a:t>Read</a:t>
            </a:r>
          </a:p>
          <a:p>
            <a:pPr lvl="2"/>
            <a:r>
              <a:rPr lang="en-US" dirty="0" smtClean="0"/>
              <a:t>This </a:t>
            </a:r>
            <a:r>
              <a:rPr lang="en-US" dirty="0"/>
              <a:t>permission give you the authority to open and read a file. Read permission on a directory gives you the ability to lists its content.</a:t>
            </a:r>
          </a:p>
          <a:p>
            <a:pPr lvl="1"/>
            <a:r>
              <a:rPr lang="en-US" b="1" dirty="0" smtClean="0"/>
              <a:t>Write</a:t>
            </a:r>
          </a:p>
          <a:p>
            <a:pPr lvl="2"/>
            <a:r>
              <a:rPr lang="en-US" dirty="0" smtClean="0"/>
              <a:t>The </a:t>
            </a:r>
            <a:r>
              <a:rPr lang="en-US" dirty="0"/>
              <a:t>write permission gives you the authority to modify the contents of a file. The write permission on a directory gives you the authority to add, remove and rename files stored in the directory. </a:t>
            </a:r>
            <a:endParaRPr lang="en-US" dirty="0" smtClean="0"/>
          </a:p>
          <a:p>
            <a:pPr lvl="2"/>
            <a:r>
              <a:rPr lang="en-US" dirty="0" smtClean="0"/>
              <a:t>Consider </a:t>
            </a:r>
            <a:r>
              <a:rPr lang="en-US" dirty="0"/>
              <a:t>a scenario where you have to write permission on file but do not have write permission on the directory where the file is stored. You will be able to modify the file contents. But you will not be able to rename, move or remove the file from the directory.</a:t>
            </a:r>
          </a:p>
          <a:p>
            <a:pPr lvl="1"/>
            <a:r>
              <a:rPr lang="en-US" b="1" dirty="0" smtClean="0"/>
              <a:t>Execute</a:t>
            </a:r>
          </a:p>
          <a:p>
            <a:pPr lvl="2"/>
            <a:r>
              <a:rPr lang="en-US" dirty="0" smtClean="0"/>
              <a:t>In </a:t>
            </a:r>
            <a:r>
              <a:rPr lang="en-US" dirty="0"/>
              <a:t>Windows, an executable program usually has an extension ".exe" and which you can easily run. In Unix/Linux, you cannot run a program unless the execute permission is set. </a:t>
            </a:r>
            <a:endParaRPr lang="en-US" dirty="0" smtClean="0"/>
          </a:p>
          <a:p>
            <a:pPr lvl="2"/>
            <a:r>
              <a:rPr lang="en-US" dirty="0" smtClean="0"/>
              <a:t>If </a:t>
            </a:r>
            <a:r>
              <a:rPr lang="en-US" dirty="0"/>
              <a:t>the execute permission is not set, you might still be able to see/modify the program code(provided read &amp; write permissions are set), but not run it.</a:t>
            </a:r>
          </a:p>
          <a:p>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4</a:t>
            </a:fld>
            <a:endParaRPr lang="en-US"/>
          </a:p>
        </p:txBody>
      </p:sp>
    </p:spTree>
    <p:extLst>
      <p:ext uri="{BB962C8B-B14F-4D97-AF65-F5344CB8AC3E}">
        <p14:creationId xmlns:p14="http://schemas.microsoft.com/office/powerpoint/2010/main" val="1978931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Permissions applied</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3379" y="2505237"/>
            <a:ext cx="5896599" cy="3934846"/>
          </a:xfrm>
        </p:spPr>
      </p:pic>
      <p:sp>
        <p:nvSpPr>
          <p:cNvPr id="4" name="Slide Number Placeholder 3"/>
          <p:cNvSpPr>
            <a:spLocks noGrp="1"/>
          </p:cNvSpPr>
          <p:nvPr>
            <p:ph type="sldNum" sz="quarter" idx="12"/>
          </p:nvPr>
        </p:nvSpPr>
        <p:spPr/>
        <p:txBody>
          <a:bodyPr/>
          <a:lstStyle/>
          <a:p>
            <a:fld id="{07E559B2-24E8-4213-AECB-E5272B817662}" type="slidenum">
              <a:rPr lang="en-US" smtClean="0"/>
              <a:t>5</a:t>
            </a:fld>
            <a:endParaRPr lang="en-US"/>
          </a:p>
        </p:txBody>
      </p:sp>
    </p:spTree>
    <p:extLst>
      <p:ext uri="{BB962C8B-B14F-4D97-AF65-F5344CB8AC3E}">
        <p14:creationId xmlns:p14="http://schemas.microsoft.com/office/powerpoint/2010/main" val="3519523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Permissions in action</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Type </a:t>
            </a:r>
            <a:r>
              <a:rPr lang="en-US" dirty="0" smtClean="0">
                <a:latin typeface="Consolas" panose="020B0609020204030204" pitchFamily="49" charset="0"/>
              </a:rPr>
              <a:t>l</a:t>
            </a:r>
            <a:r>
              <a:rPr lang="en-US" b="1" dirty="0" smtClean="0">
                <a:latin typeface="Consolas" panose="020B0609020204030204" pitchFamily="49" charset="0"/>
              </a:rPr>
              <a:t>s -l</a:t>
            </a:r>
            <a:r>
              <a:rPr lang="en-US" dirty="0" smtClean="0">
                <a:latin typeface="Consolas" panose="020B0609020204030204" pitchFamily="49" charset="0"/>
              </a:rPr>
              <a:t> </a:t>
            </a:r>
            <a:r>
              <a:rPr lang="en-US" dirty="0"/>
              <a:t>on </a:t>
            </a:r>
            <a:r>
              <a:rPr lang="en-US" dirty="0" smtClean="0"/>
              <a:t>terminal:</a:t>
            </a:r>
          </a:p>
          <a:p>
            <a:pPr lvl="1"/>
            <a:r>
              <a:rPr lang="en-US" dirty="0" smtClean="0"/>
              <a:t>Result: </a:t>
            </a:r>
            <a:r>
              <a:rPr lang="en-US" b="1" dirty="0" smtClean="0">
                <a:latin typeface="Consolas" panose="020B0609020204030204" pitchFamily="49" charset="0"/>
              </a:rPr>
              <a:t>-</a:t>
            </a:r>
            <a:r>
              <a:rPr lang="en-US" b="1" dirty="0" err="1" smtClean="0">
                <a:latin typeface="Consolas" panose="020B0609020204030204" pitchFamily="49" charset="0"/>
              </a:rPr>
              <a:t>rw</a:t>
            </a:r>
            <a:r>
              <a:rPr lang="en-US" b="1" dirty="0" smtClean="0">
                <a:latin typeface="Consolas" panose="020B0609020204030204" pitchFamily="49" charset="0"/>
              </a:rPr>
              <a:t>-</a:t>
            </a:r>
            <a:r>
              <a:rPr lang="en-US" b="1" dirty="0" err="1" smtClean="0">
                <a:latin typeface="Consolas" panose="020B0609020204030204" pitchFamily="49" charset="0"/>
              </a:rPr>
              <a:t>rw</a:t>
            </a:r>
            <a:r>
              <a:rPr lang="en-US" b="1" dirty="0" smtClean="0">
                <a:latin typeface="Consolas" panose="020B0609020204030204" pitchFamily="49" charset="0"/>
              </a:rPr>
              <a:t>-r</a:t>
            </a:r>
            <a:r>
              <a:rPr lang="en-US" b="1" dirty="0" smtClean="0">
                <a:latin typeface="Consolas" panose="020B0609020204030204" pitchFamily="49" charset="0"/>
              </a:rPr>
              <a:t>–- </a:t>
            </a:r>
            <a:r>
              <a:rPr lang="en-US" b="1" dirty="0" smtClean="0">
                <a:latin typeface="Consolas" panose="020B0609020204030204" pitchFamily="49" charset="0"/>
              </a:rPr>
              <a:t>1 home </a:t>
            </a:r>
            <a:r>
              <a:rPr lang="en-US" b="1" dirty="0" err="1" smtClean="0">
                <a:latin typeface="Consolas" panose="020B0609020204030204" pitchFamily="49" charset="0"/>
              </a:rPr>
              <a:t>home</a:t>
            </a:r>
            <a:endParaRPr lang="en-US" dirty="0" smtClean="0">
              <a:latin typeface="Consolas" panose="020B0609020204030204" pitchFamily="49" charset="0"/>
            </a:endParaRPr>
          </a:p>
          <a:p>
            <a:r>
              <a:rPr lang="en-US" dirty="0"/>
              <a:t>Here, we have highlighted </a:t>
            </a:r>
            <a:r>
              <a:rPr lang="en-US" b="1" dirty="0"/>
              <a:t>'-</a:t>
            </a:r>
            <a:r>
              <a:rPr lang="en-US" b="1" dirty="0" err="1"/>
              <a:t>rw</a:t>
            </a:r>
            <a:r>
              <a:rPr lang="en-US" b="1" dirty="0"/>
              <a:t>-</a:t>
            </a:r>
            <a:r>
              <a:rPr lang="en-US" b="1" dirty="0" err="1"/>
              <a:t>rw</a:t>
            </a:r>
            <a:r>
              <a:rPr lang="en-US" b="1" dirty="0"/>
              <a:t>-r--'</a:t>
            </a:r>
            <a:r>
              <a:rPr lang="en-US" dirty="0"/>
              <a:t>and this weird looking code is the one that tells us about the permissions given to the owner, user group and the world. </a:t>
            </a:r>
            <a:endParaRPr lang="en-US" dirty="0" smtClean="0"/>
          </a:p>
          <a:p>
            <a:pPr lvl="1"/>
            <a:r>
              <a:rPr lang="en-US" dirty="0"/>
              <a:t>T</a:t>
            </a:r>
            <a:r>
              <a:rPr lang="en-US" dirty="0" smtClean="0"/>
              <a:t>he </a:t>
            </a:r>
            <a:r>
              <a:rPr lang="en-US" dirty="0"/>
              <a:t>first '</a:t>
            </a:r>
            <a:r>
              <a:rPr lang="en-US" b="1" dirty="0"/>
              <a:t>-</a:t>
            </a:r>
            <a:r>
              <a:rPr lang="en-US" dirty="0"/>
              <a:t>' implies that we have selected a </a:t>
            </a:r>
            <a:r>
              <a:rPr lang="en-US" dirty="0" smtClean="0"/>
              <a:t>file</a:t>
            </a:r>
            <a:r>
              <a:rPr lang="en-US" dirty="0"/>
              <a:t> (if it were a directory, </a:t>
            </a:r>
            <a:r>
              <a:rPr lang="en-US" b="1" dirty="0"/>
              <a:t>d </a:t>
            </a:r>
            <a:r>
              <a:rPr lang="en-US" dirty="0"/>
              <a:t>would have been </a:t>
            </a:r>
            <a:r>
              <a:rPr lang="en-US" dirty="0" smtClean="0"/>
              <a:t>shown).</a:t>
            </a:r>
          </a:p>
          <a:p>
            <a:r>
              <a:rPr lang="en-US" dirty="0"/>
              <a:t>The </a:t>
            </a:r>
            <a:r>
              <a:rPr lang="en-US" dirty="0" smtClean="0"/>
              <a:t>subsequent characters </a:t>
            </a:r>
            <a:r>
              <a:rPr lang="en-US" dirty="0"/>
              <a:t>are pretty easy to remember.</a:t>
            </a:r>
          </a:p>
          <a:p>
            <a:pPr lvl="1"/>
            <a:r>
              <a:rPr lang="en-US" b="1" dirty="0"/>
              <a:t>r</a:t>
            </a:r>
            <a:r>
              <a:rPr lang="en-US" dirty="0"/>
              <a:t> = read permission</a:t>
            </a:r>
            <a:br>
              <a:rPr lang="en-US" dirty="0"/>
            </a:br>
            <a:r>
              <a:rPr lang="en-US" b="1" dirty="0"/>
              <a:t>w</a:t>
            </a:r>
            <a:r>
              <a:rPr lang="en-US" dirty="0"/>
              <a:t> = write permission</a:t>
            </a:r>
            <a:br>
              <a:rPr lang="en-US" dirty="0"/>
            </a:br>
            <a:r>
              <a:rPr lang="en-US" b="1" dirty="0"/>
              <a:t>x</a:t>
            </a:r>
            <a:r>
              <a:rPr lang="en-US" dirty="0"/>
              <a:t> = execute permission</a:t>
            </a:r>
            <a:br>
              <a:rPr lang="en-US" dirty="0"/>
            </a:br>
            <a:r>
              <a:rPr lang="en-US" b="1" dirty="0"/>
              <a:t>-</a:t>
            </a:r>
            <a:r>
              <a:rPr lang="en-US" dirty="0"/>
              <a:t> = no permission </a:t>
            </a:r>
          </a:p>
          <a:p>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6</a:t>
            </a:fld>
            <a:endParaRPr lang="en-US"/>
          </a:p>
        </p:txBody>
      </p:sp>
    </p:spTree>
    <p:extLst>
      <p:ext uri="{BB962C8B-B14F-4D97-AF65-F5344CB8AC3E}">
        <p14:creationId xmlns:p14="http://schemas.microsoft.com/office/powerpoint/2010/main" val="240918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Permissions explained</a:t>
            </a:r>
            <a:endParaRPr lang="en-US" b="1" dirty="0"/>
          </a:p>
        </p:txBody>
      </p:sp>
      <p:sp>
        <p:nvSpPr>
          <p:cNvPr id="3" name="Content Placeholder 2"/>
          <p:cNvSpPr>
            <a:spLocks noGrp="1"/>
          </p:cNvSpPr>
          <p:nvPr>
            <p:ph idx="1"/>
          </p:nvPr>
        </p:nvSpPr>
        <p:spPr/>
        <p:txBody>
          <a:bodyPr>
            <a:normAutofit fontScale="85000" lnSpcReduction="20000"/>
          </a:bodyPr>
          <a:lstStyle/>
          <a:p>
            <a:pPr marL="342900" lvl="1" indent="-342900"/>
            <a:r>
              <a:rPr lang="en-US" dirty="0"/>
              <a:t>Result: </a:t>
            </a:r>
            <a:r>
              <a:rPr lang="en-US" b="1" dirty="0">
                <a:latin typeface="Consolas" panose="020B0609020204030204" pitchFamily="49" charset="0"/>
              </a:rPr>
              <a:t>-</a:t>
            </a:r>
            <a:r>
              <a:rPr lang="en-US" b="1" dirty="0" err="1">
                <a:latin typeface="Consolas" panose="020B0609020204030204" pitchFamily="49" charset="0"/>
              </a:rPr>
              <a:t>rw</a:t>
            </a:r>
            <a:r>
              <a:rPr lang="en-US" b="1" dirty="0">
                <a:latin typeface="Consolas" panose="020B0609020204030204" pitchFamily="49" charset="0"/>
              </a:rPr>
              <a:t>-</a:t>
            </a:r>
            <a:r>
              <a:rPr lang="en-US" b="1" dirty="0" err="1">
                <a:latin typeface="Consolas" panose="020B0609020204030204" pitchFamily="49" charset="0"/>
              </a:rPr>
              <a:t>rw</a:t>
            </a:r>
            <a:r>
              <a:rPr lang="en-US" b="1" dirty="0">
                <a:latin typeface="Consolas" panose="020B0609020204030204" pitchFamily="49" charset="0"/>
              </a:rPr>
              <a:t>-r</a:t>
            </a:r>
            <a:r>
              <a:rPr lang="en-US" b="1" dirty="0" smtClean="0">
                <a:latin typeface="Consolas" panose="020B0609020204030204" pitchFamily="49" charset="0"/>
              </a:rPr>
              <a:t>–- </a:t>
            </a:r>
            <a:r>
              <a:rPr lang="en-US" b="1" dirty="0">
                <a:latin typeface="Consolas" panose="020B0609020204030204" pitchFamily="49" charset="0"/>
              </a:rPr>
              <a:t>1 home </a:t>
            </a:r>
            <a:r>
              <a:rPr lang="en-US" b="1" dirty="0" err="1">
                <a:latin typeface="Consolas" panose="020B0609020204030204" pitchFamily="49" charset="0"/>
              </a:rPr>
              <a:t>home</a:t>
            </a:r>
            <a:endParaRPr lang="en-US" b="1" dirty="0">
              <a:latin typeface="Consolas" panose="020B0609020204030204" pitchFamily="49" charset="0"/>
            </a:endParaRPr>
          </a:p>
          <a:p>
            <a:pPr lvl="1"/>
            <a:r>
              <a:rPr lang="en-US" dirty="0"/>
              <a:t>The first part of the code is </a:t>
            </a:r>
            <a:r>
              <a:rPr lang="en-US" b="1" dirty="0"/>
              <a:t>'</a:t>
            </a:r>
            <a:r>
              <a:rPr lang="en-US" b="1" dirty="0" err="1"/>
              <a:t>rw</a:t>
            </a:r>
            <a:r>
              <a:rPr lang="en-US" b="1" dirty="0"/>
              <a:t>-'</a:t>
            </a:r>
            <a:r>
              <a:rPr lang="en-US" dirty="0"/>
              <a:t>. This suggests that the owner 'Home' can: </a:t>
            </a:r>
            <a:endParaRPr lang="en-US" dirty="0" smtClean="0"/>
          </a:p>
          <a:p>
            <a:pPr lvl="2"/>
            <a:r>
              <a:rPr lang="en-US" dirty="0"/>
              <a:t>Read the file</a:t>
            </a:r>
          </a:p>
          <a:p>
            <a:pPr lvl="2"/>
            <a:r>
              <a:rPr lang="en-US" dirty="0"/>
              <a:t>Write or edit the file</a:t>
            </a:r>
          </a:p>
          <a:p>
            <a:pPr lvl="2"/>
            <a:r>
              <a:rPr lang="en-US" dirty="0"/>
              <a:t>He cannot execute the file since the execute bit is set to '-'.</a:t>
            </a:r>
          </a:p>
          <a:p>
            <a:pPr lvl="2"/>
            <a:r>
              <a:rPr lang="en-US" dirty="0"/>
              <a:t>By design, many Linux distributions like Fedora, CentOS, Ubuntu, etc. will add users to a group of the same group name as the user name. Thus, a user 'tom' is added to a group named </a:t>
            </a:r>
            <a:r>
              <a:rPr lang="en-US" dirty="0" smtClean="0"/>
              <a:t>'tom‘</a:t>
            </a:r>
          </a:p>
          <a:p>
            <a:pPr lvl="1"/>
            <a:r>
              <a:rPr lang="en-US" dirty="0"/>
              <a:t>The second part is </a:t>
            </a:r>
            <a:r>
              <a:rPr lang="en-US" b="1" dirty="0"/>
              <a:t>'</a:t>
            </a:r>
            <a:r>
              <a:rPr lang="en-US" b="1" dirty="0" err="1"/>
              <a:t>rw</a:t>
            </a:r>
            <a:r>
              <a:rPr lang="en-US" b="1" dirty="0"/>
              <a:t>-'.</a:t>
            </a:r>
            <a:r>
              <a:rPr lang="en-US" dirty="0"/>
              <a:t> It for the user group 'Home' and group-members can: </a:t>
            </a:r>
          </a:p>
          <a:p>
            <a:pPr lvl="2"/>
            <a:r>
              <a:rPr lang="en-US" dirty="0"/>
              <a:t>Read the file</a:t>
            </a:r>
          </a:p>
          <a:p>
            <a:pPr lvl="2"/>
            <a:r>
              <a:rPr lang="en-US" dirty="0"/>
              <a:t>Write or edit the file</a:t>
            </a:r>
          </a:p>
          <a:p>
            <a:pPr lvl="1"/>
            <a:r>
              <a:rPr lang="en-US" dirty="0"/>
              <a:t>The third part is for the world which means any user. It says </a:t>
            </a:r>
            <a:r>
              <a:rPr lang="en-US" b="1" dirty="0"/>
              <a:t>'r--'.</a:t>
            </a:r>
            <a:r>
              <a:rPr lang="en-US" dirty="0"/>
              <a:t> This means the user can only: </a:t>
            </a:r>
          </a:p>
          <a:p>
            <a:pPr lvl="2"/>
            <a:r>
              <a:rPr lang="en-US" dirty="0"/>
              <a:t>Read the file</a:t>
            </a:r>
          </a:p>
        </p:txBody>
      </p:sp>
      <p:sp>
        <p:nvSpPr>
          <p:cNvPr id="4" name="Slide Number Placeholder 3"/>
          <p:cNvSpPr>
            <a:spLocks noGrp="1"/>
          </p:cNvSpPr>
          <p:nvPr>
            <p:ph type="sldNum" sz="quarter" idx="12"/>
          </p:nvPr>
        </p:nvSpPr>
        <p:spPr/>
        <p:txBody>
          <a:bodyPr/>
          <a:lstStyle/>
          <a:p>
            <a:fld id="{07E559B2-24E8-4213-AECB-E5272B817662}" type="slidenum">
              <a:rPr lang="en-US" smtClean="0"/>
              <a:t>7</a:t>
            </a:fld>
            <a:endParaRPr lang="en-US"/>
          </a:p>
        </p:txBody>
      </p:sp>
    </p:spTree>
    <p:extLst>
      <p:ext uri="{BB962C8B-B14F-4D97-AF65-F5344CB8AC3E}">
        <p14:creationId xmlns:p14="http://schemas.microsoft.com/office/powerpoint/2010/main" val="1900308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34182" cy="706964"/>
          </a:xfrm>
        </p:spPr>
        <p:txBody>
          <a:bodyPr/>
          <a:lstStyle/>
          <a:p>
            <a:r>
              <a:rPr lang="en-US" sz="3200" b="1" dirty="0"/>
              <a:t>Changing file/directory </a:t>
            </a:r>
            <a:r>
              <a:rPr lang="en-US" sz="3200" b="1" dirty="0" smtClean="0"/>
              <a:t>permissions</a:t>
            </a:r>
            <a:endParaRPr lang="en-US" sz="3200" b="1" dirty="0"/>
          </a:p>
        </p:txBody>
      </p:sp>
      <p:sp>
        <p:nvSpPr>
          <p:cNvPr id="3" name="Content Placeholder 2"/>
          <p:cNvSpPr>
            <a:spLocks noGrp="1"/>
          </p:cNvSpPr>
          <p:nvPr>
            <p:ph idx="1"/>
          </p:nvPr>
        </p:nvSpPr>
        <p:spPr/>
        <p:txBody>
          <a:bodyPr/>
          <a:lstStyle/>
          <a:p>
            <a:r>
              <a:rPr lang="en-US" dirty="0"/>
              <a:t>Say you do not want your colleague to see your personal images. </a:t>
            </a:r>
            <a:endParaRPr lang="en-US" dirty="0" smtClean="0"/>
          </a:p>
          <a:p>
            <a:r>
              <a:rPr lang="en-US" dirty="0" smtClean="0"/>
              <a:t>This </a:t>
            </a:r>
            <a:r>
              <a:rPr lang="en-US" dirty="0"/>
              <a:t>can be achieved by changing file permissions. </a:t>
            </a:r>
          </a:p>
          <a:p>
            <a:r>
              <a:rPr lang="en-US" dirty="0"/>
              <a:t>We can use the '</a:t>
            </a:r>
            <a:r>
              <a:rPr lang="en-US" b="1" dirty="0" err="1"/>
              <a:t>chmod</a:t>
            </a:r>
            <a:r>
              <a:rPr lang="en-US" b="1" dirty="0"/>
              <a:t>'</a:t>
            </a:r>
            <a:r>
              <a:rPr lang="en-US" dirty="0"/>
              <a:t> command which stands for 'change mode'. </a:t>
            </a:r>
            <a:endParaRPr lang="en-US" dirty="0" smtClean="0"/>
          </a:p>
          <a:p>
            <a:r>
              <a:rPr lang="en-US" dirty="0" smtClean="0"/>
              <a:t>Using </a:t>
            </a:r>
            <a:r>
              <a:rPr lang="en-US" dirty="0"/>
              <a:t>the command, we can set permissions (read, write, execute) on a file/directory for the owner, group and the world. </a:t>
            </a:r>
            <a:endParaRPr lang="en-US" dirty="0" smtClean="0"/>
          </a:p>
          <a:p>
            <a:r>
              <a:rPr lang="en-US" b="1" dirty="0" smtClean="0"/>
              <a:t>Syntax</a:t>
            </a:r>
            <a:r>
              <a:rPr lang="en-US" b="1" dirty="0"/>
              <a:t>:</a:t>
            </a:r>
            <a:r>
              <a:rPr lang="en-US" dirty="0"/>
              <a:t> </a:t>
            </a:r>
            <a:r>
              <a:rPr lang="en-US" b="1" dirty="0" err="1">
                <a:latin typeface="Consolas" panose="020B0609020204030204" pitchFamily="49" charset="0"/>
              </a:rPr>
              <a:t>chmod</a:t>
            </a:r>
            <a:r>
              <a:rPr lang="en-US" b="1" dirty="0">
                <a:latin typeface="Consolas" panose="020B0609020204030204" pitchFamily="49" charset="0"/>
              </a:rPr>
              <a:t> permissions filename</a:t>
            </a:r>
          </a:p>
          <a:p>
            <a:r>
              <a:rPr lang="en-US" dirty="0"/>
              <a:t>There are 2 ways to use the command:</a:t>
            </a:r>
          </a:p>
          <a:p>
            <a:pPr lvl="1"/>
            <a:r>
              <a:rPr lang="en-US" b="1" dirty="0"/>
              <a:t>Absolute mode</a:t>
            </a:r>
            <a:endParaRPr lang="en-US" dirty="0"/>
          </a:p>
          <a:p>
            <a:pPr lvl="1"/>
            <a:r>
              <a:rPr lang="en-US" b="1" dirty="0"/>
              <a:t>Symbolic mode</a:t>
            </a:r>
            <a:endParaRPr lang="en-US" dirty="0"/>
          </a:p>
          <a:p>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8</a:t>
            </a:fld>
            <a:endParaRPr lang="en-US"/>
          </a:p>
        </p:txBody>
      </p:sp>
    </p:spTree>
    <p:extLst>
      <p:ext uri="{BB962C8B-B14F-4D97-AF65-F5344CB8AC3E}">
        <p14:creationId xmlns:p14="http://schemas.microsoft.com/office/powerpoint/2010/main" val="1255019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Absolute(Numeric) Mode</a:t>
            </a:r>
          </a:p>
        </p:txBody>
      </p:sp>
      <p:sp>
        <p:nvSpPr>
          <p:cNvPr id="3" name="Content Placeholder 2"/>
          <p:cNvSpPr>
            <a:spLocks noGrp="1"/>
          </p:cNvSpPr>
          <p:nvPr>
            <p:ph idx="1"/>
          </p:nvPr>
        </p:nvSpPr>
        <p:spPr/>
        <p:txBody>
          <a:bodyPr/>
          <a:lstStyle/>
          <a:p>
            <a:r>
              <a:rPr lang="en-US" dirty="0"/>
              <a:t>In this mode, file permissions are </a:t>
            </a:r>
            <a:r>
              <a:rPr lang="en-US" b="1" dirty="0"/>
              <a:t>not represented as characters but a three-digit </a:t>
            </a:r>
            <a:r>
              <a:rPr lang="en-US" b="1" dirty="0" smtClean="0"/>
              <a:t>OCTAL </a:t>
            </a:r>
            <a:r>
              <a:rPr lang="en-US" b="1" dirty="0"/>
              <a:t>number</a:t>
            </a:r>
            <a:r>
              <a:rPr lang="en-US" dirty="0"/>
              <a:t>. </a:t>
            </a:r>
          </a:p>
          <a:p>
            <a:r>
              <a:rPr lang="en-US" dirty="0"/>
              <a:t>The table below gives numbers for all for permissions types. </a:t>
            </a:r>
          </a:p>
          <a:p>
            <a:endParaRPr lang="en-US" dirty="0"/>
          </a:p>
        </p:txBody>
      </p:sp>
      <p:sp>
        <p:nvSpPr>
          <p:cNvPr id="4" name="Slide Number Placeholder 3"/>
          <p:cNvSpPr>
            <a:spLocks noGrp="1"/>
          </p:cNvSpPr>
          <p:nvPr>
            <p:ph type="sldNum" sz="quarter" idx="12"/>
          </p:nvPr>
        </p:nvSpPr>
        <p:spPr/>
        <p:txBody>
          <a:bodyPr/>
          <a:lstStyle/>
          <a:p>
            <a:fld id="{07E559B2-24E8-4213-AECB-E5272B817662}" type="slidenum">
              <a:rPr lang="en-US" smtClean="0"/>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37230564"/>
              </p:ext>
            </p:extLst>
          </p:nvPr>
        </p:nvGraphicFramePr>
        <p:xfrm>
          <a:off x="1974274" y="3699162"/>
          <a:ext cx="6504708" cy="2848418"/>
        </p:xfrm>
        <a:graphic>
          <a:graphicData uri="http://schemas.openxmlformats.org/drawingml/2006/table">
            <a:tbl>
              <a:tblPr/>
              <a:tblGrid>
                <a:gridCol w="2168236">
                  <a:extLst>
                    <a:ext uri="{9D8B030D-6E8A-4147-A177-3AD203B41FA5}">
                      <a16:colId xmlns:a16="http://schemas.microsoft.com/office/drawing/2014/main" val="3072368691"/>
                    </a:ext>
                  </a:extLst>
                </a:gridCol>
                <a:gridCol w="2168236">
                  <a:extLst>
                    <a:ext uri="{9D8B030D-6E8A-4147-A177-3AD203B41FA5}">
                      <a16:colId xmlns:a16="http://schemas.microsoft.com/office/drawing/2014/main" val="2694126937"/>
                    </a:ext>
                  </a:extLst>
                </a:gridCol>
                <a:gridCol w="2168236">
                  <a:extLst>
                    <a:ext uri="{9D8B030D-6E8A-4147-A177-3AD203B41FA5}">
                      <a16:colId xmlns:a16="http://schemas.microsoft.com/office/drawing/2014/main" val="369540168"/>
                    </a:ext>
                  </a:extLst>
                </a:gridCol>
              </a:tblGrid>
              <a:tr h="270866">
                <a:tc>
                  <a:txBody>
                    <a:bodyPr/>
                    <a:lstStyle/>
                    <a:p>
                      <a:pPr algn="ctr"/>
                      <a:r>
                        <a:rPr lang="en-US" sz="1400" b="1">
                          <a:effectLst/>
                        </a:rPr>
                        <a:t>Number</a:t>
                      </a:r>
                      <a:r>
                        <a:rPr lang="en-US" sz="1400"/>
                        <a:t> </a:t>
                      </a:r>
                    </a:p>
                  </a:txBody>
                  <a:tcPr anchor="ctr">
                    <a:lnL>
                      <a:noFill/>
                    </a:lnL>
                    <a:lnR>
                      <a:noFill/>
                    </a:lnR>
                    <a:lnT>
                      <a:noFill/>
                    </a:lnT>
                    <a:lnB>
                      <a:noFill/>
                    </a:lnB>
                  </a:tcPr>
                </a:tc>
                <a:tc>
                  <a:txBody>
                    <a:bodyPr/>
                    <a:lstStyle/>
                    <a:p>
                      <a:pPr algn="ctr"/>
                      <a:r>
                        <a:rPr lang="en-US" sz="1400" b="1">
                          <a:effectLst/>
                        </a:rPr>
                        <a:t>Permission Type</a:t>
                      </a:r>
                      <a:r>
                        <a:rPr lang="en-US" sz="1400"/>
                        <a:t> </a:t>
                      </a:r>
                    </a:p>
                  </a:txBody>
                  <a:tcPr anchor="ctr">
                    <a:lnL>
                      <a:noFill/>
                    </a:lnL>
                    <a:lnR>
                      <a:noFill/>
                    </a:lnR>
                    <a:lnT>
                      <a:noFill/>
                    </a:lnT>
                    <a:lnB>
                      <a:noFill/>
                    </a:lnB>
                  </a:tcPr>
                </a:tc>
                <a:tc>
                  <a:txBody>
                    <a:bodyPr/>
                    <a:lstStyle/>
                    <a:p>
                      <a:pPr algn="ctr"/>
                      <a:r>
                        <a:rPr lang="en-US" sz="1400" b="1">
                          <a:effectLst/>
                        </a:rPr>
                        <a:t>Symbol</a:t>
                      </a:r>
                      <a:r>
                        <a:rPr lang="en-US" sz="1400"/>
                        <a:t> </a:t>
                      </a:r>
                    </a:p>
                  </a:txBody>
                  <a:tcPr anchor="ctr">
                    <a:lnL>
                      <a:noFill/>
                    </a:lnL>
                    <a:lnR>
                      <a:noFill/>
                    </a:lnR>
                    <a:lnT>
                      <a:noFill/>
                    </a:lnT>
                    <a:lnB>
                      <a:noFill/>
                    </a:lnB>
                  </a:tcPr>
                </a:tc>
                <a:extLst>
                  <a:ext uri="{0D108BD9-81ED-4DB2-BD59-A6C34878D82A}">
                    <a16:rowId xmlns:a16="http://schemas.microsoft.com/office/drawing/2014/main" val="512609836"/>
                  </a:ext>
                </a:extLst>
              </a:tr>
              <a:tr h="270866">
                <a:tc>
                  <a:txBody>
                    <a:bodyPr/>
                    <a:lstStyle/>
                    <a:p>
                      <a:pPr algn="ctr"/>
                      <a:r>
                        <a:rPr lang="en-US" sz="1400">
                          <a:effectLst/>
                        </a:rPr>
                        <a:t>0</a:t>
                      </a:r>
                      <a:r>
                        <a:rPr lang="en-US" sz="1400"/>
                        <a:t> </a:t>
                      </a:r>
                    </a:p>
                  </a:txBody>
                  <a:tcPr anchor="ctr">
                    <a:lnL>
                      <a:noFill/>
                    </a:lnL>
                    <a:lnR>
                      <a:noFill/>
                    </a:lnR>
                    <a:lnT>
                      <a:noFill/>
                    </a:lnT>
                    <a:lnB>
                      <a:noFill/>
                    </a:lnB>
                  </a:tcPr>
                </a:tc>
                <a:tc>
                  <a:txBody>
                    <a:bodyPr/>
                    <a:lstStyle/>
                    <a:p>
                      <a:pPr algn="ctr"/>
                      <a:r>
                        <a:rPr lang="en-US" sz="1400">
                          <a:effectLst/>
                        </a:rPr>
                        <a:t>No Permission</a:t>
                      </a:r>
                      <a:r>
                        <a:rPr lang="en-US" sz="1400"/>
                        <a:t> </a:t>
                      </a:r>
                    </a:p>
                  </a:txBody>
                  <a:tcPr anchor="ctr">
                    <a:lnL>
                      <a:noFill/>
                    </a:lnL>
                    <a:lnR>
                      <a:noFill/>
                    </a:lnR>
                    <a:lnT>
                      <a:noFill/>
                    </a:lnT>
                    <a:lnB>
                      <a:noFill/>
                    </a:lnB>
                  </a:tcPr>
                </a:tc>
                <a:tc>
                  <a:txBody>
                    <a:bodyPr/>
                    <a:lstStyle/>
                    <a:p>
                      <a:pPr algn="ctr"/>
                      <a:r>
                        <a:rPr lang="en-US" sz="1400">
                          <a:effectLst/>
                        </a:rPr>
                        <a:t>---</a:t>
                      </a:r>
                      <a:r>
                        <a:rPr lang="en-US" sz="1400"/>
                        <a:t> </a:t>
                      </a:r>
                    </a:p>
                  </a:txBody>
                  <a:tcPr anchor="ctr">
                    <a:lnL>
                      <a:noFill/>
                    </a:lnL>
                    <a:lnR>
                      <a:noFill/>
                    </a:lnR>
                    <a:lnT>
                      <a:noFill/>
                    </a:lnT>
                    <a:lnB>
                      <a:noFill/>
                    </a:lnB>
                  </a:tcPr>
                </a:tc>
                <a:extLst>
                  <a:ext uri="{0D108BD9-81ED-4DB2-BD59-A6C34878D82A}">
                    <a16:rowId xmlns:a16="http://schemas.microsoft.com/office/drawing/2014/main" val="1132489317"/>
                  </a:ext>
                </a:extLst>
              </a:tr>
              <a:tr h="270866">
                <a:tc>
                  <a:txBody>
                    <a:bodyPr/>
                    <a:lstStyle/>
                    <a:p>
                      <a:pPr algn="ctr"/>
                      <a:r>
                        <a:rPr lang="en-US" sz="1400">
                          <a:effectLst/>
                        </a:rPr>
                        <a:t>1</a:t>
                      </a:r>
                      <a:r>
                        <a:rPr lang="en-US" sz="1400"/>
                        <a:t> </a:t>
                      </a:r>
                    </a:p>
                  </a:txBody>
                  <a:tcPr anchor="ctr">
                    <a:lnL>
                      <a:noFill/>
                    </a:lnL>
                    <a:lnR>
                      <a:noFill/>
                    </a:lnR>
                    <a:lnT>
                      <a:noFill/>
                    </a:lnT>
                    <a:lnB>
                      <a:noFill/>
                    </a:lnB>
                  </a:tcPr>
                </a:tc>
                <a:tc>
                  <a:txBody>
                    <a:bodyPr/>
                    <a:lstStyle/>
                    <a:p>
                      <a:pPr algn="ctr"/>
                      <a:r>
                        <a:rPr lang="en-US" sz="1400">
                          <a:effectLst/>
                        </a:rPr>
                        <a:t>Execute</a:t>
                      </a:r>
                      <a:r>
                        <a:rPr lang="en-US" sz="1400"/>
                        <a:t> </a:t>
                      </a:r>
                    </a:p>
                  </a:txBody>
                  <a:tcPr anchor="ctr">
                    <a:lnL>
                      <a:noFill/>
                    </a:lnL>
                    <a:lnR>
                      <a:noFill/>
                    </a:lnR>
                    <a:lnT>
                      <a:noFill/>
                    </a:lnT>
                    <a:lnB>
                      <a:noFill/>
                    </a:lnB>
                  </a:tcPr>
                </a:tc>
                <a:tc>
                  <a:txBody>
                    <a:bodyPr/>
                    <a:lstStyle/>
                    <a:p>
                      <a:pPr algn="ctr"/>
                      <a:r>
                        <a:rPr lang="en-US" sz="1400">
                          <a:effectLst/>
                        </a:rPr>
                        <a:t>--x</a:t>
                      </a:r>
                      <a:r>
                        <a:rPr lang="en-US" sz="1400"/>
                        <a:t> </a:t>
                      </a:r>
                    </a:p>
                  </a:txBody>
                  <a:tcPr anchor="ctr">
                    <a:lnL>
                      <a:noFill/>
                    </a:lnL>
                    <a:lnR>
                      <a:noFill/>
                    </a:lnR>
                    <a:lnT>
                      <a:noFill/>
                    </a:lnT>
                    <a:lnB>
                      <a:noFill/>
                    </a:lnB>
                  </a:tcPr>
                </a:tc>
                <a:extLst>
                  <a:ext uri="{0D108BD9-81ED-4DB2-BD59-A6C34878D82A}">
                    <a16:rowId xmlns:a16="http://schemas.microsoft.com/office/drawing/2014/main" val="1413139325"/>
                  </a:ext>
                </a:extLst>
              </a:tr>
              <a:tr h="270866">
                <a:tc>
                  <a:txBody>
                    <a:bodyPr/>
                    <a:lstStyle/>
                    <a:p>
                      <a:pPr algn="ctr"/>
                      <a:r>
                        <a:rPr lang="en-US" sz="1400">
                          <a:effectLst/>
                        </a:rPr>
                        <a:t>2</a:t>
                      </a:r>
                      <a:r>
                        <a:rPr lang="en-US" sz="1400"/>
                        <a:t> </a:t>
                      </a:r>
                    </a:p>
                  </a:txBody>
                  <a:tcPr anchor="ctr">
                    <a:lnL>
                      <a:noFill/>
                    </a:lnL>
                    <a:lnR>
                      <a:noFill/>
                    </a:lnR>
                    <a:lnT>
                      <a:noFill/>
                    </a:lnT>
                    <a:lnB>
                      <a:noFill/>
                    </a:lnB>
                  </a:tcPr>
                </a:tc>
                <a:tc>
                  <a:txBody>
                    <a:bodyPr/>
                    <a:lstStyle/>
                    <a:p>
                      <a:pPr algn="ctr"/>
                      <a:r>
                        <a:rPr lang="en-US" sz="1400">
                          <a:effectLst/>
                        </a:rPr>
                        <a:t>Write</a:t>
                      </a:r>
                      <a:r>
                        <a:rPr lang="en-US" sz="1400"/>
                        <a:t> </a:t>
                      </a:r>
                    </a:p>
                  </a:txBody>
                  <a:tcPr anchor="ctr">
                    <a:lnL>
                      <a:noFill/>
                    </a:lnL>
                    <a:lnR>
                      <a:noFill/>
                    </a:lnR>
                    <a:lnT>
                      <a:noFill/>
                    </a:lnT>
                    <a:lnB>
                      <a:noFill/>
                    </a:lnB>
                  </a:tcPr>
                </a:tc>
                <a:tc>
                  <a:txBody>
                    <a:bodyPr/>
                    <a:lstStyle/>
                    <a:p>
                      <a:pPr algn="ctr"/>
                      <a:r>
                        <a:rPr lang="en-US" sz="1400">
                          <a:effectLst/>
                        </a:rPr>
                        <a:t>-w-</a:t>
                      </a:r>
                      <a:r>
                        <a:rPr lang="en-US" sz="1400"/>
                        <a:t> </a:t>
                      </a:r>
                    </a:p>
                  </a:txBody>
                  <a:tcPr anchor="ctr">
                    <a:lnL>
                      <a:noFill/>
                    </a:lnL>
                    <a:lnR>
                      <a:noFill/>
                    </a:lnR>
                    <a:lnT>
                      <a:noFill/>
                    </a:lnT>
                    <a:lnB>
                      <a:noFill/>
                    </a:lnB>
                  </a:tcPr>
                </a:tc>
                <a:extLst>
                  <a:ext uri="{0D108BD9-81ED-4DB2-BD59-A6C34878D82A}">
                    <a16:rowId xmlns:a16="http://schemas.microsoft.com/office/drawing/2014/main" val="2152517904"/>
                  </a:ext>
                </a:extLst>
              </a:tr>
              <a:tr h="270866">
                <a:tc>
                  <a:txBody>
                    <a:bodyPr/>
                    <a:lstStyle/>
                    <a:p>
                      <a:pPr algn="ctr"/>
                      <a:r>
                        <a:rPr lang="en-US" sz="1400">
                          <a:effectLst/>
                        </a:rPr>
                        <a:t>3</a:t>
                      </a:r>
                      <a:r>
                        <a:rPr lang="en-US" sz="1400"/>
                        <a:t> </a:t>
                      </a:r>
                    </a:p>
                  </a:txBody>
                  <a:tcPr anchor="ctr">
                    <a:lnL>
                      <a:noFill/>
                    </a:lnL>
                    <a:lnR>
                      <a:noFill/>
                    </a:lnR>
                    <a:lnT>
                      <a:noFill/>
                    </a:lnT>
                    <a:lnB>
                      <a:noFill/>
                    </a:lnB>
                  </a:tcPr>
                </a:tc>
                <a:tc>
                  <a:txBody>
                    <a:bodyPr/>
                    <a:lstStyle/>
                    <a:p>
                      <a:pPr algn="ctr"/>
                      <a:r>
                        <a:rPr lang="en-US" sz="1400">
                          <a:effectLst/>
                        </a:rPr>
                        <a:t>Execute + Write</a:t>
                      </a:r>
                      <a:r>
                        <a:rPr lang="en-US" sz="1400"/>
                        <a:t> </a:t>
                      </a:r>
                    </a:p>
                  </a:txBody>
                  <a:tcPr anchor="ctr">
                    <a:lnL>
                      <a:noFill/>
                    </a:lnL>
                    <a:lnR>
                      <a:noFill/>
                    </a:lnR>
                    <a:lnT>
                      <a:noFill/>
                    </a:lnT>
                    <a:lnB>
                      <a:noFill/>
                    </a:lnB>
                  </a:tcPr>
                </a:tc>
                <a:tc>
                  <a:txBody>
                    <a:bodyPr/>
                    <a:lstStyle/>
                    <a:p>
                      <a:pPr algn="ctr"/>
                      <a:r>
                        <a:rPr lang="en-US" sz="1400">
                          <a:effectLst/>
                        </a:rPr>
                        <a:t>-wx</a:t>
                      </a:r>
                      <a:r>
                        <a:rPr lang="en-US" sz="1400"/>
                        <a:t> </a:t>
                      </a:r>
                    </a:p>
                  </a:txBody>
                  <a:tcPr anchor="ctr">
                    <a:lnL>
                      <a:noFill/>
                    </a:lnL>
                    <a:lnR>
                      <a:noFill/>
                    </a:lnR>
                    <a:lnT>
                      <a:noFill/>
                    </a:lnT>
                    <a:lnB>
                      <a:noFill/>
                    </a:lnB>
                  </a:tcPr>
                </a:tc>
                <a:extLst>
                  <a:ext uri="{0D108BD9-81ED-4DB2-BD59-A6C34878D82A}">
                    <a16:rowId xmlns:a16="http://schemas.microsoft.com/office/drawing/2014/main" val="2335570232"/>
                  </a:ext>
                </a:extLst>
              </a:tr>
              <a:tr h="270866">
                <a:tc>
                  <a:txBody>
                    <a:bodyPr/>
                    <a:lstStyle/>
                    <a:p>
                      <a:pPr algn="ctr"/>
                      <a:r>
                        <a:rPr lang="en-US" sz="1400">
                          <a:effectLst/>
                        </a:rPr>
                        <a:t>4</a:t>
                      </a:r>
                      <a:r>
                        <a:rPr lang="en-US" sz="1400"/>
                        <a:t> </a:t>
                      </a:r>
                    </a:p>
                  </a:txBody>
                  <a:tcPr anchor="ctr">
                    <a:lnL>
                      <a:noFill/>
                    </a:lnL>
                    <a:lnR>
                      <a:noFill/>
                    </a:lnR>
                    <a:lnT>
                      <a:noFill/>
                    </a:lnT>
                    <a:lnB>
                      <a:noFill/>
                    </a:lnB>
                  </a:tcPr>
                </a:tc>
                <a:tc>
                  <a:txBody>
                    <a:bodyPr/>
                    <a:lstStyle/>
                    <a:p>
                      <a:pPr algn="ctr"/>
                      <a:r>
                        <a:rPr lang="en-US" sz="1400">
                          <a:effectLst/>
                        </a:rPr>
                        <a:t>Read</a:t>
                      </a:r>
                      <a:r>
                        <a:rPr lang="en-US" sz="1400"/>
                        <a:t> </a:t>
                      </a:r>
                    </a:p>
                  </a:txBody>
                  <a:tcPr anchor="ctr">
                    <a:lnL>
                      <a:noFill/>
                    </a:lnL>
                    <a:lnR>
                      <a:noFill/>
                    </a:lnR>
                    <a:lnT>
                      <a:noFill/>
                    </a:lnT>
                    <a:lnB>
                      <a:noFill/>
                    </a:lnB>
                  </a:tcPr>
                </a:tc>
                <a:tc>
                  <a:txBody>
                    <a:bodyPr/>
                    <a:lstStyle/>
                    <a:p>
                      <a:pPr algn="ctr"/>
                      <a:r>
                        <a:rPr lang="en-US" sz="1400">
                          <a:effectLst/>
                        </a:rPr>
                        <a:t>r--</a:t>
                      </a:r>
                      <a:r>
                        <a:rPr lang="en-US" sz="1400"/>
                        <a:t> </a:t>
                      </a:r>
                    </a:p>
                  </a:txBody>
                  <a:tcPr anchor="ctr">
                    <a:lnL>
                      <a:noFill/>
                    </a:lnL>
                    <a:lnR>
                      <a:noFill/>
                    </a:lnR>
                    <a:lnT>
                      <a:noFill/>
                    </a:lnT>
                    <a:lnB>
                      <a:noFill/>
                    </a:lnB>
                  </a:tcPr>
                </a:tc>
                <a:extLst>
                  <a:ext uri="{0D108BD9-81ED-4DB2-BD59-A6C34878D82A}">
                    <a16:rowId xmlns:a16="http://schemas.microsoft.com/office/drawing/2014/main" val="578665315"/>
                  </a:ext>
                </a:extLst>
              </a:tr>
              <a:tr h="270866">
                <a:tc>
                  <a:txBody>
                    <a:bodyPr/>
                    <a:lstStyle/>
                    <a:p>
                      <a:pPr algn="ctr"/>
                      <a:r>
                        <a:rPr lang="en-US" sz="1400">
                          <a:effectLst/>
                        </a:rPr>
                        <a:t>5</a:t>
                      </a:r>
                      <a:r>
                        <a:rPr lang="en-US" sz="1400"/>
                        <a:t> </a:t>
                      </a:r>
                    </a:p>
                  </a:txBody>
                  <a:tcPr anchor="ctr">
                    <a:lnL>
                      <a:noFill/>
                    </a:lnL>
                    <a:lnR>
                      <a:noFill/>
                    </a:lnR>
                    <a:lnT>
                      <a:noFill/>
                    </a:lnT>
                    <a:lnB>
                      <a:noFill/>
                    </a:lnB>
                  </a:tcPr>
                </a:tc>
                <a:tc>
                  <a:txBody>
                    <a:bodyPr/>
                    <a:lstStyle/>
                    <a:p>
                      <a:pPr algn="ctr"/>
                      <a:r>
                        <a:rPr lang="en-US" sz="1400">
                          <a:effectLst/>
                        </a:rPr>
                        <a:t>Read + Execute</a:t>
                      </a:r>
                      <a:r>
                        <a:rPr lang="en-US" sz="1400"/>
                        <a:t> </a:t>
                      </a:r>
                    </a:p>
                  </a:txBody>
                  <a:tcPr anchor="ctr">
                    <a:lnL>
                      <a:noFill/>
                    </a:lnL>
                    <a:lnR>
                      <a:noFill/>
                    </a:lnR>
                    <a:lnT>
                      <a:noFill/>
                    </a:lnT>
                    <a:lnB>
                      <a:noFill/>
                    </a:lnB>
                  </a:tcPr>
                </a:tc>
                <a:tc>
                  <a:txBody>
                    <a:bodyPr/>
                    <a:lstStyle/>
                    <a:p>
                      <a:pPr algn="ctr"/>
                      <a:r>
                        <a:rPr lang="en-US" sz="1400">
                          <a:effectLst/>
                        </a:rPr>
                        <a:t>r-x</a:t>
                      </a:r>
                      <a:r>
                        <a:rPr lang="en-US" sz="1400"/>
                        <a:t> </a:t>
                      </a:r>
                    </a:p>
                  </a:txBody>
                  <a:tcPr anchor="ctr">
                    <a:lnL>
                      <a:noFill/>
                    </a:lnL>
                    <a:lnR>
                      <a:noFill/>
                    </a:lnR>
                    <a:lnT>
                      <a:noFill/>
                    </a:lnT>
                    <a:lnB>
                      <a:noFill/>
                    </a:lnB>
                  </a:tcPr>
                </a:tc>
                <a:extLst>
                  <a:ext uri="{0D108BD9-81ED-4DB2-BD59-A6C34878D82A}">
                    <a16:rowId xmlns:a16="http://schemas.microsoft.com/office/drawing/2014/main" val="3136988061"/>
                  </a:ext>
                </a:extLst>
              </a:tr>
              <a:tr h="270866">
                <a:tc>
                  <a:txBody>
                    <a:bodyPr/>
                    <a:lstStyle/>
                    <a:p>
                      <a:pPr algn="ctr"/>
                      <a:r>
                        <a:rPr lang="en-US" sz="1400">
                          <a:effectLst/>
                        </a:rPr>
                        <a:t>6</a:t>
                      </a:r>
                      <a:r>
                        <a:rPr lang="en-US" sz="1400"/>
                        <a:t> </a:t>
                      </a:r>
                    </a:p>
                  </a:txBody>
                  <a:tcPr anchor="ctr">
                    <a:lnL>
                      <a:noFill/>
                    </a:lnL>
                    <a:lnR>
                      <a:noFill/>
                    </a:lnR>
                    <a:lnT>
                      <a:noFill/>
                    </a:lnT>
                    <a:lnB>
                      <a:noFill/>
                    </a:lnB>
                  </a:tcPr>
                </a:tc>
                <a:tc>
                  <a:txBody>
                    <a:bodyPr/>
                    <a:lstStyle/>
                    <a:p>
                      <a:pPr algn="ctr"/>
                      <a:r>
                        <a:rPr lang="en-US" sz="1400">
                          <a:effectLst/>
                        </a:rPr>
                        <a:t>Read +Write</a:t>
                      </a:r>
                      <a:r>
                        <a:rPr lang="en-US" sz="1400"/>
                        <a:t> </a:t>
                      </a:r>
                    </a:p>
                  </a:txBody>
                  <a:tcPr anchor="ctr">
                    <a:lnL>
                      <a:noFill/>
                    </a:lnL>
                    <a:lnR>
                      <a:noFill/>
                    </a:lnR>
                    <a:lnT>
                      <a:noFill/>
                    </a:lnT>
                    <a:lnB>
                      <a:noFill/>
                    </a:lnB>
                  </a:tcPr>
                </a:tc>
                <a:tc>
                  <a:txBody>
                    <a:bodyPr/>
                    <a:lstStyle/>
                    <a:p>
                      <a:pPr algn="ctr"/>
                      <a:r>
                        <a:rPr lang="en-US" sz="1400">
                          <a:effectLst/>
                        </a:rPr>
                        <a:t>rw-</a:t>
                      </a:r>
                      <a:r>
                        <a:rPr lang="en-US" sz="1400"/>
                        <a:t> </a:t>
                      </a:r>
                    </a:p>
                  </a:txBody>
                  <a:tcPr anchor="ctr">
                    <a:lnL>
                      <a:noFill/>
                    </a:lnL>
                    <a:lnR>
                      <a:noFill/>
                    </a:lnR>
                    <a:lnT>
                      <a:noFill/>
                    </a:lnT>
                    <a:lnB>
                      <a:noFill/>
                    </a:lnB>
                  </a:tcPr>
                </a:tc>
                <a:extLst>
                  <a:ext uri="{0D108BD9-81ED-4DB2-BD59-A6C34878D82A}">
                    <a16:rowId xmlns:a16="http://schemas.microsoft.com/office/drawing/2014/main" val="3965302762"/>
                  </a:ext>
                </a:extLst>
              </a:tr>
              <a:tr h="410018">
                <a:tc>
                  <a:txBody>
                    <a:bodyPr/>
                    <a:lstStyle/>
                    <a:p>
                      <a:pPr algn="ctr"/>
                      <a:r>
                        <a:rPr lang="en-US" sz="1400">
                          <a:effectLst/>
                        </a:rPr>
                        <a:t>7</a:t>
                      </a:r>
                      <a:r>
                        <a:rPr lang="en-US" sz="1400"/>
                        <a:t> </a:t>
                      </a:r>
                    </a:p>
                  </a:txBody>
                  <a:tcPr anchor="ctr">
                    <a:lnL>
                      <a:noFill/>
                    </a:lnL>
                    <a:lnR>
                      <a:noFill/>
                    </a:lnR>
                    <a:lnT>
                      <a:noFill/>
                    </a:lnT>
                    <a:lnB>
                      <a:noFill/>
                    </a:lnB>
                  </a:tcPr>
                </a:tc>
                <a:tc>
                  <a:txBody>
                    <a:bodyPr/>
                    <a:lstStyle/>
                    <a:p>
                      <a:pPr algn="ctr"/>
                      <a:r>
                        <a:rPr lang="en-US" sz="1400">
                          <a:effectLst/>
                        </a:rPr>
                        <a:t>Read + Write +Execute</a:t>
                      </a:r>
                      <a:r>
                        <a:rPr lang="en-US" sz="1400"/>
                        <a:t> </a:t>
                      </a:r>
                    </a:p>
                  </a:txBody>
                  <a:tcPr anchor="ctr">
                    <a:lnL>
                      <a:noFill/>
                    </a:lnL>
                    <a:lnR>
                      <a:noFill/>
                    </a:lnR>
                    <a:lnT>
                      <a:noFill/>
                    </a:lnT>
                    <a:lnB>
                      <a:noFill/>
                    </a:lnB>
                  </a:tcPr>
                </a:tc>
                <a:tc>
                  <a:txBody>
                    <a:bodyPr/>
                    <a:lstStyle/>
                    <a:p>
                      <a:pPr algn="ctr"/>
                      <a:r>
                        <a:rPr lang="en-US" sz="1400" dirty="0" err="1">
                          <a:effectLst/>
                        </a:rPr>
                        <a:t>rwx</a:t>
                      </a:r>
                      <a:endParaRPr lang="en-US" sz="1400" dirty="0"/>
                    </a:p>
                  </a:txBody>
                  <a:tcPr anchor="ctr">
                    <a:lnL>
                      <a:noFill/>
                    </a:lnL>
                    <a:lnR>
                      <a:noFill/>
                    </a:lnR>
                    <a:lnT>
                      <a:noFill/>
                    </a:lnT>
                    <a:lnB>
                      <a:noFill/>
                    </a:lnB>
                  </a:tcPr>
                </a:tc>
                <a:extLst>
                  <a:ext uri="{0D108BD9-81ED-4DB2-BD59-A6C34878D82A}">
                    <a16:rowId xmlns:a16="http://schemas.microsoft.com/office/drawing/2014/main" val="2025047485"/>
                  </a:ext>
                </a:extLst>
              </a:tr>
            </a:tbl>
          </a:graphicData>
        </a:graphic>
      </p:graphicFrame>
    </p:spTree>
    <p:extLst>
      <p:ext uri="{BB962C8B-B14F-4D97-AF65-F5344CB8AC3E}">
        <p14:creationId xmlns:p14="http://schemas.microsoft.com/office/powerpoint/2010/main" val="2666888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639</TotalTime>
  <Words>1460</Words>
  <Application>Microsoft Office PowerPoint</Application>
  <PresentationFormat>Widescreen</PresentationFormat>
  <Paragraphs>169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Consolas</vt:lpstr>
      <vt:lpstr>Wingdings 3</vt:lpstr>
      <vt:lpstr>Ion Boardroom</vt:lpstr>
      <vt:lpstr>DSM2294 – Lecture 4b</vt:lpstr>
      <vt:lpstr>File Permissions in Linux</vt:lpstr>
      <vt:lpstr>Ownership of Linux files</vt:lpstr>
      <vt:lpstr>Permissions</vt:lpstr>
      <vt:lpstr>Permissions applied</vt:lpstr>
      <vt:lpstr>Permissions in action</vt:lpstr>
      <vt:lpstr>Permissions explained</vt:lpstr>
      <vt:lpstr>Changing file/directory permissions</vt:lpstr>
      <vt:lpstr>Absolute(Numeric) Mode</vt:lpstr>
      <vt:lpstr>Absolute(Numeric) Mode in action</vt:lpstr>
      <vt:lpstr>Symbolic Mode</vt:lpstr>
      <vt:lpstr>Changing Ownership and Group</vt:lpstr>
      <vt:lpstr>Tips for Changing Ownership and Group</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 an Introduction</dc:title>
  <dc:creator>Danny Chen</dc:creator>
  <cp:lastModifiedBy>Danny Chen Sien Yau</cp:lastModifiedBy>
  <cp:revision>59</cp:revision>
  <dcterms:created xsi:type="dcterms:W3CDTF">2019-09-04T22:33:27Z</dcterms:created>
  <dcterms:modified xsi:type="dcterms:W3CDTF">2020-02-11T03:12:06Z</dcterms:modified>
</cp:coreProperties>
</file>