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25/09/2019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25/09/2019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25/09/2019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25/09/2019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25/09/2019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25/09/2019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25/09/2019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25/09/2019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25/09/2019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25/09/2019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25/09/2019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DSM2294 – Lecture </a:t>
            </a:r>
            <a:r>
              <a:rPr lang="en-US" sz="4800" b="1" dirty="0" smtClean="0"/>
              <a:t>5b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– </a:t>
            </a: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While working on a Linux operating system, you may need to </a:t>
            </a:r>
            <a:r>
              <a:rPr lang="en-US" b="1" dirty="0"/>
              <a:t>communicate with other devices</a:t>
            </a:r>
            <a:r>
              <a:rPr lang="en-US" dirty="0"/>
              <a:t>. For this, there are some basic utilities that you can make use of. </a:t>
            </a:r>
          </a:p>
          <a:p>
            <a:r>
              <a:rPr lang="en-US" dirty="0"/>
              <a:t>These utilities can help you communicate with: </a:t>
            </a:r>
          </a:p>
          <a:p>
            <a:pPr lvl="1"/>
            <a:r>
              <a:rPr lang="en-US" dirty="0"/>
              <a:t>networks,</a:t>
            </a:r>
          </a:p>
          <a:p>
            <a:pPr lvl="1"/>
            <a:r>
              <a:rPr lang="en-US" dirty="0"/>
              <a:t>other Linux systems</a:t>
            </a:r>
          </a:p>
          <a:p>
            <a:pPr lvl="1"/>
            <a:r>
              <a:rPr lang="en-US" dirty="0"/>
              <a:t>and remote users</a:t>
            </a:r>
          </a:p>
          <a:p>
            <a:r>
              <a:rPr lang="en-US" dirty="0"/>
              <a:t>So, let us learn them one by one. 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Telnet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SSH which stands for Secure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It </a:t>
            </a:r>
            <a:r>
              <a:rPr lang="en-US" dirty="0"/>
              <a:t>is used to connect to a remote computer securely. </a:t>
            </a:r>
            <a:endParaRPr lang="en-US" dirty="0" smtClean="0"/>
          </a:p>
          <a:p>
            <a:r>
              <a:rPr lang="en-US" dirty="0" smtClean="0"/>
              <a:t>Compared </a:t>
            </a:r>
            <a:r>
              <a:rPr lang="en-US" dirty="0"/>
              <a:t>to Telnet, SSH is secure wherein the client /server connection is authenticated using a digital certificate and passwords are encrypted. </a:t>
            </a:r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/>
              <a:t>it's widely used by system administrators to control remote Linux servers. </a:t>
            </a:r>
            <a:endParaRPr lang="en-US" dirty="0" smtClean="0"/>
          </a:p>
          <a:p>
            <a:r>
              <a:rPr lang="en-US" dirty="0"/>
              <a:t>The syntax to log into a remote Linux machine using </a:t>
            </a:r>
            <a:r>
              <a:rPr lang="en-US" dirty="0" smtClean="0"/>
              <a:t>SSH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SSH </a:t>
            </a:r>
            <a:r>
              <a:rPr lang="en-US" b="1" dirty="0" err="1">
                <a:latin typeface="Consolas" panose="020B0609020204030204" pitchFamily="49" charset="0"/>
              </a:rPr>
              <a:t>username@ip-address</a:t>
            </a:r>
            <a:r>
              <a:rPr lang="en-US" b="1" dirty="0">
                <a:latin typeface="Consolas" panose="020B0609020204030204" pitchFamily="49" charset="0"/>
              </a:rPr>
              <a:t> or </a:t>
            </a:r>
            <a:r>
              <a:rPr lang="en-US" b="1" dirty="0" smtClean="0">
                <a:latin typeface="Consolas" panose="020B0609020204030204" pitchFamily="49" charset="0"/>
              </a:rPr>
              <a:t>hostname</a:t>
            </a:r>
          </a:p>
          <a:p>
            <a:r>
              <a:rPr lang="en-US" dirty="0"/>
              <a:t>Once you are logged in, you can execute any commands that you do in your </a:t>
            </a:r>
            <a:r>
              <a:rPr lang="en-US" dirty="0" smtClean="0"/>
              <a:t>terminal. 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b="1" dirty="0" smtClean="0">
                <a:latin typeface="Consolas" panose="020B0609020204030204" pitchFamily="49" charset="0"/>
              </a:rPr>
              <a:t>ls</a:t>
            </a:r>
            <a:r>
              <a:rPr lang="en-US" dirty="0" smtClean="0"/>
              <a:t> or </a:t>
            </a:r>
            <a:r>
              <a:rPr lang="en-US" b="1" dirty="0" err="1" smtClean="0">
                <a:latin typeface="Consolas" panose="020B0609020204030204" pitchFamily="49" charset="0"/>
              </a:rPr>
              <a:t>pwd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utility is commonly used to check whether your </a:t>
            </a:r>
            <a:r>
              <a:rPr lang="en-US" b="1" dirty="0"/>
              <a:t>connection to the server</a:t>
            </a:r>
            <a:r>
              <a:rPr lang="en-US" dirty="0"/>
              <a:t> is healthy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command is also used </a:t>
            </a:r>
            <a:r>
              <a:rPr lang="en-US" dirty="0" smtClean="0"/>
              <a:t>in:</a:t>
            </a:r>
            <a:endParaRPr lang="en-US" dirty="0"/>
          </a:p>
          <a:p>
            <a:pPr lvl="1"/>
            <a:r>
              <a:rPr lang="en-US" dirty="0"/>
              <a:t>Analyzing network and host connections</a:t>
            </a:r>
          </a:p>
          <a:p>
            <a:pPr lvl="1"/>
            <a:r>
              <a:rPr lang="en-US" dirty="0"/>
              <a:t>Tracking network performance and managing it</a:t>
            </a:r>
          </a:p>
          <a:p>
            <a:pPr lvl="1"/>
            <a:r>
              <a:rPr lang="en-US" dirty="0"/>
              <a:t>Testing hardware and software </a:t>
            </a:r>
            <a:r>
              <a:rPr lang="en-US" dirty="0" smtClean="0"/>
              <a:t>issues</a:t>
            </a:r>
          </a:p>
          <a:p>
            <a:r>
              <a:rPr lang="en-US" dirty="0"/>
              <a:t>Command </a:t>
            </a:r>
            <a:r>
              <a:rPr lang="en-US" dirty="0" smtClean="0"/>
              <a:t>Syntax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ping hostname="" or</a:t>
            </a:r>
            <a:r>
              <a:rPr lang="en-US" b="1" dirty="0" smtClean="0">
                <a:latin typeface="Consolas" panose="020B0609020204030204" pitchFamily="49" charset="0"/>
              </a:rPr>
              <a:t>="“</a:t>
            </a:r>
          </a:p>
          <a:p>
            <a:pPr lvl="1"/>
            <a:r>
              <a:rPr lang="en-US" dirty="0"/>
              <a:t>Example : </a:t>
            </a:r>
            <a:r>
              <a:rPr lang="en-US" b="1" dirty="0">
                <a:latin typeface="Consolas" panose="020B0609020204030204" pitchFamily="49" charset="0"/>
              </a:rPr>
              <a:t>ping </a:t>
            </a:r>
            <a:r>
              <a:rPr lang="en-US" b="1" dirty="0" smtClean="0">
                <a:latin typeface="Consolas" panose="020B0609020204030204" pitchFamily="49" charset="0"/>
              </a:rPr>
              <a:t>172.16.170.1 </a:t>
            </a:r>
            <a:r>
              <a:rPr lang="en-US" dirty="0"/>
              <a:t>or</a:t>
            </a:r>
            <a:r>
              <a:rPr lang="en-US" b="1" dirty="0">
                <a:latin typeface="Consolas" panose="020B0609020204030204" pitchFamily="49" charset="0"/>
              </a:rPr>
              <a:t> ping </a:t>
            </a:r>
            <a:r>
              <a:rPr lang="en-US" b="1" dirty="0" smtClean="0">
                <a:latin typeface="Consolas" panose="020B0609020204030204" pitchFamily="49" charset="0"/>
              </a:rPr>
              <a:t>google.com</a:t>
            </a:r>
          </a:p>
          <a:p>
            <a:pPr lvl="1"/>
            <a:r>
              <a:rPr lang="en-US" dirty="0"/>
              <a:t>Here, </a:t>
            </a:r>
            <a:r>
              <a:rPr lang="en-US" dirty="0" smtClean="0"/>
              <a:t>a </a:t>
            </a:r>
            <a:r>
              <a:rPr lang="en-US" dirty="0"/>
              <a:t>system has sent 64 bytes data packets to the IP Address (172.16.170.1) or the Hostname(www.google.com).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even one of data packets does not return or is lost, it would suggest an error in the connection.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internet connectivity is checked using this method. </a:t>
            </a:r>
          </a:p>
          <a:p>
            <a:r>
              <a:rPr lang="en-US" dirty="0"/>
              <a:t>You may Press </a:t>
            </a:r>
            <a:r>
              <a:rPr lang="en-US" b="1" dirty="0"/>
              <a:t>Ctrl + c</a:t>
            </a:r>
            <a:r>
              <a:rPr lang="en-US" dirty="0"/>
              <a:t> to </a:t>
            </a:r>
            <a:r>
              <a:rPr lang="en-US" b="1" dirty="0"/>
              <a:t>exit</a:t>
            </a:r>
            <a:r>
              <a:rPr lang="en-US" dirty="0"/>
              <a:t> from the ping loop.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FTP </a:t>
            </a:r>
            <a:r>
              <a:rPr lang="en-US" b="1" dirty="0"/>
              <a:t>is file transfer protocol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the </a:t>
            </a:r>
            <a:r>
              <a:rPr lang="en-US" b="1" dirty="0"/>
              <a:t>most preferred protocol for</a:t>
            </a:r>
            <a:r>
              <a:rPr lang="en-US" dirty="0"/>
              <a:t> </a:t>
            </a:r>
            <a:r>
              <a:rPr lang="en-US" b="1" dirty="0"/>
              <a:t>data transfer</a:t>
            </a:r>
            <a:r>
              <a:rPr lang="en-US" dirty="0"/>
              <a:t> amongst computers. </a:t>
            </a:r>
          </a:p>
          <a:p>
            <a:r>
              <a:rPr lang="en-US" dirty="0"/>
              <a:t>You can use FTP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in and establishing a connection with a remote host</a:t>
            </a:r>
          </a:p>
          <a:p>
            <a:pPr lvl="1"/>
            <a:r>
              <a:rPr lang="en-US" dirty="0"/>
              <a:t>Upload and download files</a:t>
            </a:r>
          </a:p>
          <a:p>
            <a:pPr lvl="1"/>
            <a:r>
              <a:rPr lang="en-US" dirty="0"/>
              <a:t>Navigating through directories</a:t>
            </a:r>
          </a:p>
          <a:p>
            <a:pPr lvl="1"/>
            <a:r>
              <a:rPr lang="en-US" dirty="0" smtClean="0"/>
              <a:t>Browsing </a:t>
            </a:r>
            <a:r>
              <a:rPr lang="en-US" dirty="0"/>
              <a:t>contents of the </a:t>
            </a:r>
            <a:r>
              <a:rPr lang="en-US" dirty="0" smtClean="0"/>
              <a:t>directories</a:t>
            </a:r>
          </a:p>
          <a:p>
            <a:r>
              <a:rPr lang="en-US" dirty="0"/>
              <a:t>The syntax to establish an FTP connection to a remote host is: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ftp </a:t>
            </a:r>
            <a:r>
              <a:rPr lang="en-US" b="1" dirty="0">
                <a:latin typeface="Consolas" panose="020B0609020204030204" pitchFamily="49" charset="0"/>
              </a:rPr>
              <a:t>hostname="" or</a:t>
            </a:r>
            <a:r>
              <a:rPr lang="en-US" b="1" dirty="0" smtClean="0">
                <a:latin typeface="Consolas" panose="020B0609020204030204" pitchFamily="49" charset="0"/>
              </a:rPr>
              <a:t>="“</a:t>
            </a:r>
          </a:p>
          <a:p>
            <a:r>
              <a:rPr lang="en-US" dirty="0" smtClean="0"/>
              <a:t>Once </a:t>
            </a:r>
            <a:r>
              <a:rPr lang="en-US" dirty="0"/>
              <a:t>you enter this command, it will ask you for authentication via username and password.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39" y="2603500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connection is established, and you are logged in, you may use the following commands to perform different </a:t>
            </a:r>
            <a:r>
              <a:rPr lang="en-US" dirty="0" smtClean="0"/>
              <a:t>actions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73731"/>
              </p:ext>
            </p:extLst>
          </p:nvPr>
        </p:nvGraphicFramePr>
        <p:xfrm>
          <a:off x="1154954" y="3393864"/>
          <a:ext cx="8983132" cy="2813428"/>
        </p:xfrm>
        <a:graphic>
          <a:graphicData uri="http://schemas.openxmlformats.org/drawingml/2006/table">
            <a:tbl>
              <a:tblPr/>
              <a:tblGrid>
                <a:gridCol w="1825313">
                  <a:extLst>
                    <a:ext uri="{9D8B030D-6E8A-4147-A177-3AD203B41FA5}">
                      <a16:colId xmlns:a16="http://schemas.microsoft.com/office/drawing/2014/main" val="501695393"/>
                    </a:ext>
                  </a:extLst>
                </a:gridCol>
                <a:gridCol w="7157819">
                  <a:extLst>
                    <a:ext uri="{9D8B030D-6E8A-4147-A177-3AD203B41FA5}">
                      <a16:colId xmlns:a16="http://schemas.microsoft.com/office/drawing/2014/main" val="2408900068"/>
                    </a:ext>
                  </a:extLst>
                </a:gridCol>
              </a:tblGrid>
              <a:tr h="2974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Command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Function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15769"/>
                  </a:ext>
                </a:extLst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dir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Display files in the current directory of a remote computer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17121"/>
                  </a:ext>
                </a:extLst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cd "dirname"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change directory to "dirname" on a remote computer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99930"/>
                  </a:ext>
                </a:extLst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put file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upload 'file' from local to remote computer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48004"/>
                  </a:ext>
                </a:extLst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get file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Download 'file' from remote to local computer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245108"/>
                  </a:ext>
                </a:extLst>
              </a:tr>
              <a:tr h="29741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quit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Logout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22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Telnet helps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connect </a:t>
            </a:r>
            <a:r>
              <a:rPr lang="en-US" dirty="0"/>
              <a:t>to a remote Linux computer</a:t>
            </a:r>
          </a:p>
          <a:p>
            <a:pPr lvl="1"/>
            <a:r>
              <a:rPr lang="en-US" dirty="0"/>
              <a:t>run programs remotely and conduct </a:t>
            </a:r>
            <a:r>
              <a:rPr lang="en-US" dirty="0" smtClean="0"/>
              <a:t>administration</a:t>
            </a:r>
          </a:p>
          <a:p>
            <a:r>
              <a:rPr lang="en-US" dirty="0"/>
              <a:t>This utility is similar to the Remote Desktop feature found in Windows Machine. </a:t>
            </a:r>
          </a:p>
          <a:p>
            <a:r>
              <a:rPr lang="en-US" dirty="0"/>
              <a:t>The syntax for this utility is: </a:t>
            </a:r>
            <a:r>
              <a:rPr lang="en-US" b="1" dirty="0" smtClean="0">
                <a:latin typeface="Consolas" panose="020B0609020204030204" pitchFamily="49" charset="0"/>
              </a:rPr>
              <a:t>telnet </a:t>
            </a:r>
            <a:r>
              <a:rPr lang="en-US" b="1" dirty="0">
                <a:latin typeface="Consolas" panose="020B0609020204030204" pitchFamily="49" charset="0"/>
              </a:rPr>
              <a:t>hostname="" or=""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nsolas" panose="020B0609020204030204" pitchFamily="49" charset="0"/>
              </a:rPr>
              <a:t>telnet localhost</a:t>
            </a:r>
          </a:p>
          <a:p>
            <a:r>
              <a:rPr lang="en-US" dirty="0"/>
              <a:t>For demonstration purpose, we will connect to your computer (localhost).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utility will ask your </a:t>
            </a:r>
            <a:r>
              <a:rPr lang="en-US" dirty="0" smtClean="0"/>
              <a:t>Linux username </a:t>
            </a:r>
            <a:r>
              <a:rPr lang="en-US" dirty="0"/>
              <a:t>and password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Once authenticated, you can execute commands just like you have done so far, using the Terminal.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difference is, if you are connected to a remote host, the commands will be executed on the remote machine, and not your local machine. </a:t>
            </a:r>
          </a:p>
          <a:p>
            <a:pPr lvl="1"/>
            <a:r>
              <a:rPr lang="en-US" dirty="0"/>
              <a:t>You may exit the telnet connection by entering the command 'logout' </a:t>
            </a:r>
          </a:p>
          <a:p>
            <a:pPr lvl="1"/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Linux/UNIX and other different computers, networks and remote users is possible.</a:t>
            </a:r>
          </a:p>
          <a:p>
            <a:r>
              <a:rPr lang="en-US" dirty="0"/>
              <a:t>The ping command checks whether the connection with a hostname or IP-address is working or not. Run 'ping IP address or Hostname' on the terminal</a:t>
            </a:r>
          </a:p>
          <a:p>
            <a:r>
              <a:rPr lang="en-US" dirty="0"/>
              <a:t>FTP is preferred protocol for sending and receiving large files. You can establish an FTP connection to a remote host and then use commands for uploading, downloading files, checking file and browsing them</a:t>
            </a:r>
          </a:p>
          <a:p>
            <a:r>
              <a:rPr lang="en-US"/>
              <a:t>Telnet utility helps you to connect to a remote Linux computer and work on it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764</TotalTime>
  <Words>677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5b</vt:lpstr>
      <vt:lpstr>Communications in Linux</vt:lpstr>
      <vt:lpstr>SSH</vt:lpstr>
      <vt:lpstr>Ping</vt:lpstr>
      <vt:lpstr>FTP</vt:lpstr>
      <vt:lpstr>FTP commands</vt:lpstr>
      <vt:lpstr>Telnet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</cp:lastModifiedBy>
  <cp:revision>70</cp:revision>
  <dcterms:created xsi:type="dcterms:W3CDTF">2019-09-04T22:33:27Z</dcterms:created>
  <dcterms:modified xsi:type="dcterms:W3CDTF">2019-09-25T15:36:46Z</dcterms:modified>
</cp:coreProperties>
</file>