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7"/>
  </p:notesMasterIdLst>
  <p:sldIdLst>
    <p:sldId id="256" r:id="rId2"/>
    <p:sldId id="257" r:id="rId3"/>
    <p:sldId id="264" r:id="rId4"/>
    <p:sldId id="258" r:id="rId5"/>
    <p:sldId id="259" r:id="rId6"/>
    <p:sldId id="265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4" autoAdjust="0"/>
    <p:restoredTop sz="94660"/>
  </p:normalViewPr>
  <p:slideViewPr>
    <p:cSldViewPr snapToGrid="0">
      <p:cViewPr>
        <p:scale>
          <a:sx n="66" d="100"/>
          <a:sy n="66" d="100"/>
        </p:scale>
        <p:origin x="8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92239-3763-4F6E-8DD1-594704891FF3}" type="datetimeFigureOut">
              <a:rPr lang="en-US" smtClean="0"/>
              <a:t>03/03/2020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5BD88-3C7F-4247-93A5-5D371DBFA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44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901F864-E9B1-4EDF-83C4-B94597B50C42}" type="datetime1">
              <a:rPr lang="en-US" smtClean="0"/>
              <a:t>03/03/2020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DD99-F2CF-42C4-806C-5C7A30A986F7}" type="datetime1">
              <a:rPr lang="en-US" smtClean="0"/>
              <a:t>03/03/2020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5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C1F2-5BC2-4EC7-84FF-2DC9474DB498}" type="datetime1">
              <a:rPr lang="en-US" smtClean="0"/>
              <a:t>03/03/2020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44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1A0D-BE86-447D-AC2F-C8F08DAB5B31}" type="datetime1">
              <a:rPr lang="en-US" smtClean="0"/>
              <a:t>03/03/2020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68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6728-F4D9-4400-A83D-F0537238A07C}" type="datetime1">
              <a:rPr lang="en-US" smtClean="0"/>
              <a:t>03/03/2020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61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8831-8223-4DAD-948D-BA111EAB4B09}" type="datetime1">
              <a:rPr lang="en-US" smtClean="0"/>
              <a:t>03/03/2020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8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4618-1BE6-4E80-8C72-FC396051C592}" type="datetime1">
              <a:rPr lang="en-US" smtClean="0"/>
              <a:t>03/03/2020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16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8097E4C-EC52-4510-A66D-A49CDED24FD3}" type="datetime1">
              <a:rPr lang="en-US" smtClean="0"/>
              <a:t>03/03/2020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79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777B4BC-3614-4905-A5D7-0066313A2C28}" type="datetime1">
              <a:rPr lang="en-US" smtClean="0"/>
              <a:t>03/03/2020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3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5B6D-112F-4E3D-B0EB-2E5DF76B2948}" type="datetime1">
              <a:rPr lang="en-US" smtClean="0"/>
              <a:t>03/03/2020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0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A60B-4E7E-4AC4-9C91-659F88656B87}" type="datetime1">
              <a:rPr lang="en-US" smtClean="0"/>
              <a:t>03/03/2020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8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F0E7A-99F8-49A2-B306-5F0BFF23523A}" type="datetime1">
              <a:rPr lang="en-US" smtClean="0"/>
              <a:t>03/03/2020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8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385A-9C1F-4E95-B2E3-A6F91D99230C}" type="datetime1">
              <a:rPr lang="en-US" smtClean="0"/>
              <a:t>03/03/2020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2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24F6-0E49-484A-AA41-6479082BEBFF}" type="datetime1">
              <a:rPr lang="en-US" smtClean="0"/>
              <a:t>03/03/2020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9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F6ED-D9E9-470E-8E48-D6BBB1ACDB52}" type="datetime1">
              <a:rPr lang="en-US" smtClean="0"/>
              <a:t>03/03/2020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2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4A5D-F564-420A-8F48-8F65EE52308B}" type="datetime1">
              <a:rPr lang="en-US" smtClean="0"/>
              <a:t>03/03/2020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6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107C-FAD7-47C5-B88D-2BCDDAE50CFD}" type="datetime1">
              <a:rPr lang="en-US" smtClean="0"/>
              <a:t>03/03/2020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1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4B5329C-9DD4-426D-AB43-7895778449C1}" type="datetime1">
              <a:rPr lang="en-US" smtClean="0"/>
              <a:t>03/03/2020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3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 smtClean="0"/>
              <a:t>DSM2294 – Lecture 7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Linux – User management and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1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 Scripts in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boot time </a:t>
            </a:r>
            <a:r>
              <a:rPr lang="en-US" dirty="0" smtClean="0"/>
              <a:t>services are stored </a:t>
            </a:r>
            <a:r>
              <a:rPr lang="en-US" dirty="0"/>
              <a:t>in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rc.d</a:t>
            </a:r>
            <a:r>
              <a:rPr lang="en-US" dirty="0"/>
              <a:t>/rc3.d or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rc.d</a:t>
            </a:r>
            <a:r>
              <a:rPr lang="en-US" dirty="0"/>
              <a:t>/rc5.d</a:t>
            </a:r>
          </a:p>
          <a:p>
            <a:r>
              <a:rPr lang="en-US" dirty="0"/>
              <a:t>All services startup scripts which start with S will start at boot time and all startup scripts which start with K will not start at boot time.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number after S or K is the priority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</a:t>
            </a:r>
            <a:endParaRPr lang="en-US" dirty="0"/>
          </a:p>
          <a:p>
            <a:pPr lvl="1"/>
            <a:r>
              <a:rPr lang="en-US" dirty="0"/>
              <a:t>K95kudzu            </a:t>
            </a:r>
          </a:p>
          <a:p>
            <a:pPr lvl="1"/>
            <a:r>
              <a:rPr lang="en-US" dirty="0"/>
              <a:t>K96pcmcia </a:t>
            </a:r>
          </a:p>
          <a:p>
            <a:pPr lvl="1"/>
            <a:r>
              <a:rPr lang="en-US" dirty="0"/>
              <a:t>S56xinetd</a:t>
            </a:r>
          </a:p>
          <a:p>
            <a:pPr lvl="1"/>
            <a:r>
              <a:rPr lang="en-US" dirty="0"/>
              <a:t>S60vsftpd</a:t>
            </a:r>
          </a:p>
          <a:p>
            <a:r>
              <a:rPr lang="en-US" dirty="0"/>
              <a:t>Use </a:t>
            </a:r>
            <a:r>
              <a:rPr lang="en-US" dirty="0" smtClean="0"/>
              <a:t>the following syntax </a:t>
            </a:r>
            <a:r>
              <a:rPr lang="en-US" dirty="0"/>
              <a:t>to start, stop or restart a service from command </a:t>
            </a:r>
            <a:r>
              <a:rPr lang="en-US" dirty="0" smtClean="0"/>
              <a:t>line:</a:t>
            </a:r>
            <a:endParaRPr lang="en-US" dirty="0"/>
          </a:p>
          <a:p>
            <a:pPr lvl="1"/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service &lt;service name&gt; start/stop/restart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2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3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Linux user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6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user account (1)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Ubuntu, there are two command-line tools that you can use to create a new user account: </a:t>
            </a:r>
            <a:r>
              <a:rPr lang="en-US" dirty="0" err="1">
                <a:latin typeface="Consolas" panose="020B0609020204030204" pitchFamily="49" charset="0"/>
              </a:rPr>
              <a:t>useradd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adduser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useradd</a:t>
            </a:r>
            <a:r>
              <a:rPr lang="en-US" dirty="0"/>
              <a:t> is a low-level utility for adding users while the </a:t>
            </a:r>
            <a:r>
              <a:rPr lang="en-US" dirty="0" err="1">
                <a:latin typeface="Consolas" panose="020B0609020204030204" pitchFamily="49" charset="0"/>
              </a:rPr>
              <a:t>adduser</a:t>
            </a:r>
            <a:r>
              <a:rPr lang="en-US" dirty="0"/>
              <a:t> </a:t>
            </a:r>
            <a:r>
              <a:rPr lang="en-US" dirty="0" smtClean="0"/>
              <a:t>is a </a:t>
            </a:r>
            <a:r>
              <a:rPr lang="en-US" dirty="0"/>
              <a:t>friendly interactive frontend to </a:t>
            </a:r>
            <a:r>
              <a:rPr lang="en-US" dirty="0" err="1"/>
              <a:t>useradd</a:t>
            </a:r>
            <a:r>
              <a:rPr lang="en-US" dirty="0"/>
              <a:t> written in Perl</a:t>
            </a:r>
            <a:r>
              <a:rPr lang="en-US" dirty="0" smtClean="0"/>
              <a:t>.</a:t>
            </a:r>
          </a:p>
          <a:p>
            <a:r>
              <a:rPr lang="en-US" dirty="0"/>
              <a:t>To create a new user account named username using the </a:t>
            </a:r>
            <a:r>
              <a:rPr lang="en-US" dirty="0" err="1">
                <a:latin typeface="Consolas" panose="020B0609020204030204" pitchFamily="49" charset="0"/>
              </a:rPr>
              <a:t>adduser</a:t>
            </a:r>
            <a:r>
              <a:rPr lang="en-US" dirty="0"/>
              <a:t> command you would run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sudo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adduser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username</a:t>
            </a:r>
          </a:p>
          <a:p>
            <a:pPr lvl="1"/>
            <a:r>
              <a:rPr lang="en-US" dirty="0" smtClean="0"/>
              <a:t>Output:</a:t>
            </a:r>
          </a:p>
          <a:p>
            <a:pPr marL="914400" lvl="2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Adding </a:t>
            </a:r>
            <a:r>
              <a:rPr lang="en-US" dirty="0">
                <a:latin typeface="Consolas" panose="020B0609020204030204" pitchFamily="49" charset="0"/>
              </a:rPr>
              <a:t>user `username' ...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Adding new group `username' (1001) ...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Adding new user `username' (1001) with group `username' ...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Creating home directory `/home/username' ...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Copying files from `/</a:t>
            </a:r>
            <a:r>
              <a:rPr lang="en-US" dirty="0" err="1">
                <a:latin typeface="Consolas" panose="020B0609020204030204" pitchFamily="49" charset="0"/>
              </a:rPr>
              <a:t>etc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skel</a:t>
            </a:r>
            <a:r>
              <a:rPr lang="en-US" dirty="0">
                <a:latin typeface="Consolas" panose="020B0609020204030204" pitchFamily="49" charset="0"/>
              </a:rPr>
              <a:t>' 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1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user account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9648513" cy="3780367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Once the account is created</a:t>
            </a:r>
            <a:r>
              <a:rPr lang="en-US" dirty="0"/>
              <a:t>, </a:t>
            </a:r>
            <a:r>
              <a:rPr lang="en-US" dirty="0" smtClean="0"/>
              <a:t>you </a:t>
            </a:r>
            <a:r>
              <a:rPr lang="en-US" dirty="0"/>
              <a:t>will be asked a series of </a:t>
            </a:r>
            <a:r>
              <a:rPr lang="en-US" dirty="0" smtClean="0"/>
              <a:t>questions to setup your account.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password is required and all other fields are optional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Output: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Enter new UNIX password: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Retype new UNIX password: 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passwd</a:t>
            </a:r>
            <a:r>
              <a:rPr lang="en-US" dirty="0">
                <a:latin typeface="Consolas" panose="020B0609020204030204" pitchFamily="49" charset="0"/>
              </a:rPr>
              <a:t>: password updated successfully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Changing the user information for username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Enter the new value, or press ENTER for the default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Full Name []: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Room Number []: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Work Phone []: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Home Phone []: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Other []: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Is the information correct? [Y/n] </a:t>
            </a:r>
            <a:endParaRPr lang="en-US" dirty="0" smtClean="0">
              <a:latin typeface="Consolas" panose="020B0609020204030204" pitchFamily="49" charset="0"/>
            </a:endParaRPr>
          </a:p>
          <a:p>
            <a:pPr indent="-285750"/>
            <a:r>
              <a:rPr lang="en-US" dirty="0"/>
              <a:t>Finally, confirm that the information is correct by entering </a:t>
            </a:r>
            <a:r>
              <a:rPr lang="en-US" dirty="0" smtClean="0"/>
              <a:t>[Y].</a:t>
            </a:r>
          </a:p>
          <a:p>
            <a:pPr indent="-28575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user account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 smtClean="0">
                <a:latin typeface="Consolas" panose="020B0609020204030204" pitchFamily="49" charset="0"/>
              </a:rPr>
              <a:t>adduser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/>
              <a:t>command </a:t>
            </a:r>
            <a:r>
              <a:rPr lang="en-US" dirty="0"/>
              <a:t>will create the new user’s home directory, and copy files from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skel</a:t>
            </a:r>
            <a:r>
              <a:rPr lang="en-US" dirty="0"/>
              <a:t> directory to the user’s home directory. </a:t>
            </a:r>
            <a:endParaRPr lang="en-US" dirty="0" smtClean="0"/>
          </a:p>
          <a:p>
            <a:r>
              <a:rPr lang="en-US" dirty="0" smtClean="0"/>
              <a:t>Within </a:t>
            </a:r>
            <a:r>
              <a:rPr lang="en-US" dirty="0"/>
              <a:t>the home directory, the user can write, edit, and delete files and directories</a:t>
            </a:r>
            <a:r>
              <a:rPr lang="en-US" dirty="0" smtClean="0"/>
              <a:t>.</a:t>
            </a:r>
          </a:p>
          <a:p>
            <a:r>
              <a:rPr lang="en-US" dirty="0"/>
              <a:t>By default on Ubuntu, members of the group </a:t>
            </a:r>
            <a:r>
              <a:rPr lang="en-US" dirty="0" err="1"/>
              <a:t>sudo</a:t>
            </a:r>
            <a:r>
              <a:rPr lang="en-US" dirty="0"/>
              <a:t> are granted with </a:t>
            </a:r>
            <a:r>
              <a:rPr lang="en-US" dirty="0" err="1"/>
              <a:t>sudo</a:t>
            </a:r>
            <a:r>
              <a:rPr lang="en-US" dirty="0"/>
              <a:t> access.</a:t>
            </a:r>
          </a:p>
          <a:p>
            <a:r>
              <a:rPr lang="en-US" dirty="0"/>
              <a:t>If you want the newly created user to have administrative rights, add the user to the </a:t>
            </a:r>
            <a:r>
              <a:rPr lang="en-US" dirty="0" err="1"/>
              <a:t>sudo</a:t>
            </a:r>
            <a:r>
              <a:rPr lang="en-US" dirty="0"/>
              <a:t> group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sudo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usermod</a:t>
            </a:r>
            <a:r>
              <a:rPr lang="en-US" dirty="0">
                <a:latin typeface="Consolas" panose="020B0609020204030204" pitchFamily="49" charset="0"/>
              </a:rPr>
              <a:t> -</a:t>
            </a:r>
            <a:r>
              <a:rPr lang="en-US" dirty="0" err="1">
                <a:latin typeface="Consolas" panose="020B0609020204030204" pitchFamily="49" charset="0"/>
              </a:rPr>
              <a:t>aG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sudo</a:t>
            </a:r>
            <a:r>
              <a:rPr lang="en-US" dirty="0">
                <a:latin typeface="Consolas" panose="020B0609020204030204" pitchFamily="49" charset="0"/>
              </a:rPr>
              <a:t> username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7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New User through the 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add a new user using GUI: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dirty="0"/>
              <a:t>the Activities screen, search for “users” and click on “Add or remove users and change your password</a:t>
            </a:r>
            <a:r>
              <a:rPr lang="en-US" dirty="0" smtClean="0"/>
              <a:t>”.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dirty="0"/>
              <a:t>the new window click on the Unlock button, and enter your user password when prompted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Once you enter the password, the Unlock button will change to a green Add User button</a:t>
            </a:r>
            <a:r>
              <a:rPr lang="en-US" dirty="0" smtClean="0"/>
              <a:t>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Select whether the new user should be a standard or administrator user and enter information. Once done, click on the Add button.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/shadow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/shadow Contains the encrypted password information for users' accounts and optionally the password aging information. </a:t>
            </a:r>
            <a:endParaRPr lang="en-US" dirty="0" smtClean="0"/>
          </a:p>
          <a:p>
            <a:r>
              <a:rPr lang="en-US" dirty="0" smtClean="0"/>
              <a:t>Included </a:t>
            </a:r>
            <a:r>
              <a:rPr lang="en-US" dirty="0"/>
              <a:t>fields are: </a:t>
            </a:r>
          </a:p>
          <a:p>
            <a:pPr lvl="1"/>
            <a:r>
              <a:rPr lang="en-US" dirty="0"/>
              <a:t>Login name </a:t>
            </a:r>
          </a:p>
          <a:p>
            <a:pPr lvl="1"/>
            <a:r>
              <a:rPr lang="en-US" dirty="0"/>
              <a:t>Encrypted password </a:t>
            </a:r>
          </a:p>
          <a:p>
            <a:pPr lvl="1"/>
            <a:r>
              <a:rPr lang="en-US" dirty="0"/>
              <a:t>Days since Jan 1, 1970 that password was last changed </a:t>
            </a:r>
          </a:p>
          <a:p>
            <a:pPr lvl="1"/>
            <a:r>
              <a:rPr lang="en-US" dirty="0"/>
              <a:t>Days before password may not be changed </a:t>
            </a:r>
          </a:p>
          <a:p>
            <a:pPr lvl="1"/>
            <a:r>
              <a:rPr lang="en-US" dirty="0"/>
              <a:t>Days after which password must be changed </a:t>
            </a:r>
          </a:p>
          <a:p>
            <a:pPr lvl="1"/>
            <a:r>
              <a:rPr lang="en-US" dirty="0"/>
              <a:t>Days before password is to expire that user is warned </a:t>
            </a:r>
          </a:p>
          <a:p>
            <a:pPr lvl="1"/>
            <a:r>
              <a:rPr lang="en-US" dirty="0"/>
              <a:t>Days after password expires that account is disabled </a:t>
            </a:r>
          </a:p>
          <a:p>
            <a:pPr lvl="1"/>
            <a:r>
              <a:rPr lang="en-US" dirty="0"/>
              <a:t>Days since Jan 1, 1970 that account is disabled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6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Disabling a user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Sometimes as a Sys-Admin you may need </a:t>
            </a:r>
            <a:r>
              <a:rPr lang="en-US" dirty="0"/>
              <a:t>to temporarily or permanently </a:t>
            </a:r>
            <a:r>
              <a:rPr lang="en-US" dirty="0" smtClean="0"/>
              <a:t>disable </a:t>
            </a:r>
            <a:r>
              <a:rPr lang="en-US" dirty="0"/>
              <a:t>an entire account while leaving the user's profile and files intact. </a:t>
            </a:r>
            <a:endParaRPr lang="en-US" dirty="0" smtClean="0"/>
          </a:p>
          <a:p>
            <a:r>
              <a:rPr lang="en-US" dirty="0"/>
              <a:t>The easiest way to disable the user account is to modify a /</a:t>
            </a:r>
            <a:r>
              <a:rPr lang="en-US" dirty="0" err="1"/>
              <a:t>etc</a:t>
            </a:r>
            <a:r>
              <a:rPr lang="en-US" dirty="0"/>
              <a:t>/shadow file, which is responsible for holding encrypted passwords for users listed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passwd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Here </a:t>
            </a:r>
            <a:r>
              <a:rPr lang="en-US" dirty="0"/>
              <a:t>is a typical user entry found in the /</a:t>
            </a:r>
            <a:r>
              <a:rPr lang="en-US" dirty="0" err="1"/>
              <a:t>etc</a:t>
            </a:r>
            <a:r>
              <a:rPr lang="en-US" dirty="0"/>
              <a:t>/shadow file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tester:$6dKR$Yku3LWgJmomsynpcle9BCA:15711:0:99999:7</a:t>
            </a:r>
            <a:r>
              <a:rPr lang="en-US" dirty="0" smtClean="0">
                <a:latin typeface="Consolas" panose="020B0609020204030204" pitchFamily="49" charset="0"/>
              </a:rPr>
              <a:t>:::</a:t>
            </a:r>
          </a:p>
          <a:p>
            <a:r>
              <a:rPr lang="en-US" dirty="0"/>
              <a:t>To disable the above account simply add "*" or "!" in front of the encrypted password:</a:t>
            </a:r>
            <a:endParaRPr lang="en-US" dirty="0" smtClean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tester:!$6dKR$Yku3LWgJmomsynpcle9BCA:15711:0:99999:7</a:t>
            </a:r>
            <a:r>
              <a:rPr lang="en-US" dirty="0" smtClean="0">
                <a:latin typeface="Consolas" panose="020B0609020204030204" pitchFamily="49" charset="0"/>
              </a:rPr>
              <a:t>:::</a:t>
            </a:r>
          </a:p>
          <a:p>
            <a:r>
              <a:rPr lang="en-US" dirty="0"/>
              <a:t>Any login method, which uses the /</a:t>
            </a:r>
            <a:r>
              <a:rPr lang="en-US" dirty="0" err="1"/>
              <a:t>etc</a:t>
            </a:r>
            <a:r>
              <a:rPr lang="en-US" dirty="0"/>
              <a:t>/shadow file to authenticate the user, will no longer be </a:t>
            </a:r>
            <a:r>
              <a:rPr lang="en-US" dirty="0" smtClean="0"/>
              <a:t>able </a:t>
            </a:r>
            <a:r>
              <a:rPr lang="en-US" dirty="0"/>
              <a:t>to decrypt the user's password and thus not allowing him/her to </a:t>
            </a:r>
            <a:r>
              <a:rPr lang="en-US" dirty="0" smtClean="0"/>
              <a:t>login.</a:t>
            </a:r>
          </a:p>
          <a:p>
            <a:r>
              <a:rPr lang="en-US" dirty="0"/>
              <a:t>To enable the user account simply remove "!" from the /</a:t>
            </a:r>
            <a:r>
              <a:rPr lang="en-US" dirty="0" err="1"/>
              <a:t>etc</a:t>
            </a:r>
            <a:r>
              <a:rPr lang="en-US" dirty="0"/>
              <a:t>/shadow </a:t>
            </a:r>
            <a:r>
              <a:rPr lang="en-US" dirty="0" smtClean="0"/>
              <a:t>file.</a:t>
            </a:r>
          </a:p>
          <a:p>
            <a:r>
              <a:rPr lang="en-US" dirty="0"/>
              <a:t>Note: It is important to point out that this method of disabling user accounts in the Linux system is only valid for programs or commands, which use the /</a:t>
            </a:r>
            <a:r>
              <a:rPr lang="en-US" dirty="0" err="1"/>
              <a:t>etc</a:t>
            </a:r>
            <a:r>
              <a:rPr lang="en-US" dirty="0"/>
              <a:t>/shadow file as means to authenticate users.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9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a user account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the user account is no longer needed, you can delete it either from the command line or via </a:t>
            </a:r>
            <a:r>
              <a:rPr lang="en-US" dirty="0" smtClean="0"/>
              <a:t>GUI.</a:t>
            </a:r>
          </a:p>
          <a:p>
            <a:r>
              <a:rPr lang="en-US" dirty="0"/>
              <a:t>There are two command line tools that you can use to delete a user account: </a:t>
            </a:r>
            <a:r>
              <a:rPr lang="en-US" dirty="0" err="1">
                <a:latin typeface="Consolas" panose="020B0609020204030204" pitchFamily="49" charset="0"/>
              </a:rPr>
              <a:t>userdel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deluser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/>
              <a:t>Ubuntu, you should usually use the </a:t>
            </a:r>
            <a:r>
              <a:rPr lang="en-US" dirty="0" err="1">
                <a:latin typeface="Consolas" panose="020B0609020204030204" pitchFamily="49" charset="0"/>
              </a:rPr>
              <a:t>deluser</a:t>
            </a:r>
            <a:r>
              <a:rPr lang="en-US" dirty="0"/>
              <a:t> command as it is more friendly than the low-level </a:t>
            </a:r>
            <a:r>
              <a:rPr lang="en-US" dirty="0" err="1">
                <a:latin typeface="Consolas" panose="020B0609020204030204" pitchFamily="49" charset="0"/>
              </a:rPr>
              <a:t>userdel</a:t>
            </a:r>
            <a:r>
              <a:rPr lang="en-US" dirty="0" smtClean="0"/>
              <a:t>.</a:t>
            </a:r>
          </a:p>
          <a:p>
            <a:r>
              <a:rPr lang="en-US" dirty="0"/>
              <a:t>To delete the user, without deleting the user files, run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sudo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deluser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username</a:t>
            </a:r>
          </a:p>
          <a:p>
            <a:r>
              <a:rPr lang="en-US" dirty="0"/>
              <a:t>If you want to delete and the user’s home directory and mail spool use the --remove-home flag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sudo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deluser</a:t>
            </a:r>
            <a:r>
              <a:rPr lang="en-US" dirty="0">
                <a:latin typeface="Consolas" panose="020B0609020204030204" pitchFamily="49" charset="0"/>
              </a:rPr>
              <a:t> --remove-home username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sudo deluser username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72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user account </a:t>
            </a:r>
            <a:r>
              <a:rPr lang="en-US" dirty="0" smtClean="0"/>
              <a:t>using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delete </a:t>
            </a:r>
            <a:r>
              <a:rPr lang="en-US" dirty="0"/>
              <a:t>a </a:t>
            </a:r>
            <a:r>
              <a:rPr lang="en-US" dirty="0" smtClean="0"/>
              <a:t>user </a:t>
            </a:r>
            <a:r>
              <a:rPr lang="en-US" dirty="0"/>
              <a:t>through the </a:t>
            </a:r>
            <a:r>
              <a:rPr lang="en-US" dirty="0" smtClean="0"/>
              <a:t>GUI: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 the Activities screen, search for “users” and click on “Add or remove users and change your password</a:t>
            </a:r>
            <a:r>
              <a:rPr lang="en-US" dirty="0" smtClean="0"/>
              <a:t>”.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 the new window click on the Unlock button, and enter your user password when prompted. Once you enter the password, the Unlock button will change to a green Add User button</a:t>
            </a:r>
            <a:r>
              <a:rPr lang="en-US" dirty="0" smtClean="0"/>
              <a:t>.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Click on the username you want to delete and you will see a red Remove User.. button on the bottom right corner</a:t>
            </a:r>
            <a:r>
              <a:rPr lang="en-US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Click the Remove User.. button and you will be prompted whether to keep or delete the user home directory. </a:t>
            </a:r>
            <a:r>
              <a:rPr lang="en-US"/>
              <a:t>Clicking on one of those buttons will remove the user.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5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 to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b="1" dirty="0">
                <a:solidFill>
                  <a:srgbClr val="000066"/>
                </a:solidFill>
              </a:rPr>
              <a:t>Setting the Run Level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b="1" dirty="0">
                <a:solidFill>
                  <a:srgbClr val="000066"/>
                </a:solidFill>
              </a:rPr>
              <a:t>System Services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b="1" dirty="0">
                <a:solidFill>
                  <a:srgbClr val="000066"/>
                </a:solidFill>
              </a:rPr>
              <a:t>User </a:t>
            </a:r>
            <a:r>
              <a:rPr lang="en-US" altLang="en-US" b="1" dirty="0" smtClean="0">
                <a:solidFill>
                  <a:srgbClr val="000066"/>
                </a:solidFill>
              </a:rPr>
              <a:t>Management</a:t>
            </a:r>
          </a:p>
          <a:p>
            <a:pPr>
              <a:lnSpc>
                <a:spcPct val="90000"/>
              </a:lnSpc>
              <a:buClr>
                <a:schemeClr val="tx1"/>
              </a:buClr>
              <a:buBlip>
                <a:blip r:embed="rId2"/>
              </a:buBlip>
            </a:pPr>
            <a:r>
              <a:rPr lang="en-US" altLang="en-US" b="1" dirty="0">
                <a:solidFill>
                  <a:srgbClr val="000066"/>
                </a:solidFill>
              </a:rPr>
              <a:t>Scheduling </a:t>
            </a:r>
            <a:r>
              <a:rPr lang="en-US" altLang="en-US" b="1" dirty="0" smtClean="0">
                <a:solidFill>
                  <a:srgbClr val="000066"/>
                </a:solidFill>
              </a:rPr>
              <a:t>Jobs</a:t>
            </a:r>
          </a:p>
          <a:p>
            <a:pPr>
              <a:lnSpc>
                <a:spcPct val="90000"/>
              </a:lnSpc>
              <a:buClr>
                <a:schemeClr val="tx1"/>
              </a:buClr>
              <a:buBlip>
                <a:blip r:embed="rId2"/>
              </a:buBlip>
            </a:pPr>
            <a:r>
              <a:rPr lang="en-US" altLang="en-US" b="1" dirty="0">
                <a:solidFill>
                  <a:srgbClr val="000066"/>
                </a:solidFill>
              </a:rPr>
              <a:t>Backup and </a:t>
            </a:r>
            <a:r>
              <a:rPr lang="en-US" altLang="en-US" b="1" dirty="0" smtClean="0">
                <a:solidFill>
                  <a:srgbClr val="000066"/>
                </a:solidFill>
              </a:rPr>
              <a:t>Restore</a:t>
            </a:r>
            <a:endParaRPr lang="en-US" altLang="en-US" b="1" dirty="0">
              <a:solidFill>
                <a:srgbClr val="000066"/>
              </a:solidFill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b="1" dirty="0" smtClean="0">
                <a:solidFill>
                  <a:srgbClr val="000066"/>
                </a:solidFill>
              </a:rPr>
              <a:t>Network </a:t>
            </a:r>
            <a:r>
              <a:rPr lang="en-US" altLang="en-US" b="1" dirty="0">
                <a:solidFill>
                  <a:srgbClr val="000066"/>
                </a:solidFill>
              </a:rPr>
              <a:t>Settings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b="1" dirty="0" smtClean="0">
                <a:solidFill>
                  <a:srgbClr val="000066"/>
                </a:solidFill>
              </a:rPr>
              <a:t>Quota </a:t>
            </a:r>
            <a:r>
              <a:rPr lang="en-US" altLang="en-US" b="1" dirty="0">
                <a:solidFill>
                  <a:srgbClr val="000066"/>
                </a:solidFill>
              </a:rPr>
              <a:t>Management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b="1" dirty="0" smtClean="0">
                <a:solidFill>
                  <a:srgbClr val="000066"/>
                </a:solidFill>
              </a:rPr>
              <a:t>Adding </a:t>
            </a:r>
            <a:r>
              <a:rPr lang="en-US" altLang="en-US" b="1" dirty="0">
                <a:solidFill>
                  <a:srgbClr val="000066"/>
                </a:solidFill>
              </a:rPr>
              <a:t>and Removing software/packages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b="1" dirty="0">
                <a:solidFill>
                  <a:srgbClr val="000066"/>
                </a:solidFill>
              </a:rPr>
              <a:t>Setting a Printer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b="1" dirty="0">
                <a:solidFill>
                  <a:srgbClr val="000066"/>
                </a:solidFill>
              </a:rPr>
              <a:t>Monitoring the system (general, logs)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b="1" dirty="0">
                <a:solidFill>
                  <a:srgbClr val="000066"/>
                </a:solidFill>
              </a:rPr>
              <a:t>Monitoring any specific services running. </a:t>
            </a:r>
            <a:r>
              <a:rPr lang="en-US" altLang="en-US" b="1" dirty="0" err="1">
                <a:solidFill>
                  <a:srgbClr val="000066"/>
                </a:solidFill>
              </a:rPr>
              <a:t>Eg</a:t>
            </a:r>
            <a:r>
              <a:rPr lang="en-US" altLang="en-US" b="1" dirty="0">
                <a:solidFill>
                  <a:srgbClr val="000066"/>
                </a:solidFill>
              </a:rPr>
              <a:t>. DNS, DHCP, Web, NIS, NPT, Proxy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2</a:t>
            </a:fld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3830855" y="2668859"/>
            <a:ext cx="250491" cy="137375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81346" y="3171069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Week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49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4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Task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9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dirty="0"/>
              <a:t>In </a:t>
            </a:r>
            <a:r>
              <a:rPr lang="en-US" altLang="en-US" dirty="0" smtClean="0"/>
              <a:t>Linux </a:t>
            </a:r>
            <a:r>
              <a:rPr lang="en-US" altLang="en-US" dirty="0"/>
              <a:t>you can automatically schedule a task to be done at certain times.</a:t>
            </a:r>
          </a:p>
          <a:p>
            <a:pPr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dirty="0"/>
              <a:t>It can be every min, hour, day, month, year or on a specific time or day of your choosing.</a:t>
            </a:r>
          </a:p>
          <a:p>
            <a:pPr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dirty="0"/>
              <a:t>Linux use </a:t>
            </a:r>
            <a:r>
              <a:rPr lang="en-US" altLang="en-US" dirty="0" err="1" smtClean="0"/>
              <a:t>Crontab</a:t>
            </a:r>
            <a:r>
              <a:rPr lang="en-US" altLang="en-US" dirty="0" smtClean="0"/>
              <a:t> </a:t>
            </a:r>
            <a:r>
              <a:rPr lang="en-US" altLang="en-US" dirty="0"/>
              <a:t>as a way to schedule a task to be done automatically without human intervention.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Backup </a:t>
            </a:r>
            <a:r>
              <a:rPr lang="en-US" alt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dirty="0"/>
              <a:t>In </a:t>
            </a:r>
            <a:r>
              <a:rPr lang="en-US" altLang="en-US" dirty="0" err="1"/>
              <a:t>linux</a:t>
            </a:r>
            <a:r>
              <a:rPr lang="en-US" altLang="en-US" dirty="0"/>
              <a:t> backup is </a:t>
            </a:r>
            <a:r>
              <a:rPr lang="en-US" altLang="en-US" dirty="0" smtClean="0"/>
              <a:t>easy, </a:t>
            </a:r>
          </a:p>
          <a:p>
            <a:pPr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dirty="0" smtClean="0"/>
              <a:t>all </a:t>
            </a:r>
            <a:r>
              <a:rPr lang="en-US" altLang="en-US" dirty="0"/>
              <a:t>you have to do is type in the command using the </a:t>
            </a:r>
            <a:r>
              <a:rPr lang="en-US" altLang="en-US" dirty="0" smtClean="0"/>
              <a:t>terminal</a:t>
            </a:r>
          </a:p>
          <a:p>
            <a:pPr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dirty="0"/>
              <a:t>Syntax: </a:t>
            </a:r>
            <a:r>
              <a:rPr lang="en-US" altLang="en-US" b="1" dirty="0" err="1" smtClean="0">
                <a:latin typeface="Consolas" panose="020B0609020204030204" pitchFamily="49" charset="0"/>
              </a:rPr>
              <a:t>sudo</a:t>
            </a:r>
            <a:r>
              <a:rPr lang="en-US" altLang="en-US" b="1" dirty="0" smtClean="0">
                <a:latin typeface="Consolas" panose="020B0609020204030204" pitchFamily="49" charset="0"/>
              </a:rPr>
              <a:t> </a:t>
            </a:r>
            <a:r>
              <a:rPr lang="en-US" altLang="en-US" b="1" dirty="0">
                <a:latin typeface="Consolas" panose="020B0609020204030204" pitchFamily="49" charset="0"/>
              </a:rPr>
              <a:t>tar -</a:t>
            </a:r>
            <a:r>
              <a:rPr lang="en-US" altLang="en-US" b="1" dirty="0" err="1">
                <a:latin typeface="Consolas" panose="020B0609020204030204" pitchFamily="49" charset="0"/>
              </a:rPr>
              <a:t>cvpzf</a:t>
            </a:r>
            <a:r>
              <a:rPr lang="en-US" altLang="en-US" b="1" dirty="0">
                <a:latin typeface="Consolas" panose="020B0609020204030204" pitchFamily="49" charset="0"/>
              </a:rPr>
              <a:t> backup.tar.gz --exclude=/</a:t>
            </a:r>
            <a:r>
              <a:rPr lang="en-US" altLang="en-US" b="1" dirty="0" err="1">
                <a:latin typeface="Consolas" panose="020B0609020204030204" pitchFamily="49" charset="0"/>
              </a:rPr>
              <a:t>mnt</a:t>
            </a:r>
            <a:r>
              <a:rPr lang="en-US" altLang="en-US" b="1" dirty="0">
                <a:latin typeface="Consolas" panose="020B0609020204030204" pitchFamily="49" charset="0"/>
              </a:rPr>
              <a:t> /(/ </a:t>
            </a:r>
            <a:r>
              <a:rPr lang="en-US" altLang="en-US" b="1" dirty="0" err="1">
                <a:latin typeface="Consolas" panose="020B0609020204030204" pitchFamily="49" charset="0"/>
              </a:rPr>
              <a:t>fr</a:t>
            </a:r>
            <a:r>
              <a:rPr lang="en-US" altLang="en-US" b="1" dirty="0">
                <a:latin typeface="Consolas" panose="020B0609020204030204" pitchFamily="49" charset="0"/>
              </a:rPr>
              <a:t> root)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17357"/>
              </p:ext>
            </p:extLst>
          </p:nvPr>
        </p:nvGraphicFramePr>
        <p:xfrm>
          <a:off x="2037182" y="4009709"/>
          <a:ext cx="7061201" cy="2324100"/>
        </p:xfrm>
        <a:graphic>
          <a:graphicData uri="http://schemas.openxmlformats.org/drawingml/2006/table">
            <a:tbl>
              <a:tblPr/>
              <a:tblGrid>
                <a:gridCol w="7061201">
                  <a:extLst>
                    <a:ext uri="{9D8B030D-6E8A-4147-A177-3AD203B41FA5}">
                      <a16:colId xmlns:a16="http://schemas.microsoft.com/office/drawing/2014/main" val="126748076"/>
                    </a:ext>
                  </a:extLst>
                </a:gridCol>
              </a:tblGrid>
              <a:tr h="382906">
                <a:tc>
                  <a:txBody>
                    <a:bodyPr/>
                    <a:lstStyle>
                      <a:lvl1pPr eaLnBrk="0"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 eaLnBrk="0"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 eaLnBrk="0"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 eaLnBrk="0"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 eaLnBrk="0"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Noto Sans CJK SC Regular" charset="0"/>
                        </a:rPr>
                        <a:t>C – tell tar to create or override backup files</a:t>
                      </a:r>
                    </a:p>
                  </a:txBody>
                  <a:tcPr marL="90000" marR="90000" marT="9235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352295"/>
                  </a:ext>
                </a:extLst>
              </a:tr>
              <a:tr h="587691">
                <a:tc>
                  <a:txBody>
                    <a:bodyPr/>
                    <a:lstStyle>
                      <a:lvl1pPr eaLnBrk="0"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 eaLnBrk="0"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 eaLnBrk="0"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 eaLnBrk="0"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 eaLnBrk="0"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Noto Sans CJK SC Regular" charset="0"/>
                        </a:rPr>
                        <a:t>V – show you what happen during backup process if no v then it just show blinking cursor until backup finish</a:t>
                      </a:r>
                    </a:p>
                  </a:txBody>
                  <a:tcPr marL="90000" marR="90000" marT="9235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411575"/>
                  </a:ext>
                </a:extLst>
              </a:tr>
              <a:tr h="382906">
                <a:tc>
                  <a:txBody>
                    <a:bodyPr/>
                    <a:lstStyle>
                      <a:lvl1pPr eaLnBrk="0"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 eaLnBrk="0"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 eaLnBrk="0"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 eaLnBrk="0"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 eaLnBrk="0"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Noto Sans CJK SC Regular" charset="0"/>
                        </a:rPr>
                        <a:t>P – Preserving permission</a:t>
                      </a:r>
                    </a:p>
                  </a:txBody>
                  <a:tcPr marL="90000" marR="90000" marT="9235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340844"/>
                  </a:ext>
                </a:extLst>
              </a:tr>
              <a:tr h="587691">
                <a:tc>
                  <a:txBody>
                    <a:bodyPr/>
                    <a:lstStyle>
                      <a:lvl1pPr eaLnBrk="0"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 eaLnBrk="0"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 eaLnBrk="0"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 eaLnBrk="0"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 eaLnBrk="0"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Noto Sans CJK SC Regular" charset="0"/>
                        </a:rPr>
                        <a:t>Z – stand for compression after the tar file is created than to compress further the tar file call tar ball</a:t>
                      </a:r>
                    </a:p>
                  </a:txBody>
                  <a:tcPr marL="90000" marR="90000" marT="9235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561970"/>
                  </a:ext>
                </a:extLst>
              </a:tr>
              <a:tr h="382906">
                <a:tc>
                  <a:txBody>
                    <a:bodyPr/>
                    <a:lstStyle>
                      <a:lvl1pPr eaLnBrk="0"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 eaLnBrk="0"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 eaLnBrk="0"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 eaLnBrk="0"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 eaLnBrk="0"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Noto Sans CJK SC Regular" charset="0"/>
                        </a:rPr>
                        <a:t>F – give the tar file a name that u can give</a:t>
                      </a:r>
                    </a:p>
                  </a:txBody>
                  <a:tcPr marL="90000" marR="90000" marT="9235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04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06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Recover </a:t>
            </a:r>
            <a:r>
              <a:rPr lang="en-US" altLang="en-US" dirty="0" smtClean="0"/>
              <a:t>a 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603499"/>
            <a:ext cx="9846421" cy="3941679"/>
          </a:xfrm>
        </p:spPr>
        <p:txBody>
          <a:bodyPr/>
          <a:lstStyle/>
          <a:p>
            <a:pPr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dirty="0"/>
              <a:t>It is easy to recover backup in </a:t>
            </a:r>
            <a:r>
              <a:rPr lang="en-US" altLang="en-US" dirty="0" err="1" smtClean="0"/>
              <a:t>linux</a:t>
            </a:r>
            <a:r>
              <a:rPr lang="en-US" altLang="en-US" dirty="0" smtClean="0"/>
              <a:t>:</a:t>
            </a:r>
          </a:p>
          <a:p>
            <a:pPr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dirty="0"/>
              <a:t>Syntax:</a:t>
            </a:r>
            <a:r>
              <a:rPr lang="en-US" altLang="en-US" dirty="0" smtClean="0"/>
              <a:t> </a:t>
            </a:r>
            <a:r>
              <a:rPr lang="en-US" altLang="en-US" b="1" dirty="0" err="1" smtClean="0">
                <a:latin typeface="Consolas" panose="020B0609020204030204" pitchFamily="49" charset="0"/>
              </a:rPr>
              <a:t>sudo</a:t>
            </a:r>
            <a:r>
              <a:rPr lang="en-US" altLang="en-US" b="1" dirty="0" smtClean="0">
                <a:latin typeface="Consolas" panose="020B0609020204030204" pitchFamily="49" charset="0"/>
              </a:rPr>
              <a:t> </a:t>
            </a:r>
            <a:r>
              <a:rPr lang="en-US" altLang="en-US" b="1" dirty="0">
                <a:latin typeface="Consolas" panose="020B0609020204030204" pitchFamily="49" charset="0"/>
              </a:rPr>
              <a:t>tar -</a:t>
            </a:r>
            <a:r>
              <a:rPr lang="en-US" altLang="en-US" b="1" dirty="0" err="1">
                <a:latin typeface="Consolas" panose="020B0609020204030204" pitchFamily="49" charset="0"/>
              </a:rPr>
              <a:t>xvpzf</a:t>
            </a:r>
            <a:r>
              <a:rPr lang="en-US" altLang="en-US" b="1" dirty="0">
                <a:latin typeface="Consolas" panose="020B0609020204030204" pitchFamily="49" charset="0"/>
              </a:rPr>
              <a:t> backup.tar.gz -C /recover</a:t>
            </a:r>
          </a:p>
          <a:p>
            <a:pPr lvl="1"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dirty="0"/>
              <a:t>-C </a:t>
            </a:r>
            <a:r>
              <a:rPr lang="en-US" altLang="en-US" dirty="0" smtClean="0"/>
              <a:t>tells </a:t>
            </a:r>
            <a:r>
              <a:rPr lang="en-US" altLang="en-US" dirty="0"/>
              <a:t>it to save it in different directory.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6117"/>
              </p:ext>
            </p:extLst>
          </p:nvPr>
        </p:nvGraphicFramePr>
        <p:xfrm>
          <a:off x="2344363" y="4051087"/>
          <a:ext cx="7467599" cy="1968713"/>
        </p:xfrm>
        <a:graphic>
          <a:graphicData uri="http://schemas.openxmlformats.org/drawingml/2006/table">
            <a:tbl>
              <a:tblPr/>
              <a:tblGrid>
                <a:gridCol w="7467599">
                  <a:extLst>
                    <a:ext uri="{9D8B030D-6E8A-4147-A177-3AD203B41FA5}">
                      <a16:colId xmlns:a16="http://schemas.microsoft.com/office/drawing/2014/main" val="744076847"/>
                    </a:ext>
                  </a:extLst>
                </a:gridCol>
              </a:tblGrid>
              <a:tr h="233959">
                <a:tc>
                  <a:txBody>
                    <a:bodyPr/>
                    <a:lstStyle>
                      <a:lvl1pPr eaLnBrk="0"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 eaLnBrk="0"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 eaLnBrk="0"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 eaLnBrk="0"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 eaLnBrk="0"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Noto Sans CJK SC Regular" charset="0"/>
                        </a:rPr>
                        <a:t>x– tell tar to extract backup files</a:t>
                      </a:r>
                    </a:p>
                  </a:txBody>
                  <a:tcPr marL="90000" marR="90000" marT="9235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37424"/>
                  </a:ext>
                </a:extLst>
              </a:tr>
              <a:tr h="381741">
                <a:tc>
                  <a:txBody>
                    <a:bodyPr/>
                    <a:lstStyle>
                      <a:lvl1pPr eaLnBrk="0"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 eaLnBrk="0"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 eaLnBrk="0"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 eaLnBrk="0"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 eaLnBrk="0"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Noto Sans CJK SC Regular" charset="0"/>
                        </a:rPr>
                        <a:t>V – show you what happen during backup process if no v then it just show blinking cursor until backup finish</a:t>
                      </a:r>
                    </a:p>
                  </a:txBody>
                  <a:tcPr marL="90000" marR="90000" marT="9235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992959"/>
                  </a:ext>
                </a:extLst>
              </a:tr>
              <a:tr h="233959">
                <a:tc>
                  <a:txBody>
                    <a:bodyPr/>
                    <a:lstStyle>
                      <a:lvl1pPr eaLnBrk="0"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 eaLnBrk="0"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 eaLnBrk="0"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 eaLnBrk="0"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 eaLnBrk="0"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Noto Sans CJK SC Regular" charset="0"/>
                        </a:rPr>
                        <a:t>P – Preserving permission</a:t>
                      </a:r>
                    </a:p>
                  </a:txBody>
                  <a:tcPr marL="90000" marR="90000" marT="9235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686649"/>
                  </a:ext>
                </a:extLst>
              </a:tr>
              <a:tr h="233959">
                <a:tc>
                  <a:txBody>
                    <a:bodyPr/>
                    <a:lstStyle>
                      <a:lvl1pPr eaLnBrk="0"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 eaLnBrk="0"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 eaLnBrk="0"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 eaLnBrk="0"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 eaLnBrk="0"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Noto Sans CJK SC Regular" charset="0"/>
                        </a:rPr>
                        <a:t>Z – stand for uncompress after you compress the tar file to tar ball</a:t>
                      </a:r>
                    </a:p>
                  </a:txBody>
                  <a:tcPr marL="90000" marR="90000" marT="9235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715095"/>
                  </a:ext>
                </a:extLst>
              </a:tr>
              <a:tr h="312167">
                <a:tc>
                  <a:txBody>
                    <a:bodyPr/>
                    <a:lstStyle>
                      <a:lvl1pPr eaLnBrk="0"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 eaLnBrk="0"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 eaLnBrk="0"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 eaLnBrk="0"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 eaLnBrk="0"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Noto Sans CJK SC Regular" charset="0"/>
                        </a:rPr>
                        <a:t>F – give the tar file a name that u can give</a:t>
                      </a:r>
                    </a:p>
                  </a:txBody>
                  <a:tcPr marL="90000" marR="90000" marT="9235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703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90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Cron</a:t>
            </a:r>
            <a:r>
              <a:rPr lang="en-US" altLang="en-US" dirty="0"/>
              <a:t> </a:t>
            </a:r>
            <a:r>
              <a:rPr lang="en-US" altLang="en-US" dirty="0" smtClean="0"/>
              <a:t>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830" y="2367815"/>
            <a:ext cx="8825659" cy="2799789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dirty="0"/>
              <a:t>In </a:t>
            </a:r>
            <a:r>
              <a:rPr lang="en-US" altLang="en-US" dirty="0" err="1"/>
              <a:t>linux</a:t>
            </a:r>
            <a:r>
              <a:rPr lang="en-US" altLang="en-US" dirty="0"/>
              <a:t> to schedule an automatic task or function we use </a:t>
            </a:r>
            <a:r>
              <a:rPr lang="en-US" altLang="en-US" dirty="0" err="1"/>
              <a:t>cron</a:t>
            </a:r>
            <a:r>
              <a:rPr lang="en-US" altLang="en-US" dirty="0"/>
              <a:t> jobs.</a:t>
            </a:r>
          </a:p>
          <a:p>
            <a:pPr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dirty="0" smtClean="0"/>
              <a:t>Syntax: </a:t>
            </a:r>
            <a:r>
              <a:rPr lang="en-US" altLang="en-US" dirty="0" err="1" smtClean="0">
                <a:latin typeface="Consolas" panose="020B0609020204030204" pitchFamily="49" charset="0"/>
              </a:rPr>
              <a:t>sudo</a:t>
            </a:r>
            <a:r>
              <a:rPr lang="en-US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</a:rPr>
              <a:t>crontab</a:t>
            </a:r>
            <a:r>
              <a:rPr lang="en-US" altLang="en-US" dirty="0">
                <a:latin typeface="Consolas" panose="020B0609020204030204" pitchFamily="49" charset="0"/>
              </a:rPr>
              <a:t> -e </a:t>
            </a:r>
            <a:endParaRPr lang="en-US" altLang="en-US" dirty="0" smtClean="0"/>
          </a:p>
          <a:p>
            <a:pPr lvl="1"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dirty="0" smtClean="0"/>
              <a:t>e </a:t>
            </a:r>
            <a:r>
              <a:rPr lang="en-US" altLang="en-US" dirty="0"/>
              <a:t>here means want to add a job into </a:t>
            </a:r>
            <a:r>
              <a:rPr lang="en-US" altLang="en-US" dirty="0" err="1" smtClean="0"/>
              <a:t>crontab</a:t>
            </a:r>
            <a:endParaRPr lang="en-US" altLang="en-US" dirty="0"/>
          </a:p>
          <a:p>
            <a:pPr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dirty="0"/>
              <a:t>First time open it will ask default text editor for me I prefer vim</a:t>
            </a:r>
            <a:r>
              <a:rPr lang="en-US" altLang="en-US" dirty="0" smtClean="0"/>
              <a:t>.</a:t>
            </a:r>
          </a:p>
          <a:p>
            <a:pPr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dirty="0"/>
              <a:t>At the top you will notice</a:t>
            </a:r>
          </a:p>
          <a:p>
            <a:pPr lvl="1"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dirty="0" err="1"/>
              <a:t>e.g</a:t>
            </a:r>
            <a:r>
              <a:rPr lang="en-US" altLang="en-US" dirty="0"/>
              <a:t> every 2.30 </a:t>
            </a:r>
            <a:r>
              <a:rPr lang="en-US" altLang="en-US" dirty="0" err="1"/>
              <a:t>monday</a:t>
            </a:r>
            <a:r>
              <a:rPr lang="en-US" altLang="en-US" dirty="0"/>
              <a:t> do a </a:t>
            </a:r>
            <a:r>
              <a:rPr lang="en-US" altLang="en-US" dirty="0" smtClean="0"/>
              <a:t>job</a:t>
            </a:r>
          </a:p>
          <a:p>
            <a:pPr lvl="1"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dirty="0" smtClean="0"/>
              <a:t> 30 2 * * 1 </a:t>
            </a:r>
            <a:r>
              <a:rPr lang="en-US" altLang="en-US" dirty="0" err="1" smtClean="0">
                <a:solidFill>
                  <a:srgbClr val="000000"/>
                </a:solidFill>
                <a:cs typeface="Noto Sans CJK SC Regular" charset="0"/>
              </a:rPr>
              <a:t>sudo</a:t>
            </a:r>
            <a:r>
              <a:rPr lang="en-US" altLang="en-US" dirty="0" smtClean="0">
                <a:solidFill>
                  <a:srgbClr val="000000"/>
                </a:solidFill>
                <a:cs typeface="Noto Sans CJK SC Regular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cs typeface="Noto Sans CJK SC Regular" charset="0"/>
              </a:rPr>
              <a:t>tar -</a:t>
            </a:r>
            <a:r>
              <a:rPr lang="en-US" altLang="en-US" dirty="0" err="1">
                <a:solidFill>
                  <a:srgbClr val="000000"/>
                </a:solidFill>
                <a:cs typeface="Noto Sans CJK SC Regular" charset="0"/>
              </a:rPr>
              <a:t>cvpzf</a:t>
            </a:r>
            <a:r>
              <a:rPr lang="en-US" altLang="en-US" dirty="0">
                <a:solidFill>
                  <a:srgbClr val="000000"/>
                </a:solidFill>
                <a:cs typeface="Noto Sans CJK SC Regular" charset="0"/>
              </a:rPr>
              <a:t> backup.tar.gz –exclude=/</a:t>
            </a:r>
            <a:r>
              <a:rPr lang="en-US" altLang="en-US" dirty="0" err="1">
                <a:solidFill>
                  <a:srgbClr val="000000"/>
                </a:solidFill>
                <a:cs typeface="Noto Sans CJK SC Regular" charset="0"/>
              </a:rPr>
              <a:t>mnt</a:t>
            </a:r>
            <a:r>
              <a:rPr lang="en-US" altLang="en-US" dirty="0">
                <a:solidFill>
                  <a:srgbClr val="000000"/>
                </a:solidFill>
                <a:cs typeface="Noto Sans CJK SC Regular" charset="0"/>
              </a:rPr>
              <a:t> /</a:t>
            </a:r>
          </a:p>
          <a:p>
            <a:pPr lvl="1"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endParaRPr lang="en-US" altLang="en-US" dirty="0" smtClean="0"/>
          </a:p>
          <a:p>
            <a:pPr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endParaRPr lang="en-US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256181"/>
              </p:ext>
            </p:extLst>
          </p:nvPr>
        </p:nvGraphicFramePr>
        <p:xfrm>
          <a:off x="743049" y="5283107"/>
          <a:ext cx="10220326" cy="1339399"/>
        </p:xfrm>
        <a:graphic>
          <a:graphicData uri="http://schemas.openxmlformats.org/drawingml/2006/table">
            <a:tbl>
              <a:tblPr/>
              <a:tblGrid>
                <a:gridCol w="1050411">
                  <a:extLst>
                    <a:ext uri="{9D8B030D-6E8A-4147-A177-3AD203B41FA5}">
                      <a16:colId xmlns:a16="http://schemas.microsoft.com/office/drawing/2014/main" val="852427221"/>
                    </a:ext>
                  </a:extLst>
                </a:gridCol>
                <a:gridCol w="787915">
                  <a:extLst>
                    <a:ext uri="{9D8B030D-6E8A-4147-A177-3AD203B41FA5}">
                      <a16:colId xmlns:a16="http://schemas.microsoft.com/office/drawing/2014/main" val="902651537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2390451239"/>
                    </a:ext>
                  </a:extLst>
                </a:gridCol>
                <a:gridCol w="1032128">
                  <a:extLst>
                    <a:ext uri="{9D8B030D-6E8A-4147-A177-3AD203B41FA5}">
                      <a16:colId xmlns:a16="http://schemas.microsoft.com/office/drawing/2014/main" val="608653118"/>
                    </a:ext>
                  </a:extLst>
                </a:gridCol>
                <a:gridCol w="1525363">
                  <a:extLst>
                    <a:ext uri="{9D8B030D-6E8A-4147-A177-3AD203B41FA5}">
                      <a16:colId xmlns:a16="http://schemas.microsoft.com/office/drawing/2014/main" val="1525981006"/>
                    </a:ext>
                  </a:extLst>
                </a:gridCol>
                <a:gridCol w="4195734">
                  <a:extLst>
                    <a:ext uri="{9D8B030D-6E8A-4147-A177-3AD203B41FA5}">
                      <a16:colId xmlns:a16="http://schemas.microsoft.com/office/drawing/2014/main" val="2068385947"/>
                    </a:ext>
                  </a:extLst>
                </a:gridCol>
              </a:tblGrid>
              <a:tr h="266191">
                <a:tc>
                  <a:txBody>
                    <a:bodyPr/>
                    <a:lstStyle>
                      <a:lvl1pPr eaLnBrk="0"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 eaLnBrk="0"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 eaLnBrk="0"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 eaLnBrk="0"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 eaLnBrk="0"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Noto Sans CJK SC Regular" charset="0"/>
                        </a:rPr>
                        <a:t>m</a:t>
                      </a:r>
                    </a:p>
                  </a:txBody>
                  <a:tcPr marL="90000" marR="90000" marT="9235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33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 eaLnBrk="0"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 eaLnBrk="0"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 eaLnBrk="0"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 eaLnBrk="0"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Noto Sans CJK SC Regular" charset="0"/>
                        </a:rPr>
                        <a:t>h</a:t>
                      </a:r>
                    </a:p>
                  </a:txBody>
                  <a:tcPr marL="90000" marR="90000" marT="9235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33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 eaLnBrk="0"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 eaLnBrk="0"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 eaLnBrk="0"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 eaLnBrk="0"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Noto Sans CJK SC Regular" charset="0"/>
                        </a:rPr>
                        <a:t>dom</a:t>
                      </a:r>
                    </a:p>
                  </a:txBody>
                  <a:tcPr marL="90000" marR="90000" marT="9235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33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 eaLnBrk="0"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 eaLnBrk="0"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 eaLnBrk="0"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 eaLnBrk="0"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Noto Sans CJK SC Regular" charset="0"/>
                        </a:rPr>
                        <a:t>m</a:t>
                      </a:r>
                    </a:p>
                  </a:txBody>
                  <a:tcPr marL="90000" marR="90000" marT="9235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33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 eaLnBrk="0"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 eaLnBrk="0"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 eaLnBrk="0"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 eaLnBrk="0"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Noto Sans CJK SC Regular" charset="0"/>
                        </a:rPr>
                        <a:t>dow</a:t>
                      </a:r>
                    </a:p>
                  </a:txBody>
                  <a:tcPr marL="90000" marR="90000" marT="9235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33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 eaLnBrk="0"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 eaLnBrk="0"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 eaLnBrk="0"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 eaLnBrk="0"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Noto Sans CJK SC Regular" charset="0"/>
                        </a:rPr>
                        <a:t>comm</a:t>
                      </a:r>
                    </a:p>
                  </a:txBody>
                  <a:tcPr marL="90000" marR="90000" marT="9235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754155"/>
                  </a:ext>
                </a:extLst>
              </a:tr>
              <a:tr h="587690">
                <a:tc>
                  <a:txBody>
                    <a:bodyPr/>
                    <a:lstStyle>
                      <a:lvl1pPr eaLnBrk="0"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 eaLnBrk="0"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 eaLnBrk="0"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 eaLnBrk="0"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 eaLnBrk="0"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Noto Sans CJK SC Regular" charset="0"/>
                        </a:rPr>
                        <a:t>0-59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Noto Sans CJK SC Regular" charset="0"/>
                        </a:rPr>
                        <a:t>(min)</a:t>
                      </a:r>
                    </a:p>
                  </a:txBody>
                  <a:tcPr marL="90000" marR="90000" marT="9235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 eaLnBrk="0"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 eaLnBrk="0"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 eaLnBrk="0"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 eaLnBrk="0"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Noto Sans CJK SC Regular" charset="0"/>
                        </a:rPr>
                        <a:t>0-23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Noto Sans CJK SC Regular" charset="0"/>
                        </a:rPr>
                        <a:t>(hour)</a:t>
                      </a:r>
                    </a:p>
                  </a:txBody>
                  <a:tcPr marL="90000" marR="90000" marT="9235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 eaLnBrk="0"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 eaLnBrk="0"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 eaLnBrk="0"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 eaLnBrk="0"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Noto Sans CJK SC Regular" charset="0"/>
                        </a:rPr>
                        <a:t>1-31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Noto Sans CJK SC Regular" charset="0"/>
                        </a:rPr>
                        <a:t>(</a:t>
                      </a:r>
                      <a:r>
                        <a:rPr kumimoji="0" lang="en-US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Noto Sans CJK SC Regular" charset="0"/>
                        </a:rPr>
                        <a:t>dayofmonth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Noto Sans CJK SC Regular" charset="0"/>
                        </a:rPr>
                        <a:t>)</a:t>
                      </a:r>
                    </a:p>
                  </a:txBody>
                  <a:tcPr marL="90000" marR="90000" marT="9235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 eaLnBrk="0"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 eaLnBrk="0"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 eaLnBrk="0"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 eaLnBrk="0"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Noto Sans CJK SC Regular" charset="0"/>
                        </a:rPr>
                        <a:t>1-12 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Noto Sans CJK SC Regular" charset="0"/>
                        </a:rPr>
                        <a:t>(month)</a:t>
                      </a:r>
                    </a:p>
                  </a:txBody>
                  <a:tcPr marL="90000" marR="90000" marT="9235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 eaLnBrk="0"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 eaLnBrk="0"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 eaLnBrk="0"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 eaLnBrk="0"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Noto Sans CJK SC Regular" charset="0"/>
                        </a:rPr>
                        <a:t>0-6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Noto Sans CJK SC Regular" charset="0"/>
                        </a:rPr>
                        <a:t>(0 Sunday)</a:t>
                      </a:r>
                    </a:p>
                  </a:txBody>
                  <a:tcPr marL="90000" marR="90000" marT="9235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 eaLnBrk="0"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 eaLnBrk="0"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 eaLnBrk="0"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 eaLnBrk="0"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Noto Sans CJK SC Regular" charset="0"/>
                        </a:rPr>
                        <a:t>Command is inset here</a:t>
                      </a:r>
                    </a:p>
                  </a:txBody>
                  <a:tcPr marL="90000" marR="90000" marT="9235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038396"/>
                  </a:ext>
                </a:extLst>
              </a:tr>
              <a:tr h="426940">
                <a:tc>
                  <a:txBody>
                    <a:bodyPr/>
                    <a:lstStyle>
                      <a:lvl1pPr eaLnBrk="0"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 eaLnBrk="0"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 eaLnBrk="0"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 eaLnBrk="0"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 eaLnBrk="0"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Noto Sans CJK SC Regular" charset="0"/>
                        </a:rPr>
                        <a:t>30</a:t>
                      </a:r>
                    </a:p>
                  </a:txBody>
                  <a:tcPr marL="90000" marR="90000" marT="9235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 eaLnBrk="0"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 eaLnBrk="0"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 eaLnBrk="0"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 eaLnBrk="0"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Noto Sans CJK SC Regular" charset="0"/>
                        </a:rPr>
                        <a:t>2</a:t>
                      </a:r>
                    </a:p>
                  </a:txBody>
                  <a:tcPr marL="90000" marR="90000" marT="9235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 eaLnBrk="0"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 eaLnBrk="0"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 eaLnBrk="0"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 eaLnBrk="0"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Noto Sans CJK SC Regular" charset="0"/>
                        </a:rPr>
                        <a:t>*</a:t>
                      </a:r>
                    </a:p>
                  </a:txBody>
                  <a:tcPr marL="90000" marR="90000" marT="9235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 eaLnBrk="0"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 eaLnBrk="0"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 eaLnBrk="0"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 eaLnBrk="0"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Noto Sans CJK SC Regular" charset="0"/>
                        </a:rPr>
                        <a:t>*</a:t>
                      </a:r>
                    </a:p>
                  </a:txBody>
                  <a:tcPr marL="90000" marR="90000" marT="9235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 eaLnBrk="0"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 eaLnBrk="0"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 eaLnBrk="0"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 eaLnBrk="0"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Noto Sans CJK SC Regular" charset="0"/>
                        </a:rPr>
                        <a:t>1</a:t>
                      </a:r>
                    </a:p>
                  </a:txBody>
                  <a:tcPr marL="90000" marR="90000" marT="9235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215900" indent="-214313" eaLnBrk="0">
                        <a:spcBef>
                          <a:spcPts val="1425"/>
                        </a:spcBef>
                        <a:tabLst>
                          <a:tab pos="215900" algn="l"/>
                          <a:tab pos="673100" algn="l"/>
                          <a:tab pos="1130300" algn="l"/>
                          <a:tab pos="1587500" algn="l"/>
                          <a:tab pos="2044700" algn="l"/>
                          <a:tab pos="2501900" algn="l"/>
                          <a:tab pos="2959100" algn="l"/>
                          <a:tab pos="3416300" algn="l"/>
                          <a:tab pos="3873500" algn="l"/>
                          <a:tab pos="4330700" algn="l"/>
                          <a:tab pos="4787900" algn="l"/>
                          <a:tab pos="5245100" algn="l"/>
                          <a:tab pos="5702300" algn="l"/>
                          <a:tab pos="6159500" algn="l"/>
                          <a:tab pos="6616700" algn="l"/>
                          <a:tab pos="7073900" algn="l"/>
                          <a:tab pos="7531100" algn="l"/>
                          <a:tab pos="7988300" algn="l"/>
                          <a:tab pos="8445500" algn="l"/>
                          <a:tab pos="8902700" algn="l"/>
                          <a:tab pos="93599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 eaLnBrk="0">
                        <a:spcBef>
                          <a:spcPts val="1138"/>
                        </a:spcBef>
                        <a:tabLst>
                          <a:tab pos="215900" algn="l"/>
                          <a:tab pos="673100" algn="l"/>
                          <a:tab pos="1130300" algn="l"/>
                          <a:tab pos="1587500" algn="l"/>
                          <a:tab pos="2044700" algn="l"/>
                          <a:tab pos="2501900" algn="l"/>
                          <a:tab pos="2959100" algn="l"/>
                          <a:tab pos="3416300" algn="l"/>
                          <a:tab pos="3873500" algn="l"/>
                          <a:tab pos="4330700" algn="l"/>
                          <a:tab pos="4787900" algn="l"/>
                          <a:tab pos="5245100" algn="l"/>
                          <a:tab pos="5702300" algn="l"/>
                          <a:tab pos="6159500" algn="l"/>
                          <a:tab pos="6616700" algn="l"/>
                          <a:tab pos="7073900" algn="l"/>
                          <a:tab pos="7531100" algn="l"/>
                          <a:tab pos="7988300" algn="l"/>
                          <a:tab pos="8445500" algn="l"/>
                          <a:tab pos="8902700" algn="l"/>
                          <a:tab pos="93599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 eaLnBrk="0">
                        <a:spcBef>
                          <a:spcPts val="850"/>
                        </a:spcBef>
                        <a:tabLst>
                          <a:tab pos="215900" algn="l"/>
                          <a:tab pos="673100" algn="l"/>
                          <a:tab pos="1130300" algn="l"/>
                          <a:tab pos="1587500" algn="l"/>
                          <a:tab pos="2044700" algn="l"/>
                          <a:tab pos="2501900" algn="l"/>
                          <a:tab pos="2959100" algn="l"/>
                          <a:tab pos="3416300" algn="l"/>
                          <a:tab pos="3873500" algn="l"/>
                          <a:tab pos="4330700" algn="l"/>
                          <a:tab pos="4787900" algn="l"/>
                          <a:tab pos="5245100" algn="l"/>
                          <a:tab pos="5702300" algn="l"/>
                          <a:tab pos="6159500" algn="l"/>
                          <a:tab pos="6616700" algn="l"/>
                          <a:tab pos="7073900" algn="l"/>
                          <a:tab pos="7531100" algn="l"/>
                          <a:tab pos="7988300" algn="l"/>
                          <a:tab pos="8445500" algn="l"/>
                          <a:tab pos="8902700" algn="l"/>
                          <a:tab pos="93599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 eaLnBrk="0">
                        <a:spcBef>
                          <a:spcPts val="575"/>
                        </a:spcBef>
                        <a:tabLst>
                          <a:tab pos="215900" algn="l"/>
                          <a:tab pos="673100" algn="l"/>
                          <a:tab pos="1130300" algn="l"/>
                          <a:tab pos="1587500" algn="l"/>
                          <a:tab pos="2044700" algn="l"/>
                          <a:tab pos="2501900" algn="l"/>
                          <a:tab pos="2959100" algn="l"/>
                          <a:tab pos="3416300" algn="l"/>
                          <a:tab pos="3873500" algn="l"/>
                          <a:tab pos="4330700" algn="l"/>
                          <a:tab pos="4787900" algn="l"/>
                          <a:tab pos="5245100" algn="l"/>
                          <a:tab pos="5702300" algn="l"/>
                          <a:tab pos="6159500" algn="l"/>
                          <a:tab pos="6616700" algn="l"/>
                          <a:tab pos="7073900" algn="l"/>
                          <a:tab pos="7531100" algn="l"/>
                          <a:tab pos="7988300" algn="l"/>
                          <a:tab pos="8445500" algn="l"/>
                          <a:tab pos="8902700" algn="l"/>
                          <a:tab pos="93599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 eaLnBrk="0">
                        <a:spcBef>
                          <a:spcPts val="288"/>
                        </a:spcBef>
                        <a:tabLst>
                          <a:tab pos="215900" algn="l"/>
                          <a:tab pos="673100" algn="l"/>
                          <a:tab pos="1130300" algn="l"/>
                          <a:tab pos="1587500" algn="l"/>
                          <a:tab pos="2044700" algn="l"/>
                          <a:tab pos="2501900" algn="l"/>
                          <a:tab pos="2959100" algn="l"/>
                          <a:tab pos="3416300" algn="l"/>
                          <a:tab pos="3873500" algn="l"/>
                          <a:tab pos="4330700" algn="l"/>
                          <a:tab pos="4787900" algn="l"/>
                          <a:tab pos="5245100" algn="l"/>
                          <a:tab pos="5702300" algn="l"/>
                          <a:tab pos="6159500" algn="l"/>
                          <a:tab pos="6616700" algn="l"/>
                          <a:tab pos="7073900" algn="l"/>
                          <a:tab pos="7531100" algn="l"/>
                          <a:tab pos="7988300" algn="l"/>
                          <a:tab pos="8445500" algn="l"/>
                          <a:tab pos="8902700" algn="l"/>
                          <a:tab pos="93599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215900" algn="l"/>
                          <a:tab pos="673100" algn="l"/>
                          <a:tab pos="1130300" algn="l"/>
                          <a:tab pos="1587500" algn="l"/>
                          <a:tab pos="2044700" algn="l"/>
                          <a:tab pos="2501900" algn="l"/>
                          <a:tab pos="2959100" algn="l"/>
                          <a:tab pos="3416300" algn="l"/>
                          <a:tab pos="3873500" algn="l"/>
                          <a:tab pos="4330700" algn="l"/>
                          <a:tab pos="4787900" algn="l"/>
                          <a:tab pos="5245100" algn="l"/>
                          <a:tab pos="5702300" algn="l"/>
                          <a:tab pos="6159500" algn="l"/>
                          <a:tab pos="6616700" algn="l"/>
                          <a:tab pos="7073900" algn="l"/>
                          <a:tab pos="7531100" algn="l"/>
                          <a:tab pos="7988300" algn="l"/>
                          <a:tab pos="8445500" algn="l"/>
                          <a:tab pos="8902700" algn="l"/>
                          <a:tab pos="93599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215900" algn="l"/>
                          <a:tab pos="673100" algn="l"/>
                          <a:tab pos="1130300" algn="l"/>
                          <a:tab pos="1587500" algn="l"/>
                          <a:tab pos="2044700" algn="l"/>
                          <a:tab pos="2501900" algn="l"/>
                          <a:tab pos="2959100" algn="l"/>
                          <a:tab pos="3416300" algn="l"/>
                          <a:tab pos="3873500" algn="l"/>
                          <a:tab pos="4330700" algn="l"/>
                          <a:tab pos="4787900" algn="l"/>
                          <a:tab pos="5245100" algn="l"/>
                          <a:tab pos="5702300" algn="l"/>
                          <a:tab pos="6159500" algn="l"/>
                          <a:tab pos="6616700" algn="l"/>
                          <a:tab pos="7073900" algn="l"/>
                          <a:tab pos="7531100" algn="l"/>
                          <a:tab pos="7988300" algn="l"/>
                          <a:tab pos="8445500" algn="l"/>
                          <a:tab pos="8902700" algn="l"/>
                          <a:tab pos="93599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215900" algn="l"/>
                          <a:tab pos="673100" algn="l"/>
                          <a:tab pos="1130300" algn="l"/>
                          <a:tab pos="1587500" algn="l"/>
                          <a:tab pos="2044700" algn="l"/>
                          <a:tab pos="2501900" algn="l"/>
                          <a:tab pos="2959100" algn="l"/>
                          <a:tab pos="3416300" algn="l"/>
                          <a:tab pos="3873500" algn="l"/>
                          <a:tab pos="4330700" algn="l"/>
                          <a:tab pos="4787900" algn="l"/>
                          <a:tab pos="5245100" algn="l"/>
                          <a:tab pos="5702300" algn="l"/>
                          <a:tab pos="6159500" algn="l"/>
                          <a:tab pos="6616700" algn="l"/>
                          <a:tab pos="7073900" algn="l"/>
                          <a:tab pos="7531100" algn="l"/>
                          <a:tab pos="7988300" algn="l"/>
                          <a:tab pos="8445500" algn="l"/>
                          <a:tab pos="8902700" algn="l"/>
                          <a:tab pos="93599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215900" algn="l"/>
                          <a:tab pos="673100" algn="l"/>
                          <a:tab pos="1130300" algn="l"/>
                          <a:tab pos="1587500" algn="l"/>
                          <a:tab pos="2044700" algn="l"/>
                          <a:tab pos="2501900" algn="l"/>
                          <a:tab pos="2959100" algn="l"/>
                          <a:tab pos="3416300" algn="l"/>
                          <a:tab pos="3873500" algn="l"/>
                          <a:tab pos="4330700" algn="l"/>
                          <a:tab pos="4787900" algn="l"/>
                          <a:tab pos="5245100" algn="l"/>
                          <a:tab pos="5702300" algn="l"/>
                          <a:tab pos="6159500" algn="l"/>
                          <a:tab pos="6616700" algn="l"/>
                          <a:tab pos="7073900" algn="l"/>
                          <a:tab pos="7531100" algn="l"/>
                          <a:tab pos="7988300" algn="l"/>
                          <a:tab pos="8445500" algn="l"/>
                          <a:tab pos="8902700" algn="l"/>
                          <a:tab pos="93599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215900" marR="0" lvl="0" indent="-214313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215900" algn="l"/>
                          <a:tab pos="673100" algn="l"/>
                          <a:tab pos="1130300" algn="l"/>
                          <a:tab pos="1587500" algn="l"/>
                          <a:tab pos="2044700" algn="l"/>
                          <a:tab pos="2501900" algn="l"/>
                          <a:tab pos="2959100" algn="l"/>
                          <a:tab pos="3416300" algn="l"/>
                          <a:tab pos="3873500" algn="l"/>
                          <a:tab pos="4330700" algn="l"/>
                          <a:tab pos="4787900" algn="l"/>
                          <a:tab pos="5245100" algn="l"/>
                          <a:tab pos="5702300" algn="l"/>
                          <a:tab pos="6159500" algn="l"/>
                          <a:tab pos="6616700" algn="l"/>
                          <a:tab pos="7073900" algn="l"/>
                          <a:tab pos="7531100" algn="l"/>
                          <a:tab pos="7988300" algn="l"/>
                          <a:tab pos="8445500" algn="l"/>
                          <a:tab pos="8902700" algn="l"/>
                          <a:tab pos="9359900" algn="l"/>
                        </a:tabLst>
                      </a:pPr>
                      <a:r>
                        <a:rPr kumimoji="0" lang="en-US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Noto Sans CJK SC Regular" charset="0"/>
                        </a:rPr>
                        <a:t>sudo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Noto Sans CJK SC Regular" charset="0"/>
                        </a:rPr>
                        <a:t> tar -</a:t>
                      </a:r>
                      <a:r>
                        <a:rPr kumimoji="0" lang="en-US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Noto Sans CJK SC Regular" charset="0"/>
                        </a:rPr>
                        <a:t>cvpzf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Noto Sans CJK SC Regular" charset="0"/>
                        </a:rPr>
                        <a:t> backup.tar.gz –exclude=/</a:t>
                      </a:r>
                      <a:r>
                        <a:rPr kumimoji="0" lang="en-US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Noto Sans CJK SC Regular" charset="0"/>
                        </a:rPr>
                        <a:t>mnt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Noto Sans CJK SC Regular" charset="0"/>
                        </a:rPr>
                        <a:t> /</a:t>
                      </a:r>
                    </a:p>
                  </a:txBody>
                  <a:tcPr marL="90000" marR="90000" marT="9235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158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95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Reminder:</a:t>
            </a:r>
          </a:p>
          <a:p>
            <a:pPr lvl="1">
              <a:spcBef>
                <a:spcPts val="1425"/>
              </a:spcBef>
              <a:buSzPct val="45000"/>
            </a:pPr>
            <a:r>
              <a:rPr lang="en-US" altLang="en-US" dirty="0"/>
              <a:t>Press a if you want to edit something</a:t>
            </a:r>
          </a:p>
          <a:p>
            <a:pPr lvl="1">
              <a:spcBef>
                <a:spcPts val="1425"/>
              </a:spcBef>
              <a:buSzPct val="45000"/>
            </a:pPr>
            <a:r>
              <a:rPr lang="en-US" altLang="en-US" dirty="0"/>
              <a:t>:</a:t>
            </a:r>
            <a:r>
              <a:rPr lang="en-US" altLang="en-US" dirty="0" err="1"/>
              <a:t>wq</a:t>
            </a:r>
            <a:r>
              <a:rPr lang="en-US" altLang="en-US" dirty="0"/>
              <a:t> to save what you edit and quit.</a:t>
            </a:r>
          </a:p>
          <a:p>
            <a:pPr lvl="1">
              <a:spcBef>
                <a:spcPts val="1425"/>
              </a:spcBef>
              <a:buSzPct val="45000"/>
            </a:pPr>
            <a:r>
              <a:rPr lang="en-US" altLang="en-US" dirty="0"/>
              <a:t>:q! just quit it will not save even if you edit the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9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1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Setting the </a:t>
            </a:r>
            <a:r>
              <a:rPr lang="en-US" dirty="0" err="1" smtClean="0"/>
              <a:t>runlevels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1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</a:t>
            </a:r>
            <a:r>
              <a:rPr lang="en-US" dirty="0" err="1" smtClean="0"/>
              <a:t>Runlevels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90000"/>
              </a:lnSpc>
              <a:buClr>
                <a:srgbClr val="C00000"/>
              </a:buClr>
            </a:pPr>
            <a:r>
              <a:rPr lang="en-US" sz="2500" dirty="0">
                <a:solidFill>
                  <a:schemeClr val="tx1"/>
                </a:solidFill>
              </a:rPr>
              <a:t>A </a:t>
            </a:r>
            <a:r>
              <a:rPr lang="en-US" sz="2500" b="1" dirty="0" err="1">
                <a:solidFill>
                  <a:schemeClr val="tx1"/>
                </a:solidFill>
              </a:rPr>
              <a:t>runlevel</a:t>
            </a:r>
            <a:r>
              <a:rPr lang="en-US" sz="2500" dirty="0">
                <a:solidFill>
                  <a:schemeClr val="tx1"/>
                </a:solidFill>
              </a:rPr>
              <a:t> is one of the modes that </a:t>
            </a:r>
            <a:r>
              <a:rPr lang="en-US" sz="2500" dirty="0" smtClean="0">
                <a:solidFill>
                  <a:schemeClr val="tx1"/>
                </a:solidFill>
              </a:rPr>
              <a:t>Linux operating </a:t>
            </a:r>
            <a:r>
              <a:rPr lang="en-US" sz="2500" dirty="0">
                <a:solidFill>
                  <a:schemeClr val="tx1"/>
                </a:solidFill>
              </a:rPr>
              <a:t>system will run in. </a:t>
            </a:r>
            <a:endParaRPr lang="en-US" sz="25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>
                <a:srgbClr val="C00000"/>
              </a:buClr>
            </a:pPr>
            <a:r>
              <a:rPr lang="en-US" sz="2500" dirty="0" smtClean="0">
                <a:solidFill>
                  <a:schemeClr val="tx1"/>
                </a:solidFill>
              </a:rPr>
              <a:t>Each </a:t>
            </a:r>
            <a:r>
              <a:rPr lang="en-US" sz="2500" dirty="0" err="1">
                <a:solidFill>
                  <a:schemeClr val="tx1"/>
                </a:solidFill>
              </a:rPr>
              <a:t>runlevel</a:t>
            </a:r>
            <a:r>
              <a:rPr lang="en-US" sz="2500" dirty="0">
                <a:solidFill>
                  <a:schemeClr val="tx1"/>
                </a:solidFill>
              </a:rPr>
              <a:t> has a certain number of services stopped or started, giving the user control over the behavior of the machine. </a:t>
            </a:r>
            <a:endParaRPr lang="en-US" sz="25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>
                <a:srgbClr val="C00000"/>
              </a:buClr>
            </a:pPr>
            <a:r>
              <a:rPr lang="en-US" sz="2500" dirty="0" smtClean="0">
                <a:solidFill>
                  <a:schemeClr val="tx1"/>
                </a:solidFill>
              </a:rPr>
              <a:t>Conventionally</a:t>
            </a:r>
            <a:r>
              <a:rPr lang="en-US" sz="2500" dirty="0">
                <a:solidFill>
                  <a:schemeClr val="tx1"/>
                </a:solidFill>
              </a:rPr>
              <a:t>, seven </a:t>
            </a:r>
            <a:r>
              <a:rPr lang="en-US" sz="2500" dirty="0" err="1">
                <a:solidFill>
                  <a:schemeClr val="tx1"/>
                </a:solidFill>
              </a:rPr>
              <a:t>runlevels</a:t>
            </a:r>
            <a:r>
              <a:rPr lang="en-US" sz="2500" dirty="0">
                <a:solidFill>
                  <a:schemeClr val="tx1"/>
                </a:solidFill>
              </a:rPr>
              <a:t> exist, numbered from zero to six</a:t>
            </a:r>
            <a:endParaRPr lang="en-US" altLang="en-US" sz="2500" b="1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>
                <a:srgbClr val="C00000"/>
              </a:buClr>
            </a:pPr>
            <a:r>
              <a:rPr lang="en-US" altLang="en-US" sz="2500" dirty="0" smtClean="0">
                <a:solidFill>
                  <a:schemeClr val="tx1"/>
                </a:solidFill>
              </a:rPr>
              <a:t>The </a:t>
            </a:r>
            <a:r>
              <a:rPr lang="en-US" altLang="en-US" sz="2500" dirty="0">
                <a:solidFill>
                  <a:schemeClr val="tx1"/>
                </a:solidFill>
              </a:rPr>
              <a:t>following </a:t>
            </a:r>
            <a:r>
              <a:rPr lang="en-US" altLang="en-US" sz="2500" dirty="0" err="1">
                <a:solidFill>
                  <a:schemeClr val="tx1"/>
                </a:solidFill>
              </a:rPr>
              <a:t>runlevels</a:t>
            </a:r>
            <a:r>
              <a:rPr lang="en-US" altLang="en-US" sz="2500" dirty="0">
                <a:solidFill>
                  <a:schemeClr val="tx1"/>
                </a:solidFill>
              </a:rPr>
              <a:t> are defined in Linux: </a:t>
            </a:r>
            <a:endParaRPr lang="en-US" altLang="en-US" sz="2500" dirty="0" smtClean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buClr>
                <a:srgbClr val="C00000"/>
              </a:buClr>
            </a:pPr>
            <a:r>
              <a:rPr lang="en-US" altLang="en-US" sz="2200" dirty="0" smtClean="0">
                <a:solidFill>
                  <a:schemeClr val="tx1"/>
                </a:solidFill>
              </a:rPr>
              <a:t>0 </a:t>
            </a:r>
            <a:r>
              <a:rPr lang="en-US" altLang="en-US" sz="2200" dirty="0">
                <a:solidFill>
                  <a:schemeClr val="tx1"/>
                </a:solidFill>
              </a:rPr>
              <a:t>- halt (Do NOT set </a:t>
            </a:r>
            <a:r>
              <a:rPr lang="en-US" altLang="en-US" sz="2200" dirty="0" err="1">
                <a:solidFill>
                  <a:schemeClr val="tx1"/>
                </a:solidFill>
              </a:rPr>
              <a:t>initdefault</a:t>
            </a:r>
            <a:r>
              <a:rPr lang="en-US" altLang="en-US" sz="2200" dirty="0">
                <a:solidFill>
                  <a:schemeClr val="tx1"/>
                </a:solidFill>
              </a:rPr>
              <a:t> to this)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>
                <a:solidFill>
                  <a:srgbClr val="000066"/>
                </a:solidFill>
              </a:rPr>
              <a:t>1 - Single user mode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>
                <a:solidFill>
                  <a:srgbClr val="000066"/>
                </a:solidFill>
              </a:rPr>
              <a:t>2 - Multiuser, without Network (The same as 3, if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>
                <a:solidFill>
                  <a:srgbClr val="000066"/>
                </a:solidFill>
              </a:rPr>
              <a:t>         you do not have networking)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>
                <a:solidFill>
                  <a:srgbClr val="000066"/>
                </a:solidFill>
              </a:rPr>
              <a:t>3 – Text Mode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>
                <a:solidFill>
                  <a:srgbClr val="000066"/>
                </a:solidFill>
              </a:rPr>
              <a:t>4 - unused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>
                <a:solidFill>
                  <a:srgbClr val="000066"/>
                </a:solidFill>
              </a:rPr>
              <a:t>5 – Graphical Mode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>
                <a:solidFill>
                  <a:srgbClr val="000066"/>
                </a:solidFill>
              </a:rPr>
              <a:t>6 - reboot (Do NOT set </a:t>
            </a:r>
            <a:r>
              <a:rPr lang="en-US" altLang="en-US" sz="2200" dirty="0" err="1">
                <a:solidFill>
                  <a:srgbClr val="000066"/>
                </a:solidFill>
              </a:rPr>
              <a:t>initdefault</a:t>
            </a:r>
            <a:r>
              <a:rPr lang="en-US" altLang="en-US" sz="2200" dirty="0">
                <a:solidFill>
                  <a:srgbClr val="000066"/>
                </a:solidFill>
              </a:rPr>
              <a:t> to this)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4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Runlevels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 the </a:t>
            </a:r>
            <a:r>
              <a:rPr lang="en-US" dirty="0" err="1" smtClean="0"/>
              <a:t>runlevel</a:t>
            </a:r>
            <a:r>
              <a:rPr lang="en-US" dirty="0" smtClean="0"/>
              <a:t> for Ubuntu is 2.</a:t>
            </a:r>
          </a:p>
          <a:p>
            <a:pPr lvl="1"/>
            <a:r>
              <a:rPr lang="en-US" dirty="0"/>
              <a:t>The default </a:t>
            </a:r>
            <a:r>
              <a:rPr lang="en-US" dirty="0" err="1"/>
              <a:t>runlevel</a:t>
            </a:r>
            <a:r>
              <a:rPr lang="en-US" dirty="0"/>
              <a:t> for a system to boot to is configured in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init</a:t>
            </a:r>
            <a:r>
              <a:rPr lang="en-US" dirty="0" smtClean="0"/>
              <a:t>/</a:t>
            </a:r>
            <a:r>
              <a:rPr lang="en-US" dirty="0" err="1" smtClean="0"/>
              <a:t>rc-sysinit.conf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Syntax: </a:t>
            </a:r>
            <a:r>
              <a:rPr lang="en-US" b="1" dirty="0" err="1" smtClean="0">
                <a:latin typeface="Consolas" panose="020B0609020204030204" pitchFamily="49" charset="0"/>
              </a:rPr>
              <a:t>sudo</a:t>
            </a:r>
            <a:r>
              <a:rPr lang="en-US" b="1" dirty="0" smtClean="0">
                <a:latin typeface="Consolas" panose="020B0609020204030204" pitchFamily="49" charset="0"/>
              </a:rPr>
              <a:t> vi /</a:t>
            </a:r>
            <a:r>
              <a:rPr lang="en-US" b="1" dirty="0" err="1" smtClean="0">
                <a:latin typeface="Consolas" panose="020B0609020204030204" pitchFamily="49" charset="0"/>
              </a:rPr>
              <a:t>etc</a:t>
            </a:r>
            <a:r>
              <a:rPr lang="en-US" b="1" dirty="0" smtClean="0">
                <a:latin typeface="Consolas" panose="020B0609020204030204" pitchFamily="49" charset="0"/>
              </a:rPr>
              <a:t>/</a:t>
            </a:r>
            <a:r>
              <a:rPr lang="en-US" b="1" dirty="0" err="1" smtClean="0">
                <a:latin typeface="Consolas" panose="020B0609020204030204" pitchFamily="49" charset="0"/>
              </a:rPr>
              <a:t>init</a:t>
            </a:r>
            <a:r>
              <a:rPr lang="en-US" b="1" dirty="0" smtClean="0">
                <a:latin typeface="Consolas" panose="020B0609020204030204" pitchFamily="49" charset="0"/>
              </a:rPr>
              <a:t>/</a:t>
            </a:r>
            <a:r>
              <a:rPr lang="en-US" b="1" dirty="0" err="1" smtClean="0">
                <a:latin typeface="Consolas" panose="020B0609020204030204" pitchFamily="49" charset="0"/>
              </a:rPr>
              <a:t>rc-sysinit.conf</a:t>
            </a:r>
            <a:endParaRPr lang="en-US" b="1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0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2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Linux System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2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Linux daemons (services)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/>
              <a:t>A </a:t>
            </a:r>
            <a:r>
              <a:rPr lang="en-US" b="1" dirty="0"/>
              <a:t>daemon</a:t>
            </a:r>
            <a:r>
              <a:rPr lang="en-US" dirty="0"/>
              <a:t> (also known as background processes) is a </a:t>
            </a:r>
            <a:r>
              <a:rPr lang="en-US" dirty="0" smtClean="0"/>
              <a:t>Linux </a:t>
            </a:r>
            <a:r>
              <a:rPr lang="en-US" dirty="0"/>
              <a:t>program that runs in the </a:t>
            </a:r>
            <a:r>
              <a:rPr lang="en-US" dirty="0" smtClean="0"/>
              <a:t>background.</a:t>
            </a:r>
            <a:endParaRPr lang="en-US" dirty="0"/>
          </a:p>
          <a:p>
            <a:r>
              <a:rPr lang="en-US" dirty="0" smtClean="0"/>
              <a:t>There </a:t>
            </a:r>
            <a:r>
              <a:rPr lang="en-US" dirty="0"/>
              <a:t>are 113 </a:t>
            </a:r>
            <a:r>
              <a:rPr lang="en-US" dirty="0" smtClean="0"/>
              <a:t>daemons and the </a:t>
            </a:r>
            <a:r>
              <a:rPr lang="en-US" dirty="0"/>
              <a:t>following are most widely used:</a:t>
            </a:r>
          </a:p>
          <a:p>
            <a:pPr lvl="1"/>
            <a:r>
              <a:rPr lang="en-US" dirty="0" err="1"/>
              <a:t>apmd</a:t>
            </a:r>
            <a:r>
              <a:rPr lang="en-US" dirty="0"/>
              <a:t> : Power Management </a:t>
            </a:r>
          </a:p>
          <a:p>
            <a:pPr lvl="1"/>
            <a:r>
              <a:rPr lang="en-US" dirty="0" err="1"/>
              <a:t>autofs</a:t>
            </a:r>
            <a:r>
              <a:rPr lang="en-US" dirty="0"/>
              <a:t> : </a:t>
            </a:r>
            <a:r>
              <a:rPr lang="en-US" dirty="0" err="1"/>
              <a:t>Automount</a:t>
            </a:r>
            <a:r>
              <a:rPr lang="en-US" dirty="0"/>
              <a:t> services </a:t>
            </a:r>
          </a:p>
          <a:p>
            <a:pPr lvl="1"/>
            <a:r>
              <a:rPr lang="en-US" dirty="0" err="1"/>
              <a:t>crond</a:t>
            </a:r>
            <a:r>
              <a:rPr lang="en-US" dirty="0"/>
              <a:t> : Periodic Command Scheduler </a:t>
            </a:r>
          </a:p>
          <a:p>
            <a:pPr lvl="1"/>
            <a:r>
              <a:rPr lang="en-US" dirty="0"/>
              <a:t>cups : Common Unix Printing System </a:t>
            </a:r>
          </a:p>
          <a:p>
            <a:pPr lvl="1"/>
            <a:r>
              <a:rPr lang="en-US" dirty="0" err="1"/>
              <a:t>dhcpd</a:t>
            </a:r>
            <a:r>
              <a:rPr lang="en-US" dirty="0"/>
              <a:t> : The DHCP server </a:t>
            </a:r>
          </a:p>
          <a:p>
            <a:pPr lvl="1"/>
            <a:r>
              <a:rPr lang="en-US" dirty="0"/>
              <a:t>dovecot : IMAP (Internet Message Access Protocol) and POP3 (Post Office Protocol) server</a:t>
            </a:r>
          </a:p>
          <a:p>
            <a:pPr lvl="1"/>
            <a:r>
              <a:rPr lang="en-US" dirty="0" err="1"/>
              <a:t>gpm</a:t>
            </a:r>
            <a:r>
              <a:rPr lang="en-US" dirty="0"/>
              <a:t> : Mouse </a:t>
            </a:r>
          </a:p>
          <a:p>
            <a:pPr lvl="1"/>
            <a:r>
              <a:rPr lang="en-US" dirty="0" err="1"/>
              <a:t>httpd</a:t>
            </a:r>
            <a:r>
              <a:rPr lang="en-US" dirty="0"/>
              <a:t> : Apache Web server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5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Popular Linux daemons (services</a:t>
            </a:r>
            <a:r>
              <a:rPr lang="en-US" dirty="0" smtClean="0"/>
              <a:t>)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iptables</a:t>
            </a:r>
            <a:r>
              <a:rPr lang="en-US" dirty="0"/>
              <a:t> : Kernel based Packet Filtering firewall </a:t>
            </a:r>
          </a:p>
          <a:p>
            <a:r>
              <a:rPr lang="en-US" dirty="0"/>
              <a:t>kudzu: Finds new Hardware</a:t>
            </a:r>
          </a:p>
          <a:p>
            <a:r>
              <a:rPr lang="en-US" dirty="0" err="1"/>
              <a:t>mysqld</a:t>
            </a:r>
            <a:r>
              <a:rPr lang="en-US" dirty="0"/>
              <a:t> : MySQL server </a:t>
            </a:r>
          </a:p>
          <a:p>
            <a:r>
              <a:rPr lang="en-US" dirty="0"/>
              <a:t>named : BIND server </a:t>
            </a:r>
          </a:p>
          <a:p>
            <a:r>
              <a:rPr lang="en-US" dirty="0"/>
              <a:t>network : Networking </a:t>
            </a:r>
          </a:p>
          <a:p>
            <a:r>
              <a:rPr lang="en-US" dirty="0" err="1"/>
              <a:t>nfs</a:t>
            </a:r>
            <a:r>
              <a:rPr lang="en-US" dirty="0"/>
              <a:t> : Network File Share </a:t>
            </a:r>
          </a:p>
          <a:p>
            <a:r>
              <a:rPr lang="en-US" dirty="0" err="1"/>
              <a:t>nfslock</a:t>
            </a:r>
            <a:r>
              <a:rPr lang="en-US" dirty="0"/>
              <a:t> : NFS file locking </a:t>
            </a:r>
          </a:p>
          <a:p>
            <a:r>
              <a:rPr lang="en-US" dirty="0" err="1"/>
              <a:t>ntpd</a:t>
            </a:r>
            <a:r>
              <a:rPr lang="en-US" dirty="0"/>
              <a:t> : NTP (Network Time Protocol) server</a:t>
            </a:r>
          </a:p>
          <a:p>
            <a:r>
              <a:rPr lang="en-US" dirty="0" err="1"/>
              <a:t>portmap</a:t>
            </a:r>
            <a:r>
              <a:rPr lang="en-US" dirty="0"/>
              <a:t> : RPC (Remote Procedure Call) support </a:t>
            </a:r>
          </a:p>
          <a:p>
            <a:r>
              <a:rPr lang="en-US" dirty="0" err="1"/>
              <a:t>postgresql</a:t>
            </a:r>
            <a:r>
              <a:rPr lang="en-US" dirty="0"/>
              <a:t> : The </a:t>
            </a:r>
            <a:r>
              <a:rPr lang="en-US" dirty="0" err="1"/>
              <a:t>Postgresql</a:t>
            </a:r>
            <a:r>
              <a:rPr lang="en-US" dirty="0"/>
              <a:t> Database Engine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3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Linux daemons (services)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sendmail</a:t>
            </a:r>
            <a:r>
              <a:rPr lang="en-US" dirty="0"/>
              <a:t> : </a:t>
            </a:r>
            <a:r>
              <a:rPr lang="en-US" dirty="0" err="1"/>
              <a:t>Sendmail</a:t>
            </a:r>
            <a:r>
              <a:rPr lang="en-US" dirty="0"/>
              <a:t> Mail Server</a:t>
            </a:r>
          </a:p>
          <a:p>
            <a:r>
              <a:rPr lang="en-US" dirty="0" err="1"/>
              <a:t>smb</a:t>
            </a:r>
            <a:r>
              <a:rPr lang="en-US" dirty="0"/>
              <a:t> : Samba Network Services </a:t>
            </a:r>
          </a:p>
          <a:p>
            <a:r>
              <a:rPr lang="en-US" dirty="0" err="1"/>
              <a:t>snmpd</a:t>
            </a:r>
            <a:r>
              <a:rPr lang="en-US" dirty="0"/>
              <a:t> : Simple Network Management Protocol  </a:t>
            </a:r>
          </a:p>
          <a:p>
            <a:r>
              <a:rPr lang="en-US" dirty="0"/>
              <a:t>squid : Squid Proxy Server</a:t>
            </a:r>
          </a:p>
          <a:p>
            <a:r>
              <a:rPr lang="en-US" dirty="0" err="1"/>
              <a:t>sshd</a:t>
            </a:r>
            <a:r>
              <a:rPr lang="en-US" dirty="0"/>
              <a:t> : Open SSH and SFTP server </a:t>
            </a:r>
          </a:p>
          <a:p>
            <a:r>
              <a:rPr lang="en-US" dirty="0"/>
              <a:t>syslog : System Logging </a:t>
            </a:r>
          </a:p>
          <a:p>
            <a:r>
              <a:rPr lang="en-US" dirty="0" err="1"/>
              <a:t>xinetd</a:t>
            </a:r>
            <a:r>
              <a:rPr lang="en-US" dirty="0"/>
              <a:t> : Provides support for telnet, ftp, talk, </a:t>
            </a:r>
            <a:r>
              <a:rPr lang="en-US" dirty="0" err="1"/>
              <a:t>tftp</a:t>
            </a:r>
            <a:r>
              <a:rPr lang="en-US" dirty="0"/>
              <a:t> etc.</a:t>
            </a:r>
          </a:p>
          <a:p>
            <a:r>
              <a:rPr lang="en-US" dirty="0" err="1"/>
              <a:t>ypbind</a:t>
            </a:r>
            <a:r>
              <a:rPr lang="en-US" dirty="0"/>
              <a:t> : NIS Server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9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1206</TotalTime>
  <Words>1842</Words>
  <Application>Microsoft Office PowerPoint</Application>
  <PresentationFormat>Widescreen</PresentationFormat>
  <Paragraphs>243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Arial Unicode MS</vt:lpstr>
      <vt:lpstr>Calibri</vt:lpstr>
      <vt:lpstr>Century Gothic</vt:lpstr>
      <vt:lpstr>Consolas</vt:lpstr>
      <vt:lpstr>Noto Sans CJK SC Regular</vt:lpstr>
      <vt:lpstr>Wingdings</vt:lpstr>
      <vt:lpstr>Wingdings 3</vt:lpstr>
      <vt:lpstr>Ion Boardroom</vt:lpstr>
      <vt:lpstr>DSM2294 – Lecture 7</vt:lpstr>
      <vt:lpstr>Areas to Cover</vt:lpstr>
      <vt:lpstr>Section 1</vt:lpstr>
      <vt:lpstr>Setting Runlevels</vt:lpstr>
      <vt:lpstr>Init Runlevels</vt:lpstr>
      <vt:lpstr>Section 2</vt:lpstr>
      <vt:lpstr>Popular Linux daemons (services) 1</vt:lpstr>
      <vt:lpstr>Popular Linux daemons (services) 2</vt:lpstr>
      <vt:lpstr>Popular Linux daemons (services) 3</vt:lpstr>
      <vt:lpstr>Startup Scripts in Linux</vt:lpstr>
      <vt:lpstr>Section 3</vt:lpstr>
      <vt:lpstr>Creating a new user account (1)</vt:lpstr>
      <vt:lpstr>Creating a new user account (2)</vt:lpstr>
      <vt:lpstr>Creating a new user account (3)</vt:lpstr>
      <vt:lpstr>Add a New User through the GUI</vt:lpstr>
      <vt:lpstr>/etc/shadow File</vt:lpstr>
      <vt:lpstr>Disabling a user account</vt:lpstr>
      <vt:lpstr>Deleting a user account </vt:lpstr>
      <vt:lpstr>Deleting a user account using GUI</vt:lpstr>
      <vt:lpstr>Section 4</vt:lpstr>
      <vt:lpstr>Task Scheduling</vt:lpstr>
      <vt:lpstr>Backup Process</vt:lpstr>
      <vt:lpstr>Recover a Backup</vt:lpstr>
      <vt:lpstr>Cron jobs</vt:lpstr>
      <vt:lpstr>VIM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– an Introduction</dc:title>
  <dc:creator>Danny Chen</dc:creator>
  <cp:lastModifiedBy>Danny Chen Sien Yau</cp:lastModifiedBy>
  <cp:revision>100</cp:revision>
  <dcterms:created xsi:type="dcterms:W3CDTF">2019-09-04T22:33:27Z</dcterms:created>
  <dcterms:modified xsi:type="dcterms:W3CDTF">2020-03-03T02:15:31Z</dcterms:modified>
</cp:coreProperties>
</file>