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6" r:id="rId1"/>
  </p:sldMasterIdLst>
  <p:notesMasterIdLst>
    <p:notesMasterId r:id="rId12"/>
  </p:notesMasterIdLst>
  <p:handoutMasterIdLst>
    <p:handoutMasterId r:id="rId13"/>
  </p:handoutMasterIdLst>
  <p:sldIdLst>
    <p:sldId id="321" r:id="rId2"/>
    <p:sldId id="386" r:id="rId3"/>
    <p:sldId id="387" r:id="rId4"/>
    <p:sldId id="388" r:id="rId5"/>
    <p:sldId id="391" r:id="rId6"/>
    <p:sldId id="389" r:id="rId7"/>
    <p:sldId id="390" r:id="rId8"/>
    <p:sldId id="392" r:id="rId9"/>
    <p:sldId id="393" r:id="rId10"/>
    <p:sldId id="280" r:id="rId11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7F9977-342C-4432-9407-E97459CA7195}">
          <p14:sldIdLst>
            <p14:sldId id="321"/>
            <p14:sldId id="386"/>
            <p14:sldId id="387"/>
            <p14:sldId id="388"/>
            <p14:sldId id="391"/>
            <p14:sldId id="389"/>
            <p14:sldId id="390"/>
            <p14:sldId id="392"/>
            <p14:sldId id="393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8" autoAdjust="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469039C-D2A5-4B5D-BCCE-9DD9E558E2EF}" type="datetimeFigureOut">
              <a:rPr lang="en-US"/>
              <a:pPr>
                <a:defRPr/>
              </a:pPr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5A3C3F-949F-4575-B3DB-07B8690E92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6E282AC-5861-447D-BA9C-7A1AE35324E4}" type="datetimeFigureOut">
              <a:rPr lang="en-US"/>
              <a:pPr>
                <a:defRPr/>
              </a:pPr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FB886BE-6486-47B0-8D09-47B72DCB33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5CD390E-D97C-4FA9-A5A7-06299BB220C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064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64789-6C46-4CDD-B5DD-2CCD316B6D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396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E9430-EAD2-4B6E-A657-83CADB2D71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56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pPr>
              <a:defRPr/>
            </a:pPr>
            <a:fld id="{D5BE294A-55EC-48EF-B74A-D80579E15E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9659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5DA0D6-9779-448E-B1B4-DF00489985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53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9F673-4232-48E3-A438-185E617B92F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5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2F274-FCD5-460A-9304-61084666BB6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8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5D0A3-3639-498F-9E80-428F7210789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50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162CC5E-43DA-4F9D-9DA1-CCEF20A0EBB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20530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7767D0-18F2-4539-A2D6-7DC420929F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571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7162CC5E-43DA-4F9D-9DA1-CCEF20A0EBB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04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1446" y="1295400"/>
            <a:ext cx="7543800" cy="2593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/>
              <a:t>DTP3033N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err="1" smtClean="0"/>
              <a:t>Technopreneurship</a:t>
            </a:r>
            <a:endParaRPr lang="en-MY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1" y="3857745"/>
            <a:ext cx="5715000" cy="1066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C00000"/>
                </a:solidFill>
              </a:rPr>
              <a:t>Topic 6: Winning Negotiation</a:t>
            </a:r>
            <a:endParaRPr lang="en-MY" sz="2000" b="1" dirty="0">
              <a:solidFill>
                <a:srgbClr val="C00000"/>
              </a:solidFill>
            </a:endParaRP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94725" y="5648325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742377-5F00-477B-B17E-81CCB564ABA9}" type="slidenum"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07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467600" cy="4873625"/>
          </a:xfr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b="1" smtClean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b="1" smtClean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b="1" smtClean="0"/>
              <a:t>CONCLUSION / SUMMARY</a:t>
            </a:r>
          </a:p>
        </p:txBody>
      </p:sp>
      <p:sp>
        <p:nvSpPr>
          <p:cNvPr id="32771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94725" y="5648325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F31FE8-1B1A-45AB-AD50-D22112C6A32F}" type="slidenum"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Rectangle 4"/>
          <p:cNvSpPr>
            <a:spLocks noGrp="1" noChangeArrowheads="1"/>
          </p:cNvSpPr>
          <p:nvPr>
            <p:ph type="title"/>
          </p:nvPr>
        </p:nvSpPr>
        <p:spPr>
          <a:xfrm>
            <a:off x="731520" y="228600"/>
            <a:ext cx="7680960" cy="6858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rgbClr val="FF0000"/>
                </a:solidFill>
              </a:rPr>
              <a:t>Learning Outcome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82000" cy="4495800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Explain conflict management </a:t>
            </a:r>
            <a:r>
              <a:rPr lang="en-US" sz="2800" dirty="0" smtClean="0"/>
              <a:t>concepts.</a:t>
            </a:r>
            <a:endParaRPr lang="en-US" sz="2800" dirty="0"/>
          </a:p>
          <a:p>
            <a:pPr lvl="0"/>
            <a:r>
              <a:rPr lang="en-US" sz="2800" dirty="0"/>
              <a:t>Identify factors  that contribute towards the organizational </a:t>
            </a:r>
            <a:r>
              <a:rPr lang="en-US" sz="2800" dirty="0" smtClean="0"/>
              <a:t>conflict.</a:t>
            </a:r>
            <a:endParaRPr lang="en-US" sz="2800" dirty="0"/>
          </a:p>
          <a:p>
            <a:r>
              <a:rPr lang="en-US" sz="2800" dirty="0"/>
              <a:t>Explain  the techniques to overcome the conflict </a:t>
            </a:r>
            <a:r>
              <a:rPr lang="en-US" sz="2800" dirty="0" smtClean="0"/>
              <a:t>management.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316327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"The art of communication is the language of leadership" James </a:t>
            </a:r>
            <a:r>
              <a:rPr lang="en-US" sz="2800" dirty="0" err="1"/>
              <a:t>Humes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D390E-D97C-4FA9-A5A7-06299BB220C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63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88" y="228600"/>
            <a:ext cx="7680960" cy="762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Intro…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724400"/>
          </a:xfrm>
        </p:spPr>
        <p:txBody>
          <a:bodyPr>
            <a:normAutofit/>
          </a:bodyPr>
          <a:lstStyle/>
          <a:p>
            <a:r>
              <a:rPr lang="en-US" sz="3200" dirty="0"/>
              <a:t>When people work as a group, </a:t>
            </a:r>
            <a:r>
              <a:rPr lang="en-US" sz="3200" dirty="0">
                <a:solidFill>
                  <a:srgbClr val="FF0000"/>
                </a:solidFill>
              </a:rPr>
              <a:t>conflict is one of the most predictable </a:t>
            </a:r>
            <a:r>
              <a:rPr lang="en-US" sz="3200" dirty="0" smtClean="0">
                <a:solidFill>
                  <a:srgbClr val="FF0000"/>
                </a:solidFill>
              </a:rPr>
              <a:t>outcomes.</a:t>
            </a:r>
          </a:p>
          <a:p>
            <a:r>
              <a:rPr lang="en-US" sz="3200" dirty="0"/>
              <a:t>Most managers </a:t>
            </a:r>
            <a:r>
              <a:rPr lang="en-US" sz="3200" dirty="0">
                <a:solidFill>
                  <a:srgbClr val="FF0000"/>
                </a:solidFill>
              </a:rPr>
              <a:t>spend a lot of their working time dealing</a:t>
            </a:r>
            <a:r>
              <a:rPr lang="en-US" sz="3200" dirty="0"/>
              <a:t> with conflicts or fallouts from people-related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350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680960" cy="1066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Conti…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5862" cy="4095135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Conflict refers to some form of </a:t>
            </a:r>
            <a:r>
              <a:rPr lang="en-US" sz="2800" dirty="0">
                <a:solidFill>
                  <a:srgbClr val="FF0000"/>
                </a:solidFill>
              </a:rPr>
              <a:t>friction, disagreement, or discord</a:t>
            </a:r>
            <a:r>
              <a:rPr lang="en-US" sz="2800" dirty="0"/>
              <a:t> arising between individuals or within a group when the </a:t>
            </a:r>
            <a:r>
              <a:rPr lang="en-US" sz="2800" dirty="0">
                <a:solidFill>
                  <a:srgbClr val="FF0000"/>
                </a:solidFill>
              </a:rPr>
              <a:t>beliefs or actions of one or more members of the group </a:t>
            </a:r>
            <a:r>
              <a:rPr lang="en-US" sz="2800" dirty="0"/>
              <a:t>are either resisted by or unacceptable to one or more members of another group.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518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80960" cy="762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Conti…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593080"/>
          </a:xfrm>
        </p:spPr>
        <p:txBody>
          <a:bodyPr>
            <a:noAutofit/>
          </a:bodyPr>
          <a:lstStyle/>
          <a:p>
            <a:r>
              <a:rPr lang="en-US" sz="2800" dirty="0" smtClean="0"/>
              <a:t>Classified </a:t>
            </a:r>
            <a:r>
              <a:rPr lang="en-US" sz="2800" dirty="0"/>
              <a:t>into the following four types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 </a:t>
            </a:r>
            <a:r>
              <a:rPr lang="en-US" sz="2800" dirty="0"/>
              <a:t>• </a:t>
            </a:r>
            <a:r>
              <a:rPr lang="en-US" sz="2800" b="1" dirty="0">
                <a:solidFill>
                  <a:srgbClr val="FF0000"/>
                </a:solidFill>
              </a:rPr>
              <a:t>Interpersonal </a:t>
            </a:r>
            <a:r>
              <a:rPr lang="en-US" sz="2800" dirty="0"/>
              <a:t>conflict refers to a conflict between two individuals.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This </a:t>
            </a:r>
            <a:r>
              <a:rPr lang="en-US" sz="2800" dirty="0"/>
              <a:t>occurs typically due to how people are different from one another.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• </a:t>
            </a:r>
            <a:r>
              <a:rPr lang="en-US" sz="2800" b="1" dirty="0">
                <a:solidFill>
                  <a:srgbClr val="FF0000"/>
                </a:solidFill>
              </a:rPr>
              <a:t>Intrapersonal</a:t>
            </a:r>
            <a:r>
              <a:rPr lang="en-US" sz="2800" dirty="0"/>
              <a:t> conflict occurs within an individual.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dirty="0"/>
              <a:t>experience takes place in the person’s mind. Hence, it is a type of conflict that is psychological involving the individual’s thoughts, values, principles and emotions.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910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062" y="0"/>
            <a:ext cx="7680960" cy="8382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Conti…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48032"/>
            <a:ext cx="7680960" cy="393192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Intra-group </a:t>
            </a:r>
            <a:r>
              <a:rPr lang="en-US" sz="2400" dirty="0"/>
              <a:t>conflict is a type of conflict that happens among individuals within a team. The incompatibilities and misunderstandings among these individuals lead to an intra-group conflict 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Inter-group</a:t>
            </a:r>
            <a:r>
              <a:rPr lang="en-US" sz="2400" dirty="0" smtClean="0"/>
              <a:t> </a:t>
            </a:r>
            <a:r>
              <a:rPr lang="en-US" sz="2400" dirty="0"/>
              <a:t>conflict takes place when a misunderstanding arises among different teams within an organization.</a:t>
            </a:r>
          </a:p>
          <a:p>
            <a:pPr algn="just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36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Conflict management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D390E-D97C-4FA9-A5A7-06299BB220C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40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5D0A3-3639-498F-9E80-428F7210789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371600"/>
            <a:ext cx="621926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3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2476</TotalTime>
  <Words>198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Garamond</vt:lpstr>
      <vt:lpstr>Wingdings</vt:lpstr>
      <vt:lpstr>Savon</vt:lpstr>
      <vt:lpstr>DTP3033N Technopreneurship</vt:lpstr>
      <vt:lpstr>Learning Outcome</vt:lpstr>
      <vt:lpstr>"The art of communication is the language of leadership" James Humes.</vt:lpstr>
      <vt:lpstr>Intro…</vt:lpstr>
      <vt:lpstr>Conti…</vt:lpstr>
      <vt:lpstr>Conti…</vt:lpstr>
      <vt:lpstr>Conti…</vt:lpstr>
      <vt:lpstr>Conflict management methods</vt:lpstr>
      <vt:lpstr>PowerPoint Presentation</vt:lpstr>
      <vt:lpstr>PowerPoint Presentation</vt:lpstr>
    </vt:vector>
  </TitlesOfParts>
  <Company>xp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justtina</dc:creator>
  <cp:lastModifiedBy>user</cp:lastModifiedBy>
  <cp:revision>253</cp:revision>
  <cp:lastPrinted>2013-04-04T06:02:18Z</cp:lastPrinted>
  <dcterms:created xsi:type="dcterms:W3CDTF">2011-03-07T07:41:13Z</dcterms:created>
  <dcterms:modified xsi:type="dcterms:W3CDTF">2022-09-11T09:16:09Z</dcterms:modified>
</cp:coreProperties>
</file>