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28"/>
  </p:notesMasterIdLst>
  <p:handoutMasterIdLst>
    <p:handoutMasterId r:id="rId29"/>
  </p:handoutMasterIdLst>
  <p:sldIdLst>
    <p:sldId id="256" r:id="rId2"/>
    <p:sldId id="286" r:id="rId3"/>
    <p:sldId id="282" r:id="rId4"/>
    <p:sldId id="259" r:id="rId5"/>
    <p:sldId id="260" r:id="rId6"/>
    <p:sldId id="283" r:id="rId7"/>
    <p:sldId id="261" r:id="rId8"/>
    <p:sldId id="284" r:id="rId9"/>
    <p:sldId id="262" r:id="rId10"/>
    <p:sldId id="285" r:id="rId11"/>
    <p:sldId id="263" r:id="rId12"/>
    <p:sldId id="265" r:id="rId13"/>
    <p:sldId id="271" r:id="rId14"/>
    <p:sldId id="273" r:id="rId15"/>
    <p:sldId id="278" r:id="rId16"/>
    <p:sldId id="294" r:id="rId17"/>
    <p:sldId id="287" r:id="rId18"/>
    <p:sldId id="266" r:id="rId19"/>
    <p:sldId id="276" r:id="rId20"/>
    <p:sldId id="288" r:id="rId21"/>
    <p:sldId id="277" r:id="rId22"/>
    <p:sldId id="272" r:id="rId23"/>
    <p:sldId id="274" r:id="rId24"/>
    <p:sldId id="279" r:id="rId25"/>
    <p:sldId id="280" r:id="rId26"/>
    <p:sldId id="292" r:id="rId27"/>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7F9977-342C-4432-9407-E97459CA7195}">
          <p14:sldIdLst>
            <p14:sldId id="256"/>
            <p14:sldId id="286"/>
            <p14:sldId id="282"/>
            <p14:sldId id="259"/>
            <p14:sldId id="260"/>
            <p14:sldId id="283"/>
            <p14:sldId id="261"/>
            <p14:sldId id="284"/>
            <p14:sldId id="262"/>
            <p14:sldId id="285"/>
            <p14:sldId id="263"/>
            <p14:sldId id="265"/>
            <p14:sldId id="271"/>
            <p14:sldId id="273"/>
            <p14:sldId id="278"/>
            <p14:sldId id="294"/>
            <p14:sldId id="287"/>
            <p14:sldId id="266"/>
            <p14:sldId id="276"/>
            <p14:sldId id="288"/>
            <p14:sldId id="277"/>
            <p14:sldId id="272"/>
            <p14:sldId id="274"/>
            <p14:sldId id="279"/>
            <p14:sldId id="280"/>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166" autoAdjust="0"/>
  </p:normalViewPr>
  <p:slideViewPr>
    <p:cSldViewPr>
      <p:cViewPr>
        <p:scale>
          <a:sx n="75" d="100"/>
          <a:sy n="75" d="100"/>
        </p:scale>
        <p:origin x="1666"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469039C-D2A5-4B5D-BCCE-9DD9E558E2EF}" type="datetimeFigureOut">
              <a:rPr lang="en-US"/>
              <a:pPr>
                <a:defRPr/>
              </a:pPr>
              <a:t>9/14/2022</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B5A3C3F-949F-4575-B3DB-07B8690E929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6E282AC-5861-447D-BA9C-7A1AE35324E4}" type="datetimeFigureOut">
              <a:rPr lang="en-US"/>
              <a:pPr>
                <a:defRPr/>
              </a:pPr>
              <a:t>9/14/2022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FB886BE-6486-47B0-8D09-47B72DCB33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Self note: a business principle to create, manage and </a:t>
            </a:r>
            <a:r>
              <a:rPr lang="en-MY" b="1" dirty="0"/>
              <a:t>evolve</a:t>
            </a:r>
            <a:r>
              <a:rPr lang="en-MY" dirty="0"/>
              <a:t> products and services </a:t>
            </a:r>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3</a:t>
            </a:fld>
            <a:endParaRPr lang="en-US" altLang="en-US"/>
          </a:p>
        </p:txBody>
      </p:sp>
    </p:spTree>
    <p:extLst>
      <p:ext uri="{BB962C8B-B14F-4D97-AF65-F5344CB8AC3E}">
        <p14:creationId xmlns:p14="http://schemas.microsoft.com/office/powerpoint/2010/main" val="103896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1" dirty="0"/>
              <a:t>Internally vs Externally focused business plans</a:t>
            </a:r>
          </a:p>
          <a:p>
            <a:r>
              <a:rPr lang="en-MY" dirty="0"/>
              <a:t>Internally focused business plans: target goals beneficial for the internal company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MY" dirty="0"/>
              <a:t>Externally focused business plans: target goals beneficial for external parties such as investors and benefactors</a:t>
            </a:r>
          </a:p>
          <a:p>
            <a:endParaRPr lang="en-MY" dirty="0"/>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20</a:t>
            </a:fld>
            <a:endParaRPr lang="en-US" altLang="en-US"/>
          </a:p>
        </p:txBody>
      </p:sp>
    </p:spTree>
    <p:extLst>
      <p:ext uri="{BB962C8B-B14F-4D97-AF65-F5344CB8AC3E}">
        <p14:creationId xmlns:p14="http://schemas.microsoft.com/office/powerpoint/2010/main" val="246338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CB95E8-3439-44E9-9CFE-7E6770A3D8D8}" type="slidenum">
              <a:rPr lang="en-US" altLang="en-US"/>
              <a:pPr>
                <a:spcBef>
                  <a:spcPct val="0"/>
                </a:spcBef>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FB886BE-6486-47B0-8D09-47B72DCB3311}" type="slidenum">
              <a:rPr lang="en-US" altLang="en-US" smtClean="0"/>
              <a:pPr>
                <a:defRPr/>
              </a:pPr>
              <a:t>8</a:t>
            </a:fld>
            <a:endParaRPr lang="en-US" altLang="en-US"/>
          </a:p>
        </p:txBody>
      </p:sp>
    </p:spTree>
    <p:extLst>
      <p:ext uri="{BB962C8B-B14F-4D97-AF65-F5344CB8AC3E}">
        <p14:creationId xmlns:p14="http://schemas.microsoft.com/office/powerpoint/2010/main" val="161960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9</a:t>
            </a:fld>
            <a:endParaRPr lang="en-US" altLang="en-US"/>
          </a:p>
        </p:txBody>
      </p:sp>
    </p:spTree>
    <p:extLst>
      <p:ext uri="{BB962C8B-B14F-4D97-AF65-F5344CB8AC3E}">
        <p14:creationId xmlns:p14="http://schemas.microsoft.com/office/powerpoint/2010/main" val="285556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Steps Overview:</a:t>
            </a:r>
          </a:p>
          <a:p>
            <a:pPr marL="228600" indent="-228600">
              <a:buAutoNum type="arabicPeriod"/>
            </a:pPr>
            <a:r>
              <a:rPr lang="en-MY" dirty="0"/>
              <a:t>Getting an idea</a:t>
            </a:r>
          </a:p>
          <a:p>
            <a:pPr marL="228600" indent="-228600">
              <a:buAutoNum type="arabicPeriod"/>
            </a:pPr>
            <a:r>
              <a:rPr lang="en-MY" dirty="0"/>
              <a:t>Sharing of ideas and obtain insights</a:t>
            </a:r>
          </a:p>
          <a:p>
            <a:pPr marL="228600" indent="-228600">
              <a:buAutoNum type="arabicPeriod"/>
            </a:pPr>
            <a:r>
              <a:rPr lang="en-MY" dirty="0"/>
              <a:t>Planning business initiatives (plan, team, capital)</a:t>
            </a:r>
          </a:p>
          <a:p>
            <a:pPr marL="228600" indent="-228600">
              <a:buAutoNum type="arabicPeriod"/>
            </a:pPr>
            <a:r>
              <a:rPr lang="en-MY" dirty="0"/>
              <a:t>Find base of operation</a:t>
            </a:r>
          </a:p>
          <a:p>
            <a:pPr marL="228600" indent="-228600">
              <a:buAutoNum type="arabicPeriod"/>
            </a:pPr>
            <a:r>
              <a:rPr lang="en-MY" dirty="0"/>
              <a:t>Start business and build product</a:t>
            </a:r>
          </a:p>
          <a:p>
            <a:pPr marL="228600" indent="-228600">
              <a:buAutoNum type="arabicPeriod"/>
            </a:pPr>
            <a:r>
              <a:rPr lang="en-MY" dirty="0"/>
              <a:t>Market products</a:t>
            </a:r>
          </a:p>
          <a:p>
            <a:pPr marL="228600" indent="-228600">
              <a:buAutoNum type="arabicPeriod"/>
            </a:pPr>
            <a:r>
              <a:rPr lang="en-MY" dirty="0"/>
              <a:t>Reflection of previous processes</a:t>
            </a:r>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13</a:t>
            </a:fld>
            <a:endParaRPr lang="en-US" altLang="en-US"/>
          </a:p>
        </p:txBody>
      </p:sp>
    </p:spTree>
    <p:extLst>
      <p:ext uri="{BB962C8B-B14F-4D97-AF65-F5344CB8AC3E}">
        <p14:creationId xmlns:p14="http://schemas.microsoft.com/office/powerpoint/2010/main" val="52426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solidFill>
                  <a:schemeClr val="tx1"/>
                </a:solidFill>
              </a:rPr>
              <a:t>Main tools for a </a:t>
            </a:r>
            <a:r>
              <a:rPr lang="en-US" altLang="en-US" sz="1200" b="1" dirty="0" err="1">
                <a:solidFill>
                  <a:schemeClr val="tx1"/>
                </a:solidFill>
              </a:rPr>
              <a:t>technoprenuer</a:t>
            </a:r>
            <a:r>
              <a:rPr lang="en-US" altLang="en-US" sz="1200" b="1" dirty="0">
                <a:solidFill>
                  <a:schemeClr val="tx1"/>
                </a:solidFill>
              </a:rPr>
              <a:t> business:</a:t>
            </a:r>
          </a:p>
          <a:p>
            <a:r>
              <a:rPr lang="en-US" sz="1200" b="0" dirty="0">
                <a:solidFill>
                  <a:schemeClr val="tx1"/>
                </a:solidFill>
              </a:rPr>
              <a:t>-Idea</a:t>
            </a:r>
          </a:p>
          <a:p>
            <a:r>
              <a:rPr lang="en-MY" dirty="0"/>
              <a:t>-Capital</a:t>
            </a:r>
          </a:p>
          <a:p>
            <a:r>
              <a:rPr lang="en-MY" dirty="0"/>
              <a:t>-Infrastructure</a:t>
            </a:r>
          </a:p>
          <a:p>
            <a:r>
              <a:rPr lang="en-MY" dirty="0"/>
              <a:t>-Manpower</a:t>
            </a:r>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14</a:t>
            </a:fld>
            <a:endParaRPr lang="en-US" altLang="en-US"/>
          </a:p>
        </p:txBody>
      </p:sp>
    </p:spTree>
    <p:extLst>
      <p:ext uri="{BB962C8B-B14F-4D97-AF65-F5344CB8AC3E}">
        <p14:creationId xmlns:p14="http://schemas.microsoft.com/office/powerpoint/2010/main" val="120101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Idea:</a:t>
            </a:r>
          </a:p>
          <a:p>
            <a:r>
              <a:rPr lang="en-MY" dirty="0"/>
              <a:t>Pet café</a:t>
            </a:r>
          </a:p>
          <a:p>
            <a:r>
              <a:rPr lang="en-MY" dirty="0"/>
              <a:t>Lol</a:t>
            </a:r>
          </a:p>
          <a:p>
            <a:r>
              <a:rPr lang="en-MY" dirty="0"/>
              <a:t>Order specific pet to accompany customers via app</a:t>
            </a:r>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16</a:t>
            </a:fld>
            <a:endParaRPr lang="en-US" altLang="en-US"/>
          </a:p>
        </p:txBody>
      </p:sp>
    </p:spTree>
    <p:extLst>
      <p:ext uri="{BB962C8B-B14F-4D97-AF65-F5344CB8AC3E}">
        <p14:creationId xmlns:p14="http://schemas.microsoft.com/office/powerpoint/2010/main" val="1783035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17</a:t>
            </a:fld>
            <a:endParaRPr lang="en-US" altLang="en-US"/>
          </a:p>
        </p:txBody>
      </p:sp>
    </p:spTree>
    <p:extLst>
      <p:ext uri="{BB962C8B-B14F-4D97-AF65-F5344CB8AC3E}">
        <p14:creationId xmlns:p14="http://schemas.microsoft.com/office/powerpoint/2010/main" val="219490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scorecard : a record of achievements planned to be reached by a milestone</a:t>
            </a:r>
            <a:endParaRPr lang="en-MY" dirty="0"/>
          </a:p>
        </p:txBody>
      </p:sp>
      <p:sp>
        <p:nvSpPr>
          <p:cNvPr id="4" name="Slide Number Placeholder 3"/>
          <p:cNvSpPr>
            <a:spLocks noGrp="1"/>
          </p:cNvSpPr>
          <p:nvPr>
            <p:ph type="sldNum" sz="quarter" idx="5"/>
          </p:nvPr>
        </p:nvSpPr>
        <p:spPr/>
        <p:txBody>
          <a:bodyPr/>
          <a:lstStyle/>
          <a:p>
            <a:pPr>
              <a:defRPr/>
            </a:pPr>
            <a:fld id="{7FB886BE-6486-47B0-8D09-47B72DCB3311}" type="slidenum">
              <a:rPr lang="en-US" altLang="en-US" smtClean="0"/>
              <a:pPr>
                <a:defRPr/>
              </a:pPr>
              <a:t>19</a:t>
            </a:fld>
            <a:endParaRPr lang="en-US" altLang="en-US"/>
          </a:p>
        </p:txBody>
      </p:sp>
    </p:spTree>
    <p:extLst>
      <p:ext uri="{BB962C8B-B14F-4D97-AF65-F5344CB8AC3E}">
        <p14:creationId xmlns:p14="http://schemas.microsoft.com/office/powerpoint/2010/main" val="3244437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a:defRPr/>
            </a:pPr>
            <a:fld id="{35CD390E-D97C-4FA9-A5A7-06299BB220C0}" type="slidenum">
              <a:rPr lang="en-US" altLang="en-US" smtClean="0"/>
              <a:pPr>
                <a:defRPr/>
              </a:pPr>
              <a:t>‹#›</a:t>
            </a:fld>
            <a:endParaRPr lang="en-US" altLang="en-US"/>
          </a:p>
        </p:txBody>
      </p:sp>
    </p:spTree>
    <p:extLst>
      <p:ext uri="{BB962C8B-B14F-4D97-AF65-F5344CB8AC3E}">
        <p14:creationId xmlns:p14="http://schemas.microsoft.com/office/powerpoint/2010/main" val="32490643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E64789-6C46-4CDD-B5DD-2CCD316B6DF0}" type="slidenum">
              <a:rPr lang="en-US" altLang="en-US" smtClean="0"/>
              <a:pPr>
                <a:defRPr/>
              </a:pPr>
              <a:t>‹#›</a:t>
            </a:fld>
            <a:endParaRPr lang="en-US" altLang="en-US"/>
          </a:p>
        </p:txBody>
      </p:sp>
    </p:spTree>
    <p:extLst>
      <p:ext uri="{BB962C8B-B14F-4D97-AF65-F5344CB8AC3E}">
        <p14:creationId xmlns:p14="http://schemas.microsoft.com/office/powerpoint/2010/main" val="320396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FE9430-EAD2-4B6E-A657-83CADB2D7149}" type="slidenum">
              <a:rPr lang="en-US" altLang="en-US" smtClean="0"/>
              <a:pPr>
                <a:defRPr/>
              </a:pPr>
              <a:t>‹#›</a:t>
            </a:fld>
            <a:endParaRPr lang="en-US" altLang="en-US"/>
          </a:p>
        </p:txBody>
      </p:sp>
    </p:spTree>
    <p:extLst>
      <p:ext uri="{BB962C8B-B14F-4D97-AF65-F5344CB8AC3E}">
        <p14:creationId xmlns:p14="http://schemas.microsoft.com/office/powerpoint/2010/main" val="50756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531537B-28C6-433B-8500-64AF9DB0CB07}" type="slidenum">
              <a:rPr lang="en-US" altLang="en-US" smtClean="0"/>
              <a:pPr>
                <a:defRPr/>
              </a:pPr>
              <a:t>‹#›</a:t>
            </a:fld>
            <a:endParaRPr lang="en-US" altLang="en-US"/>
          </a:p>
        </p:txBody>
      </p:sp>
    </p:spTree>
    <p:extLst>
      <p:ext uri="{BB962C8B-B14F-4D97-AF65-F5344CB8AC3E}">
        <p14:creationId xmlns:p14="http://schemas.microsoft.com/office/powerpoint/2010/main" val="40070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p>
        </p:txBody>
      </p:sp>
      <p:sp>
        <p:nvSpPr>
          <p:cNvPr id="6" name="Slide Number Placeholder 5"/>
          <p:cNvSpPr>
            <a:spLocks noGrp="1"/>
          </p:cNvSpPr>
          <p:nvPr>
            <p:ph type="sldNum" sz="quarter" idx="12"/>
          </p:nvPr>
        </p:nvSpPr>
        <p:spPr>
          <a:xfrm>
            <a:off x="6453378" y="5211060"/>
            <a:ext cx="1584198" cy="228600"/>
          </a:xfrm>
        </p:spPr>
        <p:txBody>
          <a:bodyPr/>
          <a:lstStyle/>
          <a:p>
            <a:pPr>
              <a:defRPr/>
            </a:pPr>
            <a:fld id="{D5BE294A-55EC-48EF-B74A-D80579E15E2D}" type="slidenum">
              <a:rPr lang="en-US" altLang="en-US" smtClean="0"/>
              <a:pPr>
                <a:defRPr/>
              </a:pPr>
              <a:t>‹#›</a:t>
            </a:fld>
            <a:endParaRPr lang="en-US" altLang="en-US"/>
          </a:p>
        </p:txBody>
      </p:sp>
    </p:spTree>
    <p:extLst>
      <p:ext uri="{BB962C8B-B14F-4D97-AF65-F5344CB8AC3E}">
        <p14:creationId xmlns:p14="http://schemas.microsoft.com/office/powerpoint/2010/main" val="3609659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55DA0D6-9779-448E-B1B4-DF0048998583}" type="slidenum">
              <a:rPr lang="en-US" altLang="en-US" smtClean="0"/>
              <a:pPr>
                <a:defRPr/>
              </a:pPr>
              <a:t>‹#›</a:t>
            </a:fld>
            <a:endParaRPr lang="en-US" altLang="en-US"/>
          </a:p>
        </p:txBody>
      </p:sp>
    </p:spTree>
    <p:extLst>
      <p:ext uri="{BB962C8B-B14F-4D97-AF65-F5344CB8AC3E}">
        <p14:creationId xmlns:p14="http://schemas.microsoft.com/office/powerpoint/2010/main" val="284153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19F673-4232-48E3-A438-185E617B92FC}" type="slidenum">
              <a:rPr lang="en-US" altLang="en-US" smtClean="0"/>
              <a:pPr>
                <a:defRPr/>
              </a:pPr>
              <a:t>‹#›</a:t>
            </a:fld>
            <a:endParaRPr lang="en-US" altLang="en-US"/>
          </a:p>
        </p:txBody>
      </p:sp>
    </p:spTree>
    <p:extLst>
      <p:ext uri="{BB962C8B-B14F-4D97-AF65-F5344CB8AC3E}">
        <p14:creationId xmlns:p14="http://schemas.microsoft.com/office/powerpoint/2010/main" val="26025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362F274-FCD5-460A-9304-61084666BB6C}" type="slidenum">
              <a:rPr lang="en-US" altLang="en-US" smtClean="0"/>
              <a:pPr>
                <a:defRPr/>
              </a:pPr>
              <a:t>‹#›</a:t>
            </a:fld>
            <a:endParaRPr lang="en-US" altLang="en-US"/>
          </a:p>
        </p:txBody>
      </p:sp>
    </p:spTree>
    <p:extLst>
      <p:ext uri="{BB962C8B-B14F-4D97-AF65-F5344CB8AC3E}">
        <p14:creationId xmlns:p14="http://schemas.microsoft.com/office/powerpoint/2010/main" val="4078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35D0A3-3639-498F-9E80-428F7210789A}" type="slidenum">
              <a:rPr lang="en-US" altLang="en-US" smtClean="0"/>
              <a:pPr>
                <a:defRPr/>
              </a:pPr>
              <a:t>‹#›</a:t>
            </a:fld>
            <a:endParaRPr lang="en-US" altLang="en-US"/>
          </a:p>
        </p:txBody>
      </p:sp>
    </p:spTree>
    <p:extLst>
      <p:ext uri="{BB962C8B-B14F-4D97-AF65-F5344CB8AC3E}">
        <p14:creationId xmlns:p14="http://schemas.microsoft.com/office/powerpoint/2010/main" val="123750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pPr>
              <a:defRPr/>
            </a:pPr>
            <a:fld id="{7162CC5E-43DA-4F9D-9DA1-CCEF20A0EBBE}" type="slidenum">
              <a:rPr lang="en-US" altLang="en-US" smtClean="0"/>
              <a:pPr>
                <a:defRPr/>
              </a:pPr>
              <a:t>‹#›</a:t>
            </a:fld>
            <a:endParaRPr lang="en-US" alt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20530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pPr>
              <a:defRPr/>
            </a:pPr>
            <a:fld id="{A07767D0-18F2-4539-A2D6-7DC420929F14}" type="slidenum">
              <a:rPr lang="en-US" altLang="en-US" smtClean="0"/>
              <a:pPr>
                <a:defRPr/>
              </a:pPr>
              <a:t>‹#›</a:t>
            </a:fld>
            <a:endParaRPr lang="en-US" alt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1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7162CC5E-43DA-4F9D-9DA1-CCEF20A0EBBE}" type="slidenum">
              <a:rPr lang="en-US" altLang="en-US" smtClean="0"/>
              <a:pPr>
                <a:defRPr/>
              </a:pPr>
              <a:t>‹#›</a:t>
            </a:fld>
            <a:endParaRPr lang="en-US" altLang="en-US"/>
          </a:p>
        </p:txBody>
      </p:sp>
    </p:spTree>
    <p:extLst>
      <p:ext uri="{BB962C8B-B14F-4D97-AF65-F5344CB8AC3E}">
        <p14:creationId xmlns:p14="http://schemas.microsoft.com/office/powerpoint/2010/main" val="16330490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google.com/imgres?imgurl=http://static2.businessinsider.com/image/52b1f8196da811961db3cc20-960/snapchat-has-tried-twice-to-settle-its-lawsuit-with-ousted-co-founder-reggie-brown.jpg&amp;imgrefurl=http://www.businessinsider.com/snapchat-lawsuit-settlement-talks-2013-12&amp;docid=VVAJsp2twgMCTM&amp;tbnid=tDspPSKedSTLvM:&amp;vet=10ahUKEwih2oW1gtfYAhVEF5QKHWxODV0QMwhaKAUwBQ..i&amp;w=768&amp;h=576&amp;client=firefox-b&amp;bih=923&amp;biw=949&amp;q=snapchat%20founder&amp;ved=0ahUKEwih2oW1gtfYAhVEF5QKHWxODV0QMwhaKAUwBQ&amp;iact=mrc&amp;uact=8" TargetMode="Externa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1446" y="1295400"/>
            <a:ext cx="7543800" cy="2593975"/>
          </a:xfrm>
        </p:spPr>
        <p:txBody>
          <a:bodyPr/>
          <a:lstStyle/>
          <a:p>
            <a:pPr eaLnBrk="1" fontAlgn="auto" hangingPunct="1">
              <a:spcAft>
                <a:spcPts val="0"/>
              </a:spcAft>
              <a:defRPr/>
            </a:pPr>
            <a:r>
              <a:rPr lang="en-US" sz="3600" b="1" dirty="0"/>
              <a:t>DTP3033N</a:t>
            </a:r>
            <a:br>
              <a:rPr lang="en-US" sz="3600" b="1" dirty="0"/>
            </a:br>
            <a:r>
              <a:rPr lang="en-US" sz="3600" b="1" dirty="0" err="1"/>
              <a:t>Technopreneurship</a:t>
            </a:r>
            <a:endParaRPr lang="en-MY" sz="3600" b="1" dirty="0"/>
          </a:p>
        </p:txBody>
      </p:sp>
      <p:sp>
        <p:nvSpPr>
          <p:cNvPr id="5" name="Subtitle 4"/>
          <p:cNvSpPr>
            <a:spLocks noGrp="1"/>
          </p:cNvSpPr>
          <p:nvPr>
            <p:ph type="subTitle" idx="1"/>
          </p:nvPr>
        </p:nvSpPr>
        <p:spPr>
          <a:xfrm>
            <a:off x="1752601" y="3857745"/>
            <a:ext cx="5715000" cy="1066800"/>
          </a:xfrm>
        </p:spPr>
        <p:txBody>
          <a:bodyPr rtlCol="0">
            <a:normAutofit/>
          </a:bodyPr>
          <a:lstStyle/>
          <a:p>
            <a:pPr>
              <a:defRPr/>
            </a:pPr>
            <a:r>
              <a:rPr lang="en-US" sz="2000" b="1" dirty="0">
                <a:solidFill>
                  <a:srgbClr val="C00000"/>
                </a:solidFill>
              </a:rPr>
              <a:t>Topic 1: Why Entrepreneurship and starting a business?</a:t>
            </a:r>
            <a:endParaRPr lang="en-MY" sz="2000" b="1" dirty="0">
              <a:solidFill>
                <a:srgbClr val="C00000"/>
              </a:solidFill>
            </a:endParaRPr>
          </a:p>
        </p:txBody>
      </p:sp>
      <p:sp>
        <p:nvSpPr>
          <p:cNvPr id="4101" name="Slide Number Placeholder 5"/>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3742377-5F00-477B-B17E-81CCB564ABA9}" type="slidenum">
              <a:rPr lang="en-US" altLang="en-US" sz="1800">
                <a:solidFill>
                  <a:srgbClr val="FFFFFF"/>
                </a:solidFill>
                <a:latin typeface="Arial" panose="020B0604020202020204" pitchFamily="34" charset="0"/>
              </a:rPr>
              <a:pPr>
                <a:spcBef>
                  <a:spcPct val="0"/>
                </a:spcBef>
                <a:buClrTx/>
                <a:buFontTx/>
                <a:buNone/>
              </a:pPr>
              <a:t>1</a:t>
            </a:fld>
            <a:endParaRPr lang="en-US" altLang="en-US" sz="1800">
              <a:solidFill>
                <a:srgbClr val="FFFFFF"/>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fontAlgn="auto" hangingPunct="1">
              <a:spcAft>
                <a:spcPts val="0"/>
              </a:spcAft>
              <a:defRPr/>
            </a:pPr>
            <a:r>
              <a:rPr lang="en-US" altLang="en-US" b="1" dirty="0">
                <a:solidFill>
                  <a:srgbClr val="7030A0"/>
                </a:solidFill>
              </a:rPr>
              <a:t>Characteristics ????</a:t>
            </a:r>
            <a:br>
              <a:rPr lang="en-US" altLang="en-US" b="1" dirty="0">
                <a:solidFill>
                  <a:srgbClr val="7030A0"/>
                </a:solidFill>
              </a:rPr>
            </a:br>
            <a:endParaRPr lang="en-US" altLang="en-US" b="1" dirty="0">
              <a:solidFill>
                <a:srgbClr val="7030A0"/>
              </a:solidFill>
            </a:endParaRPr>
          </a:p>
        </p:txBody>
      </p:sp>
      <p:sp>
        <p:nvSpPr>
          <p:cNvPr id="17412"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5AA6CCDC-FFEE-47D3-AC2A-F20F4C2F392D}" type="slidenum">
              <a:rPr lang="en-US" altLang="en-US" sz="1800">
                <a:solidFill>
                  <a:srgbClr val="FFFFFF"/>
                </a:solidFill>
                <a:latin typeface="Arial" panose="020B0604020202020204" pitchFamily="34" charset="0"/>
              </a:rPr>
              <a:pPr>
                <a:spcBef>
                  <a:spcPct val="0"/>
                </a:spcBef>
                <a:buClrTx/>
                <a:buFontTx/>
                <a:buNone/>
              </a:pPr>
              <a:t>10</a:t>
            </a:fld>
            <a:endParaRPr lang="en-US" altLang="en-US" sz="1800">
              <a:solidFill>
                <a:srgbClr val="FFFFFF"/>
              </a:solidFill>
              <a:latin typeface="Arial" panose="020B0604020202020204" pitchFamily="34" charset="0"/>
            </a:endParaRPr>
          </a:p>
        </p:txBody>
      </p:sp>
      <p:grpSp>
        <p:nvGrpSpPr>
          <p:cNvPr id="17411" name="Group 2"/>
          <p:cNvGrpSpPr>
            <a:grpSpLocks/>
          </p:cNvGrpSpPr>
          <p:nvPr/>
        </p:nvGrpSpPr>
        <p:grpSpPr bwMode="auto">
          <a:xfrm>
            <a:off x="319087" y="1219200"/>
            <a:ext cx="7688262" cy="5461276"/>
            <a:chOff x="457200" y="1371600"/>
            <a:chExt cx="8291263" cy="5130289"/>
          </a:xfrm>
        </p:grpSpPr>
        <p:sp>
          <p:nvSpPr>
            <p:cNvPr id="4" name="Rounded Rectangle 3"/>
            <p:cNvSpPr/>
            <p:nvPr/>
          </p:nvSpPr>
          <p:spPr>
            <a:xfrm>
              <a:off x="457200" y="1675823"/>
              <a:ext cx="1905467" cy="838104"/>
            </a:xfrm>
            <a:prstGeom prst="roundRect">
              <a:avLst/>
            </a:prstGeom>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Take challenges</a:t>
              </a:r>
            </a:p>
          </p:txBody>
        </p:sp>
        <p:sp>
          <p:nvSpPr>
            <p:cNvPr id="5" name="Rounded Rectangle 4"/>
            <p:cNvSpPr/>
            <p:nvPr/>
          </p:nvSpPr>
          <p:spPr>
            <a:xfrm>
              <a:off x="3504577" y="1371600"/>
              <a:ext cx="2134877" cy="838104"/>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Strive for great success</a:t>
              </a:r>
            </a:p>
          </p:txBody>
        </p:sp>
        <p:sp>
          <p:nvSpPr>
            <p:cNvPr id="6" name="Rounded Rectangle 5"/>
            <p:cNvSpPr/>
            <p:nvPr/>
          </p:nvSpPr>
          <p:spPr>
            <a:xfrm>
              <a:off x="686610" y="5075213"/>
              <a:ext cx="1980795" cy="914159"/>
            </a:xfrm>
            <a:prstGeom prst="roundRect">
              <a:avLst/>
            </a:prstGeom>
            <a:solidFill>
              <a:schemeClr val="accent5">
                <a:lumMod val="50000"/>
              </a:schemeClr>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No fear to fail</a:t>
              </a:r>
            </a:p>
          </p:txBody>
        </p:sp>
        <p:sp>
          <p:nvSpPr>
            <p:cNvPr id="7" name="Oval 6"/>
            <p:cNvSpPr/>
            <p:nvPr/>
          </p:nvSpPr>
          <p:spPr>
            <a:xfrm>
              <a:off x="3658659" y="5207451"/>
              <a:ext cx="1980795" cy="1294438"/>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Failure as an learning experience</a:t>
              </a:r>
            </a:p>
          </p:txBody>
        </p:sp>
        <p:sp>
          <p:nvSpPr>
            <p:cNvPr id="8" name="Rectangle 7"/>
            <p:cNvSpPr/>
            <p:nvPr/>
          </p:nvSpPr>
          <p:spPr>
            <a:xfrm>
              <a:off x="457200" y="3232727"/>
              <a:ext cx="2210205" cy="990215"/>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Look things differently </a:t>
              </a:r>
            </a:p>
          </p:txBody>
        </p:sp>
        <p:sp>
          <p:nvSpPr>
            <p:cNvPr id="9" name="Oval 8"/>
            <p:cNvSpPr/>
            <p:nvPr/>
          </p:nvSpPr>
          <p:spPr>
            <a:xfrm>
              <a:off x="6538258" y="2926640"/>
              <a:ext cx="2210205" cy="1143817"/>
            </a:xfrm>
            <a:prstGeom prst="ellipse">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Stride for next challenges</a:t>
              </a:r>
            </a:p>
          </p:txBody>
        </p:sp>
        <p:sp>
          <p:nvSpPr>
            <p:cNvPr id="10" name="Rectangle 9"/>
            <p:cNvSpPr/>
            <p:nvPr/>
          </p:nvSpPr>
          <p:spPr>
            <a:xfrm>
              <a:off x="6373906" y="1713849"/>
              <a:ext cx="2057836" cy="762049"/>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Continual improvement</a:t>
              </a:r>
            </a:p>
          </p:txBody>
        </p:sp>
        <p:sp>
          <p:nvSpPr>
            <p:cNvPr id="11" name="Rectangle 10"/>
            <p:cNvSpPr/>
            <p:nvPr/>
          </p:nvSpPr>
          <p:spPr>
            <a:xfrm>
              <a:off x="6337955" y="4533130"/>
              <a:ext cx="2285534" cy="1371985"/>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b="1" dirty="0">
                  <a:solidFill>
                    <a:schemeClr val="tx1"/>
                  </a:solidFill>
                </a:rPr>
                <a:t>Try to redefine the dynamic digital economy</a:t>
              </a:r>
            </a:p>
          </p:txBody>
        </p:sp>
      </p:gr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667000"/>
            <a:ext cx="1487261" cy="2108522"/>
          </a:xfrm>
          <a:prstGeom prst="rect">
            <a:avLst/>
          </a:prstGeom>
        </p:spPr>
      </p:pic>
      <p:cxnSp>
        <p:nvCxnSpPr>
          <p:cNvPr id="38" name="Straight Arrow Connector 37"/>
          <p:cNvCxnSpPr/>
          <p:nvPr/>
        </p:nvCxnSpPr>
        <p:spPr>
          <a:xfrm>
            <a:off x="2085975" y="2435225"/>
            <a:ext cx="1800225" cy="9072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368550" y="3666331"/>
            <a:ext cx="1517650" cy="1111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368550" y="4067968"/>
            <a:ext cx="1667672" cy="123455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4229075" y="4737690"/>
            <a:ext cx="6285" cy="54827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4495800" y="4114273"/>
            <a:ext cx="1261915" cy="76252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4606161" y="3454561"/>
            <a:ext cx="1329502" cy="48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577669" y="2451708"/>
            <a:ext cx="1380217" cy="70437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6" idx="0"/>
          </p:cNvCxnSpPr>
          <p:nvPr/>
        </p:nvCxnSpPr>
        <p:spPr>
          <a:xfrm>
            <a:off x="4248831" y="2153230"/>
            <a:ext cx="0" cy="51377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altLang="en-US" b="1" dirty="0">
                <a:solidFill>
                  <a:srgbClr val="002060"/>
                </a:solidFill>
              </a:rPr>
              <a:t>Why be a </a:t>
            </a:r>
            <a:r>
              <a:rPr lang="en-US" altLang="en-US" b="1" dirty="0" err="1">
                <a:solidFill>
                  <a:srgbClr val="002060"/>
                </a:solidFill>
              </a:rPr>
              <a:t>Technopreneur</a:t>
            </a:r>
            <a:r>
              <a:rPr lang="en-US" altLang="en-US" b="1" dirty="0">
                <a:solidFill>
                  <a:srgbClr val="002060"/>
                </a:solidFill>
              </a:rPr>
              <a:t>???</a:t>
            </a:r>
          </a:p>
        </p:txBody>
      </p:sp>
      <p:sp>
        <p:nvSpPr>
          <p:cNvPr id="16387" name="Content Placeholder 2"/>
          <p:cNvSpPr>
            <a:spLocks noGrp="1"/>
          </p:cNvSpPr>
          <p:nvPr>
            <p:ph idx="1"/>
          </p:nvPr>
        </p:nvSpPr>
        <p:spPr>
          <a:xfrm>
            <a:off x="228600" y="1676400"/>
            <a:ext cx="8077200" cy="3276600"/>
          </a:xfrm>
        </p:spPr>
        <p:txBody>
          <a:bodyPr rtlCol="0">
            <a:normAutofit fontScale="92500" lnSpcReduction="20000"/>
          </a:bodyPr>
          <a:lstStyle/>
          <a:p>
            <a:pPr algn="ctr" eaLnBrk="1" fontAlgn="auto" hangingPunct="1">
              <a:spcAft>
                <a:spcPts val="0"/>
              </a:spcAft>
              <a:buFontTx/>
              <a:buNone/>
              <a:defRPr/>
            </a:pPr>
            <a:r>
              <a:rPr lang="en-US" altLang="en-US" sz="4800" dirty="0"/>
              <a:t>Technology and entrepreneurial skills are </a:t>
            </a:r>
            <a:r>
              <a:rPr lang="en-US" altLang="en-US" sz="4800" b="1" dirty="0">
                <a:solidFill>
                  <a:srgbClr val="FF0000"/>
                </a:solidFill>
              </a:rPr>
              <a:t>driving many economies to prosperity. </a:t>
            </a:r>
          </a:p>
          <a:p>
            <a:pPr eaLnBrk="1" fontAlgn="auto" hangingPunct="1">
              <a:spcAft>
                <a:spcPts val="0"/>
              </a:spcAft>
              <a:buFontTx/>
              <a:buNone/>
              <a:defRPr/>
            </a:pPr>
            <a:br>
              <a:rPr lang="en-US" altLang="en-US" dirty="0"/>
            </a:br>
            <a:br>
              <a:rPr lang="en-US" altLang="en-US" dirty="0"/>
            </a:br>
            <a:endParaRPr lang="en-US" altLang="en-US" dirty="0"/>
          </a:p>
        </p:txBody>
      </p:sp>
      <p:sp>
        <p:nvSpPr>
          <p:cNvPr id="18436"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DEF862CB-EED7-4137-995E-493A5788552C}" type="slidenum">
              <a:rPr lang="en-US" altLang="en-US" sz="1800">
                <a:solidFill>
                  <a:srgbClr val="FFFFFF"/>
                </a:solidFill>
                <a:latin typeface="Arial" panose="020B0604020202020204" pitchFamily="34" charset="0"/>
              </a:rPr>
              <a:pPr>
                <a:spcBef>
                  <a:spcPct val="0"/>
                </a:spcBef>
                <a:buClrTx/>
                <a:buFontTx/>
                <a:buNone/>
              </a:pPr>
              <a:t>11</a:t>
            </a:fld>
            <a:endParaRPr lang="en-US" altLang="en-US" sz="1800">
              <a:solidFill>
                <a:srgbClr val="FFFFF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altLang="en-US" b="1" dirty="0">
                <a:solidFill>
                  <a:schemeClr val="tx1"/>
                </a:solidFill>
              </a:rPr>
              <a:t>Example:</a:t>
            </a:r>
          </a:p>
        </p:txBody>
      </p:sp>
      <p:sp>
        <p:nvSpPr>
          <p:cNvPr id="3" name="Content Placeholder 2"/>
          <p:cNvSpPr>
            <a:spLocks noGrp="1"/>
          </p:cNvSpPr>
          <p:nvPr>
            <p:ph idx="1"/>
          </p:nvPr>
        </p:nvSpPr>
        <p:spPr>
          <a:xfrm>
            <a:off x="381000" y="1143000"/>
            <a:ext cx="7848600" cy="5334000"/>
          </a:xfrm>
        </p:spPr>
        <p:txBody>
          <a:bodyPr rtlCol="0">
            <a:normAutofit fontScale="62500" lnSpcReduction="20000"/>
          </a:bodyPr>
          <a:lstStyle/>
          <a:p>
            <a:pPr marL="274320" indent="-274320" algn="just" eaLnBrk="1" fontAlgn="auto" hangingPunct="1">
              <a:spcAft>
                <a:spcPts val="0"/>
              </a:spcAft>
              <a:buFont typeface="Wingdings"/>
              <a:buChar char=""/>
              <a:defRPr/>
            </a:pPr>
            <a:r>
              <a:rPr lang="en-US" sz="3000" b="1" dirty="0">
                <a:solidFill>
                  <a:schemeClr val="accent1">
                    <a:lumMod val="50000"/>
                  </a:schemeClr>
                </a:solidFill>
              </a:rPr>
              <a:t>Steve Jobs: </a:t>
            </a:r>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r>
              <a:rPr lang="en-US" dirty="0"/>
              <a:t>innovative idea of a personal computer</a:t>
            </a:r>
          </a:p>
          <a:p>
            <a:pPr marL="0" indent="0" algn="just" eaLnBrk="1" fontAlgn="auto" hangingPunct="1">
              <a:spcAft>
                <a:spcPts val="0"/>
              </a:spcAft>
              <a:buNone/>
              <a:defRPr/>
            </a:pPr>
            <a:r>
              <a:rPr lang="en-US" dirty="0"/>
              <a:t> </a:t>
            </a:r>
          </a:p>
          <a:p>
            <a:pPr marL="274320" indent="-274320" algn="just" eaLnBrk="1" fontAlgn="auto" hangingPunct="1">
              <a:spcAft>
                <a:spcPts val="0"/>
              </a:spcAft>
              <a:buFont typeface="Wingdings"/>
              <a:buChar char=""/>
              <a:defRPr/>
            </a:pPr>
            <a:r>
              <a:rPr lang="en-US" dirty="0"/>
              <a:t>revolutionized the computer hardware and software industry.</a:t>
            </a:r>
          </a:p>
          <a:p>
            <a:pPr marL="0" indent="0" algn="just" eaLnBrk="1" fontAlgn="auto" hangingPunct="1">
              <a:spcAft>
                <a:spcPts val="0"/>
              </a:spcAft>
              <a:buFontTx/>
              <a:buNone/>
              <a:defRPr/>
            </a:pPr>
            <a:r>
              <a:rPr lang="en-US" dirty="0"/>
              <a:t> </a:t>
            </a:r>
          </a:p>
          <a:p>
            <a:pPr marL="274320" indent="-274320" algn="just" eaLnBrk="1" fontAlgn="auto" hangingPunct="1">
              <a:spcAft>
                <a:spcPts val="0"/>
              </a:spcAft>
              <a:buFont typeface="Wingdings"/>
              <a:buChar char=""/>
              <a:defRPr/>
            </a:pPr>
            <a:r>
              <a:rPr lang="en-US" dirty="0"/>
              <a:t>When Jobs was 21, he and a friend, Steve Wozniak, built a personal computer called the </a:t>
            </a:r>
            <a:r>
              <a:rPr lang="en-US" b="1" dirty="0">
                <a:solidFill>
                  <a:schemeClr val="accent1">
                    <a:lumMod val="50000"/>
                  </a:schemeClr>
                </a:solidFill>
              </a:rPr>
              <a:t>Apple</a:t>
            </a:r>
            <a:r>
              <a:rPr lang="en-US" dirty="0"/>
              <a:t>. </a:t>
            </a:r>
          </a:p>
          <a:p>
            <a:pPr marL="0" indent="0" algn="just" eaLnBrk="1" fontAlgn="auto" hangingPunct="1">
              <a:spcAft>
                <a:spcPts val="0"/>
              </a:spcAft>
              <a:buFontTx/>
              <a:buNone/>
              <a:defRPr/>
            </a:pPr>
            <a:endParaRPr lang="en-US" dirty="0"/>
          </a:p>
          <a:p>
            <a:pPr marL="274320" indent="-274320" algn="just" eaLnBrk="1" fontAlgn="auto" hangingPunct="1">
              <a:spcAft>
                <a:spcPts val="0"/>
              </a:spcAft>
              <a:buFont typeface="Wingdings"/>
              <a:buChar char=""/>
              <a:defRPr/>
            </a:pPr>
            <a:r>
              <a:rPr lang="en-US" dirty="0"/>
              <a:t>Changed people's idea of a computer:</a:t>
            </a:r>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endParaRPr lang="en-US" dirty="0"/>
          </a:p>
          <a:p>
            <a:pPr marL="274320" indent="-274320" algn="just" eaLnBrk="1" fontAlgn="auto" hangingPunct="1">
              <a:spcAft>
                <a:spcPts val="0"/>
              </a:spcAft>
              <a:buFont typeface="Wingdings"/>
              <a:buChar char=""/>
              <a:defRPr/>
            </a:pPr>
            <a:r>
              <a:rPr lang="en-US" dirty="0"/>
              <a:t>Apple Computer </a:t>
            </a:r>
            <a:r>
              <a:rPr lang="en-US" dirty="0" err="1"/>
              <a:t>Inc</a:t>
            </a:r>
            <a:r>
              <a:rPr lang="en-US" dirty="0"/>
              <a:t> made computers user-friendly and accessible. </a:t>
            </a:r>
          </a:p>
          <a:p>
            <a:pPr marL="0" indent="0" algn="just" eaLnBrk="1" fontAlgn="auto" hangingPunct="1">
              <a:spcAft>
                <a:spcPts val="0"/>
              </a:spcAft>
              <a:buFont typeface="Arial" panose="020B0604020202020204" pitchFamily="34" charset="0"/>
              <a:buNone/>
              <a:defRPr/>
            </a:pPr>
            <a:endParaRPr lang="en-US" dirty="0"/>
          </a:p>
          <a:p>
            <a:pPr marL="274320" indent="-274320" algn="just" eaLnBrk="1" fontAlgn="auto" hangingPunct="1">
              <a:spcAft>
                <a:spcPts val="0"/>
              </a:spcAft>
              <a:buFont typeface="Wingdings"/>
              <a:buChar char=""/>
              <a:defRPr/>
            </a:pPr>
            <a:r>
              <a:rPr lang="en-US" dirty="0"/>
              <a:t>Jobs re-introduced existing </a:t>
            </a:r>
            <a:r>
              <a:rPr lang="en-US" b="1" dirty="0">
                <a:solidFill>
                  <a:schemeClr val="accent1">
                    <a:lumMod val="50000"/>
                  </a:schemeClr>
                </a:solidFill>
              </a:rPr>
              <a:t>windows interface </a:t>
            </a:r>
            <a:r>
              <a:rPr lang="en-US" dirty="0">
                <a:solidFill>
                  <a:schemeClr val="accent1">
                    <a:lumMod val="50000"/>
                  </a:schemeClr>
                </a:solidFill>
              </a:rPr>
              <a:t>and</a:t>
            </a:r>
            <a:r>
              <a:rPr lang="en-US" b="1" dirty="0">
                <a:solidFill>
                  <a:schemeClr val="accent1">
                    <a:lumMod val="50000"/>
                  </a:schemeClr>
                </a:solidFill>
              </a:rPr>
              <a:t> mouse technology</a:t>
            </a:r>
            <a:r>
              <a:rPr lang="en-US" dirty="0"/>
              <a:t> which became a standard for all applications interface in software. </a:t>
            </a:r>
          </a:p>
          <a:p>
            <a:pPr marL="274320" indent="-274320" algn="just" eaLnBrk="1" fontAlgn="auto" hangingPunct="1">
              <a:spcAft>
                <a:spcPts val="0"/>
              </a:spcAft>
              <a:buFont typeface="Wingdings"/>
              <a:buChar char=""/>
              <a:defRPr/>
            </a:pPr>
            <a:endParaRPr lang="en-US" dirty="0"/>
          </a:p>
        </p:txBody>
      </p:sp>
      <p:sp>
        <p:nvSpPr>
          <p:cNvPr id="1946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40544228-F965-4643-B3BD-442730E5F081}" type="slidenum">
              <a:rPr lang="en-US" altLang="en-US" sz="1800">
                <a:solidFill>
                  <a:srgbClr val="FFFFFF"/>
                </a:solidFill>
                <a:latin typeface="Arial" panose="020B0604020202020204" pitchFamily="34" charset="0"/>
              </a:rPr>
              <a:pPr>
                <a:spcBef>
                  <a:spcPct val="0"/>
                </a:spcBef>
                <a:buClrTx/>
                <a:buFontTx/>
                <a:buNone/>
              </a:pPr>
              <a:t>12</a:t>
            </a:fld>
            <a:endParaRPr lang="en-US" altLang="en-US" sz="1800">
              <a:solidFill>
                <a:srgbClr val="FFFFFF"/>
              </a:solidFill>
              <a:latin typeface="Arial" panose="020B0604020202020204" pitchFamily="34" charset="0"/>
            </a:endParaRPr>
          </a:p>
        </p:txBody>
      </p:sp>
      <p:grpSp>
        <p:nvGrpSpPr>
          <p:cNvPr id="10" name="Group 9"/>
          <p:cNvGrpSpPr/>
          <p:nvPr/>
        </p:nvGrpSpPr>
        <p:grpSpPr>
          <a:xfrm>
            <a:off x="1371600" y="3429000"/>
            <a:ext cx="5396363" cy="1352550"/>
            <a:chOff x="990600" y="3133725"/>
            <a:chExt cx="5396363" cy="135255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238500"/>
              <a:ext cx="2201176"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13" y="3133725"/>
              <a:ext cx="1352550" cy="1352550"/>
            </a:xfrm>
            <a:prstGeom prst="rect">
              <a:avLst/>
            </a:prstGeom>
          </p:spPr>
        </p:pic>
        <p:cxnSp>
          <p:nvCxnSpPr>
            <p:cNvPr id="7" name="Straight Arrow Connector 6"/>
            <p:cNvCxnSpPr/>
            <p:nvPr/>
          </p:nvCxnSpPr>
          <p:spPr>
            <a:xfrm>
              <a:off x="3352800" y="3810000"/>
              <a:ext cx="1600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altLang="en-US" b="1">
                <a:solidFill>
                  <a:schemeClr val="tx1"/>
                </a:solidFill>
              </a:rPr>
              <a:t>Steps to Technopreneurship</a:t>
            </a:r>
            <a:endParaRPr lang="en-US" altLang="en-US" dirty="0">
              <a:solidFill>
                <a:schemeClr val="tx1"/>
              </a:solidFill>
            </a:endParaRPr>
          </a:p>
        </p:txBody>
      </p:sp>
      <p:sp>
        <p:nvSpPr>
          <p:cNvPr id="3" name="Content Placeholder 2"/>
          <p:cNvSpPr>
            <a:spLocks noGrp="1"/>
          </p:cNvSpPr>
          <p:nvPr>
            <p:ph idx="1"/>
          </p:nvPr>
        </p:nvSpPr>
        <p:spPr>
          <a:xfrm>
            <a:off x="457200" y="1171575"/>
            <a:ext cx="4314825" cy="5486400"/>
          </a:xfrm>
        </p:spPr>
        <p:txBody>
          <a:bodyPr rtlCol="0">
            <a:normAutofit fontScale="32500" lnSpcReduction="20000"/>
          </a:bodyPr>
          <a:lstStyle/>
          <a:p>
            <a:pPr marL="742950" indent="-742950" eaLnBrk="1" fontAlgn="auto" hangingPunct="1">
              <a:lnSpc>
                <a:spcPct val="170000"/>
              </a:lnSpc>
              <a:spcAft>
                <a:spcPts val="0"/>
              </a:spcAft>
              <a:buFont typeface="+mj-lt"/>
              <a:buAutoNum type="arabicPeriod"/>
              <a:defRPr/>
            </a:pPr>
            <a:r>
              <a:rPr lang="en-US" sz="4000" dirty="0"/>
              <a:t>Getting an idea</a:t>
            </a:r>
          </a:p>
          <a:p>
            <a:pPr marL="742950" indent="-742950" eaLnBrk="1" fontAlgn="auto" hangingPunct="1">
              <a:lnSpc>
                <a:spcPct val="170000"/>
              </a:lnSpc>
              <a:spcAft>
                <a:spcPts val="0"/>
              </a:spcAft>
              <a:buFont typeface="+mj-lt"/>
              <a:buAutoNum type="arabicPeriod"/>
              <a:defRPr/>
            </a:pPr>
            <a:r>
              <a:rPr lang="en-US" sz="4000" dirty="0"/>
              <a:t>Meeting around the kitchen table</a:t>
            </a:r>
          </a:p>
          <a:p>
            <a:pPr marL="742950" indent="-742950" eaLnBrk="1" fontAlgn="auto" hangingPunct="1">
              <a:lnSpc>
                <a:spcPct val="170000"/>
              </a:lnSpc>
              <a:spcAft>
                <a:spcPts val="0"/>
              </a:spcAft>
              <a:buFont typeface="+mj-lt"/>
              <a:buAutoNum type="arabicPeriod"/>
              <a:defRPr/>
            </a:pPr>
            <a:r>
              <a:rPr lang="en-US" sz="4000" dirty="0"/>
              <a:t>Getting the key people’s commitments</a:t>
            </a:r>
          </a:p>
          <a:p>
            <a:pPr marL="742950" indent="-742950" eaLnBrk="1" fontAlgn="auto" hangingPunct="1">
              <a:lnSpc>
                <a:spcPct val="170000"/>
              </a:lnSpc>
              <a:spcAft>
                <a:spcPts val="0"/>
              </a:spcAft>
              <a:buFont typeface="+mj-lt"/>
              <a:buAutoNum type="arabicPeriod"/>
              <a:defRPr/>
            </a:pPr>
            <a:r>
              <a:rPr lang="en-US" sz="4000" dirty="0"/>
              <a:t>Pullout from employer</a:t>
            </a:r>
          </a:p>
          <a:p>
            <a:pPr marL="742950" indent="-742950" eaLnBrk="1" fontAlgn="auto" hangingPunct="1">
              <a:lnSpc>
                <a:spcPct val="170000"/>
              </a:lnSpc>
              <a:spcAft>
                <a:spcPts val="0"/>
              </a:spcAft>
              <a:buFont typeface="+mj-lt"/>
              <a:buAutoNum type="arabicPeriod"/>
              <a:defRPr/>
            </a:pPr>
            <a:r>
              <a:rPr lang="en-US" sz="4000" dirty="0"/>
              <a:t>Creating the business plan</a:t>
            </a:r>
          </a:p>
          <a:p>
            <a:pPr marL="742950" indent="-742950" eaLnBrk="1" fontAlgn="auto" hangingPunct="1">
              <a:lnSpc>
                <a:spcPct val="170000"/>
              </a:lnSpc>
              <a:spcAft>
                <a:spcPts val="0"/>
              </a:spcAft>
              <a:buFont typeface="+mj-lt"/>
              <a:buAutoNum type="arabicPeriod"/>
              <a:defRPr/>
            </a:pPr>
            <a:r>
              <a:rPr lang="en-US" sz="4000" dirty="0"/>
              <a:t>Setting up the management team</a:t>
            </a:r>
          </a:p>
          <a:p>
            <a:pPr marL="742950" indent="-742950" eaLnBrk="1" fontAlgn="auto" hangingPunct="1">
              <a:lnSpc>
                <a:spcPct val="170000"/>
              </a:lnSpc>
              <a:spcAft>
                <a:spcPts val="0"/>
              </a:spcAft>
              <a:buFont typeface="+mj-lt"/>
              <a:buAutoNum type="arabicPeriod"/>
              <a:defRPr/>
            </a:pPr>
            <a:r>
              <a:rPr lang="en-US" sz="4000" dirty="0"/>
              <a:t>Raising capital</a:t>
            </a:r>
          </a:p>
          <a:p>
            <a:pPr marL="742950" indent="-742950" eaLnBrk="1" fontAlgn="auto" hangingPunct="1">
              <a:lnSpc>
                <a:spcPct val="170000"/>
              </a:lnSpc>
              <a:spcAft>
                <a:spcPts val="0"/>
              </a:spcAft>
              <a:buFont typeface="+mj-lt"/>
              <a:buAutoNum type="arabicPeriod"/>
              <a:defRPr/>
            </a:pPr>
            <a:r>
              <a:rPr lang="en-US" sz="4000" dirty="0"/>
              <a:t>Close deal with the funding sources</a:t>
            </a:r>
          </a:p>
          <a:p>
            <a:pPr marL="742950" indent="-742950" eaLnBrk="1" fontAlgn="auto" hangingPunct="1">
              <a:lnSpc>
                <a:spcPct val="170000"/>
              </a:lnSpc>
              <a:spcAft>
                <a:spcPts val="0"/>
              </a:spcAft>
              <a:buFont typeface="+mj-lt"/>
              <a:buAutoNum type="arabicPeriod"/>
              <a:defRPr/>
            </a:pPr>
            <a:r>
              <a:rPr lang="en-US" sz="4000" dirty="0"/>
              <a:t>Finding a base of operation</a:t>
            </a:r>
          </a:p>
          <a:p>
            <a:pPr marL="742950" indent="-742950" eaLnBrk="1" fontAlgn="auto" hangingPunct="1">
              <a:lnSpc>
                <a:spcPct val="170000"/>
              </a:lnSpc>
              <a:spcAft>
                <a:spcPts val="0"/>
              </a:spcAft>
              <a:buFont typeface="+mj-lt"/>
              <a:buAutoNum type="arabicPeriod"/>
              <a:defRPr/>
            </a:pPr>
            <a:r>
              <a:rPr lang="en-US" sz="4000" dirty="0"/>
              <a:t>Starting up</a:t>
            </a:r>
          </a:p>
          <a:p>
            <a:pPr marL="742950" indent="-742950" eaLnBrk="1" fontAlgn="auto" hangingPunct="1">
              <a:lnSpc>
                <a:spcPct val="170000"/>
              </a:lnSpc>
              <a:spcAft>
                <a:spcPts val="0"/>
              </a:spcAft>
              <a:buFont typeface="+mj-lt"/>
              <a:buAutoNum type="arabicPeriod"/>
              <a:defRPr/>
            </a:pPr>
            <a:r>
              <a:rPr lang="en-US" sz="4000" dirty="0"/>
              <a:t>Building the first product</a:t>
            </a:r>
          </a:p>
          <a:p>
            <a:pPr marL="742950" indent="-742950" eaLnBrk="1" fontAlgn="auto" hangingPunct="1">
              <a:lnSpc>
                <a:spcPct val="170000"/>
              </a:lnSpc>
              <a:spcAft>
                <a:spcPts val="0"/>
              </a:spcAft>
              <a:buFont typeface="+mj-lt"/>
              <a:buAutoNum type="arabicPeriod"/>
              <a:defRPr/>
            </a:pPr>
            <a:r>
              <a:rPr lang="en-US" sz="4000" dirty="0"/>
              <a:t>Initial public offering</a:t>
            </a:r>
          </a:p>
          <a:p>
            <a:pPr marL="742950" indent="-742950" eaLnBrk="1" fontAlgn="auto" hangingPunct="1">
              <a:lnSpc>
                <a:spcPct val="170000"/>
              </a:lnSpc>
              <a:spcAft>
                <a:spcPts val="0"/>
              </a:spcAft>
              <a:buFont typeface="+mj-lt"/>
              <a:buAutoNum type="arabicPeriod"/>
              <a:defRPr/>
            </a:pPr>
            <a:r>
              <a:rPr lang="en-US" sz="4000" dirty="0"/>
              <a:t>Review of the entire process</a:t>
            </a:r>
          </a:p>
          <a:p>
            <a:pPr marL="274320" indent="-274320" eaLnBrk="1" fontAlgn="auto" hangingPunct="1">
              <a:spcAft>
                <a:spcPts val="0"/>
              </a:spcAft>
              <a:buFont typeface="Wingdings"/>
              <a:buChar char=""/>
              <a:defRPr/>
            </a:pPr>
            <a:endParaRPr lang="en-US" dirty="0"/>
          </a:p>
        </p:txBody>
      </p:sp>
      <p:sp>
        <p:nvSpPr>
          <p:cNvPr id="26628"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0492CBEE-DD94-4E9A-8A5F-1EC2576C26D4}" type="slidenum">
              <a:rPr lang="en-US" altLang="en-US" sz="1800" smtClean="0">
                <a:solidFill>
                  <a:srgbClr val="FFFFFF"/>
                </a:solidFill>
                <a:latin typeface="Arial" panose="020B0604020202020204" pitchFamily="34" charset="0"/>
              </a:rPr>
              <a:pPr>
                <a:spcBef>
                  <a:spcPct val="0"/>
                </a:spcBef>
                <a:buClrTx/>
                <a:buFontTx/>
                <a:buNone/>
              </a:pPr>
              <a:t>13</a:t>
            </a:fld>
            <a:endParaRPr lang="en-US" altLang="en-US" sz="1800">
              <a:solidFill>
                <a:srgbClr val="FFFFFF"/>
              </a:solidFill>
              <a:latin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928167">
            <a:off x="3927325" y="3055897"/>
            <a:ext cx="4723830" cy="17177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7467600" cy="639762"/>
          </a:xfrm>
        </p:spPr>
        <p:txBody>
          <a:bodyPr/>
          <a:lstStyle/>
          <a:p>
            <a:pPr eaLnBrk="1" fontAlgn="auto" hangingPunct="1">
              <a:spcAft>
                <a:spcPts val="0"/>
              </a:spcAft>
              <a:defRPr/>
            </a:pPr>
            <a:r>
              <a:rPr lang="en-US" altLang="en-US" sz="3200" b="1" dirty="0">
                <a:solidFill>
                  <a:schemeClr val="tx1"/>
                </a:solidFill>
              </a:rPr>
              <a:t>Main Tools For A </a:t>
            </a:r>
            <a:r>
              <a:rPr lang="en-US" altLang="en-US" sz="3200" b="1" dirty="0" err="1">
                <a:solidFill>
                  <a:schemeClr val="tx1"/>
                </a:solidFill>
              </a:rPr>
              <a:t>Technoprenuer</a:t>
            </a:r>
            <a:r>
              <a:rPr lang="en-US" altLang="en-US" sz="3200" b="1" dirty="0">
                <a:solidFill>
                  <a:schemeClr val="tx1"/>
                </a:solidFill>
              </a:rPr>
              <a:t> (1)</a:t>
            </a:r>
          </a:p>
        </p:txBody>
      </p:sp>
      <p:sp>
        <p:nvSpPr>
          <p:cNvPr id="24579" name="Content Placeholder 2"/>
          <p:cNvSpPr>
            <a:spLocks noGrp="1"/>
          </p:cNvSpPr>
          <p:nvPr>
            <p:ph idx="1"/>
          </p:nvPr>
        </p:nvSpPr>
        <p:spPr>
          <a:xfrm>
            <a:off x="304800" y="1323975"/>
            <a:ext cx="7772400" cy="4721225"/>
          </a:xfrm>
        </p:spPr>
        <p:txBody>
          <a:bodyPr rtlCol="0">
            <a:normAutofit fontScale="85000" lnSpcReduction="20000"/>
          </a:bodyPr>
          <a:lstStyle/>
          <a:p>
            <a:pPr algn="just" eaLnBrk="1" fontAlgn="auto" hangingPunct="1">
              <a:spcAft>
                <a:spcPts val="0"/>
              </a:spcAft>
              <a:defRPr/>
            </a:pPr>
            <a:r>
              <a:rPr lang="en-US" sz="2400" b="1" dirty="0">
                <a:solidFill>
                  <a:schemeClr val="accent1">
                    <a:lumMod val="50000"/>
                  </a:schemeClr>
                </a:solidFill>
              </a:rPr>
              <a:t>Knowledge: </a:t>
            </a:r>
          </a:p>
          <a:p>
            <a:pPr marL="640080" lvl="1" algn="just" eaLnBrk="1" fontAlgn="auto" hangingPunct="1">
              <a:spcAft>
                <a:spcPts val="0"/>
              </a:spcAft>
              <a:defRPr/>
            </a:pPr>
            <a:r>
              <a:rPr lang="en-US" sz="2400" dirty="0"/>
              <a:t>The knowledge about any particular business is as good as all other resources considered collectively. </a:t>
            </a:r>
          </a:p>
          <a:p>
            <a:pPr marL="640080" lvl="1" algn="just" eaLnBrk="1" fontAlgn="auto" hangingPunct="1">
              <a:spcAft>
                <a:spcPts val="0"/>
              </a:spcAft>
              <a:defRPr/>
            </a:pPr>
            <a:r>
              <a:rPr lang="en-US" sz="2400" dirty="0"/>
              <a:t>This knowledge can be acquired by first hand experience, by consulting an agency that has the first hand experience or by professional training. </a:t>
            </a:r>
          </a:p>
          <a:p>
            <a:pPr marL="640080" lvl="1" algn="just" eaLnBrk="1" fontAlgn="auto" hangingPunct="1">
              <a:spcAft>
                <a:spcPts val="0"/>
              </a:spcAft>
              <a:defRPr/>
            </a:pPr>
            <a:r>
              <a:rPr lang="en-US" sz="2400" dirty="0"/>
              <a:t>It also includes the knowledge about legalities involved with the business that one is looking upon.</a:t>
            </a:r>
          </a:p>
          <a:p>
            <a:pPr marL="640080" lvl="1" algn="just" eaLnBrk="1" fontAlgn="auto" hangingPunct="1">
              <a:spcAft>
                <a:spcPts val="0"/>
              </a:spcAft>
              <a:defRPr/>
            </a:pPr>
            <a:endParaRPr lang="en-US" sz="2400" dirty="0"/>
          </a:p>
          <a:p>
            <a:pPr algn="just" eaLnBrk="1" fontAlgn="auto" hangingPunct="1">
              <a:spcAft>
                <a:spcPts val="0"/>
              </a:spcAft>
              <a:defRPr/>
            </a:pPr>
            <a:r>
              <a:rPr lang="en-US" sz="2400" b="1" dirty="0"/>
              <a:t>Capital: </a:t>
            </a:r>
          </a:p>
          <a:p>
            <a:pPr marL="640080" lvl="1" algn="just" eaLnBrk="1" fontAlgn="auto" hangingPunct="1">
              <a:spcAft>
                <a:spcPts val="0"/>
              </a:spcAft>
              <a:defRPr/>
            </a:pPr>
            <a:r>
              <a:rPr lang="en-US" sz="2400" dirty="0"/>
              <a:t>Money is the fuel and to start a business you need it to ignite the engines. </a:t>
            </a:r>
          </a:p>
          <a:p>
            <a:pPr marL="640080" lvl="1" algn="just" eaLnBrk="1" fontAlgn="auto" hangingPunct="1">
              <a:spcAft>
                <a:spcPts val="0"/>
              </a:spcAft>
              <a:defRPr/>
            </a:pPr>
            <a:r>
              <a:rPr lang="en-US" sz="2400" dirty="0"/>
              <a:t>Though money or capital has taken many forms, but at the end of the day you need to have the ability to buy the resources, hire the people, set up an establishment, etc.</a:t>
            </a:r>
          </a:p>
          <a:p>
            <a:pPr algn="just" eaLnBrk="1" fontAlgn="auto" hangingPunct="1">
              <a:spcAft>
                <a:spcPts val="0"/>
              </a:spcAft>
              <a:defRPr/>
            </a:pPr>
            <a:endParaRPr lang="en-US" sz="1000" dirty="0"/>
          </a:p>
        </p:txBody>
      </p:sp>
      <p:sp>
        <p:nvSpPr>
          <p:cNvPr id="27652"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1F7D76C-E0AE-4A18-80BE-6D537CD2F059}" type="slidenum">
              <a:rPr lang="en-US" altLang="en-US" sz="1800">
                <a:solidFill>
                  <a:srgbClr val="FFFFFF"/>
                </a:solidFill>
                <a:latin typeface="Arial" panose="020B0604020202020204" pitchFamily="34" charset="0"/>
              </a:rPr>
              <a:pPr>
                <a:spcBef>
                  <a:spcPct val="0"/>
                </a:spcBef>
                <a:buClrTx/>
                <a:buFontTx/>
                <a:buNone/>
              </a:pPr>
              <a:t>14</a:t>
            </a:fld>
            <a:endParaRPr lang="en-US" altLang="en-US" sz="1800">
              <a:solidFill>
                <a:srgbClr val="FFFFF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7467600" cy="563562"/>
          </a:xfrm>
        </p:spPr>
        <p:txBody>
          <a:bodyPr/>
          <a:lstStyle/>
          <a:p>
            <a:pPr eaLnBrk="1" fontAlgn="auto" hangingPunct="1">
              <a:spcAft>
                <a:spcPts val="0"/>
              </a:spcAft>
              <a:defRPr/>
            </a:pPr>
            <a:r>
              <a:rPr lang="en-US" altLang="en-US" sz="3200" b="1" dirty="0">
                <a:solidFill>
                  <a:schemeClr val="tx1"/>
                </a:solidFill>
              </a:rPr>
              <a:t>Main Tools For A </a:t>
            </a:r>
            <a:r>
              <a:rPr lang="en-US" altLang="en-US" sz="3200" b="1" dirty="0" err="1">
                <a:solidFill>
                  <a:schemeClr val="tx1"/>
                </a:solidFill>
              </a:rPr>
              <a:t>Technoprenuer</a:t>
            </a:r>
            <a:r>
              <a:rPr lang="en-US" altLang="en-US" sz="3200" b="1" dirty="0">
                <a:solidFill>
                  <a:schemeClr val="tx1"/>
                </a:solidFill>
              </a:rPr>
              <a:t> (2)</a:t>
            </a:r>
          </a:p>
        </p:txBody>
      </p:sp>
      <p:sp>
        <p:nvSpPr>
          <p:cNvPr id="25603" name="Content Placeholder 2"/>
          <p:cNvSpPr>
            <a:spLocks noGrp="1"/>
          </p:cNvSpPr>
          <p:nvPr>
            <p:ph idx="1"/>
          </p:nvPr>
        </p:nvSpPr>
        <p:spPr>
          <a:xfrm>
            <a:off x="304800" y="1066800"/>
            <a:ext cx="7772400" cy="5410200"/>
          </a:xfrm>
        </p:spPr>
        <p:txBody>
          <a:bodyPr rtlCol="0">
            <a:normAutofit fontScale="85000" lnSpcReduction="10000"/>
          </a:bodyPr>
          <a:lstStyle/>
          <a:p>
            <a:pPr algn="just" eaLnBrk="1" fontAlgn="auto" hangingPunct="1">
              <a:spcAft>
                <a:spcPts val="0"/>
              </a:spcAft>
              <a:defRPr/>
            </a:pPr>
            <a:r>
              <a:rPr lang="en-US" altLang="en-US" sz="2400" b="1" dirty="0"/>
              <a:t>Manpower: </a:t>
            </a:r>
          </a:p>
          <a:p>
            <a:pPr marL="640080" lvl="1" algn="just" eaLnBrk="1" fontAlgn="auto" hangingPunct="1">
              <a:spcAft>
                <a:spcPts val="0"/>
              </a:spcAft>
              <a:defRPr/>
            </a:pPr>
            <a:r>
              <a:rPr lang="en-US" altLang="en-US" sz="2400" dirty="0"/>
              <a:t>You may have a hundred machines, imported ones too that deliver great quality and are cost effective, but you will always need the right manpower to operate them. </a:t>
            </a:r>
          </a:p>
          <a:p>
            <a:pPr marL="640080" lvl="1" algn="just" eaLnBrk="1" fontAlgn="auto" hangingPunct="1">
              <a:spcAft>
                <a:spcPts val="0"/>
              </a:spcAft>
              <a:defRPr/>
            </a:pPr>
            <a:r>
              <a:rPr lang="en-US" altLang="en-US" sz="2400" dirty="0"/>
              <a:t>In service industry also, manpower is very essential to the business. </a:t>
            </a:r>
          </a:p>
          <a:p>
            <a:pPr marL="640080" lvl="1" algn="just" eaLnBrk="1" fontAlgn="auto" hangingPunct="1">
              <a:spcAft>
                <a:spcPts val="0"/>
              </a:spcAft>
              <a:defRPr/>
            </a:pPr>
            <a:r>
              <a:rPr lang="en-US" altLang="en-US" sz="2400" dirty="0"/>
              <a:t>In the initial stage or for start-ups, some minimum number of people must be committed to get things done.</a:t>
            </a:r>
          </a:p>
          <a:p>
            <a:pPr algn="just" eaLnBrk="1" fontAlgn="auto" hangingPunct="1">
              <a:spcAft>
                <a:spcPts val="0"/>
              </a:spcAft>
              <a:defRPr/>
            </a:pPr>
            <a:endParaRPr lang="en-US" altLang="en-US" sz="2400" b="1" dirty="0"/>
          </a:p>
          <a:p>
            <a:pPr algn="just" eaLnBrk="1" fontAlgn="auto" hangingPunct="1">
              <a:spcAft>
                <a:spcPts val="0"/>
              </a:spcAft>
              <a:defRPr/>
            </a:pPr>
            <a:r>
              <a:rPr lang="en-US" altLang="en-US" sz="2400" b="1" dirty="0"/>
              <a:t>Infrastructure:</a:t>
            </a:r>
            <a:r>
              <a:rPr lang="en-US" altLang="en-US" sz="2400" dirty="0"/>
              <a:t> </a:t>
            </a:r>
          </a:p>
          <a:p>
            <a:pPr marL="640080" lvl="1" algn="just" eaLnBrk="1" fontAlgn="auto" hangingPunct="1">
              <a:spcAft>
                <a:spcPts val="0"/>
              </a:spcAft>
              <a:defRPr/>
            </a:pPr>
            <a:r>
              <a:rPr lang="en-US" altLang="en-US" sz="2400" dirty="0"/>
              <a:t>The need for appropriate infrastructure various. </a:t>
            </a:r>
          </a:p>
          <a:p>
            <a:pPr marL="640080" lvl="1" algn="just" eaLnBrk="1" fontAlgn="auto" hangingPunct="1">
              <a:spcAft>
                <a:spcPts val="0"/>
              </a:spcAft>
              <a:defRPr/>
            </a:pPr>
            <a:r>
              <a:rPr lang="en-US" altLang="en-US" sz="2400" dirty="0"/>
              <a:t>Many small home business models will require a bare minimum of </a:t>
            </a:r>
            <a:r>
              <a:rPr lang="en-US" altLang="en-US" sz="2400" dirty="0" err="1"/>
              <a:t>equipments</a:t>
            </a:r>
            <a:r>
              <a:rPr lang="en-US" altLang="en-US" sz="2400" dirty="0"/>
              <a:t> and workspace, a coffee shop can do with a kiosk, a small restaurant with sitting place for just 10 people, a school for 50 students and so on.</a:t>
            </a:r>
          </a:p>
          <a:p>
            <a:pPr eaLnBrk="1" fontAlgn="auto" hangingPunct="1">
              <a:spcAft>
                <a:spcPts val="0"/>
              </a:spcAft>
              <a:defRPr/>
            </a:pPr>
            <a:endParaRPr lang="en-US" altLang="en-US" sz="2000" dirty="0"/>
          </a:p>
        </p:txBody>
      </p:sp>
      <p:sp>
        <p:nvSpPr>
          <p:cNvPr id="28676"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66B97963-C657-45C7-A538-C006D3896E97}" type="slidenum">
              <a:rPr lang="en-US" altLang="en-US" sz="1800">
                <a:solidFill>
                  <a:srgbClr val="FFFFFF"/>
                </a:solidFill>
                <a:latin typeface="Arial" panose="020B0604020202020204" pitchFamily="34" charset="0"/>
              </a:rPr>
              <a:pPr>
                <a:spcBef>
                  <a:spcPct val="0"/>
                </a:spcBef>
                <a:buClrTx/>
                <a:buFontTx/>
                <a:buNone/>
              </a:pPr>
              <a:t>15</a:t>
            </a:fld>
            <a:endParaRPr lang="en-US" altLang="en-US" sz="1800">
              <a:solidFill>
                <a:srgbClr val="FFFFF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solidFill>
                  <a:srgbClr val="FF0000"/>
                </a:solidFill>
              </a:rPr>
              <a:t>2 Important Questions</a:t>
            </a:r>
          </a:p>
        </p:txBody>
      </p:sp>
      <p:sp>
        <p:nvSpPr>
          <p:cNvPr id="8" name="Content Placeholder 7"/>
          <p:cNvSpPr>
            <a:spLocks noGrp="1"/>
          </p:cNvSpPr>
          <p:nvPr>
            <p:ph idx="1"/>
          </p:nvPr>
        </p:nvSpPr>
        <p:spPr/>
        <p:txBody>
          <a:bodyPr/>
          <a:lstStyle/>
          <a:p>
            <a:endParaRPr lang="en-US" dirty="0"/>
          </a:p>
          <a:p>
            <a:endParaRPr lang="en-US" dirty="0"/>
          </a:p>
          <a:p>
            <a:endParaRPr lang="en-US" dirty="0"/>
          </a:p>
          <a:p>
            <a:endParaRPr lang="en-US" dirty="0"/>
          </a:p>
          <a:p>
            <a:pPr marL="571500" indent="-457200" algn="ctr">
              <a:buFont typeface="+mj-lt"/>
              <a:buAutoNum type="arabicPeriod"/>
            </a:pPr>
            <a:r>
              <a:rPr lang="en-US" sz="2800" dirty="0"/>
              <a:t>What type of business should you start?</a:t>
            </a:r>
          </a:p>
          <a:p>
            <a:pPr marL="571500" indent="-457200" algn="ctr">
              <a:buFont typeface="+mj-lt"/>
              <a:buAutoNum type="arabicPeriod"/>
            </a:pPr>
            <a:endParaRPr lang="en-US" sz="2800" dirty="0"/>
          </a:p>
          <a:p>
            <a:pPr marL="571500" indent="-457200" algn="ctr">
              <a:buFont typeface="+mj-lt"/>
              <a:buAutoNum type="arabicPeriod"/>
            </a:pPr>
            <a:r>
              <a:rPr lang="en-US" sz="2800" dirty="0"/>
              <a:t>How should you start such a business?</a:t>
            </a:r>
          </a:p>
        </p:txBody>
      </p:sp>
      <p:sp>
        <p:nvSpPr>
          <p:cNvPr id="4" name="Slide Number Placeholder 3"/>
          <p:cNvSpPr>
            <a:spLocks noGrp="1"/>
          </p:cNvSpPr>
          <p:nvPr>
            <p:ph type="sldNum" sz="quarter" idx="4294967295"/>
          </p:nvPr>
        </p:nvSpPr>
        <p:spPr>
          <a:xfrm>
            <a:off x="8594725" y="5648325"/>
            <a:ext cx="549275" cy="396875"/>
          </a:xfrm>
        </p:spPr>
        <p:txBody>
          <a:bodyPr/>
          <a:lstStyle/>
          <a:p>
            <a:pPr>
              <a:defRPr/>
            </a:pPr>
            <a:fld id="{6531537B-28C6-433B-8500-64AF9DB0CB07}" type="slidenum">
              <a:rPr lang="en-US" altLang="en-US" smtClean="0"/>
              <a:pPr>
                <a:defRPr/>
              </a:pPr>
              <a:t>16</a:t>
            </a:fld>
            <a:endParaRPr lang="en-US" altLang="en-US"/>
          </a:p>
        </p:txBody>
      </p:sp>
    </p:spTree>
    <p:extLst>
      <p:ext uri="{BB962C8B-B14F-4D97-AF65-F5344CB8AC3E}">
        <p14:creationId xmlns:p14="http://schemas.microsoft.com/office/powerpoint/2010/main" val="383999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620000" cy="1143000"/>
          </a:xfrm>
        </p:spPr>
        <p:txBody>
          <a:bodyPr>
            <a:noAutofit/>
          </a:bodyPr>
          <a:lstStyle/>
          <a:p>
            <a:pPr eaLnBrk="1" fontAlgn="auto" hangingPunct="1">
              <a:spcAft>
                <a:spcPts val="0"/>
              </a:spcAft>
              <a:defRPr/>
            </a:pPr>
            <a:r>
              <a:rPr lang="en-US" altLang="en-US" sz="3200" b="1" dirty="0">
                <a:solidFill>
                  <a:schemeClr val="tx1"/>
                </a:solidFill>
              </a:rPr>
              <a:t>What’s Next???</a:t>
            </a:r>
            <a:endParaRPr lang="en-MY" sz="3200" b="1" dirty="0"/>
          </a:p>
        </p:txBody>
      </p:sp>
      <p:sp>
        <p:nvSpPr>
          <p:cNvPr id="20483" name="Content Placeholder 2"/>
          <p:cNvSpPr>
            <a:spLocks noGrp="1"/>
          </p:cNvSpPr>
          <p:nvPr>
            <p:ph idx="1"/>
          </p:nvPr>
        </p:nvSpPr>
        <p:spPr/>
        <p:txBody>
          <a:bodyPr/>
          <a:lstStyle/>
          <a:p>
            <a:pPr eaLnBrk="1" hangingPunct="1"/>
            <a:r>
              <a:rPr lang="en-US" altLang="en-US" dirty="0"/>
              <a:t>You need to start with a </a:t>
            </a:r>
            <a:r>
              <a:rPr lang="en-US" altLang="en-US" b="1" dirty="0">
                <a:solidFill>
                  <a:srgbClr val="FF0000"/>
                </a:solidFill>
              </a:rPr>
              <a:t>PLAN</a:t>
            </a:r>
            <a:r>
              <a:rPr lang="en-US" altLang="en-US" dirty="0"/>
              <a:t>!</a:t>
            </a:r>
          </a:p>
          <a:p>
            <a:pPr eaLnBrk="1" hangingPunct="1"/>
            <a:endParaRPr lang="en-US" altLang="en-US" dirty="0"/>
          </a:p>
          <a:p>
            <a:pPr eaLnBrk="1" hangingPunct="1"/>
            <a:r>
              <a:rPr lang="en-US" altLang="en-US" dirty="0"/>
              <a:t>More precisely…  </a:t>
            </a:r>
            <a:r>
              <a:rPr lang="en-US" altLang="en-US" b="1" dirty="0">
                <a:solidFill>
                  <a:srgbClr val="FF0000"/>
                </a:solidFill>
              </a:rPr>
              <a:t>BUSINESS</a:t>
            </a:r>
            <a:r>
              <a:rPr lang="en-US" altLang="en-US" dirty="0"/>
              <a:t> </a:t>
            </a:r>
            <a:r>
              <a:rPr lang="en-US" altLang="en-US" b="1" dirty="0">
                <a:solidFill>
                  <a:srgbClr val="FF0000"/>
                </a:solidFill>
              </a:rPr>
              <a:t>PLAN</a:t>
            </a:r>
            <a:r>
              <a:rPr lang="en-US" altLang="en-US" dirty="0"/>
              <a:t>! </a:t>
            </a:r>
            <a:endParaRPr lang="en-MY" altLang="en-US" dirty="0"/>
          </a:p>
        </p:txBody>
      </p:sp>
      <p:sp>
        <p:nvSpPr>
          <p:cNvPr id="20484" name="Slide Number Placeholder 3"/>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BF270DB4-38FA-4F65-B934-BC5D62C3E566}" type="slidenum">
              <a:rPr lang="en-US" altLang="en-US" sz="1800">
                <a:solidFill>
                  <a:srgbClr val="FFFFFF"/>
                </a:solidFill>
                <a:latin typeface="Arial" panose="020B0604020202020204" pitchFamily="34" charset="0"/>
              </a:rPr>
              <a:pPr>
                <a:spcBef>
                  <a:spcPct val="0"/>
                </a:spcBef>
                <a:buClrTx/>
                <a:buFontTx/>
                <a:buNone/>
              </a:pPr>
              <a:t>17</a:t>
            </a:fld>
            <a:endParaRPr lang="en-US" altLang="en-US" sz="1800">
              <a:solidFill>
                <a:srgbClr val="FFFFFF"/>
              </a:solidFill>
              <a:latin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192235"/>
            <a:ext cx="5715000" cy="3208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7467600" cy="792162"/>
          </a:xfrm>
        </p:spPr>
        <p:txBody>
          <a:bodyPr/>
          <a:lstStyle/>
          <a:p>
            <a:pPr eaLnBrk="1" fontAlgn="auto" hangingPunct="1">
              <a:spcAft>
                <a:spcPts val="0"/>
              </a:spcAft>
              <a:defRPr/>
            </a:pPr>
            <a:r>
              <a:rPr lang="en-US" altLang="en-US" b="1" dirty="0">
                <a:solidFill>
                  <a:schemeClr val="tx1"/>
                </a:solidFill>
              </a:rPr>
              <a:t>What is business plan? </a:t>
            </a:r>
          </a:p>
        </p:txBody>
      </p:sp>
      <p:sp>
        <p:nvSpPr>
          <p:cNvPr id="18435" name="Content Placeholder 2"/>
          <p:cNvSpPr>
            <a:spLocks noGrp="1"/>
          </p:cNvSpPr>
          <p:nvPr>
            <p:ph idx="1"/>
          </p:nvPr>
        </p:nvSpPr>
        <p:spPr>
          <a:xfrm>
            <a:off x="457200" y="1295400"/>
            <a:ext cx="7924800" cy="5105400"/>
          </a:xfrm>
        </p:spPr>
        <p:txBody>
          <a:bodyPr/>
          <a:lstStyle/>
          <a:p>
            <a:pPr eaLnBrk="1" hangingPunct="1">
              <a:buFont typeface="Arial" charset="0"/>
              <a:buChar char="•"/>
              <a:defRPr/>
            </a:pPr>
            <a:r>
              <a:rPr lang="en-US" altLang="en-US" sz="2800" dirty="0"/>
              <a:t>A business plan </a:t>
            </a:r>
          </a:p>
          <a:p>
            <a:pPr lvl="1" eaLnBrk="1" hangingPunct="1">
              <a:buFont typeface="Arial" charset="0"/>
              <a:buChar char="•"/>
              <a:defRPr/>
            </a:pPr>
            <a:endParaRPr lang="en-US" altLang="en-US" sz="1050" dirty="0"/>
          </a:p>
          <a:p>
            <a:pPr lvl="1" eaLnBrk="1" hangingPunct="1">
              <a:buFont typeface="Arial" charset="0"/>
              <a:buChar char="•"/>
              <a:defRPr/>
            </a:pPr>
            <a:r>
              <a:rPr lang="en-US" altLang="en-US" sz="2400" dirty="0"/>
              <a:t>A </a:t>
            </a:r>
            <a:r>
              <a:rPr lang="en-US" altLang="en-US" sz="2400" b="1" dirty="0">
                <a:solidFill>
                  <a:srgbClr val="FF0000"/>
                </a:solidFill>
              </a:rPr>
              <a:t>formal statement </a:t>
            </a:r>
            <a:r>
              <a:rPr lang="en-US" altLang="en-US" sz="2400" dirty="0"/>
              <a:t>of a set of </a:t>
            </a:r>
            <a:r>
              <a:rPr lang="en-US" altLang="en-US" sz="2400" b="1" dirty="0">
                <a:solidFill>
                  <a:srgbClr val="FF0000"/>
                </a:solidFill>
              </a:rPr>
              <a:t>business goals </a:t>
            </a:r>
            <a:r>
              <a:rPr lang="en-US" altLang="en-US" sz="1800" b="1" dirty="0">
                <a:solidFill>
                  <a:srgbClr val="FF0000"/>
                </a:solidFill>
              </a:rPr>
              <a:t>(fact)</a:t>
            </a:r>
            <a:r>
              <a:rPr lang="en-US" altLang="en-US" sz="2400" dirty="0">
                <a:solidFill>
                  <a:srgbClr val="000066"/>
                </a:solidFill>
              </a:rPr>
              <a:t>,</a:t>
            </a:r>
            <a:r>
              <a:rPr lang="en-US" altLang="en-US" sz="2400" dirty="0">
                <a:solidFill>
                  <a:srgbClr val="FF0000"/>
                </a:solidFill>
              </a:rPr>
              <a:t> </a:t>
            </a:r>
            <a:r>
              <a:rPr lang="en-US" altLang="en-US" sz="2400" dirty="0"/>
              <a:t>the </a:t>
            </a:r>
            <a:r>
              <a:rPr lang="en-US" altLang="en-US" sz="2400" b="1" dirty="0">
                <a:solidFill>
                  <a:srgbClr val="FF0000"/>
                </a:solidFill>
              </a:rPr>
              <a:t>reasons </a:t>
            </a:r>
            <a:r>
              <a:rPr lang="en-US" altLang="en-US" b="1" dirty="0">
                <a:solidFill>
                  <a:srgbClr val="FF0000"/>
                </a:solidFill>
              </a:rPr>
              <a:t>(why)</a:t>
            </a:r>
            <a:r>
              <a:rPr lang="en-US" altLang="en-US" sz="2400" b="1" dirty="0">
                <a:solidFill>
                  <a:srgbClr val="FF0000"/>
                </a:solidFill>
              </a:rPr>
              <a:t> </a:t>
            </a:r>
            <a:r>
              <a:rPr lang="en-US" altLang="en-US" sz="2400" dirty="0"/>
              <a:t>why they are believed attainable, and the </a:t>
            </a:r>
            <a:r>
              <a:rPr lang="en-US" altLang="en-US" sz="2400" b="1" dirty="0">
                <a:solidFill>
                  <a:srgbClr val="FF0000"/>
                </a:solidFill>
              </a:rPr>
              <a:t>plan </a:t>
            </a:r>
            <a:r>
              <a:rPr lang="en-US" altLang="en-US" b="1" dirty="0">
                <a:solidFill>
                  <a:srgbClr val="FF0000"/>
                </a:solidFill>
              </a:rPr>
              <a:t>(how)</a:t>
            </a:r>
            <a:r>
              <a:rPr lang="en-US" altLang="en-US" sz="2400" b="1" dirty="0">
                <a:solidFill>
                  <a:srgbClr val="FF0000"/>
                </a:solidFill>
              </a:rPr>
              <a:t> </a:t>
            </a:r>
            <a:r>
              <a:rPr lang="en-US" altLang="en-US" sz="2400" dirty="0"/>
              <a:t>for reaching those goals. </a:t>
            </a:r>
          </a:p>
          <a:p>
            <a:pPr lvl="1" eaLnBrk="1" hangingPunct="1">
              <a:buFont typeface="Arial" charset="0"/>
              <a:buChar char="•"/>
              <a:defRPr/>
            </a:pPr>
            <a:endParaRPr lang="en-US" altLang="en-US" sz="1050" dirty="0"/>
          </a:p>
          <a:p>
            <a:pPr lvl="1" eaLnBrk="1" hangingPunct="1">
              <a:buFont typeface="Arial" charset="0"/>
              <a:buChar char="•"/>
              <a:defRPr/>
            </a:pPr>
            <a:r>
              <a:rPr lang="en-US" altLang="en-US" sz="2400" dirty="0"/>
              <a:t>It may also contain </a:t>
            </a:r>
            <a:r>
              <a:rPr lang="en-US" altLang="en-US" sz="2400" b="1" dirty="0">
                <a:solidFill>
                  <a:srgbClr val="FF0000"/>
                </a:solidFill>
              </a:rPr>
              <a:t>background information about the organization or team </a:t>
            </a:r>
            <a:r>
              <a:rPr lang="en-US" altLang="en-US" sz="2400" dirty="0"/>
              <a:t>attempting to reach those goals.</a:t>
            </a:r>
          </a:p>
          <a:p>
            <a:pPr eaLnBrk="1" hangingPunct="1">
              <a:buFont typeface="Arial" charset="0"/>
              <a:buChar char="•"/>
              <a:defRPr/>
            </a:pPr>
            <a:endParaRPr lang="en-US" altLang="en-US" sz="2600" dirty="0"/>
          </a:p>
          <a:p>
            <a:pPr eaLnBrk="1" hangingPunct="1">
              <a:buFont typeface="Arial" charset="0"/>
              <a:buChar char="•"/>
              <a:defRPr/>
            </a:pPr>
            <a:r>
              <a:rPr lang="en-US" altLang="en-US" sz="2400" dirty="0"/>
              <a:t>Business plan -&gt; can be </a:t>
            </a:r>
            <a:r>
              <a:rPr lang="en-US" altLang="en-US" sz="2400" b="1" dirty="0">
                <a:solidFill>
                  <a:srgbClr val="FF0000"/>
                </a:solidFill>
              </a:rPr>
              <a:t>internally</a:t>
            </a:r>
            <a:r>
              <a:rPr lang="en-US" altLang="en-US" sz="2400" dirty="0"/>
              <a:t> or </a:t>
            </a:r>
            <a:r>
              <a:rPr lang="en-US" altLang="en-US" sz="2400" b="1" dirty="0">
                <a:solidFill>
                  <a:srgbClr val="FF0000"/>
                </a:solidFill>
              </a:rPr>
              <a:t>externally</a:t>
            </a:r>
            <a:r>
              <a:rPr lang="en-US" altLang="en-US" sz="2400" dirty="0"/>
              <a:t> focused.</a:t>
            </a:r>
          </a:p>
        </p:txBody>
      </p:sp>
      <p:sp>
        <p:nvSpPr>
          <p:cNvPr id="21508"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80443A82-BBF4-40E8-A1BF-388A956BFE59}" type="slidenum">
              <a:rPr lang="en-US" altLang="en-US" sz="1800">
                <a:solidFill>
                  <a:srgbClr val="FFFFFF"/>
                </a:solidFill>
                <a:latin typeface="Arial" panose="020B0604020202020204" pitchFamily="34" charset="0"/>
              </a:rPr>
              <a:pPr>
                <a:spcBef>
                  <a:spcPct val="0"/>
                </a:spcBef>
                <a:buClrTx/>
                <a:buFontTx/>
                <a:buNone/>
              </a:pPr>
              <a:t>18</a:t>
            </a:fld>
            <a:endParaRPr lang="en-US" altLang="en-US" sz="1800">
              <a:solidFill>
                <a:srgbClr val="FFFFF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7467600" cy="792162"/>
          </a:xfrm>
        </p:spPr>
        <p:txBody>
          <a:bodyPr>
            <a:normAutofit fontScale="90000"/>
          </a:bodyPr>
          <a:lstStyle/>
          <a:p>
            <a:pPr eaLnBrk="1" fontAlgn="auto" hangingPunct="1">
              <a:spcAft>
                <a:spcPts val="0"/>
              </a:spcAft>
              <a:defRPr/>
            </a:pPr>
            <a:r>
              <a:rPr lang="en-US" altLang="en-US" sz="4000" b="1" dirty="0">
                <a:solidFill>
                  <a:schemeClr val="tx1"/>
                </a:solidFill>
              </a:rPr>
              <a:t>Internally Focused Business Plans</a:t>
            </a:r>
          </a:p>
        </p:txBody>
      </p:sp>
      <p:sp>
        <p:nvSpPr>
          <p:cNvPr id="3" name="Content Placeholder 2"/>
          <p:cNvSpPr>
            <a:spLocks noGrp="1"/>
          </p:cNvSpPr>
          <p:nvPr>
            <p:ph idx="1"/>
          </p:nvPr>
        </p:nvSpPr>
        <p:spPr>
          <a:xfrm>
            <a:off x="304800" y="1295400"/>
            <a:ext cx="8077200" cy="5181600"/>
          </a:xfrm>
        </p:spPr>
        <p:txBody>
          <a:bodyPr rtlCol="0">
            <a:normAutofit fontScale="92500" lnSpcReduction="10000"/>
          </a:bodyPr>
          <a:lstStyle/>
          <a:p>
            <a:pPr indent="-342900" algn="just" eaLnBrk="1" fontAlgn="auto" hangingPunct="1">
              <a:spcAft>
                <a:spcPts val="0"/>
              </a:spcAft>
              <a:defRPr/>
            </a:pPr>
            <a:r>
              <a:rPr lang="en-US" sz="2400" dirty="0"/>
              <a:t>Internally focused business plans target </a:t>
            </a:r>
            <a:r>
              <a:rPr lang="en-US" sz="2400" dirty="0">
                <a:solidFill>
                  <a:srgbClr val="FF0000"/>
                </a:solidFill>
              </a:rPr>
              <a:t>intermediate goals required to reach the external goals. </a:t>
            </a:r>
          </a:p>
          <a:p>
            <a:pPr indent="-342900" algn="just" eaLnBrk="1" fontAlgn="auto" hangingPunct="1">
              <a:spcAft>
                <a:spcPts val="0"/>
              </a:spcAft>
              <a:defRPr/>
            </a:pPr>
            <a:endParaRPr lang="en-US" sz="2400" dirty="0"/>
          </a:p>
          <a:p>
            <a:pPr indent="-342900" algn="just" eaLnBrk="1" fontAlgn="auto" hangingPunct="1">
              <a:spcAft>
                <a:spcPts val="0"/>
              </a:spcAft>
              <a:defRPr/>
            </a:pPr>
            <a:r>
              <a:rPr lang="en-US" sz="2400" dirty="0"/>
              <a:t>They may cover the development of a new product, a new service, a new IT system, a restructuring of finance, the refurbishing of a factory or a restructuring of the organization. </a:t>
            </a:r>
          </a:p>
          <a:p>
            <a:pPr indent="-342900" algn="just" eaLnBrk="1" fontAlgn="auto" hangingPunct="1">
              <a:spcAft>
                <a:spcPts val="0"/>
              </a:spcAft>
              <a:defRPr/>
            </a:pPr>
            <a:endParaRPr lang="en-US" sz="2400" dirty="0"/>
          </a:p>
          <a:p>
            <a:pPr indent="-342900" algn="just" eaLnBrk="1" fontAlgn="auto" hangingPunct="1">
              <a:spcAft>
                <a:spcPts val="0"/>
              </a:spcAft>
              <a:defRPr/>
            </a:pPr>
            <a:r>
              <a:rPr lang="en-US" sz="2400" dirty="0"/>
              <a:t>An internal business plan is often developed in conjunction with a balanced scorecard or a list of critical success factors. </a:t>
            </a:r>
          </a:p>
          <a:p>
            <a:pPr indent="-342900" algn="just" eaLnBrk="1" fontAlgn="auto" hangingPunct="1">
              <a:spcAft>
                <a:spcPts val="0"/>
              </a:spcAft>
              <a:defRPr/>
            </a:pPr>
            <a:endParaRPr lang="en-US" sz="2400" dirty="0"/>
          </a:p>
          <a:p>
            <a:pPr indent="-342900" algn="just" eaLnBrk="1" fontAlgn="auto" hangingPunct="1">
              <a:spcAft>
                <a:spcPts val="0"/>
              </a:spcAft>
              <a:defRPr/>
            </a:pPr>
            <a:r>
              <a:rPr lang="en-US" sz="2400" dirty="0"/>
              <a:t>This allows success of the plan to be measured using non-financial measures. </a:t>
            </a:r>
          </a:p>
          <a:p>
            <a:pPr marL="274320" indent="-274320" eaLnBrk="1" fontAlgn="auto" hangingPunct="1">
              <a:spcAft>
                <a:spcPts val="0"/>
              </a:spcAft>
              <a:buFont typeface="Wingdings"/>
              <a:buChar char=""/>
              <a:defRPr/>
            </a:pPr>
            <a:endParaRPr lang="en-US" sz="2000" dirty="0"/>
          </a:p>
          <a:p>
            <a:pPr eaLnBrk="1" fontAlgn="auto" hangingPunct="1">
              <a:spcAft>
                <a:spcPts val="0"/>
              </a:spcAft>
              <a:defRPr/>
            </a:pPr>
            <a:endParaRPr lang="en-US" sz="2000" dirty="0"/>
          </a:p>
        </p:txBody>
      </p:sp>
      <p:sp>
        <p:nvSpPr>
          <p:cNvPr id="23556"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326E5F0-3A0B-4B19-9D60-D75CBFCFABDD}" type="slidenum">
              <a:rPr lang="en-US" altLang="en-US" sz="1800">
                <a:solidFill>
                  <a:srgbClr val="FFFFFF"/>
                </a:solidFill>
                <a:latin typeface="Arial" panose="020B0604020202020204" pitchFamily="34" charset="0"/>
              </a:rPr>
              <a:pPr>
                <a:spcBef>
                  <a:spcPct val="0"/>
                </a:spcBef>
                <a:buClrTx/>
                <a:buFontTx/>
                <a:buNone/>
              </a:pPr>
              <a:t>19</a:t>
            </a:fld>
            <a:endParaRPr lang="en-US" altLang="en-US" sz="1800">
              <a:solidFill>
                <a:srgbClr val="FFFFF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654050"/>
            <a:ext cx="7772400" cy="717550"/>
          </a:xfrm>
        </p:spPr>
        <p:txBody>
          <a:bodyPr/>
          <a:lstStyle/>
          <a:p>
            <a:pPr eaLnBrk="1" fontAlgn="auto" hangingPunct="1">
              <a:spcAft>
                <a:spcPts val="0"/>
              </a:spcAft>
              <a:defRPr/>
            </a:pPr>
            <a:r>
              <a:rPr lang="en-US" altLang="en-US" b="1" dirty="0"/>
              <a:t>Learning outcome</a:t>
            </a:r>
          </a:p>
        </p:txBody>
      </p:sp>
      <p:sp>
        <p:nvSpPr>
          <p:cNvPr id="9219" name="Content Placeholder 2"/>
          <p:cNvSpPr>
            <a:spLocks noGrp="1"/>
          </p:cNvSpPr>
          <p:nvPr>
            <p:ph idx="1"/>
          </p:nvPr>
        </p:nvSpPr>
        <p:spPr>
          <a:xfrm>
            <a:off x="685800" y="1600200"/>
            <a:ext cx="7772400" cy="4114800"/>
          </a:xfrm>
        </p:spPr>
        <p:txBody>
          <a:bodyPr/>
          <a:lstStyle/>
          <a:p>
            <a:pPr lvl="0"/>
            <a:r>
              <a:rPr lang="en-US" dirty="0"/>
              <a:t>Examine the importance of the business plan and  the MDEC requirement.</a:t>
            </a:r>
          </a:p>
          <a:p>
            <a:pPr lvl="0"/>
            <a:r>
              <a:rPr lang="en-US" dirty="0"/>
              <a:t>Define Entrepreneur.</a:t>
            </a:r>
          </a:p>
          <a:p>
            <a:pPr lvl="0"/>
            <a:r>
              <a:rPr lang="en-US" dirty="0"/>
              <a:t>Define </a:t>
            </a:r>
            <a:r>
              <a:rPr lang="en-US" dirty="0" err="1"/>
              <a:t>Technopreneurship</a:t>
            </a:r>
            <a:r>
              <a:rPr lang="en-US" dirty="0"/>
              <a:t>.</a:t>
            </a:r>
          </a:p>
          <a:p>
            <a:pPr lvl="0"/>
            <a:r>
              <a:rPr lang="en-US" dirty="0"/>
              <a:t>Identify the basic requirements to starting up a business.</a:t>
            </a:r>
          </a:p>
          <a:p>
            <a:pPr lvl="0"/>
            <a:r>
              <a:rPr lang="en-US" dirty="0"/>
              <a:t>Identify the types of business and the documents involved to start a business.</a:t>
            </a:r>
          </a:p>
          <a:p>
            <a:pPr lvl="0"/>
            <a:r>
              <a:rPr lang="en-US" dirty="0"/>
              <a:t>Identify the government incentive.</a:t>
            </a:r>
          </a:p>
          <a:p>
            <a:r>
              <a:rPr lang="en-US" dirty="0"/>
              <a:t>Describe a business idea.</a:t>
            </a:r>
            <a:endParaRPr lang="en-US" altLang="en-US" dirty="0"/>
          </a:p>
        </p:txBody>
      </p:sp>
      <p:sp>
        <p:nvSpPr>
          <p:cNvPr id="922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34124612-BEA5-48DA-BA60-7D9726097DB1}" type="slidenum">
              <a:rPr lang="en-US" altLang="en-US" sz="1800">
                <a:solidFill>
                  <a:srgbClr val="FFFFFF"/>
                </a:solidFill>
                <a:latin typeface="Arial" panose="020B0604020202020204" pitchFamily="34" charset="0"/>
              </a:rPr>
              <a:pPr>
                <a:spcBef>
                  <a:spcPct val="0"/>
                </a:spcBef>
                <a:buClrTx/>
                <a:buFontTx/>
                <a:buNone/>
              </a:pPr>
              <a:t>2</a:t>
            </a:fld>
            <a:endParaRPr lang="en-US" altLang="en-US" sz="1800">
              <a:solidFill>
                <a:srgbClr val="FFFFF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80960" cy="500406"/>
          </a:xfrm>
        </p:spPr>
        <p:txBody>
          <a:bodyPr>
            <a:normAutofit fontScale="90000"/>
          </a:bodyPr>
          <a:lstStyle/>
          <a:p>
            <a:pPr eaLnBrk="1" fontAlgn="auto" hangingPunct="1">
              <a:spcAft>
                <a:spcPts val="0"/>
              </a:spcAft>
              <a:defRPr/>
            </a:pPr>
            <a:r>
              <a:rPr lang="en-US" altLang="en-US" sz="3600" b="1" dirty="0">
                <a:solidFill>
                  <a:schemeClr val="tx1"/>
                </a:solidFill>
              </a:rPr>
              <a:t>Externally Focused Business Plans</a:t>
            </a:r>
            <a:endParaRPr lang="en-MY" sz="3600" dirty="0"/>
          </a:p>
        </p:txBody>
      </p:sp>
      <p:sp>
        <p:nvSpPr>
          <p:cNvPr id="3" name="Content Placeholder 2"/>
          <p:cNvSpPr>
            <a:spLocks noGrp="1"/>
          </p:cNvSpPr>
          <p:nvPr>
            <p:ph idx="1"/>
          </p:nvPr>
        </p:nvSpPr>
        <p:spPr>
          <a:xfrm>
            <a:off x="304800" y="1371600"/>
            <a:ext cx="7924800" cy="5334000"/>
          </a:xfrm>
        </p:spPr>
        <p:txBody>
          <a:bodyPr rtlCol="0">
            <a:normAutofit fontScale="92500" lnSpcReduction="10000"/>
          </a:bodyPr>
          <a:lstStyle/>
          <a:p>
            <a:pPr eaLnBrk="1" fontAlgn="auto" hangingPunct="1">
              <a:spcAft>
                <a:spcPts val="0"/>
              </a:spcAft>
              <a:defRPr/>
            </a:pPr>
            <a:r>
              <a:rPr lang="en-US" altLang="en-US" sz="2000" dirty="0"/>
              <a:t>Externally focused plans </a:t>
            </a:r>
            <a:r>
              <a:rPr lang="en-US" altLang="en-US" sz="2000" dirty="0">
                <a:solidFill>
                  <a:srgbClr val="FF0000"/>
                </a:solidFill>
              </a:rPr>
              <a:t>target goals that are important to external stakeholders, particularly financial stakeholders. </a:t>
            </a:r>
          </a:p>
          <a:p>
            <a:pPr eaLnBrk="1" fontAlgn="auto" hangingPunct="1">
              <a:spcAft>
                <a:spcPts val="0"/>
              </a:spcAft>
              <a:defRPr/>
            </a:pPr>
            <a:endParaRPr lang="en-US" altLang="en-US" sz="2000" dirty="0"/>
          </a:p>
          <a:p>
            <a:pPr eaLnBrk="1" fontAlgn="auto" hangingPunct="1">
              <a:spcAft>
                <a:spcPts val="0"/>
              </a:spcAft>
              <a:defRPr/>
            </a:pPr>
            <a:r>
              <a:rPr lang="en-US" altLang="en-US" sz="2000" dirty="0"/>
              <a:t>They typically have detailed information about the organization or team attempting to reach the goals. </a:t>
            </a:r>
          </a:p>
          <a:p>
            <a:pPr eaLnBrk="1" fontAlgn="auto" hangingPunct="1">
              <a:spcAft>
                <a:spcPts val="0"/>
              </a:spcAft>
              <a:defRPr/>
            </a:pPr>
            <a:endParaRPr lang="en-US" altLang="en-US" sz="2000" dirty="0"/>
          </a:p>
          <a:p>
            <a:pPr eaLnBrk="1" fontAlgn="auto" hangingPunct="1">
              <a:spcAft>
                <a:spcPts val="0"/>
              </a:spcAft>
              <a:defRPr/>
            </a:pPr>
            <a:r>
              <a:rPr lang="en-US" altLang="en-US" sz="2000" dirty="0"/>
              <a:t>With for-profit entities, external stakeholders include </a:t>
            </a:r>
            <a:r>
              <a:rPr lang="en-US" altLang="en-US" sz="2000" dirty="0">
                <a:solidFill>
                  <a:srgbClr val="FF0000"/>
                </a:solidFill>
              </a:rPr>
              <a:t>investors and customers. </a:t>
            </a:r>
          </a:p>
          <a:p>
            <a:pPr eaLnBrk="1" fontAlgn="auto" hangingPunct="1">
              <a:spcAft>
                <a:spcPts val="0"/>
              </a:spcAft>
              <a:defRPr/>
            </a:pPr>
            <a:endParaRPr lang="en-US" altLang="en-US" sz="2000" dirty="0"/>
          </a:p>
          <a:p>
            <a:pPr eaLnBrk="1" fontAlgn="auto" hangingPunct="1">
              <a:spcAft>
                <a:spcPts val="0"/>
              </a:spcAft>
              <a:defRPr/>
            </a:pPr>
            <a:r>
              <a:rPr lang="en-US" altLang="en-US" sz="2000" dirty="0"/>
              <a:t>External stake-holders of non-profits include </a:t>
            </a:r>
            <a:r>
              <a:rPr lang="en-US" altLang="en-US" sz="2000" dirty="0">
                <a:solidFill>
                  <a:srgbClr val="FF0000"/>
                </a:solidFill>
              </a:rPr>
              <a:t>donors and the clients of the non-profit's services. </a:t>
            </a:r>
          </a:p>
          <a:p>
            <a:pPr eaLnBrk="1" fontAlgn="auto" hangingPunct="1">
              <a:spcAft>
                <a:spcPts val="0"/>
              </a:spcAft>
              <a:defRPr/>
            </a:pPr>
            <a:endParaRPr lang="en-US" sz="2000" dirty="0"/>
          </a:p>
          <a:p>
            <a:pPr eaLnBrk="1" fontAlgn="auto" hangingPunct="1">
              <a:spcAft>
                <a:spcPts val="0"/>
              </a:spcAft>
              <a:defRPr/>
            </a:pPr>
            <a:r>
              <a:rPr lang="en-US" sz="2000" dirty="0"/>
              <a:t>For government agencies, external stakeholders include tax-payers, higher-level government agencies, and international lending bodies such as the IMF, the World Bank, various economic agencies of the UN, and development banks.</a:t>
            </a:r>
          </a:p>
          <a:p>
            <a:pPr marL="640080" lvl="1" eaLnBrk="1" fontAlgn="auto" hangingPunct="1">
              <a:spcAft>
                <a:spcPts val="0"/>
              </a:spcAft>
              <a:defRPr/>
            </a:pPr>
            <a:endParaRPr lang="en-US" altLang="en-US" dirty="0">
              <a:solidFill>
                <a:srgbClr val="FF0000"/>
              </a:solidFill>
            </a:endParaRPr>
          </a:p>
          <a:p>
            <a:pPr marL="640080" lvl="1" eaLnBrk="1" fontAlgn="auto" hangingPunct="1">
              <a:spcAft>
                <a:spcPts val="0"/>
              </a:spcAft>
              <a:defRPr/>
            </a:pPr>
            <a:endParaRPr lang="en-US" altLang="en-US" sz="1400" dirty="0"/>
          </a:p>
        </p:txBody>
      </p:sp>
      <p:sp>
        <p:nvSpPr>
          <p:cNvPr id="22532" name="Slide Number Placeholder 3"/>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2797FE41-6C08-4A1A-AD8D-CD1FEF6850F7}" type="slidenum">
              <a:rPr lang="en-US" altLang="en-US" sz="1800">
                <a:solidFill>
                  <a:srgbClr val="FFFFFF"/>
                </a:solidFill>
                <a:latin typeface="Arial" panose="020B0604020202020204" pitchFamily="34" charset="0"/>
              </a:rPr>
              <a:pPr>
                <a:spcBef>
                  <a:spcPct val="0"/>
                </a:spcBef>
                <a:buClrTx/>
                <a:buFontTx/>
                <a:buNone/>
              </a:pPr>
              <a:t>20</a:t>
            </a:fld>
            <a:endParaRPr lang="en-US" altLang="en-US" sz="1800">
              <a:solidFill>
                <a:srgbClr val="FFFFF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7467600" cy="715962"/>
          </a:xfrm>
        </p:spPr>
        <p:txBody>
          <a:bodyPr/>
          <a:lstStyle/>
          <a:p>
            <a:pPr eaLnBrk="1" fontAlgn="auto" hangingPunct="1">
              <a:spcAft>
                <a:spcPts val="0"/>
              </a:spcAft>
              <a:defRPr/>
            </a:pPr>
            <a:r>
              <a:rPr lang="en-US" altLang="en-US" b="1" dirty="0">
                <a:solidFill>
                  <a:schemeClr val="tx1"/>
                </a:solidFill>
              </a:rPr>
              <a:t>Types of Business Plans</a:t>
            </a:r>
          </a:p>
        </p:txBody>
      </p:sp>
      <p:sp>
        <p:nvSpPr>
          <p:cNvPr id="21507" name="Content Placeholder 2"/>
          <p:cNvSpPr>
            <a:spLocks noGrp="1"/>
          </p:cNvSpPr>
          <p:nvPr>
            <p:ph idx="1"/>
          </p:nvPr>
        </p:nvSpPr>
        <p:spPr>
          <a:xfrm>
            <a:off x="457200" y="1219200"/>
            <a:ext cx="7848600" cy="4873625"/>
          </a:xfrm>
        </p:spPr>
        <p:txBody>
          <a:bodyPr rtlCol="0">
            <a:normAutofit lnSpcReduction="10000"/>
          </a:bodyPr>
          <a:lstStyle/>
          <a:p>
            <a:pPr algn="just" eaLnBrk="1" fontAlgn="auto" hangingPunct="1">
              <a:spcAft>
                <a:spcPts val="0"/>
              </a:spcAft>
              <a:defRPr/>
            </a:pPr>
            <a:r>
              <a:rPr lang="en-US" sz="2400" dirty="0"/>
              <a:t> </a:t>
            </a:r>
            <a:r>
              <a:rPr lang="en-US" sz="2400" b="1" dirty="0">
                <a:solidFill>
                  <a:srgbClr val="FF0000"/>
                </a:solidFill>
              </a:rPr>
              <a:t>Strategic plans: </a:t>
            </a:r>
            <a:r>
              <a:rPr lang="en-US" sz="2400" dirty="0"/>
              <a:t>Business plans that identify and target internal goals, but provide only general guidance on how they will be met.</a:t>
            </a:r>
          </a:p>
          <a:p>
            <a:pPr marL="0" indent="0" algn="just" eaLnBrk="1" fontAlgn="auto" hangingPunct="1">
              <a:spcAft>
                <a:spcPts val="0"/>
              </a:spcAft>
              <a:buFontTx/>
              <a:buNone/>
              <a:defRPr/>
            </a:pPr>
            <a:endParaRPr lang="en-US" sz="2400" dirty="0"/>
          </a:p>
          <a:p>
            <a:pPr algn="just" eaLnBrk="1" fontAlgn="auto" hangingPunct="1">
              <a:spcAft>
                <a:spcPts val="0"/>
              </a:spcAft>
              <a:defRPr/>
            </a:pPr>
            <a:r>
              <a:rPr lang="en-US" sz="2400" b="1" dirty="0">
                <a:solidFill>
                  <a:srgbClr val="FF0000"/>
                </a:solidFill>
              </a:rPr>
              <a:t>Operational plans </a:t>
            </a:r>
            <a:r>
              <a:rPr lang="en-US" sz="2400" dirty="0"/>
              <a:t>describe the goals of an internal organization, working group or department.</a:t>
            </a:r>
          </a:p>
          <a:p>
            <a:pPr algn="just" eaLnBrk="1" fontAlgn="auto" hangingPunct="1">
              <a:spcAft>
                <a:spcPts val="0"/>
              </a:spcAft>
              <a:defRPr/>
            </a:pPr>
            <a:endParaRPr lang="en-US" sz="2400" dirty="0"/>
          </a:p>
          <a:p>
            <a:pPr algn="just" eaLnBrk="1" fontAlgn="auto" hangingPunct="1">
              <a:spcAft>
                <a:spcPts val="0"/>
              </a:spcAft>
              <a:defRPr/>
            </a:pPr>
            <a:r>
              <a:rPr lang="en-US" sz="2400" b="1" dirty="0">
                <a:solidFill>
                  <a:srgbClr val="FF0000"/>
                </a:solidFill>
              </a:rPr>
              <a:t>Project plans</a:t>
            </a:r>
            <a:r>
              <a:rPr lang="en-US" sz="2400" dirty="0"/>
              <a:t>, sometimes known as project frameworks, describe the goals of a particular project. </a:t>
            </a:r>
          </a:p>
          <a:p>
            <a:pPr marL="640080" lvl="1" algn="just" eaLnBrk="1" fontAlgn="auto" hangingPunct="1">
              <a:spcAft>
                <a:spcPts val="0"/>
              </a:spcAft>
              <a:defRPr/>
            </a:pPr>
            <a:r>
              <a:rPr lang="en-US" dirty="0"/>
              <a:t>They may also address the project's place within the organization's larger strategic goals.</a:t>
            </a:r>
          </a:p>
          <a:p>
            <a:pPr eaLnBrk="1" fontAlgn="auto" hangingPunct="1">
              <a:spcAft>
                <a:spcPts val="0"/>
              </a:spcAft>
              <a:defRPr/>
            </a:pPr>
            <a:endParaRPr lang="en-US" dirty="0"/>
          </a:p>
        </p:txBody>
      </p:sp>
      <p:sp>
        <p:nvSpPr>
          <p:cNvPr id="2458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6A54E486-C6DC-4AAF-97BB-566DFEB70C52}" type="slidenum">
              <a:rPr lang="en-US" altLang="en-US" sz="1800">
                <a:solidFill>
                  <a:srgbClr val="FFFFFF"/>
                </a:solidFill>
                <a:latin typeface="Arial" panose="020B0604020202020204" pitchFamily="34" charset="0"/>
              </a:rPr>
              <a:pPr>
                <a:spcBef>
                  <a:spcPct val="0"/>
                </a:spcBef>
                <a:buClrTx/>
                <a:buFontTx/>
                <a:buNone/>
              </a:pPr>
              <a:t>21</a:t>
            </a:fld>
            <a:endParaRPr lang="en-US" altLang="en-US" sz="1800">
              <a:solidFill>
                <a:srgbClr val="FFFFF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altLang="en-US" b="1" dirty="0">
                <a:solidFill>
                  <a:schemeClr val="tx1"/>
                </a:solidFill>
              </a:rPr>
              <a:t>Business Plan Template </a:t>
            </a:r>
          </a:p>
        </p:txBody>
      </p:sp>
      <p:sp>
        <p:nvSpPr>
          <p:cNvPr id="22531" name="Content Placeholder 2"/>
          <p:cNvSpPr>
            <a:spLocks noGrp="1"/>
          </p:cNvSpPr>
          <p:nvPr>
            <p:ph idx="1"/>
          </p:nvPr>
        </p:nvSpPr>
        <p:spPr>
          <a:xfrm>
            <a:off x="685800" y="1295400"/>
            <a:ext cx="7239000" cy="4873625"/>
          </a:xfrm>
        </p:spPr>
        <p:txBody>
          <a:bodyPr rtlCol="0">
            <a:normAutofit fontScale="92500" lnSpcReduction="20000"/>
          </a:bodyPr>
          <a:lstStyle/>
          <a:p>
            <a:pPr eaLnBrk="1" fontAlgn="auto" hangingPunct="1">
              <a:spcAft>
                <a:spcPts val="0"/>
              </a:spcAft>
              <a:defRPr/>
            </a:pPr>
            <a:r>
              <a:rPr lang="en-US" altLang="en-US" sz="1800" b="1" dirty="0"/>
              <a:t>Table of Contents</a:t>
            </a:r>
          </a:p>
          <a:p>
            <a:pPr eaLnBrk="1" fontAlgn="auto" hangingPunct="1">
              <a:spcAft>
                <a:spcPts val="0"/>
              </a:spcAft>
              <a:defRPr/>
            </a:pPr>
            <a:endParaRPr lang="en-US" altLang="en-US" sz="1800" b="1" dirty="0"/>
          </a:p>
          <a:p>
            <a:pPr eaLnBrk="1" fontAlgn="auto" hangingPunct="1">
              <a:spcAft>
                <a:spcPts val="0"/>
              </a:spcAft>
              <a:defRPr/>
            </a:pPr>
            <a:r>
              <a:rPr lang="en-US" altLang="en-US" sz="1800" b="1" dirty="0"/>
              <a:t>Introduction 											&lt;page number&gt;</a:t>
            </a:r>
          </a:p>
          <a:p>
            <a:pPr eaLnBrk="1" fontAlgn="auto" hangingPunct="1">
              <a:spcAft>
                <a:spcPts val="0"/>
              </a:spcAft>
              <a:defRPr/>
            </a:pPr>
            <a:r>
              <a:rPr lang="en-US" altLang="en-US" sz="1800" b="1" dirty="0"/>
              <a:t>Objectives											 &lt;page number&gt;</a:t>
            </a:r>
          </a:p>
          <a:p>
            <a:pPr eaLnBrk="1" fontAlgn="auto" hangingPunct="1">
              <a:spcAft>
                <a:spcPts val="0"/>
              </a:spcAft>
              <a:defRPr/>
            </a:pPr>
            <a:r>
              <a:rPr lang="en-US" altLang="en-US" sz="1800" b="1" dirty="0"/>
              <a:t>Methodology 											&lt;page number&gt;</a:t>
            </a:r>
          </a:p>
          <a:p>
            <a:pPr eaLnBrk="1" fontAlgn="auto" hangingPunct="1">
              <a:spcAft>
                <a:spcPts val="0"/>
              </a:spcAft>
              <a:defRPr/>
            </a:pPr>
            <a:r>
              <a:rPr lang="en-US" altLang="en-US" sz="1800" b="1" dirty="0"/>
              <a:t>Sources of Information 								 	                  &lt;page number&gt;</a:t>
            </a:r>
          </a:p>
          <a:p>
            <a:pPr eaLnBrk="1" fontAlgn="auto" hangingPunct="1">
              <a:spcAft>
                <a:spcPts val="0"/>
              </a:spcAft>
              <a:defRPr/>
            </a:pPr>
            <a:r>
              <a:rPr lang="en-US" altLang="en-US" sz="1800" b="1" dirty="0"/>
              <a:t>Time Plan 											&lt;page number&gt;</a:t>
            </a:r>
          </a:p>
          <a:p>
            <a:pPr eaLnBrk="1" fontAlgn="auto" hangingPunct="1">
              <a:spcAft>
                <a:spcPts val="0"/>
              </a:spcAft>
              <a:defRPr/>
            </a:pPr>
            <a:r>
              <a:rPr lang="en-US" altLang="en-US" sz="1800" b="1" dirty="0"/>
              <a:t>Appendices 											&lt;page number&gt;</a:t>
            </a:r>
          </a:p>
          <a:p>
            <a:pPr eaLnBrk="1" fontAlgn="auto" hangingPunct="1">
              <a:spcAft>
                <a:spcPts val="0"/>
              </a:spcAft>
              <a:defRPr/>
            </a:pPr>
            <a:r>
              <a:rPr lang="en-US" altLang="en-US" sz="1800" b="1" dirty="0"/>
              <a:t>References 											&lt;page number&gt;</a:t>
            </a:r>
          </a:p>
          <a:p>
            <a:pPr eaLnBrk="1" fontAlgn="auto" hangingPunct="1">
              <a:spcAft>
                <a:spcPts val="0"/>
              </a:spcAft>
              <a:defRPr/>
            </a:pPr>
            <a:r>
              <a:rPr lang="en-US" altLang="en-US" sz="1800" b="1" dirty="0"/>
              <a:t>Bibliography 											&lt;page number&gt;</a:t>
            </a:r>
          </a:p>
          <a:p>
            <a:pPr eaLnBrk="1" fontAlgn="auto" hangingPunct="1">
              <a:spcAft>
                <a:spcPts val="0"/>
              </a:spcAft>
              <a:defRPr/>
            </a:pPr>
            <a:endParaRPr lang="en-US" altLang="en-US" sz="1400" dirty="0"/>
          </a:p>
        </p:txBody>
      </p:sp>
      <p:sp>
        <p:nvSpPr>
          <p:cNvPr id="25604"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ED59556F-6D33-45D6-A72A-01A30FF1E399}" type="slidenum">
              <a:rPr lang="en-US" altLang="en-US" sz="1800">
                <a:solidFill>
                  <a:srgbClr val="FFFFFF"/>
                </a:solidFill>
                <a:latin typeface="Arial" panose="020B0604020202020204" pitchFamily="34" charset="0"/>
              </a:rPr>
              <a:pPr>
                <a:spcBef>
                  <a:spcPct val="0"/>
                </a:spcBef>
                <a:buClrTx/>
                <a:buFontTx/>
                <a:buNone/>
              </a:pPr>
              <a:t>22</a:t>
            </a:fld>
            <a:endParaRPr lang="en-US" altLang="en-US" sz="1800">
              <a:solidFill>
                <a:srgbClr val="FFFFF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62000" y="152400"/>
            <a:ext cx="7467600" cy="838200"/>
          </a:xfrm>
        </p:spPr>
        <p:txBody>
          <a:bodyPr>
            <a:normAutofit fontScale="90000"/>
          </a:bodyPr>
          <a:lstStyle/>
          <a:p>
            <a:pPr eaLnBrk="1" fontAlgn="auto" hangingPunct="1">
              <a:spcAft>
                <a:spcPts val="0"/>
              </a:spcAft>
              <a:defRPr/>
            </a:pPr>
            <a:r>
              <a:rPr lang="en-US" altLang="en-US" sz="4000" b="1" dirty="0">
                <a:solidFill>
                  <a:schemeClr val="tx1"/>
                </a:solidFill>
              </a:rPr>
              <a:t>Why is business plan so important?</a:t>
            </a:r>
          </a:p>
        </p:txBody>
      </p:sp>
      <p:sp>
        <p:nvSpPr>
          <p:cNvPr id="29699" name="Content Placeholder 2"/>
          <p:cNvSpPr>
            <a:spLocks noGrp="1"/>
          </p:cNvSpPr>
          <p:nvPr>
            <p:ph idx="1"/>
          </p:nvPr>
        </p:nvSpPr>
        <p:spPr>
          <a:xfrm>
            <a:off x="609600" y="1066800"/>
            <a:ext cx="7620000" cy="5562600"/>
          </a:xfrm>
        </p:spPr>
        <p:txBody>
          <a:bodyPr/>
          <a:lstStyle/>
          <a:p>
            <a:pPr eaLnBrk="1" hangingPunct="1"/>
            <a:r>
              <a:rPr lang="en-US" altLang="en-US" sz="2000" b="1" dirty="0"/>
              <a:t>Business Plan as </a:t>
            </a:r>
            <a:r>
              <a:rPr lang="en-US" altLang="en-US" sz="2000" b="1" dirty="0">
                <a:solidFill>
                  <a:srgbClr val="FF0000"/>
                </a:solidFill>
              </a:rPr>
              <a:t>Reality Check </a:t>
            </a:r>
            <a:r>
              <a:rPr lang="en-US" altLang="en-US" sz="1200" b="1" dirty="0">
                <a:solidFill>
                  <a:srgbClr val="FF0000"/>
                </a:solidFill>
              </a:rPr>
              <a:t>(reference for validating task relevance)</a:t>
            </a:r>
            <a:endParaRPr lang="en-US" altLang="en-US" sz="2000" dirty="0">
              <a:solidFill>
                <a:srgbClr val="FF0000"/>
              </a:solidFill>
            </a:endParaRPr>
          </a:p>
          <a:p>
            <a:pPr lvl="1" eaLnBrk="1" hangingPunct="1"/>
            <a:endParaRPr lang="en-US" altLang="en-US" dirty="0"/>
          </a:p>
          <a:p>
            <a:pPr eaLnBrk="1" hangingPunct="1"/>
            <a:r>
              <a:rPr lang="en-US" altLang="en-US" sz="2000" b="1" dirty="0"/>
              <a:t>Business Plan as </a:t>
            </a:r>
            <a:r>
              <a:rPr lang="en-US" altLang="en-US" sz="2000" b="1" dirty="0">
                <a:solidFill>
                  <a:srgbClr val="FF0000"/>
                </a:solidFill>
              </a:rPr>
              <a:t>Performance Tool</a:t>
            </a:r>
          </a:p>
          <a:p>
            <a:pPr eaLnBrk="1" hangingPunct="1"/>
            <a:endParaRPr lang="en-US" altLang="en-US" sz="2000" b="1" dirty="0"/>
          </a:p>
          <a:p>
            <a:pPr eaLnBrk="1" hangingPunct="1"/>
            <a:r>
              <a:rPr lang="en-US" altLang="en-US" sz="2000" b="1" dirty="0"/>
              <a:t>Business Plan as </a:t>
            </a:r>
            <a:r>
              <a:rPr lang="en-US" altLang="en-US" sz="2000" b="1" dirty="0">
                <a:solidFill>
                  <a:srgbClr val="FF0000"/>
                </a:solidFill>
              </a:rPr>
              <a:t>Message Sender</a:t>
            </a:r>
          </a:p>
          <a:p>
            <a:pPr eaLnBrk="1" hangingPunct="1"/>
            <a:endParaRPr lang="en-US" altLang="en-US" sz="2000" b="1" dirty="0"/>
          </a:p>
          <a:p>
            <a:pPr eaLnBrk="1" hangingPunct="1"/>
            <a:r>
              <a:rPr lang="en-US" altLang="en-US" sz="2000" b="1" dirty="0"/>
              <a:t>Business Plan as </a:t>
            </a:r>
            <a:r>
              <a:rPr lang="en-US" altLang="en-US" sz="2000" b="1" dirty="0">
                <a:solidFill>
                  <a:srgbClr val="FF0000"/>
                </a:solidFill>
              </a:rPr>
              <a:t>Motivation Tool</a:t>
            </a:r>
          </a:p>
          <a:p>
            <a:pPr eaLnBrk="1" hangingPunct="1"/>
            <a:endParaRPr lang="en-US" altLang="en-US" sz="2000" b="1" dirty="0"/>
          </a:p>
          <a:p>
            <a:pPr eaLnBrk="1" hangingPunct="1"/>
            <a:r>
              <a:rPr lang="en-US" altLang="en-US" sz="2000" b="1" dirty="0"/>
              <a:t>Business Plan as </a:t>
            </a:r>
            <a:r>
              <a:rPr lang="en-US" altLang="en-US" sz="2000" b="1" dirty="0">
                <a:solidFill>
                  <a:srgbClr val="FF0000"/>
                </a:solidFill>
              </a:rPr>
              <a:t>Management Development Tool</a:t>
            </a:r>
          </a:p>
          <a:p>
            <a:pPr eaLnBrk="1" hangingPunct="1"/>
            <a:endParaRPr lang="en-US" altLang="en-US" sz="2000" dirty="0"/>
          </a:p>
          <a:p>
            <a:pPr eaLnBrk="1" hangingPunct="1"/>
            <a:r>
              <a:rPr lang="en-US" altLang="en-US" sz="2000" b="1" dirty="0"/>
              <a:t>Business Plan as </a:t>
            </a:r>
            <a:r>
              <a:rPr lang="en-US" altLang="en-US" sz="2000" b="1" dirty="0">
                <a:solidFill>
                  <a:srgbClr val="FF0000"/>
                </a:solidFill>
              </a:rPr>
              <a:t>Road Map</a:t>
            </a:r>
            <a:endParaRPr lang="en-US" altLang="en-US" sz="2000" dirty="0">
              <a:solidFill>
                <a:srgbClr val="FF0000"/>
              </a:solidFill>
            </a:endParaRPr>
          </a:p>
        </p:txBody>
      </p:sp>
      <p:sp>
        <p:nvSpPr>
          <p:cNvPr id="2970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D68616C5-6E76-4972-A576-941843A4DB19}" type="slidenum">
              <a:rPr lang="en-US" altLang="en-US" sz="1800">
                <a:solidFill>
                  <a:srgbClr val="FFFFFF"/>
                </a:solidFill>
                <a:latin typeface="Arial" panose="020B0604020202020204" pitchFamily="34" charset="0"/>
              </a:rPr>
              <a:pPr>
                <a:spcBef>
                  <a:spcPct val="0"/>
                </a:spcBef>
                <a:buClrTx/>
                <a:buFontTx/>
                <a:buNone/>
              </a:pPr>
              <a:t>23</a:t>
            </a:fld>
            <a:endParaRPr lang="en-US" altLang="en-US" sz="18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533400"/>
            <a:ext cx="7467600" cy="4873625"/>
          </a:xfrm>
        </p:spPr>
        <p:txBody>
          <a:bodyPr/>
          <a:lstStyle/>
          <a:p>
            <a:pPr algn="ctr" eaLnBrk="1" hangingPunct="1">
              <a:buFont typeface="Wingdings" panose="05000000000000000000" pitchFamily="2" charset="2"/>
              <a:buNone/>
            </a:pPr>
            <a:endParaRPr lang="en-US" altLang="en-US"/>
          </a:p>
          <a:p>
            <a:pPr algn="ctr" eaLnBrk="1" hangingPunct="1">
              <a:buFont typeface="Wingdings" panose="05000000000000000000" pitchFamily="2" charset="2"/>
              <a:buNone/>
            </a:pPr>
            <a:endParaRPr lang="en-US" altLang="en-US"/>
          </a:p>
          <a:p>
            <a:pPr algn="ctr" eaLnBrk="1" hangingPunct="1">
              <a:buFont typeface="Wingdings" panose="05000000000000000000" pitchFamily="2" charset="2"/>
              <a:buNone/>
            </a:pPr>
            <a:endParaRPr lang="en-US" altLang="en-US"/>
          </a:p>
          <a:p>
            <a:pPr algn="ctr" eaLnBrk="1" hangingPunct="1">
              <a:buFont typeface="Wingdings" panose="05000000000000000000" pitchFamily="2" charset="2"/>
              <a:buNone/>
            </a:pPr>
            <a:r>
              <a:rPr lang="en-US" altLang="en-US"/>
              <a:t>Your business plan, once it is completed, will give you and your employees goals and direction: </a:t>
            </a:r>
          </a:p>
          <a:p>
            <a:pPr algn="ctr" eaLnBrk="1" hangingPunct="1">
              <a:buFont typeface="Wingdings" panose="05000000000000000000" pitchFamily="2" charset="2"/>
              <a:buNone/>
            </a:pPr>
            <a:r>
              <a:rPr lang="en-US" altLang="en-US"/>
              <a:t>a </a:t>
            </a:r>
            <a:r>
              <a:rPr lang="en-US" altLang="en-US" b="1">
                <a:solidFill>
                  <a:srgbClr val="FF0000"/>
                </a:solidFill>
              </a:rPr>
              <a:t>roadmap </a:t>
            </a:r>
            <a:r>
              <a:rPr lang="en-US" altLang="en-US"/>
              <a:t>to follow in guiding your business through good and bad times. </a:t>
            </a:r>
          </a:p>
          <a:p>
            <a:pPr eaLnBrk="1" hangingPunct="1">
              <a:buFontTx/>
              <a:buChar char="•"/>
            </a:pPr>
            <a:endParaRPr lang="en-US" altLang="en-US"/>
          </a:p>
        </p:txBody>
      </p:sp>
      <p:sp>
        <p:nvSpPr>
          <p:cNvPr id="30723"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ABA30F53-15C3-4388-9347-F672313003EA}" type="slidenum">
              <a:rPr lang="en-US" altLang="en-US" sz="1800">
                <a:solidFill>
                  <a:srgbClr val="FFFFFF"/>
                </a:solidFill>
                <a:latin typeface="Arial" panose="020B0604020202020204" pitchFamily="34" charset="0"/>
              </a:rPr>
              <a:pPr>
                <a:spcBef>
                  <a:spcPct val="0"/>
                </a:spcBef>
                <a:buClrTx/>
                <a:buFontTx/>
                <a:buNone/>
              </a:pPr>
              <a:t>24</a:t>
            </a:fld>
            <a:endParaRPr lang="en-US" altLang="en-US" sz="1800">
              <a:solidFill>
                <a:srgbClr val="FFFFF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066800"/>
            <a:ext cx="7467600" cy="4873625"/>
          </a:xfrm>
        </p:spPr>
        <p:txBody>
          <a:bodyPr/>
          <a:lstStyle/>
          <a:p>
            <a:pPr eaLnBrk="1" hangingPunct="1"/>
            <a:endParaRPr lang="en-US" altLang="en-US"/>
          </a:p>
          <a:p>
            <a:pPr eaLnBrk="1" hangingPunct="1"/>
            <a:endParaRPr lang="en-US" altLang="en-US"/>
          </a:p>
          <a:p>
            <a:pPr algn="ctr" eaLnBrk="1" hangingPunct="1">
              <a:buFont typeface="Wingdings" panose="05000000000000000000" pitchFamily="2" charset="2"/>
              <a:buNone/>
            </a:pPr>
            <a:endParaRPr lang="en-US" altLang="en-US" b="1"/>
          </a:p>
          <a:p>
            <a:pPr algn="ctr" eaLnBrk="1" hangingPunct="1">
              <a:buFont typeface="Wingdings" panose="05000000000000000000" pitchFamily="2" charset="2"/>
              <a:buNone/>
            </a:pPr>
            <a:endParaRPr lang="en-US" altLang="en-US" b="1"/>
          </a:p>
          <a:p>
            <a:pPr algn="ctr" eaLnBrk="1" hangingPunct="1">
              <a:buFont typeface="Wingdings" panose="05000000000000000000" pitchFamily="2" charset="2"/>
              <a:buNone/>
            </a:pPr>
            <a:r>
              <a:rPr lang="en-US" altLang="en-US" b="1"/>
              <a:t>CONCLUSION / SUMMARY</a:t>
            </a:r>
          </a:p>
        </p:txBody>
      </p:sp>
      <p:sp>
        <p:nvSpPr>
          <p:cNvPr id="32771"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B8F31FE8-1B1A-45AB-AD50-D22112C6A32F}" type="slidenum">
              <a:rPr lang="en-US" altLang="en-US" sz="1800">
                <a:solidFill>
                  <a:srgbClr val="FFFFFF"/>
                </a:solidFill>
                <a:latin typeface="Arial" panose="020B0604020202020204" pitchFamily="34" charset="0"/>
              </a:rPr>
              <a:pPr>
                <a:spcBef>
                  <a:spcPct val="0"/>
                </a:spcBef>
                <a:buClrTx/>
                <a:buFontTx/>
                <a:buNone/>
              </a:pPr>
              <a:t>25</a:t>
            </a:fld>
            <a:endParaRPr lang="en-US" altLang="en-US" sz="1800">
              <a:solidFill>
                <a:srgbClr val="FFFFF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b="1" dirty="0">
                <a:solidFill>
                  <a:srgbClr val="FF0000"/>
                </a:solidFill>
              </a:rPr>
              <a:t>First Task????</a:t>
            </a:r>
          </a:p>
        </p:txBody>
      </p:sp>
      <p:sp>
        <p:nvSpPr>
          <p:cNvPr id="31747" name="Content Placeholder 2"/>
          <p:cNvSpPr>
            <a:spLocks noGrp="1"/>
          </p:cNvSpPr>
          <p:nvPr>
            <p:ph idx="1"/>
          </p:nvPr>
        </p:nvSpPr>
        <p:spPr>
          <a:xfrm>
            <a:off x="790575" y="1524000"/>
            <a:ext cx="6858000" cy="773112"/>
          </a:xfrm>
        </p:spPr>
        <p:txBody>
          <a:bodyPr/>
          <a:lstStyle/>
          <a:p>
            <a:pPr algn="ctr" eaLnBrk="1" hangingPunct="1">
              <a:buFontTx/>
              <a:buNone/>
            </a:pPr>
            <a:r>
              <a:rPr lang="en-US" altLang="en-US" sz="4400" b="1" dirty="0">
                <a:solidFill>
                  <a:srgbClr val="000066"/>
                </a:solidFill>
              </a:rPr>
              <a:t>Develop Business Idea!!!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590800"/>
            <a:ext cx="7143750" cy="4019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304800"/>
            <a:ext cx="7680960" cy="1066800"/>
          </a:xfrm>
        </p:spPr>
        <p:txBody>
          <a:bodyPr/>
          <a:lstStyle/>
          <a:p>
            <a:pPr eaLnBrk="1" fontAlgn="auto" hangingPunct="1">
              <a:spcAft>
                <a:spcPts val="0"/>
              </a:spcAft>
              <a:defRPr/>
            </a:pPr>
            <a:r>
              <a:rPr lang="en-US" altLang="en-US" sz="3600" b="1" dirty="0">
                <a:solidFill>
                  <a:srgbClr val="002060"/>
                </a:solidFill>
              </a:rPr>
              <a:t>What is Entrepreneurship?</a:t>
            </a:r>
            <a:endParaRPr lang="en-US" altLang="en-US" sz="3600" dirty="0"/>
          </a:p>
        </p:txBody>
      </p:sp>
      <p:sp>
        <p:nvSpPr>
          <p:cNvPr id="7173" name="Slide Number Placeholder 2"/>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5DB7F1E3-E360-49AB-941B-0F43C346906C}" type="slidenum">
              <a:rPr lang="en-US" altLang="en-US" sz="1800">
                <a:solidFill>
                  <a:srgbClr val="FFFFFF"/>
                </a:solidFill>
                <a:latin typeface="Arial" panose="020B0604020202020204" pitchFamily="34" charset="0"/>
              </a:rPr>
              <a:pPr>
                <a:spcBef>
                  <a:spcPct val="0"/>
                </a:spcBef>
                <a:buClrTx/>
                <a:buFontTx/>
                <a:buNone/>
              </a:pPr>
              <a:t>3</a:t>
            </a:fld>
            <a:endParaRPr lang="en-US" altLang="en-US" sz="1800">
              <a:solidFill>
                <a:srgbClr val="FFFFFF"/>
              </a:solidFill>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371599"/>
            <a:ext cx="6553200" cy="5010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7467600" cy="792162"/>
          </a:xfrm>
        </p:spPr>
        <p:txBody>
          <a:bodyPr/>
          <a:lstStyle/>
          <a:p>
            <a:pPr eaLnBrk="1" fontAlgn="auto" hangingPunct="1">
              <a:spcAft>
                <a:spcPts val="0"/>
              </a:spcAft>
              <a:defRPr/>
            </a:pPr>
            <a:r>
              <a:rPr lang="en-US" altLang="en-US" sz="4500" b="1" dirty="0">
                <a:solidFill>
                  <a:srgbClr val="FF0000"/>
                </a:solidFill>
              </a:rPr>
              <a:t>Entrepreneur</a:t>
            </a:r>
          </a:p>
        </p:txBody>
      </p:sp>
      <p:sp>
        <p:nvSpPr>
          <p:cNvPr id="11267" name="Content Placeholder 2"/>
          <p:cNvSpPr>
            <a:spLocks noGrp="1"/>
          </p:cNvSpPr>
          <p:nvPr>
            <p:ph idx="1"/>
          </p:nvPr>
        </p:nvSpPr>
        <p:spPr>
          <a:xfrm>
            <a:off x="381000" y="1295400"/>
            <a:ext cx="7848600" cy="4873625"/>
          </a:xfrm>
        </p:spPr>
        <p:txBody>
          <a:bodyPr/>
          <a:lstStyle/>
          <a:p>
            <a:pPr eaLnBrk="1" hangingPunct="1"/>
            <a:r>
              <a:rPr lang="en-US" altLang="en-US" dirty="0"/>
              <a:t> Defined as:-</a:t>
            </a:r>
          </a:p>
          <a:p>
            <a:pPr lvl="1" eaLnBrk="1" hangingPunct="1"/>
            <a:r>
              <a:rPr lang="en-US" altLang="en-US" dirty="0"/>
              <a:t>An individual who </a:t>
            </a:r>
            <a:r>
              <a:rPr lang="en-US" altLang="en-US" dirty="0">
                <a:solidFill>
                  <a:srgbClr val="FF0000"/>
                </a:solidFill>
              </a:rPr>
              <a:t>accepts financial risks </a:t>
            </a:r>
            <a:r>
              <a:rPr lang="en-US" altLang="en-US" dirty="0"/>
              <a:t>and </a:t>
            </a:r>
            <a:r>
              <a:rPr lang="en-US" altLang="en-US" dirty="0">
                <a:solidFill>
                  <a:srgbClr val="FF0000"/>
                </a:solidFill>
              </a:rPr>
              <a:t>undertakes new financial ventures. (risk taker and opportunist)</a:t>
            </a:r>
          </a:p>
          <a:p>
            <a:pPr eaLnBrk="1" hangingPunct="1">
              <a:buFont typeface="Wingdings" panose="05000000000000000000" pitchFamily="2" charset="2"/>
              <a:buNone/>
            </a:pPr>
            <a:r>
              <a:rPr lang="en-US" altLang="en-US" sz="3000" b="1" dirty="0">
                <a:solidFill>
                  <a:srgbClr val="FF0000"/>
                </a:solidFill>
              </a:rPr>
              <a:t>	The term is taken from… </a:t>
            </a:r>
          </a:p>
          <a:p>
            <a:pPr lvl="1" eaLnBrk="1" hangingPunct="1"/>
            <a:r>
              <a:rPr lang="en-US" altLang="en-US" dirty="0"/>
              <a:t>The French words "entre" (to enter) and  prendre" (to take)…. </a:t>
            </a:r>
          </a:p>
          <a:p>
            <a:pPr eaLnBrk="1" hangingPunct="1"/>
            <a:endParaRPr lang="en-US" altLang="en-US" dirty="0"/>
          </a:p>
          <a:p>
            <a:pPr eaLnBrk="1" hangingPunct="1"/>
            <a:r>
              <a:rPr lang="en-US" altLang="en-US" dirty="0"/>
              <a:t>In the general sense, it applies to any persons starting a new project or trying a new opportunity</a:t>
            </a:r>
          </a:p>
          <a:p>
            <a:pPr lvl="1" eaLnBrk="1" hangingPunct="1"/>
            <a:endParaRPr lang="en-US" altLang="en-US" dirty="0"/>
          </a:p>
          <a:p>
            <a:pPr eaLnBrk="1" hangingPunct="1"/>
            <a:r>
              <a:rPr lang="en-US" altLang="en-US" dirty="0"/>
              <a:t>An entrepreneur </a:t>
            </a:r>
            <a:r>
              <a:rPr lang="en-US" altLang="en-US" b="1" dirty="0"/>
              <a:t>invests </a:t>
            </a:r>
            <a:r>
              <a:rPr lang="en-US" altLang="en-US" b="1" dirty="0">
                <a:solidFill>
                  <a:srgbClr val="FF0000"/>
                </a:solidFill>
              </a:rPr>
              <a:t>(spend)</a:t>
            </a:r>
            <a:r>
              <a:rPr lang="en-US" altLang="en-US" b="1" dirty="0"/>
              <a:t>, transforms </a:t>
            </a:r>
            <a:r>
              <a:rPr lang="en-US" altLang="en-US" b="1" dirty="0">
                <a:solidFill>
                  <a:srgbClr val="FF0000"/>
                </a:solidFill>
              </a:rPr>
              <a:t>(change) </a:t>
            </a:r>
            <a:r>
              <a:rPr lang="en-US" altLang="en-US" dirty="0"/>
              <a:t>and</a:t>
            </a:r>
            <a:r>
              <a:rPr lang="en-US" altLang="en-US" b="1" dirty="0"/>
              <a:t> makes</a:t>
            </a:r>
            <a:r>
              <a:rPr lang="en-US" altLang="en-US" dirty="0"/>
              <a:t> income </a:t>
            </a:r>
            <a:r>
              <a:rPr lang="en-US" altLang="en-US" dirty="0">
                <a:solidFill>
                  <a:srgbClr val="FF0000"/>
                </a:solidFill>
              </a:rPr>
              <a:t>(</a:t>
            </a:r>
            <a:r>
              <a:rPr lang="en-US" altLang="en-US" b="1" dirty="0">
                <a:solidFill>
                  <a:srgbClr val="FF0000"/>
                </a:solidFill>
              </a:rPr>
              <a:t>profit or loss)</a:t>
            </a:r>
            <a:endParaRPr lang="en-US" altLang="en-US" dirty="0">
              <a:solidFill>
                <a:srgbClr val="FF0000"/>
              </a:solidFill>
            </a:endParaRPr>
          </a:p>
          <a:p>
            <a:pPr algn="just" eaLnBrk="1" hangingPunct="1">
              <a:buFont typeface="Wingdings" panose="05000000000000000000" pitchFamily="2" charset="2"/>
              <a:buNone/>
            </a:pPr>
            <a:endParaRPr lang="en-US" altLang="en-US" b="1" dirty="0"/>
          </a:p>
        </p:txBody>
      </p:sp>
      <p:sp>
        <p:nvSpPr>
          <p:cNvPr id="11268"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175A63A4-BB03-4A6F-94B0-9BEA61B8059D}" type="slidenum">
              <a:rPr lang="en-US" altLang="en-US" sz="1800">
                <a:solidFill>
                  <a:srgbClr val="FFFFFF"/>
                </a:solidFill>
                <a:latin typeface="Arial" panose="020B0604020202020204" pitchFamily="34" charset="0"/>
              </a:rPr>
              <a:pPr>
                <a:spcBef>
                  <a:spcPct val="0"/>
                </a:spcBef>
                <a:buClrTx/>
                <a:buFontTx/>
                <a:buNone/>
              </a:pPr>
              <a:t>4</a:t>
            </a:fld>
            <a:endParaRPr lang="en-US" altLang="en-US" sz="1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654050"/>
            <a:ext cx="8229600" cy="793750"/>
          </a:xfrm>
        </p:spPr>
        <p:txBody>
          <a:bodyPr/>
          <a:lstStyle/>
          <a:p>
            <a:pPr eaLnBrk="1" fontAlgn="auto" hangingPunct="1">
              <a:spcAft>
                <a:spcPts val="0"/>
              </a:spcAft>
              <a:defRPr/>
            </a:pPr>
            <a:r>
              <a:rPr lang="en-US" altLang="en-US" sz="3600" b="1" dirty="0">
                <a:solidFill>
                  <a:srgbClr val="002060"/>
                </a:solidFill>
              </a:rPr>
              <a:t>Characteristics of entrepreneurs???</a:t>
            </a:r>
          </a:p>
        </p:txBody>
      </p:sp>
      <p:sp>
        <p:nvSpPr>
          <p:cNvPr id="13322"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5A7E977-2914-4B8A-8490-F4FD5DDB80A8}" type="slidenum">
              <a:rPr lang="en-US" altLang="en-US" sz="1800">
                <a:solidFill>
                  <a:srgbClr val="FFFFFF"/>
                </a:solidFill>
                <a:latin typeface="Arial" panose="020B0604020202020204" pitchFamily="34" charset="0"/>
              </a:rPr>
              <a:pPr>
                <a:spcBef>
                  <a:spcPct val="0"/>
                </a:spcBef>
                <a:buClrTx/>
                <a:buFontTx/>
                <a:buNone/>
              </a:pPr>
              <a:t>5</a:t>
            </a:fld>
            <a:endParaRPr lang="en-US" altLang="en-US" sz="1800">
              <a:solidFill>
                <a:srgbClr val="FFFFFF"/>
              </a:solidFill>
              <a:latin typeface="Arial" panose="020B0604020202020204" pitchFamily="34" charset="0"/>
            </a:endParaRPr>
          </a:p>
        </p:txBody>
      </p:sp>
      <p:cxnSp>
        <p:nvCxnSpPr>
          <p:cNvPr id="5" name="Straight Arrow Connector 4"/>
          <p:cNvCxnSpPr/>
          <p:nvPr/>
        </p:nvCxnSpPr>
        <p:spPr>
          <a:xfrm rot="5400000">
            <a:off x="1600200" y="1600200"/>
            <a:ext cx="1066800" cy="762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7" name="Oval 6"/>
          <p:cNvSpPr/>
          <p:nvPr/>
        </p:nvSpPr>
        <p:spPr>
          <a:xfrm>
            <a:off x="0" y="2514600"/>
            <a:ext cx="2743200" cy="12954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b="1" dirty="0">
                <a:solidFill>
                  <a:srgbClr val="FF0000"/>
                </a:solidFill>
              </a:rPr>
              <a:t>Spontaneous Creativity</a:t>
            </a:r>
          </a:p>
        </p:txBody>
      </p:sp>
      <p:cxnSp>
        <p:nvCxnSpPr>
          <p:cNvPr id="9" name="Straight Arrow Connector 8"/>
          <p:cNvCxnSpPr/>
          <p:nvPr/>
        </p:nvCxnSpPr>
        <p:spPr>
          <a:xfrm rot="5400000">
            <a:off x="2553494" y="2628106"/>
            <a:ext cx="20574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Oval 9"/>
          <p:cNvSpPr/>
          <p:nvPr/>
        </p:nvSpPr>
        <p:spPr>
          <a:xfrm>
            <a:off x="1600200" y="3886200"/>
            <a:ext cx="3657600" cy="1371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2400" b="1" dirty="0">
                <a:solidFill>
                  <a:srgbClr val="FF0000"/>
                </a:solidFill>
              </a:rPr>
              <a:t>Ability And Willingness To Make Decisions </a:t>
            </a:r>
          </a:p>
        </p:txBody>
      </p:sp>
      <p:cxnSp>
        <p:nvCxnSpPr>
          <p:cNvPr id="12" name="Straight Arrow Connector 11"/>
          <p:cNvCxnSpPr/>
          <p:nvPr/>
        </p:nvCxnSpPr>
        <p:spPr>
          <a:xfrm>
            <a:off x="4267200" y="1447800"/>
            <a:ext cx="1219200" cy="1066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Oval 12"/>
          <p:cNvSpPr/>
          <p:nvPr/>
        </p:nvSpPr>
        <p:spPr>
          <a:xfrm>
            <a:off x="4953000" y="2286000"/>
            <a:ext cx="3276600" cy="1524000"/>
          </a:xfrm>
          <a:prstGeom prst="ellipse">
            <a:avLst/>
          </a:prstGeom>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r>
              <a:rPr lang="en-US" sz="2400" b="1" dirty="0">
                <a:solidFill>
                  <a:srgbClr val="FF0000"/>
                </a:solidFill>
              </a:rPr>
              <a:t>Generally Risk-taking Personality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810000"/>
            <a:ext cx="2362200" cy="27730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838200"/>
            <a:ext cx="7772400" cy="1143000"/>
          </a:xfrm>
        </p:spPr>
        <p:txBody>
          <a:bodyPr>
            <a:normAutofit/>
          </a:bodyPr>
          <a:lstStyle/>
          <a:p>
            <a:pPr eaLnBrk="1" fontAlgn="auto" hangingPunct="1">
              <a:spcAft>
                <a:spcPts val="0"/>
              </a:spcAft>
              <a:defRPr/>
            </a:pPr>
            <a:r>
              <a:rPr lang="en-US" altLang="en-US" b="1" dirty="0">
                <a:solidFill>
                  <a:srgbClr val="FF0000"/>
                </a:solidFill>
              </a:rPr>
              <a:t>Why </a:t>
            </a:r>
            <a:r>
              <a:rPr lang="en-US" altLang="en-US" b="1" dirty="0" err="1">
                <a:solidFill>
                  <a:srgbClr val="FF0000"/>
                </a:solidFill>
              </a:rPr>
              <a:t>Technopreneurship</a:t>
            </a:r>
            <a:r>
              <a:rPr lang="en-US" altLang="en-US" b="1" dirty="0">
                <a:solidFill>
                  <a:srgbClr val="FF0000"/>
                </a:solidFill>
              </a:rPr>
              <a:t>???</a:t>
            </a:r>
          </a:p>
        </p:txBody>
      </p:sp>
      <p:sp>
        <p:nvSpPr>
          <p:cNvPr id="10244"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1DAFFA61-8BD2-4D86-BE4E-2EC538F76DA5}" type="slidenum">
              <a:rPr lang="en-US" altLang="en-US" sz="1800">
                <a:solidFill>
                  <a:srgbClr val="FFFFFF"/>
                </a:solidFill>
                <a:latin typeface="Arial" panose="020B0604020202020204" pitchFamily="34" charset="0"/>
              </a:rPr>
              <a:pPr>
                <a:spcBef>
                  <a:spcPct val="0"/>
                </a:spcBef>
                <a:buClrTx/>
                <a:buFontTx/>
                <a:buNone/>
              </a:pPr>
              <a:t>6</a:t>
            </a:fld>
            <a:endParaRPr lang="en-US" altLang="en-US" sz="1800">
              <a:solidFill>
                <a:srgbClr val="FFFFFF"/>
              </a:solidFill>
              <a:latin typeface="Arial" panose="020B0604020202020204" pitchFamily="34" charset="0"/>
            </a:endParaRPr>
          </a:p>
        </p:txBody>
      </p:sp>
      <p:sp>
        <p:nvSpPr>
          <p:cNvPr id="10243" name="Oval 3"/>
          <p:cNvSpPr>
            <a:spLocks noChangeArrowheads="1"/>
          </p:cNvSpPr>
          <p:nvPr/>
        </p:nvSpPr>
        <p:spPr bwMode="auto">
          <a:xfrm>
            <a:off x="3352800" y="2209800"/>
            <a:ext cx="4800600" cy="4343400"/>
          </a:xfrm>
          <a:prstGeom prst="ellipse">
            <a:avLst/>
          </a:prstGeom>
          <a:blipFill dpi="0" rotWithShape="1">
            <a:blip r:embed="rId2"/>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endParaRPr lang="en-US" altLang="en-US" sz="2800">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228600"/>
            <a:ext cx="7467600" cy="990600"/>
          </a:xfrm>
        </p:spPr>
        <p:txBody>
          <a:bodyPr/>
          <a:lstStyle/>
          <a:p>
            <a:pPr eaLnBrk="1" fontAlgn="auto" hangingPunct="1">
              <a:spcAft>
                <a:spcPts val="0"/>
              </a:spcAft>
              <a:defRPr/>
            </a:pPr>
            <a:r>
              <a:rPr lang="en-US" altLang="en-US" b="1">
                <a:solidFill>
                  <a:srgbClr val="002060"/>
                </a:solidFill>
              </a:rPr>
              <a:t>TECHNOPRENEUR????</a:t>
            </a:r>
          </a:p>
        </p:txBody>
      </p:sp>
      <p:sp>
        <p:nvSpPr>
          <p:cNvPr id="14339" name="Content Placeholder 2"/>
          <p:cNvSpPr>
            <a:spLocks noGrp="1"/>
          </p:cNvSpPr>
          <p:nvPr>
            <p:ph idx="1"/>
          </p:nvPr>
        </p:nvSpPr>
        <p:spPr>
          <a:xfrm>
            <a:off x="609600" y="1600200"/>
            <a:ext cx="7620000" cy="4572000"/>
          </a:xfrm>
        </p:spPr>
        <p:txBody>
          <a:bodyPr/>
          <a:lstStyle/>
          <a:p>
            <a:pPr algn="just" eaLnBrk="1" hangingPunct="1"/>
            <a:r>
              <a:rPr lang="en-US" altLang="en-US" b="1"/>
              <a:t>Technopreneur is come from 2 words: </a:t>
            </a:r>
          </a:p>
          <a:p>
            <a:pPr lvl="1" algn="just" eaLnBrk="1" hangingPunct="1"/>
            <a:r>
              <a:rPr lang="en-US" altLang="en-US" b="1">
                <a:solidFill>
                  <a:srgbClr val="FF0000"/>
                </a:solidFill>
              </a:rPr>
              <a:t>Technology</a:t>
            </a:r>
            <a:r>
              <a:rPr lang="en-US" altLang="en-US" b="1">
                <a:solidFill>
                  <a:srgbClr val="002060"/>
                </a:solidFill>
              </a:rPr>
              <a:t> </a:t>
            </a:r>
            <a:r>
              <a:rPr lang="en-US" altLang="en-US" b="1"/>
              <a:t>and </a:t>
            </a:r>
          </a:p>
          <a:p>
            <a:pPr lvl="1" algn="just" eaLnBrk="1" hangingPunct="1"/>
            <a:r>
              <a:rPr lang="en-US" altLang="en-US" b="1">
                <a:solidFill>
                  <a:srgbClr val="FF0000"/>
                </a:solidFill>
              </a:rPr>
              <a:t>Entrepreneur</a:t>
            </a:r>
            <a:r>
              <a:rPr lang="en-US" altLang="en-US" b="1"/>
              <a:t>. </a:t>
            </a:r>
          </a:p>
          <a:p>
            <a:pPr algn="just" eaLnBrk="1" hangingPunct="1"/>
            <a:r>
              <a:rPr lang="en-US" altLang="en-US" b="1"/>
              <a:t>It means a business that uses </a:t>
            </a:r>
            <a:r>
              <a:rPr lang="en-US" altLang="en-US" sz="4300" b="1">
                <a:solidFill>
                  <a:srgbClr val="FF0000"/>
                </a:solidFill>
              </a:rPr>
              <a:t>technology</a:t>
            </a:r>
            <a:r>
              <a:rPr lang="en-US" altLang="en-US" b="1"/>
              <a:t> as their business model</a:t>
            </a:r>
          </a:p>
          <a:p>
            <a:pPr algn="just" eaLnBrk="1" hangingPunct="1">
              <a:buFontTx/>
              <a:buNone/>
            </a:pPr>
            <a:br>
              <a:rPr lang="en-US" altLang="en-US"/>
            </a:br>
            <a:br>
              <a:rPr lang="en-US" altLang="en-US"/>
            </a:br>
            <a:endParaRPr lang="en-US" altLang="en-US"/>
          </a:p>
        </p:txBody>
      </p:sp>
      <p:sp>
        <p:nvSpPr>
          <p:cNvPr id="14340"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74FCF642-1C7D-472E-A402-1F2F25AB700A}" type="slidenum">
              <a:rPr lang="en-US" altLang="en-US" sz="1800">
                <a:solidFill>
                  <a:srgbClr val="FFFFFF"/>
                </a:solidFill>
                <a:latin typeface="Arial" panose="020B0604020202020204" pitchFamily="34" charset="0"/>
              </a:rPr>
              <a:pPr>
                <a:spcBef>
                  <a:spcPct val="0"/>
                </a:spcBef>
                <a:buClrTx/>
                <a:buFontTx/>
                <a:buNone/>
              </a:pPr>
              <a:t>7</a:t>
            </a:fld>
            <a:endParaRPr lang="en-US" altLang="en-US" sz="1800">
              <a:solidFill>
                <a:srgbClr val="FFFFF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163" y="41275"/>
            <a:ext cx="7818437" cy="644525"/>
          </a:xfrm>
        </p:spPr>
        <p:txBody>
          <a:bodyPr>
            <a:normAutofit/>
          </a:bodyPr>
          <a:lstStyle/>
          <a:p>
            <a:pPr algn="ctr" eaLnBrk="1" fontAlgn="auto" hangingPunct="1">
              <a:spcAft>
                <a:spcPts val="0"/>
              </a:spcAft>
              <a:defRPr/>
            </a:pPr>
            <a:r>
              <a:rPr lang="en-US" altLang="en-US" b="1" dirty="0"/>
              <a:t>FAMOUS ICONS!!!</a:t>
            </a:r>
            <a:endParaRPr lang="en-US" altLang="en-US" dirty="0"/>
          </a:p>
        </p:txBody>
      </p:sp>
      <p:sp>
        <p:nvSpPr>
          <p:cNvPr id="15364" name="Slide Number Placeholder 1"/>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9D244985-17B3-4EC1-B1C5-24061C78B3AE}" type="slidenum">
              <a:rPr lang="en-US" altLang="en-US" sz="1800">
                <a:solidFill>
                  <a:srgbClr val="FFFFFF"/>
                </a:solidFill>
                <a:latin typeface="Arial" panose="020B0604020202020204" pitchFamily="34" charset="0"/>
              </a:rPr>
              <a:pPr>
                <a:spcBef>
                  <a:spcPct val="0"/>
                </a:spcBef>
                <a:buClrTx/>
                <a:buFontTx/>
                <a:buNone/>
              </a:pPr>
              <a:t>8</a:t>
            </a:fld>
            <a:endParaRPr lang="en-US" altLang="en-US" sz="1800">
              <a:solidFill>
                <a:srgbClr val="FFFFFF"/>
              </a:solidFill>
              <a:latin typeface="Arial" panose="020B0604020202020204" pitchFamily="34" charset="0"/>
            </a:endParaRPr>
          </a:p>
        </p:txBody>
      </p:sp>
      <p:sp>
        <p:nvSpPr>
          <p:cNvPr id="15365" name="TextBox 4"/>
          <p:cNvSpPr txBox="1">
            <a:spLocks noChangeArrowheads="1"/>
          </p:cNvSpPr>
          <p:nvPr/>
        </p:nvSpPr>
        <p:spPr bwMode="auto">
          <a:xfrm>
            <a:off x="2036543" y="6427447"/>
            <a:ext cx="3989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latin typeface="Arial" panose="020B0604020202020204" pitchFamily="34" charset="0"/>
              </a:rPr>
              <a:t>Who are they??? </a:t>
            </a:r>
            <a:r>
              <a:rPr lang="en-US" altLang="en-US" sz="1800" b="1" dirty="0" err="1">
                <a:latin typeface="Arial" panose="020B0604020202020204" pitchFamily="34" charset="0"/>
              </a:rPr>
              <a:t>Technopreneurs</a:t>
            </a:r>
            <a:r>
              <a:rPr lang="en-US" altLang="en-US" sz="1800" b="1" dirty="0">
                <a:latin typeface="Arial" panose="020B0604020202020204" pitchFamily="34" charset="0"/>
              </a:rPr>
              <a:t>!</a:t>
            </a:r>
            <a:endParaRPr lang="en-MY" altLang="en-US" sz="1800" b="1" dirty="0">
              <a:latin typeface="Arial" panose="020B0604020202020204" pitchFamily="34" charset="0"/>
            </a:endParaRPr>
          </a:p>
        </p:txBody>
      </p:sp>
      <p:sp>
        <p:nvSpPr>
          <p:cNvPr id="3" name="AutoShape 2" descr="Image result for snapchat founder">
            <a:hlinkClick r:id="rId3"/>
          </p:cNvPr>
          <p:cNvSpPr>
            <a:spLocks noChangeAspect="1" noChangeArrowheads="1"/>
          </p:cNvSpPr>
          <p:nvPr/>
        </p:nvSpPr>
        <p:spPr bwMode="auto">
          <a:xfrm>
            <a:off x="155575"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155575" y="842373"/>
            <a:ext cx="8230970" cy="5585074"/>
            <a:chOff x="155576" y="888316"/>
            <a:chExt cx="8230970" cy="5585074"/>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450" y="1459896"/>
              <a:ext cx="3690096" cy="1845048"/>
            </a:xfrm>
            <a:prstGeom prst="rect">
              <a:avLst/>
            </a:prstGeom>
          </p:spPr>
        </p:pic>
        <p:sp>
          <p:nvSpPr>
            <p:cNvPr id="15366" name="Rectangle 3"/>
            <p:cNvSpPr>
              <a:spLocks noChangeArrowheads="1"/>
            </p:cNvSpPr>
            <p:nvPr/>
          </p:nvSpPr>
          <p:spPr bwMode="auto">
            <a:xfrm>
              <a:off x="155576" y="942539"/>
              <a:ext cx="2382796" cy="2284846"/>
            </a:xfrm>
            <a:prstGeom prst="rect">
              <a:avLst/>
            </a:prstGeom>
            <a:blipFill dpi="0" rotWithShape="1">
              <a:blip r:embed="rId5"/>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endParaRPr lang="en-US" altLang="en-US" sz="2800">
                <a:latin typeface="Arial Narrow" panose="020B0606020202030204" pitchFamily="34" charset="0"/>
              </a:endParaRPr>
            </a:p>
          </p:txBody>
        </p:sp>
        <p:sp>
          <p:nvSpPr>
            <p:cNvPr id="15367" name="Rectangle 5"/>
            <p:cNvSpPr>
              <a:spLocks noChangeArrowheads="1"/>
            </p:cNvSpPr>
            <p:nvPr/>
          </p:nvSpPr>
          <p:spPr bwMode="auto">
            <a:xfrm>
              <a:off x="2545561" y="888316"/>
              <a:ext cx="2739496" cy="2669732"/>
            </a:xfrm>
            <a:prstGeom prst="rect">
              <a:avLst/>
            </a:prstGeom>
            <a:blipFill dpi="0" rotWithShape="1">
              <a:blip r:embed="rId6"/>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endParaRPr lang="en-US" altLang="en-US" sz="2800">
                <a:latin typeface="Arial Narrow" panose="020B0606020202030204" pitchFamily="34" charset="0"/>
              </a:endParaRPr>
            </a:p>
          </p:txBody>
        </p:sp>
        <p:sp>
          <p:nvSpPr>
            <p:cNvPr id="15368" name="Rectangle 8"/>
            <p:cNvSpPr>
              <a:spLocks noChangeArrowheads="1"/>
            </p:cNvSpPr>
            <p:nvPr/>
          </p:nvSpPr>
          <p:spPr bwMode="auto">
            <a:xfrm>
              <a:off x="273620" y="3227385"/>
              <a:ext cx="2592998" cy="2420940"/>
            </a:xfrm>
            <a:prstGeom prst="rect">
              <a:avLst/>
            </a:prstGeom>
            <a:blipFill dpi="0" rotWithShape="1">
              <a:blip r:embed="rId7"/>
              <a:srcRect/>
              <a:stretch>
                <a:fillRect/>
              </a:stretch>
            </a:blip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endParaRPr lang="en-US" altLang="en-US" sz="2800">
                <a:latin typeface="Arial Narrow" panose="020B0606020202030204" pitchFamily="34" charset="0"/>
              </a:endParaRPr>
            </a:p>
          </p:txBody>
        </p:sp>
        <p:sp>
          <p:nvSpPr>
            <p:cNvPr id="15372" name="Rectangle 1"/>
            <p:cNvSpPr>
              <a:spLocks noChangeArrowheads="1"/>
            </p:cNvSpPr>
            <p:nvPr/>
          </p:nvSpPr>
          <p:spPr bwMode="auto">
            <a:xfrm>
              <a:off x="690006" y="5695240"/>
              <a:ext cx="1760226" cy="31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latin typeface="Arial" panose="020B0604020202020204" pitchFamily="34" charset="0"/>
                </a:rPr>
                <a:t>Mark Zuckerberg</a:t>
              </a:r>
              <a:endParaRPr lang="en-US" altLang="en-US" sz="1800" dirty="0">
                <a:latin typeface="Arial" panose="020B0604020202020204" pitchFamily="34" charset="0"/>
              </a:endParaRPr>
            </a:p>
          </p:txBody>
        </p:sp>
        <p:sp>
          <p:nvSpPr>
            <p:cNvPr id="15373" name="Rectangle 2"/>
            <p:cNvSpPr>
              <a:spLocks noChangeArrowheads="1"/>
            </p:cNvSpPr>
            <p:nvPr/>
          </p:nvSpPr>
          <p:spPr bwMode="auto">
            <a:xfrm>
              <a:off x="5229998" y="1053756"/>
              <a:ext cx="2821559" cy="31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latin typeface="Arial" panose="020B0604020202020204" pitchFamily="34" charset="0"/>
                </a:rPr>
                <a:t>Larry Page and Sergey </a:t>
              </a:r>
              <a:r>
                <a:rPr lang="en-US" altLang="en-US" sz="1800" b="1" dirty="0" err="1">
                  <a:latin typeface="Arial" panose="020B0604020202020204" pitchFamily="34" charset="0"/>
                </a:rPr>
                <a:t>Brin</a:t>
              </a:r>
              <a:r>
                <a:rPr lang="en-US" altLang="en-US" sz="1800" b="1" dirty="0">
                  <a:latin typeface="Arial" panose="020B0604020202020204" pitchFamily="34" charset="0"/>
                </a:rPr>
                <a:t> </a:t>
              </a:r>
            </a:p>
          </p:txBody>
        </p:sp>
        <p:sp>
          <p:nvSpPr>
            <p:cNvPr id="15374" name="Rectangle 4"/>
            <p:cNvSpPr>
              <a:spLocks noChangeArrowheads="1"/>
            </p:cNvSpPr>
            <p:nvPr/>
          </p:nvSpPr>
          <p:spPr bwMode="auto">
            <a:xfrm>
              <a:off x="2800968" y="5827059"/>
              <a:ext cx="29902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latin typeface="Arial" panose="020B0604020202020204" pitchFamily="34" charset="0"/>
                </a:rPr>
                <a:t>Chad Hurley, Steve Chen, and Jawed Karim</a:t>
              </a:r>
            </a:p>
          </p:txBody>
        </p:sp>
        <p:sp>
          <p:nvSpPr>
            <p:cNvPr id="15375" name="Rectangle 6"/>
            <p:cNvSpPr>
              <a:spLocks noChangeArrowheads="1"/>
            </p:cNvSpPr>
            <p:nvPr/>
          </p:nvSpPr>
          <p:spPr bwMode="auto">
            <a:xfrm>
              <a:off x="6089431" y="5533682"/>
              <a:ext cx="1620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latin typeface="Arial" panose="020B0604020202020204" pitchFamily="34" charset="0"/>
                </a:rPr>
                <a:t>Evan Spiegel</a:t>
              </a:r>
            </a:p>
          </p:txBody>
        </p:sp>
        <p:sp>
          <p:nvSpPr>
            <p:cNvPr id="15376" name="Rectangle 12"/>
            <p:cNvSpPr>
              <a:spLocks noChangeArrowheads="1"/>
            </p:cNvSpPr>
            <p:nvPr/>
          </p:nvSpPr>
          <p:spPr bwMode="auto">
            <a:xfrm>
              <a:off x="916282" y="2778873"/>
              <a:ext cx="1249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dirty="0">
                  <a:solidFill>
                    <a:schemeClr val="bg1"/>
                  </a:solidFill>
                  <a:latin typeface="Arial" panose="020B0604020202020204" pitchFamily="34" charset="0"/>
                </a:rPr>
                <a:t>Bill Gates</a:t>
              </a:r>
              <a:endParaRPr lang="en-US" altLang="en-US" sz="1800" dirty="0">
                <a:solidFill>
                  <a:schemeClr val="bg1"/>
                </a:solidFill>
                <a:latin typeface="Arial" panose="020B0604020202020204" pitchFamily="34" charset="0"/>
              </a:endParaRPr>
            </a:p>
          </p:txBody>
        </p:sp>
        <p:sp>
          <p:nvSpPr>
            <p:cNvPr id="15377" name="Rectangle 13"/>
            <p:cNvSpPr>
              <a:spLocks noChangeArrowheads="1"/>
            </p:cNvSpPr>
            <p:nvPr/>
          </p:nvSpPr>
          <p:spPr bwMode="auto">
            <a:xfrm>
              <a:off x="3640735" y="1281161"/>
              <a:ext cx="1209044" cy="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eaLnBrk="1" hangingPunct="1">
                <a:spcBef>
                  <a:spcPct val="0"/>
                </a:spcBef>
                <a:buClrTx/>
                <a:buFontTx/>
                <a:buNone/>
              </a:pPr>
              <a:r>
                <a:rPr lang="en-US" altLang="en-US" sz="1800" b="1">
                  <a:latin typeface="Arial" panose="020B0604020202020204" pitchFamily="34" charset="0"/>
                </a:rPr>
                <a:t>Steve Jobs</a:t>
              </a:r>
            </a:p>
          </p:txBody>
        </p:sp>
        <p:sp>
          <p:nvSpPr>
            <p:cNvPr id="15370" name="Rectangle 10"/>
            <p:cNvSpPr>
              <a:spLocks noChangeArrowheads="1"/>
            </p:cNvSpPr>
            <p:nvPr/>
          </p:nvSpPr>
          <p:spPr bwMode="auto">
            <a:xfrm>
              <a:off x="2833799" y="3277070"/>
              <a:ext cx="2839245" cy="2518398"/>
            </a:xfrm>
            <a:prstGeom prst="rect">
              <a:avLst/>
            </a:prstGeom>
            <a:blipFill dpi="0" rotWithShape="1">
              <a:blip r:embed="rId8">
                <a:alphaModFix amt="85000"/>
              </a:blip>
              <a:srcRect/>
              <a:stretch>
                <a:fillRect/>
              </a:stretch>
            </a:blipFill>
            <a:ln>
              <a:noFill/>
            </a:ln>
            <a:effectLst>
              <a:outerShdw blurRad="50800" dist="50800" dir="5400000" algn="ctr" rotWithShape="0">
                <a:srgbClr val="000000">
                  <a:alpha val="32000"/>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endParaRPr lang="en-US" altLang="en-US" sz="2800">
                <a:latin typeface="Arial Narrow" panose="020B0606020202030204" pitchFamily="34" charset="0"/>
              </a:endParaRP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42531" y="3204818"/>
              <a:ext cx="2934741" cy="2201056"/>
            </a:xfrm>
            <a:prstGeom prst="rect">
              <a:avLst/>
            </a:prstGeom>
          </p:spPr>
        </p:pic>
      </p:gr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normAutofit/>
          </a:bodyPr>
          <a:lstStyle/>
          <a:p>
            <a:pPr eaLnBrk="1" fontAlgn="auto" hangingPunct="1">
              <a:spcAft>
                <a:spcPts val="0"/>
              </a:spcAft>
              <a:defRPr/>
            </a:pPr>
            <a:r>
              <a:rPr lang="en-US" b="1" dirty="0">
                <a:solidFill>
                  <a:srgbClr val="002060"/>
                </a:solidFill>
              </a:rPr>
              <a:t>Definition </a:t>
            </a:r>
          </a:p>
        </p:txBody>
      </p:sp>
      <p:sp>
        <p:nvSpPr>
          <p:cNvPr id="3" name="Content Placeholder 2"/>
          <p:cNvSpPr>
            <a:spLocks noGrp="1"/>
          </p:cNvSpPr>
          <p:nvPr>
            <p:ph idx="1"/>
          </p:nvPr>
        </p:nvSpPr>
        <p:spPr>
          <a:xfrm>
            <a:off x="0" y="1600200"/>
            <a:ext cx="8153400" cy="3429000"/>
          </a:xfrm>
        </p:spPr>
        <p:txBody>
          <a:bodyPr rtlCol="0">
            <a:normAutofit fontScale="25000" lnSpcReduction="20000"/>
          </a:bodyPr>
          <a:lstStyle/>
          <a:p>
            <a:pPr marL="274320" indent="-274320" algn="ctr" eaLnBrk="1" fontAlgn="auto" hangingPunct="1">
              <a:spcAft>
                <a:spcPts val="0"/>
              </a:spcAft>
              <a:buFontTx/>
              <a:buNone/>
              <a:defRPr/>
            </a:pPr>
            <a:r>
              <a:rPr lang="en-US" sz="12000" b="1" i="1" dirty="0" err="1"/>
              <a:t>Technoprenuer</a:t>
            </a:r>
            <a:r>
              <a:rPr lang="en-US" sz="12000" b="1" i="1" dirty="0"/>
              <a:t> ???</a:t>
            </a:r>
          </a:p>
          <a:p>
            <a:pPr marL="274320" indent="-274320" eaLnBrk="1" fontAlgn="auto" hangingPunct="1">
              <a:spcAft>
                <a:spcPts val="0"/>
              </a:spcAft>
              <a:buFontTx/>
              <a:buNone/>
              <a:defRPr/>
            </a:pPr>
            <a:endParaRPr lang="en-US" sz="12000" b="1" i="1" dirty="0">
              <a:solidFill>
                <a:srgbClr val="FF0000"/>
              </a:solidFill>
            </a:endParaRPr>
          </a:p>
          <a:p>
            <a:pPr marL="274320" indent="-274320" eaLnBrk="1" fontAlgn="auto" hangingPunct="1">
              <a:spcAft>
                <a:spcPts val="0"/>
              </a:spcAft>
              <a:buFontTx/>
              <a:buNone/>
              <a:defRPr/>
            </a:pPr>
            <a:endParaRPr lang="en-US" sz="4600" b="1" i="1" dirty="0">
              <a:solidFill>
                <a:srgbClr val="FF0000"/>
              </a:solidFill>
            </a:endParaRPr>
          </a:p>
          <a:p>
            <a:pPr marL="641033" lvl="1" indent="-274320" algn="just" eaLnBrk="1" fontAlgn="auto" hangingPunct="1">
              <a:spcAft>
                <a:spcPts val="0"/>
              </a:spcAft>
              <a:buFont typeface="Wingdings" pitchFamily="2" charset="2"/>
              <a:buChar char="Ø"/>
              <a:defRPr/>
            </a:pPr>
            <a:r>
              <a:rPr lang="en-US" sz="11200" b="1" dirty="0">
                <a:cs typeface="Times New Roman" pitchFamily="18" charset="0"/>
              </a:rPr>
              <a:t>Who is </a:t>
            </a:r>
            <a:r>
              <a:rPr lang="en-US" sz="11200" b="1" dirty="0">
                <a:solidFill>
                  <a:srgbClr val="FF0000"/>
                </a:solidFill>
                <a:cs typeface="Times New Roman" pitchFamily="18" charset="0"/>
              </a:rPr>
              <a:t>technology savvy</a:t>
            </a:r>
            <a:r>
              <a:rPr lang="en-US" sz="11200" b="1" dirty="0">
                <a:cs typeface="Times New Roman" pitchFamily="18" charset="0"/>
              </a:rPr>
              <a:t>, </a:t>
            </a:r>
            <a:r>
              <a:rPr lang="en-US" sz="11200" b="1" dirty="0">
                <a:solidFill>
                  <a:srgbClr val="FF0000"/>
                </a:solidFill>
                <a:cs typeface="Times New Roman" pitchFamily="18" charset="0"/>
              </a:rPr>
              <a:t>creative</a:t>
            </a:r>
            <a:r>
              <a:rPr lang="en-US" sz="11200" b="1" dirty="0">
                <a:cs typeface="Times New Roman" pitchFamily="18" charset="0"/>
              </a:rPr>
              <a:t>, </a:t>
            </a:r>
            <a:r>
              <a:rPr lang="en-US" sz="11200" b="1" dirty="0">
                <a:solidFill>
                  <a:srgbClr val="FF0000"/>
                </a:solidFill>
                <a:cs typeface="Times New Roman" pitchFamily="18" charset="0"/>
              </a:rPr>
              <a:t>innovative,</a:t>
            </a:r>
            <a:r>
              <a:rPr lang="en-US" sz="11200" b="1" dirty="0">
                <a:cs typeface="Times New Roman" pitchFamily="18" charset="0"/>
              </a:rPr>
              <a:t> </a:t>
            </a:r>
            <a:r>
              <a:rPr lang="en-US" sz="11200" b="1" dirty="0">
                <a:solidFill>
                  <a:srgbClr val="FF0000"/>
                </a:solidFill>
                <a:cs typeface="Times New Roman" pitchFamily="18" charset="0"/>
              </a:rPr>
              <a:t>dynamic</a:t>
            </a:r>
            <a:r>
              <a:rPr lang="en-US" sz="11200" b="1" dirty="0">
                <a:cs typeface="Times New Roman" pitchFamily="18" charset="0"/>
              </a:rPr>
              <a:t>, </a:t>
            </a:r>
            <a:r>
              <a:rPr lang="en-US" sz="11200" b="1" dirty="0">
                <a:solidFill>
                  <a:srgbClr val="FF0000"/>
                </a:solidFill>
                <a:cs typeface="Times New Roman" pitchFamily="18" charset="0"/>
              </a:rPr>
              <a:t>dares to be different</a:t>
            </a:r>
            <a:r>
              <a:rPr lang="en-US" sz="11200" b="1" dirty="0">
                <a:cs typeface="Times New Roman" pitchFamily="18" charset="0"/>
              </a:rPr>
              <a:t>, </a:t>
            </a:r>
            <a:r>
              <a:rPr lang="en-US" sz="11200" b="1" dirty="0">
                <a:solidFill>
                  <a:srgbClr val="FF0000"/>
                </a:solidFill>
                <a:cs typeface="Times New Roman" pitchFamily="18" charset="0"/>
              </a:rPr>
              <a:t>take the unexplored path</a:t>
            </a:r>
            <a:r>
              <a:rPr lang="en-US" sz="11200" b="1" dirty="0">
                <a:cs typeface="Times New Roman" pitchFamily="18" charset="0"/>
              </a:rPr>
              <a:t>, and </a:t>
            </a:r>
            <a:r>
              <a:rPr lang="en-US" sz="11200" b="1" dirty="0">
                <a:solidFill>
                  <a:srgbClr val="FF0000"/>
                </a:solidFill>
                <a:cs typeface="Times New Roman" pitchFamily="18" charset="0"/>
              </a:rPr>
              <a:t>very passionate </a:t>
            </a:r>
            <a:r>
              <a:rPr lang="en-US" sz="11200" b="1" dirty="0">
                <a:cs typeface="Times New Roman" pitchFamily="18" charset="0"/>
              </a:rPr>
              <a:t>about their work. </a:t>
            </a:r>
          </a:p>
          <a:p>
            <a:pPr marL="274320" indent="-274320" eaLnBrk="1" fontAlgn="auto" hangingPunct="1">
              <a:spcAft>
                <a:spcPts val="0"/>
              </a:spcAft>
              <a:buFont typeface="Wingdings" pitchFamily="2" charset="2"/>
              <a:buNone/>
              <a:defRPr/>
            </a:pPr>
            <a:endParaRPr lang="en-US" sz="5100" b="1" dirty="0"/>
          </a:p>
          <a:p>
            <a:pPr marL="274320" indent="-274320" algn="ctr" eaLnBrk="1" fontAlgn="auto" hangingPunct="1">
              <a:spcAft>
                <a:spcPts val="0"/>
              </a:spcAft>
              <a:buFont typeface="Wingdings"/>
              <a:buChar char=""/>
              <a:defRPr/>
            </a:pPr>
            <a:endParaRPr lang="en-US" dirty="0"/>
          </a:p>
          <a:p>
            <a:pPr marL="274320" indent="-274320" algn="ctr" eaLnBrk="1" fontAlgn="auto" hangingPunct="1">
              <a:spcAft>
                <a:spcPts val="0"/>
              </a:spcAft>
              <a:buFont typeface="Wingdings" pitchFamily="2" charset="2"/>
              <a:buNone/>
              <a:defRPr/>
            </a:pPr>
            <a:endParaRPr lang="en-US" dirty="0"/>
          </a:p>
          <a:p>
            <a:pPr marL="274320" indent="-274320" eaLnBrk="1" fontAlgn="auto" hangingPunct="1">
              <a:spcAft>
                <a:spcPts val="0"/>
              </a:spcAft>
              <a:buFont typeface="Wingdings" pitchFamily="2" charset="2"/>
              <a:buNone/>
              <a:defRPr/>
            </a:pPr>
            <a:endParaRPr lang="en-US" dirty="0"/>
          </a:p>
          <a:p>
            <a:pPr marL="274320" indent="-274320" eaLnBrk="1" fontAlgn="auto" hangingPunct="1">
              <a:spcAft>
                <a:spcPts val="0"/>
              </a:spcAft>
              <a:buFont typeface="Wingdings" pitchFamily="2" charset="2"/>
              <a:buNone/>
              <a:defRPr/>
            </a:pPr>
            <a:endParaRPr lang="en-US" dirty="0"/>
          </a:p>
          <a:p>
            <a:pPr marL="274320" indent="-274320" eaLnBrk="1" fontAlgn="auto" hangingPunct="1">
              <a:spcAft>
                <a:spcPts val="0"/>
              </a:spcAft>
              <a:buFont typeface="Wingdings" pitchFamily="2" charset="2"/>
              <a:buNone/>
              <a:defRPr/>
            </a:pPr>
            <a:endParaRPr lang="en-US" dirty="0"/>
          </a:p>
          <a:p>
            <a:pPr marL="274320" indent="-274320" eaLnBrk="1" fontAlgn="auto" hangingPunct="1">
              <a:spcAft>
                <a:spcPts val="0"/>
              </a:spcAft>
              <a:buFont typeface="Wingdings" pitchFamily="2" charset="2"/>
              <a:buNone/>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pitchFamily="2" charset="2"/>
              <a:buNone/>
              <a:defRPr/>
            </a:pPr>
            <a:br>
              <a:rPr lang="en-US" dirty="0"/>
            </a:br>
            <a:endParaRPr lang="en-US" dirty="0"/>
          </a:p>
        </p:txBody>
      </p:sp>
      <p:sp>
        <p:nvSpPr>
          <p:cNvPr id="16388" name="Slide Number Placeholder 3"/>
          <p:cNvSpPr>
            <a:spLocks noGrp="1"/>
          </p:cNvSpPr>
          <p:nvPr>
            <p:ph type="sldNum" sz="quarter" idx="4294967295"/>
          </p:nvPr>
        </p:nvSpPr>
        <p:spPr bwMode="auto">
          <a:xfrm>
            <a:off x="8594725" y="5648325"/>
            <a:ext cx="549275" cy="396875"/>
          </a:xfrm>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fld id="{7F75417E-C92D-4B48-A8B4-EE570C3C36E4}" type="slidenum">
              <a:rPr lang="en-US" altLang="en-US" sz="1800">
                <a:solidFill>
                  <a:srgbClr val="FFFFFF"/>
                </a:solidFill>
                <a:latin typeface="Arial" panose="020B0604020202020204" pitchFamily="34" charset="0"/>
              </a:rPr>
              <a:pPr>
                <a:spcBef>
                  <a:spcPct val="0"/>
                </a:spcBef>
                <a:buClrTx/>
                <a:buFontTx/>
                <a:buNone/>
              </a:pPr>
              <a:t>9</a:t>
            </a:fld>
            <a:endParaRPr lang="en-US" altLang="en-US" sz="1800">
              <a:solidFill>
                <a:srgbClr val="FFFFFF"/>
              </a:solidFill>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1295</TotalTime>
  <Words>1453</Words>
  <Application>Microsoft Office PowerPoint</Application>
  <PresentationFormat>On-screen Show (4:3)</PresentationFormat>
  <Paragraphs>262</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Narrow</vt:lpstr>
      <vt:lpstr>Calibri</vt:lpstr>
      <vt:lpstr>Century Gothic</vt:lpstr>
      <vt:lpstr>Garamond</vt:lpstr>
      <vt:lpstr>Wingdings</vt:lpstr>
      <vt:lpstr>Savon</vt:lpstr>
      <vt:lpstr>DTP3033N Technopreneurship</vt:lpstr>
      <vt:lpstr>Learning outcome</vt:lpstr>
      <vt:lpstr>What is Entrepreneurship?</vt:lpstr>
      <vt:lpstr>Entrepreneur</vt:lpstr>
      <vt:lpstr>Characteristics of entrepreneurs???</vt:lpstr>
      <vt:lpstr>Why Technopreneurship???</vt:lpstr>
      <vt:lpstr>TECHNOPRENEUR????</vt:lpstr>
      <vt:lpstr>FAMOUS ICONS!!!</vt:lpstr>
      <vt:lpstr>Definition </vt:lpstr>
      <vt:lpstr>Characteristics ???? </vt:lpstr>
      <vt:lpstr>Why be a Technopreneur???</vt:lpstr>
      <vt:lpstr>Example:</vt:lpstr>
      <vt:lpstr>Steps to Technopreneurship</vt:lpstr>
      <vt:lpstr>Main Tools For A Technoprenuer (1)</vt:lpstr>
      <vt:lpstr>Main Tools For A Technoprenuer (2)</vt:lpstr>
      <vt:lpstr>2 Important Questions</vt:lpstr>
      <vt:lpstr>What’s Next???</vt:lpstr>
      <vt:lpstr>What is business plan? </vt:lpstr>
      <vt:lpstr>Internally Focused Business Plans</vt:lpstr>
      <vt:lpstr>Externally Focused Business Plans</vt:lpstr>
      <vt:lpstr>Types of Business Plans</vt:lpstr>
      <vt:lpstr>Business Plan Template </vt:lpstr>
      <vt:lpstr>Why is business plan so important?</vt:lpstr>
      <vt:lpstr>PowerPoint Presentation</vt:lpstr>
      <vt:lpstr>PowerPoint Presentation</vt:lpstr>
      <vt:lpstr>First Task????</vt:lpstr>
    </vt:vector>
  </TitlesOfParts>
  <Company>xp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justtina</dc:creator>
  <cp:lastModifiedBy>0204677 LIM ZHE YUAN</cp:lastModifiedBy>
  <cp:revision>149</cp:revision>
  <cp:lastPrinted>2013-04-04T06:02:18Z</cp:lastPrinted>
  <dcterms:created xsi:type="dcterms:W3CDTF">2011-03-07T07:41:13Z</dcterms:created>
  <dcterms:modified xsi:type="dcterms:W3CDTF">2022-09-14T07:40:32Z</dcterms:modified>
</cp:coreProperties>
</file>