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31"/>
  </p:notesMasterIdLst>
  <p:handoutMasterIdLst>
    <p:handoutMasterId r:id="rId32"/>
  </p:handoutMasterIdLst>
  <p:sldIdLst>
    <p:sldId id="256" r:id="rId2"/>
    <p:sldId id="286" r:id="rId3"/>
    <p:sldId id="278" r:id="rId4"/>
    <p:sldId id="290" r:id="rId5"/>
    <p:sldId id="289" r:id="rId6"/>
    <p:sldId id="293" r:id="rId7"/>
    <p:sldId id="291" r:id="rId8"/>
    <p:sldId id="292" r:id="rId9"/>
    <p:sldId id="288" r:id="rId10"/>
    <p:sldId id="294" r:id="rId11"/>
    <p:sldId id="295" r:id="rId12"/>
    <p:sldId id="296" r:id="rId13"/>
    <p:sldId id="297" r:id="rId14"/>
    <p:sldId id="298" r:id="rId15"/>
    <p:sldId id="299" r:id="rId16"/>
    <p:sldId id="300" r:id="rId17"/>
    <p:sldId id="301" r:id="rId18"/>
    <p:sldId id="304" r:id="rId19"/>
    <p:sldId id="303" r:id="rId20"/>
    <p:sldId id="305" r:id="rId21"/>
    <p:sldId id="306" r:id="rId22"/>
    <p:sldId id="307" r:id="rId23"/>
    <p:sldId id="308" r:id="rId24"/>
    <p:sldId id="309" r:id="rId25"/>
    <p:sldId id="310" r:id="rId26"/>
    <p:sldId id="311" r:id="rId27"/>
    <p:sldId id="312" r:id="rId28"/>
    <p:sldId id="313" r:id="rId29"/>
    <p:sldId id="280" r:id="rId3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7F9977-342C-4432-9407-E97459CA7195}">
          <p14:sldIdLst>
            <p14:sldId id="256"/>
            <p14:sldId id="286"/>
            <p14:sldId id="278"/>
            <p14:sldId id="290"/>
            <p14:sldId id="289"/>
            <p14:sldId id="293"/>
            <p14:sldId id="291"/>
            <p14:sldId id="292"/>
            <p14:sldId id="288"/>
            <p14:sldId id="294"/>
            <p14:sldId id="295"/>
            <p14:sldId id="296"/>
            <p14:sldId id="297"/>
            <p14:sldId id="298"/>
            <p14:sldId id="299"/>
            <p14:sldId id="300"/>
            <p14:sldId id="301"/>
            <p14:sldId id="304"/>
            <p14:sldId id="303"/>
            <p14:sldId id="305"/>
            <p14:sldId id="306"/>
            <p14:sldId id="307"/>
            <p14:sldId id="308"/>
            <p14:sldId id="309"/>
            <p14:sldId id="310"/>
            <p14:sldId id="311"/>
            <p14:sldId id="312"/>
            <p14:sldId id="313"/>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6382" autoAdjust="0"/>
  </p:normalViewPr>
  <p:slideViewPr>
    <p:cSldViewPr>
      <p:cViewPr>
        <p:scale>
          <a:sx n="71" d="100"/>
          <a:sy n="71" d="100"/>
        </p:scale>
        <p:origin x="174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469039C-D2A5-4B5D-BCCE-9DD9E558E2EF}" type="datetimeFigureOut">
              <a:rPr lang="en-US"/>
              <a:pPr>
                <a:defRPr/>
              </a:pPr>
              <a:t>9/21/2022</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5A3C3F-949F-4575-B3DB-07B8690E929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6E282AC-5861-447D-BA9C-7A1AE35324E4}" type="datetimeFigureOut">
              <a:rPr lang="en-US"/>
              <a:pPr>
                <a:defRPr/>
              </a:pPr>
              <a:t>9/21/2022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FB886BE-6486-47B0-8D09-47B72DCB33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Difference between LLP vs </a:t>
            </a:r>
            <a:r>
              <a:rPr lang="en-MY" dirty="0" err="1"/>
              <a:t>SdnBhd</a:t>
            </a:r>
            <a:r>
              <a:rPr lang="en-MY" dirty="0"/>
              <a:t>:</a:t>
            </a:r>
          </a:p>
          <a:p>
            <a:pPr marL="0" indent="0">
              <a:buFont typeface="Arial" panose="020B0604020202020204" pitchFamily="34" charset="0"/>
              <a:buNone/>
            </a:pPr>
            <a:endParaRPr lang="en-MY" dirty="0"/>
          </a:p>
          <a:p>
            <a:pPr marL="0" indent="0">
              <a:buFont typeface="Arial" panose="020B0604020202020204" pitchFamily="34" charset="0"/>
              <a:buNone/>
            </a:pPr>
            <a:endParaRPr lang="en-MY" dirty="0"/>
          </a:p>
          <a:p>
            <a:pPr marL="171450" indent="-171450">
              <a:buFont typeface="Arial" panose="020B0604020202020204" pitchFamily="34" charset="0"/>
              <a:buChar char="•"/>
            </a:pPr>
            <a:r>
              <a:rPr lang="en-MY" dirty="0"/>
              <a:t>LLP powers scale economy e.g. industrial sectors that has little competitors and requires huge amount of capital - supports &amp; impacts country economy</a:t>
            </a:r>
          </a:p>
          <a:p>
            <a:pPr marL="0" indent="0">
              <a:buFont typeface="Arial" panose="020B0604020202020204" pitchFamily="34" charset="0"/>
              <a:buNone/>
            </a:pPr>
            <a:r>
              <a:rPr lang="en-MY" dirty="0"/>
              <a:t>E.g. Education, Medical, Defences, Waste management </a:t>
            </a:r>
          </a:p>
          <a:p>
            <a:pPr marL="171450" indent="-171450">
              <a:buFont typeface="Arial" panose="020B0604020202020204" pitchFamily="34" charset="0"/>
              <a:buChar char="•"/>
            </a:pPr>
            <a:endParaRPr lang="en-MY" dirty="0"/>
          </a:p>
          <a:p>
            <a:pPr marL="171450" indent="-171450">
              <a:buFont typeface="Arial" panose="020B0604020202020204" pitchFamily="34" charset="0"/>
              <a:buChar char="•"/>
            </a:pPr>
            <a:r>
              <a:rPr lang="en-MY" dirty="0" err="1"/>
              <a:t>SdnBhd</a:t>
            </a:r>
            <a:r>
              <a:rPr lang="en-MY" dirty="0"/>
              <a:t> powers economy </a:t>
            </a:r>
            <a:r>
              <a:rPr lang="en-MY" dirty="0" err="1"/>
              <a:t>e.g</a:t>
            </a:r>
            <a:r>
              <a:rPr lang="en-MY" dirty="0"/>
              <a:t> industrial sectors that has lots of competitors and require adequate capital – lower than LLP</a:t>
            </a:r>
          </a:p>
          <a:p>
            <a:pPr marL="0" indent="0">
              <a:buFont typeface="Arial" panose="020B0604020202020204" pitchFamily="34" charset="0"/>
              <a:buNone/>
            </a:pPr>
            <a:r>
              <a:rPr lang="en-MY" dirty="0"/>
              <a:t>E.g. Trading, finance, marketing, manufacturing, food and beverage</a:t>
            </a:r>
          </a:p>
          <a:p>
            <a:pPr marL="171450" indent="-171450">
              <a:buFont typeface="Arial" panose="020B0604020202020204" pitchFamily="34" charset="0"/>
              <a:buChar char="•"/>
            </a:pPr>
            <a:endParaRPr lang="en-MY" dirty="0"/>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11</a:t>
            </a:fld>
            <a:endParaRPr lang="en-US" altLang="en-US"/>
          </a:p>
        </p:txBody>
      </p:sp>
    </p:spTree>
    <p:extLst>
      <p:ext uri="{BB962C8B-B14F-4D97-AF65-F5344CB8AC3E}">
        <p14:creationId xmlns:p14="http://schemas.microsoft.com/office/powerpoint/2010/main" val="108947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a:defRPr/>
            </a:pPr>
            <a:fld id="{35CD390E-D97C-4FA9-A5A7-06299BB220C0}" type="slidenum">
              <a:rPr lang="en-US" altLang="en-US" smtClean="0"/>
              <a:pPr>
                <a:defRPr/>
              </a:pPr>
              <a:t>‹#›</a:t>
            </a:fld>
            <a:endParaRPr lang="en-US" altLang="en-US"/>
          </a:p>
        </p:txBody>
      </p:sp>
    </p:spTree>
    <p:extLst>
      <p:ext uri="{BB962C8B-B14F-4D97-AF65-F5344CB8AC3E}">
        <p14:creationId xmlns:p14="http://schemas.microsoft.com/office/powerpoint/2010/main" val="32490643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E64789-6C46-4CDD-B5DD-2CCD316B6DF0}" type="slidenum">
              <a:rPr lang="en-US" altLang="en-US" smtClean="0"/>
              <a:pPr>
                <a:defRPr/>
              </a:pPr>
              <a:t>‹#›</a:t>
            </a:fld>
            <a:endParaRPr lang="en-US" altLang="en-US"/>
          </a:p>
        </p:txBody>
      </p:sp>
    </p:spTree>
    <p:extLst>
      <p:ext uri="{BB962C8B-B14F-4D97-AF65-F5344CB8AC3E}">
        <p14:creationId xmlns:p14="http://schemas.microsoft.com/office/powerpoint/2010/main" val="320396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FE9430-EAD2-4B6E-A657-83CADB2D7149}" type="slidenum">
              <a:rPr lang="en-US" altLang="en-US" smtClean="0"/>
              <a:pPr>
                <a:defRPr/>
              </a:pPr>
              <a:t>‹#›</a:t>
            </a:fld>
            <a:endParaRPr lang="en-US" altLang="en-US"/>
          </a:p>
        </p:txBody>
      </p:sp>
    </p:spTree>
    <p:extLst>
      <p:ext uri="{BB962C8B-B14F-4D97-AF65-F5344CB8AC3E}">
        <p14:creationId xmlns:p14="http://schemas.microsoft.com/office/powerpoint/2010/main" val="50756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531537B-28C6-433B-8500-64AF9DB0CB07}" type="slidenum">
              <a:rPr lang="en-US" altLang="en-US" smtClean="0"/>
              <a:pPr>
                <a:defRPr/>
              </a:pPr>
              <a:t>‹#›</a:t>
            </a:fld>
            <a:endParaRPr lang="en-US" altLang="en-US"/>
          </a:p>
        </p:txBody>
      </p:sp>
    </p:spTree>
    <p:extLst>
      <p:ext uri="{BB962C8B-B14F-4D97-AF65-F5344CB8AC3E}">
        <p14:creationId xmlns:p14="http://schemas.microsoft.com/office/powerpoint/2010/main" val="4007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p>
        </p:txBody>
      </p:sp>
      <p:sp>
        <p:nvSpPr>
          <p:cNvPr id="6" name="Slide Number Placeholder 5"/>
          <p:cNvSpPr>
            <a:spLocks noGrp="1"/>
          </p:cNvSpPr>
          <p:nvPr>
            <p:ph type="sldNum" sz="quarter" idx="12"/>
          </p:nvPr>
        </p:nvSpPr>
        <p:spPr>
          <a:xfrm>
            <a:off x="6453378" y="5211060"/>
            <a:ext cx="1584198" cy="228600"/>
          </a:xfrm>
        </p:spPr>
        <p:txBody>
          <a:bodyPr/>
          <a:lstStyle/>
          <a:p>
            <a:pPr>
              <a:defRPr/>
            </a:pPr>
            <a:fld id="{D5BE294A-55EC-48EF-B74A-D80579E15E2D}" type="slidenum">
              <a:rPr lang="en-US" altLang="en-US" smtClean="0"/>
              <a:pPr>
                <a:defRPr/>
              </a:pPr>
              <a:t>‹#›</a:t>
            </a:fld>
            <a:endParaRPr lang="en-US" altLang="en-US"/>
          </a:p>
        </p:txBody>
      </p:sp>
    </p:spTree>
    <p:extLst>
      <p:ext uri="{BB962C8B-B14F-4D97-AF65-F5344CB8AC3E}">
        <p14:creationId xmlns:p14="http://schemas.microsoft.com/office/powerpoint/2010/main" val="3609659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55DA0D6-9779-448E-B1B4-DF0048998583}" type="slidenum">
              <a:rPr lang="en-US" altLang="en-US" smtClean="0"/>
              <a:pPr>
                <a:defRPr/>
              </a:pPr>
              <a:t>‹#›</a:t>
            </a:fld>
            <a:endParaRPr lang="en-US" altLang="en-US"/>
          </a:p>
        </p:txBody>
      </p:sp>
    </p:spTree>
    <p:extLst>
      <p:ext uri="{BB962C8B-B14F-4D97-AF65-F5344CB8AC3E}">
        <p14:creationId xmlns:p14="http://schemas.microsoft.com/office/powerpoint/2010/main" val="284153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19F673-4232-48E3-A438-185E617B92FC}" type="slidenum">
              <a:rPr lang="en-US" altLang="en-US" smtClean="0"/>
              <a:pPr>
                <a:defRPr/>
              </a:pPr>
              <a:t>‹#›</a:t>
            </a:fld>
            <a:endParaRPr lang="en-US" altLang="en-US"/>
          </a:p>
        </p:txBody>
      </p:sp>
    </p:spTree>
    <p:extLst>
      <p:ext uri="{BB962C8B-B14F-4D97-AF65-F5344CB8AC3E}">
        <p14:creationId xmlns:p14="http://schemas.microsoft.com/office/powerpoint/2010/main" val="26025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362F274-FCD5-460A-9304-61084666BB6C}" type="slidenum">
              <a:rPr lang="en-US" altLang="en-US" smtClean="0"/>
              <a:pPr>
                <a:defRPr/>
              </a:pPr>
              <a:t>‹#›</a:t>
            </a:fld>
            <a:endParaRPr lang="en-US" altLang="en-US"/>
          </a:p>
        </p:txBody>
      </p:sp>
    </p:spTree>
    <p:extLst>
      <p:ext uri="{BB962C8B-B14F-4D97-AF65-F5344CB8AC3E}">
        <p14:creationId xmlns:p14="http://schemas.microsoft.com/office/powerpoint/2010/main" val="4078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35D0A3-3639-498F-9E80-428F7210789A}" type="slidenum">
              <a:rPr lang="en-US" altLang="en-US" smtClean="0"/>
              <a:pPr>
                <a:defRPr/>
              </a:pPr>
              <a:t>‹#›</a:t>
            </a:fld>
            <a:endParaRPr lang="en-US" altLang="en-US"/>
          </a:p>
        </p:txBody>
      </p:sp>
    </p:spTree>
    <p:extLst>
      <p:ext uri="{BB962C8B-B14F-4D97-AF65-F5344CB8AC3E}">
        <p14:creationId xmlns:p14="http://schemas.microsoft.com/office/powerpoint/2010/main" val="123750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pPr>
              <a:defRPr/>
            </a:pPr>
            <a:fld id="{7162CC5E-43DA-4F9D-9DA1-CCEF20A0EBBE}" type="slidenum">
              <a:rPr lang="en-US" altLang="en-US" smtClean="0"/>
              <a:pPr>
                <a:defRPr/>
              </a:pPr>
              <a:t>‹#›</a:t>
            </a:fld>
            <a:endParaRPr lang="en-US" alt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0530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pPr>
              <a:defRPr/>
            </a:pPr>
            <a:fld id="{A07767D0-18F2-4539-A2D6-7DC420929F14}" type="slidenum">
              <a:rPr lang="en-US" altLang="en-US" smtClean="0"/>
              <a:pPr>
                <a:defRPr/>
              </a:pPr>
              <a:t>‹#›</a:t>
            </a:fld>
            <a:endParaRPr lang="en-US" alt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1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7162CC5E-43DA-4F9D-9DA1-CCEF20A0EBBE}" type="slidenum">
              <a:rPr lang="en-US" altLang="en-US" smtClean="0"/>
              <a:pPr>
                <a:defRPr/>
              </a:pPr>
              <a:t>‹#›</a:t>
            </a:fld>
            <a:endParaRPr lang="en-US" altLang="en-US"/>
          </a:p>
        </p:txBody>
      </p:sp>
    </p:spTree>
    <p:extLst>
      <p:ext uri="{BB962C8B-B14F-4D97-AF65-F5344CB8AC3E}">
        <p14:creationId xmlns:p14="http://schemas.microsoft.com/office/powerpoint/2010/main" val="16330490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1446" y="1295400"/>
            <a:ext cx="7543800" cy="2593975"/>
          </a:xfrm>
        </p:spPr>
        <p:txBody>
          <a:bodyPr/>
          <a:lstStyle/>
          <a:p>
            <a:pPr eaLnBrk="1" fontAlgn="auto" hangingPunct="1">
              <a:spcAft>
                <a:spcPts val="0"/>
              </a:spcAft>
              <a:defRPr/>
            </a:pPr>
            <a:r>
              <a:rPr lang="en-US" sz="3600" b="1" dirty="0"/>
              <a:t>DTP3033N</a:t>
            </a:r>
            <a:br>
              <a:rPr lang="en-US" sz="3600" b="1" dirty="0"/>
            </a:br>
            <a:r>
              <a:rPr lang="en-US" sz="3600" b="1" dirty="0" err="1"/>
              <a:t>Technopreneurship</a:t>
            </a:r>
            <a:endParaRPr lang="en-MY" sz="3600" b="1" dirty="0"/>
          </a:p>
        </p:txBody>
      </p:sp>
      <p:sp>
        <p:nvSpPr>
          <p:cNvPr id="5" name="Subtitle 4"/>
          <p:cNvSpPr>
            <a:spLocks noGrp="1"/>
          </p:cNvSpPr>
          <p:nvPr>
            <p:ph type="subTitle" idx="1"/>
          </p:nvPr>
        </p:nvSpPr>
        <p:spPr>
          <a:xfrm>
            <a:off x="1752601" y="3857745"/>
            <a:ext cx="5715000" cy="1066800"/>
          </a:xfrm>
        </p:spPr>
        <p:txBody>
          <a:bodyPr rtlCol="0">
            <a:normAutofit/>
          </a:bodyPr>
          <a:lstStyle/>
          <a:p>
            <a:pPr>
              <a:defRPr/>
            </a:pPr>
            <a:r>
              <a:rPr lang="en-US" sz="2000" b="1" dirty="0">
                <a:solidFill>
                  <a:srgbClr val="C00000"/>
                </a:solidFill>
              </a:rPr>
              <a:t>Topic 1: Why Entrepreneurship and starting a business? (Cont.)</a:t>
            </a:r>
            <a:endParaRPr lang="en-MY" sz="2000" b="1" dirty="0">
              <a:solidFill>
                <a:srgbClr val="C00000"/>
              </a:solidFill>
            </a:endParaRPr>
          </a:p>
        </p:txBody>
      </p:sp>
      <p:sp>
        <p:nvSpPr>
          <p:cNvPr id="4101" name="Slide Number Placeholder 5"/>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3742377-5F00-477B-B17E-81CCB564ABA9}" type="slidenum">
              <a:rPr lang="en-US" altLang="en-US" sz="1800">
                <a:solidFill>
                  <a:srgbClr val="FFFFFF"/>
                </a:solidFill>
                <a:latin typeface="Arial" panose="020B0604020202020204" pitchFamily="34" charset="0"/>
              </a:rPr>
              <a:pPr>
                <a:spcBef>
                  <a:spcPct val="0"/>
                </a:spcBef>
                <a:buClrTx/>
                <a:buFontTx/>
                <a:buNone/>
              </a:pPr>
              <a:t>1</a:t>
            </a:fld>
            <a:endParaRPr lang="en-US" altLang="en-US" sz="1800">
              <a:solidFill>
                <a:srgbClr val="FFFFFF"/>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7680960" cy="609600"/>
          </a:xfrm>
        </p:spPr>
        <p:txBody>
          <a:bodyPr>
            <a:normAutofit fontScale="90000"/>
          </a:bodyPr>
          <a:lstStyle/>
          <a:p>
            <a:pPr algn="ctr"/>
            <a:r>
              <a:rPr lang="en-US" dirty="0">
                <a:solidFill>
                  <a:srgbClr val="FF0000"/>
                </a:solidFill>
              </a:rPr>
              <a:t>Brief explanation:</a:t>
            </a:r>
          </a:p>
        </p:txBody>
      </p:sp>
      <p:sp>
        <p:nvSpPr>
          <p:cNvPr id="3" name="Content Placeholder 2"/>
          <p:cNvSpPr>
            <a:spLocks noGrp="1"/>
          </p:cNvSpPr>
          <p:nvPr>
            <p:ph idx="1"/>
          </p:nvPr>
        </p:nvSpPr>
        <p:spPr>
          <a:xfrm>
            <a:off x="304800" y="990600"/>
            <a:ext cx="8305800" cy="4800600"/>
          </a:xfrm>
        </p:spPr>
        <p:txBody>
          <a:bodyPr/>
          <a:lstStyle/>
          <a:p>
            <a:r>
              <a:rPr lang="en-US" b="1" dirty="0"/>
              <a:t>Sole Proprietorship</a:t>
            </a:r>
            <a:endParaRPr lang="en-US" dirty="0"/>
          </a:p>
          <a:p>
            <a:pPr lvl="1"/>
            <a:r>
              <a:rPr lang="en-US" dirty="0"/>
              <a:t>simplest and cheapest to establish.</a:t>
            </a:r>
          </a:p>
          <a:p>
            <a:pPr lvl="1"/>
            <a:r>
              <a:rPr lang="en-US" dirty="0"/>
              <a:t>required to pay an annual fee - Companies Commission of Malaysia (SSM)</a:t>
            </a:r>
          </a:p>
          <a:p>
            <a:pPr lvl="1"/>
            <a:r>
              <a:rPr lang="en-US" dirty="0"/>
              <a:t>owned solely by only one individual</a:t>
            </a:r>
          </a:p>
          <a:p>
            <a:pPr lvl="1"/>
            <a:r>
              <a:rPr lang="en-US" dirty="0"/>
              <a:t>Only Malaysian citizens or permanent residents are permitted to register under this business entity.</a:t>
            </a:r>
          </a:p>
          <a:p>
            <a:pPr lvl="1"/>
            <a:endParaRPr lang="en-US" dirty="0"/>
          </a:p>
          <a:p>
            <a:r>
              <a:rPr lang="en-US" b="1" dirty="0"/>
              <a:t>Partnership</a:t>
            </a:r>
            <a:endParaRPr lang="en-US" dirty="0"/>
          </a:p>
          <a:p>
            <a:pPr lvl="1"/>
            <a:r>
              <a:rPr lang="en-US" dirty="0"/>
              <a:t>there are more than 1 owner. </a:t>
            </a:r>
          </a:p>
          <a:p>
            <a:pPr lvl="1"/>
            <a:r>
              <a:rPr lang="en-US" dirty="0"/>
              <a:t> joint-entity holder with 2 or more people and a maximum of 20 members.</a:t>
            </a:r>
          </a:p>
          <a:p>
            <a:pPr lvl="1"/>
            <a:r>
              <a:rPr lang="en-US" dirty="0"/>
              <a:t>only Malaysian citizens of permanent residents are permitted to register partnerships.</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10</a:t>
            </a:fld>
            <a:endParaRPr lang="en-US" altLang="en-US"/>
          </a:p>
        </p:txBody>
      </p:sp>
    </p:spTree>
    <p:extLst>
      <p:ext uri="{BB962C8B-B14F-4D97-AF65-F5344CB8AC3E}">
        <p14:creationId xmlns:p14="http://schemas.microsoft.com/office/powerpoint/2010/main" val="329738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7680960" cy="609600"/>
          </a:xfrm>
        </p:spPr>
        <p:txBody>
          <a:bodyPr>
            <a:normAutofit fontScale="90000"/>
          </a:bodyPr>
          <a:lstStyle/>
          <a:p>
            <a:pPr algn="ctr"/>
            <a:r>
              <a:rPr lang="en-US" dirty="0">
                <a:solidFill>
                  <a:srgbClr val="FF0000"/>
                </a:solidFill>
              </a:rPr>
              <a:t>Brief explanation:</a:t>
            </a:r>
          </a:p>
        </p:txBody>
      </p:sp>
      <p:sp>
        <p:nvSpPr>
          <p:cNvPr id="3" name="Content Placeholder 2"/>
          <p:cNvSpPr>
            <a:spLocks noGrp="1"/>
          </p:cNvSpPr>
          <p:nvPr>
            <p:ph idx="1"/>
          </p:nvPr>
        </p:nvSpPr>
        <p:spPr>
          <a:xfrm>
            <a:off x="304800" y="990600"/>
            <a:ext cx="8305800" cy="4800600"/>
          </a:xfrm>
        </p:spPr>
        <p:txBody>
          <a:bodyPr/>
          <a:lstStyle/>
          <a:p>
            <a:r>
              <a:rPr lang="en-US" b="1" dirty="0"/>
              <a:t>Limited Liability Partnership(LLP)</a:t>
            </a:r>
            <a:endParaRPr lang="en-US" dirty="0"/>
          </a:p>
          <a:p>
            <a:pPr lvl="1"/>
            <a:r>
              <a:rPr lang="en-US" dirty="0"/>
              <a:t>hybrid between a partnership and private limited company</a:t>
            </a:r>
          </a:p>
          <a:p>
            <a:pPr lvl="1"/>
            <a:r>
              <a:rPr lang="en-US" dirty="0"/>
              <a:t>corporate and a separate legal entity from its partners.</a:t>
            </a:r>
          </a:p>
          <a:p>
            <a:pPr lvl="1"/>
            <a:r>
              <a:rPr lang="en-US" dirty="0"/>
              <a:t>fewer compliance requirements </a:t>
            </a:r>
          </a:p>
          <a:p>
            <a:pPr lvl="1"/>
            <a:endParaRPr lang="en-US" dirty="0"/>
          </a:p>
          <a:p>
            <a:r>
              <a:rPr lang="en-US" b="1" dirty="0"/>
              <a:t>Private Limited Company / </a:t>
            </a:r>
            <a:r>
              <a:rPr lang="en-US" b="1" dirty="0" err="1"/>
              <a:t>Sendirian</a:t>
            </a:r>
            <a:r>
              <a:rPr lang="en-US" b="1" dirty="0"/>
              <a:t> </a:t>
            </a:r>
            <a:r>
              <a:rPr lang="en-US" b="1" dirty="0" err="1"/>
              <a:t>Berhad</a:t>
            </a:r>
            <a:r>
              <a:rPr lang="en-US" b="1" dirty="0"/>
              <a:t> (</a:t>
            </a:r>
            <a:r>
              <a:rPr lang="en-US" b="1" dirty="0" err="1"/>
              <a:t>Sdn</a:t>
            </a:r>
            <a:r>
              <a:rPr lang="en-US" b="1" dirty="0"/>
              <a:t> </a:t>
            </a:r>
            <a:r>
              <a:rPr lang="en-US" b="1" dirty="0" err="1"/>
              <a:t>Bhd</a:t>
            </a:r>
            <a:r>
              <a:rPr lang="en-US" b="1" dirty="0"/>
              <a:t>)</a:t>
            </a:r>
            <a:endParaRPr lang="en-US" dirty="0"/>
          </a:p>
          <a:p>
            <a:pPr lvl="1"/>
            <a:r>
              <a:rPr lang="en-US" dirty="0"/>
              <a:t>separate legal entity from its owners </a:t>
            </a:r>
          </a:p>
          <a:p>
            <a:pPr lvl="1"/>
            <a:r>
              <a:rPr lang="en-US" dirty="0"/>
              <a:t>company is considered as a legal ‘person’ that can buy or sell property.</a:t>
            </a:r>
          </a:p>
          <a:p>
            <a:pPr lvl="1"/>
            <a:r>
              <a:rPr lang="en-US" dirty="0"/>
              <a:t>allows an entrepreneur to keep their finances and assets separately from the business. </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11</a:t>
            </a:fld>
            <a:endParaRPr lang="en-US" altLang="en-US"/>
          </a:p>
        </p:txBody>
      </p:sp>
    </p:spTree>
    <p:extLst>
      <p:ext uri="{BB962C8B-B14F-4D97-AF65-F5344CB8AC3E}">
        <p14:creationId xmlns:p14="http://schemas.microsoft.com/office/powerpoint/2010/main" val="33618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7680960" cy="609600"/>
          </a:xfrm>
        </p:spPr>
        <p:txBody>
          <a:bodyPr>
            <a:normAutofit fontScale="90000"/>
          </a:bodyPr>
          <a:lstStyle/>
          <a:p>
            <a:pPr algn="ctr"/>
            <a:r>
              <a:rPr lang="en-US" dirty="0">
                <a:solidFill>
                  <a:srgbClr val="FF0000"/>
                </a:solidFill>
              </a:rPr>
              <a:t>Brief explanation:</a:t>
            </a:r>
          </a:p>
        </p:txBody>
      </p:sp>
      <p:sp>
        <p:nvSpPr>
          <p:cNvPr id="3" name="Content Placeholder 2"/>
          <p:cNvSpPr>
            <a:spLocks noGrp="1"/>
          </p:cNvSpPr>
          <p:nvPr>
            <p:ph idx="1"/>
          </p:nvPr>
        </p:nvSpPr>
        <p:spPr>
          <a:xfrm>
            <a:off x="304800" y="990600"/>
            <a:ext cx="8305800" cy="4800600"/>
          </a:xfrm>
        </p:spPr>
        <p:txBody>
          <a:bodyPr/>
          <a:lstStyle/>
          <a:p>
            <a:r>
              <a:rPr lang="en-US" b="1" dirty="0"/>
              <a:t>Public Limited Company / </a:t>
            </a:r>
            <a:r>
              <a:rPr lang="en-US" b="1" dirty="0" err="1"/>
              <a:t>Berhad</a:t>
            </a:r>
            <a:r>
              <a:rPr lang="en-US" b="1" dirty="0"/>
              <a:t>(</a:t>
            </a:r>
            <a:r>
              <a:rPr lang="en-US" b="1" dirty="0" err="1"/>
              <a:t>Bhd</a:t>
            </a:r>
            <a:r>
              <a:rPr lang="en-US" b="1" dirty="0"/>
              <a:t>)</a:t>
            </a:r>
            <a:endParaRPr lang="en-US" dirty="0"/>
          </a:p>
          <a:p>
            <a:pPr lvl="1"/>
            <a:r>
              <a:rPr lang="en-US" dirty="0"/>
              <a:t>similar to private limited companies except that its shares can be offered to the public.</a:t>
            </a:r>
          </a:p>
          <a:p>
            <a:pPr lvl="1"/>
            <a:r>
              <a:rPr lang="en-US" dirty="0"/>
              <a:t>required to have a minimum of 2 shareholders and has more than 50 members and maximum number of members is unlimited. </a:t>
            </a:r>
          </a:p>
          <a:p>
            <a:pPr lvl="1"/>
            <a:endParaRPr lang="en-US"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12</a:t>
            </a:fld>
            <a:endParaRPr lang="en-US" altLang="en-US"/>
          </a:p>
        </p:txBody>
      </p:sp>
    </p:spTree>
    <p:extLst>
      <p:ext uri="{BB962C8B-B14F-4D97-AF65-F5344CB8AC3E}">
        <p14:creationId xmlns:p14="http://schemas.microsoft.com/office/powerpoint/2010/main" val="1214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81000"/>
            <a:ext cx="7680960" cy="652806"/>
          </a:xfrm>
        </p:spPr>
        <p:txBody>
          <a:bodyPr>
            <a:normAutofit fontScale="90000"/>
          </a:bodyPr>
          <a:lstStyle/>
          <a:p>
            <a:pPr algn="ctr"/>
            <a:r>
              <a:rPr lang="en-US" sz="2800" b="1" dirty="0">
                <a:solidFill>
                  <a:srgbClr val="FF0000"/>
                </a:solidFill>
              </a:rPr>
              <a:t>Companies Commission of Malaysia</a:t>
            </a:r>
            <a:br>
              <a:rPr lang="en-US" sz="2800" b="1" dirty="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457200" y="1033806"/>
            <a:ext cx="8382000" cy="4833594"/>
          </a:xfrm>
        </p:spPr>
        <p:txBody>
          <a:bodyPr/>
          <a:lstStyle/>
          <a:p>
            <a:r>
              <a:rPr lang="en-US" dirty="0"/>
              <a:t>also known as </a:t>
            </a:r>
            <a:r>
              <a:rPr lang="en-US" dirty="0" err="1"/>
              <a:t>Suruhanjaya</a:t>
            </a:r>
            <a:r>
              <a:rPr lang="en-US" dirty="0"/>
              <a:t> Syarikat Malaysia, SSM</a:t>
            </a:r>
          </a:p>
          <a:p>
            <a:r>
              <a:rPr lang="en-US" dirty="0"/>
              <a:t>statutory body which was initiated under The Act of Parliament to regulate all sort of corporate and business affairs in Malaysia.</a:t>
            </a:r>
          </a:p>
          <a:p>
            <a:r>
              <a:rPr lang="en-US" dirty="0"/>
              <a:t>established in 2001 under the Companies Commission of Malaysia Act 2001.</a:t>
            </a:r>
          </a:p>
          <a:p>
            <a:r>
              <a:rPr lang="en-US" dirty="0"/>
              <a:t>deals with all sort of regulation and policies involved with business companies</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13</a:t>
            </a:fld>
            <a:endParaRPr lang="en-US" altLang="en-US"/>
          </a:p>
        </p:txBody>
      </p:sp>
    </p:spTree>
    <p:extLst>
      <p:ext uri="{BB962C8B-B14F-4D97-AF65-F5344CB8AC3E}">
        <p14:creationId xmlns:p14="http://schemas.microsoft.com/office/powerpoint/2010/main" val="242575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642594"/>
            <a:ext cx="7680960" cy="500406"/>
          </a:xfrm>
        </p:spPr>
        <p:txBody>
          <a:bodyPr>
            <a:normAutofit fontScale="90000"/>
          </a:bodyPr>
          <a:lstStyle/>
          <a:p>
            <a:pPr algn="ctr"/>
            <a:r>
              <a:rPr lang="en-US" dirty="0">
                <a:solidFill>
                  <a:srgbClr val="FF0000"/>
                </a:solidFill>
              </a:rPr>
              <a:t>Example-Basic company registration forms</a:t>
            </a:r>
          </a:p>
        </p:txBody>
      </p:sp>
      <p:pic>
        <p:nvPicPr>
          <p:cNvPr id="5" name="Content Placeholder 4"/>
          <p:cNvPicPr>
            <a:picLocks noGrp="1" noChangeAspect="1"/>
          </p:cNvPicPr>
          <p:nvPr>
            <p:ph idx="1"/>
          </p:nvPr>
        </p:nvPicPr>
        <p:blipFill>
          <a:blip r:embed="rId2"/>
          <a:stretch>
            <a:fillRect/>
          </a:stretch>
        </p:blipFill>
        <p:spPr>
          <a:xfrm>
            <a:off x="721456" y="2133600"/>
            <a:ext cx="8077200" cy="2895600"/>
          </a:xfrm>
          <a:prstGeom prst="rect">
            <a:avLst/>
          </a:prstGeom>
        </p:spPr>
      </p:pic>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14</a:t>
            </a:fld>
            <a:endParaRPr lang="en-US" altLang="en-US"/>
          </a:p>
        </p:txBody>
      </p:sp>
    </p:spTree>
    <p:extLst>
      <p:ext uri="{BB962C8B-B14F-4D97-AF65-F5344CB8AC3E}">
        <p14:creationId xmlns:p14="http://schemas.microsoft.com/office/powerpoint/2010/main" val="149101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81000"/>
            <a:ext cx="7680960" cy="838200"/>
          </a:xfrm>
        </p:spPr>
        <p:txBody>
          <a:bodyPr>
            <a:normAutofit fontScale="90000"/>
          </a:bodyPr>
          <a:lstStyle/>
          <a:p>
            <a:pPr algn="ctr"/>
            <a:r>
              <a:rPr lang="en-US" b="1" dirty="0">
                <a:solidFill>
                  <a:srgbClr val="FF0000"/>
                </a:solidFill>
              </a:rPr>
              <a:t>Government Incentive </a:t>
            </a:r>
            <a:br>
              <a:rPr lang="en-US" b="1" dirty="0">
                <a:solidFill>
                  <a:srgbClr val="FF0000"/>
                </a:solidFill>
              </a:rPr>
            </a:br>
            <a:endParaRPr lang="en-US" b="1" dirty="0"/>
          </a:p>
        </p:txBody>
      </p:sp>
      <p:sp>
        <p:nvSpPr>
          <p:cNvPr id="3" name="Content Placeholder 2"/>
          <p:cNvSpPr>
            <a:spLocks noGrp="1"/>
          </p:cNvSpPr>
          <p:nvPr>
            <p:ph idx="1"/>
          </p:nvPr>
        </p:nvSpPr>
        <p:spPr>
          <a:xfrm>
            <a:off x="533400" y="1066800"/>
            <a:ext cx="7838622" cy="5105400"/>
          </a:xfrm>
        </p:spPr>
        <p:txBody>
          <a:bodyPr>
            <a:normAutofit fontScale="92500" lnSpcReduction="10000"/>
          </a:bodyPr>
          <a:lstStyle/>
          <a:p>
            <a:r>
              <a:rPr lang="en-US" b="1" dirty="0"/>
              <a:t>GOVERNMENT FUNDING SCHEMES</a:t>
            </a:r>
          </a:p>
          <a:p>
            <a:pPr lvl="1"/>
            <a:r>
              <a:rPr lang="en-US" b="1" dirty="0">
                <a:solidFill>
                  <a:srgbClr val="FF0000"/>
                </a:solidFill>
              </a:rPr>
              <a:t>Cradle Fund</a:t>
            </a:r>
          </a:p>
          <a:p>
            <a:pPr lvl="2"/>
            <a:r>
              <a:rPr lang="en-US" dirty="0"/>
              <a:t>Cradle Fund </a:t>
            </a:r>
            <a:r>
              <a:rPr lang="en-US" dirty="0" err="1"/>
              <a:t>Sdn</a:t>
            </a:r>
            <a:r>
              <a:rPr lang="en-US" dirty="0"/>
              <a:t> </a:t>
            </a:r>
            <a:r>
              <a:rPr lang="en-US" dirty="0" err="1"/>
              <a:t>Bhd</a:t>
            </a:r>
            <a:r>
              <a:rPr lang="en-US" dirty="0"/>
              <a:t> (Cradle) is Malaysia’s early stage start-up influencer, and has helped fund over 900 Malaysian tech start-ups and holds the highest </a:t>
            </a:r>
            <a:r>
              <a:rPr lang="en-US" dirty="0" err="1"/>
              <a:t>commercialisation</a:t>
            </a:r>
            <a:r>
              <a:rPr lang="en-US" dirty="0"/>
              <a:t> rate amongst government grants in the country.</a:t>
            </a:r>
          </a:p>
          <a:p>
            <a:pPr lvl="1"/>
            <a:endParaRPr lang="en-US" b="1" dirty="0"/>
          </a:p>
          <a:p>
            <a:pPr lvl="1"/>
            <a:r>
              <a:rPr lang="en-US" b="1" dirty="0">
                <a:solidFill>
                  <a:srgbClr val="FF0000"/>
                </a:solidFill>
              </a:rPr>
              <a:t>MDEC</a:t>
            </a:r>
          </a:p>
          <a:p>
            <a:pPr lvl="2"/>
            <a:r>
              <a:rPr lang="en-US" dirty="0"/>
              <a:t>Malaysia Digital Economy Corporation </a:t>
            </a:r>
            <a:r>
              <a:rPr lang="en-US" dirty="0" err="1"/>
              <a:t>Sdn</a:t>
            </a:r>
            <a:r>
              <a:rPr lang="en-US" dirty="0"/>
              <a:t>. Bhd. (MDEC) is the holistic, government-owned agency launched in 1996 to pioneer the transformation of Malaysia’s digital economy.</a:t>
            </a:r>
          </a:p>
          <a:p>
            <a:pPr lvl="1"/>
            <a:endParaRPr lang="en-US" b="1" dirty="0"/>
          </a:p>
          <a:p>
            <a:pPr lvl="1"/>
            <a:r>
              <a:rPr lang="en-US" b="1" dirty="0">
                <a:solidFill>
                  <a:srgbClr val="FF0000"/>
                </a:solidFill>
              </a:rPr>
              <a:t>MTDC</a:t>
            </a:r>
          </a:p>
          <a:p>
            <a:pPr lvl="2"/>
            <a:r>
              <a:rPr lang="en-US" dirty="0"/>
              <a:t>For 25 years, Malaysian Technology Development Corporation (MTDC) has been the key player in technology commercialization in Malaysia and promoting the adoption of technologies by local companies.</a:t>
            </a:r>
          </a:p>
          <a:p>
            <a:pPr lvl="1"/>
            <a:endParaRPr lang="en-US" b="1" dirty="0"/>
          </a:p>
          <a:p>
            <a:pPr lvl="1"/>
            <a:r>
              <a:rPr lang="en-US" b="1" dirty="0">
                <a:solidFill>
                  <a:srgbClr val="FF0000"/>
                </a:solidFill>
              </a:rPr>
              <a:t>MAVCAP</a:t>
            </a:r>
          </a:p>
          <a:p>
            <a:pPr lvl="2"/>
            <a:r>
              <a:rPr lang="en-US" dirty="0"/>
              <a:t>Malaysia Venture Capital Management </a:t>
            </a:r>
            <a:r>
              <a:rPr lang="en-US" dirty="0" err="1"/>
              <a:t>Berhad</a:t>
            </a:r>
            <a:r>
              <a:rPr lang="en-US" dirty="0"/>
              <a:t> (MAVCAP) raison d’être is to support seed, start-up early stage to late stage companies in the ICT industry as well as other high-growth industries. (including but not limited to content and digital media, IOT, e-commerce, financial tech, </a:t>
            </a:r>
            <a:r>
              <a:rPr lang="en-US" dirty="0" err="1"/>
              <a:t>etc</a:t>
            </a:r>
            <a:r>
              <a:rPr lang="en-US" dirty="0"/>
              <a:t>)</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15</a:t>
            </a:fld>
            <a:endParaRPr lang="en-US" altLang="en-US"/>
          </a:p>
        </p:txBody>
      </p:sp>
    </p:spTree>
    <p:extLst>
      <p:ext uri="{BB962C8B-B14F-4D97-AF65-F5344CB8AC3E}">
        <p14:creationId xmlns:p14="http://schemas.microsoft.com/office/powerpoint/2010/main" val="752420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33" y="228600"/>
            <a:ext cx="7680960" cy="990600"/>
          </a:xfrm>
        </p:spPr>
        <p:txBody>
          <a:bodyPr>
            <a:normAutofit fontScale="90000"/>
          </a:bodyPr>
          <a:lstStyle/>
          <a:p>
            <a:pPr algn="ctr"/>
            <a:r>
              <a:rPr lang="en-US" b="1" dirty="0">
                <a:solidFill>
                  <a:srgbClr val="FF0000"/>
                </a:solidFill>
              </a:rPr>
              <a:t>Government Incentive </a:t>
            </a:r>
            <a:br>
              <a:rPr lang="en-US" b="1" dirty="0">
                <a:solidFill>
                  <a:srgbClr val="FF0000"/>
                </a:solidFill>
              </a:rPr>
            </a:br>
            <a:endParaRPr lang="en-US" dirty="0"/>
          </a:p>
        </p:txBody>
      </p:sp>
      <p:sp>
        <p:nvSpPr>
          <p:cNvPr id="3" name="Content Placeholder 2"/>
          <p:cNvSpPr>
            <a:spLocks noGrp="1"/>
          </p:cNvSpPr>
          <p:nvPr>
            <p:ph idx="1"/>
          </p:nvPr>
        </p:nvSpPr>
        <p:spPr>
          <a:xfrm>
            <a:off x="347213" y="723900"/>
            <a:ext cx="8458200" cy="5753100"/>
          </a:xfrm>
        </p:spPr>
        <p:txBody>
          <a:bodyPr>
            <a:noAutofit/>
          </a:bodyPr>
          <a:lstStyle/>
          <a:p>
            <a:r>
              <a:rPr lang="en-US" sz="1600" b="1" dirty="0"/>
              <a:t>STARTUP INCUBATORS</a:t>
            </a:r>
          </a:p>
          <a:p>
            <a:pPr lvl="1"/>
            <a:r>
              <a:rPr lang="en-US" dirty="0" err="1">
                <a:solidFill>
                  <a:srgbClr val="FF0000"/>
                </a:solidFill>
              </a:rPr>
              <a:t>MaGIC</a:t>
            </a:r>
            <a:endParaRPr lang="en-US" dirty="0">
              <a:solidFill>
                <a:srgbClr val="FF0000"/>
              </a:solidFill>
            </a:endParaRPr>
          </a:p>
          <a:p>
            <a:pPr lvl="2"/>
            <a:r>
              <a:rPr lang="en-US" sz="1600" dirty="0"/>
              <a:t>The Malaysian Global Innovation and Creativity Centre (</a:t>
            </a:r>
            <a:r>
              <a:rPr lang="en-US" sz="1600" dirty="0" err="1"/>
              <a:t>MaGIC</a:t>
            </a:r>
            <a:r>
              <a:rPr lang="en-US" sz="1600" dirty="0"/>
              <a:t>) has set its mission of building and growing the entrepreneurship ecosystem in Malaysia including support startups going regional and global.</a:t>
            </a:r>
          </a:p>
          <a:p>
            <a:endParaRPr lang="en-US" sz="1600" dirty="0"/>
          </a:p>
          <a:p>
            <a:pPr lvl="1"/>
            <a:r>
              <a:rPr lang="en-US" dirty="0" err="1">
                <a:solidFill>
                  <a:srgbClr val="FF0000"/>
                </a:solidFill>
              </a:rPr>
              <a:t>MyCreative</a:t>
            </a:r>
            <a:r>
              <a:rPr lang="en-US" dirty="0">
                <a:solidFill>
                  <a:srgbClr val="FF0000"/>
                </a:solidFill>
              </a:rPr>
              <a:t> Ventures</a:t>
            </a:r>
          </a:p>
          <a:p>
            <a:pPr lvl="2"/>
            <a:r>
              <a:rPr lang="en-US" sz="1600" dirty="0" err="1"/>
              <a:t>MyCreative</a:t>
            </a:r>
            <a:r>
              <a:rPr lang="en-US" sz="1600" dirty="0"/>
              <a:t> Ventures </a:t>
            </a:r>
            <a:r>
              <a:rPr lang="en-US" sz="1600" dirty="0" err="1"/>
              <a:t>Sdn</a:t>
            </a:r>
            <a:r>
              <a:rPr lang="en-US" sz="1600" dirty="0"/>
              <a:t>. Bhd. is a Government investment arm launched in September 2012 to spur Malaysia’s creative industry via strategic and innovative funding through debt or equity investments in Malaysian creative companies. RM200 million was allocated from the 2012 Malaysian Budget to help boost the creative industry’s significance to the Malaysian economy.</a:t>
            </a:r>
          </a:p>
          <a:p>
            <a:endParaRPr lang="en-US" sz="1600" dirty="0"/>
          </a:p>
          <a:p>
            <a:pPr lvl="1"/>
            <a:r>
              <a:rPr lang="en-US" dirty="0" err="1">
                <a:solidFill>
                  <a:srgbClr val="FF0000"/>
                </a:solidFill>
              </a:rPr>
              <a:t>Cyberview</a:t>
            </a:r>
            <a:r>
              <a:rPr lang="en-US" dirty="0">
                <a:solidFill>
                  <a:srgbClr val="FF0000"/>
                </a:solidFill>
              </a:rPr>
              <a:t> Living Lab</a:t>
            </a:r>
          </a:p>
          <a:p>
            <a:pPr lvl="2"/>
            <a:r>
              <a:rPr lang="en-US" sz="1600" dirty="0"/>
              <a:t>The accelerator is another government initiative, with multiple partners running the program (used to be run by Watchtower, 1337, and so on). Thus, the mentorship is provided by different people each year or when the vendors change. The website states that they provide Value Added Services Up to RM50k.</a:t>
            </a:r>
          </a:p>
          <a:p>
            <a:endParaRPr lang="en-US" sz="1600"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16</a:t>
            </a:fld>
            <a:endParaRPr lang="en-US" altLang="en-US"/>
          </a:p>
        </p:txBody>
      </p:sp>
    </p:spTree>
    <p:extLst>
      <p:ext uri="{BB962C8B-B14F-4D97-AF65-F5344CB8AC3E}">
        <p14:creationId xmlns:p14="http://schemas.microsoft.com/office/powerpoint/2010/main" val="21927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33" y="228600"/>
            <a:ext cx="7680960" cy="990600"/>
          </a:xfrm>
        </p:spPr>
        <p:txBody>
          <a:bodyPr>
            <a:normAutofit fontScale="90000"/>
          </a:bodyPr>
          <a:lstStyle/>
          <a:p>
            <a:pPr algn="ctr"/>
            <a:r>
              <a:rPr lang="en-US" b="1" dirty="0">
                <a:solidFill>
                  <a:srgbClr val="FF0000"/>
                </a:solidFill>
              </a:rPr>
              <a:t>Government Incentive </a:t>
            </a:r>
            <a:br>
              <a:rPr lang="en-US" b="1" dirty="0">
                <a:solidFill>
                  <a:srgbClr val="FF0000"/>
                </a:solidFill>
              </a:rPr>
            </a:br>
            <a:endParaRPr lang="en-US" dirty="0"/>
          </a:p>
        </p:txBody>
      </p:sp>
      <p:sp>
        <p:nvSpPr>
          <p:cNvPr id="3" name="Content Placeholder 2"/>
          <p:cNvSpPr>
            <a:spLocks noGrp="1"/>
          </p:cNvSpPr>
          <p:nvPr>
            <p:ph idx="1"/>
          </p:nvPr>
        </p:nvSpPr>
        <p:spPr>
          <a:xfrm>
            <a:off x="347213" y="723900"/>
            <a:ext cx="8458200" cy="5059392"/>
          </a:xfrm>
        </p:spPr>
        <p:txBody>
          <a:bodyPr>
            <a:noAutofit/>
          </a:bodyPr>
          <a:lstStyle/>
          <a:p>
            <a:r>
              <a:rPr lang="en-US" sz="1600" b="1" dirty="0"/>
              <a:t>STARTUP INCUBATORS</a:t>
            </a:r>
          </a:p>
          <a:p>
            <a:pPr lvl="1"/>
            <a:r>
              <a:rPr lang="en-US" dirty="0">
                <a:solidFill>
                  <a:srgbClr val="FF0000"/>
                </a:solidFill>
              </a:rPr>
              <a:t>1337 Ventures</a:t>
            </a:r>
          </a:p>
          <a:p>
            <a:pPr lvl="2"/>
            <a:r>
              <a:rPr lang="en-US" sz="1600" dirty="0"/>
              <a:t>1337 is a technology accelerator and early stage venture capital focused on pre-seed and seed stage investments in Malaysia as well as South East Asia. Our primary investments are technology solutions (social enterprises, commerce and other out-of-the-box solutions)</a:t>
            </a:r>
          </a:p>
          <a:p>
            <a:endParaRPr lang="en-US" sz="1600" dirty="0"/>
          </a:p>
          <a:p>
            <a:pPr lvl="1"/>
            <a:r>
              <a:rPr lang="en-US" dirty="0">
                <a:solidFill>
                  <a:srgbClr val="FF0000"/>
                </a:solidFill>
              </a:rPr>
              <a:t>Axiata Digital Innovation Fund</a:t>
            </a:r>
          </a:p>
          <a:p>
            <a:pPr lvl="2"/>
            <a:r>
              <a:rPr lang="en-US" sz="1600" dirty="0"/>
              <a:t>Axiata Digital Innovation Fund has been created by Axiata, MAVCAP and Johor Corporation. The three public and private companies established and organized a venture capital fund that starts at RM80 million and offers investments of up to RM10 million per company.</a:t>
            </a:r>
          </a:p>
          <a:p>
            <a:endParaRPr lang="en-US" sz="1600" dirty="0"/>
          </a:p>
          <a:p>
            <a:pPr lvl="1"/>
            <a:r>
              <a:rPr lang="en-US" dirty="0">
                <a:solidFill>
                  <a:srgbClr val="FF0000"/>
                </a:solidFill>
              </a:rPr>
              <a:t>Sunway </a:t>
            </a:r>
            <a:r>
              <a:rPr lang="en-US" dirty="0" err="1">
                <a:solidFill>
                  <a:srgbClr val="FF0000"/>
                </a:solidFill>
              </a:rPr>
              <a:t>iLabs</a:t>
            </a:r>
            <a:r>
              <a:rPr lang="en-US" dirty="0">
                <a:solidFill>
                  <a:srgbClr val="FF0000"/>
                </a:solidFill>
              </a:rPr>
              <a:t> Accelerator</a:t>
            </a:r>
          </a:p>
          <a:p>
            <a:pPr lvl="2"/>
            <a:r>
              <a:rPr lang="en-US" sz="1600" dirty="0"/>
              <a:t>The Sunway </a:t>
            </a:r>
            <a:r>
              <a:rPr lang="en-US" sz="1600" dirty="0" err="1"/>
              <a:t>iLabs</a:t>
            </a:r>
            <a:r>
              <a:rPr lang="en-US" sz="1600" dirty="0"/>
              <a:t> from Sunway Group has been established according to a partnership between Sunway University, Sunway Group and its venture capital division, Sunway Ventures. Sunway runs this accelerator in collaboration with </a:t>
            </a:r>
            <a:r>
              <a:rPr lang="en-US" sz="1600" dirty="0" err="1"/>
              <a:t>Nexea</a:t>
            </a:r>
            <a:r>
              <a:rPr lang="en-US" sz="1600" dirty="0"/>
              <a:t> Angels.</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17</a:t>
            </a:fld>
            <a:endParaRPr lang="en-US" altLang="en-US"/>
          </a:p>
        </p:txBody>
      </p:sp>
    </p:spTree>
    <p:extLst>
      <p:ext uri="{BB962C8B-B14F-4D97-AF65-F5344CB8AC3E}">
        <p14:creationId xmlns:p14="http://schemas.microsoft.com/office/powerpoint/2010/main" val="418218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IDEA</a:t>
            </a:r>
          </a:p>
        </p:txBody>
      </p:sp>
      <p:sp>
        <p:nvSpPr>
          <p:cNvPr id="4" name="Slide Number Placeholder 3"/>
          <p:cNvSpPr>
            <a:spLocks noGrp="1"/>
          </p:cNvSpPr>
          <p:nvPr>
            <p:ph type="sldNum" sz="quarter" idx="12"/>
          </p:nvPr>
        </p:nvSpPr>
        <p:spPr/>
        <p:txBody>
          <a:bodyPr/>
          <a:lstStyle/>
          <a:p>
            <a:pPr>
              <a:defRPr/>
            </a:pPr>
            <a:fld id="{35CD390E-D97C-4FA9-A5A7-06299BB220C0}" type="slidenum">
              <a:rPr lang="en-US" altLang="en-US" smtClean="0"/>
              <a:pPr>
                <a:defRPr/>
              </a:pPr>
              <a:t>18</a:t>
            </a:fld>
            <a:endParaRPr lang="en-US" altLang="en-US"/>
          </a:p>
        </p:txBody>
      </p:sp>
    </p:spTree>
    <p:extLst>
      <p:ext uri="{BB962C8B-B14F-4D97-AF65-F5344CB8AC3E}">
        <p14:creationId xmlns:p14="http://schemas.microsoft.com/office/powerpoint/2010/main" val="332598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7680960" cy="914400"/>
          </a:xfrm>
        </p:spPr>
        <p:txBody>
          <a:bodyPr/>
          <a:lstStyle/>
          <a:p>
            <a:pPr algn="ctr"/>
            <a:r>
              <a:rPr lang="en-US" dirty="0">
                <a:solidFill>
                  <a:srgbClr val="FF0000"/>
                </a:solidFill>
              </a:rPr>
              <a:t>What is a Business Idea?</a:t>
            </a:r>
          </a:p>
        </p:txBody>
      </p:sp>
      <p:sp>
        <p:nvSpPr>
          <p:cNvPr id="3" name="Content Placeholder 2"/>
          <p:cNvSpPr>
            <a:spLocks noGrp="1"/>
          </p:cNvSpPr>
          <p:nvPr>
            <p:ph idx="1"/>
          </p:nvPr>
        </p:nvSpPr>
        <p:spPr>
          <a:xfrm>
            <a:off x="457200" y="1295400"/>
            <a:ext cx="7943778" cy="4800600"/>
          </a:xfrm>
        </p:spPr>
        <p:txBody>
          <a:bodyPr/>
          <a:lstStyle/>
          <a:p>
            <a:r>
              <a:rPr lang="en-US" sz="2800" dirty="0"/>
              <a:t>A </a:t>
            </a:r>
            <a:r>
              <a:rPr lang="en-US" sz="2800" b="1" dirty="0"/>
              <a:t>business idea</a:t>
            </a:r>
            <a:r>
              <a:rPr lang="en-US" sz="2800" dirty="0"/>
              <a:t> is a concept that can be used for financial gain that is usually centered on a product or service that can be offered for money. </a:t>
            </a:r>
          </a:p>
          <a:p>
            <a:endParaRPr lang="en-US" sz="2800" dirty="0"/>
          </a:p>
          <a:p>
            <a:r>
              <a:rPr lang="en-US" sz="2800" dirty="0"/>
              <a:t>An idea is the first milestone in the process of building a successful business.</a:t>
            </a:r>
          </a:p>
        </p:txBody>
      </p:sp>
    </p:spTree>
    <p:extLst>
      <p:ext uri="{BB962C8B-B14F-4D97-AF65-F5344CB8AC3E}">
        <p14:creationId xmlns:p14="http://schemas.microsoft.com/office/powerpoint/2010/main" val="429178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654050"/>
            <a:ext cx="7772400" cy="717550"/>
          </a:xfrm>
        </p:spPr>
        <p:txBody>
          <a:bodyPr/>
          <a:lstStyle/>
          <a:p>
            <a:pPr eaLnBrk="1" fontAlgn="auto" hangingPunct="1">
              <a:spcAft>
                <a:spcPts val="0"/>
              </a:spcAft>
              <a:defRPr/>
            </a:pPr>
            <a:r>
              <a:rPr lang="en-US" altLang="en-US" b="1" dirty="0"/>
              <a:t>Learning outcome</a:t>
            </a:r>
          </a:p>
        </p:txBody>
      </p:sp>
      <p:sp>
        <p:nvSpPr>
          <p:cNvPr id="9219" name="Content Placeholder 2"/>
          <p:cNvSpPr>
            <a:spLocks noGrp="1"/>
          </p:cNvSpPr>
          <p:nvPr>
            <p:ph idx="1"/>
          </p:nvPr>
        </p:nvSpPr>
        <p:spPr>
          <a:xfrm>
            <a:off x="685800" y="1600200"/>
            <a:ext cx="7772400" cy="4114800"/>
          </a:xfrm>
        </p:spPr>
        <p:txBody>
          <a:bodyPr/>
          <a:lstStyle/>
          <a:p>
            <a:pPr lvl="0"/>
            <a:r>
              <a:rPr lang="en-US" dirty="0"/>
              <a:t>Examine the importance of the business plan and the MDEC requirement.</a:t>
            </a:r>
          </a:p>
          <a:p>
            <a:pPr lvl="0"/>
            <a:r>
              <a:rPr lang="en-US" dirty="0"/>
              <a:t>Define Entrepreneur.</a:t>
            </a:r>
          </a:p>
          <a:p>
            <a:pPr lvl="0"/>
            <a:r>
              <a:rPr lang="en-US" dirty="0"/>
              <a:t>Define </a:t>
            </a:r>
            <a:r>
              <a:rPr lang="en-US" dirty="0" err="1"/>
              <a:t>Technopreneurship</a:t>
            </a:r>
            <a:r>
              <a:rPr lang="en-US" dirty="0"/>
              <a:t>.</a:t>
            </a:r>
          </a:p>
          <a:p>
            <a:pPr lvl="0"/>
            <a:r>
              <a:rPr lang="en-US" dirty="0">
                <a:solidFill>
                  <a:srgbClr val="FF0000"/>
                </a:solidFill>
              </a:rPr>
              <a:t>Identify the basic requirements to starting up a business.</a:t>
            </a:r>
          </a:p>
          <a:p>
            <a:pPr lvl="0"/>
            <a:r>
              <a:rPr lang="en-US" dirty="0">
                <a:solidFill>
                  <a:srgbClr val="FF0000"/>
                </a:solidFill>
              </a:rPr>
              <a:t>Identify the types of business and the documents involved to start a business.</a:t>
            </a:r>
          </a:p>
          <a:p>
            <a:pPr lvl="0"/>
            <a:r>
              <a:rPr lang="en-US" dirty="0">
                <a:solidFill>
                  <a:srgbClr val="FF0000"/>
                </a:solidFill>
              </a:rPr>
              <a:t>Identify the government incentive.</a:t>
            </a:r>
          </a:p>
          <a:p>
            <a:r>
              <a:rPr lang="en-US" dirty="0">
                <a:solidFill>
                  <a:srgbClr val="FF0000"/>
                </a:solidFill>
              </a:rPr>
              <a:t>Describe a business idea.</a:t>
            </a:r>
            <a:endParaRPr lang="en-US" altLang="en-US" dirty="0">
              <a:solidFill>
                <a:srgbClr val="FF0000"/>
              </a:solidFill>
            </a:endParaRPr>
          </a:p>
        </p:txBody>
      </p:sp>
      <p:sp>
        <p:nvSpPr>
          <p:cNvPr id="922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34124612-BEA5-48DA-BA60-7D9726097DB1}" type="slidenum">
              <a:rPr lang="en-US" altLang="en-US" sz="1800">
                <a:solidFill>
                  <a:srgbClr val="FFFFFF"/>
                </a:solidFill>
                <a:latin typeface="Arial" panose="020B0604020202020204" pitchFamily="34" charset="0"/>
              </a:rPr>
              <a:pPr>
                <a:spcBef>
                  <a:spcPct val="0"/>
                </a:spcBef>
                <a:buClrTx/>
                <a:buFontTx/>
                <a:buNone/>
              </a:pPr>
              <a:t>2</a:t>
            </a:fld>
            <a:endParaRPr lang="en-US" altLang="en-US" sz="1800">
              <a:solidFill>
                <a:srgbClr val="FFFFF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Characteristics of a Business Idea</a:t>
            </a:r>
          </a:p>
        </p:txBody>
      </p:sp>
      <p:sp>
        <p:nvSpPr>
          <p:cNvPr id="3" name="Content Placeholder 2"/>
          <p:cNvSpPr>
            <a:spLocks noGrp="1"/>
          </p:cNvSpPr>
          <p:nvPr>
            <p:ph idx="1"/>
          </p:nvPr>
        </p:nvSpPr>
        <p:spPr/>
        <p:txBody>
          <a:bodyPr/>
          <a:lstStyle/>
          <a:p>
            <a:r>
              <a:rPr lang="en-US" sz="2800" dirty="0"/>
              <a:t>A promising business idea should be:</a:t>
            </a:r>
          </a:p>
          <a:p>
            <a:pPr lvl="1"/>
            <a:r>
              <a:rPr lang="en-US" sz="2400" dirty="0"/>
              <a:t>Innovative</a:t>
            </a:r>
          </a:p>
          <a:p>
            <a:pPr lvl="1"/>
            <a:r>
              <a:rPr lang="en-US" sz="2400" dirty="0"/>
              <a:t>Unique</a:t>
            </a:r>
          </a:p>
          <a:p>
            <a:pPr lvl="1"/>
            <a:r>
              <a:rPr lang="en-US" sz="2400" dirty="0"/>
              <a:t>Problem solving</a:t>
            </a:r>
          </a:p>
          <a:p>
            <a:pPr lvl="1"/>
            <a:r>
              <a:rPr lang="en-US" sz="2400" dirty="0"/>
              <a:t>Profitable</a:t>
            </a:r>
          </a:p>
          <a:p>
            <a:pPr lvl="1"/>
            <a:r>
              <a:rPr lang="en-US" sz="2400" dirty="0"/>
              <a:t>Reliable</a:t>
            </a:r>
          </a:p>
          <a:p>
            <a:pPr lvl="1"/>
            <a:r>
              <a:rPr lang="en-US" sz="2400" dirty="0"/>
              <a:t>Useful to society</a:t>
            </a:r>
          </a:p>
          <a:p>
            <a:pPr lvl="1"/>
            <a:endParaRPr lang="en-US" sz="2400" dirty="0"/>
          </a:p>
          <a:p>
            <a:endParaRPr lang="en-US" dirty="0"/>
          </a:p>
        </p:txBody>
      </p:sp>
    </p:spTree>
    <p:extLst>
      <p:ext uri="{BB962C8B-B14F-4D97-AF65-F5344CB8AC3E}">
        <p14:creationId xmlns:p14="http://schemas.microsoft.com/office/powerpoint/2010/main" val="2563593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80960" cy="762000"/>
          </a:xfrm>
        </p:spPr>
        <p:txBody>
          <a:bodyPr/>
          <a:lstStyle/>
          <a:p>
            <a:r>
              <a:rPr lang="en-US" dirty="0">
                <a:solidFill>
                  <a:srgbClr val="FF0000"/>
                </a:solidFill>
              </a:rPr>
              <a:t>Innovation</a:t>
            </a:r>
          </a:p>
        </p:txBody>
      </p:sp>
      <p:sp>
        <p:nvSpPr>
          <p:cNvPr id="3" name="Content Placeholder 2"/>
          <p:cNvSpPr>
            <a:spLocks noGrp="1"/>
          </p:cNvSpPr>
          <p:nvPr>
            <p:ph idx="1"/>
          </p:nvPr>
        </p:nvSpPr>
        <p:spPr>
          <a:xfrm>
            <a:off x="457200" y="1219200"/>
            <a:ext cx="7680960" cy="3931920"/>
          </a:xfrm>
        </p:spPr>
        <p:txBody>
          <a:bodyPr>
            <a:normAutofit lnSpcReduction="10000"/>
          </a:bodyPr>
          <a:lstStyle/>
          <a:p>
            <a:r>
              <a:rPr lang="en-US" dirty="0"/>
              <a:t>Can be:</a:t>
            </a:r>
          </a:p>
          <a:p>
            <a:pPr lvl="1"/>
            <a:r>
              <a:rPr lang="en-US" dirty="0"/>
              <a:t>creating new ideas</a:t>
            </a:r>
          </a:p>
          <a:p>
            <a:pPr lvl="1"/>
            <a:r>
              <a:rPr lang="en-US" dirty="0"/>
              <a:t>new product development through research and development </a:t>
            </a:r>
          </a:p>
          <a:p>
            <a:pPr lvl="1"/>
            <a:r>
              <a:rPr lang="en-US" dirty="0"/>
              <a:t>improving existing services</a:t>
            </a:r>
          </a:p>
          <a:p>
            <a:pPr lvl="1"/>
            <a:endParaRPr lang="en-US" dirty="0"/>
          </a:p>
          <a:p>
            <a:r>
              <a:rPr lang="en-US" dirty="0"/>
              <a:t>The central focus of a business</a:t>
            </a:r>
          </a:p>
          <a:p>
            <a:pPr lvl="1"/>
            <a:r>
              <a:rPr lang="en-US" dirty="0"/>
              <a:t>Helps a business grow and become a market leader if they execute their ideas properly</a:t>
            </a:r>
          </a:p>
          <a:p>
            <a:pPr lvl="1"/>
            <a:r>
              <a:rPr lang="en-US" dirty="0"/>
              <a:t>Helps a business be more efficient, cost effective and productive</a:t>
            </a:r>
          </a:p>
          <a:p>
            <a:pPr lvl="1"/>
            <a:endParaRPr lang="en-US" dirty="0"/>
          </a:p>
          <a:p>
            <a:r>
              <a:rPr lang="en-US" dirty="0"/>
              <a:t>Should be built into the business strategy </a:t>
            </a:r>
          </a:p>
          <a:p>
            <a:pPr lvl="1"/>
            <a:r>
              <a:rPr lang="en-US" dirty="0"/>
              <a:t>to create a culture of innovation and drive forward creative problem solving</a:t>
            </a:r>
          </a:p>
        </p:txBody>
      </p:sp>
    </p:spTree>
    <p:extLst>
      <p:ext uri="{BB962C8B-B14F-4D97-AF65-F5344CB8AC3E}">
        <p14:creationId xmlns:p14="http://schemas.microsoft.com/office/powerpoint/2010/main" val="270934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 of Innovation</a:t>
            </a:r>
          </a:p>
        </p:txBody>
      </p:sp>
      <p:sp>
        <p:nvSpPr>
          <p:cNvPr id="3" name="Content Placeholder 2"/>
          <p:cNvSpPr>
            <a:spLocks noGrp="1"/>
          </p:cNvSpPr>
          <p:nvPr>
            <p:ph idx="1"/>
          </p:nvPr>
        </p:nvSpPr>
        <p:spPr/>
        <p:txBody>
          <a:bodyPr>
            <a:normAutofit/>
          </a:bodyPr>
          <a:lstStyle/>
          <a:p>
            <a:r>
              <a:rPr lang="en-US" dirty="0"/>
              <a:t>Apple:</a:t>
            </a:r>
          </a:p>
          <a:p>
            <a:pPr lvl="1"/>
            <a:r>
              <a:rPr lang="en-US" dirty="0"/>
              <a:t>$2bn company in 1997 to a $700bn valuation in 2015</a:t>
            </a:r>
          </a:p>
          <a:p>
            <a:pPr lvl="1"/>
            <a:r>
              <a:rPr lang="en-US" dirty="0"/>
              <a:t>came from innovating existing products: </a:t>
            </a:r>
            <a:r>
              <a:rPr lang="en-US" dirty="0" err="1"/>
              <a:t>Macbook</a:t>
            </a:r>
            <a:r>
              <a:rPr lang="en-US" dirty="0"/>
              <a:t>, iPod, iPad, iPhone.</a:t>
            </a:r>
          </a:p>
          <a:p>
            <a:pPr lvl="1"/>
            <a:endParaRPr lang="en-US" dirty="0"/>
          </a:p>
          <a:p>
            <a:r>
              <a:rPr lang="en-US" dirty="0"/>
              <a:t>Tesla:</a:t>
            </a:r>
          </a:p>
          <a:p>
            <a:pPr lvl="1"/>
            <a:r>
              <a:rPr lang="en-US" dirty="0"/>
              <a:t>Made electric car cost effective, attractive to the mainstream public. </a:t>
            </a:r>
          </a:p>
          <a:p>
            <a:pPr lvl="1"/>
            <a:r>
              <a:rPr lang="en-US" dirty="0"/>
              <a:t>Revenues up by 54%, earning a market capitalization of $33bn.</a:t>
            </a:r>
          </a:p>
          <a:p>
            <a:pPr lvl="1"/>
            <a:endParaRPr lang="en-US" dirty="0"/>
          </a:p>
          <a:p>
            <a:endParaRPr lang="en-US" dirty="0"/>
          </a:p>
        </p:txBody>
      </p:sp>
    </p:spTree>
    <p:extLst>
      <p:ext uri="{BB962C8B-B14F-4D97-AF65-F5344CB8AC3E}">
        <p14:creationId xmlns:p14="http://schemas.microsoft.com/office/powerpoint/2010/main" val="351687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Unique</a:t>
            </a:r>
          </a:p>
        </p:txBody>
      </p:sp>
      <p:sp>
        <p:nvSpPr>
          <p:cNvPr id="3" name="Content Placeholder 2"/>
          <p:cNvSpPr>
            <a:spLocks noGrp="1"/>
          </p:cNvSpPr>
          <p:nvPr>
            <p:ph idx="1"/>
          </p:nvPr>
        </p:nvSpPr>
        <p:spPr/>
        <p:txBody>
          <a:bodyPr/>
          <a:lstStyle/>
          <a:p>
            <a:r>
              <a:rPr lang="en-US" dirty="0"/>
              <a:t>Unique selling point (USP)</a:t>
            </a:r>
          </a:p>
          <a:p>
            <a:pPr lvl="1"/>
            <a:r>
              <a:rPr lang="en-US" dirty="0"/>
              <a:t>The factor that makes a company or product stand out from its competitors</a:t>
            </a:r>
          </a:p>
          <a:p>
            <a:pPr lvl="1"/>
            <a:r>
              <a:rPr lang="en-US" dirty="0"/>
              <a:t>Can be either through pricing, quality, customer service or innovation</a:t>
            </a:r>
          </a:p>
          <a:p>
            <a:pPr lvl="1"/>
            <a:endParaRPr lang="en-US" dirty="0"/>
          </a:p>
          <a:p>
            <a:r>
              <a:rPr lang="en-US" dirty="0"/>
              <a:t>Each successful company has a USP</a:t>
            </a:r>
          </a:p>
          <a:p>
            <a:pPr lvl="1"/>
            <a:r>
              <a:rPr lang="en-US" dirty="0"/>
              <a:t>E.g. Uber is the first company to offer an app to book a car ride but as competition catches up, Uber has had to innovate: Uber Rush, its delivery service option.</a:t>
            </a:r>
          </a:p>
          <a:p>
            <a:pPr lvl="1"/>
            <a:endParaRPr lang="en-US" dirty="0"/>
          </a:p>
          <a:p>
            <a:endParaRPr lang="en-US" dirty="0"/>
          </a:p>
        </p:txBody>
      </p:sp>
    </p:spTree>
    <p:extLst>
      <p:ext uri="{BB962C8B-B14F-4D97-AF65-F5344CB8AC3E}">
        <p14:creationId xmlns:p14="http://schemas.microsoft.com/office/powerpoint/2010/main" val="682983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8600"/>
            <a:ext cx="7680960" cy="685800"/>
          </a:xfrm>
        </p:spPr>
        <p:txBody>
          <a:bodyPr/>
          <a:lstStyle/>
          <a:p>
            <a:r>
              <a:rPr lang="en-US" dirty="0">
                <a:solidFill>
                  <a:srgbClr val="FF0000"/>
                </a:solidFill>
              </a:rPr>
              <a:t>Problem Solving</a:t>
            </a:r>
          </a:p>
        </p:txBody>
      </p:sp>
      <p:sp>
        <p:nvSpPr>
          <p:cNvPr id="3" name="Content Placeholder 2"/>
          <p:cNvSpPr>
            <a:spLocks noGrp="1"/>
          </p:cNvSpPr>
          <p:nvPr>
            <p:ph idx="1"/>
          </p:nvPr>
        </p:nvSpPr>
        <p:spPr>
          <a:xfrm>
            <a:off x="457200" y="1143000"/>
            <a:ext cx="7680960" cy="3931920"/>
          </a:xfrm>
        </p:spPr>
        <p:txBody>
          <a:bodyPr/>
          <a:lstStyle/>
          <a:p>
            <a:r>
              <a:rPr lang="en-US" dirty="0"/>
              <a:t>Focus on providing solutions to problems or customer’s needs</a:t>
            </a:r>
          </a:p>
          <a:p>
            <a:endParaRPr lang="en-US" dirty="0"/>
          </a:p>
          <a:p>
            <a:r>
              <a:rPr lang="en-US" dirty="0"/>
              <a:t>Creative problem solving -&gt; must-have products</a:t>
            </a:r>
          </a:p>
          <a:p>
            <a:pPr lvl="1"/>
            <a:r>
              <a:rPr lang="en-US" dirty="0"/>
              <a:t>E.g. easy-to-use, all-in-one phone -&gt; iPhone</a:t>
            </a:r>
          </a:p>
          <a:p>
            <a:pPr lvl="1"/>
            <a:endParaRPr lang="en-US" dirty="0"/>
          </a:p>
          <a:p>
            <a:r>
              <a:rPr lang="en-US" dirty="0"/>
              <a:t>Solve real problems by making things smarter or better</a:t>
            </a:r>
          </a:p>
          <a:p>
            <a:pPr lvl="1"/>
            <a:r>
              <a:rPr lang="en-US" dirty="0"/>
              <a:t>Google -&gt; made search better</a:t>
            </a:r>
          </a:p>
          <a:p>
            <a:pPr lvl="1"/>
            <a:r>
              <a:rPr lang="en-US" dirty="0"/>
              <a:t>Amazon -&gt; made online buying and selling simpler</a:t>
            </a:r>
          </a:p>
          <a:p>
            <a:pPr lvl="1"/>
            <a:r>
              <a:rPr lang="en-US" dirty="0"/>
              <a:t>Netflix -&gt; made on-demand streaming media accessible</a:t>
            </a:r>
          </a:p>
          <a:p>
            <a:pPr lvl="1"/>
            <a:endParaRPr lang="en-US" dirty="0"/>
          </a:p>
          <a:p>
            <a:r>
              <a:rPr lang="en-US" dirty="0"/>
              <a:t>Solve problems you identify with, or feel passionate about</a:t>
            </a:r>
          </a:p>
        </p:txBody>
      </p:sp>
    </p:spTree>
    <p:extLst>
      <p:ext uri="{BB962C8B-B14F-4D97-AF65-F5344CB8AC3E}">
        <p14:creationId xmlns:p14="http://schemas.microsoft.com/office/powerpoint/2010/main" val="415929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680960" cy="838200"/>
          </a:xfrm>
        </p:spPr>
        <p:txBody>
          <a:bodyPr/>
          <a:lstStyle/>
          <a:p>
            <a:r>
              <a:rPr lang="en-US" dirty="0">
                <a:solidFill>
                  <a:srgbClr val="FF0000"/>
                </a:solidFill>
              </a:rPr>
              <a:t>Profitable</a:t>
            </a:r>
          </a:p>
        </p:txBody>
      </p:sp>
      <p:sp>
        <p:nvSpPr>
          <p:cNvPr id="3" name="Content Placeholder 2"/>
          <p:cNvSpPr>
            <a:spLocks noGrp="1"/>
          </p:cNvSpPr>
          <p:nvPr>
            <p:ph idx="1"/>
          </p:nvPr>
        </p:nvSpPr>
        <p:spPr>
          <a:xfrm>
            <a:off x="533400" y="1524000"/>
            <a:ext cx="7680960" cy="3931920"/>
          </a:xfrm>
        </p:spPr>
        <p:txBody>
          <a:bodyPr>
            <a:normAutofit lnSpcReduction="10000"/>
          </a:bodyPr>
          <a:lstStyle/>
          <a:p>
            <a:r>
              <a:rPr lang="en-US" dirty="0"/>
              <a:t>Profitability – a business’s ability to generate earnings compared to its costs over a certain period of time.</a:t>
            </a:r>
          </a:p>
          <a:p>
            <a:endParaRPr lang="en-US" dirty="0"/>
          </a:p>
          <a:p>
            <a:r>
              <a:rPr lang="en-US" dirty="0"/>
              <a:t>Must be sustainable in the long run -&gt; increases survivability</a:t>
            </a:r>
          </a:p>
          <a:p>
            <a:endParaRPr lang="en-US" dirty="0"/>
          </a:p>
          <a:p>
            <a:r>
              <a:rPr lang="en-US" dirty="0"/>
              <a:t>Successful ideas have strong revenue streams</a:t>
            </a:r>
          </a:p>
          <a:p>
            <a:endParaRPr lang="en-US" dirty="0"/>
          </a:p>
          <a:p>
            <a:r>
              <a:rPr lang="en-US" dirty="0"/>
              <a:t>Current losses does not mean not profitable in the long run</a:t>
            </a:r>
          </a:p>
          <a:p>
            <a:pPr lvl="1"/>
            <a:r>
              <a:rPr lang="en-US" dirty="0"/>
              <a:t>Snapchat – valued at $10bn despite making a loss -&gt; high monetization potential</a:t>
            </a:r>
          </a:p>
          <a:p>
            <a:pPr lvl="1"/>
            <a:r>
              <a:rPr lang="en-US" dirty="0"/>
              <a:t>Uber – valued at $50bn despite a $417m operating loss -&gt; high longer-term potential</a:t>
            </a:r>
          </a:p>
        </p:txBody>
      </p:sp>
    </p:spTree>
    <p:extLst>
      <p:ext uri="{BB962C8B-B14F-4D97-AF65-F5344CB8AC3E}">
        <p14:creationId xmlns:p14="http://schemas.microsoft.com/office/powerpoint/2010/main" val="80001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7098"/>
            <a:ext cx="7680960" cy="697302"/>
          </a:xfrm>
        </p:spPr>
        <p:txBody>
          <a:bodyPr/>
          <a:lstStyle/>
          <a:p>
            <a:r>
              <a:rPr lang="en-US" dirty="0">
                <a:solidFill>
                  <a:srgbClr val="FF0000"/>
                </a:solidFill>
              </a:rPr>
              <a:t>Business Idea – An Example</a:t>
            </a:r>
          </a:p>
        </p:txBody>
      </p:sp>
      <p:sp>
        <p:nvSpPr>
          <p:cNvPr id="3" name="Content Placeholder 2"/>
          <p:cNvSpPr>
            <a:spLocks noGrp="1"/>
          </p:cNvSpPr>
          <p:nvPr>
            <p:ph idx="1"/>
          </p:nvPr>
        </p:nvSpPr>
        <p:spPr>
          <a:xfrm>
            <a:off x="304800" y="1066800"/>
            <a:ext cx="7620000" cy="4876800"/>
          </a:xfrm>
        </p:spPr>
        <p:txBody>
          <a:bodyPr>
            <a:normAutofit lnSpcReduction="10000"/>
          </a:bodyPr>
          <a:lstStyle/>
          <a:p>
            <a:r>
              <a:rPr lang="en-US" sz="2400" b="1" dirty="0"/>
              <a:t>Technology meets nature</a:t>
            </a:r>
            <a:endParaRPr lang="en-US" sz="2400" dirty="0"/>
          </a:p>
          <a:p>
            <a:pPr lvl="1"/>
            <a:r>
              <a:rPr lang="en-US" sz="2400" dirty="0"/>
              <a:t>Gardening for tech-savvy veggie lovers </a:t>
            </a:r>
          </a:p>
          <a:p>
            <a:pPr lvl="1"/>
            <a:r>
              <a:rPr lang="en-US" sz="2400" b="1" dirty="0"/>
              <a:t>Sprout It</a:t>
            </a:r>
            <a:r>
              <a:rPr lang="en-US" sz="2400" dirty="0"/>
              <a:t> - a website and mobile app for iPhone that helps novice gardeners plant smarter, healthier vegetable patches. </a:t>
            </a:r>
          </a:p>
          <a:p>
            <a:pPr lvl="1"/>
            <a:r>
              <a:rPr lang="en-US" sz="2400" dirty="0"/>
              <a:t>The app provides useful information:</a:t>
            </a:r>
          </a:p>
          <a:p>
            <a:pPr lvl="2"/>
            <a:r>
              <a:rPr lang="en-US" sz="2000" dirty="0"/>
              <a:t>what plants grow best in your location</a:t>
            </a:r>
          </a:p>
          <a:p>
            <a:pPr lvl="2"/>
            <a:r>
              <a:rPr lang="en-US" sz="2000" dirty="0"/>
              <a:t>guides for how to plant, care for and harvest your veggies and herbs</a:t>
            </a:r>
          </a:p>
          <a:p>
            <a:pPr lvl="2"/>
            <a:r>
              <a:rPr lang="en-US" sz="2000" dirty="0"/>
              <a:t>keep track of all your plants in a "virtual garden" </a:t>
            </a:r>
          </a:p>
          <a:p>
            <a:pPr lvl="2"/>
            <a:r>
              <a:rPr lang="en-US" sz="2000" dirty="0"/>
              <a:t>shows what each of your veggies should look like (seed to harvest)</a:t>
            </a:r>
          </a:p>
          <a:p>
            <a:pPr lvl="2"/>
            <a:r>
              <a:rPr lang="en-US" sz="2000" dirty="0"/>
              <a:t>remind you when to water your plants</a:t>
            </a:r>
          </a:p>
          <a:p>
            <a:pPr lvl="2"/>
            <a:r>
              <a:rPr lang="en-US" sz="2000" dirty="0"/>
              <a:t>Choose from an array of garden layouts</a:t>
            </a:r>
          </a:p>
          <a:p>
            <a:endParaRPr lang="en-US" dirty="0"/>
          </a:p>
        </p:txBody>
      </p:sp>
    </p:spTree>
    <p:extLst>
      <p:ext uri="{BB962C8B-B14F-4D97-AF65-F5344CB8AC3E}">
        <p14:creationId xmlns:p14="http://schemas.microsoft.com/office/powerpoint/2010/main" val="3487176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80960" cy="881406"/>
          </a:xfrm>
        </p:spPr>
        <p:txBody>
          <a:bodyPr>
            <a:normAutofit fontScale="90000"/>
          </a:bodyPr>
          <a:lstStyle/>
          <a:p>
            <a:r>
              <a:rPr lang="en-US" dirty="0">
                <a:solidFill>
                  <a:srgbClr val="FF0000"/>
                </a:solidFill>
              </a:rPr>
              <a:t>Ideas due to Current Pandemic</a:t>
            </a:r>
          </a:p>
        </p:txBody>
      </p:sp>
      <p:sp>
        <p:nvSpPr>
          <p:cNvPr id="3" name="Content Placeholder 2"/>
          <p:cNvSpPr>
            <a:spLocks noGrp="1"/>
          </p:cNvSpPr>
          <p:nvPr>
            <p:ph idx="1"/>
          </p:nvPr>
        </p:nvSpPr>
        <p:spPr>
          <a:xfrm>
            <a:off x="381000" y="1295400"/>
            <a:ext cx="7680960" cy="4953000"/>
          </a:xfrm>
        </p:spPr>
        <p:txBody>
          <a:bodyPr>
            <a:normAutofit/>
          </a:bodyPr>
          <a:lstStyle/>
          <a:p>
            <a:r>
              <a:rPr lang="en-US" sz="2000" dirty="0">
                <a:solidFill>
                  <a:srgbClr val="FF0000"/>
                </a:solidFill>
              </a:rPr>
              <a:t>Healthcare</a:t>
            </a:r>
            <a:r>
              <a:rPr lang="en-US" sz="2000" dirty="0"/>
              <a:t>: Using data, wearables, and VR to make care more accessible -Telehealth technology</a:t>
            </a:r>
          </a:p>
          <a:p>
            <a:r>
              <a:rPr lang="en-US" sz="2000" dirty="0">
                <a:solidFill>
                  <a:srgbClr val="FF0000"/>
                </a:solidFill>
              </a:rPr>
              <a:t>Work: </a:t>
            </a:r>
            <a:r>
              <a:rPr lang="en-US" sz="2000" dirty="0"/>
              <a:t>Sudden surge in remote work accelerates digital infrastructure adoption -Telecommuting tech</a:t>
            </a:r>
          </a:p>
          <a:p>
            <a:r>
              <a:rPr lang="en-US" sz="2000" dirty="0">
                <a:solidFill>
                  <a:srgbClr val="FF0000"/>
                </a:solidFill>
              </a:rPr>
              <a:t>Education: </a:t>
            </a:r>
            <a:r>
              <a:rPr lang="en-US" sz="2000" dirty="0"/>
              <a:t>Technology and online content make the classroom optional-  Remote learning technology</a:t>
            </a:r>
          </a:p>
          <a:p>
            <a:r>
              <a:rPr lang="en-US" sz="2000" dirty="0">
                <a:solidFill>
                  <a:srgbClr val="FF0000"/>
                </a:solidFill>
              </a:rPr>
              <a:t>Manufacturing: </a:t>
            </a:r>
            <a:r>
              <a:rPr lang="en-US" sz="2000" dirty="0"/>
              <a:t>3D and automation technology boost industry’s agility and flexibility - 3D printing, Industrial automation &amp; robotics</a:t>
            </a:r>
          </a:p>
          <a:p>
            <a:r>
              <a:rPr lang="en-US" sz="2000" dirty="0">
                <a:solidFill>
                  <a:srgbClr val="FF0000"/>
                </a:solidFill>
              </a:rPr>
              <a:t>Retail: </a:t>
            </a:r>
            <a:r>
              <a:rPr lang="en-US" sz="2000" dirty="0"/>
              <a:t>Shopping goes even more online as grocery joins the e-commerce revolution -Enhanced e-commerce</a:t>
            </a:r>
          </a:p>
          <a:p>
            <a:r>
              <a:rPr lang="en-US" sz="2000" dirty="0">
                <a:solidFill>
                  <a:srgbClr val="FF0000"/>
                </a:solidFill>
              </a:rPr>
              <a:t>Customer service: </a:t>
            </a:r>
            <a:r>
              <a:rPr lang="en-US" sz="2000" dirty="0"/>
              <a:t>Customer experience goes virtual with conversational AI-  Conversational AI/</a:t>
            </a:r>
            <a:r>
              <a:rPr lang="en-US" sz="2000" dirty="0" err="1"/>
              <a:t>chatbots</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27</a:t>
            </a:fld>
            <a:endParaRPr lang="en-US" altLang="en-US"/>
          </a:p>
        </p:txBody>
      </p:sp>
    </p:spTree>
    <p:extLst>
      <p:ext uri="{BB962C8B-B14F-4D97-AF65-F5344CB8AC3E}">
        <p14:creationId xmlns:p14="http://schemas.microsoft.com/office/powerpoint/2010/main" val="298751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80960" cy="881406"/>
          </a:xfrm>
        </p:spPr>
        <p:txBody>
          <a:bodyPr>
            <a:normAutofit fontScale="90000"/>
          </a:bodyPr>
          <a:lstStyle/>
          <a:p>
            <a:r>
              <a:rPr lang="en-US" dirty="0">
                <a:solidFill>
                  <a:srgbClr val="FF0000"/>
                </a:solidFill>
              </a:rPr>
              <a:t>Ideas due to Current Pandemic</a:t>
            </a:r>
          </a:p>
        </p:txBody>
      </p:sp>
      <p:sp>
        <p:nvSpPr>
          <p:cNvPr id="3" name="Content Placeholder 2"/>
          <p:cNvSpPr>
            <a:spLocks noGrp="1"/>
          </p:cNvSpPr>
          <p:nvPr>
            <p:ph idx="1"/>
          </p:nvPr>
        </p:nvSpPr>
        <p:spPr>
          <a:xfrm>
            <a:off x="381000" y="1295400"/>
            <a:ext cx="7680960" cy="4953000"/>
          </a:xfrm>
        </p:spPr>
        <p:txBody>
          <a:bodyPr>
            <a:normAutofit/>
          </a:bodyPr>
          <a:lstStyle/>
          <a:p>
            <a:r>
              <a:rPr lang="en-US" sz="2000" dirty="0">
                <a:solidFill>
                  <a:srgbClr val="FF0000"/>
                </a:solidFill>
              </a:rPr>
              <a:t>Finance: </a:t>
            </a:r>
            <a:r>
              <a:rPr lang="en-US" sz="2000" dirty="0"/>
              <a:t>Demand for contactless options accelerates digital adoption -</a:t>
            </a:r>
            <a:r>
              <a:rPr lang="en-US" sz="2000" dirty="0">
                <a:solidFill>
                  <a:srgbClr val="FF0000"/>
                </a:solidFill>
              </a:rPr>
              <a:t>Contactless payments</a:t>
            </a:r>
          </a:p>
          <a:p>
            <a:r>
              <a:rPr lang="en-US" sz="2000" dirty="0">
                <a:solidFill>
                  <a:srgbClr val="FF0000"/>
                </a:solidFill>
              </a:rPr>
              <a:t>Security: </a:t>
            </a:r>
            <a:r>
              <a:rPr lang="en-US" sz="2000" dirty="0"/>
              <a:t>Higher internet usage and data generation lead to increased investment – </a:t>
            </a:r>
            <a:r>
              <a:rPr lang="en-US" sz="2000" dirty="0">
                <a:solidFill>
                  <a:srgbClr val="FF0000"/>
                </a:solidFill>
              </a:rPr>
              <a:t>cybersecurity</a:t>
            </a:r>
          </a:p>
          <a:p>
            <a:r>
              <a:rPr lang="en-US" sz="2000" dirty="0">
                <a:solidFill>
                  <a:srgbClr val="FF0000"/>
                </a:solidFill>
              </a:rPr>
              <a:t>Entertainment: </a:t>
            </a:r>
            <a:r>
              <a:rPr lang="en-US" sz="2000" dirty="0"/>
              <a:t>“Real world” goes online with virtual reality and virtual events - Social online gaming, Virtual events</a:t>
            </a:r>
          </a:p>
          <a:p>
            <a:r>
              <a:rPr lang="en-US" dirty="0">
                <a:solidFill>
                  <a:srgbClr val="FF0000"/>
                </a:solidFill>
              </a:rPr>
              <a:t>F</a:t>
            </a:r>
            <a:r>
              <a:rPr lang="en-US" sz="2000" dirty="0">
                <a:solidFill>
                  <a:srgbClr val="FF0000"/>
                </a:solidFill>
              </a:rPr>
              <a:t>ood services: </a:t>
            </a:r>
            <a:r>
              <a:rPr lang="en-US" sz="2000" dirty="0"/>
              <a:t>Social distancing propels take-outs and deliveries to success -  </a:t>
            </a:r>
            <a:r>
              <a:rPr lang="en-US" sz="2000" dirty="0">
                <a:solidFill>
                  <a:srgbClr val="FF0000"/>
                </a:solidFill>
              </a:rPr>
              <a:t>Restaurant &amp; grocery delivery</a:t>
            </a:r>
          </a:p>
          <a:p>
            <a:endParaRPr lang="en-US" sz="2000" dirty="0"/>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28</a:t>
            </a:fld>
            <a:endParaRPr lang="en-US" altLang="en-US"/>
          </a:p>
        </p:txBody>
      </p:sp>
    </p:spTree>
    <p:extLst>
      <p:ext uri="{BB962C8B-B14F-4D97-AF65-F5344CB8AC3E}">
        <p14:creationId xmlns:p14="http://schemas.microsoft.com/office/powerpoint/2010/main" val="140145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066800"/>
            <a:ext cx="7467600" cy="4873625"/>
          </a:xfrm>
        </p:spPr>
        <p:txBody>
          <a:bodyPr/>
          <a:lstStyle/>
          <a:p>
            <a:pPr eaLnBrk="1" hangingPunct="1"/>
            <a:endParaRPr lang="en-US" altLang="en-US"/>
          </a:p>
          <a:p>
            <a:pPr eaLnBrk="1" hangingPunct="1"/>
            <a:endParaRPr lang="en-US" altLang="en-US"/>
          </a:p>
          <a:p>
            <a:pPr algn="ctr" eaLnBrk="1" hangingPunct="1">
              <a:buFont typeface="Wingdings" panose="05000000000000000000" pitchFamily="2" charset="2"/>
              <a:buNone/>
            </a:pPr>
            <a:endParaRPr lang="en-US" altLang="en-US" b="1"/>
          </a:p>
          <a:p>
            <a:pPr algn="ctr" eaLnBrk="1" hangingPunct="1">
              <a:buFont typeface="Wingdings" panose="05000000000000000000" pitchFamily="2" charset="2"/>
              <a:buNone/>
            </a:pPr>
            <a:endParaRPr lang="en-US" altLang="en-US" b="1"/>
          </a:p>
          <a:p>
            <a:pPr algn="ctr" eaLnBrk="1" hangingPunct="1">
              <a:buFont typeface="Wingdings" panose="05000000000000000000" pitchFamily="2" charset="2"/>
              <a:buNone/>
            </a:pPr>
            <a:r>
              <a:rPr lang="en-US" altLang="en-US" b="1"/>
              <a:t>CONCLUSION / SUMMARY</a:t>
            </a:r>
          </a:p>
        </p:txBody>
      </p:sp>
      <p:sp>
        <p:nvSpPr>
          <p:cNvPr id="32771"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B8F31FE8-1B1A-45AB-AD50-D22112C6A32F}" type="slidenum">
              <a:rPr lang="en-US" altLang="en-US" sz="1800">
                <a:solidFill>
                  <a:srgbClr val="FFFFFF"/>
                </a:solidFill>
                <a:latin typeface="Arial" panose="020B0604020202020204" pitchFamily="34" charset="0"/>
              </a:rPr>
              <a:pPr>
                <a:spcBef>
                  <a:spcPct val="0"/>
                </a:spcBef>
                <a:buClrTx/>
                <a:buFontTx/>
                <a:buNone/>
              </a:pPr>
              <a:t>29</a:t>
            </a:fld>
            <a:endParaRPr lang="en-US" altLang="en-US" sz="1800">
              <a:solidFill>
                <a:srgbClr val="FFFFF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7467600" cy="563562"/>
          </a:xfrm>
        </p:spPr>
        <p:txBody>
          <a:bodyPr/>
          <a:lstStyle/>
          <a:p>
            <a:pPr algn="ctr" eaLnBrk="1" fontAlgn="auto" hangingPunct="1">
              <a:spcAft>
                <a:spcPts val="0"/>
              </a:spcAft>
              <a:defRPr/>
            </a:pPr>
            <a:r>
              <a:rPr lang="en-US" altLang="en-US" sz="3200" b="1" dirty="0">
                <a:solidFill>
                  <a:schemeClr val="tx1"/>
                </a:solidFill>
              </a:rPr>
              <a:t>Starting a Business</a:t>
            </a:r>
          </a:p>
        </p:txBody>
      </p:sp>
      <p:sp>
        <p:nvSpPr>
          <p:cNvPr id="25603" name="Content Placeholder 2"/>
          <p:cNvSpPr>
            <a:spLocks noGrp="1"/>
          </p:cNvSpPr>
          <p:nvPr>
            <p:ph idx="1"/>
          </p:nvPr>
        </p:nvSpPr>
        <p:spPr>
          <a:xfrm>
            <a:off x="304800" y="1066800"/>
            <a:ext cx="7772400" cy="5410200"/>
          </a:xfrm>
        </p:spPr>
        <p:txBody>
          <a:bodyPr rtlCol="0">
            <a:normAutofit/>
          </a:bodyPr>
          <a:lstStyle/>
          <a:p>
            <a:pPr algn="just">
              <a:defRPr/>
            </a:pPr>
            <a:r>
              <a:rPr lang="en-US" sz="2000" dirty="0"/>
              <a:t>Starting a business generally requires the following: </a:t>
            </a:r>
          </a:p>
          <a:p>
            <a:pPr algn="just">
              <a:defRPr/>
            </a:pPr>
            <a:endParaRPr lang="en-US" sz="2000" dirty="0"/>
          </a:p>
          <a:p>
            <a:pPr lvl="1" algn="just">
              <a:defRPr/>
            </a:pPr>
            <a:r>
              <a:rPr lang="en-US" sz="1800" dirty="0"/>
              <a:t>1. A </a:t>
            </a:r>
            <a:r>
              <a:rPr lang="en-US" sz="1800" dirty="0">
                <a:solidFill>
                  <a:srgbClr val="FF0000"/>
                </a:solidFill>
              </a:rPr>
              <a:t>business concept or idea </a:t>
            </a:r>
            <a:r>
              <a:rPr lang="en-US" sz="1800" dirty="0"/>
              <a:t>involving a product, service, process, or new technology. </a:t>
            </a:r>
          </a:p>
          <a:p>
            <a:pPr lvl="1" algn="just">
              <a:defRPr/>
            </a:pPr>
            <a:endParaRPr lang="en-US" sz="1800" dirty="0"/>
          </a:p>
          <a:p>
            <a:pPr lvl="1" algn="just">
              <a:defRPr/>
            </a:pPr>
            <a:r>
              <a:rPr lang="en-US" sz="1800" dirty="0"/>
              <a:t>2. </a:t>
            </a:r>
            <a:r>
              <a:rPr lang="en-US" sz="1800" dirty="0">
                <a:solidFill>
                  <a:srgbClr val="FF0000"/>
                </a:solidFill>
              </a:rPr>
              <a:t>People</a:t>
            </a:r>
            <a:r>
              <a:rPr lang="en-US" sz="1800" dirty="0"/>
              <a:t> to support the work, whether as employees, vendors, or advisors. </a:t>
            </a:r>
          </a:p>
          <a:p>
            <a:pPr lvl="1" algn="just">
              <a:defRPr/>
            </a:pPr>
            <a:endParaRPr lang="en-US" sz="1800" dirty="0"/>
          </a:p>
          <a:p>
            <a:pPr lvl="1" algn="just">
              <a:defRPr/>
            </a:pPr>
            <a:r>
              <a:rPr lang="en-US" sz="1800" dirty="0"/>
              <a:t>3. A </a:t>
            </a:r>
            <a:r>
              <a:rPr lang="en-US" sz="1800" dirty="0">
                <a:solidFill>
                  <a:srgbClr val="FF0000"/>
                </a:solidFill>
              </a:rPr>
              <a:t>process</a:t>
            </a:r>
            <a:r>
              <a:rPr lang="en-US" sz="1800" dirty="0"/>
              <a:t> by which the product or service will be delivered, or the technology will be developed. </a:t>
            </a:r>
          </a:p>
          <a:p>
            <a:pPr lvl="1" algn="just">
              <a:defRPr/>
            </a:pPr>
            <a:endParaRPr lang="en-US" sz="1800" dirty="0"/>
          </a:p>
          <a:p>
            <a:pPr lvl="1" algn="just">
              <a:defRPr/>
            </a:pPr>
            <a:r>
              <a:rPr lang="en-US" sz="1800" dirty="0"/>
              <a:t>4. Enough </a:t>
            </a:r>
            <a:r>
              <a:rPr lang="en-US" sz="1800" dirty="0">
                <a:solidFill>
                  <a:srgbClr val="FF0000"/>
                </a:solidFill>
              </a:rPr>
              <a:t>money </a:t>
            </a:r>
            <a:r>
              <a:rPr lang="en-US" sz="1800" dirty="0"/>
              <a:t>to support the development of the idea to the point that it generates revenue.</a:t>
            </a:r>
          </a:p>
          <a:p>
            <a:pPr lvl="1" algn="just">
              <a:defRPr/>
            </a:pPr>
            <a:endParaRPr lang="en-US" sz="1800" dirty="0"/>
          </a:p>
          <a:p>
            <a:pPr lvl="1" algn="just">
              <a:defRPr/>
            </a:pPr>
            <a:r>
              <a:rPr lang="en-US" altLang="en-US" sz="1800" dirty="0"/>
              <a:t>Bonus:</a:t>
            </a:r>
          </a:p>
          <a:p>
            <a:pPr marL="274320" lvl="1" indent="0" algn="just">
              <a:buNone/>
              <a:defRPr/>
            </a:pPr>
            <a:r>
              <a:rPr lang="en-US" altLang="en-US" sz="1800" dirty="0"/>
              <a:t>- Motivation</a:t>
            </a:r>
          </a:p>
        </p:txBody>
      </p:sp>
      <p:sp>
        <p:nvSpPr>
          <p:cNvPr id="28676"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66B97963-C657-45C7-A538-C006D3896E97}" type="slidenum">
              <a:rPr lang="en-US" altLang="en-US" sz="1800">
                <a:solidFill>
                  <a:srgbClr val="FFFFFF"/>
                </a:solidFill>
                <a:latin typeface="Arial" panose="020B0604020202020204" pitchFamily="34" charset="0"/>
              </a:rPr>
              <a:pPr>
                <a:spcBef>
                  <a:spcPct val="0"/>
                </a:spcBef>
                <a:buClrTx/>
                <a:buFontTx/>
                <a:buNone/>
              </a:pPr>
              <a:t>3</a:t>
            </a:fld>
            <a:endParaRPr lang="en-US" altLang="en-US" sz="1800">
              <a:solidFill>
                <a:srgbClr val="FFFFF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648" y="304800"/>
            <a:ext cx="7680960" cy="914400"/>
          </a:xfrm>
        </p:spPr>
        <p:txBody>
          <a:bodyPr/>
          <a:lstStyle/>
          <a:p>
            <a:r>
              <a:rPr lang="en-US" dirty="0" err="1"/>
              <a:t>Cont</a:t>
            </a:r>
            <a:r>
              <a:rPr lang="en-US" dirty="0"/>
              <a:t>…</a:t>
            </a:r>
          </a:p>
        </p:txBody>
      </p:sp>
      <p:sp>
        <p:nvSpPr>
          <p:cNvPr id="3" name="Content Placeholder 2"/>
          <p:cNvSpPr>
            <a:spLocks noGrp="1"/>
          </p:cNvSpPr>
          <p:nvPr>
            <p:ph idx="1"/>
          </p:nvPr>
        </p:nvSpPr>
        <p:spPr>
          <a:xfrm>
            <a:off x="533400" y="1371600"/>
            <a:ext cx="8387262" cy="4038600"/>
          </a:xfrm>
        </p:spPr>
        <p:txBody>
          <a:bodyPr>
            <a:normAutofit lnSpcReduction="10000"/>
          </a:bodyPr>
          <a:lstStyle/>
          <a:p>
            <a:r>
              <a:rPr lang="en-US" sz="2800" dirty="0"/>
              <a:t>Main reasons go out on their own, rather than staying employed, are: </a:t>
            </a:r>
          </a:p>
          <a:p>
            <a:pPr lvl="1"/>
            <a:r>
              <a:rPr lang="en-US" sz="2800" dirty="0"/>
              <a:t>1. </a:t>
            </a:r>
            <a:r>
              <a:rPr lang="en-US" sz="2800" dirty="0">
                <a:solidFill>
                  <a:srgbClr val="FF0000"/>
                </a:solidFill>
              </a:rPr>
              <a:t>Control </a:t>
            </a:r>
            <a:r>
              <a:rPr lang="en-US" sz="2800" dirty="0"/>
              <a:t>– to be their own boss </a:t>
            </a:r>
          </a:p>
          <a:p>
            <a:pPr marL="274320" lvl="1" indent="0">
              <a:buNone/>
            </a:pPr>
            <a:endParaRPr lang="en-US" sz="2800" dirty="0"/>
          </a:p>
          <a:p>
            <a:pPr lvl="1"/>
            <a:r>
              <a:rPr lang="en-US" sz="2800" dirty="0"/>
              <a:t>2. </a:t>
            </a:r>
            <a:r>
              <a:rPr lang="en-US" sz="2800" dirty="0">
                <a:solidFill>
                  <a:srgbClr val="FF0000"/>
                </a:solidFill>
              </a:rPr>
              <a:t>Ambition </a:t>
            </a:r>
            <a:r>
              <a:rPr lang="en-US" sz="2800" dirty="0"/>
              <a:t>– to start something from scratch themselves </a:t>
            </a:r>
          </a:p>
          <a:p>
            <a:pPr marL="274320" lvl="1" indent="0">
              <a:buNone/>
            </a:pPr>
            <a:endParaRPr lang="en-US" sz="2800" dirty="0"/>
          </a:p>
          <a:p>
            <a:pPr lvl="1"/>
            <a:r>
              <a:rPr lang="en-US" sz="2800" dirty="0"/>
              <a:t>3. </a:t>
            </a:r>
            <a:r>
              <a:rPr lang="en-US" sz="2800" dirty="0">
                <a:solidFill>
                  <a:srgbClr val="FF0000"/>
                </a:solidFill>
              </a:rPr>
              <a:t>Financial </a:t>
            </a:r>
            <a:r>
              <a:rPr lang="en-US" sz="2800" dirty="0"/>
              <a:t>– opportunity to earn more money</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4</a:t>
            </a:fld>
            <a:endParaRPr lang="en-US" altLang="en-US"/>
          </a:p>
        </p:txBody>
      </p:sp>
    </p:spTree>
    <p:extLst>
      <p:ext uri="{BB962C8B-B14F-4D97-AF65-F5344CB8AC3E}">
        <p14:creationId xmlns:p14="http://schemas.microsoft.com/office/powerpoint/2010/main" val="416575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2400" dirty="0">
                <a:solidFill>
                  <a:schemeClr val="tx1"/>
                </a:solidFill>
                <a:latin typeface="Algerian" panose="04020705040A02060702" pitchFamily="82" charset="0"/>
              </a:rPr>
              <a:t>“</a:t>
            </a:r>
            <a:r>
              <a:rPr lang="en-US" sz="2400" dirty="0">
                <a:solidFill>
                  <a:srgbClr val="FF0000"/>
                </a:solidFill>
                <a:latin typeface="Algerian" panose="04020705040A02060702" pitchFamily="82" charset="0"/>
              </a:rPr>
              <a:t>ability and willingness</a:t>
            </a:r>
            <a:r>
              <a:rPr lang="en-US" sz="2400" dirty="0">
                <a:solidFill>
                  <a:schemeClr val="tx1"/>
                </a:solidFill>
                <a:latin typeface="Algerian" panose="04020705040A02060702" pitchFamily="82" charset="0"/>
              </a:rPr>
              <a:t> to develop, organize and manage a business venture along with any of its </a:t>
            </a:r>
            <a:r>
              <a:rPr lang="en-US" sz="2400" dirty="0">
                <a:solidFill>
                  <a:srgbClr val="FF0000"/>
                </a:solidFill>
                <a:latin typeface="Algerian" panose="04020705040A02060702" pitchFamily="82" charset="0"/>
              </a:rPr>
              <a:t>risks </a:t>
            </a:r>
            <a:r>
              <a:rPr lang="en-US" sz="2400" dirty="0">
                <a:solidFill>
                  <a:schemeClr val="tx1"/>
                </a:solidFill>
                <a:latin typeface="Algerian" panose="04020705040A02060702" pitchFamily="82" charset="0"/>
              </a:rPr>
              <a:t>in order to make a </a:t>
            </a:r>
            <a:r>
              <a:rPr lang="en-US" sz="2400" dirty="0">
                <a:solidFill>
                  <a:srgbClr val="FF0000"/>
                </a:solidFill>
                <a:latin typeface="Algerian" panose="04020705040A02060702" pitchFamily="82" charset="0"/>
              </a:rPr>
              <a:t>profit</a:t>
            </a:r>
            <a:r>
              <a:rPr lang="en-US" sz="2400" dirty="0">
                <a:solidFill>
                  <a:schemeClr val="tx1"/>
                </a:solidFill>
                <a:latin typeface="Algerian" panose="04020705040A02060702" pitchFamily="82" charset="0"/>
              </a:rPr>
              <a:t>.”</a:t>
            </a:r>
          </a:p>
        </p:txBody>
      </p:sp>
      <p:sp>
        <p:nvSpPr>
          <p:cNvPr id="4" name="Slide Number Placeholder 3"/>
          <p:cNvSpPr>
            <a:spLocks noGrp="1"/>
          </p:cNvSpPr>
          <p:nvPr>
            <p:ph type="sldNum" sz="quarter" idx="12"/>
          </p:nvPr>
        </p:nvSpPr>
        <p:spPr/>
        <p:txBody>
          <a:bodyPr/>
          <a:lstStyle/>
          <a:p>
            <a:pPr>
              <a:defRPr/>
            </a:pPr>
            <a:fld id="{D5BE294A-55EC-48EF-B74A-D80579E15E2D}" type="slidenum">
              <a:rPr lang="en-US" altLang="en-US" smtClean="0"/>
              <a:pPr>
                <a:defRPr/>
              </a:pPr>
              <a:t>5</a:t>
            </a:fld>
            <a:endParaRPr lang="en-US" altLang="en-US"/>
          </a:p>
        </p:txBody>
      </p:sp>
      <p:sp>
        <p:nvSpPr>
          <p:cNvPr id="8" name="TextBox 7"/>
          <p:cNvSpPr txBox="1"/>
          <p:nvPr/>
        </p:nvSpPr>
        <p:spPr>
          <a:xfrm>
            <a:off x="1828800" y="1981200"/>
            <a:ext cx="5105400" cy="646331"/>
          </a:xfrm>
          <a:prstGeom prst="rect">
            <a:avLst/>
          </a:prstGeom>
          <a:noFill/>
        </p:spPr>
        <p:txBody>
          <a:bodyPr wrap="square" rtlCol="0">
            <a:spAutoFit/>
          </a:bodyPr>
          <a:lstStyle/>
          <a:p>
            <a:pPr algn="ctr"/>
            <a:r>
              <a:rPr lang="en-US" sz="3600">
                <a:solidFill>
                  <a:srgbClr val="00B050"/>
                </a:solidFill>
                <a:latin typeface="Algerian" panose="04020705040A02060702" pitchFamily="82" charset="0"/>
              </a:rPr>
              <a:t>Entrepreneurship</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84709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2400" dirty="0">
                <a:solidFill>
                  <a:schemeClr val="tx1"/>
                </a:solidFill>
                <a:latin typeface="Algerian" panose="04020705040A02060702" pitchFamily="82" charset="0"/>
              </a:rPr>
              <a:t>“is a practice of consistently converting good ideas into profitable commercial ventures using </a:t>
            </a:r>
            <a:r>
              <a:rPr lang="en-US" sz="2400" dirty="0">
                <a:solidFill>
                  <a:srgbClr val="FF0000"/>
                </a:solidFill>
                <a:latin typeface="Algerian" panose="04020705040A02060702" pitchFamily="82" charset="0"/>
              </a:rPr>
              <a:t>technology and innovation</a:t>
            </a:r>
            <a:r>
              <a:rPr lang="en-US" sz="2400" dirty="0">
                <a:solidFill>
                  <a:schemeClr val="tx1"/>
                </a:solidFill>
              </a:rPr>
              <a:t>.</a:t>
            </a:r>
            <a:r>
              <a:rPr lang="en-US" sz="2400" dirty="0">
                <a:solidFill>
                  <a:schemeClr val="tx1"/>
                </a:solidFill>
                <a:latin typeface="Algerian" panose="04020705040A02060702" pitchFamily="82" charset="0"/>
              </a:rPr>
              <a:t>.”</a:t>
            </a:r>
          </a:p>
        </p:txBody>
      </p:sp>
      <p:sp>
        <p:nvSpPr>
          <p:cNvPr id="4" name="Slide Number Placeholder 3"/>
          <p:cNvSpPr>
            <a:spLocks noGrp="1"/>
          </p:cNvSpPr>
          <p:nvPr>
            <p:ph type="sldNum" sz="quarter" idx="12"/>
          </p:nvPr>
        </p:nvSpPr>
        <p:spPr/>
        <p:txBody>
          <a:bodyPr/>
          <a:lstStyle/>
          <a:p>
            <a:pPr>
              <a:defRPr/>
            </a:pPr>
            <a:fld id="{D5BE294A-55EC-48EF-B74A-D80579E15E2D}" type="slidenum">
              <a:rPr lang="en-US" altLang="en-US" smtClean="0"/>
              <a:pPr>
                <a:defRPr/>
              </a:pPr>
              <a:t>6</a:t>
            </a:fld>
            <a:endParaRPr lang="en-US" altLang="en-US"/>
          </a:p>
        </p:txBody>
      </p:sp>
      <p:sp>
        <p:nvSpPr>
          <p:cNvPr id="8" name="TextBox 7"/>
          <p:cNvSpPr txBox="1"/>
          <p:nvPr/>
        </p:nvSpPr>
        <p:spPr>
          <a:xfrm>
            <a:off x="1828800" y="1981200"/>
            <a:ext cx="5105400" cy="646331"/>
          </a:xfrm>
          <a:prstGeom prst="rect">
            <a:avLst/>
          </a:prstGeom>
          <a:noFill/>
        </p:spPr>
        <p:txBody>
          <a:bodyPr wrap="square" rtlCol="0">
            <a:spAutoFit/>
          </a:bodyPr>
          <a:lstStyle/>
          <a:p>
            <a:pPr algn="ctr"/>
            <a:r>
              <a:rPr lang="en-US" sz="3600" dirty="0">
                <a:solidFill>
                  <a:srgbClr val="00B050"/>
                </a:solidFill>
                <a:latin typeface="Algerian" panose="04020705040A02060702" pitchFamily="82" charset="0"/>
              </a:rPr>
              <a:t>TECHNOPRENEURSHIP</a:t>
            </a:r>
          </a:p>
        </p:txBody>
      </p:sp>
    </p:spTree>
    <p:extLst>
      <p:ext uri="{BB962C8B-B14F-4D97-AF65-F5344CB8AC3E}">
        <p14:creationId xmlns:p14="http://schemas.microsoft.com/office/powerpoint/2010/main" val="268085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228600"/>
            <a:ext cx="8382000" cy="990600"/>
          </a:xfrm>
        </p:spPr>
        <p:txBody>
          <a:bodyPr/>
          <a:lstStyle/>
          <a:p>
            <a:pPr algn="ctr"/>
            <a:r>
              <a:rPr lang="en-US" dirty="0">
                <a:solidFill>
                  <a:srgbClr val="FF0000"/>
                </a:solidFill>
                <a:latin typeface="Bahnschrift Condensed" panose="020B0502040204020203" pitchFamily="34" charset="0"/>
              </a:rPr>
              <a:t>Entrepreneur vs </a:t>
            </a:r>
            <a:r>
              <a:rPr lang="en-US" dirty="0" err="1">
                <a:solidFill>
                  <a:srgbClr val="FF0000"/>
                </a:solidFill>
                <a:latin typeface="Bahnschrift Condensed" panose="020B0502040204020203" pitchFamily="34" charset="0"/>
              </a:rPr>
              <a:t>Technopreneur</a:t>
            </a:r>
            <a:endParaRPr lang="en-US" dirty="0">
              <a:solidFill>
                <a:srgbClr val="FF0000"/>
              </a:solidFill>
              <a:latin typeface="Bahnschrift Condensed" panose="020B0502040204020203" pitchFamily="34" charset="0"/>
            </a:endParaRPr>
          </a:p>
        </p:txBody>
      </p:sp>
      <p:sp>
        <p:nvSpPr>
          <p:cNvPr id="3" name="Content Placeholder 2"/>
          <p:cNvSpPr>
            <a:spLocks noGrp="1"/>
          </p:cNvSpPr>
          <p:nvPr>
            <p:ph idx="1"/>
          </p:nvPr>
        </p:nvSpPr>
        <p:spPr>
          <a:xfrm>
            <a:off x="533400" y="1371600"/>
            <a:ext cx="8260080" cy="4572000"/>
          </a:xfrm>
        </p:spPr>
        <p:txBody>
          <a:bodyPr/>
          <a:lstStyle/>
          <a:p>
            <a:r>
              <a:rPr lang="en-US" dirty="0"/>
              <a:t>There are </a:t>
            </a:r>
            <a:r>
              <a:rPr lang="en-US" dirty="0">
                <a:solidFill>
                  <a:srgbClr val="FF0000"/>
                </a:solidFill>
              </a:rPr>
              <a:t>similarities</a:t>
            </a:r>
            <a:r>
              <a:rPr lang="en-US" dirty="0"/>
              <a:t> and </a:t>
            </a:r>
            <a:r>
              <a:rPr lang="en-US" dirty="0">
                <a:solidFill>
                  <a:srgbClr val="FF0000"/>
                </a:solidFill>
              </a:rPr>
              <a:t>differences</a:t>
            </a:r>
            <a:r>
              <a:rPr lang="en-US" dirty="0"/>
              <a:t> between entrepreneur and </a:t>
            </a:r>
            <a:r>
              <a:rPr lang="en-US" dirty="0" err="1"/>
              <a:t>technopreneur</a:t>
            </a:r>
            <a:r>
              <a:rPr lang="en-US" dirty="0"/>
              <a:t>. </a:t>
            </a:r>
          </a:p>
          <a:p>
            <a:endParaRPr lang="en-US" dirty="0"/>
          </a:p>
          <a:p>
            <a:r>
              <a:rPr lang="en-US" sz="3600" dirty="0"/>
              <a:t>Similarities:-</a:t>
            </a:r>
          </a:p>
          <a:p>
            <a:pPr lvl="1"/>
            <a:r>
              <a:rPr lang="en-US" sz="3600" dirty="0"/>
              <a:t>1. Identify needs, </a:t>
            </a:r>
          </a:p>
          <a:p>
            <a:pPr lvl="1"/>
            <a:r>
              <a:rPr lang="en-US" sz="3600" dirty="0"/>
              <a:t>2. Build products, </a:t>
            </a:r>
          </a:p>
          <a:p>
            <a:pPr lvl="1"/>
            <a:r>
              <a:rPr lang="en-US" sz="3600" dirty="0"/>
              <a:t>3. Mitigate risks, </a:t>
            </a:r>
          </a:p>
          <a:p>
            <a:pPr lvl="1"/>
            <a:r>
              <a:rPr lang="en-US" sz="3600" dirty="0"/>
              <a:t>4. Take the products to market. </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7</a:t>
            </a:fld>
            <a:endParaRPr lang="en-US" altLang="en-US"/>
          </a:p>
        </p:txBody>
      </p:sp>
      <p:pic>
        <p:nvPicPr>
          <p:cNvPr id="7" name="Content Placeholder 4">
            <a:extLst>
              <a:ext uri="{FF2B5EF4-FFF2-40B4-BE49-F238E27FC236}">
                <a16:creationId xmlns:a16="http://schemas.microsoft.com/office/drawing/2014/main" id="{5D2CAC1D-5E03-84AA-27D6-638008E41E9F}"/>
              </a:ext>
            </a:extLst>
          </p:cNvPr>
          <p:cNvPicPr>
            <a:picLocks noChangeAspect="1"/>
          </p:cNvPicPr>
          <p:nvPr/>
        </p:nvPicPr>
        <p:blipFill>
          <a:blip r:embed="rId2"/>
          <a:stretch>
            <a:fillRect/>
          </a:stretch>
        </p:blipFill>
        <p:spPr>
          <a:xfrm>
            <a:off x="5257800" y="1981200"/>
            <a:ext cx="2819400" cy="2592407"/>
          </a:xfrm>
          <a:prstGeom prst="rect">
            <a:avLst/>
          </a:prstGeom>
        </p:spPr>
      </p:pic>
    </p:spTree>
    <p:extLst>
      <p:ext uri="{BB962C8B-B14F-4D97-AF65-F5344CB8AC3E}">
        <p14:creationId xmlns:p14="http://schemas.microsoft.com/office/powerpoint/2010/main" val="240245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947"/>
            <a:ext cx="7680960" cy="652806"/>
          </a:xfrm>
        </p:spPr>
        <p:txBody>
          <a:bodyPr/>
          <a:lstStyle/>
          <a:p>
            <a:r>
              <a:rPr lang="en-US" dirty="0"/>
              <a:t>Differences</a:t>
            </a:r>
          </a:p>
        </p:txBody>
      </p:sp>
      <p:sp>
        <p:nvSpPr>
          <p:cNvPr id="4" name="Slide Number Placeholder 3"/>
          <p:cNvSpPr>
            <a:spLocks noGrp="1"/>
          </p:cNvSpPr>
          <p:nvPr>
            <p:ph type="sldNum" sz="quarter" idx="12"/>
          </p:nvPr>
        </p:nvSpPr>
        <p:spPr/>
        <p:txBody>
          <a:bodyPr/>
          <a:lstStyle/>
          <a:p>
            <a:pPr>
              <a:defRPr/>
            </a:pPr>
            <a:fld id="{6531537B-28C6-433B-8500-64AF9DB0CB07}" type="slidenum">
              <a:rPr lang="en-US" altLang="en-US" smtClean="0"/>
              <a:pPr>
                <a:defRPr/>
              </a:pPr>
              <a:t>8</a:t>
            </a:fld>
            <a:endParaRPr lang="en-US" altLang="en-US"/>
          </a:p>
        </p:txBody>
      </p:sp>
      <p:sp>
        <p:nvSpPr>
          <p:cNvPr id="6" name="TextBox 5">
            <a:extLst>
              <a:ext uri="{FF2B5EF4-FFF2-40B4-BE49-F238E27FC236}">
                <a16:creationId xmlns:a16="http://schemas.microsoft.com/office/drawing/2014/main" id="{7C4B68C1-A512-D3A2-E576-A6E279B55363}"/>
              </a:ext>
            </a:extLst>
          </p:cNvPr>
          <p:cNvSpPr txBox="1"/>
          <p:nvPr/>
        </p:nvSpPr>
        <p:spPr>
          <a:xfrm>
            <a:off x="736354" y="1219200"/>
            <a:ext cx="4568777" cy="2031325"/>
          </a:xfrm>
          <a:prstGeom prst="rect">
            <a:avLst/>
          </a:prstGeom>
          <a:noFill/>
        </p:spPr>
        <p:txBody>
          <a:bodyPr wrap="square" rtlCol="0">
            <a:spAutoFit/>
          </a:bodyPr>
          <a:lstStyle/>
          <a:p>
            <a:pPr marL="285750" indent="-285750">
              <a:buFont typeface="Arial" panose="020B0604020202020204" pitchFamily="34" charset="0"/>
              <a:buChar char="•"/>
            </a:pPr>
            <a:r>
              <a:rPr lang="en-MY" b="1" dirty="0"/>
              <a:t>Business model</a:t>
            </a:r>
          </a:p>
          <a:p>
            <a:pPr marL="285750" indent="-285750">
              <a:buFont typeface="Arial" panose="020B0604020202020204" pitchFamily="34" charset="0"/>
              <a:buChar char="•"/>
            </a:pPr>
            <a:endParaRPr lang="en-MY" b="1" dirty="0"/>
          </a:p>
          <a:p>
            <a:r>
              <a:rPr lang="en-MY" b="1" dirty="0"/>
              <a:t>Entrepreneur: </a:t>
            </a:r>
            <a:r>
              <a:rPr lang="en-MY" dirty="0"/>
              <a:t>Produces and evolves any products</a:t>
            </a:r>
          </a:p>
          <a:p>
            <a:endParaRPr lang="en-MY" b="1" dirty="0"/>
          </a:p>
          <a:p>
            <a:r>
              <a:rPr lang="en-MY" b="1" dirty="0"/>
              <a:t>Technopreneur: </a:t>
            </a:r>
            <a:r>
              <a:rPr lang="en-MY" dirty="0"/>
              <a:t>Produce technological innovations</a:t>
            </a:r>
          </a:p>
        </p:txBody>
      </p:sp>
    </p:spTree>
    <p:extLst>
      <p:ext uri="{BB962C8B-B14F-4D97-AF65-F5344CB8AC3E}">
        <p14:creationId xmlns:p14="http://schemas.microsoft.com/office/powerpoint/2010/main" val="317450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eaLnBrk="1" fontAlgn="auto" hangingPunct="1">
              <a:spcAft>
                <a:spcPts val="0"/>
              </a:spcAft>
              <a:defRPr/>
            </a:pPr>
            <a:r>
              <a:rPr lang="en-US" b="1" dirty="0">
                <a:solidFill>
                  <a:schemeClr val="tx1"/>
                </a:solidFill>
              </a:rPr>
              <a:t>Types of business</a:t>
            </a:r>
          </a:p>
        </p:txBody>
      </p:sp>
      <p:sp>
        <p:nvSpPr>
          <p:cNvPr id="9219" name="Content Placeholder 2"/>
          <p:cNvSpPr>
            <a:spLocks noGrp="1"/>
          </p:cNvSpPr>
          <p:nvPr>
            <p:ph idx="1"/>
          </p:nvPr>
        </p:nvSpPr>
        <p:spPr>
          <a:xfrm>
            <a:off x="533400" y="1447800"/>
            <a:ext cx="7467600" cy="4645025"/>
          </a:xfrm>
        </p:spPr>
        <p:txBody>
          <a:bodyPr/>
          <a:lstStyle/>
          <a:p>
            <a:pPr eaLnBrk="1" hangingPunct="1"/>
            <a:r>
              <a:rPr lang="en-US" altLang="en-US" sz="2800" dirty="0">
                <a:solidFill>
                  <a:srgbClr val="FF0000"/>
                </a:solidFill>
              </a:rPr>
              <a:t>Main 5 types of business entity in Malaysia.</a:t>
            </a:r>
          </a:p>
          <a:p>
            <a:pPr marL="0" indent="0" eaLnBrk="1" hangingPunct="1">
              <a:buNone/>
            </a:pPr>
            <a:endParaRPr lang="en-US" altLang="en-US" dirty="0">
              <a:solidFill>
                <a:srgbClr val="7030A0"/>
              </a:solidFill>
            </a:endParaRPr>
          </a:p>
          <a:p>
            <a:pPr lvl="1"/>
            <a:r>
              <a:rPr lang="en-US" altLang="en-US" sz="2800" dirty="0">
                <a:solidFill>
                  <a:srgbClr val="7030A0"/>
                </a:solidFill>
              </a:rPr>
              <a:t>Partnership</a:t>
            </a:r>
          </a:p>
          <a:p>
            <a:pPr lvl="1"/>
            <a:r>
              <a:rPr lang="en-US" altLang="en-US" sz="2800" dirty="0">
                <a:solidFill>
                  <a:srgbClr val="7030A0"/>
                </a:solidFill>
              </a:rPr>
              <a:t>Sole proprietorship</a:t>
            </a:r>
          </a:p>
          <a:p>
            <a:pPr lvl="1"/>
            <a:r>
              <a:rPr lang="en-US" altLang="en-US" sz="2800" dirty="0">
                <a:solidFill>
                  <a:srgbClr val="7030A0"/>
                </a:solidFill>
              </a:rPr>
              <a:t>Private Limited Company (</a:t>
            </a:r>
            <a:r>
              <a:rPr lang="en-US" altLang="en-US" sz="2800" dirty="0" err="1">
                <a:solidFill>
                  <a:srgbClr val="7030A0"/>
                </a:solidFill>
              </a:rPr>
              <a:t>Sdn</a:t>
            </a:r>
            <a:r>
              <a:rPr lang="en-US" altLang="en-US" sz="2800" dirty="0">
                <a:solidFill>
                  <a:srgbClr val="7030A0"/>
                </a:solidFill>
              </a:rPr>
              <a:t> </a:t>
            </a:r>
            <a:r>
              <a:rPr lang="en-US" altLang="en-US" sz="2800" dirty="0" err="1">
                <a:solidFill>
                  <a:srgbClr val="7030A0"/>
                </a:solidFill>
              </a:rPr>
              <a:t>Bhd</a:t>
            </a:r>
            <a:endParaRPr lang="en-US" altLang="en-US" sz="2800" dirty="0">
              <a:solidFill>
                <a:srgbClr val="7030A0"/>
              </a:solidFill>
            </a:endParaRPr>
          </a:p>
          <a:p>
            <a:pPr lvl="1"/>
            <a:r>
              <a:rPr lang="en-US" altLang="en-US" sz="2800" dirty="0">
                <a:solidFill>
                  <a:srgbClr val="7030A0"/>
                </a:solidFill>
              </a:rPr>
              <a:t>Public Limited Company (</a:t>
            </a:r>
            <a:r>
              <a:rPr lang="en-US" altLang="en-US" sz="2800" dirty="0" err="1">
                <a:solidFill>
                  <a:srgbClr val="7030A0"/>
                </a:solidFill>
              </a:rPr>
              <a:t>Berhad</a:t>
            </a:r>
            <a:r>
              <a:rPr lang="en-US" altLang="en-US" sz="2800" dirty="0">
                <a:solidFill>
                  <a:srgbClr val="7030A0"/>
                </a:solidFill>
              </a:rPr>
              <a:t>)</a:t>
            </a:r>
          </a:p>
          <a:p>
            <a:pPr lvl="1"/>
            <a:r>
              <a:rPr lang="en-US" altLang="en-US" sz="2800" dirty="0">
                <a:solidFill>
                  <a:srgbClr val="7030A0"/>
                </a:solidFill>
              </a:rPr>
              <a:t>Limited Liability Partnership (LLP)</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
        <p:nvSpPr>
          <p:cNvPr id="4" name="Rectangle 3"/>
          <p:cNvSpPr/>
          <p:nvPr/>
        </p:nvSpPr>
        <p:spPr>
          <a:xfrm>
            <a:off x="7010400" y="4343400"/>
            <a:ext cx="1752600" cy="20574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611943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1585</TotalTime>
  <Words>1849</Words>
  <Application>Microsoft Office PowerPoint</Application>
  <PresentationFormat>On-screen Show (4:3)</PresentationFormat>
  <Paragraphs>239</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Bahnschrift Condensed</vt:lpstr>
      <vt:lpstr>Calibri</vt:lpstr>
      <vt:lpstr>Century Gothic</vt:lpstr>
      <vt:lpstr>Garamond</vt:lpstr>
      <vt:lpstr>Wingdings</vt:lpstr>
      <vt:lpstr>Savon</vt:lpstr>
      <vt:lpstr>DTP3033N Technopreneurship</vt:lpstr>
      <vt:lpstr>Learning outcome</vt:lpstr>
      <vt:lpstr>Starting a Business</vt:lpstr>
      <vt:lpstr>Cont…</vt:lpstr>
      <vt:lpstr>“ability and willingness to develop, organize and manage a business venture along with any of its risks in order to make a profit.”</vt:lpstr>
      <vt:lpstr>“is a practice of consistently converting good ideas into profitable commercial ventures using technology and innovation..”</vt:lpstr>
      <vt:lpstr>Entrepreneur vs Technopreneur</vt:lpstr>
      <vt:lpstr>Differences</vt:lpstr>
      <vt:lpstr>Types of business</vt:lpstr>
      <vt:lpstr>Brief explanation:</vt:lpstr>
      <vt:lpstr>Brief explanation:</vt:lpstr>
      <vt:lpstr>Brief explanation:</vt:lpstr>
      <vt:lpstr>Companies Commission of Malaysia </vt:lpstr>
      <vt:lpstr>Example-Basic company registration forms</vt:lpstr>
      <vt:lpstr>Government Incentive  </vt:lpstr>
      <vt:lpstr>Government Incentive  </vt:lpstr>
      <vt:lpstr>Government Incentive  </vt:lpstr>
      <vt:lpstr>BUSINESS IDEA</vt:lpstr>
      <vt:lpstr>What is a Business Idea?</vt:lpstr>
      <vt:lpstr>Characteristics of a Business Idea</vt:lpstr>
      <vt:lpstr>Innovation</vt:lpstr>
      <vt:lpstr>Examples of Innovation</vt:lpstr>
      <vt:lpstr>Unique</vt:lpstr>
      <vt:lpstr>Problem Solving</vt:lpstr>
      <vt:lpstr>Profitable</vt:lpstr>
      <vt:lpstr>Business Idea – An Example</vt:lpstr>
      <vt:lpstr>Ideas due to Current Pandemic</vt:lpstr>
      <vt:lpstr>Ideas due to Current Pandemic</vt:lpstr>
      <vt:lpstr>PowerPoint Presentation</vt:lpstr>
    </vt:vector>
  </TitlesOfParts>
  <Company>xp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justtina</dc:creator>
  <cp:lastModifiedBy>0204677 LIM ZHE YUAN</cp:lastModifiedBy>
  <cp:revision>179</cp:revision>
  <cp:lastPrinted>2013-04-04T06:02:18Z</cp:lastPrinted>
  <dcterms:created xsi:type="dcterms:W3CDTF">2011-03-07T07:41:13Z</dcterms:created>
  <dcterms:modified xsi:type="dcterms:W3CDTF">2022-09-21T07:34:40Z</dcterms:modified>
</cp:coreProperties>
</file>